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  <p:sldMasterId id="2147487903" r:id="rId5"/>
  </p:sldMasterIdLst>
  <p:notesMasterIdLst>
    <p:notesMasterId r:id="rId46"/>
  </p:notesMasterIdLst>
  <p:handoutMasterIdLst>
    <p:handoutMasterId r:id="rId47"/>
  </p:handoutMasterIdLst>
  <p:sldIdLst>
    <p:sldId id="362" r:id="rId6"/>
    <p:sldId id="1137" r:id="rId7"/>
    <p:sldId id="1155" r:id="rId8"/>
    <p:sldId id="1161" r:id="rId9"/>
    <p:sldId id="1146" r:id="rId10"/>
    <p:sldId id="1147" r:id="rId11"/>
    <p:sldId id="1139" r:id="rId12"/>
    <p:sldId id="1168" r:id="rId13"/>
    <p:sldId id="977" r:id="rId14"/>
    <p:sldId id="1154" r:id="rId15"/>
    <p:sldId id="1183" r:id="rId16"/>
    <p:sldId id="1184" r:id="rId17"/>
    <p:sldId id="986" r:id="rId18"/>
    <p:sldId id="1177" r:id="rId19"/>
    <p:sldId id="1178" r:id="rId20"/>
    <p:sldId id="1179" r:id="rId21"/>
    <p:sldId id="1180" r:id="rId22"/>
    <p:sldId id="1181" r:id="rId23"/>
    <p:sldId id="1182" r:id="rId24"/>
    <p:sldId id="1185" r:id="rId25"/>
    <p:sldId id="1064" r:id="rId26"/>
    <p:sldId id="1079" r:id="rId27"/>
    <p:sldId id="1080" r:id="rId28"/>
    <p:sldId id="1187" r:id="rId29"/>
    <p:sldId id="1169" r:id="rId30"/>
    <p:sldId id="1170" r:id="rId31"/>
    <p:sldId id="1171" r:id="rId32"/>
    <p:sldId id="1188" r:id="rId33"/>
    <p:sldId id="1173" r:id="rId34"/>
    <p:sldId id="1174" r:id="rId35"/>
    <p:sldId id="1175" r:id="rId36"/>
    <p:sldId id="1189" r:id="rId37"/>
    <p:sldId id="1096" r:id="rId38"/>
    <p:sldId id="1166" r:id="rId39"/>
    <p:sldId id="1098" r:id="rId40"/>
    <p:sldId id="1128" r:id="rId41"/>
    <p:sldId id="1085" r:id="rId42"/>
    <p:sldId id="1086" r:id="rId43"/>
    <p:sldId id="1157" r:id="rId44"/>
    <p:sldId id="1186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8A628-72DE-4096-A056-B4556D9A6753}">
          <p14:sldIdLst>
            <p14:sldId id="362"/>
            <p14:sldId id="1137"/>
            <p14:sldId id="1155"/>
            <p14:sldId id="1161"/>
            <p14:sldId id="1146"/>
            <p14:sldId id="1147"/>
            <p14:sldId id="1139"/>
            <p14:sldId id="1168"/>
            <p14:sldId id="977"/>
            <p14:sldId id="1154"/>
            <p14:sldId id="1183"/>
            <p14:sldId id="1184"/>
            <p14:sldId id="986"/>
            <p14:sldId id="1177"/>
            <p14:sldId id="1178"/>
            <p14:sldId id="1179"/>
            <p14:sldId id="1180"/>
            <p14:sldId id="1181"/>
            <p14:sldId id="1182"/>
            <p14:sldId id="1185"/>
            <p14:sldId id="1064"/>
            <p14:sldId id="1079"/>
            <p14:sldId id="1080"/>
            <p14:sldId id="1187"/>
            <p14:sldId id="1169"/>
            <p14:sldId id="1170"/>
            <p14:sldId id="1171"/>
            <p14:sldId id="1188"/>
            <p14:sldId id="1173"/>
            <p14:sldId id="1174"/>
            <p14:sldId id="1175"/>
            <p14:sldId id="1189"/>
            <p14:sldId id="1096"/>
            <p14:sldId id="1166"/>
            <p14:sldId id="1098"/>
            <p14:sldId id="1128"/>
            <p14:sldId id="1085"/>
            <p14:sldId id="1086"/>
            <p14:sldId id="1157"/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1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C00000"/>
    <a:srgbClr val="0099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6226" autoAdjust="0"/>
  </p:normalViewPr>
  <p:slideViewPr>
    <p:cSldViewPr snapToGrid="0">
      <p:cViewPr varScale="1">
        <p:scale>
          <a:sx n="85" d="100"/>
          <a:sy n="85" d="100"/>
        </p:scale>
        <p:origin x="1758" y="78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Longitude</a:t>
            </a:r>
            <a:r>
              <a:rPr lang="en-US" sz="2400" baseline="0" dirty="0"/>
              <a:t> (Easting) History of DI4044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ITRF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7322665731140044"/>
                  <c:y val="-0.16090648317593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Trend: -14.3 mm / year</a:t>
                    </a:r>
                    <a:endParaRPr lang="en-US" sz="20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Sheet1!$U$33:$U$36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802.70803497999998</c:v>
                </c:pt>
                <c:pt idx="2">
                  <c:v>802.67436814999996</c:v>
                </c:pt>
                <c:pt idx="3">
                  <c:v>802.61290301999998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D-4500-A246-A71125E8F377}"/>
            </c:ext>
          </c:extLst>
        </c:ser>
        <c:ser>
          <c:idx val="1"/>
          <c:order val="1"/>
          <c:tx>
            <c:v>NATRF2022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5393926930743798E-2"/>
                  <c:y val="-0.111120014280330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Residual Trend:  -1.7 mm / year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Sheet1!$V$33:$V$36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802.76722599999994</c:v>
                </c:pt>
                <c:pt idx="2">
                  <c:v>802.75250326999992</c:v>
                </c:pt>
                <c:pt idx="3">
                  <c:v>802.74801407999996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D-4500-A246-A71125E8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25664"/>
        <c:axId val="613027304"/>
      </c:scatterChart>
      <c:valAx>
        <c:axId val="6130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7304"/>
        <c:crosses val="autoZero"/>
        <c:crossBetween val="midCat"/>
      </c:valAx>
      <c:valAx>
        <c:axId val="6130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9/5/2017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9/5/2017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67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6DE8B-F250-4584-83EE-1EA3792DC8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2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9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3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  <a:ln w="9525">
            <a:miter lim="800000"/>
          </a:ln>
        </p:spPr>
      </p:sp>
      <p:sp>
        <p:nvSpPr>
          <p:cNvPr id="21507" name="Shape 13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5" tIns="46500" rIns="93025" bIns="4650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These high-level issues were all brought up in multiple presentations from our stakeholders at the Summit. </a:t>
            </a:r>
          </a:p>
          <a:p>
            <a:pPr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They are consistent with what is included in the Summit Report. </a:t>
            </a:r>
          </a:p>
          <a:p>
            <a:pPr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There were many other items that each stakeholder brought up that were more unique to his or her particular organization.</a:t>
            </a:r>
          </a:p>
        </p:txBody>
      </p:sp>
      <p:sp>
        <p:nvSpPr>
          <p:cNvPr id="21508" name="Shape 1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92E4D858-8798-4680-B0FE-2AABDCF7C575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8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are looking up! GNSS technologies simplify and improve access to and accuracy of our spatial reference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we can continue to leverage this technology to maintain the old </a:t>
            </a:r>
            <a:r>
              <a:rPr lang="en-US" baseline="0" dirty="0" err="1" smtClean="0"/>
              <a:t>datums</a:t>
            </a:r>
            <a:r>
              <a:rPr lang="en-US" baseline="0" dirty="0" smtClean="0"/>
              <a:t>, it makes sense to adopt GRAV-D results in an unpolluted form, and align it to modern global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6DE8B-F250-4584-83EE-1EA3792DC8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(three shifts, , </a:t>
            </a:r>
            <a:r>
              <a:rPr lang="en-US" i="1" dirty="0" smtClean="0"/>
              <a:t>x y T 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, and </a:t>
            </a:r>
            <a:r>
              <a:rPr lang="en-US" i="1" dirty="0" smtClean="0"/>
              <a:t>z T </a:t>
            </a:r>
            <a:r>
              <a:rPr lang="en-US" dirty="0" smtClean="0"/>
              <a:t>; three differential rotations, , </a:t>
            </a:r>
            <a:r>
              <a:rPr lang="en-US" i="1" dirty="0" smtClean="0"/>
              <a:t>x y </a:t>
            </a:r>
            <a:r>
              <a:rPr lang="en-US" dirty="0" smtClean="0"/>
              <a:t>ε </a:t>
            </a:r>
            <a:r>
              <a:rPr lang="en-US" dirty="0" err="1" smtClean="0"/>
              <a:t>ε</a:t>
            </a:r>
            <a:r>
              <a:rPr lang="en-US" dirty="0" smtClean="0"/>
              <a:t> , and </a:t>
            </a:r>
            <a:r>
              <a:rPr lang="en-US" i="1" dirty="0" smtClean="0"/>
              <a:t>z </a:t>
            </a:r>
            <a:r>
              <a:rPr lang="en-US" dirty="0" smtClean="0"/>
              <a:t>ε ; and one</a:t>
            </a:r>
          </a:p>
          <a:p>
            <a:r>
              <a:rPr lang="en-US" dirty="0" smtClean="0"/>
              <a:t>differential scale change </a:t>
            </a:r>
            <a:r>
              <a:rPr lang="en-US" i="1" dirty="0" smtClean="0"/>
              <a:t>s</a:t>
            </a:r>
            <a:r>
              <a:rPr lang="en-US" dirty="0" smtClean="0"/>
              <a:t>) + rates with respect to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57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Starting Points with known coordinates at the time a survey is performed</a:t>
            </a:r>
          </a:p>
          <a:p>
            <a:pPr lvl="1"/>
            <a:r>
              <a:rPr lang="en-US" dirty="0" smtClean="0"/>
              <a:t>With some convenient way to compare surveys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3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B396-140F-4CB9-8A3B-5E1AA3F23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93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F5968-2192-4CB3-ABDB-EF83C119B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9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48A0-8EA5-40AB-B229-3736D82F7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2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ECAC-42FE-46A5-A63C-1FC164514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625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1A877-000F-44F2-A34E-ED477B5F3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1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2213E-9E0B-4FCF-BD40-534EFCCD8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020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A9B20-142B-4CDE-B3D6-B0872C9C1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17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8B04A-8E39-4EE0-8A43-A2CCAB8E7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4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A881-67BA-4986-9876-D8BA85D06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241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9030F-1581-46CC-B179-8D91D4DEB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99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5D37-6751-43EB-B858-E6B98926A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5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13,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13,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April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2017 Geospatial Summit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1A3CFE-56D5-4C6D-89F5-7B40DDCF9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5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4" r:id="rId1"/>
    <p:sldLayoutId id="2147487905" r:id="rId2"/>
    <p:sldLayoutId id="2147487906" r:id="rId3"/>
    <p:sldLayoutId id="2147487907" r:id="rId4"/>
    <p:sldLayoutId id="2147487908" r:id="rId5"/>
    <p:sldLayoutId id="2147487909" r:id="rId6"/>
    <p:sldLayoutId id="2147487910" r:id="rId7"/>
    <p:sldLayoutId id="2147487911" r:id="rId8"/>
    <p:sldLayoutId id="2147487912" r:id="rId9"/>
    <p:sldLayoutId id="2147487913" r:id="rId10"/>
    <p:sldLayoutId id="2147487914" r:id="rId11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gs.noaa.gov/geospatial-summit/index.s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s.noaa.gov/geospatial-summit/presentations/implications-dynamic-world.shtml" TargetMode="Externa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2566803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Blueprint for 2022, Part 1: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Geometric </a:t>
            </a: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Coordinates</a:t>
            </a:r>
            <a:endParaRPr lang="en-US" sz="3600" b="1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2400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AKA “Replacing NAD 83</a:t>
            </a:r>
            <a:r>
              <a:rPr lang="en-US" sz="2400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”</a:t>
            </a:r>
          </a:p>
          <a:p>
            <a:pPr algn="ctr">
              <a:defRPr/>
            </a:pPr>
            <a:endParaRPr lang="en-US" sz="2400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Fairbanks, AK</a:t>
            </a:r>
            <a:endParaRPr lang="en-US" sz="2000" i="1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July 25, 2017</a:t>
            </a:r>
            <a:endParaRPr lang="en-US" sz="2000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Nic Kinsman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Alaska Regional Advisor, NGS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and</a:t>
            </a:r>
            <a:endParaRPr lang="en-US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Rachel </a:t>
            </a:r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</a:rPr>
              <a:t>Eytalis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</a:rPr>
              <a:t>UAA Geomatics (Rising Senior)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April 2017 NGS Geospatial Summit 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</a:rPr>
              <a:t>^content available 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</a:rPr>
              <a:t>online at 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Verdana" pitchFamily="34" charset="0"/>
                <a:hlinkClick r:id="rId4"/>
              </a:rPr>
              <a:t>www.ngs.noaa.gov/geospatial-summit/index.shtml</a:t>
            </a:r>
            <a:endParaRPr lang="en-US" dirty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91953" y="1113584"/>
            <a:ext cx="4052047" cy="460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289"/>
            <a:ext cx="8229600" cy="1143000"/>
          </a:xfrm>
        </p:spPr>
        <p:txBody>
          <a:bodyPr/>
          <a:lstStyle/>
          <a:p>
            <a:r>
              <a:rPr lang="en-US" dirty="0" smtClean="0"/>
              <a:t>Euler Poles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355" b="16375"/>
          <a:stretch/>
        </p:blipFill>
        <p:spPr>
          <a:xfrm>
            <a:off x="35859" y="1113584"/>
            <a:ext cx="6282202" cy="526928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44353" y="1362704"/>
            <a:ext cx="3899647" cy="4297363"/>
          </a:xfrm>
        </p:spPr>
        <p:txBody>
          <a:bodyPr/>
          <a:lstStyle/>
          <a:p>
            <a:pPr marL="0" lvl="0" indent="0" algn="ctr" defTabSz="914400" eaLnBrk="1" hangingPunct="1">
              <a:lnSpc>
                <a:spcPct val="150000"/>
              </a:lnSpc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NATRF2022 will be </a:t>
            </a:r>
            <a:r>
              <a:rPr lang="en-US" altLang="en-US" sz="1800" dirty="0">
                <a:solidFill>
                  <a:srgbClr val="C000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identical to the latest IGS 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reference frame (as available in 2022) at an epoch to be determined. </a:t>
            </a:r>
            <a:endParaRPr lang="en-US" altLang="en-US" sz="18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0" indent="0" algn="ctr" defTabSz="914400" eaLnBrk="1" hangingPunct="1">
              <a:lnSpc>
                <a:spcPct val="150000"/>
              </a:lnSpc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0" indent="0" algn="ctr" defTabSz="914400" eaLnBrk="1" hangingPunct="1">
              <a:lnSpc>
                <a:spcPct val="150000"/>
              </a:lnSpc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Away from that epoch, NATRF2022 will relate to the IGS frame through the definition of an Euler Pole rotation specific to that plate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835" y="46436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Each frame will </a:t>
            </a:r>
          </a:p>
          <a:p>
            <a:r>
              <a:rPr lang="en-US" dirty="0"/>
              <a:t>get 3 parameters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Rotation rate (rad/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91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5671"/>
            <a:ext cx="9019285" cy="42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Alaska…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251" r="19600" b="3322"/>
          <a:stretch/>
        </p:blipFill>
        <p:spPr>
          <a:xfrm>
            <a:off x="0" y="2169459"/>
            <a:ext cx="4356847" cy="3461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82" t="7347" r="13054" b="7478"/>
          <a:stretch/>
        </p:blipFill>
        <p:spPr>
          <a:xfrm>
            <a:off x="4526598" y="2169459"/>
            <a:ext cx="4617402" cy="3478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251" y="613185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Before…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38725" y="6131859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 and After.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35" y="5630733"/>
            <a:ext cx="14001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Reference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 can easily relate time-dependent IGS coordinates to time-dependent NATRF coordinates</a:t>
            </a:r>
          </a:p>
          <a:p>
            <a:pPr lvl="1"/>
            <a:r>
              <a:rPr lang="en-US" dirty="0" smtClean="0"/>
              <a:t>They will appear semi-stable in the parts of the plate that appear to be rigid and only rotating </a:t>
            </a:r>
          </a:p>
        </p:txBody>
      </p:sp>
    </p:spTree>
    <p:extLst>
      <p:ext uri="{BB962C8B-B14F-4D97-AF65-F5344CB8AC3E}">
        <p14:creationId xmlns:p14="http://schemas.microsoft.com/office/powerpoint/2010/main" val="21015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6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5-Point Star 55"/>
          <p:cNvSpPr/>
          <p:nvPr/>
        </p:nvSpPr>
        <p:spPr bwMode="auto">
          <a:xfrm>
            <a:off x="1326132" y="431858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40867" y="2857883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39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506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Intra-frame velocities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632179"/>
              </p:ext>
            </p:extLst>
          </p:nvPr>
        </p:nvGraphicFramePr>
        <p:xfrm>
          <a:off x="533400" y="1656887"/>
          <a:ext cx="7696200" cy="466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 rot="1841794">
            <a:off x="999743" y="3573379"/>
            <a:ext cx="6010656" cy="91669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7520" y="5249406"/>
            <a:ext cx="2126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This is the velocity of the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point in ITRF.  Includes all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movements, but the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dominant one is the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rotation of the N.A. Plate.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1326">
            <a:off x="1186858" y="2717349"/>
            <a:ext cx="6010656" cy="5761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7520" y="1667718"/>
            <a:ext cx="2138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This is the velocity of the 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point in NATRF2022.  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Rotation of plate removed.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It is not constant because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t</a:t>
            </a:r>
            <a:r>
              <a:rPr lang="en-US" sz="1200" b="1" dirty="0" smtClean="0">
                <a:solidFill>
                  <a:srgbClr val="C00000"/>
                </a:solidFill>
              </a:rPr>
              <a:t>he point still suffers small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“intra-frame” velocities.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Such IFVs will be captured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i</a:t>
            </a:r>
            <a:r>
              <a:rPr lang="en-US" sz="1200" b="1" dirty="0" smtClean="0">
                <a:solidFill>
                  <a:srgbClr val="C00000"/>
                </a:solidFill>
              </a:rPr>
              <a:t>n a model by NGS.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05026"/>
            <a:ext cx="3738284" cy="1804456"/>
          </a:xfrm>
        </p:spPr>
        <p:txBody>
          <a:bodyPr/>
          <a:lstStyle/>
          <a:p>
            <a:r>
              <a:rPr lang="en-US" b="1" dirty="0" smtClean="0"/>
              <a:t>Why replace NAD83 (and NAVD88)?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484" y="548779"/>
            <a:ext cx="4612341" cy="3781824"/>
          </a:xfrm>
        </p:spPr>
        <p:txBody>
          <a:bodyPr/>
          <a:lstStyle/>
          <a:p>
            <a:r>
              <a:rPr lang="en-US" b="1" dirty="0" smtClean="0"/>
              <a:t>ACCESS!</a:t>
            </a:r>
          </a:p>
          <a:p>
            <a:pPr lvl="1"/>
            <a:r>
              <a:rPr lang="en-US" dirty="0" smtClean="0"/>
              <a:t>easier to find the sky than a 60-year-old bench mark</a:t>
            </a:r>
          </a:p>
          <a:p>
            <a:pPr lvl="1"/>
            <a:r>
              <a:rPr lang="en-US" dirty="0" smtClean="0"/>
              <a:t>GNSS equipment is cheap and fast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ACCURACY!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asier to trust the sky than a 60-year old bench mark</a:t>
            </a:r>
          </a:p>
          <a:p>
            <a:pPr lvl="1"/>
            <a:r>
              <a:rPr lang="en-US" dirty="0" smtClean="0"/>
              <a:t>immune to passive mark instability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GLOBAL STANDARDS!</a:t>
            </a:r>
          </a:p>
          <a:p>
            <a:pPr lvl="1"/>
            <a:r>
              <a:rPr lang="en-US" dirty="0" smtClean="0">
                <a:effectLst/>
              </a:rPr>
              <a:t>systematic errors of many meters across the US</a:t>
            </a:r>
            <a:endParaRPr lang="en-US" dirty="0" smtClean="0"/>
          </a:p>
          <a:p>
            <a:pPr lvl="1"/>
            <a:r>
              <a:rPr lang="en-US" dirty="0" smtClean="0"/>
              <a:t>aligns with GPS (equipment), international efforts</a:t>
            </a:r>
          </a:p>
          <a:p>
            <a:pPr lvl="1"/>
            <a:r>
              <a:rPr lang="en-US" dirty="0" smtClean="0"/>
              <a:t>aligns with Canada, Mexico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6" y="1720116"/>
            <a:ext cx="3025590" cy="488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01553" cy="6759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0047" y="100404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2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218708" y="264582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2027"/>
            <a:ext cx="8229600" cy="42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3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BRW1 (N. Alaska)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09848" y="179894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2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KOD6 (S. Alaska)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43098" y="2272766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Plate-(pseudo)fixed frames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>
          <a:xfrm>
            <a:off x="117255" y="2000250"/>
            <a:ext cx="6013890" cy="4049713"/>
          </a:xfrm>
        </p:spPr>
      </p:pic>
      <p:sp>
        <p:nvSpPr>
          <p:cNvPr id="7" name="TextBox 6"/>
          <p:cNvSpPr txBox="1"/>
          <p:nvPr/>
        </p:nvSpPr>
        <p:spPr>
          <a:xfrm>
            <a:off x="6267450" y="1943100"/>
            <a:ext cx="28905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 83(NSRS2007)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2002.0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2010.0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NAD 83 were truly “plate</a:t>
            </a:r>
          </a:p>
          <a:p>
            <a:r>
              <a:rPr lang="en-US" dirty="0" smtClean="0"/>
              <a:t>fixed” then </a:t>
            </a:r>
            <a:r>
              <a:rPr lang="en-US" u="sng" dirty="0" smtClean="0"/>
              <a:t>an 8 year </a:t>
            </a:r>
          </a:p>
          <a:p>
            <a:r>
              <a:rPr lang="en-US" u="sng" dirty="0" smtClean="0"/>
              <a:t>epoch change would not</a:t>
            </a:r>
          </a:p>
          <a:p>
            <a:r>
              <a:rPr lang="en-US" u="sng" dirty="0" smtClean="0"/>
              <a:t>yield the systematic </a:t>
            </a:r>
          </a:p>
          <a:p>
            <a:r>
              <a:rPr lang="en-US" u="sng" dirty="0" smtClean="0"/>
              <a:t>plate rotation seen here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6102" y="1573768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NAD 83(2011) </a:t>
            </a:r>
            <a:r>
              <a:rPr lang="en-US" b="1" dirty="0"/>
              <a:t>minus</a:t>
            </a:r>
            <a:r>
              <a:rPr lang="en-US" b="1" dirty="0">
                <a:solidFill>
                  <a:srgbClr val="FF0000"/>
                </a:solidFill>
              </a:rPr>
              <a:t> NAD 83(NSRS2007)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15354" y="3328194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43954" y="309959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7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Intra-Frame Velocity Models (IFVMs)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Intra-Frame Velocity Models must:</a:t>
            </a:r>
          </a:p>
          <a:p>
            <a:pPr lvl="1"/>
            <a:r>
              <a:rPr lang="en-US" dirty="0" smtClean="0"/>
              <a:t>Estimate non-Eulerian motions at any location </a:t>
            </a:r>
          </a:p>
          <a:p>
            <a:r>
              <a:rPr lang="en-US" sz="2400" dirty="0" smtClean="0"/>
              <a:t>Three primary methods being investigated</a:t>
            </a:r>
          </a:p>
          <a:p>
            <a:pPr lvl="1"/>
            <a:r>
              <a:rPr lang="en-US" sz="1800" dirty="0" smtClean="0"/>
              <a:t>Interpolation from CORS</a:t>
            </a:r>
          </a:p>
          <a:p>
            <a:pPr lvl="2"/>
            <a:r>
              <a:rPr lang="en-US" sz="1600" dirty="0" smtClean="0"/>
              <a:t>Pro: Easy</a:t>
            </a:r>
          </a:p>
          <a:p>
            <a:pPr lvl="2"/>
            <a:r>
              <a:rPr lang="en-US" sz="1600" dirty="0" smtClean="0"/>
              <a:t>Con: Gets worse as CORS gets coarse</a:t>
            </a:r>
          </a:p>
          <a:p>
            <a:pPr lvl="1"/>
            <a:r>
              <a:rPr lang="en-US" sz="1800" dirty="0" smtClean="0"/>
              <a:t>Satellite </a:t>
            </a:r>
            <a:r>
              <a:rPr lang="en-US" sz="1800" dirty="0" err="1" smtClean="0"/>
              <a:t>IfSAR</a:t>
            </a:r>
            <a:endParaRPr lang="en-US" sz="1800" dirty="0" smtClean="0"/>
          </a:p>
          <a:p>
            <a:pPr lvl="2"/>
            <a:r>
              <a:rPr lang="en-US" sz="1600" dirty="0" smtClean="0"/>
              <a:t>Pro: Covers vast areas</a:t>
            </a:r>
          </a:p>
          <a:p>
            <a:pPr lvl="2"/>
            <a:r>
              <a:rPr lang="en-US" sz="1600" dirty="0" smtClean="0"/>
              <a:t>Con: No </a:t>
            </a:r>
            <a:r>
              <a:rPr lang="en-US" sz="1600" dirty="0" err="1" smtClean="0"/>
              <a:t>IfSAR</a:t>
            </a:r>
            <a:r>
              <a:rPr lang="en-US" sz="1600" dirty="0" smtClean="0"/>
              <a:t> experts in NGS; data availability issues</a:t>
            </a:r>
          </a:p>
          <a:p>
            <a:pPr lvl="1"/>
            <a:r>
              <a:rPr lang="en-US" sz="1800" dirty="0" smtClean="0"/>
              <a:t>Geodynamic</a:t>
            </a:r>
          </a:p>
          <a:p>
            <a:pPr lvl="2"/>
            <a:r>
              <a:rPr lang="en-US" sz="1600" dirty="0" smtClean="0"/>
              <a:t>Pro: Like HTDP, so NGS has experience </a:t>
            </a:r>
          </a:p>
          <a:p>
            <a:pPr lvl="2"/>
            <a:r>
              <a:rPr lang="en-US" sz="1600" dirty="0" smtClean="0"/>
              <a:t>Con: Requires knowing </a:t>
            </a:r>
            <a:r>
              <a:rPr lang="en-US" sz="1600" i="1" dirty="0" smtClean="0"/>
              <a:t>why</a:t>
            </a:r>
            <a:r>
              <a:rPr lang="en-US" sz="1600" dirty="0" smtClean="0"/>
              <a:t> things move, rather than just measuring </a:t>
            </a:r>
            <a:r>
              <a:rPr lang="en-US" sz="1600" i="1" dirty="0" smtClean="0"/>
              <a:t>that</a:t>
            </a:r>
            <a:r>
              <a:rPr lang="en-US" sz="1600" dirty="0" smtClean="0"/>
              <a:t> they move (and requires “keeping up” with every event.)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8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47" y="152991"/>
            <a:ext cx="8578806" cy="994172"/>
          </a:xfrm>
        </p:spPr>
        <p:txBody>
          <a:bodyPr/>
          <a:lstStyle/>
          <a:p>
            <a:r>
              <a:rPr lang="en-US" dirty="0" smtClean="0"/>
              <a:t>Our Part: Observing Motion Vectors</a:t>
            </a:r>
            <a:endParaRPr lang="en-US" dirty="0"/>
          </a:p>
        </p:txBody>
      </p:sp>
      <p:pic>
        <p:nvPicPr>
          <p:cNvPr id="4" name="Picture 3" descr="Figure 1 PBO Alaska Petrof Glaci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30" y="1147163"/>
            <a:ext cx="1101329" cy="82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9608" y="1336925"/>
            <a:ext cx="861672" cy="82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059" y="1096859"/>
            <a:ext cx="331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Continuous GNSS stations (such as CORS) track a continuous record of motion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0529" y="2388977"/>
            <a:ext cx="385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Passive control allows for the re-observation of a fixed point on the earth’s surface at different epochs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AutoShape 4" descr="ftp://www.ngs.noaa.gov/cors/Plots/Longterm/fair_08.long.png"/>
          <p:cNvSpPr>
            <a:spLocks noChangeAspect="1" noChangeArrowheads="1"/>
          </p:cNvSpPr>
          <p:nvPr/>
        </p:nvSpPr>
        <p:spPr bwMode="auto">
          <a:xfrm>
            <a:off x="170747" y="-4119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ftp://www.ngs.noaa.gov/cors/Plots/Longterm/fair_08.long.png"/>
          <p:cNvSpPr>
            <a:spLocks noChangeAspect="1" noChangeArrowheads="1"/>
          </p:cNvSpPr>
          <p:nvPr/>
        </p:nvSpPr>
        <p:spPr bwMode="auto">
          <a:xfrm>
            <a:off x="285047" y="7310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6286" r="65" b="4000"/>
          <a:stretch/>
        </p:blipFill>
        <p:spPr>
          <a:xfrm>
            <a:off x="626333" y="2141335"/>
            <a:ext cx="3402422" cy="4439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03625" y="5707941"/>
            <a:ext cx="161454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dirty="0"/>
              <a:t>https://www.ngs.noaa.gov/CORS/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718" y="3335726"/>
            <a:ext cx="3337452" cy="29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NATRF2022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732"/>
            <a:ext cx="8229600" cy="4297363"/>
          </a:xfrm>
        </p:spPr>
        <p:txBody>
          <a:bodyPr/>
          <a:lstStyle/>
          <a:p>
            <a:r>
              <a:rPr lang="en-US" sz="2800" dirty="0" smtClean="0"/>
              <a:t>Historically:</a:t>
            </a:r>
          </a:p>
          <a:p>
            <a:pPr lvl="1"/>
            <a:r>
              <a:rPr lang="en-US" sz="2400" dirty="0" smtClean="0"/>
              <a:t>Surveys at multiple epochs were “moved through time” using HTDP (skipping vertical </a:t>
            </a:r>
            <a:r>
              <a:rPr lang="en-US" sz="2400" dirty="0" smtClean="0"/>
              <a:t>except recently in Alaska) </a:t>
            </a:r>
            <a:r>
              <a:rPr lang="en-US" sz="2400" dirty="0" smtClean="0"/>
              <a:t>to adjust them all together at one common epoch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800" dirty="0" smtClean="0"/>
              <a:t>Future:</a:t>
            </a:r>
          </a:p>
          <a:p>
            <a:pPr lvl="1"/>
            <a:r>
              <a:rPr lang="en-US" sz="2400" dirty="0" smtClean="0"/>
              <a:t>Surveys will be adjusted to CORS at their own epoch and stand thus</a:t>
            </a:r>
          </a:p>
          <a:p>
            <a:pPr lvl="1"/>
            <a:r>
              <a:rPr lang="en-US" sz="2400" dirty="0" smtClean="0"/>
              <a:t>The IFVM will allow for comparisons across epochs, but will not “move surveys through time” to adjust things and get “one coordinate” on a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7" b="34652"/>
          <a:stretch/>
        </p:blipFill>
        <p:spPr>
          <a:xfrm>
            <a:off x="2190750" y="3132092"/>
            <a:ext cx="4762500" cy="8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264" y="1444271"/>
            <a:ext cx="1665515" cy="21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GNSS Receiver </a:t>
            </a:r>
            <a:r>
              <a:rPr lang="en-US" sz="1350" dirty="0" smtClean="0">
                <a:solidFill>
                  <a:prstClr val="white"/>
                </a:solidFill>
                <a:latin typeface="Calibri" panose="020F0502020204030204"/>
              </a:rPr>
              <a:t>File(t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387" y="1857331"/>
            <a:ext cx="826226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OPUS</a:t>
            </a:r>
          </a:p>
        </p:txBody>
      </p:sp>
      <p:cxnSp>
        <p:nvCxnSpPr>
          <p:cNvPr id="7" name="Elbow Connector 6"/>
          <p:cNvCxnSpPr>
            <a:stCxn id="5" idx="2"/>
            <a:endCxn id="6" idx="0"/>
          </p:cNvCxnSpPr>
          <p:nvPr/>
        </p:nvCxnSpPr>
        <p:spPr>
          <a:xfrm rot="5400000">
            <a:off x="858499" y="1710809"/>
            <a:ext cx="197522" cy="955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2077" y="2314589"/>
            <a:ext cx="1020536" cy="1647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IGS)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288" y="1437461"/>
            <a:ext cx="1665515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CORS data (t)</a:t>
            </a:r>
          </a:p>
        </p:txBody>
      </p:sp>
      <p:cxnSp>
        <p:nvCxnSpPr>
          <p:cNvPr id="10" name="Elbow Connector 9"/>
          <p:cNvCxnSpPr>
            <a:stCxn id="9" idx="2"/>
            <a:endCxn id="6" idx="3"/>
          </p:cNvCxnSpPr>
          <p:nvPr/>
        </p:nvCxnSpPr>
        <p:spPr>
          <a:xfrm rot="5400000">
            <a:off x="2004280" y="971333"/>
            <a:ext cx="312101" cy="1675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6938" y="2694834"/>
            <a:ext cx="1976889" cy="53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4 Euler Poles, by </a:t>
            </a: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plate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NA, PA, CA, MA</a:t>
            </a:r>
          </a:p>
        </p:txBody>
      </p:sp>
      <p:cxnSp>
        <p:nvCxnSpPr>
          <p:cNvPr id="12" name="Elbow Connector 11"/>
          <p:cNvCxnSpPr>
            <a:stCxn id="8" idx="2"/>
            <a:endCxn id="11" idx="0"/>
          </p:cNvCxnSpPr>
          <p:nvPr/>
        </p:nvCxnSpPr>
        <p:spPr>
          <a:xfrm rot="16200000" flipH="1">
            <a:off x="861095" y="2430545"/>
            <a:ext cx="215538" cy="3130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8" idx="0"/>
          </p:cNvCxnSpPr>
          <p:nvPr/>
        </p:nvCxnSpPr>
        <p:spPr>
          <a:xfrm rot="5400000">
            <a:off x="740062" y="2145152"/>
            <a:ext cx="241721" cy="971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6727" y="3425532"/>
            <a:ext cx="1760847" cy="9265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MATRF2022)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58636" y="2322056"/>
            <a:ext cx="1214846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GRS-80</a:t>
            </a:r>
          </a:p>
        </p:txBody>
      </p:sp>
      <p:cxnSp>
        <p:nvCxnSpPr>
          <p:cNvPr id="16" name="Elbow Connector 15"/>
          <p:cNvCxnSpPr>
            <a:stCxn id="11" idx="2"/>
            <a:endCxn id="14" idx="0"/>
          </p:cNvCxnSpPr>
          <p:nvPr/>
        </p:nvCxnSpPr>
        <p:spPr>
          <a:xfrm rot="5400000">
            <a:off x="933166" y="3233314"/>
            <a:ext cx="191477" cy="1929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59437" y="2322056"/>
            <a:ext cx="972031" cy="1982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IGS)</a:t>
            </a:r>
          </a:p>
        </p:txBody>
      </p:sp>
      <p:cxnSp>
        <p:nvCxnSpPr>
          <p:cNvPr id="18" name="Elbow Connector 17"/>
          <p:cNvCxnSpPr>
            <a:stCxn id="8" idx="3"/>
            <a:endCxn id="15" idx="1"/>
          </p:cNvCxnSpPr>
          <p:nvPr/>
        </p:nvCxnSpPr>
        <p:spPr>
          <a:xfrm>
            <a:off x="1322612" y="2396943"/>
            <a:ext cx="836024" cy="27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17" idx="1"/>
          </p:cNvCxnSpPr>
          <p:nvPr/>
        </p:nvCxnSpPr>
        <p:spPr>
          <a:xfrm flipV="1">
            <a:off x="3373482" y="2421192"/>
            <a:ext cx="485956" cy="37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22729" y="4561361"/>
            <a:ext cx="1214846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GRS-80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70985" y="4380036"/>
            <a:ext cx="1859582" cy="11314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Latest estimate of: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MATRF2022)</a:t>
            </a:r>
          </a:p>
        </p:txBody>
      </p:sp>
      <p:cxnSp>
        <p:nvCxnSpPr>
          <p:cNvPr id="22" name="Elbow Connector 21"/>
          <p:cNvCxnSpPr>
            <a:stCxn id="14" idx="2"/>
            <a:endCxn id="20" idx="0"/>
          </p:cNvCxnSpPr>
          <p:nvPr/>
        </p:nvCxnSpPr>
        <p:spPr>
          <a:xfrm rot="16200000" flipH="1">
            <a:off x="1026661" y="4257868"/>
            <a:ext cx="209258" cy="3977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90081" y="4244350"/>
            <a:ext cx="3148532" cy="566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4 Intra-Frame Velocity Models, by </a:t>
            </a: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frame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NA, PA, CA, MA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2729" y="4922472"/>
            <a:ext cx="1642887" cy="9265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MATRF2022)</a:t>
            </a:r>
          </a:p>
        </p:txBody>
      </p:sp>
      <p:cxnSp>
        <p:nvCxnSpPr>
          <p:cNvPr id="25" name="Elbow Connector 24"/>
          <p:cNvCxnSpPr>
            <a:stCxn id="20" idx="2"/>
            <a:endCxn id="24" idx="0"/>
          </p:cNvCxnSpPr>
          <p:nvPr/>
        </p:nvCxnSpPr>
        <p:spPr>
          <a:xfrm rot="16200000" flipH="1">
            <a:off x="1359477" y="4737776"/>
            <a:ext cx="155370" cy="2140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62320" y="5177579"/>
            <a:ext cx="1211963" cy="667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Most recent past reference epoch “t0”</a:t>
            </a:r>
          </a:p>
        </p:txBody>
      </p:sp>
      <p:cxnSp>
        <p:nvCxnSpPr>
          <p:cNvPr id="27" name="Elbow Connector 26"/>
          <p:cNvCxnSpPr>
            <a:stCxn id="24" idx="3"/>
            <a:endCxn id="23" idx="1"/>
          </p:cNvCxnSpPr>
          <p:nvPr/>
        </p:nvCxnSpPr>
        <p:spPr>
          <a:xfrm flipV="1">
            <a:off x="2365616" y="4527428"/>
            <a:ext cx="524465" cy="858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3"/>
            <a:endCxn id="26" idx="1"/>
          </p:cNvCxnSpPr>
          <p:nvPr/>
        </p:nvCxnSpPr>
        <p:spPr>
          <a:xfrm>
            <a:off x="2365616" y="5385758"/>
            <a:ext cx="1496703" cy="1257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1" idx="1"/>
          </p:cNvCxnSpPr>
          <p:nvPr/>
        </p:nvCxnSpPr>
        <p:spPr>
          <a:xfrm>
            <a:off x="6038613" y="4527428"/>
            <a:ext cx="532373" cy="418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3"/>
            <a:endCxn id="21" idx="1"/>
          </p:cNvCxnSpPr>
          <p:nvPr/>
        </p:nvCxnSpPr>
        <p:spPr>
          <a:xfrm flipV="1">
            <a:off x="5074283" y="4945759"/>
            <a:ext cx="1496703" cy="565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55663" y="974814"/>
            <a:ext cx="1665515" cy="21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User Supplied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55663" y="1321113"/>
            <a:ext cx="1665515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NGS Supplied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55663" y="1677211"/>
            <a:ext cx="1665515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IAG Supplied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55663" y="2035292"/>
            <a:ext cx="1665515" cy="6595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Geodetic Control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High Accuracy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Fixed at true epoch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55663" y="2829615"/>
            <a:ext cx="1675311" cy="59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Estimated cords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Medium Accuracy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Subject to updates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79566" y="857250"/>
            <a:ext cx="2064434" cy="2848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1537" y="6027793"/>
            <a:ext cx="496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Blueprint for 2022, Part 1:  Geometric Coordinates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372"/>
            <a:ext cx="8229600" cy="1143000"/>
          </a:xfrm>
        </p:spPr>
        <p:txBody>
          <a:bodyPr/>
          <a:lstStyle/>
          <a:p>
            <a:r>
              <a:rPr lang="en-US" dirty="0" smtClean="0"/>
              <a:t>In Practice: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details on this change in the use of the reference frames will come in </a:t>
            </a:r>
            <a:r>
              <a:rPr lang="en-US" dirty="0" smtClean="0"/>
              <a:t>2018: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Blueprint for 2022, Part 3:  Re-inventing </a:t>
            </a:r>
            <a:r>
              <a:rPr lang="en-US" i="1" dirty="0" err="1" smtClean="0"/>
              <a:t>Bluebooking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96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interview </a:t>
            </a:r>
            <a:r>
              <a:rPr lang="en-US" dirty="0" smtClean="0"/>
              <a:t>w/ DOT intern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What do you use geodetic control for?</a:t>
            </a:r>
          </a:p>
          <a:p>
            <a:pPr lvl="1"/>
            <a:r>
              <a:rPr lang="en-US" dirty="0" smtClean="0"/>
              <a:t>How do you set control?</a:t>
            </a:r>
          </a:p>
          <a:p>
            <a:pPr lvl="1"/>
            <a:r>
              <a:rPr lang="en-US" dirty="0" smtClean="0"/>
              <a:t>What if you have multiple coordinates?</a:t>
            </a:r>
          </a:p>
          <a:p>
            <a:pPr lvl="1"/>
            <a:r>
              <a:rPr lang="en-US" dirty="0" smtClean="0"/>
              <a:t>What will change today vs. 2022?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The history of GPS and coordinates on PID DI4044 (Southern Louisiana)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 cautionary tale about passive control points and the dynamic crust in which they reside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Survey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hlinkClick r:id="rId2"/>
              </a:rPr>
              <a:t>https://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hlinkClick r:id="rId2"/>
              </a:rPr>
              <a:t>www.ngs.noaa.gov/geospatial-summit/presentations/implications-dynamic-world.shtml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56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85" y="457202"/>
            <a:ext cx="8229600" cy="1143000"/>
          </a:xfrm>
        </p:spPr>
        <p:txBody>
          <a:bodyPr/>
          <a:lstStyle/>
          <a:p>
            <a:r>
              <a:rPr lang="en-US" b="1" dirty="0" smtClean="0"/>
              <a:t>The Great Balancing Act of NSRS Modernization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Passive control moves with the earth’s crust</a:t>
            </a:r>
          </a:p>
          <a:p>
            <a:r>
              <a:rPr lang="en-US" sz="2800" dirty="0" smtClean="0"/>
              <a:t>NGS sees value in </a:t>
            </a:r>
            <a:r>
              <a:rPr lang="en-US" sz="2800" i="1" u="sng" dirty="0" smtClean="0"/>
              <a:t>acknowledging</a:t>
            </a:r>
            <a:r>
              <a:rPr lang="en-US" sz="2800" dirty="0" smtClean="0"/>
              <a:t> and </a:t>
            </a:r>
            <a:r>
              <a:rPr lang="en-US" sz="2800" i="1" u="sng" dirty="0" smtClean="0"/>
              <a:t>presenting</a:t>
            </a:r>
            <a:r>
              <a:rPr lang="en-US" sz="2800" dirty="0" smtClean="0"/>
              <a:t> that movement through both measurements and models</a:t>
            </a:r>
          </a:p>
          <a:p>
            <a:r>
              <a:rPr lang="en-US" sz="2800" dirty="0" smtClean="0"/>
              <a:t>NGS also recognizes the value in having semi-static coordinates, for comparison across years</a:t>
            </a:r>
            <a:endParaRPr lang="en-US" sz="2800" dirty="0"/>
          </a:p>
        </p:txBody>
      </p:sp>
      <p:sp>
        <p:nvSpPr>
          <p:cNvPr id="9" name="Flowchart: Decision 8"/>
          <p:cNvSpPr/>
          <p:nvPr/>
        </p:nvSpPr>
        <p:spPr>
          <a:xfrm rot="20693506">
            <a:off x="2461687" y="4776939"/>
            <a:ext cx="3775166" cy="1058091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 result for sleeping bear draw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57" y="4751904"/>
            <a:ext cx="1528371" cy="113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p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787" y="5450456"/>
            <a:ext cx="187384" cy="2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pin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82" y="4804089"/>
            <a:ext cx="187384" cy="2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211423" y="5059335"/>
            <a:ext cx="2490621" cy="464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171164" y="5073856"/>
            <a:ext cx="2490621" cy="464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4156" y="2967335"/>
            <a:ext cx="3455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7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 The NSRS in 2022…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Four semi-dynamic reference frames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(Geoid/GPS based vertical datum) </a:t>
            </a:r>
            <a:r>
              <a:rPr lang="en-US" i="1" dirty="0" smtClean="0">
                <a:sym typeface="Wingdings" panose="05000000000000000000" pitchFamily="2" charset="2"/>
              </a:rPr>
              <a:t> Blueprint Part II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dirty="0" smtClean="0"/>
              <a:t>All data will be time tagged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All coordinates will come from GNSS surveys (OPUS)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81000" y="1920479"/>
            <a:ext cx="4064000" cy="4007644"/>
          </a:xfrm>
        </p:spPr>
        <p:txBody>
          <a:bodyPr vert="horz" wrap="square" lIns="68580" tIns="34275" rIns="68580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  <a:defRPr/>
            </a:pPr>
            <a:r>
              <a:rPr lang="en-US" sz="1800" b="1" i="1" dirty="0">
                <a:latin typeface="Times New Roman"/>
                <a:ea typeface="Times New Roman"/>
                <a:cs typeface="Times New Roman"/>
                <a:sym typeface="Times New Roman"/>
              </a:rPr>
              <a:t>control shouldn’t move!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defRPr/>
            </a:pP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a national terrestrial reference frame should minimize velocities, even if that means drifting away from </a:t>
            </a:r>
            <a:r>
              <a:rPr lang="en-US" sz="1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ITRF 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over time.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  <a:defRPr/>
            </a:pPr>
            <a:r>
              <a:rPr lang="en-US" sz="1800" b="1" i="1" dirty="0">
                <a:latin typeface="Times New Roman"/>
                <a:ea typeface="Times New Roman"/>
                <a:cs typeface="Times New Roman"/>
                <a:sym typeface="Times New Roman"/>
              </a:rPr>
              <a:t>don’t make us think!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ct val="100000"/>
              <a:defRPr/>
            </a:pP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provide vendor- and user-friendly </a:t>
            </a:r>
            <a:r>
              <a:rPr lang="en-US" sz="1800" b="1" i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transformation tools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with modern programming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ct val="100000"/>
              <a:defRPr/>
            </a:pP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modernize datasheets and bluebooking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4294967295"/>
          </p:nvPr>
        </p:nvSpPr>
        <p:spPr>
          <a:xfrm>
            <a:off x="4445001" y="1920479"/>
            <a:ext cx="4699000" cy="4007644"/>
          </a:xfrm>
        </p:spPr>
        <p:txBody>
          <a:bodyPr vert="horz" wrap="square" lIns="68580" tIns="34275" rIns="68580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  <a:defRPr/>
            </a:pPr>
            <a:r>
              <a:rPr lang="en-US" sz="1800" b="1" i="1" dirty="0">
                <a:latin typeface="Times New Roman"/>
                <a:ea typeface="Times New Roman"/>
                <a:cs typeface="Times New Roman"/>
                <a:sym typeface="Times New Roman"/>
              </a:rPr>
              <a:t>tell us more!</a:t>
            </a:r>
          </a:p>
          <a:p>
            <a:pPr marL="342900" indent="-17145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ct val="100000"/>
              <a:buFont typeface="Times New Roman"/>
              <a:buChar char="•"/>
              <a:defRPr/>
            </a:pP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more </a:t>
            </a:r>
            <a:r>
              <a:rPr lang="en-US" sz="1800" b="1" i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updates, training, &amp; tutorials</a:t>
            </a:r>
          </a:p>
          <a:p>
            <a:pPr marL="342900" indent="-17145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ct val="100000"/>
              <a:buFont typeface="Times New Roman"/>
              <a:buChar char="•"/>
              <a:defRPr/>
            </a:pP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800" b="1" i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publication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describing the differences between </a:t>
            </a:r>
            <a:r>
              <a:rPr lang="en-US" sz="1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NAD83 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18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NAVD88 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and the new reference frames</a:t>
            </a:r>
            <a:endParaRPr sz="18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  <a:defRPr/>
            </a:pPr>
            <a:r>
              <a:rPr lang="en-US" sz="1800" b="1" i="1" dirty="0">
                <a:latin typeface="Times New Roman"/>
                <a:ea typeface="Times New Roman"/>
                <a:cs typeface="Times New Roman"/>
                <a:sym typeface="Times New Roman"/>
              </a:rPr>
              <a:t>help with legislation</a:t>
            </a:r>
          </a:p>
          <a:p>
            <a:pPr marL="428625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ct val="100000"/>
              <a:defRPr/>
            </a:pP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NSPS distribute </a:t>
            </a:r>
            <a:r>
              <a:rPr lang="en-US" sz="1800" b="1" i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language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to update state legislation that references NAD 83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defRPr/>
            </a:pPr>
            <a:endParaRPr sz="18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defRPr/>
            </a:pPr>
            <a:endParaRPr sz="18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130"/>
          <p:cNvSpPr txBox="1">
            <a:spLocks noGrp="1"/>
          </p:cNvSpPr>
          <p:nvPr>
            <p:ph type="title"/>
          </p:nvPr>
        </p:nvSpPr>
        <p:spPr>
          <a:xfrm>
            <a:off x="1358900" y="490814"/>
            <a:ext cx="6172200" cy="857250"/>
          </a:xfrm>
        </p:spPr>
        <p:txBody>
          <a:bodyPr vert="horz" wrap="square" lIns="68580" tIns="34275" rIns="68580" bIns="34275" numCol="1" anchor="ctr" anchorCtr="0" compatLnSpc="1">
            <a:prstTxWarp prst="textNoShape">
              <a:avLst/>
            </a:prstTxWarp>
          </a:bodyPr>
          <a:lstStyle/>
          <a:p>
            <a:pPr>
              <a:buSzPct val="25000"/>
            </a:pP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Customer Concerns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183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NGS\Presentations\2013\PSLS_2013\Images\Horiz change_North 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8264" y="5841207"/>
            <a:ext cx="2169319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0"/>
                <a:cs typeface="Arial" panose="020B0604020202020204" pitchFamily="34" charset="0"/>
              </a:rPr>
              <a:t>NAD 83(2011) to IGS08 at epoch 2022.0</a:t>
            </a:r>
          </a:p>
        </p:txBody>
      </p:sp>
    </p:spTree>
    <p:extLst>
      <p:ext uri="{BB962C8B-B14F-4D97-AF65-F5344CB8AC3E}">
        <p14:creationId xmlns:p14="http://schemas.microsoft.com/office/powerpoint/2010/main" val="3231305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779"/>
            <a:ext cx="8229600" cy="857250"/>
          </a:xfrm>
        </p:spPr>
        <p:txBody>
          <a:bodyPr/>
          <a:lstStyle/>
          <a:p>
            <a:r>
              <a:rPr lang="en-US" b="1" dirty="0" smtClean="0"/>
              <a:t>Continued Role of Passive 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224" y="1406029"/>
            <a:ext cx="5434148" cy="3781824"/>
          </a:xfrm>
        </p:spPr>
        <p:txBody>
          <a:bodyPr/>
          <a:lstStyle/>
          <a:p>
            <a:r>
              <a:rPr lang="en-US" b="1" dirty="0"/>
              <a:t>Calibration</a:t>
            </a:r>
            <a:r>
              <a:rPr lang="en-US" dirty="0"/>
              <a:t> sites for GNSS technology, Real Time Network validation, and verification of datum transformation tool results</a:t>
            </a:r>
            <a:r>
              <a:rPr lang="en-US" dirty="0" smtClean="0"/>
              <a:t>.</a:t>
            </a:r>
          </a:p>
          <a:p>
            <a:endParaRPr lang="en-US" sz="900" dirty="0"/>
          </a:p>
          <a:p>
            <a:r>
              <a:rPr lang="en-US" dirty="0"/>
              <a:t>Sites for </a:t>
            </a:r>
            <a:r>
              <a:rPr lang="en-US" b="1" dirty="0"/>
              <a:t>monitoring</a:t>
            </a:r>
            <a:r>
              <a:rPr lang="en-US" dirty="0"/>
              <a:t> motion to enhance Intra-Frame Velocity Model (via repeat/campaign GNSS occupations</a:t>
            </a:r>
            <a:r>
              <a:rPr lang="en-US" dirty="0" smtClean="0"/>
              <a:t>)</a:t>
            </a:r>
          </a:p>
          <a:p>
            <a:endParaRPr lang="en-US" sz="900" dirty="0"/>
          </a:p>
          <a:p>
            <a:r>
              <a:rPr lang="en-US" b="1" dirty="0"/>
              <a:t>Convenience</a:t>
            </a:r>
            <a:r>
              <a:rPr lang="en-US" dirty="0"/>
              <a:t>: passive control will continue to provide rapid access to NSRS positions </a:t>
            </a:r>
            <a:r>
              <a:rPr lang="en-US" dirty="0" smtClean="0"/>
              <a:t>for local projects, in </a:t>
            </a:r>
            <a:r>
              <a:rPr lang="en-US" dirty="0"/>
              <a:t>areas with limited GNSS coverage (e.g. cities, forests</a:t>
            </a:r>
            <a:r>
              <a:rPr lang="en-US" dirty="0" smtClean="0"/>
              <a:t>), </a:t>
            </a:r>
            <a:r>
              <a:rPr lang="en-US" dirty="0"/>
              <a:t>or in the event of GNSS failure (e.g. geomagnetic storms)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" y="2155372"/>
            <a:ext cx="3573263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7" y="526038"/>
            <a:ext cx="4760422" cy="6217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079182" y="980367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Executive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eloquent history of the definition of ‘Geodetic Control’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Tectonics 101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(Ideal + Plate-fixed Frame) * calculus </a:t>
            </a:r>
            <a:r>
              <a:rPr lang="en-US" dirty="0"/>
              <a:t>fever dream </a:t>
            </a:r>
            <a:endParaRPr lang="en-US" dirty="0" smtClean="0"/>
          </a:p>
          <a:p>
            <a:pPr algn="r"/>
            <a:r>
              <a:rPr lang="en-US" dirty="0" smtClean="0"/>
              <a:t>= illusion of stillness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name game (NATRF2022)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14-parameters… to 3 (a proof)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velocity ‘slop bucket’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r"/>
            <a:r>
              <a:rPr lang="en-US" b="1" dirty="0" smtClean="0"/>
              <a:t>… GIVE IT A GLANCE!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9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G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85540</TotalTime>
  <Words>1505</Words>
  <Application>Microsoft Office PowerPoint</Application>
  <PresentationFormat>On-screen Show (4:3)</PresentationFormat>
  <Paragraphs>274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MS PGothic</vt:lpstr>
      <vt:lpstr>MS PGothic</vt:lpstr>
      <vt:lpstr>Arial</vt:lpstr>
      <vt:lpstr>Arial Black</vt:lpstr>
      <vt:lpstr>Calibri</vt:lpstr>
      <vt:lpstr>Gill Sans MT</vt:lpstr>
      <vt:lpstr>Symbol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NGS theme</vt:lpstr>
      <vt:lpstr>PowerPoint Presentation</vt:lpstr>
      <vt:lpstr>Why replace NAD83 (and NAVD88)?</vt:lpstr>
      <vt:lpstr>Plate-(pseudo)fixed frames</vt:lpstr>
      <vt:lpstr>The Great Balancing Act of NSRS Modernization</vt:lpstr>
      <vt:lpstr>Summary:  The NSRS in 2022…</vt:lpstr>
      <vt:lpstr>Customer Concerns</vt:lpstr>
      <vt:lpstr>PowerPoint Presentation</vt:lpstr>
      <vt:lpstr>Continued Role of Passive Control</vt:lpstr>
      <vt:lpstr>PowerPoint Presentation</vt:lpstr>
      <vt:lpstr>Euler Poles</vt:lpstr>
      <vt:lpstr>After…</vt:lpstr>
      <vt:lpstr>Meanwhile in Alaska…</vt:lpstr>
      <vt:lpstr>Review: Reference Frames</vt:lpstr>
      <vt:lpstr>NATRF2022 frame is rigid and  fixed to rigid part of the N.A. plate</vt:lpstr>
      <vt:lpstr>PowerPoint Presentation</vt:lpstr>
      <vt:lpstr>PowerPoint Presentation</vt:lpstr>
      <vt:lpstr>PowerPoint Presentation</vt:lpstr>
      <vt:lpstr>PowerPoint Presentation</vt:lpstr>
      <vt:lpstr>Intra-frame velocities</vt:lpstr>
      <vt:lpstr>PowerPoint Presentation</vt:lpstr>
      <vt:lpstr>BSMK (North Dakota)</vt:lpstr>
      <vt:lpstr>BSMK (North Dakota)</vt:lpstr>
      <vt:lpstr>BSMK (North Dakota)</vt:lpstr>
      <vt:lpstr>BSMK (North Dakota)</vt:lpstr>
      <vt:lpstr>BRW1 (N. Alaska)</vt:lpstr>
      <vt:lpstr>BRW1 (N. Alaska)</vt:lpstr>
      <vt:lpstr>BRW1 (N. Alaska)</vt:lpstr>
      <vt:lpstr>BRW1 (N. Alaska)</vt:lpstr>
      <vt:lpstr>KOD6 (S. Alaska)</vt:lpstr>
      <vt:lpstr>KOD6 (S. Alaska)</vt:lpstr>
      <vt:lpstr>KOD6 (S. Alaska)</vt:lpstr>
      <vt:lpstr>KOD6 (S. Alaska)</vt:lpstr>
      <vt:lpstr>Intra-Frame Velocity Models (IFVMs)</vt:lpstr>
      <vt:lpstr>Our Part: Observing Motion Vectors</vt:lpstr>
      <vt:lpstr>Using NATRF2022</vt:lpstr>
      <vt:lpstr>In Practice:</vt:lpstr>
      <vt:lpstr>Applied Use:</vt:lpstr>
      <vt:lpstr>Thought Experiments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Nic Kinsman</cp:lastModifiedBy>
  <cp:revision>2794</cp:revision>
  <cp:lastPrinted>2017-02-02T17:15:29Z</cp:lastPrinted>
  <dcterms:created xsi:type="dcterms:W3CDTF">2009-09-30T12:20:38Z</dcterms:created>
  <dcterms:modified xsi:type="dcterms:W3CDTF">2017-09-05T20:30:23Z</dcterms:modified>
</cp:coreProperties>
</file>