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180" r:id="rId1"/>
    <p:sldMasterId id="2147487568" r:id="rId2"/>
    <p:sldMasterId id="2147487879" r:id="rId3"/>
    <p:sldMasterId id="2147487891" r:id="rId4"/>
    <p:sldMasterId id="2147487903" r:id="rId5"/>
  </p:sldMasterIdLst>
  <p:notesMasterIdLst>
    <p:notesMasterId r:id="rId38"/>
  </p:notesMasterIdLst>
  <p:handoutMasterIdLst>
    <p:handoutMasterId r:id="rId39"/>
  </p:handoutMasterIdLst>
  <p:sldIdLst>
    <p:sldId id="362" r:id="rId6"/>
    <p:sldId id="1239" r:id="rId7"/>
    <p:sldId id="1190" r:id="rId8"/>
    <p:sldId id="1233" r:id="rId9"/>
    <p:sldId id="1191" r:id="rId10"/>
    <p:sldId id="1197" r:id="rId11"/>
    <p:sldId id="1194" r:id="rId12"/>
    <p:sldId id="1195" r:id="rId13"/>
    <p:sldId id="1196" r:id="rId14"/>
    <p:sldId id="1234" r:id="rId15"/>
    <p:sldId id="1213" r:id="rId16"/>
    <p:sldId id="1214" r:id="rId17"/>
    <p:sldId id="1199" r:id="rId18"/>
    <p:sldId id="1198" r:id="rId19"/>
    <p:sldId id="1200" r:id="rId20"/>
    <p:sldId id="1235" r:id="rId21"/>
    <p:sldId id="1205" r:id="rId22"/>
    <p:sldId id="1216" r:id="rId23"/>
    <p:sldId id="1223" r:id="rId24"/>
    <p:sldId id="1236" r:id="rId25"/>
    <p:sldId id="1203" r:id="rId26"/>
    <p:sldId id="1202" r:id="rId27"/>
    <p:sldId id="1225" r:id="rId28"/>
    <p:sldId id="1206" r:id="rId29"/>
    <p:sldId id="1215" r:id="rId30"/>
    <p:sldId id="1222" r:id="rId31"/>
    <p:sldId id="1207" r:id="rId32"/>
    <p:sldId id="1208" r:id="rId33"/>
    <p:sldId id="1231" r:id="rId34"/>
    <p:sldId id="1240" r:id="rId35"/>
    <p:sldId id="1232" r:id="rId36"/>
    <p:sldId id="1219" r:id="rId3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10">
          <p15:clr>
            <a:srgbClr val="A4A3A4"/>
          </p15:clr>
        </p15:guide>
        <p15:guide id="2" orient="horz" pos="1892">
          <p15:clr>
            <a:srgbClr val="A4A3A4"/>
          </p15:clr>
        </p15:guide>
        <p15:guide id="3" orient="horz" pos="2304">
          <p15:clr>
            <a:srgbClr val="A4A3A4"/>
          </p15:clr>
        </p15:guide>
        <p15:guide id="4" orient="horz" pos="1709">
          <p15:clr>
            <a:srgbClr val="A4A3A4"/>
          </p15:clr>
        </p15:guide>
        <p15:guide id="5" orient="horz" pos="3157">
          <p15:clr>
            <a:srgbClr val="A4A3A4"/>
          </p15:clr>
        </p15:guide>
        <p15:guide id="6" orient="horz" pos="4170">
          <p15:clr>
            <a:srgbClr val="A4A3A4"/>
          </p15:clr>
        </p15:guide>
        <p15:guide id="7" orient="horz" pos="2886">
          <p15:clr>
            <a:srgbClr val="A4A3A4"/>
          </p15:clr>
        </p15:guide>
        <p15:guide id="8" pos="531">
          <p15:clr>
            <a:srgbClr val="A4A3A4"/>
          </p15:clr>
        </p15:guide>
        <p15:guide id="9" pos="3348">
          <p15:clr>
            <a:srgbClr val="A4A3A4"/>
          </p15:clr>
        </p15:guide>
        <p15:guide id="10" pos="1976">
          <p15:clr>
            <a:srgbClr val="A4A3A4"/>
          </p15:clr>
        </p15:guide>
        <p15:guide id="11" pos="417">
          <p15:clr>
            <a:srgbClr val="A4A3A4"/>
          </p15:clr>
        </p15:guide>
        <p15:guide id="12" pos="4970">
          <p15:clr>
            <a:srgbClr val="A4A3A4"/>
          </p15:clr>
        </p15:guide>
        <p15:guide id="13" pos="1289">
          <p15:clr>
            <a:srgbClr val="A4A3A4"/>
          </p15:clr>
        </p15:guide>
        <p15:guide id="14" pos="537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u Smith" initials="DS" lastIdx="1" clrIdx="0">
    <p:extLst>
      <p:ext uri="{19B8F6BF-5375-455C-9EA6-DF929625EA0E}">
        <p15:presenceInfo xmlns:p15="http://schemas.microsoft.com/office/powerpoint/2012/main" userId="Dru Sm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FF00"/>
    <a:srgbClr val="C00000"/>
    <a:srgbClr val="009900"/>
    <a:srgbClr val="008080"/>
    <a:srgbClr val="336600"/>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2697" autoAdjust="0"/>
  </p:normalViewPr>
  <p:slideViewPr>
    <p:cSldViewPr snapToGrid="0">
      <p:cViewPr varScale="1">
        <p:scale>
          <a:sx n="62" d="100"/>
          <a:sy n="62" d="100"/>
        </p:scale>
        <p:origin x="702" y="78"/>
      </p:cViewPr>
      <p:guideLst>
        <p:guide orient="horz" pos="2110"/>
        <p:guide orient="horz" pos="1892"/>
        <p:guide orient="horz" pos="2304"/>
        <p:guide orient="horz" pos="1709"/>
        <p:guide orient="horz" pos="3157"/>
        <p:guide orient="horz" pos="4170"/>
        <p:guide orient="horz" pos="2886"/>
        <p:guide pos="531"/>
        <p:guide pos="3348"/>
        <p:guide pos="1976"/>
        <p:guide pos="417"/>
        <p:guide pos="4970"/>
        <p:guide pos="1289"/>
        <p:guide pos="5379"/>
      </p:guideLst>
    </p:cSldViewPr>
  </p:slideViewPr>
  <p:outlineViewPr>
    <p:cViewPr>
      <p:scale>
        <a:sx n="33" d="100"/>
        <a:sy n="33" d="100"/>
      </p:scale>
      <p:origin x="0" y="58692"/>
    </p:cViewPr>
  </p:outlineViewPr>
  <p:notesTextViewPr>
    <p:cViewPr>
      <p:scale>
        <a:sx n="150" d="100"/>
        <a:sy n="150" d="100"/>
      </p:scale>
      <p:origin x="0" y="0"/>
    </p:cViewPr>
  </p:notesTextViewPr>
  <p:sorterViewPr>
    <p:cViewPr varScale="1">
      <p:scale>
        <a:sx n="100" d="100"/>
        <a:sy n="100" d="100"/>
      </p:scale>
      <p:origin x="0" y="0"/>
    </p:cViewPr>
  </p:sorterViewPr>
  <p:notesViewPr>
    <p:cSldViewPr snapToGrid="0">
      <p:cViewPr varScale="1">
        <p:scale>
          <a:sx n="51" d="100"/>
          <a:sy n="51" d="100"/>
        </p:scale>
        <p:origin x="1866" y="78"/>
      </p:cViewPr>
      <p:guideLst>
        <p:guide orient="horz" pos="2928"/>
        <p:guide pos="2208"/>
      </p:guideLst>
    </p:cSldViewPr>
  </p:notesViewPr>
  <p:gridSpacing cx="228600" cy="2286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9219" cy="465774"/>
          </a:xfrm>
          <a:prstGeom prst="rect">
            <a:avLst/>
          </a:prstGeom>
        </p:spPr>
        <p:txBody>
          <a:bodyPr vert="horz" lIns="91418" tIns="45709" rIns="91418" bIns="45709" rtlCol="0"/>
          <a:lstStyle>
            <a:lvl1pPr algn="l">
              <a:defRPr sz="1200">
                <a:latin typeface="Gill Sans MT" pitchFamily="34" charset="0"/>
                <a:ea typeface="+mn-ea"/>
                <a:cs typeface="+mn-cs"/>
              </a:defRPr>
            </a:lvl1pPr>
          </a:lstStyle>
          <a:p>
            <a:pPr>
              <a:defRPr/>
            </a:pPr>
            <a:endParaRPr lang="en-US"/>
          </a:p>
        </p:txBody>
      </p:sp>
      <p:sp>
        <p:nvSpPr>
          <p:cNvPr id="3" name="Date Placeholder 2"/>
          <p:cNvSpPr>
            <a:spLocks noGrp="1"/>
          </p:cNvSpPr>
          <p:nvPr>
            <p:ph type="dt" sz="quarter" idx="1"/>
          </p:nvPr>
        </p:nvSpPr>
        <p:spPr>
          <a:xfrm>
            <a:off x="3969592" y="0"/>
            <a:ext cx="3039219" cy="465774"/>
          </a:xfrm>
          <a:prstGeom prst="rect">
            <a:avLst/>
          </a:prstGeom>
        </p:spPr>
        <p:txBody>
          <a:bodyPr vert="horz" wrap="square" lIns="91418" tIns="45709" rIns="91418" bIns="45709" numCol="1" anchor="t"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665BF6DA-DA8C-44E3-A6C0-332C06A682C5}" type="datetimeFigureOut">
              <a:rPr lang="en-US" altLang="en-US"/>
              <a:pPr>
                <a:defRPr/>
              </a:pPr>
              <a:t>7/2/2018</a:t>
            </a:fld>
            <a:endParaRPr lang="en-US" altLang="en-US"/>
          </a:p>
        </p:txBody>
      </p:sp>
      <p:sp>
        <p:nvSpPr>
          <p:cNvPr id="4" name="Footer Placeholder 3"/>
          <p:cNvSpPr>
            <a:spLocks noGrp="1"/>
          </p:cNvSpPr>
          <p:nvPr>
            <p:ph type="ftr" sz="quarter" idx="2"/>
          </p:nvPr>
        </p:nvSpPr>
        <p:spPr>
          <a:xfrm>
            <a:off x="0" y="8829037"/>
            <a:ext cx="3039219" cy="465774"/>
          </a:xfrm>
          <a:prstGeom prst="rect">
            <a:avLst/>
          </a:prstGeom>
        </p:spPr>
        <p:txBody>
          <a:bodyPr vert="horz" lIns="91418" tIns="45709" rIns="91418" bIns="45709" rtlCol="0" anchor="b"/>
          <a:lstStyle>
            <a:lvl1pPr algn="l">
              <a:defRPr sz="1200">
                <a:latin typeface="Gill Sans MT" pitchFamily="34"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969592" y="8829037"/>
            <a:ext cx="3039219" cy="465774"/>
          </a:xfrm>
          <a:prstGeom prst="rect">
            <a:avLst/>
          </a:prstGeom>
        </p:spPr>
        <p:txBody>
          <a:bodyPr vert="horz" wrap="square" lIns="91418" tIns="45709" rIns="91418" bIns="45709" numCol="1" anchor="b"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8F1AEA04-358C-45E1-A861-0E11DAA9CBF5}" type="slidenum">
              <a:rPr lang="en-US" altLang="en-US"/>
              <a:pPr>
                <a:defRPr/>
              </a:pPr>
              <a:t>‹#›</a:t>
            </a:fld>
            <a:endParaRPr lang="en-US" altLang="en-US"/>
          </a:p>
        </p:txBody>
      </p:sp>
    </p:spTree>
    <p:extLst>
      <p:ext uri="{BB962C8B-B14F-4D97-AF65-F5344CB8AC3E}">
        <p14:creationId xmlns:p14="http://schemas.microsoft.com/office/powerpoint/2010/main" val="1548083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628" cy="465774"/>
          </a:xfrm>
          <a:prstGeom prst="rect">
            <a:avLst/>
          </a:prstGeom>
        </p:spPr>
        <p:txBody>
          <a:bodyPr vert="horz" lIns="93137" tIns="46568" rIns="93137" bIns="46568" rtlCol="0"/>
          <a:lstStyle>
            <a:lvl1pPr algn="l" fontAlgn="auto">
              <a:spcBef>
                <a:spcPts val="0"/>
              </a:spcBef>
              <a:spcAft>
                <a:spcPts val="0"/>
              </a:spcAft>
              <a:defRPr sz="1200">
                <a:latin typeface="Gill Sans MT" pitchFamily="34" charset="0"/>
                <a:ea typeface="+mn-ea"/>
                <a:cs typeface="+mn-cs"/>
              </a:defRPr>
            </a:lvl1pPr>
          </a:lstStyle>
          <a:p>
            <a:pPr>
              <a:defRPr/>
            </a:pPr>
            <a:endParaRPr lang="en-US"/>
          </a:p>
        </p:txBody>
      </p:sp>
      <p:sp>
        <p:nvSpPr>
          <p:cNvPr id="3" name="Date Placeholder 2"/>
          <p:cNvSpPr>
            <a:spLocks noGrp="1"/>
          </p:cNvSpPr>
          <p:nvPr>
            <p:ph type="dt" idx="1"/>
          </p:nvPr>
        </p:nvSpPr>
        <p:spPr>
          <a:xfrm>
            <a:off x="3971183" y="0"/>
            <a:ext cx="3037628" cy="465774"/>
          </a:xfrm>
          <a:prstGeom prst="rect">
            <a:avLst/>
          </a:prstGeom>
        </p:spPr>
        <p:txBody>
          <a:bodyPr vert="horz" wrap="square" lIns="93137" tIns="46568" rIns="93137" bIns="46568" numCol="1" anchor="t"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50601C75-92DE-49D3-8A56-637421670EE3}" type="datetimeFigureOut">
              <a:rPr lang="en-US" altLang="en-US"/>
              <a:pPr>
                <a:defRPr/>
              </a:pPr>
              <a:t>7/2/2018</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37" tIns="46568" rIns="93137" bIns="46568" rtlCol="0" anchor="ctr"/>
          <a:lstStyle/>
          <a:p>
            <a:pPr lvl="0"/>
            <a:endParaRPr lang="en-US" noProof="0" dirty="0"/>
          </a:p>
        </p:txBody>
      </p:sp>
      <p:sp>
        <p:nvSpPr>
          <p:cNvPr id="5" name="Notes Placeholder 4"/>
          <p:cNvSpPr>
            <a:spLocks noGrp="1"/>
          </p:cNvSpPr>
          <p:nvPr>
            <p:ph type="body" sz="quarter" idx="3"/>
          </p:nvPr>
        </p:nvSpPr>
        <p:spPr>
          <a:xfrm>
            <a:off x="701359" y="4414519"/>
            <a:ext cx="5607684" cy="4187195"/>
          </a:xfrm>
          <a:prstGeom prst="rect">
            <a:avLst/>
          </a:prstGeom>
        </p:spPr>
        <p:txBody>
          <a:bodyPr vert="horz" lIns="93137" tIns="46568" rIns="93137" bIns="46568"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829037"/>
            <a:ext cx="3037628" cy="465774"/>
          </a:xfrm>
          <a:prstGeom prst="rect">
            <a:avLst/>
          </a:prstGeom>
        </p:spPr>
        <p:txBody>
          <a:bodyPr vert="horz" lIns="93137" tIns="46568" rIns="93137" bIns="46568" rtlCol="0" anchor="b"/>
          <a:lstStyle>
            <a:lvl1pPr algn="l" fontAlgn="auto">
              <a:spcBef>
                <a:spcPts val="0"/>
              </a:spcBef>
              <a:spcAft>
                <a:spcPts val="0"/>
              </a:spcAft>
              <a:defRPr sz="1200">
                <a:latin typeface="Gill Sans MT" pitchFamily="3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971183" y="8829037"/>
            <a:ext cx="3037628" cy="465774"/>
          </a:xfrm>
          <a:prstGeom prst="rect">
            <a:avLst/>
          </a:prstGeom>
        </p:spPr>
        <p:txBody>
          <a:bodyPr vert="horz" wrap="square" lIns="93137" tIns="46568" rIns="93137" bIns="46568" numCol="1" anchor="b" anchorCtr="0" compatLnSpc="1">
            <a:prstTxWarp prst="textNoShape">
              <a:avLst/>
            </a:prstTxWarp>
          </a:bodyPr>
          <a:lstStyle>
            <a:lvl1pPr algn="r">
              <a:defRPr sz="1200">
                <a:latin typeface="Gill Sans MT" pitchFamily="34" charset="0"/>
                <a:ea typeface="ＭＳ Ｐゴシック" pitchFamily="34" charset="-128"/>
                <a:cs typeface="Arial" pitchFamily="34" charset="0"/>
              </a:defRPr>
            </a:lvl1pPr>
          </a:lstStyle>
          <a:p>
            <a:pPr>
              <a:defRPr/>
            </a:pPr>
            <a:fld id="{0BB61E35-BFDD-405B-89B5-EDCF0FB433D1}" type="slidenum">
              <a:rPr lang="en-US" altLang="en-US"/>
              <a:pPr>
                <a:defRPr/>
              </a:pPr>
              <a:t>‹#›</a:t>
            </a:fld>
            <a:endParaRPr lang="en-US" altLang="en-US"/>
          </a:p>
        </p:txBody>
      </p:sp>
    </p:spTree>
    <p:extLst>
      <p:ext uri="{BB962C8B-B14F-4D97-AF65-F5344CB8AC3E}">
        <p14:creationId xmlns:p14="http://schemas.microsoft.com/office/powerpoint/2010/main" val="33410614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Gill Sans MT"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a:t>
            </a:fld>
            <a:endParaRPr lang="en-US" altLang="en-US"/>
          </a:p>
        </p:txBody>
      </p:sp>
    </p:spTree>
    <p:extLst>
      <p:ext uri="{BB962C8B-B14F-4D97-AF65-F5344CB8AC3E}">
        <p14:creationId xmlns:p14="http://schemas.microsoft.com/office/powerpoint/2010/main" val="2223679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is replacing NAVD 88? (NAPGD 2022) </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10</a:t>
            </a:fld>
            <a:endParaRPr lang="en-US" altLang="en-US"/>
          </a:p>
        </p:txBody>
      </p:sp>
    </p:spTree>
    <p:extLst>
      <p:ext uri="{BB962C8B-B14F-4D97-AF65-F5344CB8AC3E}">
        <p14:creationId xmlns:p14="http://schemas.microsoft.com/office/powerpoint/2010/main" val="3855224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701675" y="4416425"/>
            <a:ext cx="5607049" cy="4183061"/>
          </a:xfrm>
          <a:prstGeom prst="rect">
            <a:avLst/>
          </a:prstGeom>
        </p:spPr>
        <p:txBody>
          <a:bodyPr wrap="square" lIns="91425" tIns="91425" rIns="91425" bIns="91425" anchor="t" anchorCtr="0">
            <a:noAutofit/>
          </a:bodyPr>
          <a:lstStyle/>
          <a:p>
            <a:pPr lvl="0">
              <a:spcBef>
                <a:spcPts val="0"/>
              </a:spcBef>
              <a:buNone/>
            </a:pPr>
            <a:r>
              <a:rPr lang="en-US" b="1" dirty="0">
                <a:latin typeface="Arial" panose="020B0604020202020204" pitchFamily="34" charset="0"/>
                <a:cs typeface="Arial" panose="020B0604020202020204" pitchFamily="34" charset="0"/>
              </a:rPr>
              <a:t>What is replacing NAVD 88? (NAPGD 2022</a:t>
            </a:r>
            <a:r>
              <a:rPr lang="en-US" b="1" dirty="0" smtClean="0">
                <a:latin typeface="Arial" panose="020B0604020202020204" pitchFamily="34" charset="0"/>
                <a:cs typeface="Arial" panose="020B0604020202020204" pitchFamily="34" charset="0"/>
              </a:rPr>
              <a:t>) </a:t>
            </a:r>
          </a:p>
          <a:p>
            <a:pPr lvl="0">
              <a:spcBef>
                <a:spcPts val="0"/>
              </a:spcBef>
              <a:buNone/>
            </a:pPr>
            <a:endParaRPr lang="en-US" dirty="0">
              <a:latin typeface="Arial" panose="020B0604020202020204" pitchFamily="34" charset="0"/>
              <a:cs typeface="Arial" panose="020B0604020202020204" pitchFamily="34" charset="0"/>
            </a:endParaRPr>
          </a:p>
          <a:p>
            <a:pPr lvl="0">
              <a:spcBef>
                <a:spcPts val="0"/>
              </a:spcBef>
              <a:buNone/>
            </a:pPr>
            <a:r>
              <a:rPr lang="en-US" b="1" dirty="0" smtClean="0">
                <a:latin typeface="Arial" panose="020B0604020202020204" pitchFamily="34" charset="0"/>
                <a:cs typeface="Arial" panose="020B0604020202020204" pitchFamily="34" charset="0"/>
              </a:rPr>
              <a:t>NSRS Modernization </a:t>
            </a:r>
            <a:r>
              <a:rPr lang="en-US" dirty="0" smtClean="0">
                <a:latin typeface="Arial" panose="020B0604020202020204" pitchFamily="34" charset="0"/>
                <a:cs typeface="Arial" panose="020B0604020202020204" pitchFamily="34" charset="0"/>
              </a:rPr>
              <a:t>- While </a:t>
            </a:r>
            <a:r>
              <a:rPr lang="en-US" dirty="0">
                <a:latin typeface="Arial" panose="020B0604020202020204" pitchFamily="34" charset="0"/>
                <a:cs typeface="Arial" panose="020B0604020202020204" pitchFamily="34" charset="0"/>
              </a:rPr>
              <a:t>the focus today is on NAVD 88, I’m going to talk about the effort to replace both NAD 83 and NAVD 88 because in many ways they are </a:t>
            </a:r>
            <a:r>
              <a:rPr lang="en-US" b="1" dirty="0">
                <a:latin typeface="Arial" panose="020B0604020202020204" pitchFamily="34" charset="0"/>
                <a:cs typeface="Arial" panose="020B0604020202020204" pitchFamily="34" charset="0"/>
              </a:rPr>
              <a:t>inextricably connected.</a:t>
            </a:r>
          </a:p>
          <a:p>
            <a:pPr lvl="0">
              <a:spcBef>
                <a:spcPts val="0"/>
              </a:spcBef>
              <a:buNone/>
            </a:pPr>
            <a:endParaRPr lang="en-US" dirty="0">
              <a:latin typeface="Arial" panose="020B0604020202020204" pitchFamily="34" charset="0"/>
              <a:cs typeface="Arial" panose="020B0604020202020204" pitchFamily="34" charset="0"/>
            </a:endParaRPr>
          </a:p>
          <a:p>
            <a:pPr marL="228600" lvl="0" indent="-228600">
              <a:spcBef>
                <a:spcPts val="0"/>
              </a:spcBef>
              <a:buFont typeface="+mj-lt"/>
              <a:buAutoNum type="arabicPeriod"/>
            </a:pPr>
            <a:r>
              <a:rPr lang="en-US" dirty="0">
                <a:latin typeface="Arial" panose="020B0604020202020204" pitchFamily="34" charset="0"/>
                <a:cs typeface="Arial" panose="020B0604020202020204" pitchFamily="34" charset="0"/>
              </a:rPr>
              <a:t>First, we are replacing the horizontal datum - NAD 83 - with </a:t>
            </a:r>
            <a:r>
              <a:rPr lang="en-US" b="1" dirty="0">
                <a:latin typeface="Arial" panose="020B0604020202020204" pitchFamily="34" charset="0"/>
                <a:cs typeface="Arial" panose="020B0604020202020204" pitchFamily="34" charset="0"/>
              </a:rPr>
              <a:t>four new reference frames</a:t>
            </a:r>
            <a:r>
              <a:rPr lang="en-US" dirty="0" smtClean="0">
                <a:latin typeface="Arial" panose="020B0604020202020204" pitchFamily="34" charset="0"/>
                <a:cs typeface="Arial" panose="020B0604020202020204" pitchFamily="34" charset="0"/>
              </a:rPr>
              <a:t>:</a:t>
            </a:r>
          </a:p>
          <a:p>
            <a:pPr marL="228600" lvl="0" indent="-228600">
              <a:spcBef>
                <a:spcPts val="0"/>
              </a:spcBef>
              <a:buFont typeface="+mj-lt"/>
              <a:buAutoNum type="arabicPeriod"/>
            </a:pPr>
            <a:endParaRPr lang="en-US" dirty="0">
              <a:latin typeface="Arial" panose="020B0604020202020204" pitchFamily="34" charset="0"/>
              <a:cs typeface="Arial" panose="020B0604020202020204" pitchFamily="34" charset="0"/>
            </a:endParaRPr>
          </a:p>
          <a:p>
            <a:pPr marL="685800" lvl="1" indent="-228600">
              <a:spcBef>
                <a:spcPts val="0"/>
              </a:spcBef>
              <a:buFont typeface="+mj-lt"/>
              <a:buAutoNum type="arabicPeriod"/>
            </a:pPr>
            <a:r>
              <a:rPr lang="en-US" dirty="0">
                <a:latin typeface="Arial" panose="020B0604020202020204" pitchFamily="34" charset="0"/>
                <a:cs typeface="Arial" panose="020B0604020202020204" pitchFamily="34" charset="0"/>
              </a:rPr>
              <a:t>North American Terrestrial Reference Frame of 2022 (NATRF2022); </a:t>
            </a:r>
          </a:p>
          <a:p>
            <a:pPr marL="685800" lvl="1" indent="-228600">
              <a:spcBef>
                <a:spcPts val="0"/>
              </a:spcBef>
              <a:buFont typeface="+mj-lt"/>
              <a:buAutoNum type="arabicPeriod"/>
            </a:pPr>
            <a:r>
              <a:rPr lang="en-US" dirty="0">
                <a:latin typeface="Arial" panose="020B0604020202020204" pitchFamily="34" charset="0"/>
                <a:cs typeface="Arial" panose="020B0604020202020204" pitchFamily="34" charset="0"/>
              </a:rPr>
              <a:t>Caribbean Terrestrial Reference Frame of 2022 (CATRF2022); </a:t>
            </a:r>
          </a:p>
          <a:p>
            <a:pPr marL="685800" lvl="1" indent="-228600">
              <a:spcBef>
                <a:spcPts val="0"/>
              </a:spcBef>
              <a:buFont typeface="+mj-lt"/>
              <a:buAutoNum type="arabicPeriod"/>
            </a:pPr>
            <a:r>
              <a:rPr lang="en-US" dirty="0">
                <a:latin typeface="Arial" panose="020B0604020202020204" pitchFamily="34" charset="0"/>
                <a:cs typeface="Arial" panose="020B0604020202020204" pitchFamily="34" charset="0"/>
              </a:rPr>
              <a:t>Pacific Terrestrial Reference Frame of 2022 (PATRF2022); and </a:t>
            </a:r>
          </a:p>
          <a:p>
            <a:pPr marL="685800" lvl="1" indent="-228600">
              <a:spcBef>
                <a:spcPts val="0"/>
              </a:spcBef>
              <a:buFont typeface="+mj-lt"/>
              <a:buAutoNum type="arabicPeriod"/>
            </a:pPr>
            <a:r>
              <a:rPr lang="en-US" dirty="0">
                <a:latin typeface="Arial" panose="020B0604020202020204" pitchFamily="34" charset="0"/>
                <a:cs typeface="Arial" panose="020B0604020202020204" pitchFamily="34" charset="0"/>
              </a:rPr>
              <a:t>Mariana Terrestrial Reference Frame of 2022 (MATRF2022) </a:t>
            </a:r>
            <a:endParaRPr lang="en-US" dirty="0" smtClean="0">
              <a:latin typeface="Arial" panose="020B0604020202020204" pitchFamily="34" charset="0"/>
              <a:cs typeface="Arial" panose="020B0604020202020204" pitchFamily="34" charset="0"/>
            </a:endParaRPr>
          </a:p>
          <a:p>
            <a:pPr marL="685800" lvl="1" indent="-228600">
              <a:spcBef>
                <a:spcPts val="0"/>
              </a:spcBef>
              <a:buFont typeface="+mj-lt"/>
              <a:buAutoNum type="arabicPeriod"/>
            </a:pPr>
            <a:endParaRPr lang="en-US" dirty="0">
              <a:latin typeface="Arial" panose="020B0604020202020204" pitchFamily="34" charset="0"/>
              <a:cs typeface="Arial" panose="020B0604020202020204" pitchFamily="34" charset="0"/>
            </a:endParaRPr>
          </a:p>
          <a:p>
            <a:pPr marL="228600" lvl="0" indent="-228600">
              <a:spcBef>
                <a:spcPts val="0"/>
              </a:spcBef>
              <a:buFont typeface="+mj-lt"/>
              <a:buAutoNum type="arabicPeriod"/>
            </a:pPr>
            <a:r>
              <a:rPr lang="en-US" dirty="0">
                <a:latin typeface="Arial" panose="020B0604020202020204" pitchFamily="34" charset="0"/>
                <a:cs typeface="Arial" panose="020B0604020202020204" pitchFamily="34" charset="0"/>
              </a:rPr>
              <a:t>To get more technical details: there is a technical publication called </a:t>
            </a:r>
            <a:r>
              <a:rPr lang="en-US" b="1" dirty="0">
                <a:latin typeface="Arial" panose="020B0604020202020204" pitchFamily="34" charset="0"/>
                <a:cs typeface="Arial" panose="020B0604020202020204" pitchFamily="34" charset="0"/>
              </a:rPr>
              <a:t>Blueprint 1</a:t>
            </a:r>
            <a:r>
              <a:rPr lang="en-US" dirty="0">
                <a:latin typeface="Arial" panose="020B0604020202020204" pitchFamily="34" charset="0"/>
                <a:cs typeface="Arial" panose="020B0604020202020204" pitchFamily="34" charset="0"/>
              </a:rPr>
              <a:t> and an accompanying recorded webinar.</a:t>
            </a:r>
          </a:p>
          <a:p>
            <a:pPr lvl="0">
              <a:spcBef>
                <a:spcPts val="0"/>
              </a:spcBef>
              <a:buNone/>
            </a:pPr>
            <a:endParaRPr lang="en-US" dirty="0">
              <a:latin typeface="Arial" panose="020B0604020202020204" pitchFamily="34" charset="0"/>
              <a:cs typeface="Arial" panose="020B0604020202020204" pitchFamily="34" charset="0"/>
            </a:endParaRPr>
          </a:p>
        </p:txBody>
      </p:sp>
      <p:sp>
        <p:nvSpPr>
          <p:cNvPr id="207" name="Shape 20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515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701675" y="4416425"/>
            <a:ext cx="5607049" cy="4183061"/>
          </a:xfrm>
          <a:prstGeom prst="rect">
            <a:avLst/>
          </a:prstGeom>
        </p:spPr>
        <p:txBody>
          <a:bodyPr wrap="square" lIns="91425" tIns="91425" rIns="91425" bIns="91425" anchor="t" anchorCtr="0">
            <a:noAutofit/>
          </a:bodyPr>
          <a:lstStyle/>
          <a:p>
            <a:pPr lvl="0">
              <a:spcBef>
                <a:spcPts val="0"/>
              </a:spcBef>
              <a:buNone/>
            </a:pPr>
            <a:r>
              <a:rPr lang="en-US" dirty="0" smtClean="0">
                <a:latin typeface="Arial" panose="020B0604020202020204" pitchFamily="34" charset="0"/>
                <a:cs typeface="Arial" panose="020B0604020202020204" pitchFamily="34" charset="0"/>
              </a:rPr>
              <a:t>NSRS Modernization - Second, we are replacing the </a:t>
            </a:r>
            <a:r>
              <a:rPr lang="en-US" b="1" dirty="0" smtClean="0">
                <a:latin typeface="Arial" panose="020B0604020202020204" pitchFamily="34" charset="0"/>
                <a:cs typeface="Arial" panose="020B0604020202020204" pitchFamily="34" charset="0"/>
              </a:rPr>
              <a:t>vertical datum </a:t>
            </a:r>
            <a:r>
              <a:rPr lang="en-US" dirty="0" smtClean="0">
                <a:latin typeface="Arial" panose="020B0604020202020204" pitchFamily="34" charset="0"/>
                <a:cs typeface="Arial" panose="020B0604020202020204" pitchFamily="34" charset="0"/>
              </a:rPr>
              <a:t>- NAVD 88 - with a new geopotential datum.</a:t>
            </a:r>
          </a:p>
          <a:p>
            <a:pPr lvl="0">
              <a:spcBef>
                <a:spcPts val="0"/>
              </a:spcBef>
              <a:buNone/>
            </a:pPr>
            <a:endParaRPr lang="en-US" dirty="0" smtClean="0">
              <a:latin typeface="Arial" panose="020B0604020202020204" pitchFamily="34" charset="0"/>
              <a:cs typeface="Arial" panose="020B0604020202020204" pitchFamily="34" charset="0"/>
            </a:endParaRPr>
          </a:p>
          <a:p>
            <a:pPr marL="228600" lvl="0" indent="-228600">
              <a:spcBef>
                <a:spcPts val="0"/>
              </a:spcBef>
              <a:buFont typeface="+mj-lt"/>
              <a:buAutoNum type="arabicPeriod"/>
            </a:pPr>
            <a:r>
              <a:rPr lang="en-US" dirty="0" smtClean="0">
                <a:latin typeface="Arial" panose="020B0604020202020204" pitchFamily="34" charset="0"/>
                <a:cs typeface="Arial" panose="020B0604020202020204" pitchFamily="34" charset="0"/>
              </a:rPr>
              <a:t>It will be called the North American-Pacific Geopotential Datum of 2022 or </a:t>
            </a:r>
            <a:r>
              <a:rPr lang="en-US" b="1" dirty="0" smtClean="0">
                <a:latin typeface="Arial" panose="020B0604020202020204" pitchFamily="34" charset="0"/>
                <a:cs typeface="Arial" panose="020B0604020202020204" pitchFamily="34" charset="0"/>
              </a:rPr>
              <a:t>NAPGD2022</a:t>
            </a:r>
            <a:r>
              <a:rPr lang="en-US" dirty="0" smtClean="0">
                <a:latin typeface="Arial" panose="020B0604020202020204" pitchFamily="34" charset="0"/>
                <a:cs typeface="Arial" panose="020B0604020202020204" pitchFamily="34" charset="0"/>
              </a:rPr>
              <a:t>.</a:t>
            </a:r>
          </a:p>
          <a:p>
            <a:pPr marL="228600" lvl="0" indent="-228600">
              <a:spcBef>
                <a:spcPts val="0"/>
              </a:spcBef>
              <a:buFont typeface="+mj-lt"/>
              <a:buAutoNum type="arabicPeriod"/>
            </a:pPr>
            <a:endParaRPr lang="en-US" dirty="0" smtClean="0">
              <a:latin typeface="Arial" panose="020B0604020202020204" pitchFamily="34" charset="0"/>
              <a:cs typeface="Arial" panose="020B0604020202020204" pitchFamily="34" charset="0"/>
            </a:endParaRPr>
          </a:p>
          <a:p>
            <a:pPr marL="228600" lvl="0" indent="-228600">
              <a:spcBef>
                <a:spcPts val="0"/>
              </a:spcBef>
              <a:buFont typeface="+mj-lt"/>
              <a:buAutoNum type="arabicPeriod"/>
            </a:pPr>
            <a:r>
              <a:rPr lang="en-US" dirty="0" smtClean="0">
                <a:latin typeface="Arial" panose="020B0604020202020204" pitchFamily="34" charset="0"/>
                <a:cs typeface="Arial" panose="020B0604020202020204" pitchFamily="34" charset="0"/>
              </a:rPr>
              <a:t>It will include a new geoid model -  </a:t>
            </a:r>
            <a:r>
              <a:rPr lang="en-US" b="1" dirty="0" smtClean="0">
                <a:latin typeface="Arial" panose="020B0604020202020204" pitchFamily="34" charset="0"/>
                <a:cs typeface="Arial" panose="020B0604020202020204" pitchFamily="34" charset="0"/>
              </a:rPr>
              <a:t>GEOID2022</a:t>
            </a:r>
            <a:r>
              <a:rPr lang="en-US" dirty="0" smtClean="0">
                <a:latin typeface="Arial" panose="020B0604020202020204" pitchFamily="34" charset="0"/>
                <a:cs typeface="Arial" panose="020B0604020202020204" pitchFamily="34" charset="0"/>
              </a:rPr>
              <a:t> along with a few other products.</a:t>
            </a:r>
          </a:p>
          <a:p>
            <a:pPr marL="228600" lvl="0" indent="-228600">
              <a:spcBef>
                <a:spcPts val="0"/>
              </a:spcBef>
              <a:buFont typeface="+mj-lt"/>
              <a:buAutoNum type="arabicPeriod"/>
            </a:pPr>
            <a:endParaRPr lang="en-US" dirty="0" smtClean="0">
              <a:latin typeface="Arial" panose="020B0604020202020204" pitchFamily="34" charset="0"/>
              <a:cs typeface="Arial" panose="020B0604020202020204" pitchFamily="34" charset="0"/>
            </a:endParaRPr>
          </a:p>
          <a:p>
            <a:pPr marL="228600" lvl="0" indent="-228600">
              <a:spcBef>
                <a:spcPts val="0"/>
              </a:spcBef>
              <a:buFont typeface="+mj-lt"/>
              <a:buAutoNum type="arabicPeriod"/>
            </a:pPr>
            <a:r>
              <a:rPr lang="en-US" dirty="0" smtClean="0">
                <a:latin typeface="Arial" panose="020B0604020202020204" pitchFamily="34" charset="0"/>
                <a:cs typeface="Arial" panose="020B0604020202020204" pitchFamily="34" charset="0"/>
              </a:rPr>
              <a:t>Again, to get more technical details: there is a technical publication called </a:t>
            </a:r>
            <a:r>
              <a:rPr lang="en-US" b="1" dirty="0" smtClean="0">
                <a:latin typeface="Arial" panose="020B0604020202020204" pitchFamily="34" charset="0"/>
                <a:cs typeface="Arial" panose="020B0604020202020204" pitchFamily="34" charset="0"/>
              </a:rPr>
              <a:t>Blueprint 2</a:t>
            </a:r>
            <a:r>
              <a:rPr lang="en-US" dirty="0" smtClean="0">
                <a:latin typeface="Arial" panose="020B0604020202020204" pitchFamily="34" charset="0"/>
                <a:cs typeface="Arial" panose="020B0604020202020204" pitchFamily="34" charset="0"/>
              </a:rPr>
              <a:t> and an accompanying recorded webinar.</a:t>
            </a:r>
          </a:p>
          <a:p>
            <a:pPr lvl="0">
              <a:spcBef>
                <a:spcPts val="0"/>
              </a:spcBef>
              <a:buNone/>
            </a:pPr>
            <a:endParaRPr lang="en-US" dirty="0" smtClean="0">
              <a:latin typeface="Arial" panose="020B0604020202020204" pitchFamily="34" charset="0"/>
              <a:cs typeface="Arial" panose="020B0604020202020204" pitchFamily="34" charset="0"/>
            </a:endParaRPr>
          </a:p>
        </p:txBody>
      </p:sp>
      <p:sp>
        <p:nvSpPr>
          <p:cNvPr id="215" name="Shape 21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3735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anose="020B0604020202020204" pitchFamily="34" charset="0"/>
                <a:cs typeface="Arial" panose="020B0604020202020204" pitchFamily="34" charset="0"/>
              </a:rPr>
              <a:t>In addition to its new names and new primary elements, the modernized NSRS has </a:t>
            </a:r>
            <a:r>
              <a:rPr lang="en-US" b="1" dirty="0" smtClean="0">
                <a:latin typeface="Arial" panose="020B0604020202020204" pitchFamily="34" charset="0"/>
                <a:cs typeface="Arial" panose="020B0604020202020204" pitchFamily="34" charset="0"/>
              </a:rPr>
              <a:t>other significant changes.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It is </a:t>
            </a:r>
            <a:r>
              <a:rPr lang="en-US" b="1" dirty="0" smtClean="0">
                <a:latin typeface="Arial" panose="020B0604020202020204" pitchFamily="34" charset="0"/>
                <a:cs typeface="Arial" panose="020B0604020202020204" pitchFamily="34" charset="0"/>
              </a:rPr>
              <a:t>geocentric</a:t>
            </a:r>
            <a:r>
              <a:rPr lang="en-US" dirty="0" smtClean="0">
                <a:latin typeface="Arial" panose="020B0604020202020204" pitchFamily="34" charset="0"/>
                <a:cs typeface="Arial" panose="020B0604020202020204" pitchFamily="34" charset="0"/>
              </a:rPr>
              <a:t> and defined by relationships to a </a:t>
            </a:r>
            <a:r>
              <a:rPr lang="en-US" b="1" dirty="0" smtClean="0">
                <a:latin typeface="Arial" panose="020B0604020202020204" pitchFamily="34" charset="0"/>
                <a:cs typeface="Arial" panose="020B0604020202020204" pitchFamily="34" charset="0"/>
              </a:rPr>
              <a:t>global/international </a:t>
            </a:r>
            <a:r>
              <a:rPr lang="en-US" dirty="0" smtClean="0">
                <a:latin typeface="Arial" panose="020B0604020202020204" pitchFamily="34" charset="0"/>
                <a:cs typeface="Arial" panose="020B0604020202020204" pitchFamily="34" charset="0"/>
              </a:rPr>
              <a:t>ideal frame; </a:t>
            </a:r>
          </a:p>
          <a:p>
            <a:pPr marL="685800" lvl="1" indent="-228600">
              <a:buFont typeface="+mj-lt"/>
              <a:buAutoNum type="arabicPeriod"/>
              <a:defRPr/>
            </a:pPr>
            <a:r>
              <a:rPr lang="en-US" dirty="0" smtClean="0">
                <a:latin typeface="Arial" panose="020B0604020202020204" pitchFamily="34" charset="0"/>
                <a:cs typeface="Arial" panose="020B0604020202020204" pitchFamily="34" charset="0"/>
              </a:rPr>
              <a:t>This direct relationship to ITRF/IGS will improve the spatial framework for GNSS-based technology, such as UAS/UAVs</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It is </a:t>
            </a:r>
            <a:r>
              <a:rPr lang="en-US" b="1" dirty="0" smtClean="0">
                <a:latin typeface="Arial" panose="020B0604020202020204" pitchFamily="34" charset="0"/>
                <a:cs typeface="Arial" panose="020B0604020202020204" pitchFamily="34" charset="0"/>
              </a:rPr>
              <a:t>time-dependent,</a:t>
            </a:r>
            <a:r>
              <a:rPr lang="en-US" dirty="0" smtClean="0">
                <a:latin typeface="Arial" panose="020B0604020202020204" pitchFamily="34" charset="0"/>
                <a:cs typeface="Arial" panose="020B0604020202020204" pitchFamily="34" charset="0"/>
              </a:rPr>
              <a:t> meaning coordinates in the new system will reflect where that position is at a specific epoch in time.</a:t>
            </a:r>
          </a:p>
          <a:p>
            <a:pPr marL="685800" lvl="1" indent="-228600">
              <a:buFont typeface="+mj-lt"/>
              <a:buAutoNum type="arabicPeriod"/>
              <a:defRPr/>
            </a:pPr>
            <a:r>
              <a:rPr lang="en-US" dirty="0" smtClean="0">
                <a:latin typeface="Arial" panose="020B0604020202020204" pitchFamily="34" charset="0"/>
                <a:cs typeface="Arial" panose="020B0604020202020204" pitchFamily="34" charset="0"/>
              </a:rPr>
              <a:t>This change is potentially </a:t>
            </a:r>
            <a:r>
              <a:rPr lang="en-US" b="1" dirty="0" smtClean="0">
                <a:latin typeface="Arial" panose="020B0604020202020204" pitchFamily="34" charset="0"/>
                <a:cs typeface="Arial" panose="020B0604020202020204" pitchFamily="34" charset="0"/>
              </a:rPr>
              <a:t>challenging</a:t>
            </a:r>
            <a:r>
              <a:rPr lang="en-US" dirty="0" smtClean="0">
                <a:latin typeface="Arial" panose="020B0604020202020204" pitchFamily="34" charset="0"/>
                <a:cs typeface="Arial" panose="020B0604020202020204" pitchFamily="34" charset="0"/>
              </a:rPr>
              <a:t> because we  - as a society - have adopted an expectation that our spatial reference system is defined in a manner that provides some level of CONSTANCY. In other words, that objects considered to be stationary have fixed coordinates and/or heights.  </a:t>
            </a:r>
          </a:p>
          <a:p>
            <a:pPr marL="685800" lvl="1" indent="-228600">
              <a:buFont typeface="+mj-lt"/>
              <a:buAutoNum type="arabicPeriod"/>
              <a:defRPr/>
            </a:pPr>
            <a:r>
              <a:rPr lang="en-US" dirty="0" smtClean="0">
                <a:latin typeface="Arial" panose="020B0604020202020204" pitchFamily="34" charset="0"/>
                <a:cs typeface="Arial" panose="020B0604020202020204" pitchFamily="34" charset="0"/>
              </a:rPr>
              <a:t>This introduction of time-dependency provides </a:t>
            </a:r>
            <a:r>
              <a:rPr lang="en-US" b="1" dirty="0" smtClean="0">
                <a:latin typeface="Arial" panose="020B0604020202020204" pitchFamily="34" charset="0"/>
                <a:cs typeface="Arial" panose="020B0604020202020204" pitchFamily="34" charset="0"/>
              </a:rPr>
              <a:t>better</a:t>
            </a:r>
            <a:r>
              <a:rPr lang="en-US" dirty="0" smtClean="0">
                <a:latin typeface="Arial" panose="020B0604020202020204" pitchFamily="34" charset="0"/>
                <a:cs typeface="Arial" panose="020B0604020202020204" pitchFamily="34" charset="0"/>
              </a:rPr>
              <a:t> ways to assess to mark stability and use the NSRS to monitor gradual change such as subsidence or uplift.</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Primarily </a:t>
            </a:r>
            <a:r>
              <a:rPr lang="en-US" b="1" dirty="0" smtClean="0">
                <a:latin typeface="Arial" panose="020B0604020202020204" pitchFamily="34" charset="0"/>
                <a:cs typeface="Arial" panose="020B0604020202020204" pitchFamily="34" charset="0"/>
              </a:rPr>
              <a:t>accessed via GPS technology </a:t>
            </a:r>
            <a:r>
              <a:rPr lang="en-US" dirty="0" smtClean="0">
                <a:latin typeface="Arial" panose="020B0604020202020204" pitchFamily="34" charset="0"/>
                <a:cs typeface="Arial" panose="020B0604020202020204" pitchFamily="34" charset="0"/>
              </a:rPr>
              <a:t>and a newly </a:t>
            </a:r>
            <a:r>
              <a:rPr lang="en-US" b="1" dirty="0" smtClean="0">
                <a:latin typeface="Arial" panose="020B0604020202020204" pitchFamily="34" charset="0"/>
                <a:cs typeface="Arial" panose="020B0604020202020204" pitchFamily="34" charset="0"/>
              </a:rPr>
              <a:t>refined semi-dynamic geoid model </a:t>
            </a:r>
          </a:p>
          <a:p>
            <a:pPr marL="685800" lvl="1" indent="-228600">
              <a:buFont typeface="+mj-lt"/>
              <a:buAutoNum type="arabicPeriod"/>
              <a:defRPr/>
            </a:pPr>
            <a:r>
              <a:rPr lang="en-US" dirty="0" smtClean="0">
                <a:latin typeface="Arial" panose="020B0604020202020204" pitchFamily="34" charset="0"/>
                <a:cs typeface="Arial" panose="020B0604020202020204" pitchFamily="34" charset="0"/>
              </a:rPr>
              <a:t>Accessing the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via GPS </a:t>
            </a:r>
            <a:r>
              <a:rPr lang="en-US" dirty="0" smtClean="0">
                <a:latin typeface="Arial" panose="020B0604020202020204" pitchFamily="34" charset="0"/>
                <a:cs typeface="Arial" panose="020B0604020202020204" pitchFamily="34" charset="0"/>
              </a:rPr>
              <a:t>will take advantage of advances in technology and increase convenience of access to NSRS while simultaneously reducing our dependence on physical marks in the ground that were deteriorating over time. </a:t>
            </a:r>
          </a:p>
          <a:p>
            <a:pPr marL="685800" lvl="1" indent="-228600">
              <a:buFont typeface="+mj-lt"/>
              <a:buAutoNum type="arabicPeriod"/>
              <a:defRPr/>
            </a:pPr>
            <a:r>
              <a:rPr lang="en-US" dirty="0" smtClean="0">
                <a:latin typeface="Arial" panose="020B0604020202020204" pitchFamily="34" charset="0"/>
                <a:cs typeface="Arial" panose="020B0604020202020204" pitchFamily="34" charset="0"/>
              </a:rPr>
              <a:t>Again, the </a:t>
            </a:r>
            <a:r>
              <a:rPr lang="en-US" b="1" dirty="0" smtClean="0">
                <a:latin typeface="Arial" panose="020B0604020202020204" pitchFamily="34" charset="0"/>
                <a:cs typeface="Arial" panose="020B0604020202020204" pitchFamily="34" charset="0"/>
              </a:rPr>
              <a:t>semi-dynamic geoid model </a:t>
            </a:r>
            <a:r>
              <a:rPr lang="en-US" dirty="0" smtClean="0">
                <a:latin typeface="Arial" panose="020B0604020202020204" pitchFamily="34" charset="0"/>
                <a:cs typeface="Arial" panose="020B0604020202020204" pitchFamily="34" charset="0"/>
              </a:rPr>
              <a:t>will allow us to account for gradual change in the earth’s surface caused by things like subsidence or uplift.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13</a:t>
            </a:fld>
            <a:endParaRPr lang="en-US" altLang="en-US"/>
          </a:p>
        </p:txBody>
      </p:sp>
    </p:spTree>
    <p:extLst>
      <p:ext uri="{BB962C8B-B14F-4D97-AF65-F5344CB8AC3E}">
        <p14:creationId xmlns:p14="http://schemas.microsoft.com/office/powerpoint/2010/main" val="310121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rtl="0">
              <a:lnSpc>
                <a:spcPct val="100000"/>
              </a:lnSpc>
              <a:spcBef>
                <a:spcPts val="0"/>
              </a:spcBef>
              <a:spcAft>
                <a:spcPts val="0"/>
              </a:spcAft>
              <a:buClr>
                <a:schemeClr val="dk1"/>
              </a:buClr>
              <a:buSzPct val="100000"/>
              <a:buFont typeface="Noto Sans Symbols"/>
              <a:buNone/>
            </a:pPr>
            <a:r>
              <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rPr>
              <a:t>In 2022, we’ll be on </a:t>
            </a:r>
            <a:r>
              <a:rPr lang="en-US" sz="2000" b="1" i="0" u="none" strike="noStrike" cap="none" dirty="0" smtClean="0">
                <a:solidFill>
                  <a:schemeClr val="dk1"/>
                </a:solidFill>
                <a:latin typeface="Arial" panose="020B0604020202020204" pitchFamily="34" charset="0"/>
                <a:ea typeface="Rokkitt"/>
                <a:cs typeface="Arial" panose="020B0604020202020204" pitchFamily="34" charset="0"/>
                <a:sym typeface="Rokkitt"/>
              </a:rPr>
              <a:t>Path 2 - active control</a:t>
            </a:r>
          </a:p>
          <a:p>
            <a:pPr marL="0" marR="0" lvl="0" indent="0" algn="l" rtl="0">
              <a:lnSpc>
                <a:spcPct val="100000"/>
              </a:lnSpc>
              <a:spcBef>
                <a:spcPts val="0"/>
              </a:spcBef>
              <a:spcAft>
                <a:spcPts val="0"/>
              </a:spcAft>
              <a:buClr>
                <a:schemeClr val="dk1"/>
              </a:buClr>
              <a:buSzPct val="100000"/>
              <a:buFont typeface="Noto Sans Symbols"/>
              <a:buNone/>
            </a:pPr>
            <a:endPar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endParaRPr>
          </a:p>
          <a:p>
            <a:pPr marL="457200" marR="0" lvl="0" indent="-457200" algn="l" rtl="0">
              <a:lnSpc>
                <a:spcPct val="100000"/>
              </a:lnSpc>
              <a:spcBef>
                <a:spcPts val="0"/>
              </a:spcBef>
              <a:spcAft>
                <a:spcPts val="0"/>
              </a:spcAft>
              <a:buClr>
                <a:schemeClr val="dk1"/>
              </a:buClr>
              <a:buSzPct val="100000"/>
              <a:buFont typeface="+mj-lt"/>
              <a:buAutoNum type="arabicPeriod"/>
            </a:pPr>
            <a:r>
              <a:rPr lang="en-US" sz="2000" b="1" i="0" u="none" strike="noStrike" cap="none" dirty="0" smtClean="0">
                <a:solidFill>
                  <a:schemeClr val="dk1"/>
                </a:solidFill>
                <a:latin typeface="Arial" panose="020B0604020202020204" pitchFamily="34" charset="0"/>
                <a:ea typeface="Rokkitt"/>
                <a:cs typeface="Arial" panose="020B0604020202020204" pitchFamily="34" charset="0"/>
                <a:sym typeface="Rokkitt"/>
              </a:rPr>
              <a:t>Active</a:t>
            </a:r>
            <a:r>
              <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rPr>
              <a:t> geodetic control (CORS) will replace passive geodetic control (bench marks)</a:t>
            </a:r>
          </a:p>
          <a:p>
            <a:pPr marL="457200" marR="0" lvl="0" indent="-457200" algn="l" rtl="0">
              <a:lnSpc>
                <a:spcPct val="100000"/>
              </a:lnSpc>
              <a:spcBef>
                <a:spcPts val="0"/>
              </a:spcBef>
              <a:spcAft>
                <a:spcPts val="0"/>
              </a:spcAft>
              <a:buClr>
                <a:schemeClr val="dk1"/>
              </a:buClr>
              <a:buSzPct val="100000"/>
              <a:buFont typeface="+mj-lt"/>
              <a:buAutoNum type="arabicPeriod"/>
            </a:pPr>
            <a:endPar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endParaRPr>
          </a:p>
          <a:p>
            <a:pPr marL="457200" marR="0" lvl="0" indent="-457200" algn="l" rtl="0">
              <a:lnSpc>
                <a:spcPct val="100000"/>
              </a:lnSpc>
              <a:spcBef>
                <a:spcPts val="0"/>
              </a:spcBef>
              <a:spcAft>
                <a:spcPts val="0"/>
              </a:spcAft>
              <a:buClr>
                <a:schemeClr val="dk1"/>
              </a:buClr>
              <a:buSzPct val="100000"/>
              <a:buFont typeface="+mj-lt"/>
              <a:buAutoNum type="arabicPeriod"/>
            </a:pPr>
            <a:r>
              <a:rPr lang="en-US" sz="2000" b="1" i="0" u="none" strike="noStrike" cap="none" dirty="0" smtClean="0">
                <a:solidFill>
                  <a:schemeClr val="dk1"/>
                </a:solidFill>
                <a:latin typeface="Arial" panose="020B0604020202020204" pitchFamily="34" charset="0"/>
                <a:ea typeface="Rokkitt"/>
                <a:cs typeface="Arial" panose="020B0604020202020204" pitchFamily="34" charset="0"/>
                <a:sym typeface="Rokkitt"/>
              </a:rPr>
              <a:t>GPS/GNSS</a:t>
            </a:r>
            <a:r>
              <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rPr>
              <a:t> will be the official gateway to the NSRS</a:t>
            </a:r>
          </a:p>
          <a:p>
            <a:pPr marL="457200" marR="0" lvl="0" indent="-457200" algn="l" rtl="0">
              <a:lnSpc>
                <a:spcPct val="100000"/>
              </a:lnSpc>
              <a:spcBef>
                <a:spcPts val="0"/>
              </a:spcBef>
              <a:spcAft>
                <a:spcPts val="0"/>
              </a:spcAft>
              <a:buClr>
                <a:schemeClr val="dk1"/>
              </a:buClr>
              <a:buSzPct val="100000"/>
              <a:buFont typeface="+mj-lt"/>
              <a:buAutoNum type="arabicPeriod"/>
            </a:pPr>
            <a:endPar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endParaRPr>
          </a:p>
          <a:p>
            <a:pPr marL="457200" marR="0" lvl="0" indent="-457200" algn="l" rtl="0">
              <a:lnSpc>
                <a:spcPct val="100000"/>
              </a:lnSpc>
              <a:spcBef>
                <a:spcPts val="0"/>
              </a:spcBef>
              <a:spcAft>
                <a:spcPts val="0"/>
              </a:spcAft>
              <a:buClr>
                <a:schemeClr val="dk1"/>
              </a:buClr>
              <a:buSzPct val="100000"/>
              <a:buFont typeface="+mj-lt"/>
              <a:buAutoNum type="arabicPeriod"/>
            </a:pPr>
            <a:r>
              <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rPr>
              <a:t>And this transition to path 2 is made possible by the </a:t>
            </a:r>
            <a:r>
              <a:rPr lang="en-US" sz="2000" b="1" i="0" u="none" strike="noStrike" cap="none" dirty="0" smtClean="0">
                <a:solidFill>
                  <a:schemeClr val="dk1"/>
                </a:solidFill>
                <a:latin typeface="Arial" panose="020B0604020202020204" pitchFamily="34" charset="0"/>
                <a:ea typeface="Rokkitt"/>
                <a:cs typeface="Arial" panose="020B0604020202020204" pitchFamily="34" charset="0"/>
                <a:sym typeface="Rokkitt"/>
              </a:rPr>
              <a:t>GRAV-D </a:t>
            </a:r>
            <a:r>
              <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rPr>
              <a:t>project for a refined gravimetric geoid for the US that will enable access to </a:t>
            </a:r>
            <a:r>
              <a:rPr lang="en-US" sz="2000" b="0" i="0" u="none" strike="noStrike" cap="none" dirty="0" err="1" smtClean="0">
                <a:solidFill>
                  <a:schemeClr val="dk1"/>
                </a:solidFill>
                <a:latin typeface="Arial" panose="020B0604020202020204" pitchFamily="34" charset="0"/>
                <a:ea typeface="Rokkitt"/>
                <a:cs typeface="Arial" panose="020B0604020202020204" pitchFamily="34" charset="0"/>
                <a:sym typeface="Rokkitt"/>
              </a:rPr>
              <a:t>orthometric</a:t>
            </a:r>
            <a:r>
              <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rPr>
              <a:t> heights w/in 2 cm accuracy using GPS/GNSS (no warp to published heights)</a:t>
            </a:r>
          </a:p>
          <a:p>
            <a:pPr marL="0" marR="0" lvl="0" indent="0" algn="l" rtl="0">
              <a:lnSpc>
                <a:spcPct val="100000"/>
              </a:lnSpc>
              <a:spcBef>
                <a:spcPts val="0"/>
              </a:spcBef>
              <a:spcAft>
                <a:spcPts val="0"/>
              </a:spcAft>
              <a:buClr>
                <a:schemeClr val="dk1"/>
              </a:buClr>
              <a:buSzPct val="100000"/>
              <a:buFont typeface="Noto Sans Symbols"/>
              <a:buNone/>
            </a:pPr>
            <a:endPar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endParaRPr>
          </a:p>
          <a:p>
            <a:pPr marL="0" marR="0" lvl="0" indent="0" algn="l" rtl="0">
              <a:lnSpc>
                <a:spcPct val="100000"/>
              </a:lnSpc>
              <a:spcBef>
                <a:spcPts val="0"/>
              </a:spcBef>
              <a:spcAft>
                <a:spcPts val="0"/>
              </a:spcAft>
              <a:buClr>
                <a:schemeClr val="dk1"/>
              </a:buClr>
              <a:buSzPct val="100000"/>
              <a:buFont typeface="Noto Sans Symbols"/>
              <a:buNone/>
            </a:pPr>
            <a:r>
              <a:rPr lang="en-US" sz="2000" b="0" i="1" u="none" strike="noStrike" cap="none" dirty="0" smtClean="0">
                <a:solidFill>
                  <a:schemeClr val="dk1"/>
                </a:solidFill>
                <a:latin typeface="Arial" panose="020B0604020202020204" pitchFamily="34" charset="0"/>
                <a:ea typeface="Rokkitt"/>
                <a:cs typeface="Arial" panose="020B0604020202020204" pitchFamily="34" charset="0"/>
                <a:sym typeface="Rokkitt"/>
              </a:rPr>
              <a:t>Transition: While the prevalence of active control will reduce our reliance of passive control, it will still have its place.</a:t>
            </a:r>
          </a:p>
          <a:p>
            <a:pPr marL="0" marR="0" lvl="0" indent="0" algn="l" rtl="0">
              <a:lnSpc>
                <a:spcPct val="100000"/>
              </a:lnSpc>
              <a:spcBef>
                <a:spcPts val="0"/>
              </a:spcBef>
              <a:spcAft>
                <a:spcPts val="0"/>
              </a:spcAft>
              <a:buClr>
                <a:schemeClr val="dk1"/>
              </a:buClr>
              <a:buSzPct val="100000"/>
              <a:buFont typeface="Noto Sans Symbols"/>
              <a:buNone/>
            </a:pPr>
            <a:endPar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endParaRPr>
          </a:p>
          <a:p>
            <a:pPr marL="0" marR="0" lvl="0" indent="0" algn="l" rtl="0">
              <a:lnSpc>
                <a:spcPct val="100000"/>
              </a:lnSpc>
              <a:spcBef>
                <a:spcPts val="0"/>
              </a:spcBef>
              <a:spcAft>
                <a:spcPts val="0"/>
              </a:spcAft>
              <a:buClr>
                <a:schemeClr val="dk1"/>
              </a:buClr>
              <a:buSzPct val="100000"/>
              <a:buFont typeface="Noto Sans Symbols"/>
              <a:buNone/>
            </a:pPr>
            <a:r>
              <a:rPr lang="en-US" sz="2000" b="1" i="0" u="none" strike="noStrike" cap="none" dirty="0" smtClean="0">
                <a:solidFill>
                  <a:schemeClr val="dk1"/>
                </a:solidFill>
                <a:latin typeface="Arial" panose="020B0604020202020204" pitchFamily="34" charset="0"/>
                <a:ea typeface="Rokkitt"/>
                <a:cs typeface="Arial" panose="020B0604020202020204" pitchFamily="34" charset="0"/>
                <a:sym typeface="Rokkitt"/>
              </a:rPr>
              <a:t>Path 1 - passive control </a:t>
            </a:r>
            <a:r>
              <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rPr>
              <a:t>- will continue to play important roles in precise positioning as:</a:t>
            </a:r>
          </a:p>
          <a:p>
            <a:pPr marL="0" marR="0" lvl="0" indent="0" algn="l" rtl="0">
              <a:lnSpc>
                <a:spcPct val="100000"/>
              </a:lnSpc>
              <a:spcBef>
                <a:spcPts val="0"/>
              </a:spcBef>
              <a:spcAft>
                <a:spcPts val="0"/>
              </a:spcAft>
              <a:buClr>
                <a:schemeClr val="dk1"/>
              </a:buClr>
              <a:buSzPct val="100000"/>
              <a:buFont typeface="Noto Sans Symbols"/>
              <a:buNone/>
            </a:pPr>
            <a:endPar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endParaRPr>
          </a:p>
          <a:p>
            <a:pPr marL="457200" marR="0" lvl="0" indent="-457200" algn="l" rtl="0">
              <a:lnSpc>
                <a:spcPct val="100000"/>
              </a:lnSpc>
              <a:spcBef>
                <a:spcPts val="0"/>
              </a:spcBef>
              <a:spcAft>
                <a:spcPts val="0"/>
              </a:spcAft>
              <a:buClr>
                <a:schemeClr val="dk1"/>
              </a:buClr>
              <a:buSzPct val="100000"/>
              <a:buFont typeface="+mj-lt"/>
              <a:buAutoNum type="arabicPeriod"/>
            </a:pPr>
            <a:r>
              <a:rPr lang="en-US" sz="2000" b="1" i="0" u="none" strike="noStrike" cap="none" dirty="0" smtClean="0">
                <a:solidFill>
                  <a:schemeClr val="dk1"/>
                </a:solidFill>
                <a:latin typeface="Arial" panose="020B0604020202020204" pitchFamily="34" charset="0"/>
                <a:ea typeface="Rokkitt"/>
                <a:cs typeface="Arial" panose="020B0604020202020204" pitchFamily="34" charset="0"/>
                <a:sym typeface="Rokkitt"/>
              </a:rPr>
              <a:t>Calibration</a:t>
            </a:r>
            <a:r>
              <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rPr>
              <a:t> sites for GNSS technology, Real Time Network validation, and verification of datum transformation tool results,</a:t>
            </a:r>
          </a:p>
          <a:p>
            <a:pPr marL="457200" marR="0" lvl="0" indent="-457200" algn="l" rtl="0">
              <a:lnSpc>
                <a:spcPct val="100000"/>
              </a:lnSpc>
              <a:spcBef>
                <a:spcPts val="0"/>
              </a:spcBef>
              <a:spcAft>
                <a:spcPts val="0"/>
              </a:spcAft>
              <a:buClr>
                <a:schemeClr val="dk1"/>
              </a:buClr>
              <a:buSzPct val="100000"/>
              <a:buFont typeface="+mj-lt"/>
              <a:buAutoNum type="arabicPeriod"/>
            </a:pPr>
            <a:endParaRPr lang="en-US" sz="2000" b="1" i="0" u="none" strike="noStrike" cap="none" dirty="0" smtClean="0">
              <a:solidFill>
                <a:schemeClr val="dk1"/>
              </a:solidFill>
              <a:latin typeface="Arial" panose="020B0604020202020204" pitchFamily="34" charset="0"/>
              <a:ea typeface="Rokkitt"/>
              <a:cs typeface="Arial" panose="020B0604020202020204" pitchFamily="34" charset="0"/>
              <a:sym typeface="Rokkitt"/>
            </a:endParaRPr>
          </a:p>
          <a:p>
            <a:pPr marL="457200" marR="0" lvl="0" indent="-457200" algn="l" rtl="0">
              <a:lnSpc>
                <a:spcPct val="100000"/>
              </a:lnSpc>
              <a:spcBef>
                <a:spcPts val="0"/>
              </a:spcBef>
              <a:spcAft>
                <a:spcPts val="0"/>
              </a:spcAft>
              <a:buClr>
                <a:schemeClr val="dk1"/>
              </a:buClr>
              <a:buSzPct val="100000"/>
              <a:buFont typeface="+mj-lt"/>
              <a:buAutoNum type="arabicPeriod"/>
            </a:pPr>
            <a:r>
              <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rPr>
              <a:t>Sites for </a:t>
            </a:r>
            <a:r>
              <a:rPr lang="en-US" sz="2000" b="1" i="0" u="none" strike="noStrike" cap="none" dirty="0" smtClean="0">
                <a:solidFill>
                  <a:schemeClr val="dk1"/>
                </a:solidFill>
                <a:latin typeface="Arial" panose="020B0604020202020204" pitchFamily="34" charset="0"/>
                <a:ea typeface="Rokkitt"/>
                <a:cs typeface="Arial" panose="020B0604020202020204" pitchFamily="34" charset="0"/>
                <a:sym typeface="Rokkitt"/>
              </a:rPr>
              <a:t>monitoring</a:t>
            </a:r>
            <a:r>
              <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rPr>
              <a:t> motion to enhance Intra-Frame Velocity Model (via repeat/campaign GNSS occupations),</a:t>
            </a:r>
          </a:p>
          <a:p>
            <a:pPr marL="457200" marR="0" lvl="0" indent="-457200" algn="l" rtl="0">
              <a:lnSpc>
                <a:spcPct val="100000"/>
              </a:lnSpc>
              <a:spcBef>
                <a:spcPts val="0"/>
              </a:spcBef>
              <a:spcAft>
                <a:spcPts val="0"/>
              </a:spcAft>
              <a:buClr>
                <a:schemeClr val="dk1"/>
              </a:buClr>
              <a:buSzPct val="100000"/>
              <a:buFont typeface="+mj-lt"/>
              <a:buAutoNum type="arabicPeriod"/>
            </a:pPr>
            <a:endPar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endParaRPr>
          </a:p>
          <a:p>
            <a:pPr marL="457200" marR="0" lvl="0" indent="-457200" algn="l" rtl="0">
              <a:lnSpc>
                <a:spcPct val="100000"/>
              </a:lnSpc>
              <a:spcBef>
                <a:spcPts val="0"/>
              </a:spcBef>
              <a:spcAft>
                <a:spcPts val="0"/>
              </a:spcAft>
              <a:buClr>
                <a:schemeClr val="dk1"/>
              </a:buClr>
              <a:buSzPct val="100000"/>
              <a:buFont typeface="+mj-lt"/>
              <a:buAutoNum type="arabicPeriod"/>
            </a:pPr>
            <a:r>
              <a:rPr lang="en-US" sz="2000" b="1" i="0" u="none" strike="noStrike" cap="none" dirty="0" smtClean="0">
                <a:solidFill>
                  <a:schemeClr val="dk1"/>
                </a:solidFill>
                <a:latin typeface="Arial" panose="020B0604020202020204" pitchFamily="34" charset="0"/>
                <a:ea typeface="Rokkitt"/>
                <a:cs typeface="Arial" panose="020B0604020202020204" pitchFamily="34" charset="0"/>
                <a:sym typeface="Rokkitt"/>
              </a:rPr>
              <a:t>Convenience</a:t>
            </a:r>
            <a:r>
              <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rPr>
              <a:t>: passive control will continue to provide rapid access to NSRS positions in areas with limited GNSS coverage (e.g. cities, forests) or in the event of GNSS failure (e.g. geomagnetic storms).</a:t>
            </a:r>
          </a:p>
          <a:p>
            <a:pPr marL="0" marR="0" lvl="0" indent="0" algn="l" rtl="0">
              <a:lnSpc>
                <a:spcPct val="100000"/>
              </a:lnSpc>
              <a:spcBef>
                <a:spcPts val="0"/>
              </a:spcBef>
              <a:spcAft>
                <a:spcPts val="0"/>
              </a:spcAft>
              <a:buClr>
                <a:schemeClr val="dk1"/>
              </a:buClr>
              <a:buSzPct val="100000"/>
              <a:buFont typeface="Noto Sans Symbols"/>
              <a:buNone/>
            </a:pPr>
            <a:endPar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endParaRPr>
          </a:p>
          <a:p>
            <a:pPr marL="0" marR="0" lvl="0" indent="0" algn="l" rtl="0">
              <a:lnSpc>
                <a:spcPct val="100000"/>
              </a:lnSpc>
              <a:spcBef>
                <a:spcPts val="0"/>
              </a:spcBef>
              <a:spcAft>
                <a:spcPts val="0"/>
              </a:spcAft>
              <a:buClr>
                <a:schemeClr val="dk1"/>
              </a:buClr>
              <a:buSzPct val="100000"/>
              <a:buFont typeface="Noto Sans Symbols"/>
              <a:buNone/>
            </a:pPr>
            <a:endParaRPr lang="en-US" sz="2000" b="0" i="0" u="none" strike="noStrike" cap="none" dirty="0" smtClean="0">
              <a:solidFill>
                <a:schemeClr val="dk1"/>
              </a:solidFill>
              <a:latin typeface="Arial" panose="020B0604020202020204" pitchFamily="34" charset="0"/>
              <a:ea typeface="Rokkitt"/>
              <a:cs typeface="Arial" panose="020B0604020202020204" pitchFamily="34" charset="0"/>
              <a:sym typeface="Rokkitt"/>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a:t>
            </a:fld>
            <a:endParaRPr lang="en-US" altLang="en-US"/>
          </a:p>
        </p:txBody>
      </p:sp>
    </p:spTree>
    <p:extLst>
      <p:ext uri="{BB962C8B-B14F-4D97-AF65-F5344CB8AC3E}">
        <p14:creationId xmlns:p14="http://schemas.microsoft.com/office/powerpoint/2010/main" val="2016887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Coordinates will change</a:t>
            </a:r>
          </a:p>
          <a:p>
            <a:pPr marL="228600" indent="-228600">
              <a:buFont typeface="+mj-lt"/>
              <a:buAutoNum type="arabicPeriod"/>
            </a:pPr>
            <a:r>
              <a:rPr lang="en-US" dirty="0" smtClean="0">
                <a:latin typeface="Arial" panose="020B0604020202020204" pitchFamily="34" charset="0"/>
                <a:cs typeface="Arial" panose="020B0604020202020204" pitchFamily="34" charset="0"/>
              </a:rPr>
              <a:t>There will be a 0 to 1.5 meter </a:t>
            </a:r>
            <a:r>
              <a:rPr lang="en-US" b="1" dirty="0" smtClean="0">
                <a:latin typeface="Arial" panose="020B0604020202020204" pitchFamily="34" charset="0"/>
                <a:cs typeface="Arial" panose="020B0604020202020204" pitchFamily="34" charset="0"/>
              </a:rPr>
              <a:t>shift</a:t>
            </a:r>
            <a:r>
              <a:rPr lang="en-US" dirty="0" smtClean="0">
                <a:latin typeface="Arial" panose="020B0604020202020204" pitchFamily="34" charset="0"/>
                <a:cs typeface="Arial" panose="020B0604020202020204" pitchFamily="34" charset="0"/>
              </a:rPr>
              <a:t> in your vertical coordinates depending on where you are in the country. </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This </a:t>
            </a:r>
            <a:r>
              <a:rPr lang="en-US" b="1" dirty="0" smtClean="0">
                <a:latin typeface="Arial" panose="020B0604020202020204" pitchFamily="34" charset="0"/>
                <a:cs typeface="Arial" panose="020B0604020202020204" pitchFamily="34" charset="0"/>
              </a:rPr>
              <a:t>offset</a:t>
            </a:r>
            <a:r>
              <a:rPr lang="en-US" dirty="0" smtClean="0">
                <a:latin typeface="Arial" panose="020B0604020202020204" pitchFamily="34" charset="0"/>
                <a:cs typeface="Arial" panose="020B0604020202020204" pitchFamily="34" charset="0"/>
              </a:rPr>
              <a:t> could have huge implications if you try and mix data from sources in the old and new vertical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See the offset with the DEM</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See the offset in the </a:t>
            </a:r>
            <a:r>
              <a:rPr lang="en-US" dirty="0" err="1" smtClean="0">
                <a:latin typeface="Arial" panose="020B0604020202020204" pitchFamily="34" charset="0"/>
                <a:cs typeface="Arial" panose="020B0604020202020204" pitchFamily="34" charset="0"/>
              </a:rPr>
              <a:t>orthophotography</a:t>
            </a: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Do you want to see what the offset is </a:t>
            </a:r>
            <a:r>
              <a:rPr lang="en-US" b="1" dirty="0" smtClean="0">
                <a:latin typeface="Arial" panose="020B0604020202020204" pitchFamily="34" charset="0"/>
                <a:cs typeface="Arial" panose="020B0604020202020204" pitchFamily="34" charset="0"/>
              </a:rPr>
              <a:t>for your area</a:t>
            </a:r>
            <a:r>
              <a:rPr lang="en-US" dirty="0" smtClean="0">
                <a:latin typeface="Arial" panose="020B0604020202020204" pitchFamily="34" charset="0"/>
                <a:cs typeface="Arial" panose="020B0604020202020204" pitchFamily="34" charset="0"/>
              </a:rPr>
              <a:t>?</a:t>
            </a:r>
          </a:p>
          <a:p>
            <a:pPr marL="685800" lvl="1" indent="-228600">
              <a:buFont typeface="+mj-lt"/>
              <a:buAutoNum type="arabicPeriod"/>
            </a:pPr>
            <a:r>
              <a:rPr lang="en-US" b="1" dirty="0" smtClean="0">
                <a:latin typeface="Arial" panose="020B0604020202020204" pitchFamily="34" charset="0"/>
                <a:cs typeface="Arial" panose="020B0604020202020204" pitchFamily="34" charset="0"/>
              </a:rPr>
              <a:t>Maps</a:t>
            </a:r>
            <a:r>
              <a:rPr lang="en-US" dirty="0" smtClean="0">
                <a:latin typeface="Arial" panose="020B0604020202020204" pitchFamily="34" charset="0"/>
                <a:cs typeface="Arial" panose="020B0604020202020204" pitchFamily="34" charset="0"/>
              </a:rPr>
              <a:t> and materials are online</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You can also use our </a:t>
            </a:r>
            <a:r>
              <a:rPr lang="en-US" b="1" dirty="0" smtClean="0">
                <a:latin typeface="Arial" panose="020B0604020202020204" pitchFamily="34" charset="0"/>
                <a:cs typeface="Arial" panose="020B0604020202020204" pitchFamily="34" charset="0"/>
              </a:rPr>
              <a:t>experimental geoid tool</a:t>
            </a:r>
            <a:r>
              <a:rPr lang="en-US" dirty="0" smtClean="0">
                <a:latin typeface="Arial" panose="020B0604020202020204" pitchFamily="34" charset="0"/>
                <a:cs typeface="Arial" panose="020B0604020202020204" pitchFamily="34" charset="0"/>
              </a:rPr>
              <a:t>. Every year, we come out with our latest experimental geoid that incorporates new gravity data that is improving our geoid model from the one we use today.</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15</a:t>
            </a:fld>
            <a:endParaRPr lang="en-US" altLang="en-US"/>
          </a:p>
        </p:txBody>
      </p:sp>
    </p:spTree>
    <p:extLst>
      <p:ext uri="{BB962C8B-B14F-4D97-AF65-F5344CB8AC3E}">
        <p14:creationId xmlns:p14="http://schemas.microsoft.com/office/powerpoint/2010/main" val="2933705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What do I use today? (Data, tools and metadata)</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16</a:t>
            </a:fld>
            <a:endParaRPr lang="en-US" altLang="en-US"/>
          </a:p>
        </p:txBody>
      </p:sp>
    </p:spTree>
    <p:extLst>
      <p:ext uri="{BB962C8B-B14F-4D97-AF65-F5344CB8AC3E}">
        <p14:creationId xmlns:p14="http://schemas.microsoft.com/office/powerpoint/2010/main" val="951270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latin typeface="Arial" panose="020B0604020202020204" pitchFamily="34" charset="0"/>
                <a:cs typeface="Arial" panose="020B0604020202020204" pitchFamily="34" charset="0"/>
              </a:rPr>
              <a:t>Tools to access the NSRS </a:t>
            </a:r>
            <a:r>
              <a:rPr lang="en-US" dirty="0" smtClean="0">
                <a:latin typeface="Arial" panose="020B0604020202020204" pitchFamily="34" charset="0"/>
                <a:cs typeface="Arial" panose="020B0604020202020204" pitchFamily="34" charset="0"/>
              </a:rPr>
              <a:t>- I’ve talked about accessing the NSRS and how it will change.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1" dirty="0" smtClean="0">
                <a:latin typeface="Arial" panose="020B0604020202020204" pitchFamily="34" charset="0"/>
                <a:cs typeface="Arial" panose="020B0604020202020204" pitchFamily="34" charset="0"/>
              </a:rPr>
              <a:t>OPUS</a:t>
            </a:r>
            <a:r>
              <a:rPr lang="en-US" dirty="0" smtClean="0">
                <a:latin typeface="Arial" panose="020B0604020202020204" pitchFamily="34" charset="0"/>
                <a:cs typeface="Arial" panose="020B0604020202020204" pitchFamily="34" charset="0"/>
              </a:rPr>
              <a:t> will be the critical tool to access the NSRS because by submitting your GPS or GNSS data - whether through your own receiver or real time network - that is how you will get an NSRS coordinate.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Next, I should mention our </a:t>
            </a:r>
            <a:r>
              <a:rPr lang="en-US" b="1" dirty="0" smtClean="0">
                <a:latin typeface="Arial" panose="020B0604020202020204" pitchFamily="34" charset="0"/>
                <a:cs typeface="Arial" panose="020B0604020202020204" pitchFamily="34" charset="0"/>
              </a:rPr>
              <a:t>CORS network</a:t>
            </a:r>
            <a:r>
              <a:rPr lang="en-US" dirty="0" smtClean="0">
                <a:latin typeface="Arial" panose="020B0604020202020204" pitchFamily="34" charset="0"/>
                <a:cs typeface="Arial" panose="020B0604020202020204" pitchFamily="34" charset="0"/>
              </a:rPr>
              <a:t>. OPUS relies on CORS to compute its position, and these CORS stations are what we are referring to as active control. Because they are collecting data all the time, we can use that data to monitor velocities, motion and ultimately update coordinates in areas of uplift and subsidence.</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Finally, I want to emphasize that you can still access information about our </a:t>
            </a:r>
            <a:r>
              <a:rPr lang="en-US" b="1" dirty="0" smtClean="0">
                <a:latin typeface="Arial" panose="020B0604020202020204" pitchFamily="34" charset="0"/>
                <a:cs typeface="Arial" panose="020B0604020202020204" pitchFamily="34" charset="0"/>
              </a:rPr>
              <a:t>passive control</a:t>
            </a:r>
            <a:r>
              <a:rPr lang="en-US" dirty="0" smtClean="0">
                <a:latin typeface="Arial" panose="020B0604020202020204" pitchFamily="34" charset="0"/>
                <a:cs typeface="Arial" panose="020B0604020202020204" pitchFamily="34" charset="0"/>
              </a:rPr>
              <a:t>. This is needed today, and will have its more limited uses in the future. A user friendly tool we have is called the </a:t>
            </a:r>
            <a:r>
              <a:rPr lang="en-US" b="1" dirty="0" smtClean="0">
                <a:latin typeface="Arial" panose="020B0604020202020204" pitchFamily="34" charset="0"/>
                <a:cs typeface="Arial" panose="020B0604020202020204" pitchFamily="34" charset="0"/>
              </a:rPr>
              <a:t>NGS Data Explorer</a:t>
            </a:r>
            <a:r>
              <a:rPr lang="en-US" dirty="0" smtClean="0">
                <a:latin typeface="Arial" panose="020B0604020202020204" pitchFamily="34" charset="0"/>
                <a:cs typeface="Arial" panose="020B0604020202020204" pitchFamily="34" charset="0"/>
              </a:rPr>
              <a:t>, and it lets you search for information about passive marks from both our integrated database and any marks that users have chose to share their OPUS solutions publically.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17</a:t>
            </a:fld>
            <a:endParaRPr lang="en-US" altLang="en-US"/>
          </a:p>
        </p:txBody>
      </p:sp>
    </p:spTree>
    <p:extLst>
      <p:ext uri="{BB962C8B-B14F-4D97-AF65-F5344CB8AC3E}">
        <p14:creationId xmlns:p14="http://schemas.microsoft.com/office/powerpoint/2010/main" val="1499605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9" y="4414519"/>
            <a:ext cx="5607684" cy="4187195"/>
          </a:xfrm>
        </p:spPr>
        <p:txBody>
          <a:bodyPr>
            <a:normAutofit fontScale="92500"/>
          </a:bodyPr>
          <a:lstStyle/>
          <a:p>
            <a:r>
              <a:rPr lang="en-US" b="1" dirty="0" smtClean="0">
                <a:latin typeface="Arial" panose="020B0604020202020204" pitchFamily="34" charset="0"/>
                <a:cs typeface="Arial" panose="020B0604020202020204" pitchFamily="34" charset="0"/>
              </a:rPr>
              <a:t>Transformation tools </a:t>
            </a:r>
            <a:r>
              <a:rPr lang="en-US" dirty="0" smtClean="0">
                <a:latin typeface="Arial" panose="020B0604020202020204" pitchFamily="34" charset="0"/>
                <a:cs typeface="Arial" panose="020B0604020202020204" pitchFamily="34" charset="0"/>
              </a:rPr>
              <a:t>are critical because as we discussed earlier, sometimes you’ll need to pull together data from different sources, collected in different ways, and collected at different times. And when we replace NAVD 88, the transformation tool at that time will be critical to transform existing datasets.</a:t>
            </a:r>
          </a:p>
          <a:p>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b="1" dirty="0" smtClean="0">
                <a:latin typeface="Arial" panose="020B0604020202020204" pitchFamily="34" charset="0"/>
                <a:cs typeface="Arial" panose="020B0604020202020204" pitchFamily="34" charset="0"/>
              </a:rPr>
              <a:t>NCAT</a:t>
            </a:r>
            <a:r>
              <a:rPr lang="en-US" dirty="0" smtClean="0">
                <a:latin typeface="Arial" panose="020B0604020202020204" pitchFamily="34" charset="0"/>
                <a:cs typeface="Arial" panose="020B0604020202020204" pitchFamily="34" charset="0"/>
              </a:rPr>
              <a:t> - NGS is combining various transformation tools into a single user interface, called NCAT. Right now, it helps transform across horizontal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and projected coordinates. However, it will have some vertical transformations added to it soon (VERTCON, which transforms from NGVD 29 to NAVD 88).</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b="1" dirty="0" smtClean="0">
                <a:latin typeface="Arial" panose="020B0604020202020204" pitchFamily="34" charset="0"/>
                <a:cs typeface="Arial" panose="020B0604020202020204" pitchFamily="34" charset="0"/>
              </a:rPr>
              <a:t>VDATUM</a:t>
            </a:r>
            <a:r>
              <a:rPr lang="en-US" dirty="0" smtClean="0">
                <a:latin typeface="Arial" panose="020B0604020202020204" pitchFamily="34" charset="0"/>
                <a:cs typeface="Arial" panose="020B0604020202020204" pitchFamily="34" charset="0"/>
              </a:rPr>
              <a:t> - Another NOAA tool already has a series of vertical datum transformations built into it. You can transform your coordinates using appropriate Geoid Models, and you can even transform from </a:t>
            </a:r>
            <a:r>
              <a:rPr lang="en-US" dirty="0" err="1" smtClean="0">
                <a:latin typeface="Arial" panose="020B0604020202020204" pitchFamily="34" charset="0"/>
                <a:cs typeface="Arial" panose="020B0604020202020204" pitchFamily="34" charset="0"/>
              </a:rPr>
              <a:t>orthometric</a:t>
            </a:r>
            <a:r>
              <a:rPr lang="en-US" dirty="0" smtClean="0">
                <a:latin typeface="Arial" panose="020B0604020202020204" pitchFamily="34" charset="0"/>
                <a:cs typeface="Arial" panose="020B0604020202020204" pitchFamily="34" charset="0"/>
              </a:rPr>
              <a:t> and ellipsoidal to tidal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b="1" dirty="0" smtClean="0">
                <a:latin typeface="Arial" panose="020B0604020202020204" pitchFamily="34" charset="0"/>
                <a:cs typeface="Arial" panose="020B0604020202020204" pitchFamily="34" charset="0"/>
              </a:rPr>
              <a:t>Web services </a:t>
            </a:r>
            <a:r>
              <a:rPr lang="en-US" dirty="0" smtClean="0">
                <a:latin typeface="Arial" panose="020B0604020202020204" pitchFamily="34" charset="0"/>
                <a:cs typeface="Arial" panose="020B0604020202020204" pitchFamily="34" charset="0"/>
              </a:rPr>
              <a:t>- Looking ahead, we recognize that other software developers want to use these transformations, so we are providing web services. NCAT is available already, and work on VDATUM has started.</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b="1" dirty="0" smtClean="0">
                <a:latin typeface="Arial" panose="020B0604020202020204" pitchFamily="34" charset="0"/>
                <a:cs typeface="Arial" panose="020B0604020202020204" pitchFamily="34" charset="0"/>
              </a:rPr>
              <a:t>Caution</a:t>
            </a:r>
            <a:r>
              <a:rPr lang="en-US" dirty="0" smtClean="0">
                <a:latin typeface="Arial" panose="020B0604020202020204" pitchFamily="34" charset="0"/>
                <a:cs typeface="Arial" panose="020B0604020202020204" pitchFamily="34" charset="0"/>
              </a:rPr>
              <a:t> - Do be careful when you use transformations because they will degrade the accuracy of your original position information. And you should keep track for the version of the software you are using.</a:t>
            </a: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18</a:t>
            </a:fld>
            <a:endParaRPr lang="en-US" altLang="en-US"/>
          </a:p>
        </p:txBody>
      </p:sp>
    </p:spTree>
    <p:extLst>
      <p:ext uri="{BB962C8B-B14F-4D97-AF65-F5344CB8AC3E}">
        <p14:creationId xmlns:p14="http://schemas.microsoft.com/office/powerpoint/2010/main" val="2302521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9" y="4414519"/>
            <a:ext cx="5607684" cy="4187195"/>
          </a:xfrm>
        </p:spPr>
        <p:txBody>
          <a:bodyPr/>
          <a:lstStyle/>
          <a:p>
            <a:r>
              <a:rPr lang="en-US" b="1" dirty="0" smtClean="0">
                <a:latin typeface="Arial" panose="020B0604020202020204" pitchFamily="34" charset="0"/>
                <a:cs typeface="Arial" panose="020B0604020202020204" pitchFamily="34" charset="0"/>
              </a:rPr>
              <a:t>METADATA</a:t>
            </a:r>
            <a:r>
              <a:rPr lang="en-US" dirty="0" smtClean="0">
                <a:latin typeface="Arial" panose="020B0604020202020204" pitchFamily="34" charset="0"/>
                <a:cs typeface="Arial" panose="020B0604020202020204" pitchFamily="34" charset="0"/>
              </a:rPr>
              <a:t> - you must document the datum you are referencing, but the datum itself is not enough. </a:t>
            </a:r>
          </a:p>
          <a:p>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b="1" dirty="0" smtClean="0">
                <a:latin typeface="Arial" panose="020B0604020202020204" pitchFamily="34" charset="0"/>
                <a:cs typeface="Arial" panose="020B0604020202020204" pitchFamily="34" charset="0"/>
              </a:rPr>
              <a:t>Example</a:t>
            </a:r>
            <a:r>
              <a:rPr lang="en-US" dirty="0" smtClean="0">
                <a:latin typeface="Arial" panose="020B0604020202020204" pitchFamily="34" charset="0"/>
                <a:cs typeface="Arial" panose="020B0604020202020204" pitchFamily="34" charset="0"/>
              </a:rPr>
              <a:t>: I have a horizontal and vertical example on this slide. </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b="1" dirty="0" smtClean="0">
                <a:latin typeface="Arial" panose="020B0604020202020204" pitchFamily="34" charset="0"/>
                <a:cs typeface="Arial" panose="020B0604020202020204" pitchFamily="34" charset="0"/>
              </a:rPr>
              <a:t>Note</a:t>
            </a:r>
            <a:r>
              <a:rPr lang="en-US" dirty="0" smtClean="0">
                <a:latin typeface="Arial" panose="020B0604020202020204" pitchFamily="34" charset="0"/>
                <a:cs typeface="Arial" panose="020B0604020202020204" pitchFamily="34" charset="0"/>
              </a:rPr>
              <a:t>: exact content and format may vary; these general recommendations are specific to projects with a vertical emphasis.</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b="1" dirty="0" smtClean="0">
                <a:latin typeface="Arial" panose="020B0604020202020204" pitchFamily="34" charset="0"/>
                <a:cs typeface="Arial" panose="020B0604020202020204" pitchFamily="34" charset="0"/>
              </a:rPr>
              <a:t>Start now: </a:t>
            </a:r>
            <a:r>
              <a:rPr lang="en-US" dirty="0" smtClean="0">
                <a:latin typeface="Arial" panose="020B0604020202020204" pitchFamily="34" charset="0"/>
                <a:cs typeface="Arial" panose="020B0604020202020204" pitchFamily="34" charset="0"/>
              </a:rPr>
              <a:t>Also keep a record of source/date of survey whenever possible, even before 2022.</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19</a:t>
            </a:fld>
            <a:endParaRPr lang="en-US" altLang="en-US"/>
          </a:p>
        </p:txBody>
      </p:sp>
    </p:spTree>
    <p:extLst>
      <p:ext uri="{BB962C8B-B14F-4D97-AF65-F5344CB8AC3E}">
        <p14:creationId xmlns:p14="http://schemas.microsoft.com/office/powerpoint/2010/main" val="1120625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anose="020B0604020202020204" pitchFamily="34" charset="0"/>
                <a:cs typeface="Arial" panose="020B0604020202020204" pitchFamily="34" charset="0"/>
              </a:rPr>
              <a:t>POLL </a:t>
            </a:r>
            <a:r>
              <a:rPr lang="en-US" dirty="0" smtClean="0">
                <a:latin typeface="Arial" panose="020B0604020202020204" pitchFamily="34" charset="0"/>
                <a:cs typeface="Arial" panose="020B0604020202020204" pitchFamily="34" charset="0"/>
              </a:rPr>
              <a:t>QUESTION: How aware are you that NGS is replacing NAD 83 and NAVD 88? </a:t>
            </a: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Very</a:t>
            </a: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Somewhat</a:t>
            </a: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Not at all</a:t>
            </a: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Unsure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a:t>
            </a:fld>
            <a:endParaRPr lang="en-US" altLang="en-US"/>
          </a:p>
        </p:txBody>
      </p:sp>
    </p:spTree>
    <p:extLst>
      <p:ext uri="{BB962C8B-B14F-4D97-AF65-F5344CB8AC3E}">
        <p14:creationId xmlns:p14="http://schemas.microsoft.com/office/powerpoint/2010/main" val="320099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What’s next? (Coordination, education and preparation!)</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20</a:t>
            </a:fld>
            <a:endParaRPr lang="en-US" altLang="en-US"/>
          </a:p>
        </p:txBody>
      </p:sp>
    </p:spTree>
    <p:extLst>
      <p:ext uri="{BB962C8B-B14F-4D97-AF65-F5344CB8AC3E}">
        <p14:creationId xmlns:p14="http://schemas.microsoft.com/office/powerpoint/2010/main" val="1256753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C</a:t>
            </a:r>
            <a:r>
              <a:rPr lang="en-US" b="1" dirty="0" smtClean="0">
                <a:latin typeface="Arial" panose="020B0604020202020204" pitchFamily="34" charset="0"/>
                <a:cs typeface="Arial" panose="020B0604020202020204" pitchFamily="34" charset="0"/>
              </a:rPr>
              <a:t>oordination</a:t>
            </a:r>
          </a:p>
          <a:p>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We are coordinating with other Federal Agencies - since Federal mapping agencies </a:t>
            </a:r>
            <a:r>
              <a:rPr lang="en-US" b="1" dirty="0" smtClean="0">
                <a:latin typeface="Arial" panose="020B0604020202020204" pitchFamily="34" charset="0"/>
                <a:cs typeface="Arial" panose="020B0604020202020204" pitchFamily="34" charset="0"/>
              </a:rPr>
              <a:t>must use </a:t>
            </a:r>
            <a:r>
              <a:rPr lang="en-US" dirty="0" smtClean="0">
                <a:latin typeface="Arial" panose="020B0604020202020204" pitchFamily="34" charset="0"/>
                <a:cs typeface="Arial" panose="020B0604020202020204" pitchFamily="34" charset="0"/>
              </a:rPr>
              <a:t>the NSRS, we’ve made a particular effort to engage federal agencies</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Our director chairs the Federal Geodetic Control subcommittee (</a:t>
            </a:r>
            <a:r>
              <a:rPr lang="en-US" b="1" dirty="0" smtClean="0">
                <a:latin typeface="Arial" panose="020B0604020202020204" pitchFamily="34" charset="0"/>
                <a:cs typeface="Arial" panose="020B0604020202020204" pitchFamily="34" charset="0"/>
              </a:rPr>
              <a:t>FGCS</a:t>
            </a:r>
            <a:r>
              <a:rPr lang="en-US" dirty="0" smtClean="0">
                <a:latin typeface="Arial" panose="020B0604020202020204" pitchFamily="34" charset="0"/>
                <a:cs typeface="Arial" panose="020B0604020202020204" pitchFamily="34" charset="0"/>
              </a:rPr>
              <a:t>), and they will adopt the new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in 2022</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We hosted Geospatial </a:t>
            </a:r>
            <a:r>
              <a:rPr lang="en-US" b="1" dirty="0" smtClean="0">
                <a:latin typeface="Arial" panose="020B0604020202020204" pitchFamily="34" charset="0"/>
                <a:cs typeface="Arial" panose="020B0604020202020204" pitchFamily="34" charset="0"/>
              </a:rPr>
              <a:t>summits</a:t>
            </a:r>
            <a:r>
              <a:rPr lang="en-US" dirty="0" smtClean="0">
                <a:latin typeface="Arial" panose="020B0604020202020204" pitchFamily="34" charset="0"/>
                <a:cs typeface="Arial" panose="020B0604020202020204" pitchFamily="34" charset="0"/>
              </a:rPr>
              <a:t> in 2010, 2015 and most recently in 2017.</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We asked federal agencies to </a:t>
            </a:r>
            <a:r>
              <a:rPr lang="en-US" b="1" dirty="0" smtClean="0">
                <a:latin typeface="Arial" panose="020B0604020202020204" pitchFamily="34" charset="0"/>
                <a:cs typeface="Arial" panose="020B0604020202020204" pitchFamily="34" charset="0"/>
              </a:rPr>
              <a:t>share</a:t>
            </a:r>
            <a:r>
              <a:rPr lang="en-US" dirty="0" smtClean="0">
                <a:latin typeface="Arial" panose="020B0604020202020204" pitchFamily="34" charset="0"/>
                <a:cs typeface="Arial" panose="020B0604020202020204" pitchFamily="34" charset="0"/>
              </a:rPr>
              <a:t> their requirements and concerns.</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Check out what </a:t>
            </a:r>
            <a:r>
              <a:rPr lang="en-US" b="1" dirty="0" smtClean="0">
                <a:latin typeface="Arial" panose="020B0604020202020204" pitchFamily="34" charset="0"/>
                <a:cs typeface="Arial" panose="020B0604020202020204" pitchFamily="34" charset="0"/>
              </a:rPr>
              <a:t>FEMA share </a:t>
            </a:r>
            <a:r>
              <a:rPr lang="en-US" dirty="0" smtClean="0">
                <a:latin typeface="Arial" panose="020B0604020202020204" pitchFamily="34" charset="0"/>
                <a:cs typeface="Arial" panose="020B0604020202020204" pitchFamily="34" charset="0"/>
              </a:rPr>
              <a:t>by visiting our website.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21</a:t>
            </a:fld>
            <a:endParaRPr lang="en-US" altLang="en-US"/>
          </a:p>
        </p:txBody>
      </p:sp>
    </p:spTree>
    <p:extLst>
      <p:ext uri="{BB962C8B-B14F-4D97-AF65-F5344CB8AC3E}">
        <p14:creationId xmlns:p14="http://schemas.microsoft.com/office/powerpoint/2010/main" val="303054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NOAA/FEMA </a:t>
            </a:r>
            <a:r>
              <a:rPr lang="en-US" dirty="0" smtClean="0">
                <a:latin typeface="Arial" panose="020B0604020202020204" pitchFamily="34" charset="0"/>
                <a:cs typeface="Arial" panose="020B0604020202020204" pitchFamily="34" charset="0"/>
              </a:rPr>
              <a:t>- Getting FEMA to implement the new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is incredibly important to use.</a:t>
            </a:r>
          </a:p>
          <a:p>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We commissioned an socio-economic benefit study that found improved floodplain maps have tremendous value. This study was a huge driver in getting funding from our </a:t>
            </a:r>
            <a:r>
              <a:rPr lang="en-US" b="1" dirty="0" smtClean="0">
                <a:latin typeface="Arial" panose="020B0604020202020204" pitchFamily="34" charset="0"/>
                <a:cs typeface="Arial" panose="020B0604020202020204" pitchFamily="34" charset="0"/>
              </a:rPr>
              <a:t>GRAVD project. </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We completed a pilot study in 2010 in North Carolina</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Made recommendation that FEMA create an </a:t>
            </a:r>
            <a:r>
              <a:rPr lang="en-US" b="1" dirty="0" smtClean="0">
                <a:latin typeface="Arial" panose="020B0604020202020204" pitchFamily="34" charset="0"/>
                <a:cs typeface="Arial" panose="020B0604020202020204" pitchFamily="34" charset="0"/>
              </a:rPr>
              <a:t>implementation plan </a:t>
            </a:r>
            <a:r>
              <a:rPr lang="en-US" dirty="0" smtClean="0">
                <a:latin typeface="Arial" panose="020B0604020202020204" pitchFamily="34" charset="0"/>
                <a:cs typeface="Arial" panose="020B0604020202020204" pitchFamily="34" charset="0"/>
              </a:rPr>
              <a:t>to account for coordinate and height shifts.</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Found that </a:t>
            </a:r>
            <a:r>
              <a:rPr lang="en-US" b="1" dirty="0" smtClean="0">
                <a:latin typeface="Arial" panose="020B0604020202020204" pitchFamily="34" charset="0"/>
                <a:cs typeface="Arial" panose="020B0604020202020204" pitchFamily="34" charset="0"/>
              </a:rPr>
              <a:t>improved</a:t>
            </a:r>
            <a:r>
              <a:rPr lang="en-US" dirty="0" smtClean="0">
                <a:latin typeface="Arial" panose="020B0604020202020204" pitchFamily="34" charset="0"/>
                <a:cs typeface="Arial" panose="020B0604020202020204" pitchFamily="34" charset="0"/>
              </a:rPr>
              <a:t> relative positional </a:t>
            </a:r>
            <a:r>
              <a:rPr lang="en-US" b="1" dirty="0" smtClean="0">
                <a:latin typeface="Arial" panose="020B0604020202020204" pitchFamily="34" charset="0"/>
                <a:cs typeface="Arial" panose="020B0604020202020204" pitchFamily="34" charset="0"/>
              </a:rPr>
              <a:t>accuracies</a:t>
            </a:r>
            <a:r>
              <a:rPr lang="en-US" dirty="0" smtClean="0">
                <a:latin typeface="Arial" panose="020B0604020202020204" pitchFamily="34" charset="0"/>
                <a:cs typeface="Arial" panose="020B0604020202020204" pitchFamily="34" charset="0"/>
              </a:rPr>
              <a:t> and greater understanding of height uncertainties will </a:t>
            </a:r>
            <a:r>
              <a:rPr lang="en-US" b="1" dirty="0" smtClean="0">
                <a:latin typeface="Arial" panose="020B0604020202020204" pitchFamily="34" charset="0"/>
                <a:cs typeface="Arial" panose="020B0604020202020204" pitchFamily="34" charset="0"/>
              </a:rPr>
              <a:t>enhance quality </a:t>
            </a:r>
            <a:r>
              <a:rPr lang="en-US" dirty="0" smtClean="0">
                <a:latin typeface="Arial" panose="020B0604020202020204" pitchFamily="34" charset="0"/>
                <a:cs typeface="Arial" panose="020B0604020202020204" pitchFamily="34" charset="0"/>
              </a:rPr>
              <a:t>of flood mapping.</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We recognize there will be </a:t>
            </a:r>
            <a:r>
              <a:rPr lang="en-US" b="1" dirty="0" smtClean="0">
                <a:latin typeface="Arial" panose="020B0604020202020204" pitchFamily="34" charset="0"/>
                <a:cs typeface="Arial" panose="020B0604020202020204" pitchFamily="34" charset="0"/>
              </a:rPr>
              <a:t>challenges</a:t>
            </a:r>
            <a:r>
              <a:rPr lang="en-US" dirty="0" smtClean="0">
                <a:latin typeface="Arial" panose="020B0604020202020204" pitchFamily="34" charset="0"/>
                <a:cs typeface="Arial" panose="020B0604020202020204" pitchFamily="34" charset="0"/>
              </a:rPr>
              <a:t>, but we really are looking to work with FEMA and this group to make the transition work as well as possible.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22</a:t>
            </a:fld>
            <a:endParaRPr lang="en-US" altLang="en-US"/>
          </a:p>
        </p:txBody>
      </p:sp>
    </p:spTree>
    <p:extLst>
      <p:ext uri="{BB962C8B-B14F-4D97-AF65-F5344CB8AC3E}">
        <p14:creationId xmlns:p14="http://schemas.microsoft.com/office/powerpoint/2010/main" val="55681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Our coordination with industry </a:t>
            </a:r>
            <a:r>
              <a:rPr lang="en-US" dirty="0" smtClean="0">
                <a:latin typeface="Arial" panose="020B0604020202020204" pitchFamily="34" charset="0"/>
                <a:cs typeface="Arial" panose="020B0604020202020204" pitchFamily="34" charset="0"/>
              </a:rPr>
              <a:t>has been a recent priority.</a:t>
            </a:r>
          </a:p>
          <a:p>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At geospatial summits, we were reminded that end-users access NSRS through vendor software, so they asked us to </a:t>
            </a:r>
            <a:r>
              <a:rPr lang="en-US" b="1" dirty="0" smtClean="0">
                <a:latin typeface="Arial" panose="020B0604020202020204" pitchFamily="34" charset="0"/>
                <a:cs typeface="Arial" panose="020B0604020202020204" pitchFamily="34" charset="0"/>
              </a:rPr>
              <a:t>engage industry</a:t>
            </a:r>
            <a:r>
              <a:rPr lang="en-US" dirty="0" smtClean="0">
                <a:latin typeface="Arial" panose="020B0604020202020204" pitchFamily="34" charset="0"/>
                <a:cs typeface="Arial" panose="020B0604020202020204" pitchFamily="34" charset="0"/>
              </a:rPr>
              <a:t>.</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We had a successful </a:t>
            </a:r>
            <a:r>
              <a:rPr lang="en-US" b="1" dirty="0" smtClean="0">
                <a:latin typeface="Arial" panose="020B0604020202020204" pitchFamily="34" charset="0"/>
                <a:cs typeface="Arial" panose="020B0604020202020204" pitchFamily="34" charset="0"/>
              </a:rPr>
              <a:t>workshop</a:t>
            </a:r>
            <a:r>
              <a:rPr lang="en-US" dirty="0" smtClean="0">
                <a:latin typeface="Arial" panose="020B0604020202020204" pitchFamily="34" charset="0"/>
                <a:cs typeface="Arial" panose="020B0604020202020204" pitchFamily="34" charset="0"/>
              </a:rPr>
              <a:t> in May with software developers from Surveying Equipment and GIS firms. You can watch a recorded webinar from June to hear a longer summary of the event.</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We expect to work closely with them, particularly with respect to </a:t>
            </a:r>
            <a:r>
              <a:rPr lang="en-US" b="1" dirty="0" smtClean="0">
                <a:latin typeface="Arial" panose="020B0604020202020204" pitchFamily="34" charset="0"/>
                <a:cs typeface="Arial" panose="020B0604020202020204" pitchFamily="34" charset="0"/>
              </a:rPr>
              <a:t>alpha/beta products </a:t>
            </a:r>
            <a:r>
              <a:rPr lang="en-US" dirty="0" smtClean="0">
                <a:latin typeface="Arial" panose="020B0604020202020204" pitchFamily="34" charset="0"/>
                <a:cs typeface="Arial" panose="020B0604020202020204" pitchFamily="34" charset="0"/>
              </a:rPr>
              <a:t>and more standardized formats / documentation.</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23</a:t>
            </a:fld>
            <a:endParaRPr lang="en-US" altLang="en-US"/>
          </a:p>
        </p:txBody>
      </p:sp>
    </p:spTree>
    <p:extLst>
      <p:ext uri="{BB962C8B-B14F-4D97-AF65-F5344CB8AC3E}">
        <p14:creationId xmlns:p14="http://schemas.microsoft.com/office/powerpoint/2010/main" val="3184138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Education</a:t>
            </a:r>
            <a:r>
              <a:rPr lang="en-US" dirty="0" smtClean="0">
                <a:latin typeface="Arial" panose="020B0604020202020204" pitchFamily="34" charset="0"/>
                <a:cs typeface="Arial" panose="020B0604020202020204" pitchFamily="34" charset="0"/>
              </a:rPr>
              <a:t> –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We have a lot of </a:t>
            </a:r>
            <a:r>
              <a:rPr lang="en-US" b="1" dirty="0" smtClean="0">
                <a:latin typeface="Arial" panose="020B0604020202020204" pitchFamily="34" charset="0"/>
                <a:cs typeface="Arial" panose="020B0604020202020204" pitchFamily="34" charset="0"/>
              </a:rPr>
              <a:t>resources online </a:t>
            </a:r>
            <a:r>
              <a:rPr lang="en-US" dirty="0" smtClean="0">
                <a:latin typeface="Arial" panose="020B0604020202020204" pitchFamily="34" charset="0"/>
                <a:cs typeface="Arial" panose="020B0604020202020204" pitchFamily="34" charset="0"/>
              </a:rPr>
              <a:t>at our website</a:t>
            </a:r>
          </a:p>
          <a:p>
            <a:endParaRPr lang="en-US" b="1"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Please spread the word, and </a:t>
            </a:r>
          </a:p>
          <a:p>
            <a:pPr marL="228600" indent="-228600">
              <a:buFont typeface="+mj-lt"/>
              <a:buAutoNum type="arabicPeriod"/>
            </a:pPr>
            <a:r>
              <a:rPr lang="en-US" dirty="0" smtClean="0">
                <a:latin typeface="Arial" panose="020B0604020202020204" pitchFamily="34" charset="0"/>
                <a:cs typeface="Arial" panose="020B0604020202020204" pitchFamily="34" charset="0"/>
              </a:rPr>
              <a:t>make an effort to keep yourself and your colleagues informed. </a:t>
            </a:r>
          </a:p>
          <a:p>
            <a:pPr marL="228600" indent="-228600">
              <a:buFont typeface="+mj-lt"/>
              <a:buAutoNum type="arabicPeriod"/>
            </a:pPr>
            <a:r>
              <a:rPr lang="en-US" dirty="0" smtClean="0">
                <a:latin typeface="Arial" panose="020B0604020202020204" pitchFamily="34" charset="0"/>
                <a:cs typeface="Arial" panose="020B0604020202020204" pitchFamily="34" charset="0"/>
              </a:rPr>
              <a:t>Tell us what content is missing or how we can make it better!</a:t>
            </a:r>
          </a:p>
          <a:p>
            <a:endParaRPr lang="en-US" dirty="0" smtClean="0">
              <a:latin typeface="Arial" panose="020B0604020202020204" pitchFamily="34" charset="0"/>
              <a:cs typeface="Arial" panose="020B0604020202020204" pitchFamily="34" charset="0"/>
            </a:endParaRPr>
          </a:p>
          <a:p>
            <a:r>
              <a:rPr lang="en-US" i="1" dirty="0" smtClean="0">
                <a:latin typeface="Arial" panose="020B0604020202020204" pitchFamily="34" charset="0"/>
                <a:cs typeface="Arial" panose="020B0604020202020204" pitchFamily="34" charset="0"/>
              </a:rPr>
              <a:t>Transition – I’ll highlight a handful of online resources, beginning with our new </a:t>
            </a:r>
            <a:r>
              <a:rPr lang="en-US" i="1" dirty="0" err="1" smtClean="0">
                <a:latin typeface="Arial" panose="020B0604020202020204" pitchFamily="34" charset="0"/>
                <a:cs typeface="Arial" panose="020B0604020202020204" pitchFamily="34" charset="0"/>
              </a:rPr>
              <a:t>datums</a:t>
            </a:r>
            <a:r>
              <a:rPr lang="en-US" i="1" dirty="0" smtClean="0">
                <a:latin typeface="Arial" panose="020B0604020202020204" pitchFamily="34" charset="0"/>
                <a:cs typeface="Arial" panose="020B0604020202020204" pitchFamily="34" charset="0"/>
              </a:rPr>
              <a:t> web site.</a:t>
            </a:r>
          </a:p>
          <a:p>
            <a:endParaRPr lang="en-US" i="1"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New </a:t>
            </a:r>
            <a:r>
              <a:rPr lang="en-US" b="1" dirty="0" err="1" smtClean="0">
                <a:latin typeface="Arial" panose="020B0604020202020204" pitchFamily="34" charset="0"/>
                <a:cs typeface="Arial" panose="020B0604020202020204" pitchFamily="34" charset="0"/>
              </a:rPr>
              <a:t>Datums</a:t>
            </a:r>
            <a:r>
              <a:rPr lang="en-US" b="1" dirty="0" smtClean="0">
                <a:latin typeface="Arial" panose="020B0604020202020204" pitchFamily="34" charset="0"/>
                <a:cs typeface="Arial" panose="020B0604020202020204" pitchFamily="34" charset="0"/>
              </a:rPr>
              <a:t> site </a:t>
            </a:r>
            <a:r>
              <a:rPr lang="en-US" dirty="0" smtClean="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Visit our site. It has information today, and we’ll continue to update it.</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24</a:t>
            </a:fld>
            <a:endParaRPr lang="en-US" altLang="en-US"/>
          </a:p>
        </p:txBody>
      </p:sp>
    </p:spTree>
    <p:extLst>
      <p:ext uri="{BB962C8B-B14F-4D97-AF65-F5344CB8AC3E}">
        <p14:creationId xmlns:p14="http://schemas.microsoft.com/office/powerpoint/2010/main" val="3505694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latin typeface="Arial" panose="020B0604020202020204" pitchFamily="34" charset="0"/>
                <a:cs typeface="Arial" panose="020B0604020202020204" pitchFamily="34" charset="0"/>
              </a:rPr>
              <a:t>Email Subscription – </a:t>
            </a:r>
          </a:p>
          <a:p>
            <a:pPr eaLnBrk="1" hangingPunct="1">
              <a:spcBef>
                <a:spcPct val="0"/>
              </a:spcBef>
            </a:pPr>
            <a:endParaRPr lang="en-US" altLang="en-US"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en-US" altLang="en-US" dirty="0">
                <a:latin typeface="Arial" panose="020B0604020202020204" pitchFamily="34" charset="0"/>
                <a:cs typeface="Arial" panose="020B0604020202020204" pitchFamily="34" charset="0"/>
              </a:rPr>
              <a:t>S</a:t>
            </a:r>
            <a:r>
              <a:rPr lang="en-US" altLang="en-US" dirty="0" smtClean="0">
                <a:latin typeface="Arial" panose="020B0604020202020204" pitchFamily="34" charset="0"/>
                <a:cs typeface="Arial" panose="020B0604020202020204" pitchFamily="34" charset="0"/>
              </a:rPr>
              <a:t>ign up for notifications about News, webinars, and training opportunities with NGS. </a:t>
            </a:r>
          </a:p>
          <a:p>
            <a:pPr marL="228600" indent="-228600" eaLnBrk="1" hangingPunct="1">
              <a:spcBef>
                <a:spcPct val="0"/>
              </a:spcBef>
              <a:buFont typeface="+mj-lt"/>
              <a:buAutoNum type="arabicPeriod"/>
            </a:pPr>
            <a:endParaRPr lang="en-US" altLang="en-US" dirty="0" smtClean="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en-US" altLang="en-US" dirty="0" smtClean="0">
                <a:latin typeface="Arial" panose="020B0604020202020204" pitchFamily="34" charset="0"/>
                <a:cs typeface="Arial" panose="020B0604020202020204" pitchFamily="34" charset="0"/>
              </a:rPr>
              <a:t>We use our News subscription list to send out our quarterly NSRS Modernization Newsletter, too.</a:t>
            </a:r>
          </a:p>
          <a:p>
            <a:pPr marL="228600" indent="-228600" eaLnBrk="1" hangingPunct="1">
              <a:spcBef>
                <a:spcPct val="0"/>
              </a:spcBef>
              <a:buFont typeface="+mj-lt"/>
              <a:buAutoNum type="arabicPeriod"/>
            </a:pPr>
            <a:endParaRPr lang="en-US" altLang="en-US" dirty="0">
              <a:latin typeface="Arial" panose="020B0604020202020204" pitchFamily="34" charset="0"/>
              <a:cs typeface="Arial" panose="020B0604020202020204" pitchFamily="34" charset="0"/>
            </a:endParaRPr>
          </a:p>
          <a:p>
            <a:pPr eaLnBrk="1" hangingPunct="1">
              <a:spcBef>
                <a:spcPct val="0"/>
              </a:spcBef>
            </a:pPr>
            <a:endParaRPr lang="en-US" altLang="en-US" dirty="0" smtClean="0">
              <a:latin typeface="Arial" panose="020B0604020202020204" pitchFamily="34" charset="0"/>
              <a:cs typeface="Arial" panose="020B0604020202020204"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508" indent="-284709" eaLnBrk="0" hangingPunct="0">
              <a:spcBef>
                <a:spcPct val="30000"/>
              </a:spcBef>
              <a:defRPr sz="1200">
                <a:solidFill>
                  <a:schemeClr val="tx1"/>
                </a:solidFill>
                <a:latin typeface="Calibri" pitchFamily="34" charset="0"/>
              </a:defRPr>
            </a:lvl2pPr>
            <a:lvl3pPr marL="1143688" indent="-228091" eaLnBrk="0" hangingPunct="0">
              <a:spcBef>
                <a:spcPct val="30000"/>
              </a:spcBef>
              <a:defRPr sz="1200">
                <a:solidFill>
                  <a:schemeClr val="tx1"/>
                </a:solidFill>
                <a:latin typeface="Calibri" pitchFamily="34" charset="0"/>
              </a:defRPr>
            </a:lvl3pPr>
            <a:lvl4pPr marL="1601486" indent="-228091" eaLnBrk="0" hangingPunct="0">
              <a:spcBef>
                <a:spcPct val="30000"/>
              </a:spcBef>
              <a:defRPr sz="1200">
                <a:solidFill>
                  <a:schemeClr val="tx1"/>
                </a:solidFill>
                <a:latin typeface="Calibri" pitchFamily="34" charset="0"/>
              </a:defRPr>
            </a:lvl4pPr>
            <a:lvl5pPr marL="2059285" indent="-228091" eaLnBrk="0" hangingPunct="0">
              <a:spcBef>
                <a:spcPct val="30000"/>
              </a:spcBef>
              <a:defRPr sz="1200">
                <a:solidFill>
                  <a:schemeClr val="tx1"/>
                </a:solidFill>
                <a:latin typeface="Calibri" pitchFamily="34" charset="0"/>
              </a:defRPr>
            </a:lvl5pPr>
            <a:lvl6pPr marL="2525172" indent="-228091" defTabSz="465887" eaLnBrk="0" fontAlgn="base" hangingPunct="0">
              <a:spcBef>
                <a:spcPct val="30000"/>
              </a:spcBef>
              <a:spcAft>
                <a:spcPct val="0"/>
              </a:spcAft>
              <a:defRPr sz="1200">
                <a:solidFill>
                  <a:schemeClr val="tx1"/>
                </a:solidFill>
                <a:latin typeface="Calibri" pitchFamily="34" charset="0"/>
              </a:defRPr>
            </a:lvl6pPr>
            <a:lvl7pPr marL="2991058" indent="-228091" defTabSz="465887" eaLnBrk="0" fontAlgn="base" hangingPunct="0">
              <a:spcBef>
                <a:spcPct val="30000"/>
              </a:spcBef>
              <a:spcAft>
                <a:spcPct val="0"/>
              </a:spcAft>
              <a:defRPr sz="1200">
                <a:solidFill>
                  <a:schemeClr val="tx1"/>
                </a:solidFill>
                <a:latin typeface="Calibri" pitchFamily="34" charset="0"/>
              </a:defRPr>
            </a:lvl7pPr>
            <a:lvl8pPr marL="3456945" indent="-228091" defTabSz="465887" eaLnBrk="0" fontAlgn="base" hangingPunct="0">
              <a:spcBef>
                <a:spcPct val="30000"/>
              </a:spcBef>
              <a:spcAft>
                <a:spcPct val="0"/>
              </a:spcAft>
              <a:defRPr sz="1200">
                <a:solidFill>
                  <a:schemeClr val="tx1"/>
                </a:solidFill>
                <a:latin typeface="Calibri" pitchFamily="34" charset="0"/>
              </a:defRPr>
            </a:lvl8pPr>
            <a:lvl9pPr marL="3922832" indent="-228091" defTabSz="4658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287DD4-DB9E-4F0A-B145-24E10F384AA7}" type="slidenum">
              <a:rPr lang="en-US" altLang="en-US" smtClean="0">
                <a:solidFill>
                  <a:srgbClr val="000000"/>
                </a:solidFill>
                <a:latin typeface="Gill Sans MT" pitchFamily="34" charset="0"/>
                <a:ea typeface="MS PGothic" pitchFamily="34" charset="-128"/>
              </a:rPr>
              <a:pPr eaLnBrk="1" hangingPunct="1">
                <a:spcBef>
                  <a:spcPct val="0"/>
                </a:spcBef>
              </a:pPr>
              <a:t>25</a:t>
            </a:fld>
            <a:endParaRPr lang="en-US" altLang="en-US" smtClean="0">
              <a:solidFill>
                <a:srgbClr val="000000"/>
              </a:solidFill>
              <a:latin typeface="Gill Sans MT" pitchFamily="34" charset="0"/>
              <a:ea typeface="MS PGothic" pitchFamily="34" charset="-128"/>
            </a:endParaRPr>
          </a:p>
        </p:txBody>
      </p:sp>
    </p:spTree>
    <p:extLst>
      <p:ext uri="{BB962C8B-B14F-4D97-AF65-F5344CB8AC3E}">
        <p14:creationId xmlns:p14="http://schemas.microsoft.com/office/powerpoint/2010/main" val="318998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latin typeface="Arial" panose="020B0604020202020204" pitchFamily="34" charset="0"/>
                <a:cs typeface="Arial" panose="020B0604020202020204" pitchFamily="34" charset="0"/>
              </a:rPr>
              <a:t>Monthly Webinar – </a:t>
            </a:r>
          </a:p>
          <a:p>
            <a:pPr eaLnBrk="1" hangingPunct="1">
              <a:spcBef>
                <a:spcPct val="0"/>
              </a:spcBef>
            </a:pPr>
            <a:endParaRPr lang="en-US" altLang="en-US" dirty="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en-US" altLang="en-US" dirty="0" smtClean="0">
                <a:latin typeface="Arial" panose="020B0604020202020204" pitchFamily="34" charset="0"/>
                <a:cs typeface="Arial" panose="020B0604020202020204" pitchFamily="34" charset="0"/>
              </a:rPr>
              <a:t>Save the date for a floodplain focused webinar in October. </a:t>
            </a:r>
          </a:p>
          <a:p>
            <a:pPr marL="228600" indent="-228600" eaLnBrk="1" hangingPunct="1">
              <a:spcBef>
                <a:spcPct val="0"/>
              </a:spcBef>
              <a:buFont typeface="+mj-lt"/>
              <a:buAutoNum type="arabicPeriod"/>
            </a:pPr>
            <a:endParaRPr lang="en-US" altLang="en-US" dirty="0" smtClean="0">
              <a:latin typeface="Arial" panose="020B0604020202020204" pitchFamily="34" charset="0"/>
              <a:cs typeface="Arial" panose="020B0604020202020204" pitchFamily="34" charset="0"/>
            </a:endParaRPr>
          </a:p>
          <a:p>
            <a:pPr marL="228600" indent="-228600" eaLnBrk="1" hangingPunct="1">
              <a:spcBef>
                <a:spcPct val="0"/>
              </a:spcBef>
              <a:buFont typeface="+mj-lt"/>
              <a:buAutoNum type="arabicPeriod"/>
            </a:pPr>
            <a:r>
              <a:rPr lang="en-US" altLang="en-US" dirty="0" smtClean="0">
                <a:latin typeface="Arial" panose="020B0604020202020204" pitchFamily="34" charset="0"/>
                <a:cs typeface="Arial" panose="020B0604020202020204" pitchFamily="34" charset="0"/>
              </a:rPr>
              <a:t>We recognize much of our content is intermediate / focused at surveyors and some engineers, but we want to expand our user base.</a:t>
            </a:r>
          </a:p>
          <a:p>
            <a:pPr marL="228600" indent="-228600" eaLnBrk="1" hangingPunct="1">
              <a:spcBef>
                <a:spcPct val="0"/>
              </a:spcBef>
              <a:buFont typeface="+mj-lt"/>
              <a:buAutoNum type="arabicPeriod"/>
            </a:pPr>
            <a:endParaRPr lang="en-US" altLang="en-US" dirty="0">
              <a:latin typeface="Arial" panose="020B0604020202020204" pitchFamily="34" charset="0"/>
              <a:cs typeface="Arial" panose="020B0604020202020204" pitchFamily="34"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508" indent="-284709" eaLnBrk="0" hangingPunct="0">
              <a:spcBef>
                <a:spcPct val="30000"/>
              </a:spcBef>
              <a:defRPr sz="1200">
                <a:solidFill>
                  <a:schemeClr val="tx1"/>
                </a:solidFill>
                <a:latin typeface="Calibri" pitchFamily="34" charset="0"/>
              </a:defRPr>
            </a:lvl2pPr>
            <a:lvl3pPr marL="1143688" indent="-228091" eaLnBrk="0" hangingPunct="0">
              <a:spcBef>
                <a:spcPct val="30000"/>
              </a:spcBef>
              <a:defRPr sz="1200">
                <a:solidFill>
                  <a:schemeClr val="tx1"/>
                </a:solidFill>
                <a:latin typeface="Calibri" pitchFamily="34" charset="0"/>
              </a:defRPr>
            </a:lvl3pPr>
            <a:lvl4pPr marL="1601486" indent="-228091" eaLnBrk="0" hangingPunct="0">
              <a:spcBef>
                <a:spcPct val="30000"/>
              </a:spcBef>
              <a:defRPr sz="1200">
                <a:solidFill>
                  <a:schemeClr val="tx1"/>
                </a:solidFill>
                <a:latin typeface="Calibri" pitchFamily="34" charset="0"/>
              </a:defRPr>
            </a:lvl4pPr>
            <a:lvl5pPr marL="2059285" indent="-228091" eaLnBrk="0" hangingPunct="0">
              <a:spcBef>
                <a:spcPct val="30000"/>
              </a:spcBef>
              <a:defRPr sz="1200">
                <a:solidFill>
                  <a:schemeClr val="tx1"/>
                </a:solidFill>
                <a:latin typeface="Calibri" pitchFamily="34" charset="0"/>
              </a:defRPr>
            </a:lvl5pPr>
            <a:lvl6pPr marL="2525172" indent="-228091" defTabSz="465887" eaLnBrk="0" fontAlgn="base" hangingPunct="0">
              <a:spcBef>
                <a:spcPct val="30000"/>
              </a:spcBef>
              <a:spcAft>
                <a:spcPct val="0"/>
              </a:spcAft>
              <a:defRPr sz="1200">
                <a:solidFill>
                  <a:schemeClr val="tx1"/>
                </a:solidFill>
                <a:latin typeface="Calibri" pitchFamily="34" charset="0"/>
              </a:defRPr>
            </a:lvl6pPr>
            <a:lvl7pPr marL="2991058" indent="-228091" defTabSz="465887" eaLnBrk="0" fontAlgn="base" hangingPunct="0">
              <a:spcBef>
                <a:spcPct val="30000"/>
              </a:spcBef>
              <a:spcAft>
                <a:spcPct val="0"/>
              </a:spcAft>
              <a:defRPr sz="1200">
                <a:solidFill>
                  <a:schemeClr val="tx1"/>
                </a:solidFill>
                <a:latin typeface="Calibri" pitchFamily="34" charset="0"/>
              </a:defRPr>
            </a:lvl7pPr>
            <a:lvl8pPr marL="3456945" indent="-228091" defTabSz="465887" eaLnBrk="0" fontAlgn="base" hangingPunct="0">
              <a:spcBef>
                <a:spcPct val="30000"/>
              </a:spcBef>
              <a:spcAft>
                <a:spcPct val="0"/>
              </a:spcAft>
              <a:defRPr sz="1200">
                <a:solidFill>
                  <a:schemeClr val="tx1"/>
                </a:solidFill>
                <a:latin typeface="Calibri" pitchFamily="34" charset="0"/>
              </a:defRPr>
            </a:lvl8pPr>
            <a:lvl9pPr marL="3922832" indent="-228091" defTabSz="4658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287DD4-DB9E-4F0A-B145-24E10F384AA7}" type="slidenum">
              <a:rPr lang="en-US" altLang="en-US" smtClean="0">
                <a:solidFill>
                  <a:srgbClr val="000000"/>
                </a:solidFill>
                <a:latin typeface="Gill Sans MT" pitchFamily="34" charset="0"/>
                <a:ea typeface="MS PGothic" pitchFamily="34" charset="-128"/>
              </a:rPr>
              <a:pPr eaLnBrk="1" hangingPunct="1">
                <a:spcBef>
                  <a:spcPct val="0"/>
                </a:spcBef>
              </a:pPr>
              <a:t>26</a:t>
            </a:fld>
            <a:endParaRPr lang="en-US" altLang="en-US" smtClean="0">
              <a:solidFill>
                <a:srgbClr val="000000"/>
              </a:solidFill>
              <a:latin typeface="Gill Sans MT" pitchFamily="34" charset="0"/>
              <a:ea typeface="MS PGothic" pitchFamily="34" charset="-128"/>
            </a:endParaRPr>
          </a:p>
        </p:txBody>
      </p:sp>
    </p:spTree>
    <p:extLst>
      <p:ext uri="{BB962C8B-B14F-4D97-AF65-F5344CB8AC3E}">
        <p14:creationId xmlns:p14="http://schemas.microsoft.com/office/powerpoint/2010/main" val="810927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Educational videos and online tutorials – </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The videos are just 3-5 minutes long, and </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the lesson is a deeper dive but still only takes an hour.</a:t>
            </a:r>
          </a:p>
          <a:p>
            <a:pPr marL="228600" indent="-228600">
              <a:buFont typeface="+mj-lt"/>
              <a:buAutoNum type="arabicPeriod"/>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27</a:t>
            </a:fld>
            <a:endParaRPr lang="en-US" altLang="en-US"/>
          </a:p>
        </p:txBody>
      </p:sp>
    </p:spTree>
    <p:extLst>
      <p:ext uri="{BB962C8B-B14F-4D97-AF65-F5344CB8AC3E}">
        <p14:creationId xmlns:p14="http://schemas.microsoft.com/office/powerpoint/2010/main" val="4218744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Regional geodetic advisors </a:t>
            </a:r>
            <a:r>
              <a:rPr lang="en-US" dirty="0" smtClean="0">
                <a:latin typeface="Arial" panose="020B0604020202020204" pitchFamily="34" charset="0"/>
                <a:cs typeface="Arial" panose="020B0604020202020204" pitchFamily="34" charset="0"/>
              </a:rPr>
              <a:t>are located around the country for questions / support.</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28</a:t>
            </a:fld>
            <a:endParaRPr lang="en-US" altLang="en-US"/>
          </a:p>
        </p:txBody>
      </p:sp>
    </p:spTree>
    <p:extLst>
      <p:ext uri="{BB962C8B-B14F-4D97-AF65-F5344CB8AC3E}">
        <p14:creationId xmlns:p14="http://schemas.microsoft.com/office/powerpoint/2010/main" val="293836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Shape 1037"/>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0179" name="Shape 1038"/>
          <p:cNvSpPr>
            <a:spLocks noGrp="1"/>
          </p:cNvSpPr>
          <p:nvPr>
            <p:ph type="body" idx="1"/>
          </p:nvPr>
        </p:nvSpPr>
        <p:spPr bwMode="auto">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5" rIns="91392" bIns="45695" numCol="1" anchor="t" anchorCtr="0" compatLnSpc="1">
            <a:prstTxWarp prst="textNoShape">
              <a:avLst/>
            </a:prstTxWarp>
            <a:normAutofit fontScale="77500" lnSpcReduction="20000"/>
          </a:bodyPr>
          <a:lstStyle/>
          <a:p>
            <a:r>
              <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rPr>
              <a:t>Everyone = </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Spread the word!</a:t>
            </a:r>
          </a:p>
          <a:p>
            <a:endParaRPr lang="en-US" altLang="en-US" sz="1800" dirty="0"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rPr>
              <a:t>More active NSRS users</a:t>
            </a:r>
          </a:p>
          <a:p>
            <a:endPar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endParaRPr>
          </a:p>
          <a:p>
            <a:pPr marL="342900" indent="-342900">
              <a:buFont typeface="+mj-lt"/>
              <a:buAutoNum type="arabicPeriod"/>
            </a:pPr>
            <a:r>
              <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rPr>
              <a:t>Metadata</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 metadata, metadata..</a:t>
            </a:r>
          </a:p>
          <a:p>
            <a:pPr marL="800100" lvl="1"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Require/provide complete metadata for all mapping contracts.</a:t>
            </a:r>
          </a:p>
          <a:p>
            <a:pPr marL="800100" lvl="1"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How did they get the positions/heights? Document it!</a:t>
            </a:r>
          </a:p>
          <a:p>
            <a:pPr marL="800100" lvl="1"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Lead by example and use best metadata practices</a:t>
            </a:r>
          </a:p>
          <a:p>
            <a:pPr marL="800100" lvl="1" indent="-342900">
              <a:buFont typeface="+mj-lt"/>
              <a:buAutoNum type="arabicPeriod"/>
            </a:pPr>
            <a:endParaRPr lang="en-US" altLang="en-US" sz="1800" dirty="0" smtClean="0">
              <a:latin typeface="Arial" panose="020B0604020202020204" pitchFamily="34" charset="0"/>
              <a:ea typeface="ＭＳ Ｐゴシック" panose="020B0600070205080204" pitchFamily="34" charset="-128"/>
              <a:cs typeface="Arial" panose="020B0604020202020204" pitchFamily="34" charset="0"/>
            </a:endParaRPr>
          </a:p>
          <a:p>
            <a:pPr marL="342900"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Use </a:t>
            </a:r>
            <a:r>
              <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rPr>
              <a:t>current</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 </a:t>
            </a:r>
            <a:r>
              <a:rPr lang="en-US" altLang="en-US" sz="1800" dirty="0" err="1" smtClean="0">
                <a:latin typeface="Arial" panose="020B0604020202020204" pitchFamily="34" charset="0"/>
                <a:ea typeface="ＭＳ Ｐゴシック" panose="020B0600070205080204" pitchFamily="34" charset="-128"/>
                <a:cs typeface="Arial" panose="020B0604020202020204" pitchFamily="34" charset="0"/>
              </a:rPr>
              <a:t>datums</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 / realizations.</a:t>
            </a:r>
          </a:p>
          <a:p>
            <a:pPr marL="800100" lvl="1"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NAD 83(2011) epoch 2010.00</a:t>
            </a:r>
          </a:p>
          <a:p>
            <a:pPr marL="800100" lvl="1"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USGG12 (gravimetric geoid) / GEOID12B(hybrid geoid)</a:t>
            </a:r>
          </a:p>
          <a:p>
            <a:pPr marL="800100" lvl="1"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NAVD 88 (get off of NGVD 29)</a:t>
            </a:r>
          </a:p>
          <a:p>
            <a:pPr marL="800100" lvl="1" indent="-342900">
              <a:buFont typeface="+mj-lt"/>
              <a:buAutoNum type="arabicPeriod"/>
            </a:pPr>
            <a:endParaRPr lang="en-US" altLang="en-US" sz="1800" dirty="0" smtClean="0">
              <a:latin typeface="Arial" panose="020B0604020202020204" pitchFamily="34" charset="0"/>
              <a:ea typeface="ＭＳ Ｐゴシック" panose="020B0600070205080204" pitchFamily="34" charset="-128"/>
              <a:cs typeface="Arial" panose="020B0604020202020204" pitchFamily="34" charset="0"/>
            </a:endParaRPr>
          </a:p>
          <a:p>
            <a:pPr marL="342900" indent="-342900">
              <a:buFont typeface="+mj-lt"/>
              <a:buAutoNum type="arabicPeriod"/>
            </a:pP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Keep </a:t>
            </a:r>
            <a:r>
              <a:rPr lang="en-US" altLang="en-US" sz="1800" b="1" dirty="0" smtClean="0">
                <a:latin typeface="Arial" panose="020B0604020202020204" pitchFamily="34" charset="0"/>
                <a:ea typeface="ＭＳ Ｐゴシック" panose="020B0600070205080204" pitchFamily="34" charset="-128"/>
                <a:cs typeface="Arial" panose="020B0604020202020204" pitchFamily="34" charset="0"/>
              </a:rPr>
              <a:t>original</a:t>
            </a:r>
            <a:r>
              <a:rPr lang="en-US" altLang="en-US" sz="1800" dirty="0" smtClean="0">
                <a:latin typeface="Arial" panose="020B0604020202020204" pitchFamily="34" charset="0"/>
                <a:ea typeface="ＭＳ Ｐゴシック" panose="020B0600070205080204" pitchFamily="34" charset="-128"/>
                <a:cs typeface="Arial" panose="020B0604020202020204" pitchFamily="34" charset="0"/>
              </a:rPr>
              <a:t> (“raw”) GNSS observation files. This will improve quality of future transformations.</a:t>
            </a:r>
          </a:p>
          <a:p>
            <a:endParaRPr lang="en-US" altLang="en-US" sz="1800" dirty="0" smtClean="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800"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50180" name="Shape 1039"/>
          <p:cNvSpPr>
            <a:spLocks noGrp="1"/>
          </p:cNvSpPr>
          <p:nvPr>
            <p:ph type="sldNum" sz="quarter" idx="5"/>
          </p:nvPr>
        </p:nvSpPr>
        <p:spPr bwMode="auto">
          <a:xfrm>
            <a:off x="3883025" y="8683625"/>
            <a:ext cx="2973388" cy="458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5" rIns="91392" bIns="45695"/>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28663" indent="-279400" eaLnBrk="0" hangingPunct="0">
              <a:defRPr>
                <a:solidFill>
                  <a:schemeClr val="tx1"/>
                </a:solidFill>
                <a:latin typeface="Calibri" panose="020F0502020204030204" pitchFamily="34" charset="0"/>
                <a:ea typeface="ＭＳ Ｐゴシック" panose="020B0600070205080204" pitchFamily="34" charset="-128"/>
              </a:defRPr>
            </a:lvl2pPr>
            <a:lvl3pPr marL="1122363" indent="-223838" eaLnBrk="0" hangingPunct="0">
              <a:defRPr>
                <a:solidFill>
                  <a:schemeClr val="tx1"/>
                </a:solidFill>
                <a:latin typeface="Calibri" panose="020F0502020204030204" pitchFamily="34" charset="0"/>
                <a:ea typeface="ＭＳ Ｐゴシック" panose="020B0600070205080204" pitchFamily="34" charset="-128"/>
              </a:defRPr>
            </a:lvl3pPr>
            <a:lvl4pPr marL="1571625" indent="-223838" eaLnBrk="0" hangingPunct="0">
              <a:defRPr>
                <a:solidFill>
                  <a:schemeClr val="tx1"/>
                </a:solidFill>
                <a:latin typeface="Calibri" panose="020F0502020204030204" pitchFamily="34" charset="0"/>
                <a:ea typeface="ＭＳ Ｐゴシック" panose="020B0600070205080204" pitchFamily="34" charset="-128"/>
              </a:defRPr>
            </a:lvl4pPr>
            <a:lvl5pPr marL="2020888" indent="-223838" eaLnBrk="0" hangingPunct="0">
              <a:defRPr>
                <a:solidFill>
                  <a:schemeClr val="tx1"/>
                </a:solidFill>
                <a:latin typeface="Calibri" panose="020F0502020204030204" pitchFamily="34" charset="0"/>
                <a:ea typeface="ＭＳ Ｐゴシック" panose="020B0600070205080204" pitchFamily="34" charset="-128"/>
              </a:defRPr>
            </a:lvl5pPr>
            <a:lvl6pPr marL="2478088" indent="-22383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35288" indent="-22383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392488" indent="-22383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49688" indent="-22383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SzPct val="25000"/>
            </a:pPr>
            <a:r>
              <a:rPr lang="en-US" altLang="en-US">
                <a:solidFill>
                  <a:srgbClr val="000000"/>
                </a:solidFill>
                <a:latin typeface="Gill Sans MT" panose="020B0502020104020203" pitchFamily="34" charset="0"/>
              </a:rPr>
              <a:t> </a:t>
            </a:r>
          </a:p>
        </p:txBody>
      </p:sp>
    </p:spTree>
    <p:extLst>
      <p:ext uri="{BB962C8B-B14F-4D97-AF65-F5344CB8AC3E}">
        <p14:creationId xmlns:p14="http://schemas.microsoft.com/office/powerpoint/2010/main" val="981315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latin typeface="Arial" panose="020B0604020202020204" pitchFamily="34" charset="0"/>
                <a:cs typeface="Arial" panose="020B0604020202020204" pitchFamily="34" charset="0"/>
              </a:rPr>
              <a:t>I’ll </a:t>
            </a:r>
            <a:r>
              <a:rPr lang="en-US" dirty="0" smtClean="0">
                <a:latin typeface="Arial" panose="020B0604020202020204" pitchFamily="34" charset="0"/>
                <a:cs typeface="Arial" panose="020B0604020202020204" pitchFamily="34" charset="0"/>
              </a:rPr>
              <a:t>start by telling you why NGS and NAVD 88 matter to floodplain management community along with reviewing some terminology.</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Then, I’ll talk about the title of the talk itself - the replacement of NAVD 88.</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After that, I want to highlight a lot of tools you can use today, which will be incredibly important when we replace NAVD 88.</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Finally, I want to focus on how coordination, education and preparation will help make the transition away from NAVD 88 as smooth as possible.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a:t>
            </a:fld>
            <a:endParaRPr lang="en-US" altLang="en-US"/>
          </a:p>
        </p:txBody>
      </p:sp>
    </p:spTree>
    <p:extLst>
      <p:ext uri="{BB962C8B-B14F-4D97-AF65-F5344CB8AC3E}">
        <p14:creationId xmlns:p14="http://schemas.microsoft.com/office/powerpoint/2010/main" val="2398415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As promised, I’d like to end with a poll.</a:t>
            </a:r>
          </a:p>
          <a:p>
            <a:endParaRPr lang="en-US" dirty="0" smtClean="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POLL QUESTION: How do you feel about NSRS Modernization? </a:t>
            </a:r>
          </a:p>
          <a:p>
            <a:pPr marL="228600" indent="-228600">
              <a:buFont typeface="+mj-lt"/>
              <a:buAutoNum type="arabicPeriod"/>
            </a:pPr>
            <a:r>
              <a:rPr lang="en-US" dirty="0" smtClean="0">
                <a:latin typeface="Arial" panose="020B0604020202020204" pitchFamily="34" charset="0"/>
                <a:cs typeface="Arial" panose="020B0604020202020204" pitchFamily="34" charset="0"/>
              </a:rPr>
              <a:t>Excited</a:t>
            </a:r>
          </a:p>
          <a:p>
            <a:pPr marL="228600" indent="-228600">
              <a:buFont typeface="+mj-lt"/>
              <a:buAutoNum type="arabicPeriod"/>
            </a:pPr>
            <a:r>
              <a:rPr lang="en-US" dirty="0" smtClean="0">
                <a:latin typeface="Arial" panose="020B0604020202020204" pitchFamily="34" charset="0"/>
                <a:cs typeface="Arial" panose="020B0604020202020204" pitchFamily="34" charset="0"/>
              </a:rPr>
              <a:t>Neutral</a:t>
            </a:r>
          </a:p>
          <a:p>
            <a:pPr marL="228600" indent="-228600">
              <a:buFont typeface="+mj-lt"/>
              <a:buAutoNum type="arabicPeriod"/>
            </a:pPr>
            <a:r>
              <a:rPr lang="en-US" dirty="0" smtClean="0">
                <a:latin typeface="Arial" panose="020B0604020202020204" pitchFamily="34" charset="0"/>
                <a:cs typeface="Arial" panose="020B0604020202020204" pitchFamily="34" charset="0"/>
              </a:rPr>
              <a:t>Concerned</a:t>
            </a:r>
          </a:p>
          <a:p>
            <a:pPr marL="228600" indent="-228600">
              <a:buFont typeface="+mj-lt"/>
              <a:buAutoNum type="arabicPeriod"/>
            </a:pPr>
            <a:r>
              <a:rPr lang="en-US" dirty="0" smtClean="0">
                <a:latin typeface="Arial" panose="020B0604020202020204" pitchFamily="34" charset="0"/>
                <a:cs typeface="Arial" panose="020B0604020202020204" pitchFamily="34" charset="0"/>
              </a:rPr>
              <a:t>Excited and concerned</a:t>
            </a:r>
          </a:p>
          <a:p>
            <a:pPr marL="228600" indent="-228600">
              <a:buFont typeface="+mj-lt"/>
              <a:buAutoNum type="arabicPeriod"/>
            </a:pPr>
            <a:r>
              <a:rPr lang="en-US" dirty="0" smtClean="0">
                <a:latin typeface="Arial" panose="020B0604020202020204" pitchFamily="34" charset="0"/>
                <a:cs typeface="Arial" panose="020B0604020202020204" pitchFamily="34" charset="0"/>
              </a:rPr>
              <a:t>Unsure </a:t>
            </a:r>
          </a:p>
          <a:p>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30</a:t>
            </a:fld>
            <a:endParaRPr lang="en-US" altLang="en-US"/>
          </a:p>
        </p:txBody>
      </p:sp>
    </p:spTree>
    <p:extLst>
      <p:ext uri="{BB962C8B-B14F-4D97-AF65-F5344CB8AC3E}">
        <p14:creationId xmlns:p14="http://schemas.microsoft.com/office/powerpoint/2010/main" val="4144580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panose="020B0604020202020204" pitchFamily="34" charset="0"/>
                <a:cs typeface="Arial" panose="020B0604020202020204" pitchFamily="34" charset="0"/>
              </a:rPr>
              <a:t>Recap</a:t>
            </a:r>
          </a:p>
          <a:p>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b="1" dirty="0" smtClean="0">
                <a:latin typeface="Arial" panose="020B0604020202020204" pitchFamily="34" charset="0"/>
                <a:cs typeface="Arial" panose="020B0604020202020204" pitchFamily="34" charset="0"/>
              </a:rPr>
              <a:t>NGS and NAVD 88 </a:t>
            </a:r>
            <a:r>
              <a:rPr lang="en-US" dirty="0" smtClean="0">
                <a:latin typeface="Arial" panose="020B0604020202020204" pitchFamily="34" charset="0"/>
                <a:cs typeface="Arial" panose="020B0604020202020204" pitchFamily="34" charset="0"/>
              </a:rPr>
              <a:t>are both critical to floodplain mapping</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Ellipsoidal, </a:t>
            </a:r>
            <a:r>
              <a:rPr lang="en-US" dirty="0" err="1" smtClean="0">
                <a:latin typeface="Arial" panose="020B0604020202020204" pitchFamily="34" charset="0"/>
                <a:cs typeface="Arial" panose="020B0604020202020204" pitchFamily="34" charset="0"/>
              </a:rPr>
              <a:t>orthometric</a:t>
            </a:r>
            <a:r>
              <a:rPr lang="en-US" dirty="0" smtClean="0">
                <a:latin typeface="Arial" panose="020B0604020202020204" pitchFamily="34" charset="0"/>
                <a:cs typeface="Arial" panose="020B0604020202020204" pitchFamily="34" charset="0"/>
              </a:rPr>
              <a:t>, and tidal vertical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each have a role…</a:t>
            </a:r>
          </a:p>
          <a:p>
            <a:pPr lvl="1"/>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NAVD 88 is going to be </a:t>
            </a:r>
            <a:r>
              <a:rPr lang="en-US" b="1" dirty="0" smtClean="0">
                <a:latin typeface="Arial" panose="020B0604020202020204" pitchFamily="34" charset="0"/>
                <a:cs typeface="Arial" panose="020B0604020202020204" pitchFamily="34" charset="0"/>
              </a:rPr>
              <a:t>replaced in 2022</a:t>
            </a:r>
            <a:r>
              <a:rPr lang="en-US" dirty="0" smtClean="0">
                <a:latin typeface="Arial" panose="020B0604020202020204" pitchFamily="34" charset="0"/>
                <a:cs typeface="Arial" panose="020B0604020202020204" pitchFamily="34" charset="0"/>
              </a:rPr>
              <a:t> </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By NAPGD </a:t>
            </a:r>
            <a:r>
              <a:rPr lang="en-US" dirty="0">
                <a:latin typeface="Arial" panose="020B0604020202020204" pitchFamily="34" charset="0"/>
                <a:cs typeface="Arial" panose="020B0604020202020204" pitchFamily="34" charset="0"/>
              </a:rPr>
              <a:t>2022, part of larger NSRS Modernization effort (2022</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685800" lvl="1" indent="-228600">
              <a:buFont typeface="+mj-lt"/>
              <a:buAutoNum type="arabicPeriod"/>
            </a:pPr>
            <a:r>
              <a:rPr lang="en-US" dirty="0" smtClean="0">
                <a:latin typeface="Arial" panose="020B0604020202020204" pitchFamily="34" charset="0"/>
                <a:cs typeface="Arial" panose="020B0604020202020204" pitchFamily="34" charset="0"/>
              </a:rPr>
              <a:t>Replacement is in 2022, but the time to prepare is now.</a:t>
            </a:r>
          </a:p>
          <a:p>
            <a:pPr marL="685800" lvl="1"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The </a:t>
            </a:r>
            <a:r>
              <a:rPr lang="en-US" b="1" dirty="0" smtClean="0">
                <a:latin typeface="Arial" panose="020B0604020202020204" pitchFamily="34" charset="0"/>
                <a:cs typeface="Arial" panose="020B0604020202020204" pitchFamily="34" charset="0"/>
              </a:rPr>
              <a:t>tools</a:t>
            </a:r>
            <a:r>
              <a:rPr lang="en-US" dirty="0" smtClean="0">
                <a:latin typeface="Arial" panose="020B0604020202020204" pitchFamily="34" charset="0"/>
                <a:cs typeface="Arial" panose="020B0604020202020204" pitchFamily="34" charset="0"/>
              </a:rPr>
              <a:t> you use today will be expanded for 2022</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Tools for accessing NSRS (OPUS, CORS, Data Explorer)</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Tools for transformations (NCAT and VDATUM), and </a:t>
            </a:r>
          </a:p>
          <a:p>
            <a:pPr marL="685800" lvl="1" indent="-228600">
              <a:buFont typeface="+mj-lt"/>
              <a:buAutoNum type="arabicPeriod"/>
            </a:pPr>
            <a:r>
              <a:rPr lang="en-US" dirty="0" smtClean="0">
                <a:latin typeface="Arial" panose="020B0604020202020204" pitchFamily="34" charset="0"/>
                <a:cs typeface="Arial" panose="020B0604020202020204" pitchFamily="34" charset="0"/>
              </a:rPr>
              <a:t>they all require good metadata (lead by example!)</a:t>
            </a:r>
            <a:endParaRPr lang="en-US" dirty="0">
              <a:latin typeface="Arial" panose="020B0604020202020204" pitchFamily="34" charset="0"/>
              <a:cs typeface="Arial" panose="020B0604020202020204" pitchFamily="34" charset="0"/>
            </a:endParaRPr>
          </a:p>
          <a:p>
            <a:pPr marL="685800" lvl="1"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b="1" dirty="0" smtClean="0">
                <a:latin typeface="Arial" panose="020B0604020202020204" pitchFamily="34" charset="0"/>
                <a:cs typeface="Arial" panose="020B0604020202020204" pitchFamily="34" charset="0"/>
              </a:rPr>
              <a:t>What’s next? </a:t>
            </a:r>
            <a:r>
              <a:rPr lang="en-US" dirty="0" smtClean="0">
                <a:latin typeface="Arial" panose="020B0604020202020204" pitchFamily="34" charset="0"/>
                <a:cs typeface="Arial" panose="020B0604020202020204" pitchFamily="34" charset="0"/>
              </a:rPr>
              <a:t>Spread the word to help coordinate, educate and prepare!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31</a:t>
            </a:fld>
            <a:endParaRPr lang="en-US" altLang="en-US"/>
          </a:p>
        </p:txBody>
      </p:sp>
    </p:spTree>
    <p:extLst>
      <p:ext uri="{BB962C8B-B14F-4D97-AF65-F5344CB8AC3E}">
        <p14:creationId xmlns:p14="http://schemas.microsoft.com/office/powerpoint/2010/main" val="3258594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latin typeface="Arial" panose="020B0604020202020204" pitchFamily="34" charset="0"/>
                <a:cs typeface="Arial" panose="020B0604020202020204" pitchFamily="34" charset="0"/>
              </a:rPr>
              <a:t>Thanks!</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Thanks for the opportunity to speak with you.</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Thanks to </a:t>
            </a:r>
            <a:r>
              <a:rPr lang="en-US" dirty="0" err="1" smtClean="0">
                <a:latin typeface="Arial" panose="020B0604020202020204" pitchFamily="34" charset="0"/>
                <a:cs typeface="Arial" panose="020B0604020202020204" pitchFamily="34" charset="0"/>
              </a:rPr>
              <a:t>Nic</a:t>
            </a:r>
            <a:r>
              <a:rPr lang="en-US" dirty="0" smtClean="0">
                <a:latin typeface="Arial" panose="020B0604020202020204" pitchFamily="34" charset="0"/>
                <a:cs typeface="Arial" panose="020B0604020202020204" pitchFamily="34" charset="0"/>
              </a:rPr>
              <a:t> Kinsman, who as a coastal manager and now NGS Alaska Region Geodetic advisor has helped focus what’s relevant to this group (in addition to creating a lot of the slides herself)</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Happy to answer any questions.</a:t>
            </a:r>
          </a:p>
          <a:p>
            <a:pPr marL="228600" indent="-228600">
              <a:buFont typeface="+mj-lt"/>
              <a:buAutoNum type="arabicPeriod"/>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32</a:t>
            </a:fld>
            <a:endParaRPr lang="en-US" altLang="en-US"/>
          </a:p>
        </p:txBody>
      </p:sp>
    </p:spTree>
    <p:extLst>
      <p:ext uri="{BB962C8B-B14F-4D97-AF65-F5344CB8AC3E}">
        <p14:creationId xmlns:p14="http://schemas.microsoft.com/office/powerpoint/2010/main" val="1670712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a:t>
            </a:fld>
            <a:endParaRPr lang="en-US" altLang="en-US"/>
          </a:p>
        </p:txBody>
      </p:sp>
    </p:spTree>
    <p:extLst>
      <p:ext uri="{BB962C8B-B14F-4D97-AF65-F5344CB8AC3E}">
        <p14:creationId xmlns:p14="http://schemas.microsoft.com/office/powerpoint/2010/main" val="3468874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anose="020B0604020202020204" pitchFamily="34" charset="0"/>
                <a:cs typeface="Arial" panose="020B0604020202020204" pitchFamily="34" charset="0"/>
              </a:rPr>
              <a:t>Let’s start with some documents you are likely all familiar with.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First, we have Section 6.1 For the Template Flood Insurance Study Report. You will see references to both the National Geodetic Survey and the illustrious NAVD 88.</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Next, we have the “Note to Users” section of your favorite Flood Insurance Rate Map. In this case, we see mention of the National Geodetic Survey along with our website and phone number.</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I’m sharing these documents up to illustrate the point that the National Geodetic Survey and vertical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are the sometimes unseen and unrecognized star of floodplain mapping!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5</a:t>
            </a:fld>
            <a:endParaRPr lang="en-US" altLang="en-US"/>
          </a:p>
        </p:txBody>
      </p:sp>
    </p:spTree>
    <p:extLst>
      <p:ext uri="{BB962C8B-B14F-4D97-AF65-F5344CB8AC3E}">
        <p14:creationId xmlns:p14="http://schemas.microsoft.com/office/powerpoint/2010/main" val="1444390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latin typeface="Arial" panose="020B0604020202020204" pitchFamily="34" charset="0"/>
                <a:cs typeface="Arial" panose="020B0604020202020204" pitchFamily="34" charset="0"/>
              </a:rPr>
              <a:t>Vertical Datum overview</a:t>
            </a:r>
          </a:p>
          <a:p>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A </a:t>
            </a:r>
            <a:r>
              <a:rPr lang="en-US" b="1" dirty="0" smtClean="0">
                <a:latin typeface="Arial" panose="020B0604020202020204" pitchFamily="34" charset="0"/>
                <a:cs typeface="Arial" panose="020B0604020202020204" pitchFamily="34" charset="0"/>
              </a:rPr>
              <a:t>vertical datum </a:t>
            </a:r>
            <a:r>
              <a:rPr lang="en-US" dirty="0" smtClean="0">
                <a:latin typeface="Arial" panose="020B0604020202020204" pitchFamily="34" charset="0"/>
                <a:cs typeface="Arial" panose="020B0604020202020204" pitchFamily="34" charset="0"/>
              </a:rPr>
              <a:t>is a reference surface that can be used to measure heights in a uniform way. </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First, we have </a:t>
            </a:r>
            <a:r>
              <a:rPr lang="en-US" b="1" dirty="0" smtClean="0">
                <a:latin typeface="Arial" panose="020B0604020202020204" pitchFamily="34" charset="0"/>
                <a:cs typeface="Arial" panose="020B0604020202020204" pitchFamily="34" charset="0"/>
              </a:rPr>
              <a:t>ellipsoidal</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Examples include WGS84 or the North American Datum of 1983. You will encounter these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frequently in hydrographic surveys that are vertically referenced with RTK-GPS; any native GPS measurements; and even raw </a:t>
            </a:r>
            <a:r>
              <a:rPr lang="en-US" dirty="0" err="1" smtClean="0">
                <a:latin typeface="Arial" panose="020B0604020202020204" pitchFamily="34" charset="0"/>
                <a:cs typeface="Arial" panose="020B0604020202020204" pitchFamily="34" charset="0"/>
              </a:rPr>
              <a:t>lidar</a:t>
            </a:r>
            <a:r>
              <a:rPr lang="en-US" dirty="0" smtClean="0">
                <a:latin typeface="Arial" panose="020B0604020202020204" pitchFamily="34" charset="0"/>
                <a:cs typeface="Arial" panose="020B0604020202020204" pitchFamily="34" charset="0"/>
              </a:rPr>
              <a:t> datasets.</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Next, we have </a:t>
            </a:r>
            <a:r>
              <a:rPr lang="en-US" b="1" dirty="0" err="1" smtClean="0">
                <a:latin typeface="Arial" panose="020B0604020202020204" pitchFamily="34" charset="0"/>
                <a:cs typeface="Arial" panose="020B0604020202020204" pitchFamily="34" charset="0"/>
              </a:rPr>
              <a:t>orthometric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These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are very important because height differences referenced to </a:t>
            </a:r>
            <a:r>
              <a:rPr lang="en-US" dirty="0" err="1" smtClean="0">
                <a:latin typeface="Arial" panose="020B0604020202020204" pitchFamily="34" charset="0"/>
                <a:cs typeface="Arial" panose="020B0604020202020204" pitchFamily="34" charset="0"/>
              </a:rPr>
              <a:t>orthometric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will allow us to know the direction water will flow. The North American Vertical Datum of 1988 (or NAVD 88) is an </a:t>
            </a:r>
            <a:r>
              <a:rPr lang="en-US" dirty="0" err="1" smtClean="0">
                <a:latin typeface="Arial" panose="020B0604020202020204" pitchFamily="34" charset="0"/>
                <a:cs typeface="Arial" panose="020B0604020202020204" pitchFamily="34" charset="0"/>
              </a:rPr>
              <a:t>orthometric</a:t>
            </a:r>
            <a:r>
              <a:rPr lang="en-US" dirty="0" smtClean="0">
                <a:latin typeface="Arial" panose="020B0604020202020204" pitchFamily="34" charset="0"/>
                <a:cs typeface="Arial" panose="020B0604020202020204" pitchFamily="34" charset="0"/>
              </a:rPr>
              <a:t> datum, which you will see on USGS topographic maps, engineering and development site surveys, and FEMA Flood Insurance Rate Maps.</a:t>
            </a:r>
          </a:p>
          <a:p>
            <a:pPr marL="228600" indent="-228600">
              <a:buFont typeface="+mj-lt"/>
              <a:buAutoNum type="arabicPeriod"/>
            </a:pPr>
            <a:endParaRPr lang="en-US" dirty="0" smtClean="0">
              <a:latin typeface="Arial" panose="020B0604020202020204" pitchFamily="34" charset="0"/>
              <a:cs typeface="Arial" panose="020B0604020202020204" pitchFamily="34" charset="0"/>
            </a:endParaRPr>
          </a:p>
          <a:p>
            <a:pPr marL="228600" indent="-228600">
              <a:buFont typeface="+mj-lt"/>
              <a:buAutoNum type="arabicPeriod"/>
            </a:pPr>
            <a:r>
              <a:rPr lang="en-US" dirty="0" smtClean="0">
                <a:latin typeface="Arial" panose="020B0604020202020204" pitchFamily="34" charset="0"/>
                <a:cs typeface="Arial" panose="020B0604020202020204" pitchFamily="34" charset="0"/>
              </a:rPr>
              <a:t>Finally, we have </a:t>
            </a:r>
            <a:r>
              <a:rPr lang="en-US" b="1" dirty="0" smtClean="0">
                <a:latin typeface="Arial" panose="020B0604020202020204" pitchFamily="34" charset="0"/>
                <a:cs typeface="Arial" panose="020B0604020202020204" pitchFamily="34" charset="0"/>
              </a:rPr>
              <a:t>Tidal</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Datums</a:t>
            </a:r>
            <a:r>
              <a:rPr lang="en-US" dirty="0" smtClean="0">
                <a:latin typeface="Arial" panose="020B0604020202020204" pitchFamily="34" charset="0"/>
                <a:cs typeface="Arial" panose="020B0604020202020204" pitchFamily="34" charset="0"/>
              </a:rPr>
              <a:t>, which are derived from water level measurements. They have extremely important applications including daily and extreme water levels; NOAA nautical charts, and shoreline mapping or boundaries along the coast.</a:t>
            </a: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6</a:t>
            </a:fld>
            <a:endParaRPr lang="en-US" altLang="en-US"/>
          </a:p>
        </p:txBody>
      </p:sp>
    </p:spTree>
    <p:extLst>
      <p:ext uri="{BB962C8B-B14F-4D97-AF65-F5344CB8AC3E}">
        <p14:creationId xmlns:p14="http://schemas.microsoft.com/office/powerpoint/2010/main" val="3063110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eaLnBrk="1" hangingPunct="1">
              <a:buFont typeface="Arial" panose="020B0604020202020204" pitchFamily="34" charset="0"/>
              <a:buNone/>
            </a:pPr>
            <a:r>
              <a:rPr lang="en-US" dirty="0" smtClean="0">
                <a:latin typeface="Arial" panose="020B0604020202020204" pitchFamily="34" charset="0"/>
                <a:cs typeface="Arial" panose="020B0604020202020204" pitchFamily="34" charset="0"/>
              </a:rPr>
              <a:t>This consistent framework - as defined by NGS - is the National Spatial Reference System or </a:t>
            </a:r>
            <a:r>
              <a:rPr lang="en-US" b="1" dirty="0" smtClean="0">
                <a:latin typeface="Arial" panose="020B0604020202020204" pitchFamily="34" charset="0"/>
                <a:cs typeface="Arial" panose="020B0604020202020204" pitchFamily="34" charset="0"/>
              </a:rPr>
              <a:t>NSRS</a:t>
            </a:r>
            <a:r>
              <a:rPr lang="en-US" dirty="0" smtClean="0">
                <a:latin typeface="Arial" panose="020B0604020202020204" pitchFamily="34" charset="0"/>
                <a:cs typeface="Arial" panose="020B0604020202020204" pitchFamily="34" charset="0"/>
              </a:rPr>
              <a:t>.</a:t>
            </a:r>
          </a:p>
          <a:p>
            <a:pPr marL="0" indent="0" eaLnBrk="1" hangingPunct="1">
              <a:buFont typeface="Arial" panose="020B0604020202020204" pitchFamily="34" charset="0"/>
              <a:buNone/>
            </a:pPr>
            <a:endParaRPr lang="en-US" dirty="0" smtClean="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en-US" b="1" dirty="0" smtClean="0">
                <a:latin typeface="Arial" panose="020B0604020202020204" pitchFamily="34" charset="0"/>
                <a:cs typeface="Arial" panose="020B0604020202020204" pitchFamily="34" charset="0"/>
              </a:rPr>
              <a:t>Definition</a:t>
            </a:r>
          </a:p>
          <a:p>
            <a:pPr marL="228600" indent="-228600" eaLnBrk="1" hangingPunct="1">
              <a:buFont typeface="+mj-lt"/>
              <a:buAutoNum type="arabicPeriod"/>
            </a:pPr>
            <a:r>
              <a:rPr lang="en-US" dirty="0" smtClean="0">
                <a:latin typeface="Arial" panose="020B0604020202020204" pitchFamily="34" charset="0"/>
                <a:cs typeface="Arial" panose="020B0604020202020204" pitchFamily="34" charset="0"/>
              </a:rPr>
              <a:t>It is </a:t>
            </a:r>
            <a:r>
              <a:rPr lang="en-US" b="1" dirty="0" smtClean="0">
                <a:latin typeface="Arial" panose="020B0604020202020204" pitchFamily="34" charset="0"/>
                <a:cs typeface="Arial" panose="020B0604020202020204" pitchFamily="34" charset="0"/>
              </a:rPr>
              <a:t>common</a:t>
            </a:r>
            <a:r>
              <a:rPr lang="en-US" dirty="0" smtClean="0">
                <a:latin typeface="Arial" panose="020B0604020202020204" pitchFamily="34" charset="0"/>
                <a:cs typeface="Arial" panose="020B0604020202020204" pitchFamily="34" charset="0"/>
              </a:rPr>
              <a:t> to all Federal agencies and other users.</a:t>
            </a:r>
          </a:p>
          <a:p>
            <a:pPr marL="228600" indent="-228600" eaLnBrk="1" hangingPunct="1">
              <a:buFont typeface="+mj-lt"/>
              <a:buAutoNum type="arabicPeriod"/>
            </a:pPr>
            <a:r>
              <a:rPr lang="en-US" dirty="0" smtClean="0">
                <a:latin typeface="Arial" panose="020B0604020202020204" pitchFamily="34" charset="0"/>
                <a:cs typeface="Arial" panose="020B0604020202020204" pitchFamily="34" charset="0"/>
              </a:rPr>
              <a:t>It </a:t>
            </a:r>
            <a:r>
              <a:rPr lang="en-US" b="1" dirty="0" smtClean="0">
                <a:latin typeface="Arial" panose="020B0604020202020204" pitchFamily="34" charset="0"/>
                <a:cs typeface="Arial" panose="020B0604020202020204" pitchFamily="34" charset="0"/>
              </a:rPr>
              <a:t>supports</a:t>
            </a:r>
            <a:r>
              <a:rPr lang="en-US" dirty="0" smtClean="0">
                <a:latin typeface="Arial" panose="020B0604020202020204" pitchFamily="34" charset="0"/>
                <a:cs typeface="Arial" panose="020B0604020202020204" pitchFamily="34" charset="0"/>
              </a:rPr>
              <a:t> informed decision-making for mapping and charting, navigation, flood risk determination, transportation, land -use and more.</a:t>
            </a:r>
          </a:p>
          <a:p>
            <a:pPr marL="228600" indent="-228600" eaLnBrk="1" hangingPunct="1">
              <a:buFont typeface="+mj-lt"/>
              <a:buAutoNum type="arabicPeriod"/>
            </a:pPr>
            <a:r>
              <a:rPr lang="en-US" b="1" dirty="0" smtClean="0">
                <a:latin typeface="Arial" panose="020B0604020202020204" pitchFamily="34" charset="0"/>
                <a:cs typeface="Arial" panose="020B0604020202020204" pitchFamily="34" charset="0"/>
              </a:rPr>
              <a:t>Elements</a:t>
            </a:r>
            <a:r>
              <a:rPr lang="en-US" dirty="0" smtClean="0">
                <a:latin typeface="Arial" panose="020B0604020202020204" pitchFamily="34" charset="0"/>
                <a:cs typeface="Arial" panose="020B0604020202020204" pitchFamily="34" charset="0"/>
              </a:rPr>
              <a:t> of the NSRS include - but are not limited to - latitude, longitude, elevation, gravity, shoreline position, and changes over time.</a:t>
            </a:r>
          </a:p>
          <a:p>
            <a:pPr marL="0" indent="0" eaLnBrk="1" hangingPunct="1">
              <a:buFont typeface="Arial" panose="020B0604020202020204" pitchFamily="34" charset="0"/>
              <a:buNone/>
            </a:pPr>
            <a:endParaRPr lang="en-US" dirty="0" smtClean="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en-US" b="1" dirty="0" smtClean="0">
                <a:latin typeface="Arial" panose="020B0604020202020204" pitchFamily="34" charset="0"/>
                <a:cs typeface="Arial" panose="020B0604020202020204" pitchFamily="34" charset="0"/>
              </a:rPr>
              <a:t>Example</a:t>
            </a:r>
            <a:r>
              <a:rPr lang="en-US" dirty="0" smtClean="0">
                <a:latin typeface="Arial" panose="020B0604020202020204" pitchFamily="34" charset="0"/>
                <a:cs typeface="Arial" panose="020B0604020202020204" pitchFamily="34" charset="0"/>
              </a:rPr>
              <a:t>: </a:t>
            </a:r>
          </a:p>
          <a:p>
            <a:pPr marL="228600" indent="-228600" eaLnBrk="1" hangingPunct="1">
              <a:buFont typeface="+mj-lt"/>
              <a:buAutoNum type="arabicPeriod"/>
            </a:pPr>
            <a:r>
              <a:rPr lang="en-US" dirty="0" smtClean="0">
                <a:latin typeface="Arial" panose="020B0604020202020204" pitchFamily="34" charset="0"/>
                <a:cs typeface="Arial" panose="020B0604020202020204" pitchFamily="34" charset="0"/>
              </a:rPr>
              <a:t>The images on the bottom of the slide follow an example work-flow of why we need consistent coordinates. </a:t>
            </a:r>
          </a:p>
          <a:p>
            <a:pPr marL="228600" indent="-228600" eaLnBrk="1" hangingPunct="1">
              <a:buFont typeface="+mj-lt"/>
              <a:buAutoNum type="arabicPeriod"/>
            </a:pPr>
            <a:r>
              <a:rPr lang="en-US" dirty="0" smtClean="0">
                <a:latin typeface="Arial" panose="020B0604020202020204" pitchFamily="34" charset="0"/>
                <a:cs typeface="Arial" panose="020B0604020202020204" pitchFamily="34" charset="0"/>
              </a:rPr>
              <a:t>First, we might collect airborne or mobile </a:t>
            </a:r>
            <a:r>
              <a:rPr lang="en-US" dirty="0" err="1" smtClean="0">
                <a:latin typeface="Arial" panose="020B0604020202020204" pitchFamily="34" charset="0"/>
                <a:cs typeface="Arial" panose="020B0604020202020204" pitchFamily="34" charset="0"/>
              </a:rPr>
              <a:t>lidar</a:t>
            </a:r>
            <a:r>
              <a:rPr lang="en-US" dirty="0" smtClean="0">
                <a:latin typeface="Arial" panose="020B0604020202020204" pitchFamily="34" charset="0"/>
                <a:cs typeface="Arial" panose="020B0604020202020204" pitchFamily="34" charset="0"/>
              </a:rPr>
              <a:t> data; next we’d generate a stream hydrograph. A surveyor would complete a elevation certificate and the final product is a flood insurance rate map.</a:t>
            </a:r>
          </a:p>
          <a:p>
            <a:pPr marL="228600" indent="-228600" eaLnBrk="1" hangingPunct="1">
              <a:buFont typeface="+mj-lt"/>
              <a:buAutoNum type="arabicPeriod"/>
            </a:pPr>
            <a:r>
              <a:rPr lang="en-US" dirty="0" smtClean="0">
                <a:latin typeface="Arial" panose="020B0604020202020204" pitchFamily="34" charset="0"/>
                <a:cs typeface="Arial" panose="020B0604020202020204" pitchFamily="34" charset="0"/>
              </a:rPr>
              <a:t>As you can see - just in the making of a single FIRM, data is collected at different points in time  using different methods, and  must be reliably aligned and combined with historical data (in both horizontal and vertical), all to produce a final product in which all of this information is available in one place to assist the planner in appropriate flood mitigation.</a:t>
            </a:r>
          </a:p>
          <a:p>
            <a:pPr marL="0" indent="0" eaLnBrk="1" hangingPunct="1">
              <a:buFont typeface="Arial" panose="020B0604020202020204" pitchFamily="34" charset="0"/>
              <a:buNone/>
            </a:pP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7</a:t>
            </a:fld>
            <a:endParaRPr lang="en-US" altLang="en-US"/>
          </a:p>
        </p:txBody>
      </p:sp>
    </p:spTree>
    <p:extLst>
      <p:ext uri="{BB962C8B-B14F-4D97-AF65-F5344CB8AC3E}">
        <p14:creationId xmlns:p14="http://schemas.microsoft.com/office/powerpoint/2010/main" val="260235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anose="020B0604020202020204" pitchFamily="34" charset="0"/>
                <a:cs typeface="Arial" panose="020B0604020202020204" pitchFamily="34" charset="0"/>
              </a:rPr>
              <a:t>For practical purposes, we can </a:t>
            </a:r>
            <a:r>
              <a:rPr lang="en-US" b="1" dirty="0" smtClean="0">
                <a:latin typeface="Arial" panose="020B0604020202020204" pitchFamily="34" charset="0"/>
                <a:cs typeface="Arial" panose="020B0604020202020204" pitchFamily="34" charset="0"/>
              </a:rPr>
              <a:t>simplify the NSRS </a:t>
            </a:r>
            <a:r>
              <a:rPr lang="en-US" dirty="0" smtClean="0">
                <a:latin typeface="Arial" panose="020B0604020202020204" pitchFamily="34" charset="0"/>
                <a:cs typeface="Arial" panose="020B0604020202020204" pitchFamily="34" charset="0"/>
              </a:rPr>
              <a:t>down to its primary elements: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The </a:t>
            </a:r>
            <a:r>
              <a:rPr lang="en-US" b="1" dirty="0" smtClean="0">
                <a:latin typeface="Arial" panose="020B0604020202020204" pitchFamily="34" charset="0"/>
                <a:cs typeface="Arial" panose="020B0604020202020204" pitchFamily="34" charset="0"/>
              </a:rPr>
              <a:t>horizontal</a:t>
            </a:r>
            <a:r>
              <a:rPr lang="en-US" dirty="0" smtClean="0">
                <a:latin typeface="Arial" panose="020B0604020202020204" pitchFamily="34" charset="0"/>
                <a:cs typeface="Arial" panose="020B0604020202020204" pitchFamily="34" charset="0"/>
              </a:rPr>
              <a:t> component is the North American Datum of 1983 - NAD 83(2011).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The </a:t>
            </a:r>
            <a:r>
              <a:rPr lang="en-US" b="1" dirty="0" smtClean="0">
                <a:latin typeface="Arial" panose="020B0604020202020204" pitchFamily="34" charset="0"/>
                <a:cs typeface="Arial" panose="020B0604020202020204" pitchFamily="34" charset="0"/>
              </a:rPr>
              <a:t>vertical</a:t>
            </a:r>
            <a:r>
              <a:rPr lang="en-US" dirty="0" smtClean="0">
                <a:latin typeface="Arial" panose="020B0604020202020204" pitchFamily="34" charset="0"/>
                <a:cs typeface="Arial" panose="020B0604020202020204" pitchFamily="34" charset="0"/>
              </a:rPr>
              <a:t> component is the North American Vertical Datum of 1988, from which we get NAVD88 </a:t>
            </a:r>
            <a:r>
              <a:rPr lang="en-US" dirty="0" err="1" smtClean="0">
                <a:latin typeface="Arial" panose="020B0604020202020204" pitchFamily="34" charset="0"/>
                <a:cs typeface="Arial" panose="020B0604020202020204" pitchFamily="34" charset="0"/>
              </a:rPr>
              <a:t>orthometric</a:t>
            </a:r>
            <a:r>
              <a:rPr lang="en-US" dirty="0" smtClean="0">
                <a:latin typeface="Arial" panose="020B0604020202020204" pitchFamily="34" charset="0"/>
                <a:cs typeface="Arial" panose="020B0604020202020204" pitchFamily="34" charset="0"/>
              </a:rPr>
              <a:t> heights.</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latin typeface="Arial" panose="020B0604020202020204" pitchFamily="34"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smtClean="0">
                <a:latin typeface="Arial" panose="020B0604020202020204" pitchFamily="34" charset="0"/>
                <a:cs typeface="Arial" panose="020B0604020202020204" pitchFamily="34" charset="0"/>
              </a:rPr>
              <a:t>This system was defined on and based on connections to published </a:t>
            </a:r>
            <a:r>
              <a:rPr lang="en-US" b="1" dirty="0" smtClean="0">
                <a:latin typeface="Arial" panose="020B0604020202020204" pitchFamily="34" charset="0"/>
                <a:cs typeface="Arial" panose="020B0604020202020204" pitchFamily="34" charset="0"/>
              </a:rPr>
              <a:t>passive control</a:t>
            </a:r>
            <a:r>
              <a:rPr lang="en-US" dirty="0" smtClean="0">
                <a:latin typeface="Arial" panose="020B0604020202020204" pitchFamily="34" charset="0"/>
                <a:cs typeface="Arial" panose="020B0604020202020204" pitchFamily="34" charset="0"/>
              </a:rPr>
              <a:t> or physical survey markers you can find in the ground.</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8</a:t>
            </a:fld>
            <a:endParaRPr lang="en-US" altLang="en-US"/>
          </a:p>
        </p:txBody>
      </p:sp>
    </p:spTree>
    <p:extLst>
      <p:ext uri="{BB962C8B-B14F-4D97-AF65-F5344CB8AC3E}">
        <p14:creationId xmlns:p14="http://schemas.microsoft.com/office/powerpoint/2010/main" val="529238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eaLnBrk="1" fontAlgn="auto" hangingPunct="1">
              <a:spcBef>
                <a:spcPct val="0"/>
              </a:spcBef>
              <a:spcAft>
                <a:spcPts val="0"/>
              </a:spcAft>
              <a:defRPr/>
            </a:pPr>
            <a:r>
              <a:rPr lang="en-US" altLang="en-US" b="1" dirty="0">
                <a:latin typeface="Arial" panose="020B0604020202020204" pitchFamily="34" charset="0"/>
                <a:cs typeface="Arial" panose="020B0604020202020204" pitchFamily="34" charset="0"/>
                <a:sym typeface="Wingdings" panose="05000000000000000000" pitchFamily="2" charset="2"/>
              </a:rPr>
              <a:t>Accessing NSRS today - </a:t>
            </a:r>
            <a:r>
              <a:rPr lang="en-US" altLang="en-US" dirty="0">
                <a:latin typeface="Arial" panose="020B0604020202020204" pitchFamily="34" charset="0"/>
                <a:cs typeface="Arial" panose="020B0604020202020204" pitchFamily="34" charset="0"/>
                <a:sym typeface="Wingdings" panose="05000000000000000000" pitchFamily="2" charset="2"/>
              </a:rPr>
              <a:t>Over time, and with advances in technology, there are now two paths to access NSRS or NAVD 88 heights. </a:t>
            </a:r>
          </a:p>
          <a:p>
            <a:pPr lvl="0" eaLnBrk="1" fontAlgn="auto" hangingPunct="1">
              <a:spcBef>
                <a:spcPct val="0"/>
              </a:spcBef>
              <a:spcAft>
                <a:spcPts val="0"/>
              </a:spcAft>
              <a:defRPr/>
            </a:pPr>
            <a:endParaRPr lang="en-US" altLang="en-US" dirty="0">
              <a:latin typeface="Arial" panose="020B0604020202020204" pitchFamily="34" charset="0"/>
              <a:cs typeface="Arial" panose="020B0604020202020204" pitchFamily="34" charset="0"/>
              <a:sym typeface="Wingdings" panose="05000000000000000000" pitchFamily="2" charset="2"/>
            </a:endParaRPr>
          </a:p>
          <a:p>
            <a:pPr marL="228600" lvl="0" indent="-228600" eaLnBrk="1" fontAlgn="auto" hangingPunct="1">
              <a:spcBef>
                <a:spcPct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sym typeface="Wingdings" panose="05000000000000000000" pitchFamily="2" charset="2"/>
              </a:rPr>
              <a:t>Path (1) </a:t>
            </a:r>
            <a:r>
              <a:rPr lang="en-US" altLang="en-US" dirty="0">
                <a:latin typeface="Arial" panose="020B0604020202020204" pitchFamily="34" charset="0"/>
                <a:cs typeface="Arial" panose="020B0604020202020204" pitchFamily="34" charset="0"/>
                <a:sym typeface="Wingdings" panose="05000000000000000000" pitchFamily="2" charset="2"/>
              </a:rPr>
              <a:t>- Since the NSRS is presently defined by a network </a:t>
            </a:r>
            <a:r>
              <a:rPr lang="en-US" altLang="en-US" b="1" dirty="0">
                <a:latin typeface="Arial" panose="020B0604020202020204" pitchFamily="34" charset="0"/>
                <a:cs typeface="Arial" panose="020B0604020202020204" pitchFamily="34" charset="0"/>
                <a:sym typeface="Wingdings" panose="05000000000000000000" pitchFamily="2" charset="2"/>
              </a:rPr>
              <a:t>of passive control</a:t>
            </a:r>
            <a:r>
              <a:rPr lang="en-US" altLang="en-US" dirty="0">
                <a:latin typeface="Arial" panose="020B0604020202020204" pitchFamily="34" charset="0"/>
                <a:cs typeface="Arial" panose="020B0604020202020204" pitchFamily="34" charset="0"/>
                <a:sym typeface="Wingdings" panose="05000000000000000000" pitchFamily="2" charset="2"/>
              </a:rPr>
              <a:t>, NGS provides primary access to the NSRS at published passive control (in IDB), at present this remains the ‘official’ gateway to NSRS position.</a:t>
            </a:r>
          </a:p>
          <a:p>
            <a:pPr marL="228600" lvl="0" indent="-228600" eaLnBrk="1" fontAlgn="auto" hangingPunct="1">
              <a:spcBef>
                <a:spcPct val="0"/>
              </a:spcBef>
              <a:spcAft>
                <a:spcPts val="0"/>
              </a:spcAft>
              <a:buFont typeface="+mj-lt"/>
              <a:buAutoNum type="arabicPeriod"/>
              <a:defRPr/>
            </a:pPr>
            <a:endParaRPr lang="en-US" altLang="en-US" dirty="0">
              <a:latin typeface="Arial" panose="020B0604020202020204" pitchFamily="34" charset="0"/>
              <a:cs typeface="Arial" panose="020B0604020202020204" pitchFamily="34" charset="0"/>
              <a:sym typeface="Wingdings" panose="05000000000000000000" pitchFamily="2" charset="2"/>
            </a:endParaRPr>
          </a:p>
          <a:p>
            <a:pPr marL="228600" lvl="0" indent="-228600" eaLnBrk="1" fontAlgn="auto" hangingPunct="1">
              <a:spcBef>
                <a:spcPct val="0"/>
              </a:spcBef>
              <a:spcAft>
                <a:spcPts val="0"/>
              </a:spcAft>
              <a:buFont typeface="+mj-lt"/>
              <a:buAutoNum type="arabicPeriod"/>
              <a:defRPr/>
            </a:pPr>
            <a:r>
              <a:rPr lang="en-US" altLang="en-US" b="1" dirty="0">
                <a:latin typeface="Arial" panose="020B0604020202020204" pitchFamily="34" charset="0"/>
                <a:cs typeface="Arial" panose="020B0604020202020204" pitchFamily="34" charset="0"/>
                <a:sym typeface="Wingdings" panose="05000000000000000000" pitchFamily="2" charset="2"/>
              </a:rPr>
              <a:t>Path (2)</a:t>
            </a:r>
            <a:r>
              <a:rPr lang="en-US" altLang="en-US" dirty="0">
                <a:latin typeface="Arial" panose="020B0604020202020204" pitchFamily="34" charset="0"/>
                <a:cs typeface="Arial" panose="020B0604020202020204" pitchFamily="34" charset="0"/>
                <a:sym typeface="Wingdings" panose="05000000000000000000" pitchFamily="2" charset="2"/>
              </a:rPr>
              <a:t> - In recognition of </a:t>
            </a:r>
            <a:r>
              <a:rPr lang="en-US" altLang="en-US" b="1" dirty="0">
                <a:latin typeface="Arial" panose="020B0604020202020204" pitchFamily="34" charset="0"/>
                <a:cs typeface="Arial" panose="020B0604020202020204" pitchFamily="34" charset="0"/>
                <a:sym typeface="Wingdings" panose="05000000000000000000" pitchFamily="2" charset="2"/>
              </a:rPr>
              <a:t>increasing use of GPS/GNSS </a:t>
            </a:r>
            <a:r>
              <a:rPr lang="en-US" altLang="en-US" dirty="0">
                <a:latin typeface="Arial" panose="020B0604020202020204" pitchFamily="34" charset="0"/>
                <a:cs typeface="Arial" panose="020B0604020202020204" pitchFamily="34" charset="0"/>
                <a:sym typeface="Wingdings" panose="05000000000000000000" pitchFamily="2" charset="2"/>
              </a:rPr>
              <a:t>technology for precise positioning activities, NGS also supports GPS/GNSS-enabled access to the NSRS (via OPUS). In an ideal (static) world, these two pathways lead you to the same coordinates.</a:t>
            </a:r>
          </a:p>
          <a:p>
            <a:pPr marL="228600" lvl="0" indent="-228600" eaLnBrk="1" fontAlgn="auto" hangingPunct="1">
              <a:spcBef>
                <a:spcPct val="0"/>
              </a:spcBef>
              <a:spcAft>
                <a:spcPts val="0"/>
              </a:spcAft>
              <a:buFont typeface="+mj-lt"/>
              <a:buAutoNum type="arabicPeriod"/>
              <a:defRPr/>
            </a:pPr>
            <a:endParaRPr lang="en-US" altLang="en-US" dirty="0">
              <a:latin typeface="Arial" panose="020B0604020202020204" pitchFamily="34" charset="0"/>
              <a:cs typeface="Arial" panose="020B0604020202020204" pitchFamily="34" charset="0"/>
              <a:sym typeface="Wingdings" panose="05000000000000000000" pitchFamily="2" charset="2"/>
            </a:endParaRPr>
          </a:p>
          <a:p>
            <a:pPr marL="228600" lvl="0" indent="-228600" eaLnBrk="1" fontAlgn="auto" hangingPunct="1">
              <a:spcBef>
                <a:spcPct val="0"/>
              </a:spcBef>
              <a:spcAft>
                <a:spcPts val="0"/>
              </a:spcAft>
              <a:buFont typeface="+mj-lt"/>
              <a:buAutoNum type="arabicPeriod"/>
              <a:defRPr/>
            </a:pPr>
            <a:r>
              <a:rPr lang="en-US" altLang="en-US" dirty="0">
                <a:latin typeface="Arial" panose="020B0604020202020204" pitchFamily="34" charset="0"/>
                <a:cs typeface="Arial" panose="020B0604020202020204" pitchFamily="34" charset="0"/>
                <a:sym typeface="Wingdings" panose="05000000000000000000" pitchFamily="2" charset="2"/>
              </a:rPr>
              <a:t>For </a:t>
            </a:r>
            <a:r>
              <a:rPr lang="en-US" altLang="en-US" b="1" dirty="0">
                <a:latin typeface="Arial" panose="020B0604020202020204" pitchFamily="34" charset="0"/>
                <a:cs typeface="Arial" panose="020B0604020202020204" pitchFamily="34" charset="0"/>
                <a:sym typeface="Wingdings" panose="05000000000000000000" pitchFamily="2" charset="2"/>
              </a:rPr>
              <a:t>GPS/GNSS-enabled</a:t>
            </a:r>
            <a:r>
              <a:rPr lang="en-US" altLang="en-US" dirty="0">
                <a:latin typeface="Arial" panose="020B0604020202020204" pitchFamily="34" charset="0"/>
                <a:cs typeface="Arial" panose="020B0604020202020204" pitchFamily="34" charset="0"/>
                <a:sym typeface="Wingdings" panose="05000000000000000000" pitchFamily="2" charset="2"/>
              </a:rPr>
              <a:t> access to </a:t>
            </a:r>
            <a:r>
              <a:rPr lang="en-US" altLang="en-US" b="1" dirty="0">
                <a:latin typeface="Arial" panose="020B0604020202020204" pitchFamily="34" charset="0"/>
                <a:cs typeface="Arial" panose="020B0604020202020204" pitchFamily="34" charset="0"/>
                <a:sym typeface="Wingdings" panose="05000000000000000000" pitchFamily="2" charset="2"/>
              </a:rPr>
              <a:t>NSRS heights</a:t>
            </a:r>
            <a:r>
              <a:rPr lang="en-US" altLang="en-US" dirty="0">
                <a:latin typeface="Arial" panose="020B0604020202020204" pitchFamily="34" charset="0"/>
                <a:cs typeface="Arial" panose="020B0604020202020204" pitchFamily="34" charset="0"/>
                <a:sym typeface="Wingdings" panose="05000000000000000000" pitchFamily="2" charset="2"/>
              </a:rPr>
              <a:t>, NGS maintains </a:t>
            </a:r>
            <a:r>
              <a:rPr lang="en-US" altLang="en-US" dirty="0" smtClean="0">
                <a:latin typeface="Arial" panose="020B0604020202020204" pitchFamily="34" charset="0"/>
                <a:cs typeface="Arial" panose="020B0604020202020204" pitchFamily="34" charset="0"/>
                <a:sym typeface="Wingdings" panose="05000000000000000000" pitchFamily="2" charset="2"/>
              </a:rPr>
              <a:t>geoid models. </a:t>
            </a:r>
          </a:p>
          <a:p>
            <a:pPr marL="228600" lvl="0" indent="-228600" eaLnBrk="1" fontAlgn="auto" hangingPunct="1">
              <a:spcBef>
                <a:spcPct val="0"/>
              </a:spcBef>
              <a:spcAft>
                <a:spcPts val="0"/>
              </a:spcAft>
              <a:buFont typeface="+mj-lt"/>
              <a:buAutoNum type="arabicPeriod"/>
              <a:defRPr/>
            </a:pPr>
            <a:endParaRPr lang="en-US" altLang="en-US" dirty="0" smtClean="0">
              <a:latin typeface="Arial" panose="020B0604020202020204" pitchFamily="34" charset="0"/>
              <a:cs typeface="Arial" panose="020B0604020202020204" pitchFamily="34" charset="0"/>
              <a:sym typeface="Wingdings" panose="05000000000000000000" pitchFamily="2" charset="2"/>
            </a:endParaRPr>
          </a:p>
          <a:p>
            <a:pPr marL="685800" lvl="1" indent="-228600" eaLnBrk="1" fontAlgn="auto" hangingPunct="1">
              <a:spcBef>
                <a:spcPct val="0"/>
              </a:spcBef>
              <a:spcAft>
                <a:spcPts val="0"/>
              </a:spcAft>
              <a:buFont typeface="+mj-lt"/>
              <a:buAutoNum type="arabicPeriod"/>
              <a:defRPr/>
            </a:pPr>
            <a:r>
              <a:rPr lang="en-US" altLang="en-US" dirty="0" smtClean="0">
                <a:latin typeface="Arial" panose="020B0604020202020204" pitchFamily="34" charset="0"/>
                <a:cs typeface="Arial" panose="020B0604020202020204" pitchFamily="34" charset="0"/>
                <a:sym typeface="Wingdings" panose="05000000000000000000" pitchFamily="2" charset="2"/>
              </a:rPr>
              <a:t>***</a:t>
            </a:r>
            <a:r>
              <a:rPr lang="en-US" altLang="en-US" dirty="0">
                <a:latin typeface="Arial" panose="020B0604020202020204" pitchFamily="34" charset="0"/>
                <a:cs typeface="Arial" panose="020B0604020202020204" pitchFamily="34" charset="0"/>
                <a:sym typeface="Wingdings" panose="05000000000000000000" pitchFamily="2" charset="2"/>
              </a:rPr>
              <a:t>Geoid models are necessary to convert GPS measurements (</a:t>
            </a:r>
            <a:r>
              <a:rPr lang="en-US" altLang="en-US" dirty="0" smtClean="0">
                <a:latin typeface="Arial" panose="020B0604020202020204" pitchFamily="34" charset="0"/>
                <a:cs typeface="Arial" panose="020B0604020202020204" pitchFamily="34" charset="0"/>
                <a:sym typeface="Wingdings" panose="05000000000000000000" pitchFamily="2" charset="2"/>
              </a:rPr>
              <a:t>ellipsoid-based</a:t>
            </a:r>
            <a:r>
              <a:rPr lang="en-US" altLang="en-US" dirty="0">
                <a:latin typeface="Arial" panose="020B0604020202020204" pitchFamily="34" charset="0"/>
                <a:cs typeface="Arial" panose="020B0604020202020204" pitchFamily="34" charset="0"/>
                <a:sym typeface="Wingdings" panose="05000000000000000000" pitchFamily="2" charset="2"/>
              </a:rPr>
              <a:t>) into real-world elevations (</a:t>
            </a:r>
            <a:r>
              <a:rPr lang="en-US" altLang="en-US" dirty="0" err="1">
                <a:latin typeface="Arial" panose="020B0604020202020204" pitchFamily="34" charset="0"/>
                <a:cs typeface="Arial" panose="020B0604020202020204" pitchFamily="34" charset="0"/>
                <a:sym typeface="Wingdings" panose="05000000000000000000" pitchFamily="2" charset="2"/>
              </a:rPr>
              <a:t>orthometric</a:t>
            </a:r>
            <a:r>
              <a:rPr lang="en-US" altLang="en-US" dirty="0">
                <a:latin typeface="Arial" panose="020B0604020202020204" pitchFamily="34" charset="0"/>
                <a:cs typeface="Arial" panose="020B0604020202020204" pitchFamily="34" charset="0"/>
                <a:sym typeface="Wingdings" panose="05000000000000000000" pitchFamily="2" charset="2"/>
              </a:rPr>
              <a:t> heights</a:t>
            </a:r>
            <a:r>
              <a:rPr lang="en-US" altLang="en-US" dirty="0" smtClean="0">
                <a:latin typeface="Arial" panose="020B0604020202020204" pitchFamily="34" charset="0"/>
                <a:cs typeface="Arial" panose="020B0604020202020204" pitchFamily="34" charset="0"/>
                <a:sym typeface="Wingdings" panose="05000000000000000000" pitchFamily="2" charset="2"/>
              </a:rPr>
              <a:t>)***</a:t>
            </a:r>
          </a:p>
          <a:p>
            <a:pPr marL="685800" lvl="1" indent="-228600" eaLnBrk="1" fontAlgn="auto" hangingPunct="1">
              <a:spcBef>
                <a:spcPct val="0"/>
              </a:spcBef>
              <a:spcAft>
                <a:spcPts val="0"/>
              </a:spcAft>
              <a:buFont typeface="+mj-lt"/>
              <a:buAutoNum type="arabicPeriod"/>
              <a:defRPr/>
            </a:pPr>
            <a:endParaRPr lang="en-US" altLang="en-US" dirty="0" smtClean="0">
              <a:latin typeface="Arial" panose="020B0604020202020204" pitchFamily="34" charset="0"/>
              <a:cs typeface="Arial" panose="020B0604020202020204" pitchFamily="34" charset="0"/>
              <a:sym typeface="Wingdings" panose="05000000000000000000" pitchFamily="2" charset="2"/>
            </a:endParaRPr>
          </a:p>
          <a:p>
            <a:pPr marL="685800" lvl="1" indent="-228600" eaLnBrk="1" fontAlgn="auto" hangingPunct="1">
              <a:spcBef>
                <a:spcPct val="0"/>
              </a:spcBef>
              <a:spcAft>
                <a:spcPts val="0"/>
              </a:spcAft>
              <a:buFont typeface="+mj-lt"/>
              <a:buAutoNum type="arabicPeriod"/>
              <a:defRPr/>
            </a:pPr>
            <a:r>
              <a:rPr lang="en-US" altLang="en-US" dirty="0" smtClean="0">
                <a:latin typeface="Arial" panose="020B0604020202020204" pitchFamily="34" charset="0"/>
                <a:cs typeface="Arial" panose="020B0604020202020204" pitchFamily="34" charset="0"/>
                <a:sym typeface="Wingdings" panose="05000000000000000000" pitchFamily="2" charset="2"/>
              </a:rPr>
              <a:t>The </a:t>
            </a:r>
            <a:r>
              <a:rPr lang="en-US" altLang="en-US" dirty="0">
                <a:latin typeface="Arial" panose="020B0604020202020204" pitchFamily="34" charset="0"/>
                <a:cs typeface="Arial" panose="020B0604020202020204" pitchFamily="34" charset="0"/>
                <a:sym typeface="Wingdings" panose="05000000000000000000" pitchFamily="2" charset="2"/>
              </a:rPr>
              <a:t>current geoid model (GEOID12B) that is used to access NSRS </a:t>
            </a:r>
            <a:r>
              <a:rPr lang="en-US" altLang="en-US" dirty="0" err="1">
                <a:latin typeface="Arial" panose="020B0604020202020204" pitchFamily="34" charset="0"/>
                <a:cs typeface="Arial" panose="020B0604020202020204" pitchFamily="34" charset="0"/>
                <a:sym typeface="Wingdings" panose="05000000000000000000" pitchFamily="2" charset="2"/>
              </a:rPr>
              <a:t>orthometric</a:t>
            </a:r>
            <a:r>
              <a:rPr lang="en-US" altLang="en-US" dirty="0">
                <a:latin typeface="Arial" panose="020B0604020202020204" pitchFamily="34" charset="0"/>
                <a:cs typeface="Arial" panose="020B0604020202020204" pitchFamily="34" charset="0"/>
                <a:sym typeface="Wingdings" panose="05000000000000000000" pitchFamily="2" charset="2"/>
              </a:rPr>
              <a:t> heights (NAVD88) is a hybrid geoid, a gravimetric geoid (USGG2012) that has been warped to align with published values on passive control.</a:t>
            </a:r>
          </a:p>
          <a:p>
            <a:pPr lvl="0" eaLnBrk="1" fontAlgn="auto" hangingPunct="1">
              <a:spcBef>
                <a:spcPct val="0"/>
              </a:spcBef>
              <a:spcAft>
                <a:spcPts val="0"/>
              </a:spcAft>
              <a:defRPr/>
            </a:pPr>
            <a:endParaRPr lang="en-US" altLang="en-US" dirty="0">
              <a:latin typeface="Arial" panose="020B0604020202020204" pitchFamily="34" charset="0"/>
              <a:cs typeface="Arial" panose="020B0604020202020204" pitchFamily="34" charset="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a:t>
            </a:fld>
            <a:endParaRPr lang="en-US" altLang="en-US"/>
          </a:p>
        </p:txBody>
      </p:sp>
    </p:spTree>
    <p:extLst>
      <p:ext uri="{BB962C8B-B14F-4D97-AF65-F5344CB8AC3E}">
        <p14:creationId xmlns:p14="http://schemas.microsoft.com/office/powerpoint/2010/main" val="3369932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Header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eader Slid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r>
              <a:rPr lang="en-US" altLang="en-US" smtClean="0"/>
              <a:t>July 13, 2017</a:t>
            </a:r>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0B366B1F-012C-4E31-AB14-A18E7992FCFE}" type="slidenum">
              <a:rPr lang="en-US" altLang="en-US"/>
              <a:pPr>
                <a:defRPr/>
              </a:pPr>
              <a:t>‹#›</a:t>
            </a:fld>
            <a:endParaRPr lang="en-US" altLang="en-US"/>
          </a:p>
        </p:txBody>
      </p:sp>
    </p:spTree>
    <p:extLst>
      <p:ext uri="{BB962C8B-B14F-4D97-AF65-F5344CB8AC3E}">
        <p14:creationId xmlns:p14="http://schemas.microsoft.com/office/powerpoint/2010/main" val="2645646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smtClean="0"/>
              <a:t>July 13, 2017</a:t>
            </a: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875531-0A71-45B3-9CA1-F580700DA19E}" type="slidenum">
              <a:rPr lang="en-US" altLang="en-US"/>
              <a:pPr>
                <a:defRPr/>
              </a:pPr>
              <a:t>‹#›</a:t>
            </a:fld>
            <a:endParaRPr lang="en-US" altLang="en-US"/>
          </a:p>
        </p:txBody>
      </p:sp>
    </p:spTree>
    <p:extLst>
      <p:ext uri="{BB962C8B-B14F-4D97-AF65-F5344CB8AC3E}">
        <p14:creationId xmlns:p14="http://schemas.microsoft.com/office/powerpoint/2010/main" val="308539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smtClean="0"/>
              <a:t>July 13, 2017</a:t>
            </a: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F41F2C-908B-4A99-9DEA-158F5E8561D1}" type="slidenum">
              <a:rPr lang="en-US" altLang="en-US"/>
              <a:pPr>
                <a:defRPr/>
              </a:pPr>
              <a:t>‹#›</a:t>
            </a:fld>
            <a:endParaRPr lang="en-US" altLang="en-US"/>
          </a:p>
        </p:txBody>
      </p:sp>
    </p:spTree>
    <p:extLst>
      <p:ext uri="{BB962C8B-B14F-4D97-AF65-F5344CB8AC3E}">
        <p14:creationId xmlns:p14="http://schemas.microsoft.com/office/powerpoint/2010/main" val="506797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2936527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2548421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3375552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755620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8" name="Footer Placeholder 4"/>
          <p:cNvSpPr>
            <a:spLocks noGrp="1"/>
          </p:cNvSpPr>
          <p:nvPr>
            <p:ph type="ftr" sz="quarter" idx="11"/>
          </p:nvPr>
        </p:nvSpPr>
        <p:spPr/>
        <p:txBody>
          <a:bodyPr/>
          <a:lstStyle>
            <a:lvl1pPr defTabSz="91440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4132218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4" name="Footer Placeholder 4"/>
          <p:cNvSpPr>
            <a:spLocks noGrp="1"/>
          </p:cNvSpPr>
          <p:nvPr>
            <p:ph type="ftr" sz="quarter" idx="11"/>
          </p:nvPr>
        </p:nvSpPr>
        <p:spPr/>
        <p:txBody>
          <a:bodyPr/>
          <a:lstStyle>
            <a:lvl1pPr defTabSz="91440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3264490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3" name="Footer Placeholder 4"/>
          <p:cNvSpPr>
            <a:spLocks noGrp="1"/>
          </p:cNvSpPr>
          <p:nvPr>
            <p:ph type="ftr" sz="quarter" idx="11"/>
          </p:nvPr>
        </p:nvSpPr>
        <p:spPr/>
        <p:txBody>
          <a:bodyPr/>
          <a:lstStyle>
            <a:lvl1pPr defTabSz="91440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1007191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2937830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828800"/>
            <a:ext cx="82296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smtClean="0"/>
              <a:t>July 13, 2017</a:t>
            </a: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69A303-B593-45E6-8920-67DA3337AB25}" type="slidenum">
              <a:rPr lang="en-US" altLang="en-US" smtClean="0"/>
              <a:pPr>
                <a:defRPr/>
              </a:pPr>
              <a:t>‹#›</a:t>
            </a:fld>
            <a:endParaRPr lang="en-US" altLang="en-US" dirty="0"/>
          </a:p>
        </p:txBody>
      </p:sp>
    </p:spTree>
    <p:extLst>
      <p:ext uri="{BB962C8B-B14F-4D97-AF65-F5344CB8AC3E}">
        <p14:creationId xmlns:p14="http://schemas.microsoft.com/office/powerpoint/2010/main" val="1240475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6" name="Footer Placeholder 4"/>
          <p:cNvSpPr>
            <a:spLocks noGrp="1"/>
          </p:cNvSpPr>
          <p:nvPr>
            <p:ph type="ftr" sz="quarter" idx="11"/>
          </p:nvPr>
        </p:nvSpPr>
        <p:spPr/>
        <p:txBody>
          <a:bodyPr/>
          <a:lstStyle>
            <a:lvl1pPr defTabSz="91440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2859381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3314118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July 13, 2017</a:t>
            </a:r>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335573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5721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2043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9299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0623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6618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8721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0325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July 13, 2017</a:t>
            </a: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864427-88BE-4288-AA80-6880B6419519}" type="slidenum">
              <a:rPr lang="en-US" altLang="en-US"/>
              <a:pPr>
                <a:defRPr/>
              </a:pPr>
              <a:t>‹#›</a:t>
            </a:fld>
            <a:endParaRPr lang="en-US" altLang="en-US"/>
          </a:p>
        </p:txBody>
      </p:sp>
    </p:spTree>
    <p:extLst>
      <p:ext uri="{BB962C8B-B14F-4D97-AF65-F5344CB8AC3E}">
        <p14:creationId xmlns:p14="http://schemas.microsoft.com/office/powerpoint/2010/main" val="2148942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036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7785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6608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8286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109657-9162-4B0D-AA6B-54BA105B8B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5941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083702-E6E1-411B-A9C5-9B25E2FC04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58135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109228-8DC1-4108-8F5F-76E7DB08A26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5929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C48EA-E0C4-496C-BBFE-57A4C7C9F3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0014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0948E24-2272-499F-A113-87AFB6171D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6879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B7C3780-70E6-40D6-BD95-92E481368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329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ltLang="en-US" smtClean="0"/>
              <a:t>July 13, 2017</a:t>
            </a: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93CB1C-6E9B-46EC-AE82-4CCAD02047A8}" type="slidenum">
              <a:rPr lang="en-US" altLang="en-US"/>
              <a:pPr>
                <a:defRPr/>
              </a:pPr>
              <a:t>‹#›</a:t>
            </a:fld>
            <a:endParaRPr lang="en-US" altLang="en-US"/>
          </a:p>
        </p:txBody>
      </p:sp>
    </p:spTree>
    <p:extLst>
      <p:ext uri="{BB962C8B-B14F-4D97-AF65-F5344CB8AC3E}">
        <p14:creationId xmlns:p14="http://schemas.microsoft.com/office/powerpoint/2010/main" val="1382204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1DC1B9-CCCA-454A-837E-B9A2D236531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0857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196642-AB2C-4250-9960-DC6CC04797F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0332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1E5EEF-0BE9-4A2F-966A-FDBA469051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86103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E40B99-DE6C-4D2D-B943-19722DABE0C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4549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rPr>
              <a:t>July 13, 2017</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9B5CB4-F098-4822-9951-C21BC47364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4653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6" name="Slide Number Placeholder 5"/>
          <p:cNvSpPr>
            <a:spLocks noGrp="1"/>
          </p:cNvSpPr>
          <p:nvPr>
            <p:ph type="sldNum" sz="quarter" idx="12"/>
          </p:nvPr>
        </p:nvSpPr>
        <p:spPr/>
        <p:txBody>
          <a:bodyPr/>
          <a:lstStyle>
            <a:lvl1pPr>
              <a:defRPr/>
            </a:lvl1pPr>
          </a:lstStyle>
          <a:p>
            <a:fld id="{3E25B396-140F-4CB9-8A3B-5E1AA3F23722}" type="slidenum">
              <a:rPr lang="en-US" altLang="en-US"/>
              <a:pPr/>
              <a:t>‹#›</a:t>
            </a:fld>
            <a:endParaRPr lang="en-US" altLang="en-US"/>
          </a:p>
        </p:txBody>
      </p:sp>
    </p:spTree>
    <p:extLst>
      <p:ext uri="{BB962C8B-B14F-4D97-AF65-F5344CB8AC3E}">
        <p14:creationId xmlns:p14="http://schemas.microsoft.com/office/powerpoint/2010/main" val="29711934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6" name="Slide Number Placeholder 5"/>
          <p:cNvSpPr>
            <a:spLocks noGrp="1"/>
          </p:cNvSpPr>
          <p:nvPr>
            <p:ph type="sldNum" sz="quarter" idx="12"/>
          </p:nvPr>
        </p:nvSpPr>
        <p:spPr/>
        <p:txBody>
          <a:bodyPr/>
          <a:lstStyle>
            <a:lvl1pPr>
              <a:defRPr/>
            </a:lvl1pPr>
          </a:lstStyle>
          <a:p>
            <a:fld id="{EB5F5968-2192-4CB3-ABDB-EF83C119BB8E}" type="slidenum">
              <a:rPr lang="en-US" altLang="en-US"/>
              <a:pPr/>
              <a:t>‹#›</a:t>
            </a:fld>
            <a:endParaRPr lang="en-US" altLang="en-US"/>
          </a:p>
        </p:txBody>
      </p:sp>
    </p:spTree>
    <p:extLst>
      <p:ext uri="{BB962C8B-B14F-4D97-AF65-F5344CB8AC3E}">
        <p14:creationId xmlns:p14="http://schemas.microsoft.com/office/powerpoint/2010/main" val="4142096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6" name="Slide Number Placeholder 5"/>
          <p:cNvSpPr>
            <a:spLocks noGrp="1"/>
          </p:cNvSpPr>
          <p:nvPr>
            <p:ph type="sldNum" sz="quarter" idx="12"/>
          </p:nvPr>
        </p:nvSpPr>
        <p:spPr/>
        <p:txBody>
          <a:bodyPr/>
          <a:lstStyle>
            <a:lvl1pPr>
              <a:defRPr/>
            </a:lvl1pPr>
          </a:lstStyle>
          <a:p>
            <a:fld id="{22DE48A0-8EA5-40AB-B229-3736D82F7E56}" type="slidenum">
              <a:rPr lang="en-US" altLang="en-US"/>
              <a:pPr/>
              <a:t>‹#›</a:t>
            </a:fld>
            <a:endParaRPr lang="en-US" altLang="en-US"/>
          </a:p>
        </p:txBody>
      </p:sp>
    </p:spTree>
    <p:extLst>
      <p:ext uri="{BB962C8B-B14F-4D97-AF65-F5344CB8AC3E}">
        <p14:creationId xmlns:p14="http://schemas.microsoft.com/office/powerpoint/2010/main" val="35416224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7" name="Slide Number Placeholder 5"/>
          <p:cNvSpPr>
            <a:spLocks noGrp="1"/>
          </p:cNvSpPr>
          <p:nvPr>
            <p:ph type="sldNum" sz="quarter" idx="12"/>
          </p:nvPr>
        </p:nvSpPr>
        <p:spPr/>
        <p:txBody>
          <a:bodyPr/>
          <a:lstStyle>
            <a:lvl1pPr>
              <a:defRPr/>
            </a:lvl1pPr>
          </a:lstStyle>
          <a:p>
            <a:fld id="{5A58ECAC-42FE-46A5-A63C-1FC164514073}" type="slidenum">
              <a:rPr lang="en-US" altLang="en-US"/>
              <a:pPr/>
              <a:t>‹#›</a:t>
            </a:fld>
            <a:endParaRPr lang="en-US" altLang="en-US"/>
          </a:p>
        </p:txBody>
      </p:sp>
    </p:spTree>
    <p:extLst>
      <p:ext uri="{BB962C8B-B14F-4D97-AF65-F5344CB8AC3E}">
        <p14:creationId xmlns:p14="http://schemas.microsoft.com/office/powerpoint/2010/main" val="39086254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9" name="Slide Number Placeholder 5"/>
          <p:cNvSpPr>
            <a:spLocks noGrp="1"/>
          </p:cNvSpPr>
          <p:nvPr>
            <p:ph type="sldNum" sz="quarter" idx="12"/>
          </p:nvPr>
        </p:nvSpPr>
        <p:spPr/>
        <p:txBody>
          <a:bodyPr/>
          <a:lstStyle>
            <a:lvl1pPr>
              <a:defRPr/>
            </a:lvl1pPr>
          </a:lstStyle>
          <a:p>
            <a:fld id="{A7E1A877-000F-44F2-A34E-ED477B5F3707}" type="slidenum">
              <a:rPr lang="en-US" altLang="en-US"/>
              <a:pPr/>
              <a:t>‹#›</a:t>
            </a:fld>
            <a:endParaRPr lang="en-US" altLang="en-US"/>
          </a:p>
        </p:txBody>
      </p:sp>
    </p:spTree>
    <p:extLst>
      <p:ext uri="{BB962C8B-B14F-4D97-AF65-F5344CB8AC3E}">
        <p14:creationId xmlns:p14="http://schemas.microsoft.com/office/powerpoint/2010/main" val="20311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ltLang="en-US" smtClean="0"/>
              <a:t>July 13, 2017</a:t>
            </a: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CCC463B-DC24-4D15-892B-CB6BEEB329FA}" type="slidenum">
              <a:rPr lang="en-US" altLang="en-US"/>
              <a:pPr>
                <a:defRPr/>
              </a:pPr>
              <a:t>‹#›</a:t>
            </a:fld>
            <a:endParaRPr lang="en-US" altLang="en-US"/>
          </a:p>
        </p:txBody>
      </p:sp>
    </p:spTree>
    <p:extLst>
      <p:ext uri="{BB962C8B-B14F-4D97-AF65-F5344CB8AC3E}">
        <p14:creationId xmlns:p14="http://schemas.microsoft.com/office/powerpoint/2010/main" val="39132216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5" name="Slide Number Placeholder 5"/>
          <p:cNvSpPr>
            <a:spLocks noGrp="1"/>
          </p:cNvSpPr>
          <p:nvPr>
            <p:ph type="sldNum" sz="quarter" idx="12"/>
          </p:nvPr>
        </p:nvSpPr>
        <p:spPr/>
        <p:txBody>
          <a:bodyPr/>
          <a:lstStyle>
            <a:lvl1pPr>
              <a:defRPr/>
            </a:lvl1pPr>
          </a:lstStyle>
          <a:p>
            <a:fld id="{7F72213E-9E0B-4FCF-BD40-534EFCCD8943}" type="slidenum">
              <a:rPr lang="en-US" altLang="en-US"/>
              <a:pPr/>
              <a:t>‹#›</a:t>
            </a:fld>
            <a:endParaRPr lang="en-US" altLang="en-US"/>
          </a:p>
        </p:txBody>
      </p:sp>
    </p:spTree>
    <p:extLst>
      <p:ext uri="{BB962C8B-B14F-4D97-AF65-F5344CB8AC3E}">
        <p14:creationId xmlns:p14="http://schemas.microsoft.com/office/powerpoint/2010/main" val="9990203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4" name="Slide Number Placeholder 5"/>
          <p:cNvSpPr>
            <a:spLocks noGrp="1"/>
          </p:cNvSpPr>
          <p:nvPr>
            <p:ph type="sldNum" sz="quarter" idx="12"/>
          </p:nvPr>
        </p:nvSpPr>
        <p:spPr/>
        <p:txBody>
          <a:bodyPr/>
          <a:lstStyle>
            <a:lvl1pPr>
              <a:defRPr/>
            </a:lvl1pPr>
          </a:lstStyle>
          <a:p>
            <a:fld id="{7EAA9B20-142B-4CDE-B3D6-B0872C9C151A}" type="slidenum">
              <a:rPr lang="en-US" altLang="en-US"/>
              <a:pPr/>
              <a:t>‹#›</a:t>
            </a:fld>
            <a:endParaRPr lang="en-US" altLang="en-US"/>
          </a:p>
        </p:txBody>
      </p:sp>
    </p:spTree>
    <p:extLst>
      <p:ext uri="{BB962C8B-B14F-4D97-AF65-F5344CB8AC3E}">
        <p14:creationId xmlns:p14="http://schemas.microsoft.com/office/powerpoint/2010/main" val="1158917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7" name="Slide Number Placeholder 5"/>
          <p:cNvSpPr>
            <a:spLocks noGrp="1"/>
          </p:cNvSpPr>
          <p:nvPr>
            <p:ph type="sldNum" sz="quarter" idx="12"/>
          </p:nvPr>
        </p:nvSpPr>
        <p:spPr/>
        <p:txBody>
          <a:bodyPr/>
          <a:lstStyle>
            <a:lvl1pPr>
              <a:defRPr/>
            </a:lvl1pPr>
          </a:lstStyle>
          <a:p>
            <a:fld id="{24C8B04A-8E39-4EE0-8A43-A2CCAB8E76E1}" type="slidenum">
              <a:rPr lang="en-US" altLang="en-US"/>
              <a:pPr/>
              <a:t>‹#›</a:t>
            </a:fld>
            <a:endParaRPr lang="en-US" altLang="en-US"/>
          </a:p>
        </p:txBody>
      </p:sp>
    </p:spTree>
    <p:extLst>
      <p:ext uri="{BB962C8B-B14F-4D97-AF65-F5344CB8AC3E}">
        <p14:creationId xmlns:p14="http://schemas.microsoft.com/office/powerpoint/2010/main" val="3236447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7" name="Slide Number Placeholder 5"/>
          <p:cNvSpPr>
            <a:spLocks noGrp="1"/>
          </p:cNvSpPr>
          <p:nvPr>
            <p:ph type="sldNum" sz="quarter" idx="12"/>
          </p:nvPr>
        </p:nvSpPr>
        <p:spPr/>
        <p:txBody>
          <a:bodyPr/>
          <a:lstStyle>
            <a:lvl1pPr>
              <a:defRPr/>
            </a:lvl1pPr>
          </a:lstStyle>
          <a:p>
            <a:fld id="{CC7DA881-67BA-4986-9876-D8BA85D0619D}" type="slidenum">
              <a:rPr lang="en-US" altLang="en-US"/>
              <a:pPr/>
              <a:t>‹#›</a:t>
            </a:fld>
            <a:endParaRPr lang="en-US" altLang="en-US"/>
          </a:p>
        </p:txBody>
      </p:sp>
    </p:spTree>
    <p:extLst>
      <p:ext uri="{BB962C8B-B14F-4D97-AF65-F5344CB8AC3E}">
        <p14:creationId xmlns:p14="http://schemas.microsoft.com/office/powerpoint/2010/main" val="1467241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6" name="Slide Number Placeholder 5"/>
          <p:cNvSpPr>
            <a:spLocks noGrp="1"/>
          </p:cNvSpPr>
          <p:nvPr>
            <p:ph type="sldNum" sz="quarter" idx="12"/>
          </p:nvPr>
        </p:nvSpPr>
        <p:spPr/>
        <p:txBody>
          <a:bodyPr/>
          <a:lstStyle>
            <a:lvl1pPr>
              <a:defRPr/>
            </a:lvl1pPr>
          </a:lstStyle>
          <a:p>
            <a:fld id="{6A29030F-1581-46CC-B179-8D91D4DEBB89}" type="slidenum">
              <a:rPr lang="en-US" altLang="en-US"/>
              <a:pPr/>
              <a:t>‹#›</a:t>
            </a:fld>
            <a:endParaRPr lang="en-US" altLang="en-US"/>
          </a:p>
        </p:txBody>
      </p:sp>
    </p:spTree>
    <p:extLst>
      <p:ext uri="{BB962C8B-B14F-4D97-AF65-F5344CB8AC3E}">
        <p14:creationId xmlns:p14="http://schemas.microsoft.com/office/powerpoint/2010/main" val="13510993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dirty="0" smtClean="0"/>
              <a:t>April 24, 2017</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smtClean="0"/>
              <a:t>2017 Geospatial Summit </a:t>
            </a:r>
            <a:endParaRPr lang="en-US" dirty="0"/>
          </a:p>
        </p:txBody>
      </p:sp>
      <p:sp>
        <p:nvSpPr>
          <p:cNvPr id="6" name="Slide Number Placeholder 5"/>
          <p:cNvSpPr>
            <a:spLocks noGrp="1"/>
          </p:cNvSpPr>
          <p:nvPr>
            <p:ph type="sldNum" sz="quarter" idx="12"/>
          </p:nvPr>
        </p:nvSpPr>
        <p:spPr/>
        <p:txBody>
          <a:bodyPr/>
          <a:lstStyle>
            <a:lvl1pPr>
              <a:defRPr/>
            </a:lvl1pPr>
          </a:lstStyle>
          <a:p>
            <a:fld id="{D0985D37-6751-43EB-B858-E6B98926AEEB}" type="slidenum">
              <a:rPr lang="en-US" altLang="en-US"/>
              <a:pPr/>
              <a:t>‹#›</a:t>
            </a:fld>
            <a:endParaRPr lang="en-US" altLang="en-US"/>
          </a:p>
        </p:txBody>
      </p:sp>
    </p:spTree>
    <p:extLst>
      <p:ext uri="{BB962C8B-B14F-4D97-AF65-F5344CB8AC3E}">
        <p14:creationId xmlns:p14="http://schemas.microsoft.com/office/powerpoint/2010/main" val="2185654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ltLang="en-US" smtClean="0"/>
              <a:t>July 13, 2017</a:t>
            </a: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3566EEE-DC84-4D1F-987F-3E776EDE92C0}" type="slidenum">
              <a:rPr lang="en-US" altLang="en-US"/>
              <a:pPr>
                <a:defRPr/>
              </a:pPr>
              <a:t>‹#›</a:t>
            </a:fld>
            <a:endParaRPr lang="en-US" altLang="en-US"/>
          </a:p>
        </p:txBody>
      </p:sp>
    </p:spTree>
    <p:extLst>
      <p:ext uri="{BB962C8B-B14F-4D97-AF65-F5344CB8AC3E}">
        <p14:creationId xmlns:p14="http://schemas.microsoft.com/office/powerpoint/2010/main" val="1148763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July 13, 2017</a:t>
            </a: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3BFA99B-C703-4852-B2BB-2E440DC6F13D}" type="slidenum">
              <a:rPr lang="en-US" altLang="en-US"/>
              <a:pPr>
                <a:defRPr/>
              </a:pPr>
              <a:t>‹#›</a:t>
            </a:fld>
            <a:endParaRPr lang="en-US" altLang="en-US"/>
          </a:p>
        </p:txBody>
      </p:sp>
    </p:spTree>
    <p:extLst>
      <p:ext uri="{BB962C8B-B14F-4D97-AF65-F5344CB8AC3E}">
        <p14:creationId xmlns:p14="http://schemas.microsoft.com/office/powerpoint/2010/main" val="3134753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July 13, 2017</a:t>
            </a: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4E481F-FB85-4082-8F56-F5DD5F0DA8CD}" type="slidenum">
              <a:rPr lang="en-US" altLang="en-US"/>
              <a:pPr>
                <a:defRPr/>
              </a:pPr>
              <a:t>‹#›</a:t>
            </a:fld>
            <a:endParaRPr lang="en-US" altLang="en-US"/>
          </a:p>
        </p:txBody>
      </p:sp>
    </p:spTree>
    <p:extLst>
      <p:ext uri="{BB962C8B-B14F-4D97-AF65-F5344CB8AC3E}">
        <p14:creationId xmlns:p14="http://schemas.microsoft.com/office/powerpoint/2010/main" val="4273539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July 13, 2017</a:t>
            </a: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29712A-88EE-42EE-AF9E-C31EDED82A73}" type="slidenum">
              <a:rPr lang="en-US" altLang="en-US"/>
              <a:pPr>
                <a:defRPr/>
              </a:pPr>
              <a:t>‹#›</a:t>
            </a:fld>
            <a:endParaRPr lang="en-US" altLang="en-US"/>
          </a:p>
        </p:txBody>
      </p:sp>
    </p:spTree>
    <p:extLst>
      <p:ext uri="{BB962C8B-B14F-4D97-AF65-F5344CB8AC3E}">
        <p14:creationId xmlns:p14="http://schemas.microsoft.com/office/powerpoint/2010/main" val="2347815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ill Sans MT" pitchFamily="34" charset="0"/>
                <a:ea typeface="ＭＳ Ｐゴシック" pitchFamily="34" charset="-128"/>
                <a:cs typeface="Arial" pitchFamily="34" charset="0"/>
              </a:defRPr>
            </a:lvl1pPr>
          </a:lstStyle>
          <a:p>
            <a:pPr>
              <a:defRPr/>
            </a:pPr>
            <a:r>
              <a:rPr lang="en-US" altLang="en-US" smtClean="0"/>
              <a:t>July 13, 2017</a:t>
            </a:r>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Gill Sans MT" pitchFamily="34"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ill Sans MT" pitchFamily="34" charset="0"/>
                <a:ea typeface="ＭＳ Ｐゴシック" pitchFamily="34" charset="-128"/>
                <a:cs typeface="Arial" pitchFamily="34" charset="0"/>
              </a:defRPr>
            </a:lvl1pPr>
          </a:lstStyle>
          <a:p>
            <a:pPr>
              <a:defRPr/>
            </a:pPr>
            <a:fld id="{364AD10C-D981-4890-9ADD-2AB209C9BC7D}" type="slidenum">
              <a:rPr lang="en-US" altLang="en-US"/>
              <a:pPr>
                <a:defRPr/>
              </a:pPr>
              <a:t>‹#›</a:t>
            </a:fld>
            <a:endParaRPr lang="en-US" altLang="en-US"/>
          </a:p>
        </p:txBody>
      </p:sp>
      <p:pic>
        <p:nvPicPr>
          <p:cNvPr id="1031" name="Picture 8" descr="C:\Users\jeremy.mchugh\Pictures\geodesy.noaa.gov slide background.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90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866" r:id="rId1"/>
    <p:sldLayoutId id="2147487867" r:id="rId2"/>
    <p:sldLayoutId id="2147487857" r:id="rId3"/>
    <p:sldLayoutId id="2147487858" r:id="rId4"/>
    <p:sldLayoutId id="2147487859" r:id="rId5"/>
    <p:sldLayoutId id="2147487860" r:id="rId6"/>
    <p:sldLayoutId id="2147487861" r:id="rId7"/>
    <p:sldLayoutId id="2147487862" r:id="rId8"/>
    <p:sldLayoutId id="2147487863" r:id="rId9"/>
    <p:sldLayoutId id="2147487864" r:id="rId10"/>
    <p:sldLayoutId id="2147487865" r:id="rId11"/>
  </p:sldLayoutIdLst>
  <p:timing>
    <p:tnLst>
      <p:par>
        <p:cTn id="1" dur="indefinite" restart="never" nodeType="tmRoot"/>
      </p:par>
    </p:tnLst>
  </p:timing>
  <p:hf hdr="0" ftr="0"/>
  <p:txStyles>
    <p:title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Gill Sans MT" pitchFamily="34" charset="0"/>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Gill Sans MT" pitchFamily="34" charset="0"/>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Gill Sans MT" pitchFamily="34" charset="0"/>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Gill Sans MT" pitchFamily="34" charset="0"/>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Gill Sans MT"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smtClean="0"/>
              <a:t>July 13, 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68" r:id="rId1"/>
    <p:sldLayoutId id="2147487869" r:id="rId2"/>
    <p:sldLayoutId id="2147487870" r:id="rId3"/>
    <p:sldLayoutId id="2147487871" r:id="rId4"/>
    <p:sldLayoutId id="2147487872" r:id="rId5"/>
    <p:sldLayoutId id="2147487873" r:id="rId6"/>
    <p:sldLayoutId id="2147487874" r:id="rId7"/>
    <p:sldLayoutId id="2147487875" r:id="rId8"/>
    <p:sldLayoutId id="2147487876" r:id="rId9"/>
    <p:sldLayoutId id="2147487877" r:id="rId10"/>
    <p:sldLayoutId id="2147487878"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0" hangingPunct="0">
              <a:defRPr/>
            </a:pPr>
            <a:r>
              <a:rPr lang="en-US" b="1" smtClean="0">
                <a:solidFill>
                  <a:prstClr val="black">
                    <a:tint val="75000"/>
                  </a:prstClr>
                </a:solidFill>
                <a:ea typeface="+mn-ea"/>
              </a:rPr>
              <a:t>July 13, 2017</a:t>
            </a:r>
            <a:endParaRPr lang="en-US" b="1">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endParaRPr lang="en-US" b="1">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0" hangingPunct="0">
              <a:defRPr/>
            </a:pPr>
            <a:fld id="{9BFF1EB7-48D0-4244-B994-DAA8D417C2D9}" type="slidenum">
              <a:rPr lang="en-US" b="1">
                <a:solidFill>
                  <a:prstClr val="black">
                    <a:tint val="75000"/>
                  </a:prstClr>
                </a:solidFill>
                <a:ea typeface="+mn-ea"/>
              </a:rPr>
              <a:pPr eaLnBrk="0" hangingPunct="0">
                <a:defRPr/>
              </a:pPr>
              <a:t>‹#›</a:t>
            </a:fld>
            <a:endParaRPr lang="en-US" b="1">
              <a:solidFill>
                <a:prstClr val="black">
                  <a:tint val="75000"/>
                </a:prstClr>
              </a:solidFill>
              <a:ea typeface="+mn-ea"/>
            </a:endParaRPr>
          </a:p>
        </p:txBody>
      </p:sp>
    </p:spTree>
    <p:extLst>
      <p:ext uri="{BB962C8B-B14F-4D97-AF65-F5344CB8AC3E}">
        <p14:creationId xmlns:p14="http://schemas.microsoft.com/office/powerpoint/2010/main" val="3485090762"/>
      </p:ext>
    </p:extLst>
  </p:cSld>
  <p:clrMap bg1="lt1" tx1="dk1" bg2="lt2" tx2="dk2" accent1="accent1" accent2="accent2" accent3="accent3" accent4="accent4" accent5="accent5" accent6="accent6" hlink="hlink" folHlink="folHlink"/>
  <p:sldLayoutIdLst>
    <p:sldLayoutId id="2147487880" r:id="rId1"/>
    <p:sldLayoutId id="2147487881" r:id="rId2"/>
    <p:sldLayoutId id="2147487882" r:id="rId3"/>
    <p:sldLayoutId id="2147487883" r:id="rId4"/>
    <p:sldLayoutId id="2147487884" r:id="rId5"/>
    <p:sldLayoutId id="2147487885" r:id="rId6"/>
    <p:sldLayoutId id="2147487886" r:id="rId7"/>
    <p:sldLayoutId id="2147487887" r:id="rId8"/>
    <p:sldLayoutId id="2147487888" r:id="rId9"/>
    <p:sldLayoutId id="2147487889" r:id="rId10"/>
    <p:sldLayoutId id="2147487890" r:id="rId11"/>
  </p:sldLayoutIdLst>
  <p:hf hdr="0" ft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eaLnBrk="0" hangingPunct="0">
              <a:defRPr/>
            </a:pPr>
            <a:r>
              <a:rPr lang="en-US" b="1" smtClean="0">
                <a:solidFill>
                  <a:prstClr val="black">
                    <a:tint val="75000"/>
                  </a:prstClr>
                </a:solidFill>
                <a:ea typeface="+mn-ea"/>
              </a:rPr>
              <a:t>July 13, 2017</a:t>
            </a:r>
            <a:endParaRPr lang="en-US" b="1">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endParaRPr lang="en-US" b="1">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eaLnBrk="0" hangingPunct="0">
              <a:defRPr/>
            </a:pPr>
            <a:fld id="{9BFF1EB7-48D0-4244-B994-DAA8D417C2D9}" type="slidenum">
              <a:rPr lang="en-US" b="1">
                <a:solidFill>
                  <a:prstClr val="black">
                    <a:tint val="75000"/>
                  </a:prstClr>
                </a:solidFill>
                <a:ea typeface="+mn-ea"/>
              </a:rPr>
              <a:pPr eaLnBrk="0" hangingPunct="0">
                <a:defRPr/>
              </a:pPr>
              <a:t>‹#›</a:t>
            </a:fld>
            <a:endParaRPr lang="en-US" b="1">
              <a:solidFill>
                <a:prstClr val="black">
                  <a:tint val="75000"/>
                </a:prstClr>
              </a:solidFill>
              <a:ea typeface="+mn-ea"/>
            </a:endParaRPr>
          </a:p>
        </p:txBody>
      </p:sp>
    </p:spTree>
    <p:extLst>
      <p:ext uri="{BB962C8B-B14F-4D97-AF65-F5344CB8AC3E}">
        <p14:creationId xmlns:p14="http://schemas.microsoft.com/office/powerpoint/2010/main" val="3351406659"/>
      </p:ext>
    </p:extLst>
  </p:cSld>
  <p:clrMap bg1="lt1" tx1="dk1" bg2="lt2" tx2="dk2" accent1="accent1" accent2="accent2" accent3="accent3" accent4="accent4" accent5="accent5" accent6="accent6" hlink="hlink" folHlink="folHlink"/>
  <p:sldLayoutIdLst>
    <p:sldLayoutId id="2147487892" r:id="rId1"/>
    <p:sldLayoutId id="2147487893" r:id="rId2"/>
    <p:sldLayoutId id="2147487894" r:id="rId3"/>
    <p:sldLayoutId id="2147487895" r:id="rId4"/>
    <p:sldLayoutId id="2147487896" r:id="rId5"/>
    <p:sldLayoutId id="2147487897" r:id="rId6"/>
    <p:sldLayoutId id="2147487898" r:id="rId7"/>
    <p:sldLayoutId id="2147487899" r:id="rId8"/>
    <p:sldLayoutId id="2147487900" r:id="rId9"/>
    <p:sldLayoutId id="2147487901" r:id="rId10"/>
    <p:sldLayoutId id="2147487902" r:id="rId11"/>
  </p:sldLayoutIdLst>
  <p:hf hdr="0" ftr="0"/>
  <p:txStyles>
    <p:titleStyle>
      <a:lvl1pPr algn="ctr" rtl="0" eaLnBrk="1" fontAlgn="base" hangingPunct="1">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ea typeface="+mn-ea"/>
                <a:cs typeface="+mn-cs"/>
              </a:defRPr>
            </a:lvl1pPr>
          </a:lstStyle>
          <a:p>
            <a:pPr>
              <a:defRPr/>
            </a:pPr>
            <a:r>
              <a:rPr lang="en-US" dirty="0" smtClean="0"/>
              <a:t>April 24, 2017</a:t>
            </a:r>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smtClean="0">
                <a:solidFill>
                  <a:schemeClr val="tx1">
                    <a:tint val="75000"/>
                  </a:schemeClr>
                </a:solidFill>
                <a:latin typeface="+mn-lt"/>
                <a:ea typeface="+mn-ea"/>
                <a:cs typeface="+mn-cs"/>
              </a:defRPr>
            </a:lvl1pPr>
          </a:lstStyle>
          <a:p>
            <a:pPr>
              <a:defRPr/>
            </a:pPr>
            <a:r>
              <a:rPr lang="en-US" dirty="0" smtClean="0"/>
              <a:t>2017 Geospatial Summit </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DF1A3CFE-56D5-4C6D-89F5-7B40DDCF9B89}" type="slidenum">
              <a:rPr lang="en-US" altLang="en-US"/>
              <a:pPr/>
              <a:t>‹#›</a:t>
            </a:fld>
            <a:endParaRPr lang="en-US" altLang="en-US"/>
          </a:p>
        </p:txBody>
      </p:sp>
    </p:spTree>
    <p:extLst>
      <p:ext uri="{BB962C8B-B14F-4D97-AF65-F5344CB8AC3E}">
        <p14:creationId xmlns:p14="http://schemas.microsoft.com/office/powerpoint/2010/main" val="2889503929"/>
      </p:ext>
    </p:extLst>
  </p:cSld>
  <p:clrMap bg1="lt1" tx1="dk1" bg2="lt2" tx2="dk2" accent1="accent1" accent2="accent2" accent3="accent3" accent4="accent4" accent5="accent5" accent6="accent6" hlink="hlink" folHlink="folHlink"/>
  <p:sldLayoutIdLst>
    <p:sldLayoutId id="2147487904" r:id="rId1"/>
    <p:sldLayoutId id="2147487905" r:id="rId2"/>
    <p:sldLayoutId id="2147487906" r:id="rId3"/>
    <p:sldLayoutId id="2147487907" r:id="rId4"/>
    <p:sldLayoutId id="2147487908" r:id="rId5"/>
    <p:sldLayoutId id="2147487909" r:id="rId6"/>
    <p:sldLayoutId id="2147487910" r:id="rId7"/>
    <p:sldLayoutId id="2147487911" r:id="rId8"/>
    <p:sldLayoutId id="2147487912" r:id="rId9"/>
    <p:sldLayoutId id="2147487913" r:id="rId10"/>
    <p:sldLayoutId id="2147487914" r:id="rId11"/>
  </p:sldLayoutIdLst>
  <p:hf hdr="0"/>
  <p:txStyles>
    <p:titleStyle>
      <a:lvl1pPr algn="ctr" defTabSz="342900" rtl="0" fontAlgn="base">
        <a:spcBef>
          <a:spcPct val="0"/>
        </a:spcBef>
        <a:spcAft>
          <a:spcPct val="0"/>
        </a:spcAft>
        <a:defRPr sz="3300" kern="1200">
          <a:solidFill>
            <a:schemeClr val="tx1"/>
          </a:solidFill>
          <a:latin typeface="+mj-lt"/>
          <a:ea typeface="MS PGothic" panose="020B0600070205080204" pitchFamily="34" charset="-128"/>
          <a:cs typeface="ＭＳ Ｐゴシック" charset="0"/>
        </a:defRPr>
      </a:lvl1pPr>
      <a:lvl2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2pPr>
      <a:lvl3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3pPr>
      <a:lvl4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4pPr>
      <a:lvl5pPr algn="ctr" defTabSz="342900" rtl="0" fontAlgn="base">
        <a:spcBef>
          <a:spcPct val="0"/>
        </a:spcBef>
        <a:spcAft>
          <a:spcPct val="0"/>
        </a:spcAft>
        <a:defRPr sz="3300">
          <a:solidFill>
            <a:schemeClr val="tx1"/>
          </a:solidFill>
          <a:latin typeface="Calibri" charset="0"/>
          <a:ea typeface="MS PGothic" panose="020B0600070205080204" pitchFamily="34" charset="-128"/>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0"/>
        </a:defRPr>
      </a:lvl1pPr>
      <a:lvl2pPr marL="557213" indent="-214313" algn="l" defTabSz="342900" rtl="0" fontAlgn="base">
        <a:spcBef>
          <a:spcPct val="20000"/>
        </a:spcBef>
        <a:spcAft>
          <a:spcPct val="0"/>
        </a:spcAft>
        <a:buFont typeface="Arial" panose="020B0604020202020204" pitchFamily="34" charset="0"/>
        <a:buChar char="–"/>
        <a:defRPr sz="2100" kern="1200">
          <a:solidFill>
            <a:schemeClr val="tx1"/>
          </a:solidFill>
          <a:latin typeface="+mn-lt"/>
          <a:ea typeface="MS PGothic" panose="020B0600070205080204" pitchFamily="34" charset="-128"/>
          <a:cs typeface="+mn-cs"/>
        </a:defRPr>
      </a:lvl2pPr>
      <a:lvl3pPr marL="857250" indent="-171450" algn="l" defTabSz="342900" rtl="0" fontAlgn="base">
        <a:spcBef>
          <a:spcPct val="20000"/>
        </a:spcBef>
        <a:spcAft>
          <a:spcPct val="0"/>
        </a:spcAft>
        <a:buFont typeface="Arial" panose="020B0604020202020204" pitchFamily="34" charset="0"/>
        <a:buChar char="•"/>
        <a:defRPr sz="1800" kern="1200">
          <a:solidFill>
            <a:schemeClr val="tx1"/>
          </a:solidFill>
          <a:latin typeface="+mn-lt"/>
          <a:ea typeface="MS PGothic" panose="020B0600070205080204" pitchFamily="34" charset="-128"/>
          <a:cs typeface="+mn-cs"/>
        </a:defRPr>
      </a:lvl3pPr>
      <a:lvl4pPr marL="12001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4pPr>
      <a:lvl5pPr marL="15430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MS PGothic"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30.png"/><Relationship Id="rId5" Type="http://schemas.openxmlformats.org/officeDocument/2006/relationships/image" Target="../media/image38.png"/><Relationship Id="rId10" Type="http://schemas.openxmlformats.org/officeDocument/2006/relationships/image" Target="../media/image39.png"/><Relationship Id="rId4" Type="http://schemas.microsoft.com/office/2007/relationships/hdphoto" Target="../media/hdphoto1.wdp"/><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hyperlink" Target="https://geodesy.noaa.gov/datums/newdatums/index.shtml"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microsoft.com/office/2007/relationships/hdphoto" Target="../media/hdphoto1.wdp"/><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482600" y="2566803"/>
            <a:ext cx="8204200" cy="3632118"/>
          </a:xfrm>
          <a:prstGeom prst="rect">
            <a:avLst/>
          </a:prstGeom>
          <a:noFill/>
          <a:ln w="9525">
            <a:noFill/>
            <a:miter lim="800000"/>
            <a:headEnd/>
            <a:tailEnd/>
          </a:ln>
          <a:effectLst/>
        </p:spPr>
        <p:txBody>
          <a:bodyPr anchor="ctr"/>
          <a:lstStyle/>
          <a:p>
            <a:pPr algn="ctr">
              <a:defRPr/>
            </a:pPr>
            <a:r>
              <a:rPr lang="en-US" sz="3600" b="1" dirty="0" smtClean="0">
                <a:solidFill>
                  <a:prstClr val="black"/>
                </a:solidFill>
                <a:latin typeface="Arial Black" panose="020B0A04020102020204" pitchFamily="34" charset="0"/>
                <a:ea typeface="+mn-ea"/>
                <a:cs typeface="Arial" panose="020B0604020202020204" pitchFamily="34" charset="0"/>
              </a:rPr>
              <a:t>NAVD 88 No More: </a:t>
            </a:r>
          </a:p>
          <a:p>
            <a:pPr algn="ctr">
              <a:defRPr/>
            </a:pPr>
            <a:r>
              <a:rPr lang="en-US" sz="3600" b="1" dirty="0" smtClean="0">
                <a:solidFill>
                  <a:prstClr val="black"/>
                </a:solidFill>
                <a:latin typeface="Arial Black" panose="020B0A04020102020204" pitchFamily="34" charset="0"/>
                <a:ea typeface="+mn-ea"/>
                <a:cs typeface="Arial" panose="020B0604020202020204" pitchFamily="34" charset="0"/>
              </a:rPr>
              <a:t>A Modernized Vertical Datum for the Future</a:t>
            </a:r>
          </a:p>
          <a:p>
            <a:pPr algn="ctr">
              <a:defRPr/>
            </a:pPr>
            <a:endParaRPr lang="en-US" sz="2400" i="1" dirty="0">
              <a:solidFill>
                <a:prstClr val="black"/>
              </a:solidFill>
              <a:latin typeface="Arial" panose="020B0604020202020204" pitchFamily="34" charset="0"/>
              <a:ea typeface="+mn-ea"/>
              <a:cs typeface="Arial" panose="020B0604020202020204" pitchFamily="34" charset="0"/>
            </a:endParaRPr>
          </a:p>
          <a:p>
            <a:pPr algn="ctr">
              <a:defRPr/>
            </a:pPr>
            <a:r>
              <a:rPr lang="en-US" sz="2000" i="1" dirty="0" smtClean="0">
                <a:solidFill>
                  <a:prstClr val="black"/>
                </a:solidFill>
                <a:latin typeface="Arial" panose="020B0604020202020204" pitchFamily="34" charset="0"/>
                <a:ea typeface="+mn-ea"/>
                <a:cs typeface="Arial" panose="020B0604020202020204" pitchFamily="34" charset="0"/>
              </a:rPr>
              <a:t>2018 ASFPM Conference</a:t>
            </a:r>
          </a:p>
          <a:p>
            <a:pPr algn="ctr">
              <a:defRPr/>
            </a:pPr>
            <a:r>
              <a:rPr lang="en-US" sz="2000" i="1" dirty="0" smtClean="0">
                <a:solidFill>
                  <a:prstClr val="black"/>
                </a:solidFill>
                <a:latin typeface="Arial" panose="020B0604020202020204" pitchFamily="34" charset="0"/>
                <a:ea typeface="+mn-ea"/>
                <a:cs typeface="Arial" panose="020B0604020202020204" pitchFamily="34" charset="0"/>
              </a:rPr>
              <a:t>June 20, 2018</a:t>
            </a:r>
            <a:endParaRPr lang="en-US" sz="2000" i="1" dirty="0">
              <a:solidFill>
                <a:prstClr val="black"/>
              </a:solidFill>
              <a:latin typeface="Arial" panose="020B0604020202020204" pitchFamily="34" charset="0"/>
              <a:ea typeface="+mn-ea"/>
              <a:cs typeface="Arial" panose="020B0604020202020204" pitchFamily="34" charset="0"/>
            </a:endParaRPr>
          </a:p>
          <a:p>
            <a:pPr algn="ctr">
              <a:defRPr/>
            </a:pPr>
            <a:endParaRPr lang="en-US" b="1" dirty="0">
              <a:solidFill>
                <a:prstClr val="black"/>
              </a:solidFill>
              <a:latin typeface="Arial" panose="020B0604020202020204" pitchFamily="34" charset="0"/>
              <a:ea typeface="+mn-ea"/>
              <a:cs typeface="Arial" panose="020B0604020202020204" pitchFamily="34" charset="0"/>
            </a:endParaRPr>
          </a:p>
          <a:p>
            <a:pPr algn="ctr">
              <a:defRPr/>
            </a:pPr>
            <a:r>
              <a:rPr lang="en-US" b="1" dirty="0" smtClean="0">
                <a:solidFill>
                  <a:prstClr val="black"/>
                </a:solidFill>
                <a:latin typeface="Arial" panose="020B0604020202020204" pitchFamily="34" charset="0"/>
                <a:ea typeface="+mn-ea"/>
                <a:cs typeface="Arial" panose="020B0604020202020204" pitchFamily="34" charset="0"/>
              </a:rPr>
              <a:t>Christine Gallagher</a:t>
            </a:r>
            <a:endParaRPr lang="en-US" b="1" dirty="0">
              <a:solidFill>
                <a:prstClr val="black"/>
              </a:solidFill>
              <a:latin typeface="Arial" panose="020B0604020202020204" pitchFamily="34" charset="0"/>
              <a:ea typeface="+mn-ea"/>
              <a:cs typeface="Arial" panose="020B0604020202020204" pitchFamily="34" charset="0"/>
            </a:endParaRPr>
          </a:p>
          <a:p>
            <a:pPr algn="ctr">
              <a:defRPr/>
            </a:pPr>
            <a:r>
              <a:rPr lang="en-US" dirty="0" smtClean="0">
                <a:solidFill>
                  <a:prstClr val="black"/>
                </a:solidFill>
                <a:latin typeface="Arial" panose="020B0604020202020204" pitchFamily="34" charset="0"/>
                <a:ea typeface="+mn-ea"/>
                <a:cs typeface="Arial" panose="020B0604020202020204" pitchFamily="34" charset="0"/>
              </a:rPr>
              <a:t>Communications Branch Chief, NGS</a:t>
            </a:r>
            <a:endParaRPr lang="en-US" dirty="0">
              <a:solidFill>
                <a:prstClr val="black"/>
              </a:solidFill>
              <a:latin typeface="Arial" panose="020B0604020202020204" pitchFamily="34" charset="0"/>
              <a:cs typeface="Arial" panose="020B0604020202020204" pitchFamily="34" charset="0"/>
            </a:endParaRPr>
          </a:p>
          <a:p>
            <a:pPr algn="ctr">
              <a:defRPr/>
            </a:pPr>
            <a:r>
              <a:rPr lang="en-US" b="1" dirty="0">
                <a:solidFill>
                  <a:prstClr val="black"/>
                </a:solidFill>
                <a:effectLst>
                  <a:outerShdw blurRad="38100" dist="38100" dir="2700000" algn="tl">
                    <a:srgbClr val="C0C0C0"/>
                  </a:outerShdw>
                </a:effectLst>
                <a:latin typeface="Arial" panose="020B0604020202020204" pitchFamily="34" charset="0"/>
                <a:ea typeface="+mn-ea"/>
                <a:cs typeface="Arial" panose="020B0604020202020204" pitchFamily="34" charset="0"/>
              </a:rPr>
              <a:t/>
            </a:r>
            <a:br>
              <a:rPr lang="en-US" b="1" dirty="0">
                <a:solidFill>
                  <a:prstClr val="black"/>
                </a:solidFill>
                <a:effectLst>
                  <a:outerShdw blurRad="38100" dist="38100" dir="2700000" algn="tl">
                    <a:srgbClr val="C0C0C0"/>
                  </a:outerShdw>
                </a:effectLst>
                <a:latin typeface="Arial" panose="020B0604020202020204" pitchFamily="34" charset="0"/>
                <a:ea typeface="+mn-ea"/>
                <a:cs typeface="Arial" panose="020B0604020202020204" pitchFamily="34" charset="0"/>
              </a:rPr>
            </a:br>
            <a:endParaRPr lang="en-US" b="1" dirty="0">
              <a:solidFill>
                <a:prstClr val="black"/>
              </a:solidFill>
              <a:effectLst>
                <a:outerShdw blurRad="38100" dist="38100" dir="2700000" algn="tl">
                  <a:srgbClr val="C0C0C0"/>
                </a:outerShd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800100" lvl="1" indent="-457200">
              <a:lnSpc>
                <a:spcPct val="150000"/>
              </a:lnSpc>
              <a:buFont typeface="+mj-lt"/>
              <a:buAutoNum type="arabicPeriod"/>
            </a:pPr>
            <a:r>
              <a:rPr lang="en-US" sz="2000" dirty="0" smtClean="0">
                <a:solidFill>
                  <a:schemeClr val="bg1">
                    <a:lumMod val="75000"/>
                  </a:schemeClr>
                </a:solidFill>
                <a:latin typeface="Arial Black" panose="020B0A04020102020204" pitchFamily="34" charset="0"/>
                <a:cs typeface="Arial" panose="020B0604020202020204" pitchFamily="34" charset="0"/>
              </a:rPr>
              <a:t>Getting started…</a:t>
            </a:r>
          </a:p>
          <a:p>
            <a:pPr marL="342900" lvl="1" indent="0">
              <a:lnSpc>
                <a:spcPct val="150000"/>
              </a:lnSpc>
              <a:buNone/>
            </a:pPr>
            <a:r>
              <a:rPr lang="en-US" sz="2000" dirty="0">
                <a:solidFill>
                  <a:schemeClr val="bg1">
                    <a:lumMod val="75000"/>
                  </a:schemeClr>
                </a:solidFill>
                <a:latin typeface="Arial" panose="020B0604020202020204" pitchFamily="34" charset="0"/>
                <a:cs typeface="Arial" panose="020B0604020202020204" pitchFamily="34" charset="0"/>
              </a:rPr>
              <a:t>	</a:t>
            </a:r>
            <a:r>
              <a:rPr lang="en-US" sz="2000" dirty="0" smtClean="0">
                <a:solidFill>
                  <a:schemeClr val="bg1">
                    <a:lumMod val="75000"/>
                  </a:schemeClr>
                </a:solidFill>
                <a:latin typeface="Arial" panose="020B0604020202020204" pitchFamily="34" charset="0"/>
                <a:cs typeface="Arial" panose="020B0604020202020204" pitchFamily="34" charset="0"/>
              </a:rPr>
              <a:t>	Who is NGS and what </a:t>
            </a:r>
            <a:r>
              <a:rPr lang="en-US" sz="2000" dirty="0">
                <a:solidFill>
                  <a:schemeClr val="bg1">
                    <a:lumMod val="75000"/>
                  </a:schemeClr>
                </a:solidFill>
                <a:latin typeface="Arial" panose="020B0604020202020204" pitchFamily="34" charset="0"/>
                <a:cs typeface="Arial" panose="020B0604020202020204" pitchFamily="34" charset="0"/>
              </a:rPr>
              <a:t>is NAVD </a:t>
            </a:r>
            <a:r>
              <a:rPr lang="en-US" sz="2000" dirty="0" smtClean="0">
                <a:solidFill>
                  <a:schemeClr val="bg1">
                    <a:lumMod val="75000"/>
                  </a:schemeClr>
                </a:solidFill>
                <a:latin typeface="Arial" panose="020B0604020202020204" pitchFamily="34" charset="0"/>
                <a:cs typeface="Arial" panose="020B0604020202020204" pitchFamily="34" charset="0"/>
              </a:rPr>
              <a:t>88?</a:t>
            </a:r>
            <a:endParaRPr lang="en-US" sz="2000" dirty="0">
              <a:solidFill>
                <a:schemeClr val="bg1">
                  <a:lumMod val="75000"/>
                </a:schemeClr>
              </a:solidFill>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2"/>
            </a:pPr>
            <a:r>
              <a:rPr lang="en-US" sz="2000" dirty="0" smtClean="0">
                <a:latin typeface="Arial Black" panose="020B0A04020102020204" pitchFamily="34" charset="0"/>
                <a:cs typeface="Arial" panose="020B0604020202020204" pitchFamily="34" charset="0"/>
              </a:rPr>
              <a:t>What is replacing </a:t>
            </a:r>
            <a:r>
              <a:rPr lang="en-US" sz="2000" dirty="0">
                <a:latin typeface="Arial Black" panose="020B0A04020102020204" pitchFamily="34" charset="0"/>
                <a:cs typeface="Arial" panose="020B0604020202020204" pitchFamily="34" charset="0"/>
              </a:rPr>
              <a:t>NAVD </a:t>
            </a:r>
            <a:r>
              <a:rPr lang="en-US" sz="2000" dirty="0" smtClean="0">
                <a:latin typeface="Arial Black" panose="020B0A04020102020204" pitchFamily="34" charset="0"/>
                <a:cs typeface="Arial" panose="020B0604020202020204" pitchFamily="34" charset="0"/>
              </a:rPr>
              <a:t>88? </a:t>
            </a:r>
          </a:p>
          <a:p>
            <a:pPr marL="342900" lvl="1" indent="0">
              <a:lnSpc>
                <a:spcPct val="150000"/>
              </a:lnSpc>
              <a:buNone/>
            </a:pPr>
            <a:r>
              <a:rPr lang="en-US" sz="2000" dirty="0" smtClean="0">
                <a:latin typeface="Arial" panose="020B0604020202020204" pitchFamily="34" charset="0"/>
                <a:cs typeface="Arial" panose="020B0604020202020204" pitchFamily="34" charset="0"/>
              </a:rPr>
              <a:t>		NAPGD 2022, part of larger NSRS Modernization</a:t>
            </a:r>
            <a:endParaRPr lang="en-US" sz="2000" dirty="0">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3"/>
            </a:pPr>
            <a:r>
              <a:rPr lang="en-US" sz="2000" dirty="0" smtClean="0">
                <a:solidFill>
                  <a:schemeClr val="bg1">
                    <a:lumMod val="75000"/>
                  </a:schemeClr>
                </a:solidFill>
                <a:latin typeface="Arial Black" panose="020B0A04020102020204" pitchFamily="34" charset="0"/>
                <a:cs typeface="Arial" panose="020B0604020202020204" pitchFamily="34" charset="0"/>
              </a:rPr>
              <a:t>What do I use today?</a:t>
            </a:r>
          </a:p>
          <a:p>
            <a:pPr marL="342900" lvl="1" indent="0">
              <a:lnSpc>
                <a:spcPct val="150000"/>
              </a:lnSpc>
              <a:buNone/>
            </a:pPr>
            <a:r>
              <a:rPr lang="en-US" sz="2000" dirty="0" smtClean="0">
                <a:solidFill>
                  <a:schemeClr val="bg1">
                    <a:lumMod val="75000"/>
                  </a:schemeClr>
                </a:solidFill>
                <a:latin typeface="Arial" panose="020B0604020202020204" pitchFamily="34" charset="0"/>
                <a:cs typeface="Arial" panose="020B0604020202020204" pitchFamily="34" charset="0"/>
              </a:rPr>
              <a:t>		Data, tools and metadata</a:t>
            </a:r>
            <a:endParaRPr lang="en-US" sz="2000" dirty="0">
              <a:solidFill>
                <a:schemeClr val="bg1">
                  <a:lumMod val="75000"/>
                </a:schemeClr>
              </a:solidFill>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4"/>
            </a:pPr>
            <a:r>
              <a:rPr lang="en-US" sz="2000" dirty="0">
                <a:solidFill>
                  <a:schemeClr val="bg1">
                    <a:lumMod val="75000"/>
                  </a:schemeClr>
                </a:solidFill>
                <a:latin typeface="Arial Black" panose="020B0A04020102020204" pitchFamily="34" charset="0"/>
                <a:cs typeface="Arial" panose="020B0604020202020204" pitchFamily="34" charset="0"/>
              </a:rPr>
              <a:t>What’s next</a:t>
            </a:r>
            <a:r>
              <a:rPr lang="en-US" sz="2000" dirty="0" smtClean="0">
                <a:solidFill>
                  <a:schemeClr val="bg1">
                    <a:lumMod val="75000"/>
                  </a:schemeClr>
                </a:solidFill>
                <a:latin typeface="Arial Black" panose="020B0A04020102020204" pitchFamily="34" charset="0"/>
                <a:cs typeface="Arial" panose="020B0604020202020204" pitchFamily="34" charset="0"/>
              </a:rPr>
              <a:t>? </a:t>
            </a:r>
          </a:p>
          <a:p>
            <a:pPr marL="342900" lvl="1" indent="0">
              <a:lnSpc>
                <a:spcPct val="150000"/>
              </a:lnSpc>
              <a:buNone/>
            </a:pPr>
            <a:r>
              <a:rPr lang="en-US" sz="2000" dirty="0" smtClean="0">
                <a:solidFill>
                  <a:schemeClr val="bg1">
                    <a:lumMod val="75000"/>
                  </a:schemeClr>
                </a:solidFill>
                <a:latin typeface="Arial" panose="020B0604020202020204" pitchFamily="34" charset="0"/>
                <a:cs typeface="Arial" panose="020B0604020202020204" pitchFamily="34" charset="0"/>
              </a:rPr>
              <a:t>		Coordination, education and preparation!</a:t>
            </a:r>
            <a:endParaRPr lang="en-US" sz="2000" dirty="0">
              <a:solidFill>
                <a:schemeClr val="bg1">
                  <a:lumMod val="7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10</a:t>
            </a:fld>
            <a:endParaRPr lang="en-US" altLang="en-US"/>
          </a:p>
        </p:txBody>
      </p:sp>
    </p:spTree>
    <p:extLst>
      <p:ext uri="{BB962C8B-B14F-4D97-AF65-F5344CB8AC3E}">
        <p14:creationId xmlns:p14="http://schemas.microsoft.com/office/powerpoint/2010/main" val="12216254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Shape 209"/>
          <p:cNvPicPr preferRelativeResize="0"/>
          <p:nvPr/>
        </p:nvPicPr>
        <p:blipFill rotWithShape="1">
          <a:blip r:embed="rId3">
            <a:alphaModFix/>
          </a:blip>
          <a:srcRect l="-1785" t="1" r="38" b="-3941"/>
          <a:stretch/>
        </p:blipFill>
        <p:spPr>
          <a:xfrm>
            <a:off x="2547936" y="1741715"/>
            <a:ext cx="6122986" cy="4833937"/>
          </a:xfrm>
          <a:prstGeom prst="rect">
            <a:avLst/>
          </a:prstGeom>
          <a:noFill/>
          <a:ln w="9525" cap="flat" cmpd="sng">
            <a:solidFill>
              <a:schemeClr val="lt2"/>
            </a:solidFill>
            <a:prstDash val="solid"/>
            <a:miter lim="800000"/>
            <a:headEnd type="none" w="med" len="med"/>
            <a:tailEnd type="none" w="med" len="med"/>
          </a:ln>
        </p:spPr>
      </p:pic>
      <p:sp>
        <p:nvSpPr>
          <p:cNvPr id="210" name="Shape 210"/>
          <p:cNvSpPr txBox="1">
            <a:spLocks noGrp="1"/>
          </p:cNvSpPr>
          <p:nvPr>
            <p:ph type="title"/>
          </p:nvPr>
        </p:nvSpPr>
        <p:spPr>
          <a:xfrm>
            <a:off x="76200" y="455840"/>
            <a:ext cx="8991600" cy="727074"/>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0" u="none" strike="noStrike" cap="none" dirty="0" smtClean="0">
                <a:solidFill>
                  <a:schemeClr val="dk1"/>
                </a:solidFill>
                <a:latin typeface="Arial Black" panose="020B0A04020102020204" pitchFamily="34" charset="0"/>
                <a:ea typeface="Arial"/>
                <a:cs typeface="Arial"/>
                <a:sym typeface="Arial"/>
              </a:rPr>
              <a:t>New </a:t>
            </a:r>
            <a:r>
              <a:rPr lang="en-US" sz="3600" b="1" i="0" u="none" strike="noStrike" cap="none" dirty="0">
                <a:solidFill>
                  <a:schemeClr val="dk1"/>
                </a:solidFill>
                <a:latin typeface="Arial Black" panose="020B0A04020102020204" pitchFamily="34" charset="0"/>
                <a:ea typeface="Arial"/>
                <a:cs typeface="Arial"/>
                <a:sym typeface="Arial"/>
              </a:rPr>
              <a:t>Reference Frames</a:t>
            </a:r>
          </a:p>
        </p:txBody>
      </p:sp>
      <p:sp>
        <p:nvSpPr>
          <p:cNvPr id="211" name="Shape 211"/>
          <p:cNvSpPr txBox="1"/>
          <p:nvPr/>
        </p:nvSpPr>
        <p:spPr>
          <a:xfrm>
            <a:off x="152400" y="1894115"/>
            <a:ext cx="2133599" cy="4038599"/>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1400" b="0" i="0" u="none" dirty="0">
                <a:solidFill>
                  <a:schemeClr val="dk1"/>
                </a:solidFill>
                <a:latin typeface="Arial"/>
                <a:ea typeface="Arial"/>
                <a:cs typeface="Arial"/>
                <a:sym typeface="Arial"/>
              </a:rPr>
              <a:t>The </a:t>
            </a:r>
            <a:r>
              <a:rPr lang="en-US" sz="1400" b="1" i="0" u="none" dirty="0">
                <a:solidFill>
                  <a:schemeClr val="dk1"/>
                </a:solidFill>
                <a:latin typeface="Arial"/>
                <a:ea typeface="Arial"/>
                <a:cs typeface="Arial"/>
                <a:sym typeface="Arial"/>
              </a:rPr>
              <a:t>North American Terrestrial Reference Frame of 2022 </a:t>
            </a:r>
            <a:r>
              <a:rPr lang="en-US" sz="1400" b="1" i="0" u="none" dirty="0">
                <a:solidFill>
                  <a:srgbClr val="C00000"/>
                </a:solidFill>
                <a:latin typeface="Arial"/>
                <a:ea typeface="Arial"/>
                <a:cs typeface="Arial"/>
                <a:sym typeface="Arial"/>
              </a:rPr>
              <a:t>(NATRF2022) </a:t>
            </a:r>
            <a:r>
              <a:rPr lang="en-US" sz="1400" b="0" i="0" u="none" dirty="0">
                <a:solidFill>
                  <a:schemeClr val="dk1"/>
                </a:solidFill>
                <a:latin typeface="Arial"/>
                <a:ea typeface="Arial"/>
                <a:cs typeface="Arial"/>
                <a:sym typeface="Arial"/>
              </a:rPr>
              <a:t>to  replace </a:t>
            </a:r>
            <a:r>
              <a:rPr lang="en-US" sz="1400" b="1" i="1" u="none" dirty="0">
                <a:solidFill>
                  <a:schemeClr val="dk1"/>
                </a:solidFill>
                <a:latin typeface="Arial"/>
                <a:ea typeface="Arial"/>
                <a:cs typeface="Arial"/>
                <a:sym typeface="Arial"/>
              </a:rPr>
              <a:t>NAD 83 (2011)</a:t>
            </a:r>
          </a:p>
          <a:p>
            <a:pPr marL="0" marR="0" lvl="0" indent="0" algn="l" rtl="0">
              <a:lnSpc>
                <a:spcPct val="80000"/>
              </a:lnSpc>
              <a:spcBef>
                <a:spcPts val="28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0" marR="0" lvl="0" indent="0" algn="l" rtl="0">
              <a:lnSpc>
                <a:spcPct val="80000"/>
              </a:lnSpc>
              <a:spcBef>
                <a:spcPts val="280"/>
              </a:spcBef>
              <a:spcAft>
                <a:spcPts val="0"/>
              </a:spcAft>
              <a:buClr>
                <a:schemeClr val="dk1"/>
              </a:buClr>
              <a:buSzPct val="25000"/>
              <a:buFont typeface="Arial"/>
              <a:buNone/>
            </a:pPr>
            <a:r>
              <a:rPr lang="en-US" sz="1400" b="0" i="0" u="none" dirty="0">
                <a:solidFill>
                  <a:schemeClr val="dk1"/>
                </a:solidFill>
                <a:latin typeface="Arial"/>
                <a:ea typeface="Arial"/>
                <a:cs typeface="Arial"/>
                <a:sym typeface="Arial"/>
              </a:rPr>
              <a:t>The </a:t>
            </a:r>
            <a:r>
              <a:rPr lang="en-US" sz="1400" b="1" i="0" u="none" dirty="0">
                <a:solidFill>
                  <a:schemeClr val="dk1"/>
                </a:solidFill>
                <a:latin typeface="Arial"/>
                <a:ea typeface="Arial"/>
                <a:cs typeface="Arial"/>
                <a:sym typeface="Arial"/>
              </a:rPr>
              <a:t>Caribbean Terrestrial Reference Frame of 2022 </a:t>
            </a:r>
          </a:p>
          <a:p>
            <a:pPr marL="0" marR="0" lvl="0" indent="0" algn="l" rtl="0">
              <a:lnSpc>
                <a:spcPct val="80000"/>
              </a:lnSpc>
              <a:spcBef>
                <a:spcPts val="280"/>
              </a:spcBef>
              <a:spcAft>
                <a:spcPts val="0"/>
              </a:spcAft>
              <a:buClr>
                <a:srgbClr val="C00000"/>
              </a:buClr>
              <a:buSzPct val="25000"/>
              <a:buFont typeface="Arial"/>
              <a:buNone/>
            </a:pPr>
            <a:r>
              <a:rPr lang="en-US" sz="1400" b="1" i="0" u="none" dirty="0">
                <a:solidFill>
                  <a:srgbClr val="C00000"/>
                </a:solidFill>
                <a:latin typeface="Arial"/>
                <a:ea typeface="Arial"/>
                <a:cs typeface="Arial"/>
                <a:sym typeface="Arial"/>
              </a:rPr>
              <a:t>(CATRF2022) </a:t>
            </a:r>
            <a:r>
              <a:rPr lang="en-US" sz="1400" b="0" i="0" u="none" dirty="0">
                <a:solidFill>
                  <a:schemeClr val="dk1"/>
                </a:solidFill>
                <a:latin typeface="Arial"/>
                <a:ea typeface="Arial"/>
                <a:cs typeface="Arial"/>
                <a:sym typeface="Arial"/>
              </a:rPr>
              <a:t>to replace </a:t>
            </a:r>
            <a:r>
              <a:rPr lang="en-US" sz="1400" b="1" i="1" u="none" dirty="0">
                <a:solidFill>
                  <a:schemeClr val="dk1"/>
                </a:solidFill>
                <a:latin typeface="Arial"/>
                <a:ea typeface="Arial"/>
                <a:cs typeface="Arial"/>
                <a:sym typeface="Arial"/>
              </a:rPr>
              <a:t>NAD 83 (2011)</a:t>
            </a:r>
          </a:p>
          <a:p>
            <a:pPr marL="0" marR="0" lvl="0" indent="0" algn="l" rtl="0">
              <a:lnSpc>
                <a:spcPct val="80000"/>
              </a:lnSpc>
              <a:spcBef>
                <a:spcPts val="28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0" marR="0" lvl="0" indent="0" algn="l" rtl="0">
              <a:lnSpc>
                <a:spcPct val="80000"/>
              </a:lnSpc>
              <a:spcBef>
                <a:spcPts val="280"/>
              </a:spcBef>
              <a:spcAft>
                <a:spcPts val="0"/>
              </a:spcAft>
              <a:buClr>
                <a:schemeClr val="dk1"/>
              </a:buClr>
              <a:buSzPct val="25000"/>
              <a:buFont typeface="Arial"/>
              <a:buNone/>
            </a:pPr>
            <a:r>
              <a:rPr lang="en-US" sz="1400" b="0" i="0" u="none" dirty="0">
                <a:solidFill>
                  <a:schemeClr val="dk1"/>
                </a:solidFill>
                <a:latin typeface="Arial"/>
                <a:ea typeface="Arial"/>
                <a:cs typeface="Arial"/>
                <a:sym typeface="Arial"/>
              </a:rPr>
              <a:t>The </a:t>
            </a:r>
            <a:r>
              <a:rPr lang="en-US" sz="1400" b="1" i="0" u="none" dirty="0">
                <a:solidFill>
                  <a:schemeClr val="dk1"/>
                </a:solidFill>
                <a:latin typeface="Arial"/>
                <a:ea typeface="Arial"/>
                <a:cs typeface="Arial"/>
                <a:sym typeface="Arial"/>
              </a:rPr>
              <a:t>Pacific Terrestrial Reference Frame of 2022 </a:t>
            </a:r>
            <a:r>
              <a:rPr lang="en-US" sz="1400" b="1" i="0" u="none" dirty="0">
                <a:solidFill>
                  <a:srgbClr val="C00000"/>
                </a:solidFill>
                <a:latin typeface="Arial"/>
                <a:ea typeface="Arial"/>
                <a:cs typeface="Arial"/>
                <a:sym typeface="Arial"/>
              </a:rPr>
              <a:t>(PATRF2022) </a:t>
            </a:r>
            <a:r>
              <a:rPr lang="en-US" sz="1400" b="0" i="0" u="none" dirty="0">
                <a:solidFill>
                  <a:schemeClr val="dk1"/>
                </a:solidFill>
                <a:latin typeface="Arial"/>
                <a:ea typeface="Arial"/>
                <a:cs typeface="Arial"/>
                <a:sym typeface="Arial"/>
              </a:rPr>
              <a:t>to replace </a:t>
            </a:r>
            <a:r>
              <a:rPr lang="en-US" sz="1400" b="1" i="1" u="none" dirty="0">
                <a:solidFill>
                  <a:schemeClr val="dk1"/>
                </a:solidFill>
                <a:latin typeface="Arial"/>
                <a:ea typeface="Arial"/>
                <a:cs typeface="Arial"/>
                <a:sym typeface="Arial"/>
              </a:rPr>
              <a:t>NAD 83 (PA11)</a:t>
            </a:r>
          </a:p>
          <a:p>
            <a:pPr marL="0" marR="0" lvl="0" indent="0" algn="l" rtl="0">
              <a:lnSpc>
                <a:spcPct val="80000"/>
              </a:lnSpc>
              <a:spcBef>
                <a:spcPts val="280"/>
              </a:spcBef>
              <a:spcAft>
                <a:spcPts val="0"/>
              </a:spcAft>
              <a:buClr>
                <a:schemeClr val="dk1"/>
              </a:buClr>
              <a:buFont typeface="Arial"/>
              <a:buNone/>
            </a:pPr>
            <a:endParaRPr sz="1400" b="0" i="0" u="none" dirty="0">
              <a:solidFill>
                <a:schemeClr val="dk1"/>
              </a:solidFill>
              <a:latin typeface="Arial"/>
              <a:ea typeface="Arial"/>
              <a:cs typeface="Arial"/>
              <a:sym typeface="Arial"/>
            </a:endParaRPr>
          </a:p>
          <a:p>
            <a:pPr marL="0" marR="0" lvl="0" indent="0" algn="l" rtl="0">
              <a:lnSpc>
                <a:spcPct val="80000"/>
              </a:lnSpc>
              <a:spcBef>
                <a:spcPts val="280"/>
              </a:spcBef>
              <a:spcAft>
                <a:spcPts val="0"/>
              </a:spcAft>
              <a:buClr>
                <a:schemeClr val="dk1"/>
              </a:buClr>
              <a:buSzPct val="25000"/>
              <a:buFont typeface="Arial"/>
              <a:buNone/>
            </a:pPr>
            <a:r>
              <a:rPr lang="en-US" sz="1400" b="0" i="0" u="none" dirty="0">
                <a:solidFill>
                  <a:schemeClr val="dk1"/>
                </a:solidFill>
                <a:latin typeface="Arial"/>
                <a:ea typeface="Arial"/>
                <a:cs typeface="Arial"/>
                <a:sym typeface="Arial"/>
              </a:rPr>
              <a:t>The </a:t>
            </a:r>
            <a:r>
              <a:rPr lang="en-US" sz="1400" b="1" i="0" u="none" dirty="0">
                <a:solidFill>
                  <a:schemeClr val="dk1"/>
                </a:solidFill>
                <a:latin typeface="Arial"/>
                <a:ea typeface="Arial"/>
                <a:cs typeface="Arial"/>
                <a:sym typeface="Arial"/>
              </a:rPr>
              <a:t>Mariana Terrestrial Reference Frame of 2022 </a:t>
            </a:r>
            <a:r>
              <a:rPr lang="en-US" sz="1400" b="1" i="0" u="none" dirty="0">
                <a:solidFill>
                  <a:srgbClr val="C00000"/>
                </a:solidFill>
                <a:latin typeface="Arial"/>
                <a:ea typeface="Arial"/>
                <a:cs typeface="Arial"/>
                <a:sym typeface="Arial"/>
              </a:rPr>
              <a:t>(MATRF2022) </a:t>
            </a:r>
            <a:r>
              <a:rPr lang="en-US" sz="1400" b="0" i="0" u="none" dirty="0">
                <a:solidFill>
                  <a:schemeClr val="dk1"/>
                </a:solidFill>
                <a:latin typeface="Arial"/>
                <a:ea typeface="Arial"/>
                <a:cs typeface="Arial"/>
                <a:sym typeface="Arial"/>
              </a:rPr>
              <a:t>to replace </a:t>
            </a:r>
            <a:r>
              <a:rPr lang="en-US" sz="1400" b="1" i="1" u="none" dirty="0">
                <a:solidFill>
                  <a:schemeClr val="dk1"/>
                </a:solidFill>
                <a:latin typeface="Arial"/>
                <a:ea typeface="Arial"/>
                <a:cs typeface="Arial"/>
                <a:sym typeface="Arial"/>
              </a:rPr>
              <a:t>NAD 83 (MA11)</a:t>
            </a:r>
          </a:p>
          <a:p>
            <a:pPr marL="742950" marR="0" lvl="1" indent="-285750" algn="l" rtl="0">
              <a:lnSpc>
                <a:spcPct val="80000"/>
              </a:lnSpc>
              <a:spcBef>
                <a:spcPts val="280"/>
              </a:spcBef>
              <a:spcAft>
                <a:spcPts val="0"/>
              </a:spcAft>
              <a:buClr>
                <a:schemeClr val="accent1"/>
              </a:buClr>
              <a:buFont typeface="Arial"/>
              <a:buNone/>
            </a:pPr>
            <a:endParaRPr sz="1400" b="0" i="0" u="none" strike="noStrike" cap="none" dirty="0">
              <a:solidFill>
                <a:srgbClr val="262626"/>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dirty="0">
              <a:solidFill>
                <a:srgbClr val="262626"/>
              </a:solidFill>
              <a:latin typeface="Calibri"/>
              <a:ea typeface="Calibri"/>
              <a:cs typeface="Calibri"/>
              <a:sym typeface="Calibri"/>
            </a:endParaRPr>
          </a:p>
        </p:txBody>
      </p:sp>
      <p:sp>
        <p:nvSpPr>
          <p:cNvPr id="212" name="Shape 212"/>
          <p:cNvSpPr txBox="1"/>
          <p:nvPr/>
        </p:nvSpPr>
        <p:spPr>
          <a:xfrm>
            <a:off x="685800" y="1141640"/>
            <a:ext cx="8001000" cy="40004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0" i="0" u="none">
                <a:solidFill>
                  <a:schemeClr val="dk1"/>
                </a:solidFill>
                <a:latin typeface="Arial"/>
                <a:ea typeface="Arial"/>
                <a:cs typeface="Arial"/>
                <a:sym typeface="Arial"/>
              </a:rPr>
              <a:t>Blueprint for 2022, Part 1: Geometric Coordinates</a:t>
            </a:r>
          </a:p>
        </p:txBody>
      </p:sp>
    </p:spTree>
    <p:extLst>
      <p:ext uri="{BB962C8B-B14F-4D97-AF65-F5344CB8AC3E}">
        <p14:creationId xmlns:p14="http://schemas.microsoft.com/office/powerpoint/2010/main" val="2058495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7937" y="536121"/>
            <a:ext cx="9144000" cy="808037"/>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0" u="none" strike="noStrike" cap="none" dirty="0" smtClean="0">
                <a:solidFill>
                  <a:schemeClr val="dk1"/>
                </a:solidFill>
                <a:latin typeface="Arial Black" panose="020B0A04020102020204" pitchFamily="34" charset="0"/>
                <a:ea typeface="Arial"/>
                <a:cs typeface="Arial"/>
                <a:sym typeface="Arial"/>
              </a:rPr>
              <a:t>New </a:t>
            </a:r>
            <a:r>
              <a:rPr lang="en-US" sz="3600" b="1" i="0" u="none" strike="noStrike" cap="none" dirty="0">
                <a:solidFill>
                  <a:schemeClr val="dk1"/>
                </a:solidFill>
                <a:latin typeface="Arial Black" panose="020B0A04020102020204" pitchFamily="34" charset="0"/>
                <a:ea typeface="Arial"/>
                <a:cs typeface="Arial"/>
                <a:sym typeface="Arial"/>
              </a:rPr>
              <a:t>Geopotential Datum</a:t>
            </a:r>
          </a:p>
        </p:txBody>
      </p:sp>
      <p:sp>
        <p:nvSpPr>
          <p:cNvPr id="218" name="Shape 218"/>
          <p:cNvSpPr txBox="1"/>
          <p:nvPr/>
        </p:nvSpPr>
        <p:spPr>
          <a:xfrm>
            <a:off x="-533400" y="5928858"/>
            <a:ext cx="9524999" cy="1447800"/>
          </a:xfrm>
          <a:prstGeom prst="rect">
            <a:avLst/>
          </a:prstGeom>
          <a:noFill/>
          <a:ln>
            <a:noFill/>
          </a:ln>
        </p:spPr>
        <p:txBody>
          <a:bodyPr wrap="square" lIns="91425" tIns="45700" rIns="91425" bIns="45700" anchor="t" anchorCtr="0">
            <a:noAutofit/>
          </a:bodyPr>
          <a:lstStyle/>
          <a:p>
            <a:pPr marL="457200" marR="0" lvl="1" indent="0" algn="ctr" rtl="0">
              <a:lnSpc>
                <a:spcPct val="100000"/>
              </a:lnSpc>
              <a:spcBef>
                <a:spcPts val="0"/>
              </a:spcBef>
              <a:spcAft>
                <a:spcPts val="0"/>
              </a:spcAft>
              <a:buClr>
                <a:schemeClr val="dk1"/>
              </a:buClr>
              <a:buSzPct val="25000"/>
              <a:buFont typeface="Arial"/>
              <a:buNone/>
            </a:pPr>
            <a:r>
              <a:rPr lang="en-US" sz="2400" b="0" i="0" u="none" strike="noStrike" cap="none" dirty="0">
                <a:solidFill>
                  <a:schemeClr val="dk1"/>
                </a:solidFill>
                <a:latin typeface="Arial"/>
                <a:ea typeface="Arial"/>
                <a:cs typeface="Arial"/>
                <a:sym typeface="Arial"/>
              </a:rPr>
              <a:t>The North American-Pacific Geopotential Datum of 2022 (NAPGD2022) will include GEOID2022</a:t>
            </a:r>
          </a:p>
          <a:p>
            <a:pPr marL="457200" marR="0" lvl="1" indent="0" algn="l" rtl="0">
              <a:lnSpc>
                <a:spcPct val="100000"/>
              </a:lnSpc>
              <a:spcBef>
                <a:spcPts val="560"/>
              </a:spcBef>
              <a:spcAft>
                <a:spcPts val="0"/>
              </a:spcAft>
              <a:buClr>
                <a:schemeClr val="dk1"/>
              </a:buClr>
              <a:buFont typeface="Arial"/>
              <a:buNone/>
            </a:pPr>
            <a:endParaRPr sz="2800" b="0" i="0" u="none" strike="noStrike" cap="none" dirty="0">
              <a:solidFill>
                <a:srgbClr val="262626"/>
              </a:solidFill>
              <a:latin typeface="Cabin"/>
              <a:ea typeface="Cabin"/>
              <a:cs typeface="Cabin"/>
              <a:sym typeface="Cabin"/>
            </a:endParaRPr>
          </a:p>
          <a:p>
            <a:pPr marL="457200" marR="0" lvl="1" indent="0" algn="l" rtl="0">
              <a:lnSpc>
                <a:spcPct val="100000"/>
              </a:lnSpc>
              <a:spcBef>
                <a:spcPts val="480"/>
              </a:spcBef>
              <a:spcAft>
                <a:spcPts val="0"/>
              </a:spcAft>
              <a:buClr>
                <a:schemeClr val="dk1"/>
              </a:buClr>
              <a:buFont typeface="Arial"/>
              <a:buNone/>
            </a:pPr>
            <a:endParaRPr sz="2400" b="0" i="0" u="none" strike="noStrike" cap="none" dirty="0">
              <a:solidFill>
                <a:srgbClr val="262626"/>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400" b="0" i="0" u="none" strike="noStrike" cap="none" dirty="0">
              <a:solidFill>
                <a:srgbClr val="262626"/>
              </a:solidFill>
              <a:latin typeface="Times New Roman"/>
              <a:ea typeface="Times New Roman"/>
              <a:cs typeface="Times New Roman"/>
              <a:sym typeface="Times New Roman"/>
            </a:endParaRPr>
          </a:p>
        </p:txBody>
      </p:sp>
      <p:sp>
        <p:nvSpPr>
          <p:cNvPr id="219" name="Shape 219"/>
          <p:cNvSpPr txBox="1"/>
          <p:nvPr/>
        </p:nvSpPr>
        <p:spPr>
          <a:xfrm>
            <a:off x="695325" y="1288596"/>
            <a:ext cx="7737474" cy="40004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0" i="0" u="none">
                <a:solidFill>
                  <a:schemeClr val="dk1"/>
                </a:solidFill>
                <a:latin typeface="Arial"/>
                <a:ea typeface="Arial"/>
                <a:cs typeface="Arial"/>
                <a:sym typeface="Arial"/>
              </a:rPr>
              <a:t>Blueprint for 2022, Part 2: Geopotential Coordinates</a:t>
            </a:r>
          </a:p>
        </p:txBody>
      </p:sp>
      <p:pic>
        <p:nvPicPr>
          <p:cNvPr id="220" name="Shape 220"/>
          <p:cNvPicPr preferRelativeResize="0"/>
          <p:nvPr/>
        </p:nvPicPr>
        <p:blipFill rotWithShape="1">
          <a:blip r:embed="rId3">
            <a:alphaModFix/>
          </a:blip>
          <a:srcRect/>
          <a:stretch/>
        </p:blipFill>
        <p:spPr>
          <a:xfrm>
            <a:off x="1524000" y="1768021"/>
            <a:ext cx="6199187" cy="4078287"/>
          </a:xfrm>
          <a:prstGeom prst="rect">
            <a:avLst/>
          </a:prstGeom>
          <a:noFill/>
          <a:ln w="9525" cap="flat" cmpd="sng">
            <a:solidFill>
              <a:schemeClr val="lt2"/>
            </a:solidFill>
            <a:prstDash val="solid"/>
            <a:miter lim="800000"/>
            <a:headEnd type="none" w="med" len="med"/>
            <a:tailEnd type="none" w="med" len="med"/>
          </a:ln>
        </p:spPr>
      </p:pic>
    </p:spTree>
    <p:extLst>
      <p:ext uri="{BB962C8B-B14F-4D97-AF65-F5344CB8AC3E}">
        <p14:creationId xmlns:p14="http://schemas.microsoft.com/office/powerpoint/2010/main" val="2550219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p:cNvPicPr>
            <a:picLocks noGrp="1" noChangeAspect="1"/>
          </p:cNvPicPr>
          <p:nvPr>
            <p:ph sz="half" idx="1"/>
          </p:nvPr>
        </p:nvPicPr>
        <p:blipFill rotWithShape="1">
          <a:blip r:embed="rId3">
            <a:lum bright="70000" contrast="-70000"/>
            <a:extLst>
              <a:ext uri="{28A0092B-C50C-407E-A947-70E740481C1C}">
                <a14:useLocalDpi xmlns:a14="http://schemas.microsoft.com/office/drawing/2010/main" val="0"/>
              </a:ext>
            </a:extLst>
          </a:blip>
          <a:srcRect l="13796" t="9991" b="3831"/>
          <a:stretch/>
        </p:blipFill>
        <p:spPr>
          <a:xfrm>
            <a:off x="0" y="1654119"/>
            <a:ext cx="9139252" cy="5040386"/>
          </a:xfrm>
        </p:spPr>
      </p:pic>
      <p:sp>
        <p:nvSpPr>
          <p:cNvPr id="21" name="Title 1"/>
          <p:cNvSpPr txBox="1">
            <a:spLocks/>
          </p:cNvSpPr>
          <p:nvPr/>
        </p:nvSpPr>
        <p:spPr>
          <a:xfrm>
            <a:off x="-17254" y="338311"/>
            <a:ext cx="91612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fontAlgn="auto">
              <a:spcAft>
                <a:spcPts val="0"/>
              </a:spcAft>
              <a:defRPr/>
            </a:pPr>
            <a:r>
              <a:rPr lang="en-US" sz="3600" b="1" dirty="0">
                <a:latin typeface="Arial Black" panose="020B0A04020102020204" pitchFamily="34" charset="0"/>
                <a:cs typeface="Arial" panose="020B0604020202020204" pitchFamily="34" charset="0"/>
              </a:rPr>
              <a:t>The NSRS of Tomorrow (2022)</a:t>
            </a:r>
            <a:endParaRPr lang="en-US" sz="3600" b="1" i="1" dirty="0">
              <a:latin typeface="Arial Black" panose="020B0A04020102020204" pitchFamily="34" charset="0"/>
              <a:cs typeface="Arial" panose="020B0604020202020204" pitchFamily="34" charset="0"/>
            </a:endParaRPr>
          </a:p>
        </p:txBody>
      </p:sp>
      <p:sp>
        <p:nvSpPr>
          <p:cNvPr id="20" name="Rectangle 19"/>
          <p:cNvSpPr/>
          <p:nvPr/>
        </p:nvSpPr>
        <p:spPr>
          <a:xfrm>
            <a:off x="0" y="1587848"/>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740" y="6640545"/>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p:cNvSpPr txBox="1">
            <a:spLocks/>
          </p:cNvSpPr>
          <p:nvPr/>
        </p:nvSpPr>
        <p:spPr>
          <a:xfrm>
            <a:off x="152400" y="1785881"/>
            <a:ext cx="8160657" cy="53457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000" kern="0" dirty="0" smtClean="0">
                <a:solidFill>
                  <a:srgbClr val="000000"/>
                </a:solidFill>
                <a:latin typeface="Arial" panose="020B0604020202020204" pitchFamily="34" charset="0"/>
                <a:ea typeface="Cabin"/>
                <a:cs typeface="Arial" panose="020B0604020202020204" pitchFamily="34" charset="0"/>
                <a:sym typeface="Cabin"/>
              </a:rPr>
              <a:t>Primary elements:</a:t>
            </a:r>
          </a:p>
          <a:p>
            <a:pPr fontAlgn="auto">
              <a:spcAft>
                <a:spcPts val="0"/>
              </a:spcAft>
            </a:pPr>
            <a:r>
              <a:rPr lang="en-US" sz="2000" kern="0" dirty="0">
                <a:solidFill>
                  <a:srgbClr val="000000"/>
                </a:solidFill>
                <a:latin typeface="Arial" panose="020B0604020202020204" pitchFamily="34" charset="0"/>
                <a:ea typeface="Cabin"/>
                <a:cs typeface="Arial" panose="020B0604020202020204" pitchFamily="34" charset="0"/>
                <a:sym typeface="Cabin"/>
              </a:rPr>
              <a:t>The </a:t>
            </a:r>
            <a:r>
              <a:rPr lang="en-US" sz="2000" kern="0" dirty="0" smtClean="0">
                <a:solidFill>
                  <a:srgbClr val="000000"/>
                </a:solidFill>
                <a:latin typeface="Arial" panose="020B0604020202020204" pitchFamily="34" charset="0"/>
                <a:ea typeface="Cabin"/>
                <a:cs typeface="Arial" panose="020B0604020202020204" pitchFamily="34" charset="0"/>
                <a:sym typeface="Cabin"/>
              </a:rPr>
              <a:t>geometric North </a:t>
            </a:r>
            <a:r>
              <a:rPr lang="en-US" sz="2000" kern="0" dirty="0">
                <a:solidFill>
                  <a:srgbClr val="000000"/>
                </a:solidFill>
                <a:latin typeface="Arial" panose="020B0604020202020204" pitchFamily="34" charset="0"/>
                <a:ea typeface="Cabin"/>
                <a:cs typeface="Arial" panose="020B0604020202020204" pitchFamily="34" charset="0"/>
                <a:sym typeface="Cabin"/>
              </a:rPr>
              <a:t>American Terrestrial Reference Frame of 2022 (</a:t>
            </a:r>
            <a:r>
              <a:rPr lang="en-US" sz="2000" b="1" kern="0" dirty="0">
                <a:solidFill>
                  <a:srgbClr val="C00000"/>
                </a:solidFill>
                <a:latin typeface="Arial" panose="020B0604020202020204" pitchFamily="34" charset="0"/>
                <a:ea typeface="Cabin"/>
                <a:cs typeface="Arial" panose="020B0604020202020204" pitchFamily="34" charset="0"/>
                <a:sym typeface="Cabin"/>
              </a:rPr>
              <a:t>NATRF2022</a:t>
            </a:r>
            <a:r>
              <a:rPr lang="en-US" sz="2000" kern="0" dirty="0" smtClean="0">
                <a:solidFill>
                  <a:srgbClr val="000000"/>
                </a:solidFill>
                <a:latin typeface="Arial" panose="020B0604020202020204" pitchFamily="34" charset="0"/>
                <a:ea typeface="Cabin"/>
                <a:cs typeface="Arial" panose="020B0604020202020204" pitchFamily="34" charset="0"/>
                <a:sym typeface="Cabin"/>
              </a:rPr>
              <a:t>)  </a:t>
            </a:r>
            <a:r>
              <a:rPr lang="en-US" sz="2000" kern="0" dirty="0">
                <a:solidFill>
                  <a:srgbClr val="000000"/>
                </a:solidFill>
                <a:latin typeface="Arial" panose="020B0604020202020204" pitchFamily="34" charset="0"/>
                <a:ea typeface="Cabin"/>
                <a:cs typeface="Arial" panose="020B0604020202020204" pitchFamily="34" charset="0"/>
                <a:sym typeface="Cabin"/>
              </a:rPr>
              <a:t> </a:t>
            </a:r>
            <a:r>
              <a:rPr lang="en-US" sz="2000" kern="0" dirty="0" smtClean="0">
                <a:solidFill>
                  <a:srgbClr val="000000"/>
                </a:solidFill>
                <a:latin typeface="Arial" panose="020B0604020202020204" pitchFamily="34" charset="0"/>
                <a:ea typeface="Cabin"/>
                <a:cs typeface="Arial" panose="020B0604020202020204" pitchFamily="34" charset="0"/>
                <a:sym typeface="Cabin"/>
              </a:rPr>
              <a:t>    	          	                                                          </a:t>
            </a:r>
            <a:r>
              <a:rPr lang="en-US" sz="1800" i="1" kern="0" dirty="0" smtClean="0">
                <a:solidFill>
                  <a:srgbClr val="000000"/>
                </a:solidFill>
                <a:latin typeface="Arial" panose="020B0604020202020204" pitchFamily="34" charset="0"/>
                <a:ea typeface="Cabin"/>
                <a:cs typeface="Arial" panose="020B0604020202020204" pitchFamily="34" charset="0"/>
                <a:sym typeface="Cabin"/>
              </a:rPr>
              <a:t>plus the Caribbean, Pacific, and Mariana plates</a:t>
            </a:r>
          </a:p>
          <a:p>
            <a:pPr fontAlgn="auto">
              <a:spcAft>
                <a:spcPts val="0"/>
              </a:spcAft>
            </a:pPr>
            <a:r>
              <a:rPr lang="en-US" sz="2000" kern="0" dirty="0" smtClean="0">
                <a:solidFill>
                  <a:srgbClr val="000000"/>
                </a:solidFill>
                <a:latin typeface="Arial" panose="020B0604020202020204" pitchFamily="34" charset="0"/>
                <a:ea typeface="Cabin"/>
                <a:cs typeface="Arial" panose="020B0604020202020204" pitchFamily="34" charset="0"/>
                <a:sym typeface="Cabin"/>
              </a:rPr>
              <a:t>The </a:t>
            </a:r>
            <a:r>
              <a:rPr lang="en-US" sz="2000" kern="0" dirty="0">
                <a:solidFill>
                  <a:srgbClr val="000000"/>
                </a:solidFill>
                <a:latin typeface="Arial" panose="020B0604020202020204" pitchFamily="34" charset="0"/>
                <a:ea typeface="Cabin"/>
                <a:cs typeface="Arial" panose="020B0604020202020204" pitchFamily="34" charset="0"/>
                <a:sym typeface="Cabin"/>
              </a:rPr>
              <a:t>North American-Pacific Geopotential Datum of 2022 (</a:t>
            </a:r>
            <a:r>
              <a:rPr lang="en-US" sz="2000" b="1" kern="0" dirty="0">
                <a:solidFill>
                  <a:srgbClr val="C00000"/>
                </a:solidFill>
                <a:latin typeface="Arial" panose="020B0604020202020204" pitchFamily="34" charset="0"/>
                <a:ea typeface="Cabin"/>
                <a:cs typeface="Arial" panose="020B0604020202020204" pitchFamily="34" charset="0"/>
                <a:sym typeface="Cabin"/>
              </a:rPr>
              <a:t>NAPGD2022</a:t>
            </a:r>
            <a:r>
              <a:rPr lang="en-US" sz="2000" kern="0" dirty="0">
                <a:solidFill>
                  <a:srgbClr val="000000"/>
                </a:solidFill>
                <a:latin typeface="Arial" panose="020B0604020202020204" pitchFamily="34" charset="0"/>
                <a:ea typeface="Cabin"/>
                <a:cs typeface="Arial" panose="020B0604020202020204" pitchFamily="34" charset="0"/>
                <a:sym typeface="Cabin"/>
              </a:rPr>
              <a:t>)</a:t>
            </a:r>
          </a:p>
          <a:p>
            <a:pPr marL="0" indent="0" fontAlgn="auto">
              <a:spcAft>
                <a:spcPts val="0"/>
              </a:spcAft>
              <a:buFont typeface="Arial" panose="020B0604020202020204" pitchFamily="34" charset="0"/>
              <a:buNone/>
            </a:pPr>
            <a:endParaRPr lang="en-US" sz="2000" kern="0" dirty="0" smtClean="0">
              <a:solidFill>
                <a:srgbClr val="000000"/>
              </a:solidFill>
              <a:latin typeface="Arial" panose="020B0604020202020204" pitchFamily="34" charset="0"/>
              <a:ea typeface="Cabin"/>
              <a:cs typeface="Arial" panose="020B0604020202020204" pitchFamily="34" charset="0"/>
              <a:sym typeface="Cabin"/>
            </a:endParaRPr>
          </a:p>
          <a:p>
            <a:pPr marL="0" indent="0" fontAlgn="auto">
              <a:spcAft>
                <a:spcPts val="0"/>
              </a:spcAft>
              <a:buFont typeface="Arial" panose="020B0604020202020204" pitchFamily="34" charset="0"/>
              <a:buNone/>
            </a:pPr>
            <a:r>
              <a:rPr lang="en-US" sz="2000" kern="0" dirty="0">
                <a:solidFill>
                  <a:srgbClr val="000000"/>
                </a:solidFill>
                <a:latin typeface="Arial" panose="020B0604020202020204" pitchFamily="34" charset="0"/>
                <a:ea typeface="Cabin"/>
                <a:cs typeface="Arial" panose="020B0604020202020204" pitchFamily="34" charset="0"/>
                <a:sym typeface="Cabin"/>
              </a:rPr>
              <a:t>N</a:t>
            </a:r>
            <a:r>
              <a:rPr lang="en-US" sz="2000" kern="0" dirty="0" smtClean="0">
                <a:solidFill>
                  <a:srgbClr val="000000"/>
                </a:solidFill>
                <a:latin typeface="Arial" panose="020B0604020202020204" pitchFamily="34" charset="0"/>
                <a:ea typeface="Cabin"/>
                <a:cs typeface="Arial" panose="020B0604020202020204" pitchFamily="34" charset="0"/>
                <a:sym typeface="Cabin"/>
              </a:rPr>
              <a:t>ew reference system is:</a:t>
            </a:r>
          </a:p>
          <a:p>
            <a:pPr fontAlgn="auto">
              <a:spcAft>
                <a:spcPts val="0"/>
              </a:spcAft>
            </a:pPr>
            <a:r>
              <a:rPr lang="en-US" sz="2000" kern="0" dirty="0" smtClean="0">
                <a:solidFill>
                  <a:srgbClr val="000000"/>
                </a:solidFill>
                <a:latin typeface="Arial" panose="020B0604020202020204" pitchFamily="34" charset="0"/>
                <a:ea typeface="Cabin"/>
                <a:cs typeface="Arial" panose="020B0604020202020204" pitchFamily="34" charset="0"/>
                <a:sym typeface="Cabin"/>
              </a:rPr>
              <a:t>Geocentric and defined by relationships to a global/international ideal frame; </a:t>
            </a:r>
          </a:p>
          <a:p>
            <a:pPr fontAlgn="auto">
              <a:spcAft>
                <a:spcPts val="0"/>
              </a:spcAft>
            </a:pPr>
            <a:r>
              <a:rPr lang="en-US" sz="2000" kern="0" dirty="0" smtClean="0">
                <a:solidFill>
                  <a:srgbClr val="000000"/>
                </a:solidFill>
                <a:latin typeface="Arial" panose="020B0604020202020204" pitchFamily="34" charset="0"/>
                <a:ea typeface="Cabin"/>
                <a:cs typeface="Arial" panose="020B0604020202020204" pitchFamily="34" charset="0"/>
                <a:sym typeface="Cabin"/>
              </a:rPr>
              <a:t>Time-dependent; and</a:t>
            </a:r>
            <a:endParaRPr lang="en-US" sz="2000" kern="0" dirty="0">
              <a:solidFill>
                <a:srgbClr val="000000"/>
              </a:solidFill>
              <a:latin typeface="Arial" panose="020B0604020202020204" pitchFamily="34" charset="0"/>
              <a:ea typeface="Cabin"/>
              <a:cs typeface="Arial" panose="020B0604020202020204" pitchFamily="34" charset="0"/>
              <a:sym typeface="Cabin"/>
            </a:endParaRPr>
          </a:p>
          <a:p>
            <a:pPr fontAlgn="auto">
              <a:spcAft>
                <a:spcPts val="0"/>
              </a:spcAft>
            </a:pPr>
            <a:r>
              <a:rPr lang="en-US" sz="2000" kern="0" dirty="0" smtClean="0">
                <a:solidFill>
                  <a:srgbClr val="000000"/>
                </a:solidFill>
                <a:latin typeface="Arial" panose="020B0604020202020204" pitchFamily="34" charset="0"/>
                <a:ea typeface="Cabin"/>
                <a:cs typeface="Arial" panose="020B0604020202020204" pitchFamily="34" charset="0"/>
                <a:sym typeface="Cabin"/>
              </a:rPr>
              <a:t>Primarily accessed via GPS technology and a newly refined semi-dynamic geoid model </a:t>
            </a:r>
          </a:p>
          <a:p>
            <a:pPr fontAlgn="auto">
              <a:spcAft>
                <a:spcPts val="0"/>
              </a:spcAft>
            </a:pPr>
            <a:endParaRPr lang="en-US" sz="1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4885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CrisscrossEtching/>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6986"/>
            <a:ext cx="9144000" cy="6858000"/>
          </a:xfrm>
        </p:spPr>
      </p:pic>
      <p:pic>
        <p:nvPicPr>
          <p:cNvPr id="3" name="Picture 2"/>
          <p:cNvPicPr>
            <a:picLocks noChangeAspect="1"/>
          </p:cNvPicPr>
          <p:nvPr/>
        </p:nvPicPr>
        <p:blipFill>
          <a:blip r:embed="rId5"/>
          <a:stretch>
            <a:fillRect/>
          </a:stretch>
        </p:blipFill>
        <p:spPr>
          <a:xfrm rot="21204713">
            <a:off x="1475835" y="3657731"/>
            <a:ext cx="2357165" cy="2823836"/>
          </a:xfrm>
          <a:prstGeom prst="rect">
            <a:avLst/>
          </a:prstGeom>
          <a:ln>
            <a:noFill/>
          </a:ln>
          <a:effectLst>
            <a:outerShdw blurRad="292100" dist="139700" dir="2700000" algn="tl" rotWithShape="0">
              <a:srgbClr val="333333">
                <a:alpha val="65000"/>
              </a:srgbClr>
            </a:outerShdw>
          </a:effectLst>
        </p:spPr>
      </p:pic>
      <p:sp>
        <p:nvSpPr>
          <p:cNvPr id="55" name="Freeform 54"/>
          <p:cNvSpPr/>
          <p:nvPr/>
        </p:nvSpPr>
        <p:spPr>
          <a:xfrm>
            <a:off x="4576618" y="1992696"/>
            <a:ext cx="4700386" cy="3863713"/>
          </a:xfrm>
          <a:custGeom>
            <a:avLst/>
            <a:gdLst>
              <a:gd name="connsiteX0" fmla="*/ 0 w 4970055"/>
              <a:gd name="connsiteY0" fmla="*/ 3142211 h 3142211"/>
              <a:gd name="connsiteX1" fmla="*/ 4438996 w 4970055"/>
              <a:gd name="connsiteY1" fmla="*/ 980902 h 3142211"/>
              <a:gd name="connsiteX2" fmla="*/ 4721629 w 4970055"/>
              <a:gd name="connsiteY2" fmla="*/ 0 h 3142211"/>
              <a:gd name="connsiteX0" fmla="*/ 0 w 5855773"/>
              <a:gd name="connsiteY0" fmla="*/ 3142211 h 3142211"/>
              <a:gd name="connsiteX1" fmla="*/ 5622501 w 5855773"/>
              <a:gd name="connsiteY1" fmla="*/ 1365234 h 3142211"/>
              <a:gd name="connsiteX2" fmla="*/ 4721629 w 5855773"/>
              <a:gd name="connsiteY2" fmla="*/ 0 h 3142211"/>
              <a:gd name="connsiteX0" fmla="*/ 4557732 w 4974301"/>
              <a:gd name="connsiteY0" fmla="*/ 3827325 h 3827325"/>
              <a:gd name="connsiteX1" fmla="*/ 900872 w 4974301"/>
              <a:gd name="connsiteY1" fmla="*/ 1365234 h 3827325"/>
              <a:gd name="connsiteX2" fmla="*/ 0 w 4974301"/>
              <a:gd name="connsiteY2" fmla="*/ 0 h 3827325"/>
              <a:gd name="connsiteX0" fmla="*/ 4557732 w 4557732"/>
              <a:gd name="connsiteY0" fmla="*/ 3827325 h 3827325"/>
              <a:gd name="connsiteX1" fmla="*/ 900872 w 4557732"/>
              <a:gd name="connsiteY1" fmla="*/ 1365234 h 3827325"/>
              <a:gd name="connsiteX2" fmla="*/ 0 w 4557732"/>
              <a:gd name="connsiteY2" fmla="*/ 0 h 3827325"/>
              <a:gd name="connsiteX0" fmla="*/ 4660646 w 4660646"/>
              <a:gd name="connsiteY0" fmla="*/ 3760484 h 3760484"/>
              <a:gd name="connsiteX1" fmla="*/ 900872 w 4660646"/>
              <a:gd name="connsiteY1" fmla="*/ 1365234 h 3760484"/>
              <a:gd name="connsiteX2" fmla="*/ 0 w 4660646"/>
              <a:gd name="connsiteY2" fmla="*/ 0 h 3760484"/>
            </a:gdLst>
            <a:ahLst/>
            <a:cxnLst>
              <a:cxn ang="0">
                <a:pos x="connsiteX0" y="connsiteY0"/>
              </a:cxn>
              <a:cxn ang="0">
                <a:pos x="connsiteX1" y="connsiteY1"/>
              </a:cxn>
              <a:cxn ang="0">
                <a:pos x="connsiteX2" y="connsiteY2"/>
              </a:cxn>
            </a:cxnLst>
            <a:rect l="l" t="t" r="r" b="b"/>
            <a:pathLst>
              <a:path w="4660646" h="3760484">
                <a:moveTo>
                  <a:pt x="4660646" y="3760484"/>
                </a:moveTo>
                <a:cubicBezTo>
                  <a:pt x="3313511" y="2774578"/>
                  <a:pt x="1677646" y="1991981"/>
                  <a:pt x="900872" y="1365234"/>
                </a:cubicBezTo>
                <a:cubicBezTo>
                  <a:pt x="124098" y="738487"/>
                  <a:pt x="252152" y="228600"/>
                  <a:pt x="0" y="0"/>
                </a:cubicBezTo>
              </a:path>
            </a:pathLst>
          </a:custGeom>
          <a:noFill/>
          <a:ln w="76200">
            <a:solidFill>
              <a:srgbClr val="C0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sz="3600" dirty="0" smtClean="0">
                <a:latin typeface="Arial Black" panose="020B0A04020102020204" pitchFamily="34" charset="0"/>
                <a:cs typeface="Arial" panose="020B0604020202020204" pitchFamily="34" charset="0"/>
              </a:rPr>
              <a:t>NGS Will Support Access to </a:t>
            </a:r>
            <a:br>
              <a:rPr lang="en-US" sz="3600" dirty="0" smtClean="0">
                <a:latin typeface="Arial Black" panose="020B0A04020102020204" pitchFamily="34" charset="0"/>
                <a:cs typeface="Arial" panose="020B0604020202020204" pitchFamily="34" charset="0"/>
              </a:rPr>
            </a:br>
            <a:r>
              <a:rPr lang="en-US" sz="3600" dirty="0" smtClean="0">
                <a:latin typeface="Arial Black" panose="020B0A04020102020204" pitchFamily="34" charset="0"/>
                <a:cs typeface="Arial" panose="020B0604020202020204" pitchFamily="34" charset="0"/>
              </a:rPr>
              <a:t>NAPGD 2022 Heights</a:t>
            </a:r>
            <a:endParaRPr lang="en-US" sz="3600" dirty="0">
              <a:latin typeface="Arial Black" panose="020B0A040201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pPr>
              <a:defRPr/>
            </a:pPr>
            <a:r>
              <a:rPr lang="en-US" smtClean="0"/>
              <a:t>July 13, 2017</a:t>
            </a:r>
            <a:endParaRPr lang="en-US"/>
          </a:p>
        </p:txBody>
      </p:sp>
      <p:pic>
        <p:nvPicPr>
          <p:cNvPr id="8" name="Picture 7"/>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7306436" y="1215460"/>
            <a:ext cx="1757378" cy="1129743"/>
          </a:xfrm>
          <a:prstGeom prst="rect">
            <a:avLst/>
          </a:prstGeom>
        </p:spPr>
      </p:pic>
      <p:sp>
        <p:nvSpPr>
          <p:cNvPr id="10" name="TextBox 9"/>
          <p:cNvSpPr txBox="1"/>
          <p:nvPr/>
        </p:nvSpPr>
        <p:spPr>
          <a:xfrm>
            <a:off x="6128651" y="2846241"/>
            <a:ext cx="1896673" cy="461665"/>
          </a:xfrm>
          <a:prstGeom prst="rect">
            <a:avLst/>
          </a:prstGeom>
          <a:noFill/>
        </p:spPr>
        <p:txBody>
          <a:bodyPr wrap="none" rtlCol="0">
            <a:spAutoFit/>
          </a:bodyPr>
          <a:lstStyle/>
          <a:p>
            <a:r>
              <a:rPr lang="en-US" sz="2400" dirty="0" smtClean="0">
                <a:solidFill>
                  <a:srgbClr val="C00000"/>
                </a:solidFill>
                <a:latin typeface="Franklin Gothic Heavy" panose="020B0903020102020204" pitchFamily="34" charset="0"/>
              </a:rPr>
              <a:t>GEOID 2022</a:t>
            </a:r>
            <a:endParaRPr lang="en-US" sz="2400" dirty="0">
              <a:solidFill>
                <a:srgbClr val="C00000"/>
              </a:solidFill>
              <a:latin typeface="Franklin Gothic Heavy" panose="020B0903020102020204" pitchFamily="34" charset="0"/>
            </a:endParaRPr>
          </a:p>
        </p:txBody>
      </p:sp>
      <p:pic>
        <p:nvPicPr>
          <p:cNvPr id="29" name="Picture 28"/>
          <p:cNvPicPr>
            <a:picLocks noChangeAspect="1"/>
          </p:cNvPicPr>
          <p:nvPr/>
        </p:nvPicPr>
        <p:blipFill>
          <a:blip r:embed="rId8" cstate="print">
            <a:clrChange>
              <a:clrFrom>
                <a:srgbClr val="FEFEFE"/>
              </a:clrFrom>
              <a:clrTo>
                <a:srgbClr val="FEFEFE">
                  <a:alpha val="0"/>
                </a:srgbClr>
              </a:clrTo>
            </a:clrChange>
            <a:extLst>
              <a:ext uri="{BEBA8EAE-BF5A-486C-A8C5-ECC9F3942E4B}">
                <a14:imgProps xmlns:a14="http://schemas.microsoft.com/office/drawing/2010/main">
                  <a14:imgLayer r:embed="rId9">
                    <a14:imgEffect>
                      <a14:artisticMarker/>
                    </a14:imgEffect>
                  </a14:imgLayer>
                </a14:imgProps>
              </a:ext>
              <a:ext uri="{28A0092B-C50C-407E-A947-70E740481C1C}">
                <a14:useLocalDpi xmlns:a14="http://schemas.microsoft.com/office/drawing/2010/main" val="0"/>
              </a:ext>
            </a:extLst>
          </a:blip>
          <a:stretch>
            <a:fillRect/>
          </a:stretch>
        </p:blipFill>
        <p:spPr>
          <a:xfrm>
            <a:off x="289903" y="5075703"/>
            <a:ext cx="1122059" cy="1054672"/>
          </a:xfrm>
          <a:prstGeom prst="rect">
            <a:avLst/>
          </a:prstGeom>
        </p:spPr>
      </p:pic>
      <p:grpSp>
        <p:nvGrpSpPr>
          <p:cNvPr id="51" name="Group 50"/>
          <p:cNvGrpSpPr/>
          <p:nvPr/>
        </p:nvGrpSpPr>
        <p:grpSpPr>
          <a:xfrm>
            <a:off x="6385436" y="5010208"/>
            <a:ext cx="1572156" cy="1208090"/>
            <a:chOff x="-3890426" y="1371198"/>
            <a:chExt cx="5068383" cy="3560994"/>
          </a:xfrm>
        </p:grpSpPr>
        <p:sp>
          <p:nvSpPr>
            <p:cNvPr id="34" name="Oval 33"/>
            <p:cNvSpPr/>
            <p:nvPr/>
          </p:nvSpPr>
          <p:spPr>
            <a:xfrm>
              <a:off x="-3890426" y="2028305"/>
              <a:ext cx="4554882" cy="29038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890426" y="3159805"/>
              <a:ext cx="4554882" cy="703549"/>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1612236" y="1371198"/>
              <a:ext cx="0" cy="2140382"/>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12236" y="3507971"/>
              <a:ext cx="2790193" cy="3608"/>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3640970" y="3511579"/>
              <a:ext cx="2028734" cy="1271690"/>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rot="2019703">
            <a:off x="7807342" y="5389388"/>
            <a:ext cx="1479892" cy="369332"/>
          </a:xfrm>
          <a:prstGeom prst="rect">
            <a:avLst/>
          </a:prstGeom>
          <a:noFill/>
        </p:spPr>
        <p:txBody>
          <a:bodyPr wrap="none" rtlCol="0">
            <a:spAutoFit/>
          </a:bodyPr>
          <a:lstStyle/>
          <a:p>
            <a:r>
              <a:rPr lang="en-US" b="1" dirty="0" smtClean="0">
                <a:solidFill>
                  <a:srgbClr val="C00000"/>
                </a:solidFill>
              </a:rPr>
              <a:t>official path</a:t>
            </a:r>
            <a:endParaRPr lang="en-US" b="1" dirty="0">
              <a:solidFill>
                <a:srgbClr val="C00000"/>
              </a:solidFill>
            </a:endParaRPr>
          </a:p>
        </p:txBody>
      </p:sp>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l="3273" t="5155" r="2363" b="24641"/>
          <a:stretch/>
        </p:blipFill>
        <p:spPr>
          <a:xfrm>
            <a:off x="5487488" y="3284285"/>
            <a:ext cx="3199312" cy="1565752"/>
          </a:xfrm>
          <a:prstGeom prst="rect">
            <a:avLst/>
          </a:prstGeom>
        </p:spPr>
      </p:pic>
    </p:spTree>
    <p:extLst>
      <p:ext uri="{BB962C8B-B14F-4D97-AF65-F5344CB8AC3E}">
        <p14:creationId xmlns:p14="http://schemas.microsoft.com/office/powerpoint/2010/main" val="29448715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423328"/>
            <a:ext cx="9144000"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ysClr val="windowText" lastClr="000000"/>
                </a:solidFill>
                <a:effectLst/>
                <a:uLnTx/>
                <a:uFillTx/>
                <a:latin typeface="Arial Black" panose="020B0A04020102020204" pitchFamily="34" charset="0"/>
                <a:cs typeface="Arial" panose="020B0604020202020204" pitchFamily="34" charset="0"/>
              </a:rPr>
              <a:t>Vertical Change</a:t>
            </a:r>
            <a:r>
              <a:rPr kumimoji="0" lang="en-US" sz="3600" b="1" i="0" u="none" strike="noStrike" kern="1200" cap="none" spc="0" normalizeH="0" noProof="0" dirty="0" smtClean="0">
                <a:ln>
                  <a:noFill/>
                </a:ln>
                <a:solidFill>
                  <a:sysClr val="windowText" lastClr="000000"/>
                </a:solidFill>
                <a:effectLst/>
                <a:uLnTx/>
                <a:uFillTx/>
                <a:latin typeface="Arial Black" panose="020B0A04020102020204" pitchFamily="34" charset="0"/>
                <a:cs typeface="Arial" panose="020B0604020202020204" pitchFamily="34" charset="0"/>
              </a:rPr>
              <a:t> (Offset)</a:t>
            </a:r>
            <a:endParaRPr kumimoji="0" lang="en-US" sz="3600" b="1" i="0" u="none" strike="noStrike" kern="1200" cap="none" spc="0" normalizeH="0" baseline="0" noProof="0" dirty="0">
              <a:ln>
                <a:noFill/>
              </a:ln>
              <a:solidFill>
                <a:sysClr val="windowText" lastClr="000000"/>
              </a:solidFill>
              <a:effectLst/>
              <a:uLnTx/>
              <a:uFillTx/>
              <a:latin typeface="Arial Black" panose="020B0A04020102020204" pitchFamily="34" charset="0"/>
              <a:cs typeface="Arial" panose="020B0604020202020204" pitchFamily="34" charset="0"/>
            </a:endParaRPr>
          </a:p>
        </p:txBody>
      </p:sp>
      <p:pic>
        <p:nvPicPr>
          <p:cNvPr id="26" name="Picture 25"/>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3886199" y="1509234"/>
            <a:ext cx="5260343" cy="3410336"/>
          </a:xfrm>
          <a:prstGeom prst="rect">
            <a:avLst/>
          </a:prstGeom>
          <a:ln>
            <a:noFill/>
          </a:ln>
          <a:effectLst>
            <a:outerShdw blurRad="292100" dist="139700" dir="2700000" algn="tl" rotWithShape="0">
              <a:srgbClr val="333333">
                <a:alpha val="65000"/>
              </a:srgbClr>
            </a:outerShdw>
          </a:effectLst>
        </p:spPr>
      </p:pic>
      <p:grpSp>
        <p:nvGrpSpPr>
          <p:cNvPr id="27" name="Group 26"/>
          <p:cNvGrpSpPr/>
          <p:nvPr/>
        </p:nvGrpSpPr>
        <p:grpSpPr>
          <a:xfrm>
            <a:off x="0" y="2569523"/>
            <a:ext cx="4419600" cy="4076491"/>
            <a:chOff x="0" y="1333709"/>
            <a:chExt cx="5055114" cy="4914691"/>
          </a:xfrm>
        </p:grpSpPr>
        <p:pic>
          <p:nvPicPr>
            <p:cNvPr id="4" name="Picture 3"/>
            <p:cNvPicPr>
              <a:picLocks noChangeAspect="1"/>
            </p:cNvPicPr>
            <p:nvPr/>
          </p:nvPicPr>
          <p:blipFill rotWithShape="1">
            <a:blip r:embed="rId4">
              <a:clrChange>
                <a:clrFrom>
                  <a:srgbClr val="408080"/>
                </a:clrFrom>
                <a:clrTo>
                  <a:srgbClr val="408080">
                    <a:alpha val="0"/>
                  </a:srgbClr>
                </a:clrTo>
              </a:clrChange>
            </a:blip>
            <a:srcRect l="15998" t="10245" r="24723" b="3346"/>
            <a:stretch/>
          </p:blipFill>
          <p:spPr>
            <a:xfrm>
              <a:off x="0" y="1333709"/>
              <a:ext cx="4879194" cy="3852461"/>
            </a:xfrm>
            <a:prstGeom prst="rect">
              <a:avLst/>
            </a:prstGeom>
            <a:ln>
              <a:noFill/>
            </a:ln>
            <a:effectLst>
              <a:outerShdw blurRad="292100" dist="139700" dir="2700000" algn="tl" rotWithShape="0">
                <a:srgbClr val="333333">
                  <a:alpha val="65000"/>
                </a:srgbClr>
              </a:outerShdw>
            </a:effectLst>
          </p:spPr>
        </p:pic>
        <p:sp>
          <p:nvSpPr>
            <p:cNvPr id="5" name="Freeform 4"/>
            <p:cNvSpPr/>
            <p:nvPr/>
          </p:nvSpPr>
          <p:spPr>
            <a:xfrm>
              <a:off x="149228" y="3681103"/>
              <a:ext cx="2742496" cy="2567297"/>
            </a:xfrm>
            <a:custGeom>
              <a:avLst/>
              <a:gdLst>
                <a:gd name="connsiteX0" fmla="*/ 0 w 2809302"/>
                <a:gd name="connsiteY0" fmla="*/ 495759 h 561861"/>
                <a:gd name="connsiteX1" fmla="*/ 2005070 w 2809302"/>
                <a:gd name="connsiteY1" fmla="*/ 0 h 561861"/>
                <a:gd name="connsiteX2" fmla="*/ 2809302 w 2809302"/>
                <a:gd name="connsiteY2" fmla="*/ 561861 h 561861"/>
                <a:gd name="connsiteX3" fmla="*/ 0 w 2809302"/>
                <a:gd name="connsiteY3" fmla="*/ 495759 h 561861"/>
                <a:gd name="connsiteX0" fmla="*/ 0 w 2765235"/>
                <a:gd name="connsiteY0" fmla="*/ 528810 h 561861"/>
                <a:gd name="connsiteX1" fmla="*/ 1961003 w 2765235"/>
                <a:gd name="connsiteY1" fmla="*/ 0 h 561861"/>
                <a:gd name="connsiteX2" fmla="*/ 2765235 w 2765235"/>
                <a:gd name="connsiteY2" fmla="*/ 561861 h 561861"/>
                <a:gd name="connsiteX3" fmla="*/ 0 w 2765235"/>
                <a:gd name="connsiteY3" fmla="*/ 528810 h 561861"/>
                <a:gd name="connsiteX0" fmla="*/ 0 w 2743201"/>
                <a:gd name="connsiteY0" fmla="*/ 528810 h 539828"/>
                <a:gd name="connsiteX1" fmla="*/ 1961003 w 2743201"/>
                <a:gd name="connsiteY1" fmla="*/ 0 h 539828"/>
                <a:gd name="connsiteX2" fmla="*/ 2743201 w 2743201"/>
                <a:gd name="connsiteY2" fmla="*/ 539828 h 539828"/>
                <a:gd name="connsiteX3" fmla="*/ 0 w 2743201"/>
                <a:gd name="connsiteY3" fmla="*/ 528810 h 539828"/>
                <a:gd name="connsiteX0" fmla="*/ 0 w 2743201"/>
                <a:gd name="connsiteY0" fmla="*/ 2496314 h 2507332"/>
                <a:gd name="connsiteX1" fmla="*/ 1972022 w 2743201"/>
                <a:gd name="connsiteY1" fmla="*/ 0 h 2507332"/>
                <a:gd name="connsiteX2" fmla="*/ 2743201 w 2743201"/>
                <a:gd name="connsiteY2" fmla="*/ 2507332 h 2507332"/>
                <a:gd name="connsiteX3" fmla="*/ 0 w 2743201"/>
                <a:gd name="connsiteY3" fmla="*/ 2496314 h 2507332"/>
                <a:gd name="connsiteX0" fmla="*/ 0 w 2743201"/>
                <a:gd name="connsiteY0" fmla="*/ 2454003 h 2465021"/>
                <a:gd name="connsiteX1" fmla="*/ 2236494 w 2743201"/>
                <a:gd name="connsiteY1" fmla="*/ 0 h 2465021"/>
                <a:gd name="connsiteX2" fmla="*/ 2743201 w 2743201"/>
                <a:gd name="connsiteY2" fmla="*/ 2465021 h 2465021"/>
                <a:gd name="connsiteX3" fmla="*/ 0 w 2743201"/>
                <a:gd name="connsiteY3" fmla="*/ 2454003 h 2465021"/>
              </a:gdLst>
              <a:ahLst/>
              <a:cxnLst>
                <a:cxn ang="0">
                  <a:pos x="connsiteX0" y="connsiteY0"/>
                </a:cxn>
                <a:cxn ang="0">
                  <a:pos x="connsiteX1" y="connsiteY1"/>
                </a:cxn>
                <a:cxn ang="0">
                  <a:pos x="connsiteX2" y="connsiteY2"/>
                </a:cxn>
                <a:cxn ang="0">
                  <a:pos x="connsiteX3" y="connsiteY3"/>
                </a:cxn>
              </a:cxnLst>
              <a:rect l="l" t="t" r="r" b="b"/>
              <a:pathLst>
                <a:path w="2743201" h="2465021">
                  <a:moveTo>
                    <a:pt x="0" y="2454003"/>
                  </a:moveTo>
                  <a:lnTo>
                    <a:pt x="2236494" y="0"/>
                  </a:lnTo>
                  <a:lnTo>
                    <a:pt x="2743201" y="2465021"/>
                  </a:lnTo>
                  <a:lnTo>
                    <a:pt x="0" y="2454003"/>
                  </a:lnTo>
                  <a:close/>
                </a:path>
              </a:pathLst>
            </a:custGeom>
            <a:solidFill>
              <a:sysClr val="windowText" lastClr="000000">
                <a:alpha val="50196"/>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Freeform 6"/>
            <p:cNvSpPr/>
            <p:nvPr/>
          </p:nvSpPr>
          <p:spPr>
            <a:xfrm>
              <a:off x="155848" y="3685543"/>
              <a:ext cx="2758371" cy="493601"/>
            </a:xfrm>
            <a:custGeom>
              <a:avLst/>
              <a:gdLst>
                <a:gd name="connsiteX0" fmla="*/ 0 w 2809302"/>
                <a:gd name="connsiteY0" fmla="*/ 495759 h 561861"/>
                <a:gd name="connsiteX1" fmla="*/ 2005070 w 2809302"/>
                <a:gd name="connsiteY1" fmla="*/ 0 h 561861"/>
                <a:gd name="connsiteX2" fmla="*/ 2809302 w 2809302"/>
                <a:gd name="connsiteY2" fmla="*/ 561861 h 561861"/>
                <a:gd name="connsiteX3" fmla="*/ 0 w 2809302"/>
                <a:gd name="connsiteY3" fmla="*/ 495759 h 561861"/>
                <a:gd name="connsiteX0" fmla="*/ 0 w 2765235"/>
                <a:gd name="connsiteY0" fmla="*/ 528810 h 561861"/>
                <a:gd name="connsiteX1" fmla="*/ 1961003 w 2765235"/>
                <a:gd name="connsiteY1" fmla="*/ 0 h 561861"/>
                <a:gd name="connsiteX2" fmla="*/ 2765235 w 2765235"/>
                <a:gd name="connsiteY2" fmla="*/ 561861 h 561861"/>
                <a:gd name="connsiteX3" fmla="*/ 0 w 2765235"/>
                <a:gd name="connsiteY3" fmla="*/ 528810 h 561861"/>
                <a:gd name="connsiteX0" fmla="*/ 0 w 2743201"/>
                <a:gd name="connsiteY0" fmla="*/ 528810 h 539828"/>
                <a:gd name="connsiteX1" fmla="*/ 1961003 w 2743201"/>
                <a:gd name="connsiteY1" fmla="*/ 0 h 539828"/>
                <a:gd name="connsiteX2" fmla="*/ 2743201 w 2743201"/>
                <a:gd name="connsiteY2" fmla="*/ 539828 h 539828"/>
                <a:gd name="connsiteX3" fmla="*/ 0 w 2743201"/>
                <a:gd name="connsiteY3" fmla="*/ 528810 h 539828"/>
                <a:gd name="connsiteX0" fmla="*/ 0 w 2774959"/>
                <a:gd name="connsiteY0" fmla="*/ 531859 h 539828"/>
                <a:gd name="connsiteX1" fmla="*/ 1992761 w 2774959"/>
                <a:gd name="connsiteY1" fmla="*/ 0 h 539828"/>
                <a:gd name="connsiteX2" fmla="*/ 2774959 w 2774959"/>
                <a:gd name="connsiteY2" fmla="*/ 539828 h 539828"/>
                <a:gd name="connsiteX3" fmla="*/ 0 w 2774959"/>
                <a:gd name="connsiteY3" fmla="*/ 531859 h 539828"/>
                <a:gd name="connsiteX0" fmla="*/ 0 w 2759080"/>
                <a:gd name="connsiteY0" fmla="*/ 531859 h 531859"/>
                <a:gd name="connsiteX1" fmla="*/ 1992761 w 2759080"/>
                <a:gd name="connsiteY1" fmla="*/ 0 h 531859"/>
                <a:gd name="connsiteX2" fmla="*/ 2759080 w 2759080"/>
                <a:gd name="connsiteY2" fmla="*/ 530682 h 531859"/>
                <a:gd name="connsiteX3" fmla="*/ 0 w 2759080"/>
                <a:gd name="connsiteY3" fmla="*/ 531859 h 531859"/>
                <a:gd name="connsiteX0" fmla="*/ 0 w 2759080"/>
                <a:gd name="connsiteY0" fmla="*/ 473937 h 473937"/>
                <a:gd name="connsiteX1" fmla="*/ 2230947 w 2759080"/>
                <a:gd name="connsiteY1" fmla="*/ 0 h 473937"/>
                <a:gd name="connsiteX2" fmla="*/ 2759080 w 2759080"/>
                <a:gd name="connsiteY2" fmla="*/ 472760 h 473937"/>
                <a:gd name="connsiteX3" fmla="*/ 0 w 2759080"/>
                <a:gd name="connsiteY3" fmla="*/ 473937 h 473937"/>
              </a:gdLst>
              <a:ahLst/>
              <a:cxnLst>
                <a:cxn ang="0">
                  <a:pos x="connsiteX0" y="connsiteY0"/>
                </a:cxn>
                <a:cxn ang="0">
                  <a:pos x="connsiteX1" y="connsiteY1"/>
                </a:cxn>
                <a:cxn ang="0">
                  <a:pos x="connsiteX2" y="connsiteY2"/>
                </a:cxn>
                <a:cxn ang="0">
                  <a:pos x="connsiteX3" y="connsiteY3"/>
                </a:cxn>
              </a:cxnLst>
              <a:rect l="l" t="t" r="r" b="b"/>
              <a:pathLst>
                <a:path w="2759080" h="473937">
                  <a:moveTo>
                    <a:pt x="0" y="473937"/>
                  </a:moveTo>
                  <a:lnTo>
                    <a:pt x="2230947" y="0"/>
                  </a:lnTo>
                  <a:lnTo>
                    <a:pt x="2759080" y="472760"/>
                  </a:lnTo>
                  <a:lnTo>
                    <a:pt x="0" y="473937"/>
                  </a:lnTo>
                  <a:close/>
                </a:path>
              </a:pathLst>
            </a:custGeom>
            <a:solidFill>
              <a:sysClr val="windowText" lastClr="000000">
                <a:alpha val="50196"/>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5"/>
            <a:srcRect l="33217" t="9231" r="2881" b="3077"/>
            <a:stretch/>
          </p:blipFill>
          <p:spPr>
            <a:xfrm>
              <a:off x="164832" y="4192254"/>
              <a:ext cx="2732709" cy="2031261"/>
            </a:xfrm>
            <a:prstGeom prst="rect">
              <a:avLst/>
            </a:prstGeom>
            <a:ln w="19050">
              <a:solidFill>
                <a:sysClr val="windowText" lastClr="000000"/>
              </a:solidFill>
            </a:ln>
          </p:spPr>
        </p:pic>
        <p:sp>
          <p:nvSpPr>
            <p:cNvPr id="9" name="Up-Down Arrow 8"/>
            <p:cNvSpPr/>
            <p:nvPr/>
          </p:nvSpPr>
          <p:spPr bwMode="auto">
            <a:xfrm>
              <a:off x="1687710" y="5400433"/>
              <a:ext cx="211118" cy="512059"/>
            </a:xfrm>
            <a:prstGeom prst="upDownArrow">
              <a:avLst/>
            </a:prstGeom>
            <a:solidFill>
              <a:srgbClr val="E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black"/>
                </a:solidFill>
                <a:effectLst/>
                <a:uLnTx/>
                <a:uFillTx/>
                <a:latin typeface="Verdana" pitchFamily="34" charset="0"/>
                <a:cs typeface="+mn-cs"/>
              </a:endParaRPr>
            </a:p>
          </p:txBody>
        </p:sp>
        <p:sp>
          <p:nvSpPr>
            <p:cNvPr id="10" name="TextBox 9"/>
            <p:cNvSpPr txBox="1"/>
            <p:nvPr/>
          </p:nvSpPr>
          <p:spPr>
            <a:xfrm>
              <a:off x="2877398" y="5355900"/>
              <a:ext cx="1985995" cy="556592"/>
            </a:xfrm>
            <a:prstGeom prst="rect">
              <a:avLst/>
            </a:prstGeom>
            <a:noFill/>
          </p:spPr>
          <p:txBody>
            <a:bodyPr wrap="square" rtlCol="0">
              <a:spAutoFit/>
            </a:bodyPr>
            <a:lstStyle/>
            <a:p>
              <a:pPr eaLnBrk="1" fontAlgn="auto" hangingPunct="1">
                <a:spcBef>
                  <a:spcPts val="0"/>
                </a:spcBef>
                <a:spcAft>
                  <a:spcPts val="0"/>
                </a:spcAft>
              </a:pPr>
              <a:r>
                <a:rPr lang="en-US" sz="1200" b="1" i="1" dirty="0">
                  <a:solidFill>
                    <a:srgbClr val="E00000"/>
                  </a:solidFill>
                  <a:latin typeface="Calibri" panose="020F0502020204030204"/>
                  <a:cs typeface="+mn-cs"/>
                </a:rPr>
                <a:t>Vertical offset of more than 1 meter</a:t>
              </a:r>
              <a:endParaRPr lang="en-US" sz="1200" i="1" dirty="0">
                <a:solidFill>
                  <a:srgbClr val="E00000"/>
                </a:solidFill>
                <a:latin typeface="Calibri" panose="020F0502020204030204"/>
                <a:cs typeface="+mn-cs"/>
              </a:endParaRPr>
            </a:p>
          </p:txBody>
        </p:sp>
        <p:sp>
          <p:nvSpPr>
            <p:cNvPr id="11" name="TextBox 10"/>
            <p:cNvSpPr txBox="1"/>
            <p:nvPr/>
          </p:nvSpPr>
          <p:spPr>
            <a:xfrm>
              <a:off x="3011555" y="3812371"/>
              <a:ext cx="1985995" cy="338554"/>
            </a:xfrm>
            <a:prstGeom prst="rect">
              <a:avLst/>
            </a:prstGeom>
            <a:noFill/>
          </p:spPr>
          <p:txBody>
            <a:bodyPr wrap="square" rtlCol="0">
              <a:spAutoFit/>
            </a:bodyPr>
            <a:lstStyle/>
            <a:p>
              <a:pPr eaLnBrk="1" fontAlgn="auto" hangingPunct="1">
                <a:spcBef>
                  <a:spcPts val="0"/>
                </a:spcBef>
                <a:spcAft>
                  <a:spcPts val="0"/>
                </a:spcAft>
              </a:pPr>
              <a:r>
                <a:rPr lang="en-US" sz="1200" b="1" i="1" dirty="0">
                  <a:solidFill>
                    <a:prstClr val="black"/>
                  </a:solidFill>
                  <a:latin typeface="Calibri" panose="020F0502020204030204"/>
                  <a:cs typeface="+mn-cs"/>
                </a:rPr>
                <a:t>GEOID12B (NAVD88)</a:t>
              </a:r>
              <a:endParaRPr lang="en-US" sz="1200" i="1" dirty="0">
                <a:solidFill>
                  <a:prstClr val="black"/>
                </a:solidFill>
                <a:latin typeface="Calibri" panose="020F0502020204030204"/>
                <a:cs typeface="+mn-cs"/>
              </a:endParaRPr>
            </a:p>
          </p:txBody>
        </p:sp>
        <p:sp>
          <p:nvSpPr>
            <p:cNvPr id="12" name="TextBox 11"/>
            <p:cNvSpPr txBox="1"/>
            <p:nvPr/>
          </p:nvSpPr>
          <p:spPr>
            <a:xfrm>
              <a:off x="3069119" y="4751063"/>
              <a:ext cx="1985995" cy="338554"/>
            </a:xfrm>
            <a:prstGeom prst="rect">
              <a:avLst/>
            </a:prstGeom>
            <a:noFill/>
          </p:spPr>
          <p:txBody>
            <a:bodyPr wrap="square" rtlCol="0">
              <a:spAutoFit/>
            </a:bodyPr>
            <a:lstStyle/>
            <a:p>
              <a:pPr eaLnBrk="1" fontAlgn="auto" hangingPunct="1">
                <a:spcBef>
                  <a:spcPts val="0"/>
                </a:spcBef>
                <a:spcAft>
                  <a:spcPts val="0"/>
                </a:spcAft>
              </a:pPr>
              <a:r>
                <a:rPr lang="en-US" sz="1200" b="1" i="1" dirty="0">
                  <a:solidFill>
                    <a:prstClr val="black"/>
                  </a:solidFill>
                  <a:latin typeface="Calibri" panose="020F0502020204030204"/>
                  <a:cs typeface="+mn-cs"/>
                </a:rPr>
                <a:t>xGEOID17</a:t>
              </a:r>
              <a:endParaRPr lang="en-US" sz="1200" i="1" dirty="0">
                <a:solidFill>
                  <a:prstClr val="black"/>
                </a:solidFill>
                <a:latin typeface="Calibri" panose="020F0502020204030204"/>
                <a:cs typeface="+mn-cs"/>
              </a:endParaRPr>
            </a:p>
          </p:txBody>
        </p:sp>
        <p:sp>
          <p:nvSpPr>
            <p:cNvPr id="13" name="Up-Down Arrow 12"/>
            <p:cNvSpPr/>
            <p:nvPr/>
          </p:nvSpPr>
          <p:spPr bwMode="auto">
            <a:xfrm rot="1858838" flipH="1">
              <a:off x="3481732" y="4084712"/>
              <a:ext cx="205147" cy="635763"/>
            </a:xfrm>
            <a:prstGeom prst="upDownArrow">
              <a:avLst/>
            </a:prstGeom>
            <a:solidFill>
              <a:sysClr val="windowText" lastClr="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prstClr val="black"/>
                </a:solidFill>
                <a:effectLst/>
                <a:uLnTx/>
                <a:uFillTx/>
                <a:latin typeface="Verdana" pitchFamily="34" charset="0"/>
                <a:cs typeface="+mn-cs"/>
              </a:endParaRPr>
            </a:p>
          </p:txBody>
        </p:sp>
      </p:grpSp>
      <p:cxnSp>
        <p:nvCxnSpPr>
          <p:cNvPr id="29" name="Curved Connector 28"/>
          <p:cNvCxnSpPr/>
          <p:nvPr/>
        </p:nvCxnSpPr>
        <p:spPr bwMode="auto">
          <a:xfrm rot="10800000" flipV="1">
            <a:off x="3048001" y="1837264"/>
            <a:ext cx="1213269" cy="1143000"/>
          </a:xfrm>
          <a:prstGeom prst="curvedConnector3">
            <a:avLst>
              <a:gd name="adj1" fmla="val 99198"/>
            </a:avLst>
          </a:prstGeom>
          <a:solidFill>
            <a:schemeClr val="accent1"/>
          </a:solidFill>
          <a:ln w="38100" cap="flat" cmpd="sng" algn="ctr">
            <a:solidFill>
              <a:schemeClr val="tx1"/>
            </a:solidFill>
            <a:prstDash val="solid"/>
            <a:round/>
            <a:headEnd type="none" w="med" len="med"/>
            <a:tailEnd type="triangle"/>
          </a:ln>
          <a:effectLst/>
        </p:spPr>
      </p:cxnSp>
      <p:sp>
        <p:nvSpPr>
          <p:cNvPr id="31" name="TextBox 30"/>
          <p:cNvSpPr txBox="1"/>
          <p:nvPr/>
        </p:nvSpPr>
        <p:spPr>
          <a:xfrm>
            <a:off x="4801169" y="5266264"/>
            <a:ext cx="3810000" cy="923330"/>
          </a:xfrm>
          <a:prstGeom prst="rect">
            <a:avLst/>
          </a:prstGeom>
          <a:noFill/>
        </p:spPr>
        <p:txBody>
          <a:bodyPr wrap="square" rtlCol="0">
            <a:spAutoFit/>
          </a:bodyPr>
          <a:lstStyle/>
          <a:p>
            <a:pPr algn="ctr"/>
            <a:r>
              <a:rPr lang="en-US" dirty="0" smtClean="0"/>
              <a:t>Updates available online from the </a:t>
            </a:r>
            <a:r>
              <a:rPr lang="en-US" b="1" dirty="0" smtClean="0">
                <a:solidFill>
                  <a:srgbClr val="C00000"/>
                </a:solidFill>
              </a:rPr>
              <a:t>New </a:t>
            </a:r>
            <a:r>
              <a:rPr lang="en-US" b="1" dirty="0" err="1" smtClean="0">
                <a:solidFill>
                  <a:srgbClr val="C00000"/>
                </a:solidFill>
              </a:rPr>
              <a:t>Datums</a:t>
            </a:r>
            <a:r>
              <a:rPr lang="en-US" b="1" dirty="0" smtClean="0">
                <a:solidFill>
                  <a:srgbClr val="C00000"/>
                </a:solidFill>
              </a:rPr>
              <a:t> </a:t>
            </a:r>
            <a:r>
              <a:rPr lang="en-US" dirty="0" smtClean="0"/>
              <a:t>website and </a:t>
            </a:r>
            <a:r>
              <a:rPr lang="en-US" b="1" dirty="0" smtClean="0">
                <a:solidFill>
                  <a:srgbClr val="C00000"/>
                </a:solidFill>
              </a:rPr>
              <a:t>Modernization News</a:t>
            </a:r>
            <a:endParaRPr lang="en-US" b="1" dirty="0">
              <a:solidFill>
                <a:srgbClr val="C00000"/>
              </a:solidFill>
            </a:endParaRPr>
          </a:p>
        </p:txBody>
      </p:sp>
      <p:sp>
        <p:nvSpPr>
          <p:cNvPr id="32" name="Rectangle 31"/>
          <p:cNvSpPr/>
          <p:nvPr/>
        </p:nvSpPr>
        <p:spPr>
          <a:xfrm>
            <a:off x="3009900" y="6333064"/>
            <a:ext cx="7162800" cy="646331"/>
          </a:xfrm>
          <a:prstGeom prst="rect">
            <a:avLst/>
          </a:prstGeom>
        </p:spPr>
        <p:txBody>
          <a:bodyPr wrap="square">
            <a:spAutoFit/>
          </a:bodyPr>
          <a:lstStyle/>
          <a:p>
            <a:r>
              <a:rPr lang="en-US" dirty="0" smtClean="0">
                <a:hlinkClick r:id="rId6"/>
              </a:rPr>
              <a:t>https://geodesy.noaa.gov/datums/newdatums/index.shtml</a:t>
            </a:r>
            <a:endParaRPr lang="en-US" dirty="0" smtClean="0"/>
          </a:p>
          <a:p>
            <a:endParaRPr lang="en-US" dirty="0"/>
          </a:p>
        </p:txBody>
      </p:sp>
    </p:spTree>
    <p:extLst>
      <p:ext uri="{BB962C8B-B14F-4D97-AF65-F5344CB8AC3E}">
        <p14:creationId xmlns:p14="http://schemas.microsoft.com/office/powerpoint/2010/main" val="40633079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800100" lvl="1" indent="-457200">
              <a:lnSpc>
                <a:spcPct val="150000"/>
              </a:lnSpc>
              <a:buFont typeface="+mj-lt"/>
              <a:buAutoNum type="arabicPeriod"/>
            </a:pPr>
            <a:r>
              <a:rPr lang="en-US" sz="2000" dirty="0" smtClean="0">
                <a:solidFill>
                  <a:schemeClr val="bg1">
                    <a:lumMod val="75000"/>
                  </a:schemeClr>
                </a:solidFill>
                <a:latin typeface="Arial Black" panose="020B0A04020102020204" pitchFamily="34" charset="0"/>
                <a:cs typeface="Arial" panose="020B0604020202020204" pitchFamily="34" charset="0"/>
              </a:rPr>
              <a:t>Getting started…</a:t>
            </a:r>
          </a:p>
          <a:p>
            <a:pPr marL="342900" lvl="1" indent="0">
              <a:lnSpc>
                <a:spcPct val="150000"/>
              </a:lnSpc>
              <a:buNone/>
            </a:pPr>
            <a:r>
              <a:rPr lang="en-US" sz="2000" dirty="0">
                <a:solidFill>
                  <a:schemeClr val="bg1">
                    <a:lumMod val="75000"/>
                  </a:schemeClr>
                </a:solidFill>
                <a:latin typeface="Arial" panose="020B0604020202020204" pitchFamily="34" charset="0"/>
                <a:cs typeface="Arial" panose="020B0604020202020204" pitchFamily="34" charset="0"/>
              </a:rPr>
              <a:t>	</a:t>
            </a:r>
            <a:r>
              <a:rPr lang="en-US" sz="2000" dirty="0" smtClean="0">
                <a:solidFill>
                  <a:schemeClr val="bg1">
                    <a:lumMod val="75000"/>
                  </a:schemeClr>
                </a:solidFill>
                <a:latin typeface="Arial" panose="020B0604020202020204" pitchFamily="34" charset="0"/>
                <a:cs typeface="Arial" panose="020B0604020202020204" pitchFamily="34" charset="0"/>
              </a:rPr>
              <a:t>	Who is NGS and what </a:t>
            </a:r>
            <a:r>
              <a:rPr lang="en-US" sz="2000" dirty="0">
                <a:solidFill>
                  <a:schemeClr val="bg1">
                    <a:lumMod val="75000"/>
                  </a:schemeClr>
                </a:solidFill>
                <a:latin typeface="Arial" panose="020B0604020202020204" pitchFamily="34" charset="0"/>
                <a:cs typeface="Arial" panose="020B0604020202020204" pitchFamily="34" charset="0"/>
              </a:rPr>
              <a:t>is NAVD </a:t>
            </a:r>
            <a:r>
              <a:rPr lang="en-US" sz="2000" dirty="0" smtClean="0">
                <a:solidFill>
                  <a:schemeClr val="bg1">
                    <a:lumMod val="75000"/>
                  </a:schemeClr>
                </a:solidFill>
                <a:latin typeface="Arial" panose="020B0604020202020204" pitchFamily="34" charset="0"/>
                <a:cs typeface="Arial" panose="020B0604020202020204" pitchFamily="34" charset="0"/>
              </a:rPr>
              <a:t>88?</a:t>
            </a:r>
            <a:endParaRPr lang="en-US" sz="2000" dirty="0">
              <a:solidFill>
                <a:schemeClr val="bg1">
                  <a:lumMod val="75000"/>
                </a:schemeClr>
              </a:solidFill>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2"/>
            </a:pPr>
            <a:r>
              <a:rPr lang="en-US" sz="2000" dirty="0" smtClean="0">
                <a:solidFill>
                  <a:schemeClr val="bg1">
                    <a:lumMod val="75000"/>
                  </a:schemeClr>
                </a:solidFill>
                <a:latin typeface="Arial Black" panose="020B0A04020102020204" pitchFamily="34" charset="0"/>
                <a:cs typeface="Arial" panose="020B0604020202020204" pitchFamily="34" charset="0"/>
              </a:rPr>
              <a:t>What is replacing </a:t>
            </a:r>
            <a:r>
              <a:rPr lang="en-US" sz="2000" dirty="0">
                <a:solidFill>
                  <a:schemeClr val="bg1">
                    <a:lumMod val="75000"/>
                  </a:schemeClr>
                </a:solidFill>
                <a:latin typeface="Arial Black" panose="020B0A04020102020204" pitchFamily="34" charset="0"/>
                <a:cs typeface="Arial" panose="020B0604020202020204" pitchFamily="34" charset="0"/>
              </a:rPr>
              <a:t>NAVD </a:t>
            </a:r>
            <a:r>
              <a:rPr lang="en-US" sz="2000" dirty="0" smtClean="0">
                <a:solidFill>
                  <a:schemeClr val="bg1">
                    <a:lumMod val="75000"/>
                  </a:schemeClr>
                </a:solidFill>
                <a:latin typeface="Arial Black" panose="020B0A04020102020204" pitchFamily="34" charset="0"/>
                <a:cs typeface="Arial" panose="020B0604020202020204" pitchFamily="34" charset="0"/>
              </a:rPr>
              <a:t>88? </a:t>
            </a:r>
          </a:p>
          <a:p>
            <a:pPr marL="342900" lvl="1" indent="0">
              <a:lnSpc>
                <a:spcPct val="150000"/>
              </a:lnSpc>
              <a:buNone/>
            </a:pPr>
            <a:r>
              <a:rPr lang="en-US" sz="2000" dirty="0" smtClean="0">
                <a:solidFill>
                  <a:schemeClr val="bg1">
                    <a:lumMod val="75000"/>
                  </a:schemeClr>
                </a:solidFill>
                <a:latin typeface="Arial" panose="020B0604020202020204" pitchFamily="34" charset="0"/>
                <a:cs typeface="Arial" panose="020B0604020202020204" pitchFamily="34" charset="0"/>
              </a:rPr>
              <a:t>		NAPGD 2022, part of larger NSRS Modernization</a:t>
            </a:r>
            <a:endParaRPr lang="en-US" sz="2000" dirty="0">
              <a:solidFill>
                <a:schemeClr val="bg1">
                  <a:lumMod val="75000"/>
                </a:schemeClr>
              </a:solidFill>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3"/>
            </a:pPr>
            <a:r>
              <a:rPr lang="en-US" sz="2000" dirty="0" smtClean="0">
                <a:latin typeface="Arial Black" panose="020B0A04020102020204" pitchFamily="34" charset="0"/>
                <a:cs typeface="Arial" panose="020B0604020202020204" pitchFamily="34" charset="0"/>
              </a:rPr>
              <a:t>What do I use today?</a:t>
            </a:r>
          </a:p>
          <a:p>
            <a:pPr marL="342900" lvl="1" indent="0">
              <a:lnSpc>
                <a:spcPct val="150000"/>
              </a:lnSpc>
              <a:buNone/>
            </a:pPr>
            <a:r>
              <a:rPr lang="en-US" sz="2000" dirty="0" smtClean="0">
                <a:latin typeface="Arial" panose="020B0604020202020204" pitchFamily="34" charset="0"/>
                <a:cs typeface="Arial" panose="020B0604020202020204" pitchFamily="34" charset="0"/>
              </a:rPr>
              <a:t>		Data, tools and metadata</a:t>
            </a:r>
            <a:endParaRPr lang="en-US" sz="2000" dirty="0">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4"/>
            </a:pPr>
            <a:r>
              <a:rPr lang="en-US" sz="2000" dirty="0">
                <a:solidFill>
                  <a:schemeClr val="bg1">
                    <a:lumMod val="75000"/>
                  </a:schemeClr>
                </a:solidFill>
                <a:latin typeface="Arial Black" panose="020B0A04020102020204" pitchFamily="34" charset="0"/>
                <a:cs typeface="Arial" panose="020B0604020202020204" pitchFamily="34" charset="0"/>
              </a:rPr>
              <a:t>What’s next</a:t>
            </a:r>
            <a:r>
              <a:rPr lang="en-US" sz="2000" dirty="0" smtClean="0">
                <a:solidFill>
                  <a:schemeClr val="bg1">
                    <a:lumMod val="75000"/>
                  </a:schemeClr>
                </a:solidFill>
                <a:latin typeface="Arial Black" panose="020B0A04020102020204" pitchFamily="34" charset="0"/>
                <a:cs typeface="Arial" panose="020B0604020202020204" pitchFamily="34" charset="0"/>
              </a:rPr>
              <a:t>? </a:t>
            </a:r>
          </a:p>
          <a:p>
            <a:pPr marL="342900" lvl="1" indent="0">
              <a:lnSpc>
                <a:spcPct val="150000"/>
              </a:lnSpc>
              <a:buNone/>
            </a:pPr>
            <a:r>
              <a:rPr lang="en-US" sz="2000" dirty="0" smtClean="0">
                <a:solidFill>
                  <a:schemeClr val="bg1">
                    <a:lumMod val="75000"/>
                  </a:schemeClr>
                </a:solidFill>
                <a:latin typeface="Arial" panose="020B0604020202020204" pitchFamily="34" charset="0"/>
                <a:cs typeface="Arial" panose="020B0604020202020204" pitchFamily="34" charset="0"/>
              </a:rPr>
              <a:t>		Coordination, education and preparation!</a:t>
            </a:r>
            <a:endParaRPr lang="en-US" sz="2000" dirty="0">
              <a:solidFill>
                <a:schemeClr val="bg1">
                  <a:lumMod val="7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16</a:t>
            </a:fld>
            <a:endParaRPr lang="en-US" altLang="en-US"/>
          </a:p>
        </p:txBody>
      </p:sp>
    </p:spTree>
    <p:extLst>
      <p:ext uri="{BB962C8B-B14F-4D97-AF65-F5344CB8AC3E}">
        <p14:creationId xmlns:p14="http://schemas.microsoft.com/office/powerpoint/2010/main" val="36202459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1" descr="DanglingRope DR2 disk small"/>
          <p:cNvPicPr>
            <a:picLocks noChangeArrowheads="1"/>
          </p:cNvPicPr>
          <p:nvPr/>
        </p:nvPicPr>
        <p:blipFill>
          <a:blip r:embed="rId3" cstate="print">
            <a:extLst>
              <a:ext uri="{28A0092B-C50C-407E-A947-70E740481C1C}">
                <a14:useLocalDpi xmlns:a14="http://schemas.microsoft.com/office/drawing/2010/main" val="0"/>
              </a:ext>
            </a:extLst>
          </a:blip>
          <a:srcRect l="8496" t="5078" r="11719" b="9766"/>
          <a:stretch>
            <a:fillRect/>
          </a:stretch>
        </p:blipFill>
        <p:spPr bwMode="auto">
          <a:xfrm>
            <a:off x="556142" y="2067553"/>
            <a:ext cx="983502" cy="977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2" descr="104_0463"/>
          <p:cNvPicPr>
            <a:picLocks noChangeArrowheads="1"/>
          </p:cNvPicPr>
          <p:nvPr/>
        </p:nvPicPr>
        <p:blipFill>
          <a:blip r:embed="rId4" cstate="print">
            <a:lum bright="-12000" contrast="18000"/>
            <a:extLst>
              <a:ext uri="{28A0092B-C50C-407E-A947-70E740481C1C}">
                <a14:useLocalDpi xmlns:a14="http://schemas.microsoft.com/office/drawing/2010/main" val="0"/>
              </a:ext>
            </a:extLst>
          </a:blip>
          <a:srcRect l="15070" t="23425" r="14583"/>
          <a:stretch>
            <a:fillRect/>
          </a:stretch>
        </p:blipFill>
        <p:spPr bwMode="auto">
          <a:xfrm>
            <a:off x="3214548" y="2075061"/>
            <a:ext cx="983502" cy="942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Line 13"/>
          <p:cNvSpPr>
            <a:spLocks noChangeShapeType="1"/>
          </p:cNvSpPr>
          <p:nvPr/>
        </p:nvSpPr>
        <p:spPr bwMode="auto">
          <a:xfrm flipV="1">
            <a:off x="1085611" y="2394283"/>
            <a:ext cx="2589997" cy="107768"/>
          </a:xfrm>
          <a:prstGeom prst="line">
            <a:avLst/>
          </a:prstGeom>
          <a:noFill/>
          <a:ln w="41275">
            <a:solidFill>
              <a:srgbClr val="C00000"/>
            </a:solidFill>
            <a:prstDash val="sysDot"/>
            <a:round/>
            <a:headEnd type="oval" w="sm" len="med"/>
            <a:tailEnd type="oval" w="sm" len="med"/>
          </a:ln>
          <a:extLst>
            <a:ext uri="{909E8E84-426E-40DD-AFC4-6F175D3DCCD1}">
              <a14:hiddenFill xmlns:a14="http://schemas.microsoft.com/office/drawing/2010/main">
                <a:noFill/>
              </a14:hiddenFill>
            </a:ext>
          </a:extLst>
        </p:spPr>
        <p:txBody>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pic>
        <p:nvPicPr>
          <p:cNvPr id="28" name="Picture 13" descr="OPUS schematic.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9889" y="2163274"/>
            <a:ext cx="2301481" cy="19069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txBox="1">
            <a:spLocks/>
          </p:cNvSpPr>
          <p:nvPr/>
        </p:nvSpPr>
        <p:spPr>
          <a:xfrm>
            <a:off x="84665" y="423332"/>
            <a:ext cx="9144000" cy="870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ysClr val="windowText" lastClr="000000"/>
                </a:solidFill>
                <a:effectLst/>
                <a:uLnTx/>
                <a:uFillTx/>
                <a:latin typeface="Arial Black" panose="020B0A04020102020204" pitchFamily="34" charset="0"/>
                <a:cs typeface="Arial" panose="020B0604020202020204" pitchFamily="34" charset="0"/>
              </a:rPr>
              <a:t>Tools to Access the NSRS</a:t>
            </a:r>
            <a:endParaRPr kumimoji="0" lang="en-US" sz="3600" b="1" i="0" u="none" strike="noStrike" kern="1200" cap="none" spc="0" normalizeH="0" baseline="0" noProof="0" dirty="0">
              <a:ln>
                <a:noFill/>
              </a:ln>
              <a:solidFill>
                <a:sysClr val="windowText" lastClr="000000"/>
              </a:solidFill>
              <a:effectLst/>
              <a:uLnTx/>
              <a:uFillTx/>
              <a:latin typeface="Arial Black" panose="020B0A04020102020204" pitchFamily="34" charset="0"/>
              <a:cs typeface="Arial" panose="020B0604020202020204" pitchFamily="34" charset="0"/>
            </a:endParaRPr>
          </a:p>
        </p:txBody>
      </p:sp>
      <p:grpSp>
        <p:nvGrpSpPr>
          <p:cNvPr id="20" name="Group 19"/>
          <p:cNvGrpSpPr/>
          <p:nvPr/>
        </p:nvGrpSpPr>
        <p:grpSpPr>
          <a:xfrm>
            <a:off x="2934199" y="4692781"/>
            <a:ext cx="3657600" cy="1818437"/>
            <a:chOff x="527462" y="1600300"/>
            <a:chExt cx="5012728" cy="2545717"/>
          </a:xfrm>
        </p:grpSpPr>
        <p:pic>
          <p:nvPicPr>
            <p:cNvPr id="21" name="Picture 20"/>
            <p:cNvPicPr>
              <a:picLocks noChangeAspect="1"/>
            </p:cNvPicPr>
            <p:nvPr/>
          </p:nvPicPr>
          <p:blipFill rotWithShape="1">
            <a:blip r:embed="rId6"/>
            <a:srcRect l="43405"/>
            <a:stretch/>
          </p:blipFill>
          <p:spPr>
            <a:xfrm>
              <a:off x="1628689" y="1604625"/>
              <a:ext cx="3911501" cy="2541392"/>
            </a:xfrm>
            <a:prstGeom prst="rect">
              <a:avLst/>
            </a:prstGeom>
            <a:ln w="19050">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6"/>
            <a:srcRect r="84378"/>
            <a:stretch/>
          </p:blipFill>
          <p:spPr>
            <a:xfrm>
              <a:off x="527462" y="1600300"/>
              <a:ext cx="1079711" cy="2541392"/>
            </a:xfrm>
            <a:prstGeom prst="rect">
              <a:avLst/>
            </a:prstGeom>
            <a:ln w="19050">
              <a:noFill/>
            </a:ln>
            <a:effectLst>
              <a:outerShdw blurRad="292100" dist="139700" dir="2700000" algn="tl" rotWithShape="0">
                <a:srgbClr val="333333">
                  <a:alpha val="65000"/>
                </a:srgbClr>
              </a:outerShdw>
            </a:effectLst>
          </p:spPr>
        </p:pic>
      </p:grpSp>
      <p:sp>
        <p:nvSpPr>
          <p:cNvPr id="29" name="TextBox 28"/>
          <p:cNvSpPr txBox="1"/>
          <p:nvPr/>
        </p:nvSpPr>
        <p:spPr>
          <a:xfrm>
            <a:off x="556143" y="1442660"/>
            <a:ext cx="3657600" cy="584775"/>
          </a:xfrm>
          <a:prstGeom prst="rect">
            <a:avLst/>
          </a:prstGeom>
          <a:solidFill>
            <a:srgbClr val="678BA3"/>
          </a:solidFill>
        </p:spPr>
        <p:txBody>
          <a:bodyPr wrap="square" rtlCol="0">
            <a:spAutoFit/>
          </a:bodyPr>
          <a:lstStyle/>
          <a:p>
            <a:pPr algn="ctr" eaLnBrk="1" fontAlgn="auto" hangingPunct="1">
              <a:spcBef>
                <a:spcPts val="0"/>
              </a:spcBef>
              <a:spcAft>
                <a:spcPts val="0"/>
              </a:spcAft>
            </a:pPr>
            <a:r>
              <a:rPr lang="en-US" sz="1600" b="1" dirty="0">
                <a:solidFill>
                  <a:schemeClr val="bg1"/>
                </a:solidFill>
                <a:latin typeface="Arial" panose="020B0604020202020204" pitchFamily="34" charset="0"/>
                <a:cs typeface="Arial" panose="020B0604020202020204" pitchFamily="34" charset="0"/>
              </a:rPr>
              <a:t>Online Positioning User Service </a:t>
            </a:r>
            <a:endParaRPr lang="en-US" sz="1600" b="1" dirty="0" smtClean="0">
              <a:solidFill>
                <a:schemeClr val="bg1"/>
              </a:solidFill>
              <a:latin typeface="Arial" panose="020B0604020202020204" pitchFamily="34" charset="0"/>
              <a:cs typeface="Arial" panose="020B0604020202020204" pitchFamily="34" charset="0"/>
            </a:endParaRPr>
          </a:p>
          <a:p>
            <a:pPr algn="ctr" eaLnBrk="1" fontAlgn="auto" hangingPunct="1">
              <a:spcBef>
                <a:spcPts val="0"/>
              </a:spcBef>
              <a:spcAft>
                <a:spcPts val="0"/>
              </a:spcAft>
            </a:pPr>
            <a:r>
              <a:rPr lang="en-US" sz="1600" b="1" dirty="0" smtClean="0">
                <a:solidFill>
                  <a:schemeClr val="bg1"/>
                </a:solidFill>
                <a:latin typeface="Arial" panose="020B0604020202020204" pitchFamily="34" charset="0"/>
                <a:cs typeface="Arial" panose="020B0604020202020204" pitchFamily="34" charset="0"/>
              </a:rPr>
              <a:t>(</a:t>
            </a:r>
            <a:r>
              <a:rPr lang="en-US" sz="1600" b="1" dirty="0">
                <a:solidFill>
                  <a:schemeClr val="bg1"/>
                </a:solidFill>
                <a:latin typeface="Arial" panose="020B0604020202020204" pitchFamily="34" charset="0"/>
                <a:cs typeface="Arial" panose="020B0604020202020204" pitchFamily="34" charset="0"/>
              </a:rPr>
              <a:t>OPUS) Tool Suite</a:t>
            </a:r>
          </a:p>
        </p:txBody>
      </p:sp>
      <p:pic>
        <p:nvPicPr>
          <p:cNvPr id="30" name="Picture 29"/>
          <p:cNvPicPr>
            <a:picLocks noChangeAspect="1"/>
          </p:cNvPicPr>
          <p:nvPr/>
        </p:nvPicPr>
        <p:blipFill rotWithShape="1">
          <a:blip r:embed="rId7">
            <a:extLst>
              <a:ext uri="{28A0092B-C50C-407E-A947-70E740481C1C}">
                <a14:useLocalDpi xmlns:a14="http://schemas.microsoft.com/office/drawing/2010/main" val="0"/>
              </a:ext>
            </a:extLst>
          </a:blip>
          <a:srcRect l="32559" t="36061" b="17795"/>
          <a:stretch/>
        </p:blipFill>
        <p:spPr>
          <a:xfrm>
            <a:off x="5102999" y="2027435"/>
            <a:ext cx="3667988" cy="1882234"/>
          </a:xfrm>
          <a:prstGeom prst="rect">
            <a:avLst/>
          </a:prstGeom>
          <a:ln>
            <a:noFill/>
          </a:ln>
          <a:effectLst>
            <a:outerShdw blurRad="292100" dist="139700" dir="2700000" algn="tl" rotWithShape="0">
              <a:srgbClr val="333333">
                <a:alpha val="65000"/>
              </a:srgbClr>
            </a:outerShdw>
          </a:effectLst>
        </p:spPr>
      </p:pic>
      <p:sp>
        <p:nvSpPr>
          <p:cNvPr id="31" name="TextBox 30"/>
          <p:cNvSpPr txBox="1"/>
          <p:nvPr/>
        </p:nvSpPr>
        <p:spPr>
          <a:xfrm>
            <a:off x="5109474" y="1442660"/>
            <a:ext cx="3663019" cy="584775"/>
          </a:xfrm>
          <a:prstGeom prst="rect">
            <a:avLst/>
          </a:prstGeom>
          <a:solidFill>
            <a:srgbClr val="678BA3"/>
          </a:solidFill>
        </p:spPr>
        <p:txBody>
          <a:bodyPr wrap="square" rtlCol="0">
            <a:spAutoFit/>
          </a:bodyPr>
          <a:lstStyle/>
          <a:p>
            <a:pPr algn="ctr" eaLnBrk="1" fontAlgn="auto" hangingPunct="1">
              <a:spcBef>
                <a:spcPts val="0"/>
              </a:spcBef>
              <a:spcAft>
                <a:spcPts val="0"/>
              </a:spcAft>
            </a:pPr>
            <a:r>
              <a:rPr lang="en-US" sz="1600" b="1" dirty="0">
                <a:solidFill>
                  <a:schemeClr val="bg1"/>
                </a:solidFill>
                <a:latin typeface="Arial" panose="020B0604020202020204" pitchFamily="34" charset="0"/>
                <a:cs typeface="Arial" panose="020B0604020202020204" pitchFamily="34" charset="0"/>
              </a:rPr>
              <a:t>Continuously Operating Reference Stations (CORS)</a:t>
            </a:r>
          </a:p>
        </p:txBody>
      </p:sp>
      <p:sp>
        <p:nvSpPr>
          <p:cNvPr id="23" name="TextBox 22"/>
          <p:cNvSpPr txBox="1"/>
          <p:nvPr/>
        </p:nvSpPr>
        <p:spPr>
          <a:xfrm>
            <a:off x="2934199" y="3790531"/>
            <a:ext cx="3657600" cy="830997"/>
          </a:xfrm>
          <a:prstGeom prst="rect">
            <a:avLst/>
          </a:prstGeom>
          <a:solidFill>
            <a:srgbClr val="678BA3"/>
          </a:solidFill>
        </p:spPr>
        <p:txBody>
          <a:bodyPr wrap="square" rtlCol="0">
            <a:spAutoFit/>
          </a:bodyPr>
          <a:lstStyle/>
          <a:p>
            <a:pPr algn="ctr" eaLnBrk="1" fontAlgn="auto" hangingPunct="1">
              <a:spcBef>
                <a:spcPts val="0"/>
              </a:spcBef>
              <a:spcAft>
                <a:spcPts val="0"/>
              </a:spcAft>
            </a:pPr>
            <a:r>
              <a:rPr lang="en-US" sz="1600" b="1" dirty="0">
                <a:solidFill>
                  <a:schemeClr val="bg1"/>
                </a:solidFill>
                <a:latin typeface="Arial" panose="020B0604020202020204" pitchFamily="34" charset="0"/>
                <a:cs typeface="Arial" panose="020B0604020202020204" pitchFamily="34" charset="0"/>
              </a:rPr>
              <a:t>Integrated Database (IDB) of </a:t>
            </a:r>
            <a:r>
              <a:rPr lang="en-US" sz="1600" b="1" dirty="0" smtClean="0">
                <a:solidFill>
                  <a:schemeClr val="bg1"/>
                </a:solidFill>
                <a:latin typeface="Arial" panose="020B0604020202020204" pitchFamily="34" charset="0"/>
                <a:cs typeface="Arial" panose="020B0604020202020204" pitchFamily="34" charset="0"/>
              </a:rPr>
              <a:t>Published &amp; </a:t>
            </a:r>
            <a:r>
              <a:rPr lang="en-US" sz="1600" b="1" dirty="0">
                <a:solidFill>
                  <a:schemeClr val="bg1"/>
                </a:solidFill>
                <a:latin typeface="Arial" panose="020B0604020202020204" pitchFamily="34" charset="0"/>
                <a:cs typeface="Arial" panose="020B0604020202020204" pitchFamily="34" charset="0"/>
              </a:rPr>
              <a:t>O</a:t>
            </a:r>
            <a:r>
              <a:rPr lang="en-US" sz="1600" b="1" dirty="0" smtClean="0">
                <a:solidFill>
                  <a:schemeClr val="bg1"/>
                </a:solidFill>
                <a:latin typeface="Arial" panose="020B0604020202020204" pitchFamily="34" charset="0"/>
                <a:cs typeface="Arial" panose="020B0604020202020204" pitchFamily="34" charset="0"/>
              </a:rPr>
              <a:t>PUS Shared </a:t>
            </a:r>
            <a:r>
              <a:rPr lang="en-US" sz="1600" b="1" dirty="0">
                <a:solidFill>
                  <a:schemeClr val="bg1"/>
                </a:solidFill>
                <a:latin typeface="Arial" panose="020B0604020202020204" pitchFamily="34" charset="0"/>
                <a:cs typeface="Arial" panose="020B0604020202020204" pitchFamily="34" charset="0"/>
              </a:rPr>
              <a:t>Control </a:t>
            </a:r>
            <a:endParaRPr lang="en-US" sz="1600" b="1" dirty="0" smtClean="0">
              <a:solidFill>
                <a:schemeClr val="bg1"/>
              </a:solidFill>
              <a:latin typeface="Arial" panose="020B0604020202020204" pitchFamily="34" charset="0"/>
              <a:cs typeface="Arial" panose="020B0604020202020204" pitchFamily="34" charset="0"/>
            </a:endParaRPr>
          </a:p>
          <a:p>
            <a:pPr algn="ctr" eaLnBrk="1" fontAlgn="auto" hangingPunct="1">
              <a:spcBef>
                <a:spcPts val="0"/>
              </a:spcBef>
              <a:spcAft>
                <a:spcPts val="0"/>
              </a:spcAft>
            </a:pPr>
            <a:r>
              <a:rPr lang="en-US" sz="1600" dirty="0" smtClean="0">
                <a:solidFill>
                  <a:schemeClr val="bg1"/>
                </a:solidFill>
                <a:latin typeface="Arial" panose="020B0604020202020204" pitchFamily="34" charset="0"/>
                <a:cs typeface="Arial" panose="020B0604020202020204" pitchFamily="34" charset="0"/>
              </a:rPr>
              <a:t>(NGS Data Explorer)</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6480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84665" y="423331"/>
            <a:ext cx="9144000" cy="8376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ysClr val="windowText" lastClr="000000"/>
                </a:solidFill>
                <a:effectLst/>
                <a:uLnTx/>
                <a:uFillTx/>
                <a:latin typeface="Arial Black" panose="020B0A04020102020204" pitchFamily="34" charset="0"/>
                <a:cs typeface="Arial" panose="020B0604020202020204" pitchFamily="34" charset="0"/>
              </a:rPr>
              <a:t>Transformation Tools</a:t>
            </a:r>
            <a:endParaRPr kumimoji="0" lang="en-US" sz="3600" b="1" i="0" u="none" strike="noStrike" kern="1200" cap="none" spc="0" normalizeH="0" baseline="0" noProof="0" dirty="0">
              <a:ln>
                <a:noFill/>
              </a:ln>
              <a:solidFill>
                <a:sysClr val="windowText" lastClr="000000"/>
              </a:solidFill>
              <a:effectLst/>
              <a:uLnTx/>
              <a:uFillTx/>
              <a:latin typeface="Arial Black" panose="020B0A04020102020204" pitchFamily="34" charset="0"/>
              <a:cs typeface="Arial" panose="020B0604020202020204" pitchFamily="34" charset="0"/>
            </a:endParaRPr>
          </a:p>
        </p:txBody>
      </p:sp>
      <p:sp>
        <p:nvSpPr>
          <p:cNvPr id="23" name="TextBox 22"/>
          <p:cNvSpPr txBox="1"/>
          <p:nvPr/>
        </p:nvSpPr>
        <p:spPr>
          <a:xfrm>
            <a:off x="630862" y="1442661"/>
            <a:ext cx="3657600" cy="584775"/>
          </a:xfrm>
          <a:prstGeom prst="rect">
            <a:avLst/>
          </a:prstGeom>
          <a:solidFill>
            <a:srgbClr val="678BA3"/>
          </a:solidFill>
        </p:spPr>
        <p:txBody>
          <a:bodyPr wrap="square" rtlCol="0">
            <a:spAutoFit/>
          </a:bodyPr>
          <a:lstStyle/>
          <a:p>
            <a:pPr algn="ctr" eaLnBrk="1" fontAlgn="auto" hangingPunct="1">
              <a:spcBef>
                <a:spcPts val="0"/>
              </a:spcBef>
              <a:spcAft>
                <a:spcPts val="0"/>
              </a:spcAft>
            </a:pPr>
            <a:r>
              <a:rPr lang="en-US" sz="1600" b="1" dirty="0" smtClean="0">
                <a:solidFill>
                  <a:schemeClr val="bg1"/>
                </a:solidFill>
                <a:latin typeface="Arial" panose="020B0604020202020204" pitchFamily="34" charset="0"/>
                <a:cs typeface="Arial" panose="020B0604020202020204" pitchFamily="34" charset="0"/>
              </a:rPr>
              <a:t>NGS Coordinate </a:t>
            </a:r>
            <a:r>
              <a:rPr lang="en-US" sz="1600" b="1" dirty="0">
                <a:solidFill>
                  <a:schemeClr val="bg1"/>
                </a:solidFill>
                <a:latin typeface="Arial" panose="020B0604020202020204" pitchFamily="34" charset="0"/>
                <a:cs typeface="Arial" panose="020B0604020202020204" pitchFamily="34" charset="0"/>
              </a:rPr>
              <a:t>Conversion and </a:t>
            </a:r>
            <a:r>
              <a:rPr lang="en-US" sz="1600" b="1" dirty="0" smtClean="0">
                <a:solidFill>
                  <a:schemeClr val="bg1"/>
                </a:solidFill>
                <a:latin typeface="Arial" panose="020B0604020202020204" pitchFamily="34" charset="0"/>
                <a:cs typeface="Arial" panose="020B0604020202020204" pitchFamily="34" charset="0"/>
              </a:rPr>
              <a:t>Transformation Tool </a:t>
            </a:r>
            <a:r>
              <a:rPr lang="en-US" sz="1600" dirty="0" smtClean="0">
                <a:solidFill>
                  <a:schemeClr val="bg1"/>
                </a:solidFill>
                <a:latin typeface="Arial" panose="020B0604020202020204" pitchFamily="34" charset="0"/>
                <a:cs typeface="Arial" panose="020B0604020202020204" pitchFamily="34" charset="0"/>
              </a:rPr>
              <a:t>(NCAT)*</a:t>
            </a:r>
            <a:endParaRPr lang="en-US" sz="1600"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645755" y="4376052"/>
            <a:ext cx="3663019" cy="338554"/>
          </a:xfrm>
          <a:prstGeom prst="rect">
            <a:avLst/>
          </a:prstGeom>
          <a:solidFill>
            <a:srgbClr val="678BA3"/>
          </a:solidFill>
        </p:spPr>
        <p:txBody>
          <a:bodyPr wrap="square" rtlCol="0">
            <a:spAutoFit/>
          </a:bodyPr>
          <a:lstStyle/>
          <a:p>
            <a:pPr algn="ctr" eaLnBrk="1" fontAlgn="auto" hangingPunct="1">
              <a:spcBef>
                <a:spcPts val="0"/>
              </a:spcBef>
              <a:spcAft>
                <a:spcPts val="0"/>
              </a:spcAft>
            </a:pPr>
            <a:r>
              <a:rPr lang="en-US" sz="1600" b="1" dirty="0" smtClean="0">
                <a:solidFill>
                  <a:schemeClr val="bg1"/>
                </a:solidFill>
                <a:latin typeface="Arial" panose="020B0604020202020204" pitchFamily="34" charset="0"/>
                <a:cs typeface="Arial" panose="020B0604020202020204" pitchFamily="34" charset="0"/>
              </a:rPr>
              <a:t>Web Services*</a:t>
            </a:r>
            <a:endParaRPr lang="en-US" sz="1600" b="1" dirty="0">
              <a:solidFill>
                <a:schemeClr val="bg1"/>
              </a:solidFill>
              <a:latin typeface="Arial" panose="020B0604020202020204" pitchFamily="34" charset="0"/>
              <a:cs typeface="Arial" panose="020B0604020202020204" pitchFamily="34" charset="0"/>
            </a:endParaRPr>
          </a:p>
        </p:txBody>
      </p:sp>
      <p:sp>
        <p:nvSpPr>
          <p:cNvPr id="33" name="Rectangle 32"/>
          <p:cNvSpPr/>
          <p:nvPr/>
        </p:nvSpPr>
        <p:spPr>
          <a:xfrm>
            <a:off x="4941032" y="1442661"/>
            <a:ext cx="3663018" cy="584775"/>
          </a:xfrm>
          <a:prstGeom prst="rect">
            <a:avLst/>
          </a:prstGeom>
          <a:solidFill>
            <a:srgbClr val="678BA3"/>
          </a:solidFill>
        </p:spPr>
        <p:txBody>
          <a:bodyPr wrap="square">
            <a:spAutoFit/>
          </a:bodyPr>
          <a:lstStyle/>
          <a:p>
            <a:pPr algn="ctr" eaLnBrk="1" fontAlgn="auto" hangingPunct="1">
              <a:spcBef>
                <a:spcPts val="0"/>
              </a:spcBef>
              <a:spcAft>
                <a:spcPts val="0"/>
              </a:spcAft>
            </a:pPr>
            <a:r>
              <a:rPr lang="en-US" sz="1600" b="1" dirty="0" smtClean="0">
                <a:solidFill>
                  <a:schemeClr val="bg1"/>
                </a:solidFill>
                <a:latin typeface="Arial" panose="020B0604020202020204" pitchFamily="34" charset="0"/>
                <a:cs typeface="Arial" panose="020B0604020202020204" pitchFamily="34" charset="0"/>
              </a:rPr>
              <a:t>Vertical Datum Transformation </a:t>
            </a:r>
            <a:r>
              <a:rPr lang="en-US" sz="1600" dirty="0" smtClean="0">
                <a:solidFill>
                  <a:schemeClr val="bg1"/>
                </a:solidFill>
                <a:latin typeface="Arial" panose="020B0604020202020204" pitchFamily="34" charset="0"/>
                <a:cs typeface="Arial" panose="020B0604020202020204" pitchFamily="34" charset="0"/>
              </a:rPr>
              <a:t>(</a:t>
            </a:r>
            <a:r>
              <a:rPr lang="en-US" sz="1600" dirty="0" err="1" smtClean="0">
                <a:solidFill>
                  <a:schemeClr val="bg1"/>
                </a:solidFill>
                <a:latin typeface="Arial" panose="020B0604020202020204" pitchFamily="34" charset="0"/>
                <a:cs typeface="Arial" panose="020B0604020202020204" pitchFamily="34" charset="0"/>
              </a:rPr>
              <a:t>VDatum</a:t>
            </a:r>
            <a:r>
              <a:rPr lang="en-US" sz="1600" dirty="0" smtClean="0">
                <a:solidFill>
                  <a:schemeClr val="bg1"/>
                </a:solidFill>
                <a:latin typeface="Arial" panose="020B0604020202020204" pitchFamily="34" charset="0"/>
                <a:cs typeface="Arial" panose="020B0604020202020204" pitchFamily="34" charset="0"/>
              </a:rPr>
              <a:t>)*</a:t>
            </a:r>
            <a:endParaRPr lang="en-US" sz="1600" dirty="0">
              <a:solidFill>
                <a:schemeClr val="bg1"/>
              </a:solidFill>
              <a:latin typeface="Arial" panose="020B0604020202020204" pitchFamily="34" charset="0"/>
              <a:cs typeface="Arial" panose="020B0604020202020204" pitchFamily="34" charset="0"/>
            </a:endParaRPr>
          </a:p>
        </p:txBody>
      </p:sp>
      <p:pic>
        <p:nvPicPr>
          <p:cNvPr id="18" name="Shape 253"/>
          <p:cNvPicPr preferRelativeResize="0"/>
          <p:nvPr/>
        </p:nvPicPr>
        <p:blipFill rotWithShape="1">
          <a:blip r:embed="rId3">
            <a:alphaModFix/>
          </a:blip>
          <a:srcRect l="16250" t="5769" r="17708" b="20417"/>
          <a:stretch/>
        </p:blipFill>
        <p:spPr>
          <a:xfrm>
            <a:off x="4941031" y="2088993"/>
            <a:ext cx="3663019" cy="210533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b="43841"/>
          <a:stretch/>
        </p:blipFill>
        <p:spPr>
          <a:xfrm>
            <a:off x="645755" y="4714606"/>
            <a:ext cx="3657600" cy="1887374"/>
          </a:xfrm>
          <a:prstGeom prst="rect">
            <a:avLst/>
          </a:prstGeom>
          <a:effectLst>
            <a:outerShdw blurRad="292100" dist="139700" dir="2700000" algn="tl" rotWithShape="0">
              <a:prstClr val="black">
                <a:alpha val="65000"/>
              </a:prstClr>
            </a:outerShdw>
          </a:effectLst>
        </p:spPr>
      </p:pic>
      <p:pic>
        <p:nvPicPr>
          <p:cNvPr id="2" name="Picture 1"/>
          <p:cNvPicPr>
            <a:picLocks noChangeAspect="1"/>
          </p:cNvPicPr>
          <p:nvPr/>
        </p:nvPicPr>
        <p:blipFill rotWithShape="1">
          <a:blip r:embed="rId5"/>
          <a:srcRect b="23775"/>
          <a:stretch/>
        </p:blipFill>
        <p:spPr>
          <a:xfrm>
            <a:off x="630862" y="2027436"/>
            <a:ext cx="3657600" cy="2135490"/>
          </a:xfrm>
          <a:prstGeom prst="rect">
            <a:avLst/>
          </a:prstGeom>
          <a:effectLst>
            <a:outerShdw blurRad="292100" dist="139700" dir="2700000" algn="tl" rotWithShape="0">
              <a:prstClr val="black">
                <a:alpha val="65000"/>
              </a:prstClr>
            </a:outerShdw>
          </a:effectLst>
        </p:spPr>
      </p:pic>
      <p:sp>
        <p:nvSpPr>
          <p:cNvPr id="5" name="TextBox 4"/>
          <p:cNvSpPr txBox="1"/>
          <p:nvPr/>
        </p:nvSpPr>
        <p:spPr>
          <a:xfrm>
            <a:off x="4941031" y="4376052"/>
            <a:ext cx="3986401" cy="2123658"/>
          </a:xfrm>
          <a:prstGeom prst="rect">
            <a:avLst/>
          </a:prstGeom>
          <a:noFill/>
        </p:spPr>
        <p:txBody>
          <a:bodyPr wrap="square" rtlCol="0">
            <a:spAutoFit/>
          </a:bodyPr>
          <a:lstStyle/>
          <a:p>
            <a:pPr>
              <a:spcBef>
                <a:spcPts val="600"/>
              </a:spcBef>
            </a:pPr>
            <a:r>
              <a:rPr lang="en-US" sz="1400" b="1" i="1" dirty="0" smtClean="0"/>
              <a:t>Transformation Tool Notes</a:t>
            </a:r>
          </a:p>
          <a:p>
            <a:pPr marL="285750" indent="-285750">
              <a:spcBef>
                <a:spcPts val="600"/>
              </a:spcBef>
              <a:buFont typeface="Arial" panose="020B0604020202020204" pitchFamily="34" charset="0"/>
              <a:buChar char="•"/>
            </a:pPr>
            <a:r>
              <a:rPr lang="en-US" sz="1400" i="1" dirty="0" smtClean="0"/>
              <a:t>NCAT and </a:t>
            </a:r>
            <a:r>
              <a:rPr lang="en-US" sz="1400" i="1" dirty="0" err="1" smtClean="0"/>
              <a:t>VDatum</a:t>
            </a:r>
            <a:r>
              <a:rPr lang="en-US" sz="1400" i="1" dirty="0" smtClean="0"/>
              <a:t> will draw from same source code for identical transformations.</a:t>
            </a:r>
          </a:p>
          <a:p>
            <a:pPr marL="285750" indent="-285750">
              <a:spcBef>
                <a:spcPts val="600"/>
              </a:spcBef>
              <a:buFont typeface="Arial" panose="020B0604020202020204" pitchFamily="34" charset="0"/>
              <a:buChar char="•"/>
            </a:pPr>
            <a:r>
              <a:rPr lang="en-US" sz="1400" i="1" dirty="0" err="1" smtClean="0"/>
              <a:t>VDatum</a:t>
            </a:r>
            <a:r>
              <a:rPr lang="en-US" sz="1400" i="1" dirty="0" smtClean="0"/>
              <a:t> includes tidal </a:t>
            </a:r>
            <a:r>
              <a:rPr lang="en-US" sz="1400" i="1" dirty="0" err="1" smtClean="0"/>
              <a:t>datums</a:t>
            </a:r>
            <a:r>
              <a:rPr lang="en-US" sz="1400" i="1" dirty="0" smtClean="0"/>
              <a:t> and HTDP.</a:t>
            </a:r>
          </a:p>
          <a:p>
            <a:pPr marL="285750" indent="-285750">
              <a:spcBef>
                <a:spcPts val="600"/>
              </a:spcBef>
              <a:buFont typeface="Arial" panose="020B0604020202020204" pitchFamily="34" charset="0"/>
              <a:buChar char="•"/>
            </a:pPr>
            <a:r>
              <a:rPr lang="en-US" sz="1400" i="1" dirty="0" smtClean="0"/>
              <a:t>NCAT has a web service; </a:t>
            </a:r>
            <a:r>
              <a:rPr lang="en-US" sz="1400" i="1" dirty="0" err="1" smtClean="0"/>
              <a:t>VDatum</a:t>
            </a:r>
            <a:r>
              <a:rPr lang="en-US" sz="1400" i="1" dirty="0" smtClean="0"/>
              <a:t> will have one soon.</a:t>
            </a:r>
          </a:p>
          <a:p>
            <a:pPr marL="285750" indent="-285750">
              <a:spcBef>
                <a:spcPts val="600"/>
              </a:spcBef>
              <a:buFont typeface="Arial" panose="020B0604020202020204" pitchFamily="34" charset="0"/>
              <a:buChar char="•"/>
            </a:pPr>
            <a:r>
              <a:rPr lang="en-US" sz="1400" i="1" dirty="0" smtClean="0"/>
              <a:t>Make sure to note version numbers when using tools.</a:t>
            </a:r>
            <a:endParaRPr lang="en-US" sz="1400" i="1" dirty="0"/>
          </a:p>
        </p:txBody>
      </p:sp>
    </p:spTree>
    <p:extLst>
      <p:ext uri="{BB962C8B-B14F-4D97-AF65-F5344CB8AC3E}">
        <p14:creationId xmlns:p14="http://schemas.microsoft.com/office/powerpoint/2010/main" val="342981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94335"/>
            <a:ext cx="9143999" cy="923330"/>
          </a:xfrm>
          <a:prstGeom prst="rect">
            <a:avLst/>
          </a:prstGeom>
          <a:noFill/>
        </p:spPr>
        <p:txBody>
          <a:bodyPr wrap="square" rtlCol="0">
            <a:spAutoFit/>
          </a:bodyPr>
          <a:lstStyle/>
          <a:p>
            <a:r>
              <a:rPr lang="en-US" sz="5400" dirty="0" smtClean="0"/>
              <a:t>NAD83(2011) epoch 2010.00</a:t>
            </a:r>
            <a:endParaRPr lang="en-US" sz="5400" dirty="0"/>
          </a:p>
        </p:txBody>
      </p:sp>
      <p:sp>
        <p:nvSpPr>
          <p:cNvPr id="5" name="Right Brace 4"/>
          <p:cNvSpPr/>
          <p:nvPr/>
        </p:nvSpPr>
        <p:spPr>
          <a:xfrm rot="5400000">
            <a:off x="1046537" y="2103117"/>
            <a:ext cx="370726" cy="20828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Right Brace 5"/>
          <p:cNvSpPr/>
          <p:nvPr/>
        </p:nvSpPr>
        <p:spPr>
          <a:xfrm rot="5400000">
            <a:off x="3022934" y="2209519"/>
            <a:ext cx="380332" cy="18796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Right Brace 6"/>
          <p:cNvSpPr/>
          <p:nvPr/>
        </p:nvSpPr>
        <p:spPr>
          <a:xfrm rot="5400000">
            <a:off x="6510629" y="838299"/>
            <a:ext cx="389941" cy="45974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TextBox 7"/>
          <p:cNvSpPr txBox="1"/>
          <p:nvPr/>
        </p:nvSpPr>
        <p:spPr>
          <a:xfrm>
            <a:off x="253999" y="3339172"/>
            <a:ext cx="2070100" cy="369332"/>
          </a:xfrm>
          <a:prstGeom prst="rect">
            <a:avLst/>
          </a:prstGeom>
          <a:noFill/>
        </p:spPr>
        <p:txBody>
          <a:bodyPr wrap="square" rtlCol="0">
            <a:spAutoFit/>
          </a:bodyPr>
          <a:lstStyle/>
          <a:p>
            <a:pPr algn="ctr"/>
            <a:r>
              <a:rPr lang="en-US" dirty="0" smtClean="0"/>
              <a:t>H. Datum</a:t>
            </a:r>
            <a:endParaRPr lang="en-US" dirty="0"/>
          </a:p>
        </p:txBody>
      </p:sp>
      <p:sp>
        <p:nvSpPr>
          <p:cNvPr id="11" name="TextBox 10"/>
          <p:cNvSpPr txBox="1"/>
          <p:nvPr/>
        </p:nvSpPr>
        <p:spPr>
          <a:xfrm>
            <a:off x="1845801" y="3342696"/>
            <a:ext cx="2749550" cy="369332"/>
          </a:xfrm>
          <a:prstGeom prst="rect">
            <a:avLst/>
          </a:prstGeom>
          <a:noFill/>
        </p:spPr>
        <p:txBody>
          <a:bodyPr wrap="square" rtlCol="0">
            <a:spAutoFit/>
          </a:bodyPr>
          <a:lstStyle/>
          <a:p>
            <a:pPr algn="ctr"/>
            <a:r>
              <a:rPr lang="en-US" dirty="0" smtClean="0"/>
              <a:t>Realization</a:t>
            </a:r>
            <a:r>
              <a:rPr lang="en-US" dirty="0"/>
              <a:t>/</a:t>
            </a:r>
            <a:r>
              <a:rPr lang="en-US" dirty="0" smtClean="0"/>
              <a:t>Adjustment</a:t>
            </a:r>
            <a:endParaRPr lang="en-US" dirty="0"/>
          </a:p>
        </p:txBody>
      </p:sp>
      <p:sp>
        <p:nvSpPr>
          <p:cNvPr id="12" name="TextBox 11"/>
          <p:cNvSpPr txBox="1"/>
          <p:nvPr/>
        </p:nvSpPr>
        <p:spPr>
          <a:xfrm>
            <a:off x="5670549" y="3361154"/>
            <a:ext cx="2070100" cy="369332"/>
          </a:xfrm>
          <a:prstGeom prst="rect">
            <a:avLst/>
          </a:prstGeom>
          <a:noFill/>
        </p:spPr>
        <p:txBody>
          <a:bodyPr wrap="square" rtlCol="0">
            <a:spAutoFit/>
          </a:bodyPr>
          <a:lstStyle/>
          <a:p>
            <a:pPr algn="ctr"/>
            <a:r>
              <a:rPr lang="en-US" dirty="0" smtClean="0"/>
              <a:t>Reference Epoch</a:t>
            </a:r>
            <a:endParaRPr lang="en-US" dirty="0"/>
          </a:p>
        </p:txBody>
      </p:sp>
      <p:sp>
        <p:nvSpPr>
          <p:cNvPr id="21" name="TextBox 20"/>
          <p:cNvSpPr txBox="1"/>
          <p:nvPr/>
        </p:nvSpPr>
        <p:spPr>
          <a:xfrm>
            <a:off x="16796" y="3929502"/>
            <a:ext cx="9143999" cy="923330"/>
          </a:xfrm>
          <a:prstGeom prst="rect">
            <a:avLst/>
          </a:prstGeom>
          <a:noFill/>
        </p:spPr>
        <p:txBody>
          <a:bodyPr wrap="square" rtlCol="0">
            <a:spAutoFit/>
          </a:bodyPr>
          <a:lstStyle/>
          <a:p>
            <a:r>
              <a:rPr lang="en-US" sz="5400" dirty="0" smtClean="0"/>
              <a:t>NAVD88 </a:t>
            </a:r>
            <a:r>
              <a:rPr lang="en-US" sz="5400" i="1" dirty="0" smtClean="0">
                <a:solidFill>
                  <a:schemeClr val="bg1">
                    <a:lumMod val="65000"/>
                  </a:schemeClr>
                </a:solidFill>
              </a:rPr>
              <a:t>(GRS80, Geoid12B)</a:t>
            </a:r>
            <a:endParaRPr lang="en-US" sz="5400" i="1" dirty="0">
              <a:solidFill>
                <a:schemeClr val="bg1">
                  <a:lumMod val="65000"/>
                </a:schemeClr>
              </a:solidFill>
            </a:endParaRPr>
          </a:p>
        </p:txBody>
      </p:sp>
      <p:sp>
        <p:nvSpPr>
          <p:cNvPr id="22" name="Right Brace 21"/>
          <p:cNvSpPr/>
          <p:nvPr/>
        </p:nvSpPr>
        <p:spPr>
          <a:xfrm rot="5400000">
            <a:off x="1328077" y="3673540"/>
            <a:ext cx="235347" cy="247691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3" name="Right Brace 22"/>
          <p:cNvSpPr/>
          <p:nvPr/>
        </p:nvSpPr>
        <p:spPr>
          <a:xfrm rot="5400000">
            <a:off x="4102652" y="3635879"/>
            <a:ext cx="214793" cy="267068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4" name="Right Brace 23"/>
          <p:cNvSpPr/>
          <p:nvPr/>
        </p:nvSpPr>
        <p:spPr>
          <a:xfrm rot="5400000">
            <a:off x="7214649" y="3347966"/>
            <a:ext cx="359851" cy="321945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5" name="TextBox 24"/>
          <p:cNvSpPr txBox="1"/>
          <p:nvPr/>
        </p:nvSpPr>
        <p:spPr>
          <a:xfrm>
            <a:off x="388783" y="5174339"/>
            <a:ext cx="2070100" cy="369332"/>
          </a:xfrm>
          <a:prstGeom prst="rect">
            <a:avLst/>
          </a:prstGeom>
          <a:noFill/>
        </p:spPr>
        <p:txBody>
          <a:bodyPr wrap="square" rtlCol="0">
            <a:spAutoFit/>
          </a:bodyPr>
          <a:lstStyle/>
          <a:p>
            <a:pPr algn="ctr"/>
            <a:r>
              <a:rPr lang="en-US" dirty="0" smtClean="0"/>
              <a:t>V. Datum</a:t>
            </a:r>
            <a:endParaRPr lang="en-US" dirty="0"/>
          </a:p>
        </p:txBody>
      </p:sp>
      <p:sp>
        <p:nvSpPr>
          <p:cNvPr id="26" name="TextBox 25"/>
          <p:cNvSpPr txBox="1"/>
          <p:nvPr/>
        </p:nvSpPr>
        <p:spPr>
          <a:xfrm>
            <a:off x="2953978" y="5177863"/>
            <a:ext cx="2749550" cy="369332"/>
          </a:xfrm>
          <a:prstGeom prst="rect">
            <a:avLst/>
          </a:prstGeom>
          <a:noFill/>
        </p:spPr>
        <p:txBody>
          <a:bodyPr wrap="square" rtlCol="0">
            <a:spAutoFit/>
          </a:bodyPr>
          <a:lstStyle/>
          <a:p>
            <a:pPr algn="ctr"/>
            <a:r>
              <a:rPr lang="en-US" dirty="0" smtClean="0"/>
              <a:t>Reference Ellipsoid</a:t>
            </a:r>
            <a:endParaRPr lang="en-US" dirty="0"/>
          </a:p>
        </p:txBody>
      </p:sp>
      <p:sp>
        <p:nvSpPr>
          <p:cNvPr id="27" name="TextBox 26"/>
          <p:cNvSpPr txBox="1"/>
          <p:nvPr/>
        </p:nvSpPr>
        <p:spPr>
          <a:xfrm>
            <a:off x="6336278" y="5196321"/>
            <a:ext cx="2070100" cy="369332"/>
          </a:xfrm>
          <a:prstGeom prst="rect">
            <a:avLst/>
          </a:prstGeom>
          <a:noFill/>
        </p:spPr>
        <p:txBody>
          <a:bodyPr wrap="square" rtlCol="0">
            <a:spAutoFit/>
          </a:bodyPr>
          <a:lstStyle/>
          <a:p>
            <a:pPr algn="ctr"/>
            <a:r>
              <a:rPr lang="en-US" dirty="0" smtClean="0"/>
              <a:t>Geoid Model</a:t>
            </a:r>
            <a:endParaRPr lang="en-US" dirty="0"/>
          </a:p>
        </p:txBody>
      </p:sp>
      <p:sp>
        <p:nvSpPr>
          <p:cNvPr id="28" name="Title 1"/>
          <p:cNvSpPr>
            <a:spLocks noGrp="1"/>
          </p:cNvSpPr>
          <p:nvPr>
            <p:ph type="title"/>
          </p:nvPr>
        </p:nvSpPr>
        <p:spPr>
          <a:xfrm>
            <a:off x="190499" y="457200"/>
            <a:ext cx="8712869" cy="1143000"/>
          </a:xfrm>
        </p:spPr>
        <p:txBody>
          <a:bodyPr/>
          <a:lstStyle/>
          <a:p>
            <a:r>
              <a:rPr lang="en-US" sz="3600" dirty="0" smtClean="0">
                <a:solidFill>
                  <a:schemeClr val="tx1"/>
                </a:solidFill>
                <a:latin typeface="Arial Black" panose="020B0A04020102020204" pitchFamily="34" charset="0"/>
                <a:cs typeface="Arial" panose="020B0604020202020204" pitchFamily="34" charset="0"/>
              </a:rPr>
              <a:t>Document </a:t>
            </a:r>
            <a:r>
              <a:rPr lang="en-US" sz="3600" dirty="0" err="1" smtClean="0">
                <a:solidFill>
                  <a:schemeClr val="tx1"/>
                </a:solidFill>
                <a:latin typeface="Arial Black" panose="020B0A04020102020204" pitchFamily="34" charset="0"/>
                <a:cs typeface="Arial" panose="020B0604020202020204" pitchFamily="34" charset="0"/>
              </a:rPr>
              <a:t>Datums</a:t>
            </a:r>
            <a:r>
              <a:rPr lang="en-US" sz="3600" dirty="0" smtClean="0">
                <a:solidFill>
                  <a:schemeClr val="tx1"/>
                </a:solidFill>
                <a:latin typeface="Arial Black" panose="020B0A04020102020204" pitchFamily="34" charset="0"/>
                <a:cs typeface="Arial" panose="020B0604020202020204" pitchFamily="34" charset="0"/>
              </a:rPr>
              <a:t> (Metadata)</a:t>
            </a:r>
            <a:endParaRPr lang="en-US" sz="3600"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063799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atin typeface="Arial Black" panose="020B0A04020102020204" pitchFamily="34" charset="0"/>
              </a:rPr>
              <a:t>Poll</a:t>
            </a:r>
            <a:endParaRPr lang="en-US" sz="3600" dirty="0">
              <a:latin typeface="Arial Black" panose="020B0A04020102020204" pitchFamily="34" charset="0"/>
            </a:endParaRPr>
          </a:p>
        </p:txBody>
      </p:sp>
      <p:sp>
        <p:nvSpPr>
          <p:cNvPr id="3" name="Content Placeholder 2"/>
          <p:cNvSpPr>
            <a:spLocks noGrp="1"/>
          </p:cNvSpPr>
          <p:nvPr>
            <p:ph idx="1"/>
          </p:nvPr>
        </p:nvSpPr>
        <p:spPr/>
        <p:txBody>
          <a:bodyPr/>
          <a:lstStyle/>
          <a:p>
            <a:pPr marL="0" indent="0">
              <a:lnSpc>
                <a:spcPct val="150000"/>
              </a:lnSpc>
              <a:buNone/>
            </a:pPr>
            <a:r>
              <a:rPr lang="en-US" sz="2800" b="1" dirty="0" smtClean="0">
                <a:latin typeface="Arial" panose="020B0604020202020204" pitchFamily="34" charset="0"/>
                <a:cs typeface="Arial" panose="020B0604020202020204" pitchFamily="34" charset="0"/>
              </a:rPr>
              <a:t>How </a:t>
            </a:r>
            <a:r>
              <a:rPr lang="en-US" sz="2800" b="1" dirty="0">
                <a:latin typeface="Arial" panose="020B0604020202020204" pitchFamily="34" charset="0"/>
                <a:cs typeface="Arial" panose="020B0604020202020204" pitchFamily="34" charset="0"/>
              </a:rPr>
              <a:t>aware are you that NGS is replacing NAD 83 and NAVD 88? </a:t>
            </a:r>
          </a:p>
          <a:p>
            <a:pPr marL="457200" indent="-457200">
              <a:lnSpc>
                <a:spcPct val="150000"/>
              </a:lnSpc>
              <a:buFont typeface="+mj-lt"/>
              <a:buAutoNum type="alphaUcPeriod"/>
            </a:pPr>
            <a:r>
              <a:rPr lang="en-US" sz="2800" dirty="0">
                <a:latin typeface="Arial" panose="020B0604020202020204" pitchFamily="34" charset="0"/>
                <a:cs typeface="Arial" panose="020B0604020202020204" pitchFamily="34" charset="0"/>
              </a:rPr>
              <a:t>Very</a:t>
            </a:r>
          </a:p>
          <a:p>
            <a:pPr marL="457200" indent="-457200">
              <a:lnSpc>
                <a:spcPct val="150000"/>
              </a:lnSpc>
              <a:buFont typeface="+mj-lt"/>
              <a:buAutoNum type="alphaUcPeriod"/>
            </a:pPr>
            <a:r>
              <a:rPr lang="en-US" sz="2800" dirty="0">
                <a:latin typeface="Arial" panose="020B0604020202020204" pitchFamily="34" charset="0"/>
                <a:cs typeface="Arial" panose="020B0604020202020204" pitchFamily="34" charset="0"/>
              </a:rPr>
              <a:t>Somewhat</a:t>
            </a:r>
          </a:p>
          <a:p>
            <a:pPr marL="457200" indent="-457200">
              <a:lnSpc>
                <a:spcPct val="150000"/>
              </a:lnSpc>
              <a:buFont typeface="+mj-lt"/>
              <a:buAutoNum type="alphaUcPeriod"/>
            </a:pPr>
            <a:r>
              <a:rPr lang="en-US" sz="2800" dirty="0">
                <a:latin typeface="Arial" panose="020B0604020202020204" pitchFamily="34" charset="0"/>
                <a:cs typeface="Arial" panose="020B0604020202020204" pitchFamily="34" charset="0"/>
              </a:rPr>
              <a:t>Not at all</a:t>
            </a:r>
          </a:p>
          <a:p>
            <a:pPr marL="457200" indent="-457200">
              <a:lnSpc>
                <a:spcPct val="150000"/>
              </a:lnSpc>
              <a:buFont typeface="+mj-lt"/>
              <a:buAutoNum type="alphaUcPeriod"/>
            </a:pPr>
            <a:r>
              <a:rPr lang="en-US" sz="2800" dirty="0">
                <a:latin typeface="Arial" panose="020B0604020202020204" pitchFamily="34" charset="0"/>
                <a:cs typeface="Arial" panose="020B0604020202020204" pitchFamily="34" charset="0"/>
              </a:rPr>
              <a:t>Unsure </a:t>
            </a:r>
          </a:p>
          <a:p>
            <a:pPr>
              <a:lnSpc>
                <a:spcPct val="150000"/>
              </a:lnSpc>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8764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800100" lvl="1" indent="-457200">
              <a:lnSpc>
                <a:spcPct val="150000"/>
              </a:lnSpc>
              <a:buFont typeface="+mj-lt"/>
              <a:buAutoNum type="arabicPeriod"/>
            </a:pPr>
            <a:r>
              <a:rPr lang="en-US" sz="2000" dirty="0" smtClean="0">
                <a:solidFill>
                  <a:schemeClr val="bg1">
                    <a:lumMod val="75000"/>
                  </a:schemeClr>
                </a:solidFill>
                <a:latin typeface="Arial Black" panose="020B0A04020102020204" pitchFamily="34" charset="0"/>
                <a:cs typeface="Arial" panose="020B0604020202020204" pitchFamily="34" charset="0"/>
              </a:rPr>
              <a:t>Getting started…</a:t>
            </a:r>
          </a:p>
          <a:p>
            <a:pPr marL="342900" lvl="1" indent="0">
              <a:lnSpc>
                <a:spcPct val="150000"/>
              </a:lnSpc>
              <a:buNone/>
            </a:pPr>
            <a:r>
              <a:rPr lang="en-US" sz="2000" dirty="0">
                <a:solidFill>
                  <a:schemeClr val="bg1">
                    <a:lumMod val="75000"/>
                  </a:schemeClr>
                </a:solidFill>
                <a:latin typeface="Arial" panose="020B0604020202020204" pitchFamily="34" charset="0"/>
                <a:cs typeface="Arial" panose="020B0604020202020204" pitchFamily="34" charset="0"/>
              </a:rPr>
              <a:t>	</a:t>
            </a:r>
            <a:r>
              <a:rPr lang="en-US" sz="2000" dirty="0" smtClean="0">
                <a:solidFill>
                  <a:schemeClr val="bg1">
                    <a:lumMod val="75000"/>
                  </a:schemeClr>
                </a:solidFill>
                <a:latin typeface="Arial" panose="020B0604020202020204" pitchFamily="34" charset="0"/>
                <a:cs typeface="Arial" panose="020B0604020202020204" pitchFamily="34" charset="0"/>
              </a:rPr>
              <a:t>	Who is NGS and what </a:t>
            </a:r>
            <a:r>
              <a:rPr lang="en-US" sz="2000" dirty="0">
                <a:solidFill>
                  <a:schemeClr val="bg1">
                    <a:lumMod val="75000"/>
                  </a:schemeClr>
                </a:solidFill>
                <a:latin typeface="Arial" panose="020B0604020202020204" pitchFamily="34" charset="0"/>
                <a:cs typeface="Arial" panose="020B0604020202020204" pitchFamily="34" charset="0"/>
              </a:rPr>
              <a:t>is NAVD </a:t>
            </a:r>
            <a:r>
              <a:rPr lang="en-US" sz="2000" dirty="0" smtClean="0">
                <a:solidFill>
                  <a:schemeClr val="bg1">
                    <a:lumMod val="75000"/>
                  </a:schemeClr>
                </a:solidFill>
                <a:latin typeface="Arial" panose="020B0604020202020204" pitchFamily="34" charset="0"/>
                <a:cs typeface="Arial" panose="020B0604020202020204" pitchFamily="34" charset="0"/>
              </a:rPr>
              <a:t>88?</a:t>
            </a:r>
            <a:endParaRPr lang="en-US" sz="2000" dirty="0">
              <a:solidFill>
                <a:schemeClr val="bg1">
                  <a:lumMod val="75000"/>
                </a:schemeClr>
              </a:solidFill>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2"/>
            </a:pPr>
            <a:r>
              <a:rPr lang="en-US" sz="2000" dirty="0" smtClean="0">
                <a:solidFill>
                  <a:schemeClr val="bg1">
                    <a:lumMod val="75000"/>
                  </a:schemeClr>
                </a:solidFill>
                <a:latin typeface="Arial Black" panose="020B0A04020102020204" pitchFamily="34" charset="0"/>
                <a:cs typeface="Arial" panose="020B0604020202020204" pitchFamily="34" charset="0"/>
              </a:rPr>
              <a:t>What is replacing </a:t>
            </a:r>
            <a:r>
              <a:rPr lang="en-US" sz="2000" dirty="0">
                <a:solidFill>
                  <a:schemeClr val="bg1">
                    <a:lumMod val="75000"/>
                  </a:schemeClr>
                </a:solidFill>
                <a:latin typeface="Arial Black" panose="020B0A04020102020204" pitchFamily="34" charset="0"/>
                <a:cs typeface="Arial" panose="020B0604020202020204" pitchFamily="34" charset="0"/>
              </a:rPr>
              <a:t>NAVD </a:t>
            </a:r>
            <a:r>
              <a:rPr lang="en-US" sz="2000" dirty="0" smtClean="0">
                <a:solidFill>
                  <a:schemeClr val="bg1">
                    <a:lumMod val="75000"/>
                  </a:schemeClr>
                </a:solidFill>
                <a:latin typeface="Arial Black" panose="020B0A04020102020204" pitchFamily="34" charset="0"/>
                <a:cs typeface="Arial" panose="020B0604020202020204" pitchFamily="34" charset="0"/>
              </a:rPr>
              <a:t>88? </a:t>
            </a:r>
          </a:p>
          <a:p>
            <a:pPr marL="342900" lvl="1" indent="0">
              <a:lnSpc>
                <a:spcPct val="150000"/>
              </a:lnSpc>
              <a:buNone/>
            </a:pPr>
            <a:r>
              <a:rPr lang="en-US" sz="2000" dirty="0" smtClean="0">
                <a:solidFill>
                  <a:schemeClr val="bg1">
                    <a:lumMod val="75000"/>
                  </a:schemeClr>
                </a:solidFill>
                <a:latin typeface="Arial" panose="020B0604020202020204" pitchFamily="34" charset="0"/>
                <a:cs typeface="Arial" panose="020B0604020202020204" pitchFamily="34" charset="0"/>
              </a:rPr>
              <a:t>		NAPGD 2022, part of larger NSRS Modernization</a:t>
            </a:r>
            <a:endParaRPr lang="en-US" sz="2000" dirty="0">
              <a:solidFill>
                <a:schemeClr val="bg1">
                  <a:lumMod val="75000"/>
                </a:schemeClr>
              </a:solidFill>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3"/>
            </a:pPr>
            <a:r>
              <a:rPr lang="en-US" sz="2000" dirty="0" smtClean="0">
                <a:solidFill>
                  <a:schemeClr val="bg1">
                    <a:lumMod val="75000"/>
                  </a:schemeClr>
                </a:solidFill>
                <a:latin typeface="Arial Black" panose="020B0A04020102020204" pitchFamily="34" charset="0"/>
                <a:cs typeface="Arial" panose="020B0604020202020204" pitchFamily="34" charset="0"/>
              </a:rPr>
              <a:t>What do I use today?</a:t>
            </a:r>
          </a:p>
          <a:p>
            <a:pPr marL="342900" lvl="1" indent="0">
              <a:lnSpc>
                <a:spcPct val="150000"/>
              </a:lnSpc>
              <a:buNone/>
            </a:pPr>
            <a:r>
              <a:rPr lang="en-US" sz="2000" dirty="0" smtClean="0">
                <a:solidFill>
                  <a:schemeClr val="bg1">
                    <a:lumMod val="75000"/>
                  </a:schemeClr>
                </a:solidFill>
                <a:latin typeface="Arial" panose="020B0604020202020204" pitchFamily="34" charset="0"/>
                <a:cs typeface="Arial" panose="020B0604020202020204" pitchFamily="34" charset="0"/>
              </a:rPr>
              <a:t>		Data, tools and metadata</a:t>
            </a:r>
            <a:endParaRPr lang="en-US" sz="2000" dirty="0">
              <a:solidFill>
                <a:schemeClr val="bg1">
                  <a:lumMod val="75000"/>
                </a:schemeClr>
              </a:solidFill>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4"/>
            </a:pPr>
            <a:r>
              <a:rPr lang="en-US" sz="2000" dirty="0">
                <a:latin typeface="Arial Black" panose="020B0A04020102020204" pitchFamily="34" charset="0"/>
                <a:cs typeface="Arial" panose="020B0604020202020204" pitchFamily="34" charset="0"/>
              </a:rPr>
              <a:t>What’s next</a:t>
            </a:r>
            <a:r>
              <a:rPr lang="en-US" sz="2000" dirty="0" smtClean="0">
                <a:latin typeface="Arial Black" panose="020B0A04020102020204" pitchFamily="34" charset="0"/>
                <a:cs typeface="Arial" panose="020B0604020202020204" pitchFamily="34" charset="0"/>
              </a:rPr>
              <a:t>? </a:t>
            </a:r>
          </a:p>
          <a:p>
            <a:pPr marL="342900" lvl="1" indent="0">
              <a:lnSpc>
                <a:spcPct val="150000"/>
              </a:lnSpc>
              <a:buNone/>
            </a:pPr>
            <a:r>
              <a:rPr lang="en-US" sz="2000" dirty="0" smtClean="0">
                <a:latin typeface="Arial" panose="020B0604020202020204" pitchFamily="34" charset="0"/>
                <a:cs typeface="Arial" panose="020B0604020202020204" pitchFamily="34" charset="0"/>
              </a:rPr>
              <a:t>		Coordination, education and preparation!</a:t>
            </a:r>
            <a:endParaRPr lang="en-US" sz="2000"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20</a:t>
            </a:fld>
            <a:endParaRPr lang="en-US" altLang="en-US"/>
          </a:p>
        </p:txBody>
      </p:sp>
    </p:spTree>
    <p:extLst>
      <p:ext uri="{BB962C8B-B14F-4D97-AF65-F5344CB8AC3E}">
        <p14:creationId xmlns:p14="http://schemas.microsoft.com/office/powerpoint/2010/main" val="15271714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p:cNvSpPr>
          <p:nvPr/>
        </p:nvSpPr>
        <p:spPr bwMode="auto">
          <a:xfrm>
            <a:off x="2876020" y="1697273"/>
            <a:ext cx="7446963" cy="256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tLang="en-US" sz="1600" b="1" dirty="0">
                <a:latin typeface="Arial" panose="020B0604020202020204" pitchFamily="34" charset="0"/>
                <a:cs typeface="Arial" panose="020B0604020202020204" pitchFamily="34" charset="0"/>
              </a:rPr>
              <a:t>2017 Geospatial </a:t>
            </a:r>
            <a:r>
              <a:rPr lang="en-US" altLang="en-US" sz="1600" b="1" dirty="0" smtClean="0">
                <a:latin typeface="Arial" panose="020B0604020202020204" pitchFamily="34" charset="0"/>
                <a:cs typeface="Arial" panose="020B0604020202020204" pitchFamily="34" charset="0"/>
              </a:rPr>
              <a:t>Summit</a:t>
            </a:r>
          </a:p>
          <a:p>
            <a:pPr eaLnBrk="1" hangingPunct="1"/>
            <a:endParaRPr lang="en-US" altLang="en-US" sz="1600" b="1" dirty="0" smtClean="0">
              <a:latin typeface="Arial" panose="020B0604020202020204" pitchFamily="34" charset="0"/>
              <a:cs typeface="Arial" panose="020B0604020202020204" pitchFamily="34" charset="0"/>
            </a:endParaRPr>
          </a:p>
          <a:p>
            <a:pPr eaLnBrk="1" hangingPunct="1"/>
            <a:r>
              <a:rPr lang="en-US" sz="1600" b="1" dirty="0">
                <a:solidFill>
                  <a:schemeClr val="accent2">
                    <a:lumMod val="75000"/>
                  </a:schemeClr>
                </a:solidFill>
                <a:latin typeface="Arial" panose="020B0604020202020204" pitchFamily="34" charset="0"/>
                <a:cs typeface="Arial" panose="020B0604020202020204" pitchFamily="34" charset="0"/>
              </a:rPr>
              <a:t>Feedback on the New </a:t>
            </a:r>
            <a:r>
              <a:rPr lang="en-US" sz="1600" b="1" dirty="0" err="1">
                <a:solidFill>
                  <a:schemeClr val="accent2">
                    <a:lumMod val="75000"/>
                  </a:schemeClr>
                </a:solidFill>
                <a:latin typeface="Arial" panose="020B0604020202020204" pitchFamily="34" charset="0"/>
                <a:cs typeface="Arial" panose="020B0604020202020204" pitchFamily="34" charset="0"/>
              </a:rPr>
              <a:t>Datums</a:t>
            </a:r>
            <a:endParaRPr lang="en-US" sz="1600" b="1" dirty="0">
              <a:solidFill>
                <a:schemeClr val="accent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t>Preparations </a:t>
            </a:r>
            <a:r>
              <a:rPr lang="en-US" sz="1600" dirty="0"/>
              <a:t>to-date</a:t>
            </a:r>
          </a:p>
          <a:p>
            <a:pPr marL="285750" indent="-285750">
              <a:buFont typeface="Arial" panose="020B0604020202020204" pitchFamily="34" charset="0"/>
              <a:buChar char="•"/>
            </a:pPr>
            <a:r>
              <a:rPr lang="en-US" sz="1600" dirty="0"/>
              <a:t>Advantages and challenges</a:t>
            </a:r>
          </a:p>
          <a:p>
            <a:pPr marL="285750" indent="-285750">
              <a:buFont typeface="Arial" panose="020B0604020202020204" pitchFamily="34" charset="0"/>
              <a:buChar char="•"/>
            </a:pPr>
            <a:r>
              <a:rPr lang="en-US" sz="1600" dirty="0" smtClean="0"/>
              <a:t>Necessary </a:t>
            </a:r>
            <a:r>
              <a:rPr lang="en-US" sz="1600" dirty="0"/>
              <a:t>transition tools, products, and services</a:t>
            </a:r>
          </a:p>
          <a:p>
            <a:pPr eaLnBrk="1" hangingPunct="1">
              <a:defRPr/>
            </a:pPr>
            <a:endParaRPr lang="en-US" sz="1600" b="1" dirty="0" smtClean="0">
              <a:solidFill>
                <a:schemeClr val="accent2">
                  <a:lumMod val="75000"/>
                </a:schemeClr>
              </a:solidFill>
              <a:latin typeface="Arial" panose="020B0604020202020204" pitchFamily="34" charset="0"/>
              <a:cs typeface="Arial" panose="020B0604020202020204" pitchFamily="34" charset="0"/>
            </a:endParaRPr>
          </a:p>
          <a:p>
            <a:pPr eaLnBrk="1" hangingPunct="1"/>
            <a:r>
              <a:rPr lang="en-US" sz="1600" b="1" dirty="0" smtClean="0">
                <a:solidFill>
                  <a:schemeClr val="accent2">
                    <a:lumMod val="75000"/>
                  </a:schemeClr>
                </a:solidFill>
                <a:latin typeface="Arial" panose="020B0604020202020204" pitchFamily="34" charset="0"/>
                <a:cs typeface="Arial" panose="020B0604020202020204" pitchFamily="34" charset="0"/>
              </a:rPr>
              <a:t>FEMA Feedback </a:t>
            </a: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Kimberly </a:t>
            </a:r>
            <a:r>
              <a:rPr lang="en-US" altLang="en-US" sz="1600" dirty="0">
                <a:latin typeface="Arial" panose="020B0604020202020204" pitchFamily="34" charset="0"/>
                <a:cs typeface="Arial" panose="020B0604020202020204" pitchFamily="34" charset="0"/>
              </a:rPr>
              <a:t>Pettit, FEMA GIS </a:t>
            </a:r>
            <a:r>
              <a:rPr lang="en-US" altLang="en-US" sz="1600" dirty="0" smtClean="0">
                <a:latin typeface="Arial" panose="020B0604020202020204" pitchFamily="34" charset="0"/>
                <a:cs typeface="Arial" panose="020B0604020202020204" pitchFamily="34" charset="0"/>
              </a:rPr>
              <a:t>Coordinator</a:t>
            </a:r>
          </a:p>
          <a:p>
            <a:pPr marL="285750" indent="-285750" eaLnBrk="1" hangingPunct="1">
              <a:buFont typeface="Arial" panose="020B0604020202020204" pitchFamily="34" charset="0"/>
              <a:buChar char="•"/>
            </a:pPr>
            <a:r>
              <a:rPr lang="en-US" altLang="en-US" sz="1600" dirty="0" smtClean="0">
                <a:latin typeface="Arial" panose="020B0604020202020204" pitchFamily="34" charset="0"/>
                <a:cs typeface="Arial" panose="020B0604020202020204" pitchFamily="34" charset="0"/>
              </a:rPr>
              <a:t>Prepared </a:t>
            </a:r>
            <a:r>
              <a:rPr lang="en-US" altLang="en-US" sz="1600" dirty="0">
                <a:latin typeface="Arial" panose="020B0604020202020204" pitchFamily="34" charset="0"/>
                <a:cs typeface="Arial" panose="020B0604020202020204" pitchFamily="34" charset="0"/>
              </a:rPr>
              <a:t>with Paul Rooney</a:t>
            </a:r>
          </a:p>
          <a:p>
            <a:pPr eaLnBrk="1" hangingPunct="1">
              <a:defRPr/>
            </a:pPr>
            <a:endParaRPr lang="en-US" sz="1600" i="1" dirty="0">
              <a:solidFill>
                <a:schemeClr val="accent2">
                  <a:lumMod val="7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966" b="-7634"/>
          <a:stretch/>
        </p:blipFill>
        <p:spPr>
          <a:xfrm>
            <a:off x="202160" y="1582024"/>
            <a:ext cx="2128157" cy="235373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846" y="4895985"/>
            <a:ext cx="3089804" cy="1095336"/>
          </a:xfrm>
          <a:prstGeom prst="rect">
            <a:avLst/>
          </a:prstGeom>
        </p:spPr>
      </p:pic>
      <p:sp>
        <p:nvSpPr>
          <p:cNvPr id="8" name="Title 1"/>
          <p:cNvSpPr txBox="1">
            <a:spLocks/>
          </p:cNvSpPr>
          <p:nvPr/>
        </p:nvSpPr>
        <p:spPr>
          <a:xfrm>
            <a:off x="0" y="423328"/>
            <a:ext cx="9144000"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noProof="0" dirty="0" smtClean="0">
                <a:ln>
                  <a:noFill/>
                </a:ln>
                <a:solidFill>
                  <a:sysClr val="windowText" lastClr="000000"/>
                </a:solidFill>
                <a:effectLst/>
                <a:uLnTx/>
                <a:uFillTx/>
                <a:latin typeface="Arial Black" panose="020B0A04020102020204" pitchFamily="34" charset="0"/>
                <a:cs typeface="Arial" panose="020B0604020202020204" pitchFamily="34" charset="0"/>
              </a:rPr>
              <a:t>NOAA/Federal Coordination</a:t>
            </a:r>
            <a:endParaRPr kumimoji="0" lang="en-US" sz="4000" b="1" i="0" u="none" strike="noStrike" kern="1200" cap="none" spc="0" normalizeH="0" baseline="0" noProof="0" dirty="0">
              <a:ln>
                <a:noFill/>
              </a:ln>
              <a:solidFill>
                <a:sysClr val="windowText" lastClr="000000"/>
              </a:solidFill>
              <a:effectLst/>
              <a:uLnTx/>
              <a:uFillTx/>
              <a:latin typeface="Arial Black" panose="020B0A0402010202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4572000" y="4688905"/>
            <a:ext cx="2998240" cy="1733358"/>
          </a:xfrm>
          <a:prstGeom prst="rect">
            <a:avLst/>
          </a:prstGeom>
        </p:spPr>
      </p:pic>
      <p:sp>
        <p:nvSpPr>
          <p:cNvPr id="7" name="TextBox 6"/>
          <p:cNvSpPr txBox="1"/>
          <p:nvPr/>
        </p:nvSpPr>
        <p:spPr>
          <a:xfrm>
            <a:off x="5316234" y="6422263"/>
            <a:ext cx="1509772" cy="369332"/>
          </a:xfrm>
          <a:prstGeom prst="rect">
            <a:avLst/>
          </a:prstGeom>
          <a:noFill/>
        </p:spPr>
        <p:txBody>
          <a:bodyPr wrap="none" rtlCol="0">
            <a:spAutoFit/>
          </a:bodyPr>
          <a:lstStyle/>
          <a:p>
            <a:r>
              <a:rPr lang="en-US" i="1" dirty="0" smtClean="0"/>
              <a:t>watch online</a:t>
            </a:r>
            <a:endParaRPr lang="en-US" i="1" dirty="0"/>
          </a:p>
        </p:txBody>
      </p:sp>
    </p:spTree>
    <p:extLst>
      <p:ext uri="{BB962C8B-B14F-4D97-AF65-F5344CB8AC3E}">
        <p14:creationId xmlns:p14="http://schemas.microsoft.com/office/powerpoint/2010/main" val="3411864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1402958">
            <a:off x="503216" y="733730"/>
            <a:ext cx="4150806" cy="5496240"/>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5162303" y="619352"/>
            <a:ext cx="4023020"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noProof="0" dirty="0" smtClean="0">
                <a:ln>
                  <a:noFill/>
                </a:ln>
                <a:solidFill>
                  <a:sysClr val="windowText" lastClr="000000"/>
                </a:solidFill>
                <a:effectLst/>
                <a:uLnTx/>
                <a:uFillTx/>
                <a:latin typeface="Arial Black" panose="020B0A04020102020204" pitchFamily="34" charset="0"/>
                <a:cs typeface="Arial" panose="020B0604020202020204" pitchFamily="34" charset="0"/>
              </a:rPr>
              <a:t>NOAA/FEMA Coordination</a:t>
            </a:r>
            <a:endParaRPr kumimoji="0" lang="en-US" sz="3600" b="1" i="0" u="none" strike="noStrike" kern="1200" cap="none" spc="0" normalizeH="0" baseline="0" noProof="0" dirty="0">
              <a:ln>
                <a:noFill/>
              </a:ln>
              <a:solidFill>
                <a:sysClr val="windowText" lastClr="000000"/>
              </a:solidFill>
              <a:effectLst/>
              <a:uLnTx/>
              <a:uFillTx/>
              <a:latin typeface="Arial Black" panose="020B0A04020102020204" pitchFamily="34" charset="0"/>
              <a:cs typeface="Arial" panose="020B0604020202020204" pitchFamily="34" charset="0"/>
            </a:endParaRPr>
          </a:p>
        </p:txBody>
      </p:sp>
      <p:sp>
        <p:nvSpPr>
          <p:cNvPr id="6" name="TextBox 5"/>
          <p:cNvSpPr txBox="1"/>
          <p:nvPr/>
        </p:nvSpPr>
        <p:spPr>
          <a:xfrm>
            <a:off x="5389894" y="1816808"/>
            <a:ext cx="3567839" cy="4185761"/>
          </a:xfrm>
          <a:prstGeom prst="rect">
            <a:avLst/>
          </a:prstGeom>
          <a:noFill/>
        </p:spPr>
        <p:txBody>
          <a:bodyPr wrap="square" rtlCol="0">
            <a:spAutoFit/>
          </a:bodyPr>
          <a:lstStyle/>
          <a:p>
            <a:pPr>
              <a:spcBef>
                <a:spcPts val="600"/>
              </a:spcBef>
            </a:pPr>
            <a:r>
              <a:rPr lang="en-US" sz="1600" b="1" dirty="0" smtClean="0"/>
              <a:t>Cooperative </a:t>
            </a:r>
            <a:r>
              <a:rPr lang="en-US" sz="1600" b="1" dirty="0"/>
              <a:t>Pilot </a:t>
            </a:r>
            <a:r>
              <a:rPr lang="en-US" sz="1600" b="1" dirty="0" smtClean="0"/>
              <a:t>Study (2011):</a:t>
            </a:r>
          </a:p>
          <a:p>
            <a:pPr marL="285750" indent="-285750">
              <a:spcBef>
                <a:spcPts val="600"/>
              </a:spcBef>
              <a:buFont typeface="Arial" panose="020B0604020202020204" pitchFamily="34" charset="0"/>
              <a:buChar char="•"/>
            </a:pPr>
            <a:r>
              <a:rPr lang="en-US" sz="1600" dirty="0" smtClean="0"/>
              <a:t>NGS and FEMA; </a:t>
            </a:r>
          </a:p>
          <a:p>
            <a:pPr marL="285750" indent="-285750">
              <a:spcBef>
                <a:spcPts val="600"/>
              </a:spcBef>
              <a:buFont typeface="Arial" panose="020B0604020202020204" pitchFamily="34" charset="0"/>
              <a:buChar char="•"/>
            </a:pPr>
            <a:r>
              <a:rPr lang="en-US" sz="1600" dirty="0" smtClean="0"/>
              <a:t>North </a:t>
            </a:r>
            <a:r>
              <a:rPr lang="en-US" sz="1600" dirty="0"/>
              <a:t>Carolina Floodplain Mapping </a:t>
            </a:r>
            <a:r>
              <a:rPr lang="en-US" sz="1600" dirty="0" smtClean="0"/>
              <a:t>Program, and</a:t>
            </a:r>
          </a:p>
          <a:p>
            <a:pPr marL="285750" indent="-285750">
              <a:spcBef>
                <a:spcPts val="600"/>
              </a:spcBef>
              <a:buFont typeface="Arial" panose="020B0604020202020204" pitchFamily="34" charset="0"/>
              <a:buChar char="•"/>
            </a:pPr>
            <a:r>
              <a:rPr lang="en-US" sz="1600" dirty="0" smtClean="0"/>
              <a:t>North </a:t>
            </a:r>
            <a:r>
              <a:rPr lang="en-US" sz="1600" dirty="0"/>
              <a:t>Carolina Geodetic </a:t>
            </a:r>
            <a:r>
              <a:rPr lang="en-US" sz="1600" dirty="0" smtClean="0"/>
              <a:t>Survey. </a:t>
            </a:r>
          </a:p>
          <a:p>
            <a:pPr marL="285750" indent="-285750">
              <a:spcBef>
                <a:spcPts val="600"/>
              </a:spcBef>
              <a:buFont typeface="Arial" panose="020B0604020202020204" pitchFamily="34" charset="0"/>
              <a:buChar char="•"/>
            </a:pPr>
            <a:endParaRPr lang="en-US" sz="700" dirty="0" smtClean="0"/>
          </a:p>
          <a:p>
            <a:pPr>
              <a:spcBef>
                <a:spcPts val="600"/>
              </a:spcBef>
            </a:pPr>
            <a:r>
              <a:rPr lang="en-US" sz="1600" b="1" dirty="0" smtClean="0"/>
              <a:t>Key Outcomes:</a:t>
            </a:r>
          </a:p>
          <a:p>
            <a:pPr marL="285750" indent="-285750">
              <a:spcBef>
                <a:spcPts val="600"/>
              </a:spcBef>
              <a:buFont typeface="Arial" panose="020B0604020202020204" pitchFamily="34" charset="0"/>
              <a:buChar char="•"/>
            </a:pPr>
            <a:r>
              <a:rPr lang="en-US" sz="1600" dirty="0" smtClean="0"/>
              <a:t>Recommendation of FEMA </a:t>
            </a:r>
            <a:r>
              <a:rPr lang="en-US" sz="1600" b="1" dirty="0" smtClean="0">
                <a:solidFill>
                  <a:srgbClr val="C00000"/>
                </a:solidFill>
              </a:rPr>
              <a:t>implementation plan </a:t>
            </a:r>
            <a:r>
              <a:rPr lang="en-US" sz="1600" dirty="0" smtClean="0"/>
              <a:t>to account for coordinate and height shifts.</a:t>
            </a:r>
          </a:p>
          <a:p>
            <a:pPr marL="285750" indent="-285750">
              <a:spcBef>
                <a:spcPts val="600"/>
              </a:spcBef>
              <a:buFont typeface="Arial" panose="020B0604020202020204" pitchFamily="34" charset="0"/>
              <a:buChar char="•"/>
            </a:pPr>
            <a:r>
              <a:rPr lang="en-US" sz="1600" dirty="0" smtClean="0"/>
              <a:t>Improved relative positional accuracies and greater understanding of height uncertainties </a:t>
            </a:r>
            <a:r>
              <a:rPr lang="en-US" sz="1600" b="1" dirty="0" smtClean="0">
                <a:solidFill>
                  <a:srgbClr val="C00000"/>
                </a:solidFill>
              </a:rPr>
              <a:t>will enhance quality of flood mapping</a:t>
            </a:r>
            <a:r>
              <a:rPr lang="en-US" sz="1600" dirty="0" smtClean="0">
                <a:solidFill>
                  <a:srgbClr val="C00000"/>
                </a:solidFill>
              </a:rPr>
              <a:t>.</a:t>
            </a:r>
            <a:endParaRPr lang="en-US" sz="1600" dirty="0">
              <a:solidFill>
                <a:srgbClr val="C00000"/>
              </a:solidFill>
            </a:endParaRPr>
          </a:p>
        </p:txBody>
      </p:sp>
    </p:spTree>
    <p:extLst>
      <p:ext uri="{BB962C8B-B14F-4D97-AF65-F5344CB8AC3E}">
        <p14:creationId xmlns:p14="http://schemas.microsoft.com/office/powerpoint/2010/main" val="22936348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60"/>
          <p:cNvSpPr txBox="1">
            <a:spLocks/>
          </p:cNvSpPr>
          <p:nvPr/>
        </p:nvSpPr>
        <p:spPr bwMode="auto">
          <a:xfrm>
            <a:off x="311700" y="597424"/>
            <a:ext cx="8520600" cy="98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spcBef>
                <a:spcPts val="0"/>
              </a:spcBef>
              <a:spcAft>
                <a:spcPts val="0"/>
              </a:spcAft>
            </a:pPr>
            <a:r>
              <a:rPr lang="en-US" sz="3600" dirty="0" smtClean="0">
                <a:solidFill>
                  <a:schemeClr val="tx1"/>
                </a:solidFill>
                <a:latin typeface="Arial Black"/>
                <a:ea typeface="Arial Black"/>
                <a:cs typeface="Arial Black"/>
                <a:sym typeface="Arial Black"/>
              </a:rPr>
              <a:t>NOAA/Industry Coordination</a:t>
            </a:r>
            <a:endParaRPr lang="en-US" sz="3600" dirty="0">
              <a:solidFill>
                <a:schemeClr val="tx1"/>
              </a:solidFill>
              <a:latin typeface="Arial Black"/>
              <a:ea typeface="Arial Black"/>
              <a:cs typeface="Arial Black"/>
              <a:sym typeface="Arial Black"/>
            </a:endParaRPr>
          </a:p>
        </p:txBody>
      </p:sp>
      <p:sp>
        <p:nvSpPr>
          <p:cNvPr id="5" name="Shape 161"/>
          <p:cNvSpPr txBox="1">
            <a:spLocks/>
          </p:cNvSpPr>
          <p:nvPr/>
        </p:nvSpPr>
        <p:spPr bwMode="auto">
          <a:xfrm>
            <a:off x="311700" y="1991714"/>
            <a:ext cx="4473300" cy="448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Gill Sans MT" pitchFamily="34" charset="0"/>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Gill Sans MT" pitchFamily="34" charset="0"/>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Gill Sans MT" pitchFamily="34" charset="0"/>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Gill Sans MT" pitchFamily="34" charset="0"/>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Gill Sans MT" pitchFamily="34" charset="0"/>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640"/>
              </a:spcBef>
              <a:spcAft>
                <a:spcPts val="0"/>
              </a:spcAft>
            </a:pPr>
            <a:r>
              <a:rPr lang="en-US" sz="1800" b="1" dirty="0" smtClean="0">
                <a:latin typeface="Arial"/>
                <a:ea typeface="Arial"/>
                <a:cs typeface="Arial"/>
                <a:sym typeface="Arial"/>
              </a:rPr>
              <a:t>Vendor </a:t>
            </a:r>
            <a:r>
              <a:rPr lang="en-US" sz="1800" b="1" dirty="0">
                <a:latin typeface="Arial"/>
                <a:ea typeface="Arial"/>
                <a:cs typeface="Arial"/>
                <a:sym typeface="Arial"/>
              </a:rPr>
              <a:t>software </a:t>
            </a:r>
            <a:r>
              <a:rPr lang="en-US" sz="1600" dirty="0" smtClean="0">
                <a:latin typeface="Arial"/>
                <a:ea typeface="Arial"/>
                <a:cs typeface="Arial"/>
                <a:sym typeface="Arial"/>
              </a:rPr>
              <a:t>and tools let users access NSRS.</a:t>
            </a:r>
            <a:endParaRPr lang="en-US" sz="1600" b="1" dirty="0" smtClean="0">
              <a:latin typeface="Arial"/>
              <a:ea typeface="Arial"/>
              <a:cs typeface="Arial"/>
              <a:sym typeface="Arial"/>
            </a:endParaRPr>
          </a:p>
          <a:p>
            <a:pPr>
              <a:lnSpc>
                <a:spcPct val="150000"/>
              </a:lnSpc>
              <a:spcBef>
                <a:spcPts val="640"/>
              </a:spcBef>
              <a:spcAft>
                <a:spcPts val="0"/>
              </a:spcAft>
            </a:pPr>
            <a:r>
              <a:rPr lang="en-US" sz="1800" b="1" dirty="0" smtClean="0">
                <a:latin typeface="Arial"/>
                <a:ea typeface="Arial"/>
                <a:cs typeface="Arial"/>
                <a:sym typeface="Arial"/>
              </a:rPr>
              <a:t>Workshop</a:t>
            </a:r>
            <a:r>
              <a:rPr lang="en-US" sz="1600" dirty="0" smtClean="0">
                <a:latin typeface="Arial"/>
                <a:ea typeface="Arial"/>
                <a:cs typeface="Arial"/>
                <a:sym typeface="Arial"/>
              </a:rPr>
              <a:t> held to discuss industry requirements and concerns.</a:t>
            </a:r>
          </a:p>
          <a:p>
            <a:pPr>
              <a:lnSpc>
                <a:spcPct val="150000"/>
              </a:lnSpc>
              <a:spcBef>
                <a:spcPts val="640"/>
              </a:spcBef>
              <a:spcAft>
                <a:spcPts val="0"/>
              </a:spcAft>
            </a:pPr>
            <a:r>
              <a:rPr lang="en-US" sz="1800" b="1" dirty="0" smtClean="0">
                <a:latin typeface="Arial"/>
                <a:ea typeface="Arial"/>
                <a:cs typeface="Arial"/>
                <a:sym typeface="Arial"/>
              </a:rPr>
              <a:t>Software developers </a:t>
            </a:r>
            <a:r>
              <a:rPr lang="en-US" sz="1600" dirty="0" smtClean="0">
                <a:latin typeface="Arial"/>
                <a:ea typeface="Arial"/>
                <a:cs typeface="Arial"/>
                <a:sym typeface="Arial"/>
              </a:rPr>
              <a:t>(surveying and GIS) met with NGS subject matter experts.</a:t>
            </a:r>
          </a:p>
          <a:p>
            <a:pPr>
              <a:lnSpc>
                <a:spcPct val="150000"/>
              </a:lnSpc>
              <a:spcBef>
                <a:spcPts val="640"/>
              </a:spcBef>
              <a:spcAft>
                <a:spcPts val="0"/>
              </a:spcAft>
            </a:pPr>
            <a:r>
              <a:rPr lang="en-US" sz="1800" b="1" dirty="0" smtClean="0">
                <a:latin typeface="Arial"/>
                <a:ea typeface="Arial"/>
                <a:cs typeface="Arial"/>
                <a:sym typeface="Arial"/>
              </a:rPr>
              <a:t>Outcomes</a:t>
            </a:r>
            <a:r>
              <a:rPr lang="en-US" sz="1600" dirty="0" smtClean="0">
                <a:latin typeface="Arial"/>
                <a:ea typeface="Arial"/>
                <a:cs typeface="Arial"/>
                <a:sym typeface="Arial"/>
              </a:rPr>
              <a:t> include anticipated alpha/beta products and more standardized formats / documentation.</a:t>
            </a:r>
          </a:p>
        </p:txBody>
      </p:sp>
      <p:pic>
        <p:nvPicPr>
          <p:cNvPr id="6" name="Shape 162"/>
          <p:cNvPicPr preferRelativeResize="0"/>
          <p:nvPr/>
        </p:nvPicPr>
        <p:blipFill rotWithShape="1">
          <a:blip r:embed="rId3">
            <a:alphaModFix/>
          </a:blip>
          <a:srcRect b="22444"/>
          <a:stretch/>
        </p:blipFill>
        <p:spPr>
          <a:xfrm>
            <a:off x="4890200" y="2670088"/>
            <a:ext cx="4054201" cy="2358149"/>
          </a:xfrm>
          <a:prstGeom prst="rect">
            <a:avLst/>
          </a:prstGeom>
          <a:noFill/>
          <a:ln>
            <a:noFill/>
          </a:ln>
        </p:spPr>
      </p:pic>
      <p:sp>
        <p:nvSpPr>
          <p:cNvPr id="2" name="Rectangle 1"/>
          <p:cNvSpPr/>
          <p:nvPr/>
        </p:nvSpPr>
        <p:spPr>
          <a:xfrm>
            <a:off x="4890200" y="5028237"/>
            <a:ext cx="4054201" cy="523220"/>
          </a:xfrm>
          <a:prstGeom prst="rect">
            <a:avLst/>
          </a:prstGeom>
        </p:spPr>
        <p:txBody>
          <a:bodyPr wrap="square">
            <a:spAutoFit/>
          </a:bodyPr>
          <a:lstStyle/>
          <a:p>
            <a:pPr algn="ctr"/>
            <a:r>
              <a:rPr lang="en-US" sz="1400" i="1" dirty="0"/>
              <a:t>2018 NSRS Modernization Industry </a:t>
            </a:r>
            <a:r>
              <a:rPr lang="en-US" sz="1400" i="1" dirty="0" smtClean="0"/>
              <a:t>Workshop Attendees (Silver Spring, MD).</a:t>
            </a:r>
            <a:endParaRPr lang="en-US" sz="1400" i="1" dirty="0"/>
          </a:p>
        </p:txBody>
      </p:sp>
    </p:spTree>
    <p:extLst>
      <p:ext uri="{BB962C8B-B14F-4D97-AF65-F5344CB8AC3E}">
        <p14:creationId xmlns:p14="http://schemas.microsoft.com/office/powerpoint/2010/main" val="12290390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95288"/>
            <a:ext cx="91440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600" b="1" dirty="0" smtClean="0">
                <a:latin typeface="Arial Black" pitchFamily="34" charset="0"/>
                <a:cs typeface="Arial" pitchFamily="34" charset="0"/>
              </a:rPr>
              <a:t>Resources from geodesy.noaa.gov </a:t>
            </a:r>
          </a:p>
        </p:txBody>
      </p:sp>
      <p:pic>
        <p:nvPicPr>
          <p:cNvPr id="9" name="Picture 8"/>
          <p:cNvPicPr>
            <a:picLocks noChangeAspect="1"/>
          </p:cNvPicPr>
          <p:nvPr/>
        </p:nvPicPr>
        <p:blipFill rotWithShape="1">
          <a:blip r:embed="rId3"/>
          <a:srcRect l="10428" r="10429" b="31143"/>
          <a:stretch/>
        </p:blipFill>
        <p:spPr>
          <a:xfrm>
            <a:off x="0" y="1062039"/>
            <a:ext cx="9144000" cy="5738812"/>
          </a:xfrm>
          <a:prstGeom prst="rect">
            <a:avLst/>
          </a:prstGeom>
        </p:spPr>
      </p:pic>
      <p:grpSp>
        <p:nvGrpSpPr>
          <p:cNvPr id="15" name="Group 14"/>
          <p:cNvGrpSpPr/>
          <p:nvPr/>
        </p:nvGrpSpPr>
        <p:grpSpPr>
          <a:xfrm>
            <a:off x="6638017" y="2758047"/>
            <a:ext cx="2141948" cy="3934568"/>
            <a:chOff x="6638017" y="2758047"/>
            <a:chExt cx="2141948" cy="3934568"/>
          </a:xfrm>
        </p:grpSpPr>
        <p:sp>
          <p:nvSpPr>
            <p:cNvPr id="10" name="Rectangle 9"/>
            <p:cNvSpPr/>
            <p:nvPr/>
          </p:nvSpPr>
          <p:spPr>
            <a:xfrm rot="377769">
              <a:off x="6638017" y="2758047"/>
              <a:ext cx="2060864" cy="3934568"/>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oming in 2022 New Datums Learn m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7769">
              <a:off x="6858222" y="4677833"/>
              <a:ext cx="1428750" cy="17621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377769">
              <a:off x="6795363" y="2880298"/>
              <a:ext cx="1984602" cy="646331"/>
            </a:xfrm>
            <a:prstGeom prst="rect">
              <a:avLst/>
            </a:prstGeom>
            <a:noFill/>
          </p:spPr>
          <p:txBody>
            <a:bodyPr wrap="square" rtlCol="0">
              <a:spAutoFit/>
            </a:bodyPr>
            <a:lstStyle/>
            <a:p>
              <a:pPr algn="ctr"/>
              <a:r>
                <a:rPr lang="en-US" i="1" dirty="0" smtClean="0"/>
                <a:t>Click icon on home-page</a:t>
              </a:r>
              <a:endParaRPr lang="en-US" i="1" dirty="0"/>
            </a:p>
          </p:txBody>
        </p:sp>
        <p:sp>
          <p:nvSpPr>
            <p:cNvPr id="14" name="Right Arrow 13"/>
            <p:cNvSpPr/>
            <p:nvPr/>
          </p:nvSpPr>
          <p:spPr>
            <a:xfrm rot="5835021">
              <a:off x="7199216" y="3720598"/>
              <a:ext cx="938464"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6255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5940" b="7332"/>
          <a:stretch/>
        </p:blipFill>
        <p:spPr>
          <a:xfrm>
            <a:off x="4295274" y="409075"/>
            <a:ext cx="4740442" cy="6344651"/>
          </a:xfrm>
          <a:prstGeom prst="rect">
            <a:avLst/>
          </a:prstGeom>
          <a:effectLst>
            <a:outerShdw blurRad="50800" dist="38100" dir="2700000" algn="tl" rotWithShape="0">
              <a:prstClr val="black">
                <a:alpha val="40000"/>
              </a:prstClr>
            </a:outerShdw>
          </a:effectLst>
        </p:spPr>
      </p:pic>
      <p:grpSp>
        <p:nvGrpSpPr>
          <p:cNvPr id="10" name="Group 9"/>
          <p:cNvGrpSpPr/>
          <p:nvPr/>
        </p:nvGrpSpPr>
        <p:grpSpPr>
          <a:xfrm rot="1039653">
            <a:off x="6717518" y="3696040"/>
            <a:ext cx="2060864" cy="2065341"/>
            <a:chOff x="446495" y="2637298"/>
            <a:chExt cx="2060864" cy="2065341"/>
          </a:xfrm>
        </p:grpSpPr>
        <p:grpSp>
          <p:nvGrpSpPr>
            <p:cNvPr id="14" name="Group 13"/>
            <p:cNvGrpSpPr/>
            <p:nvPr/>
          </p:nvGrpSpPr>
          <p:grpSpPr>
            <a:xfrm rot="20656215">
              <a:off x="446495" y="2637298"/>
              <a:ext cx="2060864" cy="2065341"/>
              <a:chOff x="6740514" y="2763684"/>
              <a:chExt cx="2060864" cy="2065341"/>
            </a:xfrm>
          </p:grpSpPr>
          <p:sp>
            <p:nvSpPr>
              <p:cNvPr id="15" name="Rectangle 14"/>
              <p:cNvSpPr/>
              <p:nvPr/>
            </p:nvSpPr>
            <p:spPr>
              <a:xfrm rot="377769">
                <a:off x="6740514" y="2763684"/>
                <a:ext cx="2060864" cy="2065341"/>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377769">
                <a:off x="6795363" y="2911076"/>
                <a:ext cx="1984602" cy="584775"/>
              </a:xfrm>
              <a:prstGeom prst="rect">
                <a:avLst/>
              </a:prstGeom>
              <a:noFill/>
            </p:spPr>
            <p:txBody>
              <a:bodyPr wrap="square" rtlCol="0">
                <a:spAutoFit/>
              </a:bodyPr>
              <a:lstStyle/>
              <a:p>
                <a:pPr algn="ctr"/>
                <a:r>
                  <a:rPr lang="en-US" sz="1600" i="1" dirty="0" smtClean="0"/>
                  <a:t>Click icon </a:t>
                </a:r>
              </a:p>
              <a:p>
                <a:pPr algn="ctr"/>
                <a:r>
                  <a:rPr lang="en-US" sz="1600" i="1" dirty="0" smtClean="0"/>
                  <a:t>on home-page</a:t>
                </a:r>
                <a:endParaRPr lang="en-US" sz="1600" i="1" dirty="0"/>
              </a:p>
            </p:txBody>
          </p:sp>
          <p:sp>
            <p:nvSpPr>
              <p:cNvPr id="18" name="Right Arrow 17"/>
              <p:cNvSpPr/>
              <p:nvPr/>
            </p:nvSpPr>
            <p:spPr>
              <a:xfrm rot="5835021">
                <a:off x="7475216" y="3477487"/>
                <a:ext cx="448322"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4"/>
            <a:stretch>
              <a:fillRect/>
            </a:stretch>
          </p:blipFill>
          <p:spPr>
            <a:xfrm rot="20986419">
              <a:off x="854526" y="4062246"/>
              <a:ext cx="1485900" cy="400050"/>
            </a:xfrm>
            <a:prstGeom prst="rect">
              <a:avLst/>
            </a:prstGeom>
          </p:spPr>
        </p:pic>
      </p:grpSp>
      <p:sp>
        <p:nvSpPr>
          <p:cNvPr id="26" name="Title 1"/>
          <p:cNvSpPr txBox="1">
            <a:spLocks/>
          </p:cNvSpPr>
          <p:nvPr/>
        </p:nvSpPr>
        <p:spPr>
          <a:xfrm>
            <a:off x="-110778" y="518205"/>
            <a:ext cx="4389120" cy="137335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600" b="1" smtClean="0">
                <a:latin typeface="Arial Black" pitchFamily="34" charset="0"/>
                <a:cs typeface="Arial" pitchFamily="34" charset="0"/>
              </a:rPr>
              <a:t>Email Subscriptions</a:t>
            </a:r>
            <a:endParaRPr lang="en-US" altLang="en-US" sz="3600" b="1" dirty="0" smtClean="0">
              <a:latin typeface="Arial Black" pitchFamily="34" charset="0"/>
              <a:cs typeface="Arial" pitchFamily="34" charset="0"/>
            </a:endParaRPr>
          </a:p>
        </p:txBody>
      </p:sp>
      <p:sp>
        <p:nvSpPr>
          <p:cNvPr id="27" name="TextBox 26"/>
          <p:cNvSpPr txBox="1"/>
          <p:nvPr/>
        </p:nvSpPr>
        <p:spPr>
          <a:xfrm>
            <a:off x="304689" y="1870097"/>
            <a:ext cx="3558185" cy="4185761"/>
          </a:xfrm>
          <a:prstGeom prst="rect">
            <a:avLst/>
          </a:prstGeom>
          <a:noFill/>
        </p:spPr>
        <p:txBody>
          <a:bodyPr wrap="square" rtlCol="0">
            <a:spAutoFit/>
          </a:bodyPr>
          <a:lstStyle/>
          <a:p>
            <a:pPr>
              <a:spcBef>
                <a:spcPts val="600"/>
              </a:spcBef>
            </a:pPr>
            <a:endParaRPr lang="en-US" b="1" dirty="0" smtClean="0"/>
          </a:p>
          <a:p>
            <a:pPr>
              <a:spcBef>
                <a:spcPts val="600"/>
              </a:spcBef>
            </a:pPr>
            <a:r>
              <a:rPr lang="en-US" b="1" dirty="0" smtClean="0">
                <a:latin typeface="Arial Black" panose="020B0A04020102020204" pitchFamily="34" charset="0"/>
              </a:rPr>
              <a:t>Stay informed!</a:t>
            </a:r>
          </a:p>
          <a:p>
            <a:pPr>
              <a:spcBef>
                <a:spcPts val="600"/>
              </a:spcBef>
            </a:pPr>
            <a:endParaRPr lang="en-US" b="1" dirty="0" smtClean="0"/>
          </a:p>
          <a:p>
            <a:pPr marL="285750" indent="-285750">
              <a:spcBef>
                <a:spcPts val="600"/>
              </a:spcBef>
              <a:buFont typeface="Arial" panose="020B0604020202020204" pitchFamily="34" charset="0"/>
              <a:buChar char="•"/>
            </a:pPr>
            <a:r>
              <a:rPr lang="en-US" b="1" dirty="0" smtClean="0"/>
              <a:t>NGS News</a:t>
            </a:r>
          </a:p>
          <a:p>
            <a:pPr lvl="1">
              <a:spcBef>
                <a:spcPts val="600"/>
              </a:spcBef>
            </a:pPr>
            <a:r>
              <a:rPr lang="en-US" i="1" dirty="0" smtClean="0"/>
              <a:t>Includes quarterly NSRS Modernization newsletter</a:t>
            </a:r>
          </a:p>
          <a:p>
            <a:pPr>
              <a:spcBef>
                <a:spcPts val="600"/>
              </a:spcBef>
            </a:pPr>
            <a:endParaRPr lang="en-US" dirty="0" smtClean="0"/>
          </a:p>
          <a:p>
            <a:pPr marL="285750" indent="-285750">
              <a:spcBef>
                <a:spcPts val="600"/>
              </a:spcBef>
              <a:buFont typeface="Arial" panose="020B0604020202020204" pitchFamily="34" charset="0"/>
              <a:buChar char="•"/>
            </a:pPr>
            <a:r>
              <a:rPr lang="en-US" b="1" dirty="0" smtClean="0"/>
              <a:t>NGS Webinar</a:t>
            </a:r>
          </a:p>
          <a:p>
            <a:pPr marL="285750" indent="-285750">
              <a:spcBef>
                <a:spcPts val="600"/>
              </a:spcBef>
              <a:buFont typeface="Arial" panose="020B0604020202020204" pitchFamily="34" charset="0"/>
              <a:buChar char="•"/>
            </a:pPr>
            <a:endParaRPr lang="en-US" dirty="0"/>
          </a:p>
          <a:p>
            <a:pPr marL="285750" indent="-285750">
              <a:spcBef>
                <a:spcPts val="600"/>
              </a:spcBef>
              <a:buFont typeface="Arial" panose="020B0604020202020204" pitchFamily="34" charset="0"/>
              <a:buChar char="•"/>
            </a:pPr>
            <a:r>
              <a:rPr lang="en-US" b="1" dirty="0" smtClean="0"/>
              <a:t>NGS Training</a:t>
            </a:r>
          </a:p>
          <a:p>
            <a:pPr marL="285750" indent="-285750">
              <a:spcBef>
                <a:spcPts val="600"/>
              </a:spcBef>
              <a:buFont typeface="Arial" panose="020B0604020202020204" pitchFamily="34" charset="0"/>
              <a:buChar char="•"/>
            </a:pPr>
            <a:endParaRPr lang="en-US" dirty="0" smtClean="0"/>
          </a:p>
          <a:p>
            <a:pPr>
              <a:spcBef>
                <a:spcPts val="600"/>
              </a:spcBef>
            </a:pPr>
            <a:r>
              <a:rPr lang="en-US" i="1" dirty="0" smtClean="0"/>
              <a:t>Only 1-2 messages / month</a:t>
            </a:r>
          </a:p>
        </p:txBody>
      </p:sp>
    </p:spTree>
    <p:extLst>
      <p:ext uri="{BB962C8B-B14F-4D97-AF65-F5344CB8AC3E}">
        <p14:creationId xmlns:p14="http://schemas.microsoft.com/office/powerpoint/2010/main" val="5624569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5306" b="7249"/>
          <a:stretch/>
        </p:blipFill>
        <p:spPr>
          <a:xfrm>
            <a:off x="4112224" y="395288"/>
            <a:ext cx="4754880" cy="4713172"/>
          </a:xfrm>
          <a:prstGeom prst="rect">
            <a:avLst/>
          </a:prstGeom>
          <a:effectLst>
            <a:outerShdw blurRad="50800" dist="38100" dir="2700000" algn="tl" rotWithShape="0">
              <a:prstClr val="black">
                <a:alpha val="40000"/>
              </a:prstClr>
            </a:outerShdw>
          </a:effectLst>
        </p:spPr>
      </p:pic>
      <p:sp>
        <p:nvSpPr>
          <p:cNvPr id="12" name="Rectangle 11"/>
          <p:cNvSpPr/>
          <p:nvPr/>
        </p:nvSpPr>
        <p:spPr>
          <a:xfrm>
            <a:off x="5614638" y="1371329"/>
            <a:ext cx="1200811" cy="28327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ight Arrow 12"/>
          <p:cNvSpPr/>
          <p:nvPr/>
        </p:nvSpPr>
        <p:spPr>
          <a:xfrm rot="6585725">
            <a:off x="6672427" y="625165"/>
            <a:ext cx="676864" cy="639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461315" y="4151725"/>
            <a:ext cx="4586432" cy="2625940"/>
          </a:xfrm>
          <a:prstGeom prst="rect">
            <a:avLst/>
          </a:prstGeom>
          <a:solidFill>
            <a:schemeClr val="bg1">
              <a:lumMod val="85000"/>
            </a:schemeClr>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679483" y="5313389"/>
            <a:ext cx="4129613" cy="1077218"/>
          </a:xfrm>
          <a:prstGeom prst="rect">
            <a:avLst/>
          </a:prstGeom>
          <a:noFill/>
        </p:spPr>
        <p:txBody>
          <a:bodyPr wrap="square" rtlCol="0">
            <a:spAutoFit/>
          </a:bodyPr>
          <a:lstStyle/>
          <a:p>
            <a:pPr algn="ctr"/>
            <a:r>
              <a:rPr lang="en-US" sz="1600" b="1" dirty="0" smtClean="0">
                <a:solidFill>
                  <a:srgbClr val="781D22"/>
                </a:solidFill>
              </a:rPr>
              <a:t>Webinar on Oct. 11th at 2 pm eastern</a:t>
            </a:r>
          </a:p>
          <a:p>
            <a:pPr algn="ctr"/>
            <a:endParaRPr lang="en-US" sz="1600" b="1" dirty="0">
              <a:solidFill>
                <a:srgbClr val="781D22"/>
              </a:solidFill>
            </a:endParaRPr>
          </a:p>
          <a:p>
            <a:pPr algn="ctr"/>
            <a:r>
              <a:rPr lang="en-US" sz="1600" b="1" dirty="0" smtClean="0">
                <a:solidFill>
                  <a:srgbClr val="781D22"/>
                </a:solidFill>
              </a:rPr>
              <a:t>Case Studies on Limitations of Static Vertical </a:t>
            </a:r>
            <a:r>
              <a:rPr lang="en-US" sz="1600" b="1" dirty="0" err="1" smtClean="0">
                <a:solidFill>
                  <a:srgbClr val="781D22"/>
                </a:solidFill>
              </a:rPr>
              <a:t>Datums</a:t>
            </a:r>
            <a:endParaRPr lang="en-US" sz="1600" b="1" dirty="0">
              <a:solidFill>
                <a:srgbClr val="781D22"/>
              </a:solidFill>
            </a:endParaRPr>
          </a:p>
        </p:txBody>
      </p:sp>
      <p:sp>
        <p:nvSpPr>
          <p:cNvPr id="24" name="Title 1"/>
          <p:cNvSpPr txBox="1">
            <a:spLocks/>
          </p:cNvSpPr>
          <p:nvPr/>
        </p:nvSpPr>
        <p:spPr>
          <a:xfrm>
            <a:off x="3846943" y="4337008"/>
            <a:ext cx="57404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2400" b="1" dirty="0" smtClean="0">
                <a:latin typeface="Arial Black" pitchFamily="34" charset="0"/>
                <a:cs typeface="Arial" pitchFamily="34" charset="0"/>
              </a:rPr>
              <a:t>Save the Date &amp;</a:t>
            </a:r>
          </a:p>
          <a:p>
            <a:pPr eaLnBrk="1" hangingPunct="1"/>
            <a:r>
              <a:rPr lang="en-US" altLang="en-US" sz="2400" b="1" dirty="0" smtClean="0">
                <a:latin typeface="Arial Black" pitchFamily="34" charset="0"/>
                <a:cs typeface="Arial" pitchFamily="34" charset="0"/>
              </a:rPr>
              <a:t>Spread the Word</a:t>
            </a:r>
          </a:p>
          <a:p>
            <a:pPr eaLnBrk="1" hangingPunct="1"/>
            <a:endParaRPr lang="en-US" altLang="en-US" sz="2400" b="1" dirty="0">
              <a:latin typeface="Arial Black" pitchFamily="34" charset="0"/>
              <a:cs typeface="Arial" pitchFamily="34" charset="0"/>
            </a:endParaRPr>
          </a:p>
          <a:p>
            <a:pPr eaLnBrk="1" hangingPunct="1"/>
            <a:endParaRPr lang="en-US" altLang="en-US" sz="2400" b="1" dirty="0" smtClean="0">
              <a:latin typeface="Arial Black" pitchFamily="34" charset="0"/>
              <a:cs typeface="Arial" pitchFamily="34" charset="0"/>
            </a:endParaRPr>
          </a:p>
        </p:txBody>
      </p:sp>
      <p:sp>
        <p:nvSpPr>
          <p:cNvPr id="19" name="Title 1"/>
          <p:cNvSpPr txBox="1">
            <a:spLocks/>
          </p:cNvSpPr>
          <p:nvPr/>
        </p:nvSpPr>
        <p:spPr>
          <a:xfrm>
            <a:off x="-110778" y="518205"/>
            <a:ext cx="4389120" cy="137335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600" b="1" dirty="0" smtClean="0">
                <a:latin typeface="Arial Black" pitchFamily="34" charset="0"/>
                <a:cs typeface="Arial" pitchFamily="34" charset="0"/>
              </a:rPr>
              <a:t>NGS Monthly </a:t>
            </a:r>
          </a:p>
          <a:p>
            <a:pPr eaLnBrk="1" hangingPunct="1"/>
            <a:r>
              <a:rPr lang="en-US" altLang="en-US" sz="3600" b="1" dirty="0" smtClean="0">
                <a:latin typeface="Arial Black" pitchFamily="34" charset="0"/>
                <a:cs typeface="Arial" pitchFamily="34" charset="0"/>
              </a:rPr>
              <a:t>Webinar Series</a:t>
            </a:r>
          </a:p>
        </p:txBody>
      </p:sp>
      <p:sp>
        <p:nvSpPr>
          <p:cNvPr id="2" name="TextBox 1"/>
          <p:cNvSpPr txBox="1"/>
          <p:nvPr/>
        </p:nvSpPr>
        <p:spPr>
          <a:xfrm>
            <a:off x="288758" y="1891559"/>
            <a:ext cx="3558185" cy="5016758"/>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b="1" dirty="0" smtClean="0"/>
              <a:t>Learn</a:t>
            </a:r>
            <a:r>
              <a:rPr lang="en-US" dirty="0" smtClean="0"/>
              <a:t> about NGS products and services</a:t>
            </a:r>
          </a:p>
          <a:p>
            <a:pPr>
              <a:spcBef>
                <a:spcPts val="600"/>
              </a:spcBef>
            </a:pPr>
            <a:endParaRPr lang="en-US" dirty="0" smtClean="0"/>
          </a:p>
          <a:p>
            <a:pPr marL="285750" indent="-285750">
              <a:spcBef>
                <a:spcPts val="600"/>
              </a:spcBef>
              <a:buFont typeface="Arial" panose="020B0604020202020204" pitchFamily="34" charset="0"/>
              <a:buChar char="•"/>
            </a:pPr>
            <a:r>
              <a:rPr lang="en-US" dirty="0" smtClean="0"/>
              <a:t>Technical rating published in advance</a:t>
            </a:r>
          </a:p>
          <a:p>
            <a:pPr marL="285750" indent="-285750">
              <a:spcBef>
                <a:spcPts val="600"/>
              </a:spcBef>
              <a:buFont typeface="Arial" panose="020B0604020202020204" pitchFamily="34" charset="0"/>
              <a:buChar char="•"/>
            </a:pPr>
            <a:endParaRPr lang="en-US" dirty="0"/>
          </a:p>
          <a:p>
            <a:pPr marL="285750" indent="-285750">
              <a:spcBef>
                <a:spcPts val="600"/>
              </a:spcBef>
              <a:buFont typeface="Arial" panose="020B0604020202020204" pitchFamily="34" charset="0"/>
              <a:buChar char="•"/>
            </a:pPr>
            <a:r>
              <a:rPr lang="en-US" dirty="0" smtClean="0"/>
              <a:t>Live questions / answers</a:t>
            </a:r>
          </a:p>
          <a:p>
            <a:pPr marL="285750" indent="-285750">
              <a:spcBef>
                <a:spcPts val="600"/>
              </a:spcBef>
              <a:buFont typeface="Arial" panose="020B0604020202020204" pitchFamily="34" charset="0"/>
              <a:buChar char="•"/>
            </a:pPr>
            <a:endParaRPr lang="en-US" dirty="0" smtClean="0"/>
          </a:p>
          <a:p>
            <a:pPr marL="285750" indent="-285750">
              <a:spcBef>
                <a:spcPts val="600"/>
              </a:spcBef>
              <a:buFont typeface="Arial" panose="020B0604020202020204" pitchFamily="34" charset="0"/>
              <a:buChar char="•"/>
            </a:pPr>
            <a:r>
              <a:rPr lang="en-US" dirty="0"/>
              <a:t>All webinars are recorded / posted </a:t>
            </a:r>
            <a:r>
              <a:rPr lang="en-US" dirty="0" smtClean="0"/>
              <a:t>online</a:t>
            </a:r>
          </a:p>
          <a:p>
            <a:pPr marL="285750" indent="-285750">
              <a:spcBef>
                <a:spcPts val="600"/>
              </a:spcBef>
              <a:buFont typeface="Arial" panose="020B0604020202020204" pitchFamily="34" charset="0"/>
              <a:buChar char="•"/>
            </a:pPr>
            <a:endParaRPr lang="en-US" dirty="0"/>
          </a:p>
          <a:p>
            <a:pPr marL="285750" indent="-285750">
              <a:spcBef>
                <a:spcPts val="600"/>
              </a:spcBef>
              <a:buFont typeface="Arial" panose="020B0604020202020204" pitchFamily="34" charset="0"/>
              <a:buChar char="•"/>
            </a:pPr>
            <a:r>
              <a:rPr lang="en-US" b="1" dirty="0"/>
              <a:t>Join </a:t>
            </a:r>
            <a:r>
              <a:rPr lang="en-US" b="1" dirty="0" smtClean="0"/>
              <a:t>us</a:t>
            </a:r>
            <a:r>
              <a:rPr lang="en-US" dirty="0" smtClean="0"/>
              <a:t>: second </a:t>
            </a:r>
            <a:r>
              <a:rPr lang="en-US" dirty="0"/>
              <a:t>Thursday of each month / 2 pm eastern</a:t>
            </a:r>
          </a:p>
          <a:p>
            <a:pPr>
              <a:spcBef>
                <a:spcPts val="600"/>
              </a:spcBef>
            </a:pPr>
            <a:endParaRPr lang="en-US" dirty="0"/>
          </a:p>
          <a:p>
            <a:pPr marL="285750" indent="-285750">
              <a:spcBef>
                <a:spcPts val="600"/>
              </a:spcBef>
              <a:buFont typeface="Arial" panose="020B0604020202020204" pitchFamily="34" charset="0"/>
              <a:buChar char="•"/>
            </a:pPr>
            <a:endParaRPr lang="en-US" dirty="0"/>
          </a:p>
        </p:txBody>
      </p:sp>
    </p:spTree>
    <p:extLst>
      <p:ext uri="{BB962C8B-B14F-4D97-AF65-F5344CB8AC3E}">
        <p14:creationId xmlns:p14="http://schemas.microsoft.com/office/powerpoint/2010/main" val="31763723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159" y="1263327"/>
            <a:ext cx="4410777" cy="5546548"/>
            <a:chOff x="60159" y="12041"/>
            <a:chExt cx="4410777" cy="5546548"/>
          </a:xfrm>
        </p:grpSpPr>
        <p:pic>
          <p:nvPicPr>
            <p:cNvPr id="6" name="Picture 5"/>
            <p:cNvPicPr>
              <a:picLocks noChangeAspect="1"/>
            </p:cNvPicPr>
            <p:nvPr/>
          </p:nvPicPr>
          <p:blipFill rotWithShape="1">
            <a:blip r:embed="rId3"/>
            <a:srcRect l="26914" b="18598"/>
            <a:stretch/>
          </p:blipFill>
          <p:spPr>
            <a:xfrm>
              <a:off x="60159" y="12041"/>
              <a:ext cx="4410777" cy="5546548"/>
            </a:xfrm>
            <a:prstGeom prst="rect">
              <a:avLst/>
            </a:prstGeom>
            <a:effectLst>
              <a:outerShdw blurRad="50800" dist="38100" dir="2700000" algn="tl" rotWithShape="0">
                <a:prstClr val="black">
                  <a:alpha val="40000"/>
                </a:prstClr>
              </a:outerShdw>
            </a:effectLst>
          </p:spPr>
        </p:pic>
        <p:sp>
          <p:nvSpPr>
            <p:cNvPr id="10" name="Rectangle 9"/>
            <p:cNvSpPr/>
            <p:nvPr/>
          </p:nvSpPr>
          <p:spPr>
            <a:xfrm>
              <a:off x="1341322" y="931912"/>
              <a:ext cx="1200811" cy="28327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ight Arrow 10"/>
            <p:cNvSpPr/>
            <p:nvPr/>
          </p:nvSpPr>
          <p:spPr>
            <a:xfrm rot="6585725">
              <a:off x="2337684" y="185746"/>
              <a:ext cx="676864" cy="639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4"/>
          <a:stretch>
            <a:fillRect/>
          </a:stretch>
        </p:blipFill>
        <p:spPr>
          <a:xfrm>
            <a:off x="4482791" y="1287384"/>
            <a:ext cx="4661210" cy="3909193"/>
          </a:xfrm>
          <a:prstGeom prst="rect">
            <a:avLst/>
          </a:prstGeom>
        </p:spPr>
      </p:pic>
      <p:sp>
        <p:nvSpPr>
          <p:cNvPr id="8" name="Title 1"/>
          <p:cNvSpPr txBox="1">
            <a:spLocks/>
          </p:cNvSpPr>
          <p:nvPr/>
        </p:nvSpPr>
        <p:spPr>
          <a:xfrm>
            <a:off x="-1" y="460492"/>
            <a:ext cx="9144001"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200" b="1" dirty="0" smtClean="0">
                <a:latin typeface="Arial Black" pitchFamily="34" charset="0"/>
                <a:cs typeface="Arial" pitchFamily="34" charset="0"/>
              </a:rPr>
              <a:t>Educational Videos &amp; Online Tutorials</a:t>
            </a:r>
          </a:p>
        </p:txBody>
      </p:sp>
      <p:grpSp>
        <p:nvGrpSpPr>
          <p:cNvPr id="15" name="Group 14"/>
          <p:cNvGrpSpPr/>
          <p:nvPr/>
        </p:nvGrpSpPr>
        <p:grpSpPr>
          <a:xfrm>
            <a:off x="4461315" y="5281860"/>
            <a:ext cx="4586432" cy="1399549"/>
            <a:chOff x="4461315" y="5378115"/>
            <a:chExt cx="4586432" cy="1399549"/>
          </a:xfrm>
        </p:grpSpPr>
        <p:sp>
          <p:nvSpPr>
            <p:cNvPr id="12" name="Rectangle 11"/>
            <p:cNvSpPr/>
            <p:nvPr/>
          </p:nvSpPr>
          <p:spPr>
            <a:xfrm>
              <a:off x="4461315" y="5378115"/>
              <a:ext cx="4586432" cy="1399549"/>
            </a:xfrm>
            <a:prstGeom prst="rect">
              <a:avLst/>
            </a:prstGeom>
            <a:solidFill>
              <a:schemeClr val="bg1">
                <a:lumMod val="85000"/>
              </a:schemeClr>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68151" y="5692131"/>
              <a:ext cx="1647191" cy="646331"/>
            </a:xfrm>
            <a:prstGeom prst="rect">
              <a:avLst/>
            </a:prstGeom>
            <a:noFill/>
          </p:spPr>
          <p:txBody>
            <a:bodyPr wrap="square" rtlCol="0">
              <a:spAutoFit/>
            </a:bodyPr>
            <a:lstStyle/>
            <a:p>
              <a:pPr algn="ctr"/>
              <a:r>
                <a:rPr lang="en-US" b="1" dirty="0" smtClean="0">
                  <a:solidFill>
                    <a:srgbClr val="781D22"/>
                  </a:solidFill>
                </a:rPr>
                <a:t>Videos are ~3-5 minutes</a:t>
              </a:r>
              <a:endParaRPr lang="en-US" b="1" dirty="0">
                <a:solidFill>
                  <a:srgbClr val="781D22"/>
                </a:solidFill>
              </a:endParaRPr>
            </a:p>
          </p:txBody>
        </p:sp>
        <p:sp>
          <p:nvSpPr>
            <p:cNvPr id="9" name="TextBox 8"/>
            <p:cNvSpPr txBox="1"/>
            <p:nvPr/>
          </p:nvSpPr>
          <p:spPr>
            <a:xfrm>
              <a:off x="6608810" y="5692131"/>
              <a:ext cx="2291134" cy="646331"/>
            </a:xfrm>
            <a:prstGeom prst="rect">
              <a:avLst/>
            </a:prstGeom>
            <a:noFill/>
          </p:spPr>
          <p:txBody>
            <a:bodyPr wrap="square" rtlCol="0">
              <a:spAutoFit/>
            </a:bodyPr>
            <a:lstStyle/>
            <a:p>
              <a:pPr algn="ctr"/>
              <a:r>
                <a:rPr lang="en-US" b="1" dirty="0" smtClean="0">
                  <a:solidFill>
                    <a:srgbClr val="781D22"/>
                  </a:solidFill>
                </a:rPr>
                <a:t>Vertical </a:t>
              </a:r>
              <a:r>
                <a:rPr lang="en-US" b="1" dirty="0" err="1" smtClean="0">
                  <a:solidFill>
                    <a:srgbClr val="781D22"/>
                  </a:solidFill>
                </a:rPr>
                <a:t>Datums</a:t>
              </a:r>
              <a:r>
                <a:rPr lang="en-US" b="1" dirty="0" smtClean="0">
                  <a:solidFill>
                    <a:srgbClr val="781D22"/>
                  </a:solidFill>
                </a:rPr>
                <a:t> Tutorial is ~1 hour</a:t>
              </a:r>
              <a:endParaRPr lang="en-US" b="1" dirty="0">
                <a:solidFill>
                  <a:srgbClr val="781D22"/>
                </a:solidFill>
              </a:endParaRPr>
            </a:p>
          </p:txBody>
        </p:sp>
      </p:grpSp>
    </p:spTree>
    <p:extLst>
      <p:ext uri="{BB962C8B-B14F-4D97-AF65-F5344CB8AC3E}">
        <p14:creationId xmlns:p14="http://schemas.microsoft.com/office/powerpoint/2010/main" val="32089272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gional Geodetic Adviso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34" y="519771"/>
            <a:ext cx="8165465" cy="62174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28687" y="519771"/>
            <a:ext cx="5579861" cy="523220"/>
          </a:xfrm>
          <a:prstGeom prst="rect">
            <a:avLst/>
          </a:prstGeom>
          <a:noFill/>
        </p:spPr>
        <p:txBody>
          <a:bodyPr wrap="none" rtlCol="0">
            <a:spAutoFit/>
          </a:bodyPr>
          <a:lstStyle/>
          <a:p>
            <a:r>
              <a:rPr lang="en-US" sz="2800" b="1" dirty="0" smtClean="0"/>
              <a:t>NGS Regional Advisor Program</a:t>
            </a:r>
            <a:endParaRPr lang="en-US" sz="2800" b="1" dirty="0"/>
          </a:p>
        </p:txBody>
      </p:sp>
    </p:spTree>
    <p:extLst>
      <p:ext uri="{BB962C8B-B14F-4D97-AF65-F5344CB8AC3E}">
        <p14:creationId xmlns:p14="http://schemas.microsoft.com/office/powerpoint/2010/main" val="4032346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hape 1031"/>
          <p:cNvSpPr>
            <a:spLocks noGrp="1"/>
          </p:cNvSpPr>
          <p:nvPr>
            <p:ph type="title"/>
          </p:nvPr>
        </p:nvSpPr>
        <p:spPr>
          <a:xfrm>
            <a:off x="361950" y="430213"/>
            <a:ext cx="8324850" cy="977900"/>
          </a:xfrm>
        </p:spPr>
        <p:txBody>
          <a:bodyPr lIns="91425" tIns="45700" rIns="91425" bIns="45700"/>
          <a:lstStyle/>
          <a:p>
            <a:pPr eaLnBrk="1" hangingPunct="1">
              <a:buSzPct val="25000"/>
            </a:pPr>
            <a:r>
              <a:rPr lang="en-US" altLang="en-US" sz="3600" b="1" dirty="0" smtClean="0">
                <a:solidFill>
                  <a:schemeClr val="tx1"/>
                </a:solidFill>
                <a:latin typeface="Arial Black" panose="020B0A04020102020204" pitchFamily="34" charset="0"/>
                <a:ea typeface="ＭＳ Ｐゴシック" panose="020B0600070205080204" pitchFamily="34" charset="-128"/>
                <a:sym typeface="Calibri" panose="020F0502020204030204" pitchFamily="34" charset="0"/>
              </a:rPr>
              <a:t>Get Prepared</a:t>
            </a:r>
            <a:endParaRPr lang="en-US" altLang="en-US" sz="3600" b="1" dirty="0" smtClean="0">
              <a:solidFill>
                <a:schemeClr val="tx1"/>
              </a:solidFill>
              <a:latin typeface="Arial" panose="020B0604020202020204" pitchFamily="34" charset="0"/>
              <a:ea typeface="ＭＳ Ｐゴシック" panose="020B0600070205080204" pitchFamily="34" charset="-128"/>
              <a:sym typeface="Calibri" panose="020F0502020204030204" pitchFamily="34" charset="0"/>
            </a:endParaRPr>
          </a:p>
        </p:txBody>
      </p:sp>
      <p:sp>
        <p:nvSpPr>
          <p:cNvPr id="55299" name="Shape 1032"/>
          <p:cNvSpPr>
            <a:spLocks noGrp="1"/>
          </p:cNvSpPr>
          <p:nvPr>
            <p:ph type="body" idx="1"/>
          </p:nvPr>
        </p:nvSpPr>
        <p:spPr>
          <a:xfrm>
            <a:off x="349250" y="1408113"/>
            <a:ext cx="4691982" cy="5106987"/>
          </a:xfrm>
        </p:spPr>
        <p:txBody>
          <a:bodyPr lIns="91425" tIns="45700" rIns="91425" bIns="45700"/>
          <a:lstStyle/>
          <a:p>
            <a:pPr marL="0" indent="0" eaLnBrk="1" hangingPunct="1">
              <a:spcBef>
                <a:spcPts val="600"/>
              </a:spcBef>
              <a:buClr>
                <a:srgbClr val="000000"/>
              </a:buClr>
              <a:buNone/>
              <a:defRPr/>
            </a:pPr>
            <a:endParaRPr lang="en-US" altLang="en-US" sz="2000" b="1"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marL="0" indent="0" eaLnBrk="1" hangingPunct="1">
              <a:spcBef>
                <a:spcPts val="600"/>
              </a:spcBef>
              <a:buClr>
                <a:srgbClr val="000000"/>
              </a:buClr>
              <a:buNone/>
              <a:defRPr/>
            </a:pPr>
            <a:r>
              <a:rPr lang="en-US" altLang="en-US" sz="2000" b="1"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EVERYONE</a:t>
            </a:r>
          </a:p>
          <a:p>
            <a:pPr eaLnBrk="1" hangingPunct="1">
              <a:spcBef>
                <a:spcPts val="600"/>
              </a:spcBef>
              <a:buClr>
                <a:srgbClr val="000000"/>
              </a:buClr>
              <a:buFont typeface="Wingdings" pitchFamily="2" charset="2"/>
              <a:buChar char="§"/>
              <a:defRPr/>
            </a:pPr>
            <a:r>
              <a:rPr lang="en-US" altLang="en-US" sz="20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Spread the word…</a:t>
            </a:r>
          </a:p>
          <a:p>
            <a:pPr eaLnBrk="1" hangingPunct="1">
              <a:spcBef>
                <a:spcPts val="600"/>
              </a:spcBef>
              <a:buClr>
                <a:srgbClr val="000000"/>
              </a:buClr>
              <a:buFont typeface="Wingdings" pitchFamily="2" charset="2"/>
              <a:buChar char="§"/>
              <a:defRPr/>
            </a:pPr>
            <a:endParaRPr lang="en-US" altLang="en-US" sz="20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marL="0" indent="0" eaLnBrk="1" hangingPunct="1">
              <a:spcBef>
                <a:spcPts val="600"/>
              </a:spcBef>
              <a:buClr>
                <a:srgbClr val="000000"/>
              </a:buClr>
              <a:buNone/>
              <a:defRPr/>
            </a:pPr>
            <a:r>
              <a:rPr lang="en-US" altLang="en-US" sz="2000" b="1"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More active NSRS users</a:t>
            </a:r>
          </a:p>
          <a:p>
            <a:pPr eaLnBrk="1" hangingPunct="1">
              <a:spcBef>
                <a:spcPts val="600"/>
              </a:spcBef>
              <a:buClr>
                <a:srgbClr val="000000"/>
              </a:buClr>
              <a:buFont typeface="Wingdings" pitchFamily="2" charset="2"/>
              <a:buChar char="§"/>
              <a:defRPr/>
            </a:pPr>
            <a:r>
              <a:rPr lang="en-US" altLang="en-US" sz="20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Metadata, metadata, metadata..</a:t>
            </a:r>
          </a:p>
          <a:p>
            <a:pPr eaLnBrk="1" hangingPunct="1">
              <a:spcBef>
                <a:spcPts val="600"/>
              </a:spcBef>
              <a:buClr>
                <a:srgbClr val="000000"/>
              </a:buClr>
              <a:buFont typeface="Wingdings" pitchFamily="2" charset="2"/>
              <a:buChar char="§"/>
              <a:defRPr/>
            </a:pPr>
            <a:endParaRPr lang="en-US" altLang="en-US" sz="16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eaLnBrk="1" hangingPunct="1">
              <a:spcBef>
                <a:spcPts val="600"/>
              </a:spcBef>
              <a:buClr>
                <a:srgbClr val="000000"/>
              </a:buClr>
              <a:buFont typeface="Wingdings" pitchFamily="2" charset="2"/>
              <a:buChar char="§"/>
              <a:defRPr/>
            </a:pPr>
            <a:r>
              <a:rPr lang="en-US" altLang="en-US" sz="20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Use current </a:t>
            </a:r>
            <a:r>
              <a:rPr lang="en-US" altLang="en-US" sz="2000" dirty="0" err="1"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datums</a:t>
            </a:r>
            <a:r>
              <a:rPr lang="en-US" altLang="en-US" sz="20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 / realizations</a:t>
            </a:r>
            <a:endParaRPr lang="en-US" altLang="en-US" sz="16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lvl="1" eaLnBrk="1" hangingPunct="1">
              <a:spcBef>
                <a:spcPts val="600"/>
              </a:spcBef>
              <a:buClr>
                <a:srgbClr val="000000"/>
              </a:buClr>
              <a:defRPr/>
            </a:pPr>
            <a:r>
              <a:rPr lang="en-US" altLang="en-US" sz="8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
            </a:r>
            <a:br>
              <a:rPr lang="en-US" altLang="en-US" sz="8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br>
            <a:endParaRPr lang="en-US" altLang="en-US" sz="8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eaLnBrk="1" hangingPunct="1">
              <a:spcBef>
                <a:spcPts val="600"/>
              </a:spcBef>
              <a:buClr>
                <a:srgbClr val="000000"/>
              </a:buClr>
              <a:buFont typeface="Wingdings" pitchFamily="2" charset="2"/>
              <a:buChar char="§"/>
              <a:defRPr/>
            </a:pPr>
            <a:r>
              <a:rPr lang="en-US" altLang="en-US" sz="20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Keep original (“raw”) GNSS observation files</a:t>
            </a:r>
          </a:p>
          <a:p>
            <a:pPr marL="0" indent="0" eaLnBrk="1" hangingPunct="1">
              <a:spcBef>
                <a:spcPts val="600"/>
              </a:spcBef>
              <a:buClr>
                <a:srgbClr val="000000"/>
              </a:buClr>
              <a:buFont typeface="Arial" charset="0"/>
              <a:buNone/>
              <a:tabLst>
                <a:tab pos="349250" algn="l"/>
              </a:tabLst>
              <a:defRPr/>
            </a:pPr>
            <a:r>
              <a:rPr lang="en-US" altLang="en-US" sz="1600" dirty="0" smtClean="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	</a:t>
            </a:r>
          </a:p>
        </p:txBody>
      </p:sp>
      <p:sp>
        <p:nvSpPr>
          <p:cNvPr id="20484" name="Shape 103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SzPct val="25000"/>
              <a:buFontTx/>
              <a:buNone/>
            </a:pPr>
            <a:r>
              <a:rPr lang="en-US" altLang="en-US" sz="1200">
                <a:solidFill>
                  <a:srgbClr val="898989"/>
                </a:solidFill>
                <a:latin typeface="Gill Sans MT" panose="020B0502020104020203" pitchFamily="34" charset="0"/>
              </a:rPr>
              <a:t> </a:t>
            </a:r>
          </a:p>
        </p:txBody>
      </p:sp>
      <p:grpSp>
        <p:nvGrpSpPr>
          <p:cNvPr id="4" name="Group 3"/>
          <p:cNvGrpSpPr/>
          <p:nvPr/>
        </p:nvGrpSpPr>
        <p:grpSpPr>
          <a:xfrm rot="203843">
            <a:off x="5115168" y="2021305"/>
            <a:ext cx="3595409" cy="3441282"/>
            <a:chOff x="5115168" y="2021305"/>
            <a:chExt cx="3595409" cy="3441282"/>
          </a:xfrm>
          <a:effectLst>
            <a:outerShdw blurRad="292100" dist="139700" dir="5400000" algn="ctr" rotWithShape="0">
              <a:srgbClr val="000000">
                <a:alpha val="65000"/>
              </a:srgbClr>
            </a:outerShdw>
          </a:effectLst>
        </p:grpSpPr>
        <p:pic>
          <p:nvPicPr>
            <p:cNvPr id="2" name="Picture 1"/>
            <p:cNvPicPr>
              <a:picLocks noChangeAspect="1"/>
            </p:cNvPicPr>
            <p:nvPr/>
          </p:nvPicPr>
          <p:blipFill>
            <a:blip r:embed="rId3"/>
            <a:stretch>
              <a:fillRect/>
            </a:stretch>
          </p:blipFill>
          <p:spPr>
            <a:xfrm>
              <a:off x="5115168" y="2021305"/>
              <a:ext cx="3497696" cy="3441282"/>
            </a:xfrm>
            <a:prstGeom prst="rect">
              <a:avLst/>
            </a:prstGeom>
          </p:spPr>
        </p:pic>
        <p:sp>
          <p:nvSpPr>
            <p:cNvPr id="3" name="Oval 2"/>
            <p:cNvSpPr/>
            <p:nvPr/>
          </p:nvSpPr>
          <p:spPr>
            <a:xfrm>
              <a:off x="6779510" y="2791326"/>
              <a:ext cx="1931067" cy="745958"/>
            </a:xfrm>
            <a:prstGeom prst="ellipse">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0043211"/>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Black" panose="020B0A04020102020204" pitchFamily="34" charset="0"/>
              </a:rPr>
              <a:t>Outline</a:t>
            </a:r>
            <a:endParaRPr lang="en-US" dirty="0">
              <a:latin typeface="Arial Black" panose="020B0A04020102020204" pitchFamily="34" charset="0"/>
            </a:endParaRPr>
          </a:p>
        </p:txBody>
      </p:sp>
      <p:sp>
        <p:nvSpPr>
          <p:cNvPr id="3" name="Content Placeholder 2"/>
          <p:cNvSpPr>
            <a:spLocks noGrp="1"/>
          </p:cNvSpPr>
          <p:nvPr>
            <p:ph idx="1"/>
          </p:nvPr>
        </p:nvSpPr>
        <p:spPr/>
        <p:txBody>
          <a:bodyPr/>
          <a:lstStyle/>
          <a:p>
            <a:pPr marL="800100" lvl="1" indent="-457200">
              <a:lnSpc>
                <a:spcPct val="150000"/>
              </a:lnSpc>
              <a:buFont typeface="+mj-lt"/>
              <a:buAutoNum type="arabicPeriod"/>
            </a:pPr>
            <a:r>
              <a:rPr lang="en-US" sz="2000" dirty="0" smtClean="0">
                <a:latin typeface="Arial Black" panose="020B0A04020102020204" pitchFamily="34" charset="0"/>
                <a:cs typeface="Arial" panose="020B0604020202020204" pitchFamily="34" charset="0"/>
              </a:rPr>
              <a:t>Getting started…</a:t>
            </a:r>
          </a:p>
          <a:p>
            <a:pPr marL="342900" lvl="1" indent="0">
              <a:lnSpc>
                <a:spcPct val="150000"/>
              </a:lnSpc>
              <a:buNone/>
            </a:pP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Who is NGS and what </a:t>
            </a:r>
            <a:r>
              <a:rPr lang="en-US" sz="2000" dirty="0">
                <a:latin typeface="Arial" panose="020B0604020202020204" pitchFamily="34" charset="0"/>
                <a:cs typeface="Arial" panose="020B0604020202020204" pitchFamily="34" charset="0"/>
              </a:rPr>
              <a:t>is NAVD </a:t>
            </a:r>
            <a:r>
              <a:rPr lang="en-US" sz="2000" dirty="0" smtClean="0">
                <a:latin typeface="Arial" panose="020B0604020202020204" pitchFamily="34" charset="0"/>
                <a:cs typeface="Arial" panose="020B0604020202020204" pitchFamily="34" charset="0"/>
              </a:rPr>
              <a:t>88?</a:t>
            </a:r>
            <a:endParaRPr lang="en-US" sz="2000" dirty="0">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2"/>
            </a:pPr>
            <a:r>
              <a:rPr lang="en-US" sz="2000" dirty="0" smtClean="0">
                <a:latin typeface="Arial Black" panose="020B0A04020102020204" pitchFamily="34" charset="0"/>
                <a:cs typeface="Arial" panose="020B0604020202020204" pitchFamily="34" charset="0"/>
              </a:rPr>
              <a:t>What is replacing </a:t>
            </a:r>
            <a:r>
              <a:rPr lang="en-US" sz="2000" dirty="0">
                <a:latin typeface="Arial Black" panose="020B0A04020102020204" pitchFamily="34" charset="0"/>
                <a:cs typeface="Arial" panose="020B0604020202020204" pitchFamily="34" charset="0"/>
              </a:rPr>
              <a:t>NAVD </a:t>
            </a:r>
            <a:r>
              <a:rPr lang="en-US" sz="2000" dirty="0" smtClean="0">
                <a:latin typeface="Arial Black" panose="020B0A04020102020204" pitchFamily="34" charset="0"/>
                <a:cs typeface="Arial" panose="020B0604020202020204" pitchFamily="34" charset="0"/>
              </a:rPr>
              <a:t>88? </a:t>
            </a:r>
          </a:p>
          <a:p>
            <a:pPr marL="342900" lvl="1" indent="0">
              <a:lnSpc>
                <a:spcPct val="150000"/>
              </a:lnSpc>
              <a:buNone/>
            </a:pPr>
            <a:r>
              <a:rPr lang="en-US" sz="2000" dirty="0" smtClean="0">
                <a:latin typeface="Arial" panose="020B0604020202020204" pitchFamily="34" charset="0"/>
                <a:cs typeface="Arial" panose="020B0604020202020204" pitchFamily="34" charset="0"/>
              </a:rPr>
              <a:t>		NAPGD 2022, part of larger NSRS Modernization</a:t>
            </a:r>
            <a:endParaRPr lang="en-US" sz="2000" dirty="0">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3"/>
            </a:pPr>
            <a:r>
              <a:rPr lang="en-US" sz="2000" dirty="0" smtClean="0">
                <a:latin typeface="Arial Black" panose="020B0A04020102020204" pitchFamily="34" charset="0"/>
                <a:cs typeface="Arial" panose="020B0604020202020204" pitchFamily="34" charset="0"/>
              </a:rPr>
              <a:t>What do I use today?</a:t>
            </a:r>
          </a:p>
          <a:p>
            <a:pPr marL="342900" lvl="1" indent="0">
              <a:lnSpc>
                <a:spcPct val="150000"/>
              </a:lnSpc>
              <a:buNone/>
            </a:pPr>
            <a:r>
              <a:rPr lang="en-US" sz="2000" dirty="0" smtClean="0">
                <a:latin typeface="Arial" panose="020B0604020202020204" pitchFamily="34" charset="0"/>
                <a:cs typeface="Arial" panose="020B0604020202020204" pitchFamily="34" charset="0"/>
              </a:rPr>
              <a:t>		Data, tools and metadata</a:t>
            </a:r>
            <a:endParaRPr lang="en-US" sz="2000" dirty="0">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4"/>
            </a:pPr>
            <a:r>
              <a:rPr lang="en-US" sz="2000" dirty="0">
                <a:latin typeface="Arial Black" panose="020B0A04020102020204" pitchFamily="34" charset="0"/>
                <a:cs typeface="Arial" panose="020B0604020202020204" pitchFamily="34" charset="0"/>
              </a:rPr>
              <a:t>What’s next</a:t>
            </a:r>
            <a:r>
              <a:rPr lang="en-US" sz="2000" dirty="0" smtClean="0">
                <a:latin typeface="Arial Black" panose="020B0A04020102020204" pitchFamily="34" charset="0"/>
                <a:cs typeface="Arial" panose="020B0604020202020204" pitchFamily="34" charset="0"/>
              </a:rPr>
              <a:t>? </a:t>
            </a:r>
          </a:p>
          <a:p>
            <a:pPr marL="342900" lvl="1" indent="0">
              <a:lnSpc>
                <a:spcPct val="150000"/>
              </a:lnSpc>
              <a:buNone/>
            </a:pPr>
            <a:r>
              <a:rPr lang="en-US" sz="2000" dirty="0" smtClean="0">
                <a:latin typeface="Arial" panose="020B0604020202020204" pitchFamily="34" charset="0"/>
                <a:cs typeface="Arial" panose="020B0604020202020204" pitchFamily="34" charset="0"/>
              </a:rPr>
              <a:t>		Coordination, education and preparation!</a:t>
            </a:r>
            <a:endParaRPr lang="en-US" sz="2000"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3</a:t>
            </a:fld>
            <a:endParaRPr lang="en-US" altLang="en-US"/>
          </a:p>
        </p:txBody>
      </p:sp>
    </p:spTree>
    <p:extLst>
      <p:ext uri="{BB962C8B-B14F-4D97-AF65-F5344CB8AC3E}">
        <p14:creationId xmlns:p14="http://schemas.microsoft.com/office/powerpoint/2010/main" val="32388358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latin typeface="Arial Black" panose="020B0A04020102020204" pitchFamily="34" charset="0"/>
              </a:rPr>
              <a:t>Poll</a:t>
            </a:r>
            <a:endParaRPr lang="en-US" sz="3600" dirty="0">
              <a:solidFill>
                <a:schemeClr val="tx1"/>
              </a:solidFill>
              <a:latin typeface="Arial Black" panose="020B0A04020102020204" pitchFamily="34" charset="0"/>
            </a:endParaRPr>
          </a:p>
        </p:txBody>
      </p:sp>
      <p:sp>
        <p:nvSpPr>
          <p:cNvPr id="3" name="Content Placeholder 2"/>
          <p:cNvSpPr>
            <a:spLocks noGrp="1"/>
          </p:cNvSpPr>
          <p:nvPr>
            <p:ph idx="1"/>
          </p:nvPr>
        </p:nvSpPr>
        <p:spPr/>
        <p:txBody>
          <a:bodyPr/>
          <a:lstStyle/>
          <a:p>
            <a:pPr marL="0" indent="0">
              <a:lnSpc>
                <a:spcPct val="150000"/>
              </a:lnSpc>
              <a:buNone/>
            </a:pPr>
            <a:r>
              <a:rPr lang="en-US" sz="2800" b="1" dirty="0" smtClean="0">
                <a:latin typeface="Arial" panose="020B0604020202020204" pitchFamily="34" charset="0"/>
                <a:cs typeface="Arial" panose="020B0604020202020204" pitchFamily="34" charset="0"/>
              </a:rPr>
              <a:t>How </a:t>
            </a:r>
            <a:r>
              <a:rPr lang="en-US" sz="2800" b="1" dirty="0">
                <a:latin typeface="Arial" panose="020B0604020202020204" pitchFamily="34" charset="0"/>
                <a:cs typeface="Arial" panose="020B0604020202020204" pitchFamily="34" charset="0"/>
              </a:rPr>
              <a:t>do you feel about NSRS Modernization? </a:t>
            </a:r>
          </a:p>
          <a:p>
            <a:pPr marL="514350" indent="-514350">
              <a:lnSpc>
                <a:spcPct val="150000"/>
              </a:lnSpc>
              <a:buFont typeface="+mj-lt"/>
              <a:buAutoNum type="alphaUcPeriod"/>
            </a:pPr>
            <a:r>
              <a:rPr lang="en-US" sz="2800" dirty="0">
                <a:latin typeface="Arial" panose="020B0604020202020204" pitchFamily="34" charset="0"/>
                <a:cs typeface="Arial" panose="020B0604020202020204" pitchFamily="34" charset="0"/>
              </a:rPr>
              <a:t>Excited</a:t>
            </a:r>
          </a:p>
          <a:p>
            <a:pPr marL="514350" indent="-514350">
              <a:lnSpc>
                <a:spcPct val="150000"/>
              </a:lnSpc>
              <a:buFont typeface="+mj-lt"/>
              <a:buAutoNum type="alphaUcPeriod"/>
            </a:pPr>
            <a:r>
              <a:rPr lang="en-US" sz="2800" dirty="0">
                <a:latin typeface="Arial" panose="020B0604020202020204" pitchFamily="34" charset="0"/>
                <a:cs typeface="Arial" panose="020B0604020202020204" pitchFamily="34" charset="0"/>
              </a:rPr>
              <a:t>Neutral</a:t>
            </a:r>
          </a:p>
          <a:p>
            <a:pPr marL="514350" indent="-514350">
              <a:lnSpc>
                <a:spcPct val="150000"/>
              </a:lnSpc>
              <a:buFont typeface="+mj-lt"/>
              <a:buAutoNum type="alphaUcPeriod"/>
            </a:pPr>
            <a:r>
              <a:rPr lang="en-US" sz="2800" dirty="0">
                <a:latin typeface="Arial" panose="020B0604020202020204" pitchFamily="34" charset="0"/>
                <a:cs typeface="Arial" panose="020B0604020202020204" pitchFamily="34" charset="0"/>
              </a:rPr>
              <a:t>Concerned</a:t>
            </a:r>
          </a:p>
          <a:p>
            <a:pPr marL="514350" indent="-514350">
              <a:lnSpc>
                <a:spcPct val="150000"/>
              </a:lnSpc>
              <a:buFont typeface="+mj-lt"/>
              <a:buAutoNum type="alphaUcPeriod"/>
            </a:pPr>
            <a:r>
              <a:rPr lang="en-US" sz="2800" dirty="0">
                <a:latin typeface="Arial" panose="020B0604020202020204" pitchFamily="34" charset="0"/>
                <a:cs typeface="Arial" panose="020B0604020202020204" pitchFamily="34" charset="0"/>
              </a:rPr>
              <a:t>Excited and concerned</a:t>
            </a:r>
          </a:p>
          <a:p>
            <a:pPr marL="514350" indent="-514350">
              <a:lnSpc>
                <a:spcPct val="150000"/>
              </a:lnSpc>
              <a:buFont typeface="+mj-lt"/>
              <a:buAutoNum type="alphaUcPeriod"/>
            </a:pPr>
            <a:r>
              <a:rPr lang="en-US" sz="2800" dirty="0">
                <a:latin typeface="Arial" panose="020B0604020202020204" pitchFamily="34" charset="0"/>
                <a:cs typeface="Arial" panose="020B0604020202020204" pitchFamily="34" charset="0"/>
              </a:rPr>
              <a:t>Unsure </a:t>
            </a:r>
          </a:p>
          <a:p>
            <a:pPr>
              <a:lnSpc>
                <a:spcPct val="150000"/>
              </a:lnSpc>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2910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latin typeface="Arial Black" panose="020B0A04020102020204" pitchFamily="34" charset="0"/>
              </a:rPr>
              <a:t>Recap</a:t>
            </a:r>
            <a:endParaRPr lang="en-US" sz="3600" dirty="0">
              <a:solidFill>
                <a:schemeClr val="tx1"/>
              </a:solidFill>
              <a:latin typeface="Arial Black" panose="020B0A04020102020204" pitchFamily="34" charset="0"/>
            </a:endParaRPr>
          </a:p>
        </p:txBody>
      </p:sp>
      <p:sp>
        <p:nvSpPr>
          <p:cNvPr id="3" name="Content Placeholder 2"/>
          <p:cNvSpPr>
            <a:spLocks noGrp="1"/>
          </p:cNvSpPr>
          <p:nvPr>
            <p:ph idx="1"/>
          </p:nvPr>
        </p:nvSpPr>
        <p:spPr>
          <a:xfrm>
            <a:off x="0" y="1600200"/>
            <a:ext cx="5389605" cy="5101389"/>
          </a:xfrm>
        </p:spPr>
        <p:txBody>
          <a:bodyPr/>
          <a:lstStyle/>
          <a:p>
            <a:pPr marL="800100" lvl="1" indent="-457200">
              <a:lnSpc>
                <a:spcPct val="150000"/>
              </a:lnSpc>
              <a:buFont typeface="+mj-lt"/>
              <a:buAutoNum type="arabicPeriod"/>
            </a:pPr>
            <a:r>
              <a:rPr lang="en-US" sz="1800" b="1" dirty="0" smtClean="0">
                <a:latin typeface="Arial" panose="020B0604020202020204" pitchFamily="34" charset="0"/>
                <a:cs typeface="Arial" panose="020B0604020202020204" pitchFamily="34" charset="0"/>
              </a:rPr>
              <a:t>NGS and NAVD 88 </a:t>
            </a:r>
            <a:r>
              <a:rPr lang="en-US" sz="1800" dirty="0" smtClean="0">
                <a:latin typeface="Arial" panose="020B0604020202020204" pitchFamily="34" charset="0"/>
                <a:cs typeface="Arial" panose="020B0604020202020204" pitchFamily="34" charset="0"/>
              </a:rPr>
              <a:t>are critical to floodplain mapping.</a:t>
            </a:r>
          </a:p>
          <a:p>
            <a:pPr marL="342900" lvl="1" indent="0">
              <a:lnSpc>
                <a:spcPct val="150000"/>
              </a:lnSpc>
              <a:buNone/>
            </a:pPr>
            <a:endParaRPr lang="en-US" sz="1200" dirty="0">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2"/>
            </a:pPr>
            <a:r>
              <a:rPr lang="en-US" sz="1800" dirty="0" smtClean="0">
                <a:latin typeface="Arial" panose="020B0604020202020204" pitchFamily="34" charset="0"/>
                <a:cs typeface="Arial" panose="020B0604020202020204" pitchFamily="34" charset="0"/>
              </a:rPr>
              <a:t>NAVD 88</a:t>
            </a:r>
            <a:r>
              <a:rPr lang="en-US" sz="1800" dirty="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is going to be </a:t>
            </a:r>
            <a:r>
              <a:rPr lang="en-US" sz="1800" b="1" dirty="0" smtClean="0">
                <a:latin typeface="Arial" panose="020B0604020202020204" pitchFamily="34" charset="0"/>
                <a:cs typeface="Arial" panose="020B0604020202020204" pitchFamily="34" charset="0"/>
              </a:rPr>
              <a:t>replaced in 2022.</a:t>
            </a:r>
          </a:p>
          <a:p>
            <a:pPr marL="342900" lvl="1" indent="0">
              <a:lnSpc>
                <a:spcPct val="150000"/>
              </a:lnSpc>
              <a:buNone/>
            </a:pPr>
            <a:endParaRPr lang="en-US" sz="1200" b="1" dirty="0">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3"/>
            </a:pPr>
            <a:r>
              <a:rPr lang="en-US" sz="1800" dirty="0" smtClean="0">
                <a:latin typeface="Arial" panose="020B0604020202020204" pitchFamily="34" charset="0"/>
                <a:cs typeface="Arial" panose="020B0604020202020204" pitchFamily="34" charset="0"/>
              </a:rPr>
              <a:t>The tools to </a:t>
            </a:r>
            <a:r>
              <a:rPr lang="en-US" sz="1800" b="1" dirty="0" smtClean="0">
                <a:latin typeface="Arial" panose="020B0604020202020204" pitchFamily="34" charset="0"/>
                <a:cs typeface="Arial" panose="020B0604020202020204" pitchFamily="34" charset="0"/>
              </a:rPr>
              <a:t>access NSRS and transform/convert data </a:t>
            </a:r>
            <a:r>
              <a:rPr lang="en-US" sz="1800" dirty="0" smtClean="0">
                <a:latin typeface="Arial" panose="020B0604020202020204" pitchFamily="34" charset="0"/>
                <a:cs typeface="Arial" panose="020B0604020202020204" pitchFamily="34" charset="0"/>
              </a:rPr>
              <a:t>that you used today will be expanded for 2022.</a:t>
            </a:r>
          </a:p>
          <a:p>
            <a:pPr marL="342900" lvl="1" indent="0">
              <a:lnSpc>
                <a:spcPct val="150000"/>
              </a:lnSpc>
              <a:buNone/>
            </a:pPr>
            <a:endParaRPr lang="en-US" sz="1200" dirty="0">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4"/>
            </a:pPr>
            <a:r>
              <a:rPr lang="en-US" sz="1800" b="1" dirty="0" smtClean="0">
                <a:latin typeface="Arial" panose="020B0604020202020204" pitchFamily="34" charset="0"/>
                <a:cs typeface="Arial" panose="020B0604020202020204" pitchFamily="34" charset="0"/>
              </a:rPr>
              <a:t>Spread the word </a:t>
            </a:r>
            <a:r>
              <a:rPr lang="en-US" sz="1800" dirty="0" smtClean="0">
                <a:latin typeface="Arial" panose="020B0604020202020204" pitchFamily="34" charset="0"/>
                <a:cs typeface="Arial" panose="020B0604020202020204" pitchFamily="34" charset="0"/>
              </a:rPr>
              <a:t>to help coordinate, educate and prepare!</a:t>
            </a:r>
          </a:p>
          <a:p>
            <a:pPr marL="342900" lvl="1" indent="0">
              <a:lnSpc>
                <a:spcPct val="150000"/>
              </a:lnSpc>
              <a:buNone/>
            </a:pPr>
            <a:r>
              <a:rPr lang="en-US" sz="1800" dirty="0" smtClean="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sp>
        <p:nvSpPr>
          <p:cNvPr id="4" name="TextBox 3"/>
          <p:cNvSpPr txBox="1"/>
          <p:nvPr/>
        </p:nvSpPr>
        <p:spPr>
          <a:xfrm rot="289343">
            <a:off x="5775156" y="2757557"/>
            <a:ext cx="3019928" cy="2000548"/>
          </a:xfrm>
          <a:prstGeom prst="rect">
            <a:avLst/>
          </a:prstGeom>
          <a:noFill/>
          <a:ln w="57150">
            <a:solidFill>
              <a:srgbClr val="C00000"/>
            </a:solidFill>
          </a:ln>
        </p:spPr>
        <p:txBody>
          <a:bodyPr wrap="square" rtlCol="0">
            <a:spAutoFit/>
          </a:bodyPr>
          <a:lstStyle/>
          <a:p>
            <a:pPr algn="ctr"/>
            <a:r>
              <a:rPr lang="en-US" sz="7200" dirty="0" smtClean="0">
                <a:solidFill>
                  <a:srgbClr val="C00000"/>
                </a:solidFill>
                <a:latin typeface="Stencil" panose="040409050D0802020404" pitchFamily="82" charset="0"/>
              </a:rPr>
              <a:t>DON’T</a:t>
            </a:r>
            <a:r>
              <a:rPr lang="en-US" sz="5200" dirty="0" smtClean="0">
                <a:solidFill>
                  <a:srgbClr val="C00000"/>
                </a:solidFill>
                <a:latin typeface="Stencil" panose="040409050D0802020404" pitchFamily="82" charset="0"/>
              </a:rPr>
              <a:t> FORGET!</a:t>
            </a:r>
            <a:endParaRPr lang="en-US" sz="5200" dirty="0">
              <a:solidFill>
                <a:srgbClr val="C00000"/>
              </a:solidFill>
              <a:latin typeface="Stencil" panose="040409050D0802020404" pitchFamily="82" charset="0"/>
            </a:endParaRPr>
          </a:p>
        </p:txBody>
      </p:sp>
    </p:spTree>
    <p:extLst>
      <p:ext uri="{BB962C8B-B14F-4D97-AF65-F5344CB8AC3E}">
        <p14:creationId xmlns:p14="http://schemas.microsoft.com/office/powerpoint/2010/main" val="12885813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225675"/>
            <a:ext cx="7772400" cy="1362075"/>
          </a:xfrm>
        </p:spPr>
        <p:txBody>
          <a:bodyPr/>
          <a:lstStyle/>
          <a:p>
            <a:r>
              <a:rPr lang="en-US" dirty="0" smtClean="0">
                <a:solidFill>
                  <a:schemeClr val="tx1"/>
                </a:solidFill>
              </a:rPr>
              <a:t>Thank you!</a:t>
            </a:r>
            <a:endParaRPr lang="en-US" dirty="0">
              <a:solidFill>
                <a:schemeClr val="tx1"/>
              </a:solidFill>
            </a:endParaRPr>
          </a:p>
        </p:txBody>
      </p:sp>
      <p:sp>
        <p:nvSpPr>
          <p:cNvPr id="6" name="Text Placeholder 5"/>
          <p:cNvSpPr>
            <a:spLocks noGrp="1"/>
          </p:cNvSpPr>
          <p:nvPr>
            <p:ph type="body" idx="1"/>
          </p:nvPr>
        </p:nvSpPr>
        <p:spPr>
          <a:xfrm>
            <a:off x="722313" y="2906713"/>
            <a:ext cx="7772400" cy="2176916"/>
          </a:xfrm>
        </p:spPr>
        <p:txBody>
          <a:bodyPr/>
          <a:lstStyle/>
          <a:p>
            <a:r>
              <a:rPr lang="en-US" dirty="0" smtClean="0">
                <a:solidFill>
                  <a:schemeClr val="tx1"/>
                </a:solidFill>
                <a:latin typeface="Arial Black" panose="020B0A04020102020204" pitchFamily="34" charset="0"/>
              </a:rPr>
              <a:t>Christine.Gallagher@noaa.gov</a:t>
            </a:r>
          </a:p>
          <a:p>
            <a:endParaRPr lang="en-US" dirty="0" smtClean="0">
              <a:solidFill>
                <a:schemeClr val="tx1"/>
              </a:solidFill>
              <a:latin typeface="Arial Black" panose="020B0A04020102020204" pitchFamily="34" charset="0"/>
            </a:endParaRPr>
          </a:p>
          <a:p>
            <a:r>
              <a:rPr lang="en-US" i="1" dirty="0" smtClean="0">
                <a:solidFill>
                  <a:schemeClr val="tx1"/>
                </a:solidFill>
                <a:latin typeface="Arial Black" panose="020B0A04020102020204" pitchFamily="34" charset="0"/>
              </a:rPr>
              <a:t>Special thanks to:</a:t>
            </a:r>
            <a:endParaRPr lang="en-US" i="1" dirty="0">
              <a:solidFill>
                <a:schemeClr val="tx1"/>
              </a:solidFill>
              <a:latin typeface="Arial Black" panose="020B0A04020102020204" pitchFamily="34" charset="0"/>
            </a:endParaRPr>
          </a:p>
          <a:p>
            <a:r>
              <a:rPr lang="en-US" dirty="0" smtClean="0">
                <a:solidFill>
                  <a:schemeClr val="tx1"/>
                </a:solidFill>
                <a:latin typeface="Arial Black" panose="020B0A04020102020204" pitchFamily="34" charset="0"/>
              </a:rPr>
              <a:t>Nicole.Kinsman@noaa.gov </a:t>
            </a:r>
            <a:endParaRPr lang="en-US" dirty="0">
              <a:solidFill>
                <a:schemeClr val="tx1"/>
              </a:solidFill>
              <a:latin typeface="Arial Black" panose="020B0A04020102020204" pitchFamily="34" charset="0"/>
            </a:endParaRPr>
          </a:p>
        </p:txBody>
      </p:sp>
      <p:sp>
        <p:nvSpPr>
          <p:cNvPr id="5" name="Slide Number Placeholder 4"/>
          <p:cNvSpPr>
            <a:spLocks noGrp="1"/>
          </p:cNvSpPr>
          <p:nvPr>
            <p:ph type="sldNum" sz="quarter" idx="12"/>
          </p:nvPr>
        </p:nvSpPr>
        <p:spPr/>
        <p:txBody>
          <a:bodyPr/>
          <a:lstStyle/>
          <a:p>
            <a:pPr>
              <a:defRPr/>
            </a:pPr>
            <a:fld id="{83864427-88BE-4288-AA80-6880B6419519}" type="slidenum">
              <a:rPr lang="en-US" altLang="en-US" smtClean="0"/>
              <a:pPr>
                <a:defRPr/>
              </a:pPr>
              <a:t>32</a:t>
            </a:fld>
            <a:endParaRPr lang="en-US" altLang="en-US"/>
          </a:p>
        </p:txBody>
      </p:sp>
    </p:spTree>
    <p:extLst>
      <p:ext uri="{BB962C8B-B14F-4D97-AF65-F5344CB8AC3E}">
        <p14:creationId xmlns:p14="http://schemas.microsoft.com/office/powerpoint/2010/main" val="3225300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800100" lvl="1" indent="-457200">
              <a:lnSpc>
                <a:spcPct val="150000"/>
              </a:lnSpc>
              <a:buFont typeface="+mj-lt"/>
              <a:buAutoNum type="arabicPeriod"/>
            </a:pPr>
            <a:r>
              <a:rPr lang="en-US" sz="2000" dirty="0" smtClean="0">
                <a:latin typeface="Arial Black" panose="020B0A04020102020204" pitchFamily="34" charset="0"/>
                <a:cs typeface="Arial" panose="020B0604020202020204" pitchFamily="34" charset="0"/>
              </a:rPr>
              <a:t>Getting started…</a:t>
            </a:r>
          </a:p>
          <a:p>
            <a:pPr marL="342900" lvl="1" indent="0">
              <a:lnSpc>
                <a:spcPct val="150000"/>
              </a:lnSpc>
              <a:buNone/>
            </a:pP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Who is NGS and what </a:t>
            </a:r>
            <a:r>
              <a:rPr lang="en-US" sz="2000" dirty="0">
                <a:latin typeface="Arial" panose="020B0604020202020204" pitchFamily="34" charset="0"/>
                <a:cs typeface="Arial" panose="020B0604020202020204" pitchFamily="34" charset="0"/>
              </a:rPr>
              <a:t>is NAVD </a:t>
            </a:r>
            <a:r>
              <a:rPr lang="en-US" sz="2000" dirty="0" smtClean="0">
                <a:latin typeface="Arial" panose="020B0604020202020204" pitchFamily="34" charset="0"/>
                <a:cs typeface="Arial" panose="020B0604020202020204" pitchFamily="34" charset="0"/>
              </a:rPr>
              <a:t>88?</a:t>
            </a:r>
            <a:endParaRPr lang="en-US" sz="2000" dirty="0">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2"/>
            </a:pPr>
            <a:r>
              <a:rPr lang="en-US" sz="2000" dirty="0" smtClean="0">
                <a:solidFill>
                  <a:schemeClr val="bg1">
                    <a:lumMod val="75000"/>
                  </a:schemeClr>
                </a:solidFill>
                <a:latin typeface="Arial Black" panose="020B0A04020102020204" pitchFamily="34" charset="0"/>
                <a:cs typeface="Arial" panose="020B0604020202020204" pitchFamily="34" charset="0"/>
              </a:rPr>
              <a:t>What is replacing </a:t>
            </a:r>
            <a:r>
              <a:rPr lang="en-US" sz="2000" dirty="0">
                <a:solidFill>
                  <a:schemeClr val="bg1">
                    <a:lumMod val="75000"/>
                  </a:schemeClr>
                </a:solidFill>
                <a:latin typeface="Arial Black" panose="020B0A04020102020204" pitchFamily="34" charset="0"/>
                <a:cs typeface="Arial" panose="020B0604020202020204" pitchFamily="34" charset="0"/>
              </a:rPr>
              <a:t>NAVD </a:t>
            </a:r>
            <a:r>
              <a:rPr lang="en-US" sz="2000" dirty="0" smtClean="0">
                <a:solidFill>
                  <a:schemeClr val="bg1">
                    <a:lumMod val="75000"/>
                  </a:schemeClr>
                </a:solidFill>
                <a:latin typeface="Arial Black" panose="020B0A04020102020204" pitchFamily="34" charset="0"/>
                <a:cs typeface="Arial" panose="020B0604020202020204" pitchFamily="34" charset="0"/>
              </a:rPr>
              <a:t>88? </a:t>
            </a:r>
          </a:p>
          <a:p>
            <a:pPr marL="342900" lvl="1" indent="0">
              <a:lnSpc>
                <a:spcPct val="150000"/>
              </a:lnSpc>
              <a:buNone/>
            </a:pPr>
            <a:r>
              <a:rPr lang="en-US" sz="2000" dirty="0" smtClean="0">
                <a:solidFill>
                  <a:schemeClr val="bg1">
                    <a:lumMod val="75000"/>
                  </a:schemeClr>
                </a:solidFill>
                <a:latin typeface="Arial" panose="020B0604020202020204" pitchFamily="34" charset="0"/>
                <a:cs typeface="Arial" panose="020B0604020202020204" pitchFamily="34" charset="0"/>
              </a:rPr>
              <a:t>		NAPGD 2022, part of larger NSRS Modernization</a:t>
            </a:r>
            <a:endParaRPr lang="en-US" sz="2000" dirty="0">
              <a:solidFill>
                <a:schemeClr val="bg1">
                  <a:lumMod val="75000"/>
                </a:schemeClr>
              </a:solidFill>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3"/>
            </a:pPr>
            <a:r>
              <a:rPr lang="en-US" sz="2000" dirty="0" smtClean="0">
                <a:solidFill>
                  <a:schemeClr val="bg1">
                    <a:lumMod val="75000"/>
                  </a:schemeClr>
                </a:solidFill>
                <a:latin typeface="Arial Black" panose="020B0A04020102020204" pitchFamily="34" charset="0"/>
                <a:cs typeface="Arial" panose="020B0604020202020204" pitchFamily="34" charset="0"/>
              </a:rPr>
              <a:t>What do I use today?</a:t>
            </a:r>
          </a:p>
          <a:p>
            <a:pPr marL="342900" lvl="1" indent="0">
              <a:lnSpc>
                <a:spcPct val="150000"/>
              </a:lnSpc>
              <a:buNone/>
            </a:pPr>
            <a:r>
              <a:rPr lang="en-US" sz="2000" dirty="0" smtClean="0">
                <a:solidFill>
                  <a:schemeClr val="bg1">
                    <a:lumMod val="75000"/>
                  </a:schemeClr>
                </a:solidFill>
                <a:latin typeface="Arial" panose="020B0604020202020204" pitchFamily="34" charset="0"/>
                <a:cs typeface="Arial" panose="020B0604020202020204" pitchFamily="34" charset="0"/>
              </a:rPr>
              <a:t>		Data, tools and metadata</a:t>
            </a:r>
            <a:endParaRPr lang="en-US" sz="2000" dirty="0">
              <a:solidFill>
                <a:schemeClr val="bg1">
                  <a:lumMod val="75000"/>
                </a:schemeClr>
              </a:solidFill>
              <a:latin typeface="Arial" panose="020B0604020202020204" pitchFamily="34" charset="0"/>
              <a:cs typeface="Arial" panose="020B0604020202020204" pitchFamily="34" charset="0"/>
            </a:endParaRPr>
          </a:p>
          <a:p>
            <a:pPr marL="800100" lvl="1" indent="-457200">
              <a:lnSpc>
                <a:spcPct val="150000"/>
              </a:lnSpc>
              <a:buFont typeface="+mj-lt"/>
              <a:buAutoNum type="arabicPeriod" startAt="4"/>
            </a:pPr>
            <a:r>
              <a:rPr lang="en-US" sz="2000" dirty="0">
                <a:solidFill>
                  <a:schemeClr val="bg1">
                    <a:lumMod val="75000"/>
                  </a:schemeClr>
                </a:solidFill>
                <a:latin typeface="Arial Black" panose="020B0A04020102020204" pitchFamily="34" charset="0"/>
                <a:cs typeface="Arial" panose="020B0604020202020204" pitchFamily="34" charset="0"/>
              </a:rPr>
              <a:t>What’s next</a:t>
            </a:r>
            <a:r>
              <a:rPr lang="en-US" sz="2000" dirty="0" smtClean="0">
                <a:solidFill>
                  <a:schemeClr val="bg1">
                    <a:lumMod val="75000"/>
                  </a:schemeClr>
                </a:solidFill>
                <a:latin typeface="Arial Black" panose="020B0A04020102020204" pitchFamily="34" charset="0"/>
                <a:cs typeface="Arial" panose="020B0604020202020204" pitchFamily="34" charset="0"/>
              </a:rPr>
              <a:t>? </a:t>
            </a:r>
          </a:p>
          <a:p>
            <a:pPr marL="342900" lvl="1" indent="0">
              <a:lnSpc>
                <a:spcPct val="150000"/>
              </a:lnSpc>
              <a:buNone/>
            </a:pPr>
            <a:r>
              <a:rPr lang="en-US" sz="2000" dirty="0" smtClean="0">
                <a:solidFill>
                  <a:schemeClr val="bg1">
                    <a:lumMod val="75000"/>
                  </a:schemeClr>
                </a:solidFill>
                <a:latin typeface="Arial" panose="020B0604020202020204" pitchFamily="34" charset="0"/>
                <a:cs typeface="Arial" panose="020B0604020202020204" pitchFamily="34" charset="0"/>
              </a:rPr>
              <a:t>		Coordination, education and preparation!</a:t>
            </a:r>
            <a:endParaRPr lang="en-US" sz="2000" dirty="0">
              <a:solidFill>
                <a:schemeClr val="bg1">
                  <a:lumMod val="75000"/>
                </a:scheme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4</a:t>
            </a:fld>
            <a:endParaRPr lang="en-US" altLang="en-US"/>
          </a:p>
        </p:txBody>
      </p:sp>
    </p:spTree>
    <p:extLst>
      <p:ext uri="{BB962C8B-B14F-4D97-AF65-F5344CB8AC3E}">
        <p14:creationId xmlns:p14="http://schemas.microsoft.com/office/powerpoint/2010/main" val="4036025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3886200" cy="4762500"/>
          </a:xfrm>
          <a:prstGeom prst="rect">
            <a:avLst/>
          </a:prstGeom>
        </p:spPr>
      </p:pic>
      <p:pic>
        <p:nvPicPr>
          <p:cNvPr id="13" name="Picture 1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9654" y="4762500"/>
            <a:ext cx="3676650" cy="211727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36304" y="192315"/>
            <a:ext cx="2606914" cy="1731736"/>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86200" y="3089275"/>
            <a:ext cx="5243444" cy="3768725"/>
          </a:xfrm>
          <a:prstGeom prst="rect">
            <a:avLst/>
          </a:prstGeom>
        </p:spPr>
      </p:pic>
      <p:sp>
        <p:nvSpPr>
          <p:cNvPr id="18" name="Rectangle 17"/>
          <p:cNvSpPr/>
          <p:nvPr/>
        </p:nvSpPr>
        <p:spPr>
          <a:xfrm>
            <a:off x="3886200" y="3962400"/>
            <a:ext cx="903514" cy="66765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a:stCxn id="18" idx="0"/>
            <a:endCxn id="17" idx="0"/>
          </p:cNvCxnSpPr>
          <p:nvPr/>
        </p:nvCxnSpPr>
        <p:spPr>
          <a:xfrm flipV="1">
            <a:off x="4337957" y="2205718"/>
            <a:ext cx="2169965" cy="175668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7"/>
          <a:stretch>
            <a:fillRect/>
          </a:stretch>
        </p:blipFill>
        <p:spPr>
          <a:xfrm>
            <a:off x="4898803" y="2205718"/>
            <a:ext cx="3218238" cy="2556782"/>
          </a:xfrm>
          <a:prstGeom prst="rect">
            <a:avLst/>
          </a:prstGeom>
          <a:ln w="12700">
            <a:solidFill>
              <a:schemeClr val="tx1"/>
            </a:solidFill>
          </a:ln>
          <a:effectLst>
            <a:outerShdw blurRad="292100" dist="139700" dir="2700000" algn="tl" rotWithShape="0">
              <a:srgbClr val="333333">
                <a:alpha val="65000"/>
              </a:srgbClr>
            </a:outerShdw>
          </a:effectLst>
        </p:spPr>
      </p:pic>
      <p:sp>
        <p:nvSpPr>
          <p:cNvPr id="30" name="TextBox 29"/>
          <p:cNvSpPr txBox="1"/>
          <p:nvPr/>
        </p:nvSpPr>
        <p:spPr>
          <a:xfrm>
            <a:off x="6770908" y="354391"/>
            <a:ext cx="2358736" cy="1569660"/>
          </a:xfrm>
          <a:prstGeom prst="rect">
            <a:avLst/>
          </a:prstGeom>
          <a:noFill/>
        </p:spPr>
        <p:txBody>
          <a:bodyPr wrap="square" rtlCol="0">
            <a:spAutoFit/>
          </a:bodyPr>
          <a:lstStyle/>
          <a:p>
            <a:pPr algn="ctr"/>
            <a:r>
              <a:rPr lang="en-US" sz="3200" b="1" dirty="0" smtClean="0">
                <a:solidFill>
                  <a:srgbClr val="C00000"/>
                </a:solidFill>
                <a:latin typeface="Arial Black" panose="020B0A04020102020204" pitchFamily="34" charset="0"/>
              </a:rPr>
              <a:t>National Geodetic Survey</a:t>
            </a:r>
            <a:endParaRPr lang="en-US" sz="3200" b="1"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2291466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4"/>
          <p:cNvSpPr txBox="1">
            <a:spLocks/>
          </p:cNvSpPr>
          <p:nvPr/>
        </p:nvSpPr>
        <p:spPr>
          <a:xfrm>
            <a:off x="4584380" y="556318"/>
            <a:ext cx="4114800" cy="82391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000" b="1" u="sng" dirty="0" err="1" smtClean="0">
                <a:solidFill>
                  <a:prstClr val="black"/>
                </a:solidFill>
                <a:latin typeface="Arial" panose="020B0604020202020204" pitchFamily="34" charset="0"/>
                <a:cs typeface="Arial" panose="020B0604020202020204" pitchFamily="34" charset="0"/>
              </a:rPr>
              <a:t>Orthometric</a:t>
            </a:r>
            <a:endParaRPr lang="en-US" sz="2000" b="1" u="sng" dirty="0">
              <a:solidFill>
                <a:prstClr val="black"/>
              </a:solidFill>
              <a:latin typeface="Arial" panose="020B0604020202020204" pitchFamily="34" charset="0"/>
              <a:cs typeface="Arial" panose="020B0604020202020204" pitchFamily="34" charset="0"/>
            </a:endParaRPr>
          </a:p>
        </p:txBody>
      </p:sp>
      <p:sp>
        <p:nvSpPr>
          <p:cNvPr id="53" name="Title 1"/>
          <p:cNvSpPr txBox="1">
            <a:spLocks/>
          </p:cNvSpPr>
          <p:nvPr/>
        </p:nvSpPr>
        <p:spPr>
          <a:xfrm>
            <a:off x="101598" y="50791"/>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ysClr val="windowText" lastClr="000000"/>
                </a:solidFill>
                <a:effectLst/>
                <a:uLnTx/>
                <a:uFillTx/>
                <a:latin typeface="Arial Black" panose="020B0A04020102020204" pitchFamily="34" charset="0"/>
                <a:cs typeface="Arial" panose="020B0604020202020204" pitchFamily="34" charset="0"/>
              </a:rPr>
              <a:t>3 Categories of Vertical </a:t>
            </a:r>
            <a:r>
              <a:rPr kumimoji="0" lang="en-US" sz="3600" b="1" i="0" u="none" strike="noStrike" kern="1200" cap="none" spc="0" normalizeH="0" baseline="0" noProof="0" dirty="0" err="1" smtClean="0">
                <a:ln>
                  <a:noFill/>
                </a:ln>
                <a:solidFill>
                  <a:sysClr val="windowText" lastClr="000000"/>
                </a:solidFill>
                <a:effectLst/>
                <a:uLnTx/>
                <a:uFillTx/>
                <a:latin typeface="Arial Black" panose="020B0A04020102020204" pitchFamily="34" charset="0"/>
                <a:cs typeface="Arial" panose="020B0604020202020204" pitchFamily="34" charset="0"/>
              </a:rPr>
              <a:t>Datums</a:t>
            </a:r>
            <a:endParaRPr kumimoji="0" lang="en-US" sz="3600" b="1" i="0" u="none" strike="noStrike" kern="1200" cap="none" spc="0" normalizeH="0" baseline="0" noProof="0" dirty="0">
              <a:ln>
                <a:noFill/>
              </a:ln>
              <a:solidFill>
                <a:sysClr val="windowText" lastClr="000000"/>
              </a:solidFill>
              <a:effectLst/>
              <a:uLnTx/>
              <a:uFillTx/>
              <a:latin typeface="Arial Black" panose="020B0A04020102020204" pitchFamily="34" charset="0"/>
              <a:cs typeface="Arial" panose="020B0604020202020204" pitchFamily="34" charset="0"/>
            </a:endParaRPr>
          </a:p>
        </p:txBody>
      </p:sp>
      <p:sp>
        <p:nvSpPr>
          <p:cNvPr id="54" name="Text Placeholder 4"/>
          <p:cNvSpPr txBox="1">
            <a:spLocks/>
          </p:cNvSpPr>
          <p:nvPr/>
        </p:nvSpPr>
        <p:spPr>
          <a:xfrm>
            <a:off x="308444" y="718451"/>
            <a:ext cx="4114800" cy="82391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000" b="1" u="sng" dirty="0" smtClean="0">
                <a:solidFill>
                  <a:prstClr val="black"/>
                </a:solidFill>
                <a:latin typeface="Arial" panose="020B0604020202020204" pitchFamily="34" charset="0"/>
                <a:cs typeface="Arial" panose="020B0604020202020204" pitchFamily="34" charset="0"/>
              </a:rPr>
              <a:t>Ellipsoidal</a:t>
            </a:r>
            <a:endParaRPr lang="en-US" sz="2000" b="1" u="sng" dirty="0">
              <a:solidFill>
                <a:prstClr val="black"/>
              </a:solidFill>
              <a:latin typeface="Arial" panose="020B0604020202020204" pitchFamily="34" charset="0"/>
              <a:cs typeface="Arial" panose="020B0604020202020204" pitchFamily="34" charset="0"/>
            </a:endParaRPr>
          </a:p>
        </p:txBody>
      </p:sp>
      <p:sp>
        <p:nvSpPr>
          <p:cNvPr id="55" name="Text Placeholder 4"/>
          <p:cNvSpPr txBox="1">
            <a:spLocks/>
          </p:cNvSpPr>
          <p:nvPr/>
        </p:nvSpPr>
        <p:spPr>
          <a:xfrm>
            <a:off x="4370951" y="4351796"/>
            <a:ext cx="4114800" cy="82391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000" b="1" u="sng" dirty="0" smtClean="0">
                <a:solidFill>
                  <a:prstClr val="black"/>
                </a:solidFill>
                <a:latin typeface="Arial" panose="020B0604020202020204" pitchFamily="34" charset="0"/>
                <a:cs typeface="Arial" panose="020B0604020202020204" pitchFamily="34" charset="0"/>
              </a:rPr>
              <a:t>Tidal</a:t>
            </a:r>
            <a:endParaRPr lang="en-US" sz="2000" b="1" u="sng" dirty="0">
              <a:solidFill>
                <a:prstClr val="black"/>
              </a:solidFill>
              <a:latin typeface="Arial" panose="020B0604020202020204" pitchFamily="34" charset="0"/>
              <a:cs typeface="Arial" panose="020B0604020202020204" pitchFamily="34" charset="0"/>
            </a:endParaRPr>
          </a:p>
        </p:txBody>
      </p:sp>
      <p:pic>
        <p:nvPicPr>
          <p:cNvPr id="56" name="Shape 104" descr="C:\Vicki\Work\Presentations\GRAV-D images\MN12\BaseStation.JPG"/>
          <p:cNvPicPr preferRelativeResize="0"/>
          <p:nvPr/>
        </p:nvPicPr>
        <p:blipFill rotWithShape="1">
          <a:blip r:embed="rId3">
            <a:alphaModFix/>
          </a:blip>
          <a:srcRect l="13724" r="11664"/>
          <a:stretch/>
        </p:blipFill>
        <p:spPr>
          <a:xfrm>
            <a:off x="297539" y="2993976"/>
            <a:ext cx="1200002" cy="1472351"/>
          </a:xfrm>
          <a:prstGeom prst="rect">
            <a:avLst/>
          </a:prstGeom>
          <a:noFill/>
          <a:ln w="25400" cap="flat" cmpd="sng">
            <a:solidFill>
              <a:sysClr val="window" lastClr="FFFFFF"/>
            </a:solidFill>
            <a:prstDash val="solid"/>
            <a:miter lim="800000"/>
            <a:headEnd type="none" w="med" len="med"/>
            <a:tailEnd type="none" w="med" len="med"/>
          </a:ln>
        </p:spPr>
      </p:pic>
      <p:sp>
        <p:nvSpPr>
          <p:cNvPr id="57" name="Shape 105"/>
          <p:cNvSpPr txBox="1"/>
          <p:nvPr/>
        </p:nvSpPr>
        <p:spPr>
          <a:xfrm>
            <a:off x="217710" y="4481263"/>
            <a:ext cx="1600200" cy="267072"/>
          </a:xfrm>
          <a:prstGeom prst="rect">
            <a:avLst/>
          </a:prstGeom>
          <a:noFill/>
          <a:ln>
            <a:noFill/>
          </a:ln>
        </p:spPr>
        <p:txBody>
          <a:bodyPr wrap="square" lIns="91425" tIns="45700" rIns="91425" bIns="45700" anchor="t"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Native GPS measurements</a:t>
            </a:r>
          </a:p>
        </p:txBody>
      </p:sp>
      <p:pic>
        <p:nvPicPr>
          <p:cNvPr id="58" name="Shape 106" descr="GPShydro"/>
          <p:cNvPicPr preferRelativeResize="0"/>
          <p:nvPr/>
        </p:nvPicPr>
        <p:blipFill rotWithShape="1">
          <a:blip r:embed="rId4">
            <a:alphaModFix/>
          </a:blip>
          <a:srcRect/>
          <a:stretch/>
        </p:blipFill>
        <p:spPr>
          <a:xfrm>
            <a:off x="297539" y="1644288"/>
            <a:ext cx="1612429" cy="1232226"/>
          </a:xfrm>
          <a:prstGeom prst="rect">
            <a:avLst/>
          </a:prstGeom>
          <a:noFill/>
          <a:ln w="25400" cap="flat" cmpd="sng">
            <a:solidFill>
              <a:sysClr val="window" lastClr="FFFFFF"/>
            </a:solidFill>
            <a:prstDash val="solid"/>
            <a:miter lim="800000"/>
            <a:headEnd type="none" w="med" len="med"/>
            <a:tailEnd type="none" w="med" len="med"/>
          </a:ln>
        </p:spPr>
      </p:pic>
      <p:sp>
        <p:nvSpPr>
          <p:cNvPr id="59" name="Shape 107"/>
          <p:cNvSpPr txBox="1"/>
          <p:nvPr/>
        </p:nvSpPr>
        <p:spPr>
          <a:xfrm>
            <a:off x="1895454" y="1558111"/>
            <a:ext cx="1828800" cy="646331"/>
          </a:xfrm>
          <a:prstGeom prst="rect">
            <a:avLst/>
          </a:prstGeom>
          <a:noFill/>
          <a:ln>
            <a:noFill/>
          </a:ln>
        </p:spPr>
        <p:txBody>
          <a:bodyPr wrap="square" lIns="91425" tIns="45700" rIns="91425" bIns="45700" anchor="t"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Raw Hydrographic Surveys vertically referenced with RTK-GPS</a:t>
            </a:r>
          </a:p>
        </p:txBody>
      </p:sp>
      <p:pic>
        <p:nvPicPr>
          <p:cNvPr id="60" name="Shape 109" descr="bathgrid"/>
          <p:cNvPicPr preferRelativeResize="0"/>
          <p:nvPr/>
        </p:nvPicPr>
        <p:blipFill rotWithShape="1">
          <a:blip r:embed="rId5">
            <a:alphaModFix/>
          </a:blip>
          <a:srcRect l="2213" t="613" b="3962"/>
          <a:stretch/>
        </p:blipFill>
        <p:spPr>
          <a:xfrm>
            <a:off x="3625554" y="5253498"/>
            <a:ext cx="1084262" cy="1271587"/>
          </a:xfrm>
          <a:prstGeom prst="rect">
            <a:avLst/>
          </a:prstGeom>
          <a:noFill/>
          <a:ln w="25400" cap="flat" cmpd="dbl">
            <a:solidFill>
              <a:sysClr val="window" lastClr="FFFFFF"/>
            </a:solidFill>
            <a:prstDash val="solid"/>
            <a:miter lim="800000"/>
            <a:headEnd type="none" w="med" len="med"/>
            <a:tailEnd type="none" w="med" len="med"/>
          </a:ln>
        </p:spPr>
      </p:pic>
      <p:sp>
        <p:nvSpPr>
          <p:cNvPr id="61" name="Shape 110"/>
          <p:cNvSpPr/>
          <p:nvPr/>
        </p:nvSpPr>
        <p:spPr>
          <a:xfrm>
            <a:off x="4709625" y="5290914"/>
            <a:ext cx="1463675" cy="228600"/>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NOAA Bathymetry (MLLW)</a:t>
            </a:r>
          </a:p>
        </p:txBody>
      </p:sp>
      <p:sp>
        <p:nvSpPr>
          <p:cNvPr id="62" name="Shape 111"/>
          <p:cNvSpPr/>
          <p:nvPr/>
        </p:nvSpPr>
        <p:spPr>
          <a:xfrm>
            <a:off x="6467523" y="1428790"/>
            <a:ext cx="929639" cy="396454"/>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USGS </a:t>
            </a:r>
          </a:p>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Topography</a:t>
            </a:r>
          </a:p>
        </p:txBody>
      </p:sp>
      <p:pic>
        <p:nvPicPr>
          <p:cNvPr id="63" name="Shape 117"/>
          <p:cNvPicPr preferRelativeResize="0"/>
          <p:nvPr/>
        </p:nvPicPr>
        <p:blipFill rotWithShape="1">
          <a:blip r:embed="rId6">
            <a:alphaModFix/>
          </a:blip>
          <a:srcRect l="28124" t="16406" r="28125" b="10155"/>
          <a:stretch/>
        </p:blipFill>
        <p:spPr>
          <a:xfrm>
            <a:off x="7833535" y="1425744"/>
            <a:ext cx="1259663" cy="1886673"/>
          </a:xfrm>
          <a:prstGeom prst="rect">
            <a:avLst/>
          </a:prstGeom>
          <a:noFill/>
          <a:ln w="25400" cap="flat" cmpd="sng">
            <a:solidFill>
              <a:sysClr val="window" lastClr="FFFFFF"/>
            </a:solidFill>
            <a:prstDash val="solid"/>
            <a:miter lim="800000"/>
            <a:headEnd type="none" w="med" len="med"/>
            <a:tailEnd type="none" w="med" len="med"/>
          </a:ln>
        </p:spPr>
      </p:pic>
      <p:pic>
        <p:nvPicPr>
          <p:cNvPr id="64" name="Shape 118" descr="plane fig reduced1"/>
          <p:cNvPicPr preferRelativeResize="0"/>
          <p:nvPr/>
        </p:nvPicPr>
        <p:blipFill rotWithShape="1">
          <a:blip r:embed="rId7">
            <a:alphaModFix/>
          </a:blip>
          <a:srcRect/>
          <a:stretch/>
        </p:blipFill>
        <p:spPr>
          <a:xfrm>
            <a:off x="2044888" y="2506656"/>
            <a:ext cx="1563621" cy="1932864"/>
          </a:xfrm>
          <a:prstGeom prst="rect">
            <a:avLst/>
          </a:prstGeom>
          <a:noFill/>
          <a:ln w="25400" cap="flat" cmpd="sng">
            <a:solidFill>
              <a:sysClr val="window" lastClr="FFFFFF"/>
            </a:solidFill>
            <a:prstDash val="solid"/>
            <a:round/>
            <a:headEnd type="none" w="med" len="med"/>
            <a:tailEnd type="none" w="med" len="med"/>
          </a:ln>
        </p:spPr>
      </p:pic>
      <p:pic>
        <p:nvPicPr>
          <p:cNvPr id="65" name="Shape 119" descr="8723970b"/>
          <p:cNvPicPr preferRelativeResize="0"/>
          <p:nvPr/>
        </p:nvPicPr>
        <p:blipFill rotWithShape="1">
          <a:blip r:embed="rId8">
            <a:alphaModFix/>
          </a:blip>
          <a:srcRect/>
          <a:stretch/>
        </p:blipFill>
        <p:spPr>
          <a:xfrm>
            <a:off x="1701234" y="5258227"/>
            <a:ext cx="1798398" cy="1524797"/>
          </a:xfrm>
          <a:prstGeom prst="rect">
            <a:avLst/>
          </a:prstGeom>
          <a:noFill/>
          <a:ln w="25400" cap="flat" cmpd="sng">
            <a:solidFill>
              <a:sysClr val="window" lastClr="FFFFFF"/>
            </a:solidFill>
            <a:prstDash val="solid"/>
            <a:miter lim="800000"/>
            <a:headEnd type="none" w="med" len="med"/>
            <a:tailEnd type="none" w="med" len="med"/>
          </a:ln>
        </p:spPr>
      </p:pic>
      <p:sp>
        <p:nvSpPr>
          <p:cNvPr id="66" name="Shape 121"/>
          <p:cNvSpPr/>
          <p:nvPr/>
        </p:nvSpPr>
        <p:spPr>
          <a:xfrm>
            <a:off x="1795492" y="4465265"/>
            <a:ext cx="1892766" cy="228600"/>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Raw Lidar</a:t>
            </a:r>
          </a:p>
        </p:txBody>
      </p:sp>
      <p:pic>
        <p:nvPicPr>
          <p:cNvPr id="67" name="Shape 123" descr="using digital level"/>
          <p:cNvPicPr preferRelativeResize="0"/>
          <p:nvPr/>
        </p:nvPicPr>
        <p:blipFill rotWithShape="1">
          <a:blip r:embed="rId9">
            <a:alphaModFix/>
          </a:blip>
          <a:srcRect/>
          <a:stretch/>
        </p:blipFill>
        <p:spPr>
          <a:xfrm>
            <a:off x="6630470" y="2426405"/>
            <a:ext cx="1059174" cy="1596744"/>
          </a:xfrm>
          <a:prstGeom prst="rect">
            <a:avLst/>
          </a:prstGeom>
          <a:noFill/>
          <a:ln w="25400" cap="flat" cmpd="sng">
            <a:solidFill>
              <a:sysClr val="window" lastClr="FFFFFF"/>
            </a:solidFill>
            <a:prstDash val="solid"/>
            <a:round/>
            <a:headEnd type="none" w="med" len="med"/>
            <a:tailEnd type="none" w="med" len="med"/>
          </a:ln>
        </p:spPr>
      </p:pic>
      <p:pic>
        <p:nvPicPr>
          <p:cNvPr id="68" name="Picture 6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3334" y="1473407"/>
            <a:ext cx="2124189" cy="2124189"/>
          </a:xfrm>
          <a:prstGeom prst="rect">
            <a:avLst/>
          </a:prstGeom>
        </p:spPr>
      </p:pic>
      <p:sp>
        <p:nvSpPr>
          <p:cNvPr id="70" name="Shape 111"/>
          <p:cNvSpPr/>
          <p:nvPr/>
        </p:nvSpPr>
        <p:spPr>
          <a:xfrm>
            <a:off x="7730333" y="3431629"/>
            <a:ext cx="1084214" cy="396454"/>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FEMA Flood Insurance Rate Maps</a:t>
            </a:r>
          </a:p>
        </p:txBody>
      </p:sp>
      <p:sp>
        <p:nvSpPr>
          <p:cNvPr id="71" name="Shape 111"/>
          <p:cNvSpPr/>
          <p:nvPr/>
        </p:nvSpPr>
        <p:spPr>
          <a:xfrm>
            <a:off x="4801643" y="3689311"/>
            <a:ext cx="1828827" cy="396454"/>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Engineering and Development Site Surveys</a:t>
            </a:r>
          </a:p>
        </p:txBody>
      </p:sp>
      <p:pic>
        <p:nvPicPr>
          <p:cNvPr id="73" name="Picture 7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6038" y="4698990"/>
            <a:ext cx="2304046" cy="1943080"/>
          </a:xfrm>
          <a:prstGeom prst="rect">
            <a:avLst/>
          </a:prstGeom>
        </p:spPr>
      </p:pic>
      <p:sp>
        <p:nvSpPr>
          <p:cNvPr id="74" name="Shape 110"/>
          <p:cNvSpPr/>
          <p:nvPr/>
        </p:nvSpPr>
        <p:spPr>
          <a:xfrm>
            <a:off x="227917" y="6475880"/>
            <a:ext cx="1463675" cy="228600"/>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Daily and Extreme Water Levels</a:t>
            </a:r>
          </a:p>
        </p:txBody>
      </p:sp>
      <p:sp>
        <p:nvSpPr>
          <p:cNvPr id="75" name="Shape 110"/>
          <p:cNvSpPr/>
          <p:nvPr/>
        </p:nvSpPr>
        <p:spPr>
          <a:xfrm>
            <a:off x="4580733" y="6162422"/>
            <a:ext cx="1994766" cy="386752"/>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Shoreline Mapping (MHW) and Regulatory Boundaries at the Coast</a:t>
            </a:r>
          </a:p>
        </p:txBody>
      </p:sp>
    </p:spTree>
    <p:extLst>
      <p:ext uri="{BB962C8B-B14F-4D97-AF65-F5344CB8AC3E}">
        <p14:creationId xmlns:p14="http://schemas.microsoft.com/office/powerpoint/2010/main" val="805251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088398" y="4880855"/>
            <a:ext cx="893103" cy="878300"/>
          </a:xfrm>
          <a:prstGeom prst="rect">
            <a:avLst/>
          </a:prstGeom>
          <a:ln>
            <a:noFill/>
          </a:ln>
          <a:effectLst>
            <a:outerShdw blurRad="292100" dist="139700" dir="2700000" algn="tl" rotWithShape="0">
              <a:srgbClr val="333333">
                <a:alpha val="65000"/>
              </a:srgbClr>
            </a:outerShdw>
          </a:effectLst>
        </p:spPr>
      </p:pic>
      <p:sp>
        <p:nvSpPr>
          <p:cNvPr id="16" name="Title 1"/>
          <p:cNvSpPr txBox="1">
            <a:spLocks/>
          </p:cNvSpPr>
          <p:nvPr/>
        </p:nvSpPr>
        <p:spPr>
          <a:xfrm>
            <a:off x="0" y="42907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ysClr val="windowText" lastClr="000000"/>
                </a:solidFill>
                <a:effectLst/>
                <a:uLnTx/>
                <a:uFillTx/>
                <a:latin typeface="Arial Black" panose="020B0A04020102020204" pitchFamily="34" charset="0"/>
                <a:cs typeface="Arial" panose="020B0604020202020204" pitchFamily="34" charset="0"/>
              </a:rPr>
              <a:t>The National Spatial Reference System (NSRS)</a:t>
            </a:r>
            <a:endParaRPr kumimoji="0" lang="en-US" sz="3200" b="1" i="0" u="none" strike="noStrike" kern="1200" cap="none" spc="0" normalizeH="0" baseline="0" noProof="0" dirty="0">
              <a:ln>
                <a:noFill/>
              </a:ln>
              <a:solidFill>
                <a:sysClr val="windowText" lastClr="000000"/>
              </a:solidFill>
              <a:effectLst/>
              <a:uLnTx/>
              <a:uFillTx/>
              <a:latin typeface="Arial Black" panose="020B0A04020102020204" pitchFamily="34" charset="0"/>
              <a:cs typeface="Arial" panose="020B0604020202020204" pitchFamily="34" charset="0"/>
            </a:endParaRPr>
          </a:p>
        </p:txBody>
      </p:sp>
      <p:sp>
        <p:nvSpPr>
          <p:cNvPr id="17" name="Content Placeholder 2"/>
          <p:cNvSpPr txBox="1">
            <a:spLocks/>
          </p:cNvSpPr>
          <p:nvPr/>
        </p:nvSpPr>
        <p:spPr>
          <a:xfrm>
            <a:off x="0" y="1765121"/>
            <a:ext cx="9144000" cy="1961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300" b="0" i="0" u="none" strike="noStrike" kern="120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A </a:t>
            </a:r>
            <a:r>
              <a:rPr kumimoji="0" lang="en-US" altLang="en-US" sz="2300" b="1" i="0" u="none" strike="noStrike" kern="120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common</a:t>
            </a:r>
            <a:r>
              <a:rPr kumimoji="0" lang="en-US" altLang="en-US" sz="2300" b="0" i="0" u="none" strike="noStrike" kern="1200" cap="none" spc="0" normalizeH="0" noProof="0" dirty="0" smtClean="0">
                <a:ln>
                  <a:noFill/>
                </a:ln>
                <a:solidFill>
                  <a:sysClr val="windowText" lastClr="000000"/>
                </a:solidFill>
                <a:effectLst/>
                <a:uLnTx/>
                <a:uFillTx/>
                <a:latin typeface="Arial" panose="020B0604020202020204" pitchFamily="34" charset="0"/>
                <a:cs typeface="Arial" panose="020B0604020202020204" pitchFamily="34" charset="0"/>
              </a:rPr>
              <a:t> and </a:t>
            </a:r>
            <a:r>
              <a:rPr kumimoji="0" lang="en-US" altLang="en-US" sz="2300" b="1" i="0" u="none" strike="noStrike" kern="120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consistent</a:t>
            </a:r>
            <a:r>
              <a:rPr kumimoji="0" lang="en-US" altLang="en-US" sz="2300" b="0" i="0" u="none" strike="noStrike" kern="120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 </a:t>
            </a:r>
            <a:r>
              <a:rPr kumimoji="0" lang="en-US" altLang="en-US" sz="2300" b="0" i="0" u="none" strike="noStrike" kern="120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geospatial framework to meet the economic, social, and environmental positioning needs of our Nation.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700" b="0" i="0" u="none" strike="noStrike" kern="120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   </a:t>
            </a:r>
            <a:r>
              <a:rPr kumimoji="0" lang="en-US" altLang="en-US" sz="2300" b="0" i="0" u="none" strike="noStrike" kern="120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rPr>
              <a:t>Foundational elements include: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400" b="0" i="0" u="none" strike="noStrike" kern="1200" cap="none" spc="0" normalizeH="0" baseline="0" noProof="0" dirty="0" smtClean="0">
              <a:ln>
                <a:noFill/>
              </a:ln>
              <a:solidFill>
                <a:sysClr val="windowText" lastClr="000000"/>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8" name="Rectangle 17"/>
          <p:cNvSpPr/>
          <p:nvPr/>
        </p:nvSpPr>
        <p:spPr>
          <a:xfrm>
            <a:off x="5316998" y="2649929"/>
            <a:ext cx="3346304" cy="1200329"/>
          </a:xfrm>
          <a:prstGeom prst="rect">
            <a:avLst/>
          </a:prstGeom>
          <a:ln w="19050">
            <a:solidFill>
              <a:sysClr val="windowText" lastClr="00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prstClr val="black"/>
                </a:solidFill>
                <a:effectLst/>
                <a:uLnTx/>
                <a:uFillTx/>
                <a:latin typeface="Tw Cen MT Condensed" panose="020B0606020104020203" pitchFamily="34" charset="0"/>
              </a:rPr>
              <a:t>Latitude • Longitude • Elevation • Gravity • Shoreline </a:t>
            </a:r>
            <a:r>
              <a:rPr kumimoji="0" lang="en-US" altLang="en-US" sz="2400" b="0" i="0" u="none" strike="noStrike" kern="0" cap="none" spc="0" normalizeH="0" baseline="0" noProof="0" dirty="0" smtClean="0">
                <a:ln>
                  <a:noFill/>
                </a:ln>
                <a:solidFill>
                  <a:prstClr val="black"/>
                </a:solidFill>
                <a:effectLst/>
                <a:uLnTx/>
                <a:uFillTx/>
                <a:latin typeface="Tw Cen MT Condensed" panose="020B0606020104020203" pitchFamily="34" charset="0"/>
              </a:rPr>
              <a:t>Position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smtClean="0">
                <a:ln>
                  <a:noFill/>
                </a:ln>
                <a:solidFill>
                  <a:prstClr val="black"/>
                </a:solidFill>
                <a:effectLst/>
                <a:uLnTx/>
                <a:uFillTx/>
                <a:latin typeface="Tw Cen MT Condensed" panose="020B0606020104020203" pitchFamily="34" charset="0"/>
              </a:rPr>
              <a:t>      + </a:t>
            </a:r>
            <a:r>
              <a:rPr kumimoji="0" lang="en-US" altLang="en-US" sz="2400" b="0" i="0" u="none" strike="noStrike" kern="0" cap="none" spc="0" normalizeH="0" baseline="0" noProof="0" dirty="0">
                <a:ln>
                  <a:noFill/>
                </a:ln>
                <a:solidFill>
                  <a:prstClr val="black"/>
                </a:solidFill>
                <a:effectLst/>
                <a:uLnTx/>
                <a:uFillTx/>
                <a:latin typeface="Tw Cen MT Condensed" panose="020B0606020104020203" pitchFamily="34" charset="0"/>
              </a:rPr>
              <a:t>changes over time </a:t>
            </a:r>
          </a:p>
        </p:txBody>
      </p:sp>
      <p:sp>
        <p:nvSpPr>
          <p:cNvPr id="23" name="TextBox 22"/>
          <p:cNvSpPr txBox="1"/>
          <p:nvPr/>
        </p:nvSpPr>
        <p:spPr>
          <a:xfrm>
            <a:off x="1785068" y="5017145"/>
            <a:ext cx="873197"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24" name="TextBox 23"/>
          <p:cNvSpPr txBox="1"/>
          <p:nvPr/>
        </p:nvSpPr>
        <p:spPr>
          <a:xfrm>
            <a:off x="4114800" y="5014680"/>
            <a:ext cx="253916"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25" name="TextBox 24"/>
          <p:cNvSpPr txBox="1"/>
          <p:nvPr/>
        </p:nvSpPr>
        <p:spPr>
          <a:xfrm>
            <a:off x="6444588" y="5014680"/>
            <a:ext cx="1065126"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26" name="TextBox 25"/>
          <p:cNvSpPr txBox="1"/>
          <p:nvPr/>
        </p:nvSpPr>
        <p:spPr>
          <a:xfrm>
            <a:off x="0" y="6393639"/>
            <a:ext cx="9144000" cy="369332"/>
          </a:xfrm>
          <a:prstGeom prst="rect">
            <a:avLst/>
          </a:prstGeom>
          <a:noFill/>
        </p:spPr>
        <p:txBody>
          <a:bodyPr wrap="square" rtlCol="0">
            <a:spAutoFit/>
          </a:bodyPr>
          <a:lstStyle/>
          <a:p>
            <a:pPr algn="ctr" eaLnBrk="1" fontAlgn="auto" hangingPunct="1">
              <a:spcBef>
                <a:spcPts val="0"/>
              </a:spcBef>
              <a:spcAft>
                <a:spcPts val="0"/>
              </a:spcAft>
            </a:pPr>
            <a:r>
              <a:rPr lang="en-US" dirty="0">
                <a:solidFill>
                  <a:prstClr val="black"/>
                </a:solidFill>
                <a:latin typeface="Calibri" panose="020F0502020204030204"/>
                <a:cs typeface="+mn-cs"/>
              </a:rPr>
              <a:t>Reliable </a:t>
            </a:r>
            <a:r>
              <a:rPr lang="en-US" dirty="0" smtClean="0">
                <a:solidFill>
                  <a:prstClr val="black"/>
                </a:solidFill>
                <a:latin typeface="Calibri" panose="020F0502020204030204"/>
                <a:cs typeface="+mn-cs"/>
              </a:rPr>
              <a:t>FIRMs require </a:t>
            </a:r>
            <a:r>
              <a:rPr lang="en-US" dirty="0">
                <a:solidFill>
                  <a:prstClr val="black"/>
                </a:solidFill>
                <a:latin typeface="Calibri" panose="020F0502020204030204"/>
                <a:cs typeface="+mn-cs"/>
              </a:rPr>
              <a:t>data from disparate sources and dates </a:t>
            </a:r>
            <a:r>
              <a:rPr lang="en-US" dirty="0" smtClean="0">
                <a:solidFill>
                  <a:prstClr val="black"/>
                </a:solidFill>
                <a:latin typeface="Calibri" panose="020F0502020204030204"/>
                <a:cs typeface="+mn-cs"/>
              </a:rPr>
              <a:t>be </a:t>
            </a:r>
            <a:r>
              <a:rPr lang="en-US" dirty="0" smtClean="0">
                <a:solidFill>
                  <a:prstClr val="black"/>
                </a:solidFill>
                <a:latin typeface="Calibri" panose="020F0502020204030204"/>
              </a:rPr>
              <a:t>consistently </a:t>
            </a:r>
            <a:r>
              <a:rPr lang="en-US" dirty="0" smtClean="0">
                <a:solidFill>
                  <a:prstClr val="black"/>
                </a:solidFill>
                <a:latin typeface="Calibri" panose="020F0502020204030204"/>
                <a:cs typeface="+mn-cs"/>
              </a:rPr>
              <a:t>aligned</a:t>
            </a:r>
            <a:endParaRPr lang="en-US" dirty="0">
              <a:solidFill>
                <a:prstClr val="black"/>
              </a:solidFill>
              <a:latin typeface="Calibri" panose="020F0502020204030204"/>
              <a:cs typeface="+mn-cs"/>
            </a:endParaRPr>
          </a:p>
        </p:txBody>
      </p:sp>
      <p:pic>
        <p:nvPicPr>
          <p:cNvPr id="2" name="Picture 1"/>
          <p:cNvPicPr>
            <a:picLocks noChangeAspect="1"/>
          </p:cNvPicPr>
          <p:nvPr/>
        </p:nvPicPr>
        <p:blipFill rotWithShape="1">
          <a:blip r:embed="rId4"/>
          <a:srcRect l="19012" r="418"/>
          <a:stretch/>
        </p:blipFill>
        <p:spPr>
          <a:xfrm>
            <a:off x="205523" y="4606149"/>
            <a:ext cx="1470877" cy="145600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rot="10800000">
            <a:off x="4140116" y="4321689"/>
            <a:ext cx="2388736" cy="5689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76200" y="4174173"/>
            <a:ext cx="1346211" cy="111761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r="32081"/>
          <a:stretch/>
        </p:blipFill>
        <p:spPr>
          <a:xfrm>
            <a:off x="6934503" y="4416822"/>
            <a:ext cx="1980897" cy="174993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stretch>
            <a:fillRect/>
          </a:stretch>
        </p:blipFill>
        <p:spPr>
          <a:xfrm>
            <a:off x="2221667" y="4321689"/>
            <a:ext cx="1616327" cy="17236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33196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17254" y="338311"/>
            <a:ext cx="91612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effectLst/>
                <a:uLnTx/>
                <a:uFillTx/>
                <a:latin typeface="Arial Black" panose="020B0A04020102020204" pitchFamily="34" charset="0"/>
                <a:cs typeface="Arial" panose="020B0604020202020204" pitchFamily="34" charset="0"/>
              </a:rPr>
              <a:t>The NSRS of Today </a:t>
            </a:r>
            <a:r>
              <a:rPr kumimoji="0" lang="en-US" sz="3600" b="1" i="1" u="none" strike="noStrike" kern="1200" cap="none" spc="0" normalizeH="0" baseline="0" noProof="0" dirty="0" smtClean="0">
                <a:ln>
                  <a:noFill/>
                </a:ln>
                <a:effectLst/>
                <a:uLnTx/>
                <a:uFillTx/>
                <a:latin typeface="Arial Black" panose="020B0A04020102020204" pitchFamily="34" charset="0"/>
                <a:cs typeface="Arial" panose="020B0604020202020204" pitchFamily="34" charset="0"/>
              </a:rPr>
              <a:t>(simplified)</a:t>
            </a:r>
            <a:endParaRPr kumimoji="0" lang="en-US" sz="3600" b="1" i="1" u="none" strike="noStrike" kern="1200" cap="none" spc="0" normalizeH="0" baseline="0" noProof="0" dirty="0">
              <a:ln>
                <a:noFill/>
              </a:ln>
              <a:effectLst/>
              <a:uLnTx/>
              <a:uFillTx/>
              <a:latin typeface="Arial Black" panose="020B0A04020102020204" pitchFamily="34" charset="0"/>
              <a:cs typeface="Arial" panose="020B0604020202020204" pitchFamily="34" charset="0"/>
            </a:endParaRPr>
          </a:p>
        </p:txBody>
      </p:sp>
      <p:grpSp>
        <p:nvGrpSpPr>
          <p:cNvPr id="26" name="Group 25"/>
          <p:cNvGrpSpPr>
            <a:grpSpLocks noChangeAspect="1"/>
          </p:cNvGrpSpPr>
          <p:nvPr/>
        </p:nvGrpSpPr>
        <p:grpSpPr>
          <a:xfrm>
            <a:off x="0" y="1649360"/>
            <a:ext cx="9143999" cy="4874810"/>
            <a:chOff x="1286400" y="1068790"/>
            <a:chExt cx="7857599" cy="4189010"/>
          </a:xfrm>
        </p:grpSpPr>
        <p:pic>
          <p:nvPicPr>
            <p:cNvPr id="16" name="Picture 15"/>
            <p:cNvPicPr>
              <a:picLocks noChangeAspect="1"/>
            </p:cNvPicPr>
            <p:nvPr/>
          </p:nvPicPr>
          <p:blipFill rotWithShape="1">
            <a:blip r:embed="rId3">
              <a:duotone>
                <a:srgbClr val="E7E6E6">
                  <a:shade val="45000"/>
                  <a:satMod val="135000"/>
                </a:srgbClr>
                <a:prstClr val="white"/>
              </a:duotone>
              <a:extLst>
                <a:ext uri="{28A0092B-C50C-407E-A947-70E740481C1C}">
                  <a14:useLocalDpi xmlns:a14="http://schemas.microsoft.com/office/drawing/2010/main" val="0"/>
                </a:ext>
              </a:extLst>
            </a:blip>
            <a:srcRect r="76110"/>
            <a:stretch/>
          </p:blipFill>
          <p:spPr>
            <a:xfrm flipH="1">
              <a:off x="2191862" y="1068790"/>
              <a:ext cx="1500388" cy="4189010"/>
            </a:xfrm>
            <a:prstGeom prst="rect">
              <a:avLst/>
            </a:prstGeom>
          </p:spPr>
        </p:pic>
        <p:pic>
          <p:nvPicPr>
            <p:cNvPr id="17" name="Picture 16"/>
            <p:cNvPicPr>
              <a:picLocks noChangeAspect="1"/>
            </p:cNvPicPr>
            <p:nvPr/>
          </p:nvPicPr>
          <p:blipFill rotWithShape="1">
            <a:blip r:embed="rId3">
              <a:duotone>
                <a:srgbClr val="E7E6E6">
                  <a:shade val="45000"/>
                  <a:satMod val="135000"/>
                </a:srgbClr>
                <a:prstClr val="white"/>
              </a:duotone>
              <a:extLst>
                <a:ext uri="{28A0092B-C50C-407E-A947-70E740481C1C}">
                  <a14:useLocalDpi xmlns:a14="http://schemas.microsoft.com/office/drawing/2010/main" val="0"/>
                </a:ext>
              </a:extLst>
            </a:blip>
            <a:srcRect l="8830" r="76110"/>
            <a:stretch/>
          </p:blipFill>
          <p:spPr>
            <a:xfrm>
              <a:off x="1286400" y="1068790"/>
              <a:ext cx="945844" cy="4189010"/>
            </a:xfrm>
            <a:prstGeom prst="rect">
              <a:avLst/>
            </a:prstGeom>
          </p:spPr>
        </p:pic>
        <p:pic>
          <p:nvPicPr>
            <p:cNvPr id="18" name="Picture 17"/>
            <p:cNvPicPr>
              <a:picLocks noChangeAspect="1"/>
            </p:cNvPicPr>
            <p:nvPr/>
          </p:nvPicPr>
          <p:blipFill rotWithShape="1">
            <a:blip r:embed="rId3">
              <a:duotone>
                <a:srgbClr val="E7E6E6">
                  <a:shade val="45000"/>
                  <a:satMod val="135000"/>
                </a:srgbClr>
                <a:prstClr val="white"/>
              </a:duotone>
              <a:extLst>
                <a:ext uri="{28A0092B-C50C-407E-A947-70E740481C1C}">
                  <a14:useLocalDpi xmlns:a14="http://schemas.microsoft.com/office/drawing/2010/main" val="0"/>
                </a:ext>
              </a:extLst>
            </a:blip>
            <a:srcRect r="13170"/>
            <a:stretch/>
          </p:blipFill>
          <p:spPr>
            <a:xfrm>
              <a:off x="3690684" y="1068790"/>
              <a:ext cx="5453315" cy="4189010"/>
            </a:xfrm>
            <a:prstGeom prst="rect">
              <a:avLst/>
            </a:prstGeom>
          </p:spPr>
        </p:pic>
      </p:grpSp>
      <p:sp>
        <p:nvSpPr>
          <p:cNvPr id="22" name="Content Placeholder 2"/>
          <p:cNvSpPr txBox="1">
            <a:spLocks/>
          </p:cNvSpPr>
          <p:nvPr/>
        </p:nvSpPr>
        <p:spPr>
          <a:xfrm>
            <a:off x="416908" y="1905346"/>
            <a:ext cx="4547570" cy="38304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endParaRPr kumimoji="0" lang="en-US" sz="1400" b="0" i="0" u="none" strike="noStrike" kern="0" cap="none" spc="0" normalizeH="0" baseline="0" noProof="0" dirty="0" smtClean="0">
              <a:ln>
                <a:noFill/>
              </a:ln>
              <a:solidFill>
                <a:srgbClr val="000000"/>
              </a:solidFill>
              <a:effectLst/>
              <a:uLnTx/>
              <a:uFillTx/>
              <a:latin typeface="Arial" panose="020B0604020202020204" pitchFamily="34" charset="0"/>
              <a:ea typeface="Cabin"/>
              <a:cs typeface="Arial" panose="020B0604020202020204" pitchFamily="34" charset="0"/>
              <a:sym typeface="Cabin"/>
            </a:endParaRP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ea typeface="Cabin"/>
                <a:cs typeface="Arial" panose="020B0604020202020204" pitchFamily="34" charset="0"/>
                <a:sym typeface="Cabin"/>
              </a:rPr>
              <a:t>Primary elements:</a:t>
            </a: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ea typeface="Cabin"/>
                <a:cs typeface="Arial" panose="020B0604020202020204" pitchFamily="34" charset="0"/>
                <a:sym typeface="Cabin"/>
              </a:rPr>
              <a:t>Horizontal North American Datum of 1983 - </a:t>
            </a:r>
            <a:r>
              <a:rPr kumimoji="0" lang="en-US" sz="1600" b="1" i="0" u="none" strike="noStrike" kern="0" cap="none" spc="0" normalizeH="0" baseline="0" noProof="0" dirty="0" smtClean="0">
                <a:ln>
                  <a:noFill/>
                </a:ln>
                <a:solidFill>
                  <a:srgbClr val="C00000"/>
                </a:solidFill>
                <a:effectLst/>
                <a:uLnTx/>
                <a:uFillTx/>
                <a:latin typeface="Arial" panose="020B0604020202020204" pitchFamily="34" charset="0"/>
                <a:ea typeface="Cabin"/>
                <a:cs typeface="Arial" panose="020B0604020202020204" pitchFamily="34" charset="0"/>
                <a:sym typeface="Cabin"/>
              </a:rPr>
              <a:t>NAD 83(2011) </a:t>
            </a: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ea typeface="Cabin"/>
                <a:cs typeface="Arial" panose="020B0604020202020204" pitchFamily="34" charset="0"/>
                <a:sym typeface="Cabin"/>
              </a:rPr>
              <a:t>coordinates</a:t>
            </a: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ea typeface="Cabin"/>
                <a:cs typeface="Arial" panose="020B0604020202020204" pitchFamily="34" charset="0"/>
                <a:sym typeface="Cabin"/>
              </a:rPr>
              <a:t>Vertical North American Vertical Datum of 1988  - </a:t>
            </a:r>
            <a:r>
              <a:rPr kumimoji="0" lang="en-US" sz="1600" b="1" i="0" u="none" strike="noStrike" kern="0" cap="none" spc="0" normalizeH="0" baseline="0" noProof="0" dirty="0" smtClean="0">
                <a:ln>
                  <a:noFill/>
                </a:ln>
                <a:solidFill>
                  <a:srgbClr val="C00000"/>
                </a:solidFill>
                <a:effectLst/>
                <a:uLnTx/>
                <a:uFillTx/>
                <a:latin typeface="Arial" panose="020B0604020202020204" pitchFamily="34" charset="0"/>
                <a:ea typeface="Cabin"/>
                <a:cs typeface="Arial" panose="020B0604020202020204" pitchFamily="34" charset="0"/>
                <a:sym typeface="Cabin"/>
              </a:rPr>
              <a:t>NAVD88</a:t>
            </a: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ea typeface="Cabin"/>
                <a:cs typeface="Arial" panose="020B0604020202020204" pitchFamily="34" charset="0"/>
                <a:sym typeface="Cabin"/>
              </a:rPr>
              <a:t> </a:t>
            </a:r>
            <a:r>
              <a:rPr kumimoji="0" lang="en-US" sz="1600" b="0" i="0" u="none" strike="noStrike" kern="0" cap="none" spc="0" normalizeH="0" baseline="0" noProof="0" dirty="0" err="1" smtClean="0">
                <a:ln>
                  <a:noFill/>
                </a:ln>
                <a:solidFill>
                  <a:srgbClr val="000000"/>
                </a:solidFill>
                <a:effectLst/>
                <a:uLnTx/>
                <a:uFillTx/>
                <a:latin typeface="Arial" panose="020B0604020202020204" pitchFamily="34" charset="0"/>
                <a:ea typeface="Cabin"/>
                <a:cs typeface="Arial" panose="020B0604020202020204" pitchFamily="34" charset="0"/>
                <a:sym typeface="Cabin"/>
              </a:rPr>
              <a:t>orthometric</a:t>
            </a:r>
            <a:r>
              <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ea typeface="Cabin"/>
                <a:cs typeface="Arial" panose="020B0604020202020204" pitchFamily="34" charset="0"/>
                <a:sym typeface="Cabin"/>
              </a:rPr>
              <a:t> heights</a:t>
            </a:r>
          </a:p>
          <a:p>
            <a:pPr marL="0" marR="0" lvl="0" indent="0" algn="l" defTabSz="914400" rtl="0" eaLnBrk="1" fontAlgn="auto" latinLnBrk="0" hangingPunct="1">
              <a:lnSpc>
                <a:spcPct val="120000"/>
              </a:lnSpc>
              <a:spcBef>
                <a:spcPts val="600"/>
              </a:spcBef>
              <a:spcAft>
                <a:spcPts val="0"/>
              </a:spcAft>
              <a:buClrTx/>
              <a:buSzTx/>
              <a:buNone/>
              <a:tabLst/>
              <a:defRPr/>
            </a:pPr>
            <a:endParaRPr lang="en-US" sz="1600" kern="0" noProof="0" dirty="0" smtClean="0">
              <a:solidFill>
                <a:srgbClr val="000000"/>
              </a:solidFill>
              <a:latin typeface="Arial" panose="020B0604020202020204" pitchFamily="34" charset="0"/>
              <a:ea typeface="Cabin"/>
              <a:cs typeface="Arial" panose="020B0604020202020204" pitchFamily="34" charset="0"/>
              <a:sym typeface="Cabin"/>
            </a:endParaRPr>
          </a:p>
          <a:p>
            <a:pPr marL="0" marR="0" lvl="0" indent="0" algn="l" defTabSz="914400" rtl="0" eaLnBrk="1" fontAlgn="auto" latinLnBrk="0" hangingPunct="1">
              <a:lnSpc>
                <a:spcPct val="120000"/>
              </a:lnSpc>
              <a:spcBef>
                <a:spcPts val="600"/>
              </a:spcBef>
              <a:spcAft>
                <a:spcPts val="0"/>
              </a:spcAft>
              <a:buClrTx/>
              <a:buSzTx/>
              <a:buNone/>
              <a:tabLst/>
              <a:defRPr/>
            </a:pPr>
            <a:r>
              <a:rPr kumimoji="0" lang="en-US" sz="1600" b="0" i="0" u="none" strike="noStrike" kern="0" cap="none" spc="0" normalizeH="0" baseline="0" dirty="0" smtClean="0">
                <a:ln>
                  <a:noFill/>
                </a:ln>
                <a:solidFill>
                  <a:srgbClr val="000000"/>
                </a:solidFill>
                <a:effectLst/>
                <a:uLnTx/>
                <a:uFillTx/>
                <a:latin typeface="Arial" panose="020B0604020202020204" pitchFamily="34" charset="0"/>
                <a:ea typeface="Cabin"/>
                <a:cs typeface="Arial" panose="020B0604020202020204" pitchFamily="34" charset="0"/>
                <a:sym typeface="Cabin"/>
              </a:rPr>
              <a:t>These</a:t>
            </a:r>
            <a:r>
              <a:rPr kumimoji="0" lang="en-US" sz="1600" b="0" i="0" u="none" strike="noStrike" kern="0" cap="none" spc="0" normalizeH="0" dirty="0" smtClean="0">
                <a:ln>
                  <a:noFill/>
                </a:ln>
                <a:solidFill>
                  <a:srgbClr val="000000"/>
                </a:solidFill>
                <a:effectLst/>
                <a:uLnTx/>
                <a:uFillTx/>
                <a:latin typeface="Arial" panose="020B0604020202020204" pitchFamily="34" charset="0"/>
                <a:ea typeface="Cabin"/>
                <a:cs typeface="Arial" panose="020B0604020202020204" pitchFamily="34" charset="0"/>
                <a:sym typeface="Cabin"/>
              </a:rPr>
              <a:t> elements are </a:t>
            </a:r>
            <a:r>
              <a:rPr kumimoji="0" lang="en-US" sz="1600" b="1" i="0" u="none" strike="noStrike" kern="0" cap="none" spc="0" normalizeH="0" dirty="0" smtClean="0">
                <a:ln>
                  <a:noFill/>
                </a:ln>
                <a:solidFill>
                  <a:srgbClr val="C00000"/>
                </a:solidFill>
                <a:effectLst/>
                <a:uLnTx/>
                <a:uFillTx/>
                <a:latin typeface="Arial" panose="020B0604020202020204" pitchFamily="34" charset="0"/>
                <a:ea typeface="Cabin"/>
                <a:cs typeface="Arial" panose="020B0604020202020204" pitchFamily="34" charset="0"/>
                <a:sym typeface="Cabin"/>
              </a:rPr>
              <a:t>geodetic </a:t>
            </a:r>
            <a:r>
              <a:rPr kumimoji="0" lang="en-US" sz="1600" b="1" i="0" u="none" strike="noStrike" kern="0" cap="none" spc="0" normalizeH="0" dirty="0" err="1" smtClean="0">
                <a:ln>
                  <a:noFill/>
                </a:ln>
                <a:solidFill>
                  <a:srgbClr val="C00000"/>
                </a:solidFill>
                <a:effectLst/>
                <a:uLnTx/>
                <a:uFillTx/>
                <a:latin typeface="Arial" panose="020B0604020202020204" pitchFamily="34" charset="0"/>
                <a:ea typeface="Cabin"/>
                <a:cs typeface="Arial" panose="020B0604020202020204" pitchFamily="34" charset="0"/>
                <a:sym typeface="Cabin"/>
              </a:rPr>
              <a:t>datums</a:t>
            </a:r>
            <a:r>
              <a:rPr kumimoji="0" lang="en-US" sz="1600" b="0" i="0" u="none" strike="noStrike" kern="0" cap="none" spc="0" normalizeH="0" dirty="0" smtClean="0">
                <a:ln>
                  <a:noFill/>
                </a:ln>
                <a:solidFill>
                  <a:srgbClr val="C00000"/>
                </a:solidFill>
                <a:effectLst/>
                <a:uLnTx/>
                <a:uFillTx/>
                <a:latin typeface="Arial" panose="020B0604020202020204" pitchFamily="34" charset="0"/>
                <a:ea typeface="Cabin"/>
                <a:cs typeface="Arial" panose="020B0604020202020204" pitchFamily="34" charset="0"/>
                <a:sym typeface="Cabin"/>
              </a:rPr>
              <a:t> </a:t>
            </a:r>
            <a:r>
              <a:rPr kumimoji="0" lang="en-US" sz="1600" b="0" i="0" u="none" strike="noStrike" kern="0" cap="none" spc="0" normalizeH="0" dirty="0" smtClean="0">
                <a:ln>
                  <a:noFill/>
                </a:ln>
                <a:solidFill>
                  <a:srgbClr val="000000"/>
                </a:solidFill>
                <a:effectLst/>
                <a:uLnTx/>
                <a:uFillTx/>
                <a:latin typeface="Arial" panose="020B0604020202020204" pitchFamily="34" charset="0"/>
                <a:ea typeface="Cabin"/>
                <a:cs typeface="Arial" panose="020B0604020202020204" pitchFamily="34" charset="0"/>
                <a:sym typeface="Cabin"/>
              </a:rPr>
              <a:t>that define the shape and size of the earth to enable precise positioning  </a:t>
            </a:r>
            <a:endPar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ea typeface="Cabin"/>
              <a:cs typeface="Arial" panose="020B0604020202020204" pitchFamily="34" charset="0"/>
              <a:sym typeface="Cabin"/>
            </a:endParaRP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smtClean="0">
              <a:ln>
                <a:noFill/>
              </a:ln>
              <a:solidFill>
                <a:srgbClr val="000000"/>
              </a:solidFill>
              <a:effectLst/>
              <a:uLnTx/>
              <a:uFillTx/>
              <a:latin typeface="Arial" panose="020B0604020202020204" pitchFamily="34" charset="0"/>
              <a:ea typeface="Cabin"/>
              <a:cs typeface="Arial" panose="020B0604020202020204" pitchFamily="34" charset="0"/>
              <a:sym typeface="Cabin"/>
            </a:endParaRPr>
          </a:p>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kumimoji="0" lang="en-US" sz="1600" b="0" i="1" u="none" strike="noStrike" kern="0" cap="none" spc="0" normalizeH="0" baseline="0" noProof="0" dirty="0" smtClean="0">
                <a:ln>
                  <a:noFill/>
                </a:ln>
                <a:solidFill>
                  <a:srgbClr val="000000"/>
                </a:solidFill>
                <a:effectLst/>
                <a:uLnTx/>
                <a:uFillTx/>
                <a:latin typeface="Arial" panose="020B0604020202020204" pitchFamily="34" charset="0"/>
                <a:ea typeface="Cabin"/>
                <a:cs typeface="Arial" panose="020B0604020202020204" pitchFamily="34" charset="0"/>
                <a:sym typeface="Cabin"/>
              </a:rPr>
              <a:t>System based on connections to published passive control</a:t>
            </a: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endParaRPr kumimoji="0" lang="en-US" sz="1400" b="0" i="0" u="none" strike="noStrike" kern="0" cap="none" spc="0" normalizeH="0" baseline="0" noProof="0" dirty="0" smtClean="0">
              <a:ln>
                <a:noFill/>
              </a:ln>
              <a:solidFill>
                <a:srgbClr val="000000"/>
              </a:solidFill>
              <a:effectLst/>
              <a:uLnTx/>
              <a:uFillTx/>
              <a:latin typeface="Arial" panose="020B0604020202020204" pitchFamily="34" charset="0"/>
              <a:ea typeface="Cabin"/>
              <a:cs typeface="Arial" panose="020B0604020202020204" pitchFamily="34" charset="0"/>
              <a:sym typeface="Cabin"/>
            </a:endParaRPr>
          </a:p>
          <a:p>
            <a:pPr marL="228600" marR="0" lvl="0" indent="-228600" algn="l" defTabSz="914400" rtl="0" eaLnBrk="1" fontAlgn="auto" latinLnBrk="0" hangingPunct="1">
              <a:lnSpc>
                <a:spcPct val="120000"/>
              </a:lnSpc>
              <a:spcBef>
                <a:spcPts val="6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3" name="Freeform 22"/>
          <p:cNvSpPr/>
          <p:nvPr/>
        </p:nvSpPr>
        <p:spPr>
          <a:xfrm>
            <a:off x="2286001" y="4782455"/>
            <a:ext cx="3200400" cy="381000"/>
          </a:xfrm>
          <a:custGeom>
            <a:avLst/>
            <a:gdLst>
              <a:gd name="connsiteX0" fmla="*/ 0 w 4475181"/>
              <a:gd name="connsiteY0" fmla="*/ 473336 h 473336"/>
              <a:gd name="connsiteX1" fmla="*/ 3829723 w 4475181"/>
              <a:gd name="connsiteY1" fmla="*/ 473336 h 473336"/>
              <a:gd name="connsiteX2" fmla="*/ 4475181 w 4475181"/>
              <a:gd name="connsiteY2" fmla="*/ 0 h 473336"/>
            </a:gdLst>
            <a:ahLst/>
            <a:cxnLst>
              <a:cxn ang="0">
                <a:pos x="connsiteX0" y="connsiteY0"/>
              </a:cxn>
              <a:cxn ang="0">
                <a:pos x="connsiteX1" y="connsiteY1"/>
              </a:cxn>
              <a:cxn ang="0">
                <a:pos x="connsiteX2" y="connsiteY2"/>
              </a:cxn>
            </a:cxnLst>
            <a:rect l="l" t="t" r="r" b="b"/>
            <a:pathLst>
              <a:path w="4475181" h="473336">
                <a:moveTo>
                  <a:pt x="0" y="473336"/>
                </a:moveTo>
                <a:lnTo>
                  <a:pt x="3829723" y="473336"/>
                </a:lnTo>
                <a:lnTo>
                  <a:pt x="4475181" y="0"/>
                </a:lnTo>
              </a:path>
            </a:pathLst>
          </a:custGeom>
          <a:noFill/>
          <a:ln w="57150" cap="flat" cmpd="sng" algn="ctr">
            <a:solidFill>
              <a:sysClr val="windowText" lastClr="000000"/>
            </a:solidFill>
            <a:prstDash val="solid"/>
            <a:miter lim="800000"/>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0" y="1587848"/>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740" y="6524170"/>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Picture 2" descr="http://images-01.delcampe-static.net/img_large/auction/000/285/759/177_0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1" t="3071" r="2032" b="5131"/>
          <a:stretch/>
        </p:blipFill>
        <p:spPr bwMode="auto">
          <a:xfrm rot="790851">
            <a:off x="5844404" y="3224416"/>
            <a:ext cx="2941590" cy="18503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stretch>
            <a:fillRect/>
          </a:stretch>
        </p:blipFill>
        <p:spPr>
          <a:xfrm rot="20894753">
            <a:off x="6627868" y="4562591"/>
            <a:ext cx="1935076" cy="1223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9197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CrisscrossEtching/>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6986"/>
            <a:ext cx="9144000" cy="6858000"/>
          </a:xfrm>
        </p:spPr>
      </p:pic>
      <p:sp>
        <p:nvSpPr>
          <p:cNvPr id="55" name="Freeform 54"/>
          <p:cNvSpPr/>
          <p:nvPr/>
        </p:nvSpPr>
        <p:spPr>
          <a:xfrm>
            <a:off x="0" y="1992696"/>
            <a:ext cx="4817413" cy="3126295"/>
          </a:xfrm>
          <a:custGeom>
            <a:avLst/>
            <a:gdLst>
              <a:gd name="connsiteX0" fmla="*/ 0 w 4970055"/>
              <a:gd name="connsiteY0" fmla="*/ 3142211 h 3142211"/>
              <a:gd name="connsiteX1" fmla="*/ 4438996 w 4970055"/>
              <a:gd name="connsiteY1" fmla="*/ 980902 h 3142211"/>
              <a:gd name="connsiteX2" fmla="*/ 4721629 w 4970055"/>
              <a:gd name="connsiteY2" fmla="*/ 0 h 3142211"/>
            </a:gdLst>
            <a:ahLst/>
            <a:cxnLst>
              <a:cxn ang="0">
                <a:pos x="connsiteX0" y="connsiteY0"/>
              </a:cxn>
              <a:cxn ang="0">
                <a:pos x="connsiteX1" y="connsiteY1"/>
              </a:cxn>
              <a:cxn ang="0">
                <a:pos x="connsiteX2" y="connsiteY2"/>
              </a:cxn>
            </a:cxnLst>
            <a:rect l="l" t="t" r="r" b="b"/>
            <a:pathLst>
              <a:path w="4970055" h="3142211">
                <a:moveTo>
                  <a:pt x="0" y="3142211"/>
                </a:moveTo>
                <a:cubicBezTo>
                  <a:pt x="1826029" y="2323407"/>
                  <a:pt x="3652058" y="1504604"/>
                  <a:pt x="4438996" y="980902"/>
                </a:cubicBezTo>
                <a:cubicBezTo>
                  <a:pt x="5225934" y="457200"/>
                  <a:pt x="4973781" y="228600"/>
                  <a:pt x="4721629" y="0"/>
                </a:cubicBezTo>
              </a:path>
            </a:pathLst>
          </a:custGeom>
          <a:noFill/>
          <a:ln w="76200">
            <a:solidFill>
              <a:srgbClr val="C0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3909" y="274638"/>
            <a:ext cx="8959905" cy="1143000"/>
          </a:xfrm>
        </p:spPr>
        <p:txBody>
          <a:bodyPr/>
          <a:lstStyle/>
          <a:p>
            <a:r>
              <a:rPr lang="en-US" sz="3600" dirty="0" smtClean="0">
                <a:latin typeface="Arial Black" panose="020B0A04020102020204" pitchFamily="34" charset="0"/>
                <a:cs typeface="Arial" panose="020B0604020202020204" pitchFamily="34" charset="0"/>
              </a:rPr>
              <a:t>NGS Supports Access to </a:t>
            </a:r>
            <a:br>
              <a:rPr lang="en-US" sz="3600" dirty="0" smtClean="0">
                <a:latin typeface="Arial Black" panose="020B0A04020102020204" pitchFamily="34" charset="0"/>
                <a:cs typeface="Arial" panose="020B0604020202020204" pitchFamily="34" charset="0"/>
              </a:rPr>
            </a:br>
            <a:r>
              <a:rPr lang="en-US" sz="3600" dirty="0" smtClean="0">
                <a:latin typeface="Arial Black" panose="020B0A04020102020204" pitchFamily="34" charset="0"/>
                <a:cs typeface="Arial" panose="020B0604020202020204" pitchFamily="34" charset="0"/>
              </a:rPr>
              <a:t>NAVD88 Heights</a:t>
            </a:r>
            <a:endParaRPr lang="en-US" sz="3600" dirty="0">
              <a:latin typeface="Arial Black" panose="020B0A040201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pPr>
              <a:defRPr/>
            </a:pPr>
            <a:r>
              <a:rPr lang="en-US" smtClean="0"/>
              <a:t>July 13, 2017</a:t>
            </a:r>
            <a:endParaRPr lang="en-US"/>
          </a:p>
        </p:txBody>
      </p:sp>
      <p:pic>
        <p:nvPicPr>
          <p:cNvPr id="8" name="Picture 7"/>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306436" y="1215460"/>
            <a:ext cx="1757378" cy="1129743"/>
          </a:xfrm>
          <a:prstGeom prst="rect">
            <a:avLst/>
          </a:prstGeom>
        </p:spPr>
      </p:pic>
      <p:pic>
        <p:nvPicPr>
          <p:cNvPr id="11" name="Picture 10"/>
          <p:cNvPicPr>
            <a:picLocks noChangeAspect="1"/>
          </p:cNvPicPr>
          <p:nvPr/>
        </p:nvPicPr>
        <p:blipFill>
          <a:blip r:embed="rId7" cstate="print">
            <a:clrChange>
              <a:clrFrom>
                <a:srgbClr val="FEFEFE"/>
              </a:clrFrom>
              <a:clrTo>
                <a:srgbClr val="FEFEFE">
                  <a:alpha val="0"/>
                </a:srgbClr>
              </a:clrTo>
            </a:clrChange>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tretch>
            <a:fillRect/>
          </a:stretch>
        </p:blipFill>
        <p:spPr>
          <a:xfrm>
            <a:off x="6541505" y="5118993"/>
            <a:ext cx="1122059" cy="1054672"/>
          </a:xfrm>
          <a:prstGeom prst="rect">
            <a:avLst/>
          </a:prstGeom>
        </p:spPr>
      </p:pic>
      <p:sp>
        <p:nvSpPr>
          <p:cNvPr id="12" name="Freeform 11"/>
          <p:cNvSpPr/>
          <p:nvPr/>
        </p:nvSpPr>
        <p:spPr>
          <a:xfrm>
            <a:off x="5559831" y="5155924"/>
            <a:ext cx="2064426" cy="257191"/>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 name="connsiteX0" fmla="*/ 0 w 1463147"/>
              <a:gd name="connsiteY0" fmla="*/ 134919 h 500477"/>
              <a:gd name="connsiteX1" fmla="*/ 617758 w 1463147"/>
              <a:gd name="connsiteY1" fmla="*/ 16304 h 500477"/>
              <a:gd name="connsiteX2" fmla="*/ 1055188 w 1463147"/>
              <a:gd name="connsiteY2" fmla="*/ 499570 h 500477"/>
              <a:gd name="connsiteX3" fmla="*/ 1463147 w 1463147"/>
              <a:gd name="connsiteY3" fmla="*/ 137073 h 500477"/>
            </a:gdLst>
            <a:ahLst/>
            <a:cxnLst>
              <a:cxn ang="0">
                <a:pos x="connsiteX0" y="connsiteY0"/>
              </a:cxn>
              <a:cxn ang="0">
                <a:pos x="connsiteX1" y="connsiteY1"/>
              </a:cxn>
              <a:cxn ang="0">
                <a:pos x="connsiteX2" y="connsiteY2"/>
              </a:cxn>
              <a:cxn ang="0">
                <a:pos x="connsiteX3" y="connsiteY3"/>
              </a:cxn>
            </a:cxnLst>
            <a:rect l="l" t="t" r="r" b="b"/>
            <a:pathLst>
              <a:path w="1463147" h="500477">
                <a:moveTo>
                  <a:pt x="0" y="134919"/>
                </a:moveTo>
                <a:cubicBezTo>
                  <a:pt x="80513" y="80285"/>
                  <a:pt x="441893" y="-44471"/>
                  <a:pt x="617758" y="16304"/>
                </a:cubicBezTo>
                <a:cubicBezTo>
                  <a:pt x="793623" y="77079"/>
                  <a:pt x="914290" y="479442"/>
                  <a:pt x="1055188" y="499570"/>
                </a:cubicBezTo>
                <a:cubicBezTo>
                  <a:pt x="1196086" y="519698"/>
                  <a:pt x="1317935" y="198895"/>
                  <a:pt x="1463147" y="137073"/>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7002805" y="5069759"/>
            <a:ext cx="190200" cy="182582"/>
          </a:xfrm>
          <a:prstGeom prst="downArrow">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flipV="1">
            <a:off x="6209765" y="4990508"/>
            <a:ext cx="223040" cy="111433"/>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a:stretch>
            <a:fillRect/>
          </a:stretch>
        </p:blipFill>
        <p:spPr>
          <a:xfrm>
            <a:off x="7226578" y="5649137"/>
            <a:ext cx="82533" cy="77577"/>
          </a:xfrm>
          <a:prstGeom prst="rect">
            <a:avLst/>
          </a:prstGeom>
        </p:spPr>
      </p:pic>
      <p:pic>
        <p:nvPicPr>
          <p:cNvPr id="16" name="Picture 15"/>
          <p:cNvPicPr>
            <a:picLocks noChangeAspect="1"/>
          </p:cNvPicPr>
          <p:nvPr/>
        </p:nvPicPr>
        <p:blipFill>
          <a:blip r:embed="rId9"/>
          <a:stretch>
            <a:fillRect/>
          </a:stretch>
        </p:blipFill>
        <p:spPr>
          <a:xfrm>
            <a:off x="7309111" y="5642459"/>
            <a:ext cx="82533" cy="77577"/>
          </a:xfrm>
          <a:prstGeom prst="rect">
            <a:avLst/>
          </a:prstGeom>
        </p:spPr>
      </p:pic>
      <p:pic>
        <p:nvPicPr>
          <p:cNvPr id="17" name="Picture 16"/>
          <p:cNvPicPr>
            <a:picLocks noChangeAspect="1"/>
          </p:cNvPicPr>
          <p:nvPr/>
        </p:nvPicPr>
        <p:blipFill>
          <a:blip r:embed="rId9"/>
          <a:stretch>
            <a:fillRect/>
          </a:stretch>
        </p:blipFill>
        <p:spPr>
          <a:xfrm>
            <a:off x="7110471" y="5712630"/>
            <a:ext cx="82533" cy="77577"/>
          </a:xfrm>
          <a:prstGeom prst="rect">
            <a:avLst/>
          </a:prstGeom>
        </p:spPr>
      </p:pic>
      <p:pic>
        <p:nvPicPr>
          <p:cNvPr id="18" name="Picture 17"/>
          <p:cNvPicPr>
            <a:picLocks noChangeAspect="1"/>
          </p:cNvPicPr>
          <p:nvPr/>
        </p:nvPicPr>
        <p:blipFill>
          <a:blip r:embed="rId9"/>
          <a:stretch>
            <a:fillRect/>
          </a:stretch>
        </p:blipFill>
        <p:spPr>
          <a:xfrm>
            <a:off x="7039459" y="5718818"/>
            <a:ext cx="82533" cy="77577"/>
          </a:xfrm>
          <a:prstGeom prst="rect">
            <a:avLst/>
          </a:prstGeom>
        </p:spPr>
      </p:pic>
      <p:pic>
        <p:nvPicPr>
          <p:cNvPr id="19" name="Picture 18"/>
          <p:cNvPicPr>
            <a:picLocks noChangeAspect="1"/>
          </p:cNvPicPr>
          <p:nvPr/>
        </p:nvPicPr>
        <p:blipFill>
          <a:blip r:embed="rId9"/>
          <a:stretch>
            <a:fillRect/>
          </a:stretch>
        </p:blipFill>
        <p:spPr>
          <a:xfrm>
            <a:off x="7049992" y="5666878"/>
            <a:ext cx="82533" cy="77577"/>
          </a:xfrm>
          <a:prstGeom prst="rect">
            <a:avLst/>
          </a:prstGeom>
        </p:spPr>
      </p:pic>
      <p:pic>
        <p:nvPicPr>
          <p:cNvPr id="20" name="Picture 19"/>
          <p:cNvPicPr>
            <a:picLocks noChangeAspect="1"/>
          </p:cNvPicPr>
          <p:nvPr/>
        </p:nvPicPr>
        <p:blipFill>
          <a:blip r:embed="rId9"/>
          <a:stretch>
            <a:fillRect/>
          </a:stretch>
        </p:blipFill>
        <p:spPr>
          <a:xfrm>
            <a:off x="6976195" y="5705665"/>
            <a:ext cx="82533" cy="77577"/>
          </a:xfrm>
          <a:prstGeom prst="rect">
            <a:avLst/>
          </a:prstGeom>
        </p:spPr>
      </p:pic>
      <p:pic>
        <p:nvPicPr>
          <p:cNvPr id="21" name="Picture 20"/>
          <p:cNvPicPr>
            <a:picLocks noChangeAspect="1"/>
          </p:cNvPicPr>
          <p:nvPr/>
        </p:nvPicPr>
        <p:blipFill>
          <a:blip r:embed="rId9"/>
          <a:stretch>
            <a:fillRect/>
          </a:stretch>
        </p:blipFill>
        <p:spPr>
          <a:xfrm>
            <a:off x="6920272" y="5686216"/>
            <a:ext cx="82533" cy="77577"/>
          </a:xfrm>
          <a:prstGeom prst="rect">
            <a:avLst/>
          </a:prstGeom>
        </p:spPr>
      </p:pic>
      <p:pic>
        <p:nvPicPr>
          <p:cNvPr id="22" name="Picture 21"/>
          <p:cNvPicPr>
            <a:picLocks noChangeAspect="1"/>
          </p:cNvPicPr>
          <p:nvPr/>
        </p:nvPicPr>
        <p:blipFill>
          <a:blip r:embed="rId9"/>
          <a:stretch>
            <a:fillRect/>
          </a:stretch>
        </p:blipFill>
        <p:spPr>
          <a:xfrm>
            <a:off x="6851352" y="5666248"/>
            <a:ext cx="82533" cy="77577"/>
          </a:xfrm>
          <a:prstGeom prst="rect">
            <a:avLst/>
          </a:prstGeom>
        </p:spPr>
      </p:pic>
      <p:pic>
        <p:nvPicPr>
          <p:cNvPr id="23" name="Picture 22"/>
          <p:cNvPicPr>
            <a:picLocks noChangeAspect="1"/>
          </p:cNvPicPr>
          <p:nvPr/>
        </p:nvPicPr>
        <p:blipFill>
          <a:blip r:embed="rId9"/>
          <a:stretch>
            <a:fillRect/>
          </a:stretch>
        </p:blipFill>
        <p:spPr>
          <a:xfrm>
            <a:off x="6763060" y="5647427"/>
            <a:ext cx="82533" cy="77577"/>
          </a:xfrm>
          <a:prstGeom prst="rect">
            <a:avLst/>
          </a:prstGeom>
        </p:spPr>
      </p:pic>
      <p:pic>
        <p:nvPicPr>
          <p:cNvPr id="24" name="Picture 23"/>
          <p:cNvPicPr>
            <a:picLocks noChangeAspect="1"/>
          </p:cNvPicPr>
          <p:nvPr/>
        </p:nvPicPr>
        <p:blipFill>
          <a:blip r:embed="rId9"/>
          <a:stretch>
            <a:fillRect/>
          </a:stretch>
        </p:blipFill>
        <p:spPr>
          <a:xfrm>
            <a:off x="6823992" y="5642459"/>
            <a:ext cx="82533" cy="77577"/>
          </a:xfrm>
          <a:prstGeom prst="rect">
            <a:avLst/>
          </a:prstGeom>
        </p:spPr>
      </p:pic>
      <p:pic>
        <p:nvPicPr>
          <p:cNvPr id="25" name="Picture 24"/>
          <p:cNvPicPr>
            <a:picLocks noChangeAspect="1"/>
          </p:cNvPicPr>
          <p:nvPr/>
        </p:nvPicPr>
        <p:blipFill>
          <a:blip r:embed="rId9"/>
          <a:stretch>
            <a:fillRect/>
          </a:stretch>
        </p:blipFill>
        <p:spPr>
          <a:xfrm>
            <a:off x="6699114" y="5589816"/>
            <a:ext cx="82533" cy="77577"/>
          </a:xfrm>
          <a:prstGeom prst="rect">
            <a:avLst/>
          </a:prstGeom>
        </p:spPr>
      </p:pic>
      <p:pic>
        <p:nvPicPr>
          <p:cNvPr id="26" name="Picture 25"/>
          <p:cNvPicPr>
            <a:picLocks noChangeAspect="1"/>
          </p:cNvPicPr>
          <p:nvPr/>
        </p:nvPicPr>
        <p:blipFill>
          <a:blip r:embed="rId9"/>
          <a:stretch>
            <a:fillRect/>
          </a:stretch>
        </p:blipFill>
        <p:spPr>
          <a:xfrm>
            <a:off x="6741458" y="5608639"/>
            <a:ext cx="82533" cy="77577"/>
          </a:xfrm>
          <a:prstGeom prst="rect">
            <a:avLst/>
          </a:prstGeom>
        </p:spPr>
      </p:pic>
      <p:pic>
        <p:nvPicPr>
          <p:cNvPr id="28" name="Picture 27"/>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47773" y="3042264"/>
            <a:ext cx="2858430" cy="1741005"/>
          </a:xfrm>
          <a:prstGeom prst="rect">
            <a:avLst/>
          </a:prstGeom>
        </p:spPr>
      </p:pic>
      <p:sp>
        <p:nvSpPr>
          <p:cNvPr id="10" name="TextBox 9"/>
          <p:cNvSpPr txBox="1"/>
          <p:nvPr/>
        </p:nvSpPr>
        <p:spPr>
          <a:xfrm>
            <a:off x="6207096" y="2626112"/>
            <a:ext cx="1657057" cy="461665"/>
          </a:xfrm>
          <a:prstGeom prst="rect">
            <a:avLst/>
          </a:prstGeom>
          <a:noFill/>
        </p:spPr>
        <p:txBody>
          <a:bodyPr wrap="none" rtlCol="0">
            <a:spAutoFit/>
          </a:bodyPr>
          <a:lstStyle/>
          <a:p>
            <a:r>
              <a:rPr lang="en-US" sz="2400" dirty="0" smtClean="0">
                <a:solidFill>
                  <a:srgbClr val="C00000"/>
                </a:solidFill>
                <a:latin typeface="Franklin Gothic Heavy" panose="020B0903020102020204" pitchFamily="34" charset="0"/>
              </a:rPr>
              <a:t>GEOID12B</a:t>
            </a:r>
            <a:endParaRPr lang="en-US" sz="2400" dirty="0">
              <a:solidFill>
                <a:srgbClr val="C00000"/>
              </a:solidFill>
              <a:latin typeface="Franklin Gothic Heavy" panose="020B0903020102020204" pitchFamily="34" charset="0"/>
            </a:endParaRPr>
          </a:p>
        </p:txBody>
      </p:sp>
      <p:pic>
        <p:nvPicPr>
          <p:cNvPr id="29" name="Picture 28"/>
          <p:cNvPicPr>
            <a:picLocks noChangeAspect="1"/>
          </p:cNvPicPr>
          <p:nvPr/>
        </p:nvPicPr>
        <p:blipFill>
          <a:blip r:embed="rId7" cstate="print">
            <a:clrChange>
              <a:clrFrom>
                <a:srgbClr val="FEFEFE"/>
              </a:clrFrom>
              <a:clrTo>
                <a:srgbClr val="FEFEFE">
                  <a:alpha val="0"/>
                </a:srgbClr>
              </a:clrTo>
            </a:clrChange>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tretch>
            <a:fillRect/>
          </a:stretch>
        </p:blipFill>
        <p:spPr>
          <a:xfrm>
            <a:off x="289903" y="5075703"/>
            <a:ext cx="1122059" cy="1054672"/>
          </a:xfrm>
          <a:prstGeom prst="rect">
            <a:avLst/>
          </a:prstGeom>
        </p:spPr>
      </p:pic>
      <p:pic>
        <p:nvPicPr>
          <p:cNvPr id="30" name="Picture 29"/>
          <p:cNvPicPr>
            <a:picLocks noChangeAspect="1"/>
          </p:cNvPicPr>
          <p:nvPr/>
        </p:nvPicPr>
        <p:blipFill>
          <a:blip r:embed="rId11"/>
          <a:stretch>
            <a:fillRect/>
          </a:stretch>
        </p:blipFill>
        <p:spPr>
          <a:xfrm rot="21168474">
            <a:off x="1490540" y="3690751"/>
            <a:ext cx="2339002" cy="2555679"/>
          </a:xfrm>
          <a:prstGeom prst="rect">
            <a:avLst/>
          </a:prstGeom>
          <a:ln>
            <a:noFill/>
          </a:ln>
          <a:effectLst>
            <a:outerShdw blurRad="292100" dist="139700" dir="2700000" algn="tl" rotWithShape="0">
              <a:srgbClr val="333333">
                <a:alpha val="65000"/>
              </a:srgbClr>
            </a:outerShdw>
          </a:effectLst>
        </p:spPr>
      </p:pic>
      <p:grpSp>
        <p:nvGrpSpPr>
          <p:cNvPr id="51" name="Group 50"/>
          <p:cNvGrpSpPr/>
          <p:nvPr/>
        </p:nvGrpSpPr>
        <p:grpSpPr>
          <a:xfrm>
            <a:off x="4914069" y="4993010"/>
            <a:ext cx="1572156" cy="1208090"/>
            <a:chOff x="-3890426" y="1371198"/>
            <a:chExt cx="5068383" cy="3560994"/>
          </a:xfrm>
        </p:grpSpPr>
        <p:sp>
          <p:nvSpPr>
            <p:cNvPr id="34" name="Oval 33"/>
            <p:cNvSpPr/>
            <p:nvPr/>
          </p:nvSpPr>
          <p:spPr>
            <a:xfrm>
              <a:off x="-3890426" y="2028305"/>
              <a:ext cx="4554882" cy="29038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890426" y="3159805"/>
              <a:ext cx="4554882" cy="703549"/>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1612236" y="1371198"/>
              <a:ext cx="0" cy="2140382"/>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12236" y="3507971"/>
              <a:ext cx="2790193" cy="3608"/>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3640970" y="3511579"/>
              <a:ext cx="2028734" cy="1271690"/>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rot="19623933">
            <a:off x="3551544" y="3087804"/>
            <a:ext cx="1479892" cy="369332"/>
          </a:xfrm>
          <a:prstGeom prst="rect">
            <a:avLst/>
          </a:prstGeom>
          <a:noFill/>
        </p:spPr>
        <p:txBody>
          <a:bodyPr wrap="none" rtlCol="0">
            <a:spAutoFit/>
          </a:bodyPr>
          <a:lstStyle/>
          <a:p>
            <a:r>
              <a:rPr lang="en-US" b="1" dirty="0" smtClean="0">
                <a:solidFill>
                  <a:srgbClr val="C00000"/>
                </a:solidFill>
              </a:rPr>
              <a:t>official path</a:t>
            </a:r>
            <a:endParaRPr lang="en-US" b="1" dirty="0">
              <a:solidFill>
                <a:srgbClr val="C00000"/>
              </a:solidFill>
            </a:endParaRPr>
          </a:p>
        </p:txBody>
      </p:sp>
    </p:spTree>
    <p:extLst>
      <p:ext uri="{BB962C8B-B14F-4D97-AF65-F5344CB8AC3E}">
        <p14:creationId xmlns:p14="http://schemas.microsoft.com/office/powerpoint/2010/main" val="220394743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GS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87441</TotalTime>
  <Words>3859</Words>
  <Application>Microsoft Office PowerPoint</Application>
  <PresentationFormat>On-screen Show (4:3)</PresentationFormat>
  <Paragraphs>529</Paragraphs>
  <Slides>32</Slides>
  <Notes>32</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32</vt:i4>
      </vt:variant>
    </vt:vector>
  </HeadingPairs>
  <TitlesOfParts>
    <vt:vector size="52" baseType="lpstr">
      <vt:lpstr>ＭＳ Ｐゴシック</vt:lpstr>
      <vt:lpstr>ＭＳ Ｐゴシック</vt:lpstr>
      <vt:lpstr>Arial</vt:lpstr>
      <vt:lpstr>Arial Black</vt:lpstr>
      <vt:lpstr>Cabin</vt:lpstr>
      <vt:lpstr>Calibri</vt:lpstr>
      <vt:lpstr>Franklin Gothic Heavy</vt:lpstr>
      <vt:lpstr>Gill Sans MT</vt:lpstr>
      <vt:lpstr>Noto Sans Symbols</vt:lpstr>
      <vt:lpstr>Rokkitt</vt:lpstr>
      <vt:lpstr>Stencil</vt:lpstr>
      <vt:lpstr>Times New Roman</vt:lpstr>
      <vt:lpstr>Tw Cen MT Condensed</vt:lpstr>
      <vt:lpstr>Verdana</vt:lpstr>
      <vt:lpstr>Wingdings</vt:lpstr>
      <vt:lpstr>Theme1</vt:lpstr>
      <vt:lpstr>Office Theme</vt:lpstr>
      <vt:lpstr>1_Office Theme</vt:lpstr>
      <vt:lpstr>2_Office Theme</vt:lpstr>
      <vt:lpstr>NGS theme</vt:lpstr>
      <vt:lpstr>PowerPoint Presentation</vt:lpstr>
      <vt:lpstr>Poll</vt:lpstr>
      <vt:lpstr>Outline</vt:lpstr>
      <vt:lpstr>PowerPoint Presentation</vt:lpstr>
      <vt:lpstr>PowerPoint Presentation</vt:lpstr>
      <vt:lpstr>PowerPoint Presentation</vt:lpstr>
      <vt:lpstr>PowerPoint Presentation</vt:lpstr>
      <vt:lpstr>PowerPoint Presentation</vt:lpstr>
      <vt:lpstr>NGS Supports Access to  NAVD88 Heights</vt:lpstr>
      <vt:lpstr>PowerPoint Presentation</vt:lpstr>
      <vt:lpstr>New Reference Frames</vt:lpstr>
      <vt:lpstr>New Geopotential Datum</vt:lpstr>
      <vt:lpstr>PowerPoint Presentation</vt:lpstr>
      <vt:lpstr>NGS Will Support Access to  NAPGD 2022 Heights</vt:lpstr>
      <vt:lpstr>PowerPoint Presentation</vt:lpstr>
      <vt:lpstr>PowerPoint Presentation</vt:lpstr>
      <vt:lpstr>PowerPoint Presentation</vt:lpstr>
      <vt:lpstr>PowerPoint Presentation</vt:lpstr>
      <vt:lpstr>Document Datums (Metadata)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Prepared</vt:lpstr>
      <vt:lpstr>Poll</vt:lpstr>
      <vt:lpstr>Recap</vt:lpstr>
      <vt:lpstr>Thank you!</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NGS All Hands 2.5.2010</dc:title>
  <dc:creator>Chris.Harm</dc:creator>
  <cp:lastModifiedBy>Christine Gallagher</cp:lastModifiedBy>
  <cp:revision>2851</cp:revision>
  <cp:lastPrinted>2017-02-02T17:15:29Z</cp:lastPrinted>
  <dcterms:created xsi:type="dcterms:W3CDTF">2009-09-30T12:20:38Z</dcterms:created>
  <dcterms:modified xsi:type="dcterms:W3CDTF">2018-07-02T17:45:36Z</dcterms:modified>
</cp:coreProperties>
</file>