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theme+xml" PartName="/ppt/theme/theme3.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image/jpg" PartName="/ppt/media/image27.jpg"/>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18" r:id="rId3"/>
    <p:sldMasterId id="2147483731" r:id="rId4"/>
  </p:sldMasterIdLst>
  <p:notesMasterIdLst>
    <p:notesMasterId r:id="rId53"/>
  </p:notesMasterIdLst>
  <p:sldIdLst>
    <p:sldId id="258" r:id="rId5"/>
    <p:sldId id="2388" r:id="rId6"/>
    <p:sldId id="732" r:id="rId7"/>
    <p:sldId id="854" r:id="rId8"/>
    <p:sldId id="803" r:id="rId9"/>
    <p:sldId id="739" r:id="rId10"/>
    <p:sldId id="729" r:id="rId11"/>
    <p:sldId id="727" r:id="rId12"/>
    <p:sldId id="728" r:id="rId13"/>
    <p:sldId id="819" r:id="rId14"/>
    <p:sldId id="820" r:id="rId15"/>
    <p:sldId id="822" r:id="rId16"/>
    <p:sldId id="708" r:id="rId17"/>
    <p:sldId id="2395" r:id="rId18"/>
    <p:sldId id="710" r:id="rId19"/>
    <p:sldId id="826" r:id="rId20"/>
    <p:sldId id="2401" r:id="rId21"/>
    <p:sldId id="778" r:id="rId22"/>
    <p:sldId id="779" r:id="rId23"/>
    <p:sldId id="780" r:id="rId24"/>
    <p:sldId id="781" r:id="rId25"/>
    <p:sldId id="782" r:id="rId26"/>
    <p:sldId id="783" r:id="rId27"/>
    <p:sldId id="784" r:id="rId28"/>
    <p:sldId id="1362" r:id="rId29"/>
    <p:sldId id="852" r:id="rId30"/>
    <p:sldId id="853" r:id="rId31"/>
    <p:sldId id="842" r:id="rId32"/>
    <p:sldId id="843" r:id="rId33"/>
    <p:sldId id="2399" r:id="rId34"/>
    <p:sldId id="905" r:id="rId35"/>
    <p:sldId id="789" r:id="rId36"/>
    <p:sldId id="790" r:id="rId37"/>
    <p:sldId id="791" r:id="rId38"/>
    <p:sldId id="792" r:id="rId39"/>
    <p:sldId id="793" r:id="rId40"/>
    <p:sldId id="794" r:id="rId41"/>
    <p:sldId id="795" r:id="rId42"/>
    <p:sldId id="740" r:id="rId43"/>
    <p:sldId id="2378" r:id="rId44"/>
    <p:sldId id="2400" r:id="rId45"/>
    <p:sldId id="2380" r:id="rId46"/>
    <p:sldId id="804" r:id="rId47"/>
    <p:sldId id="805" r:id="rId48"/>
    <p:sldId id="2314" r:id="rId49"/>
    <p:sldId id="807" r:id="rId50"/>
    <p:sldId id="808" r:id="rId51"/>
    <p:sldId id="830" r:id="rId5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316"/>
    <a:srgbClr val="0E36EE"/>
    <a:srgbClr val="19B01D"/>
    <a:srgbClr val="BCCEE7"/>
    <a:srgbClr val="ACC2E1"/>
    <a:srgbClr val="B7CAE5"/>
    <a:srgbClr val="2AF62A"/>
    <a:srgbClr val="9C9C9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79082" autoAdjust="0"/>
  </p:normalViewPr>
  <p:slideViewPr>
    <p:cSldViewPr snapToGrid="0">
      <p:cViewPr varScale="1">
        <p:scale>
          <a:sx n="77" d="100"/>
          <a:sy n="77" d="100"/>
        </p:scale>
        <p:origin x="918" y="84"/>
      </p:cViewPr>
      <p:guideLst/>
    </p:cSldViewPr>
  </p:slideViewPr>
  <p:outlineViewPr>
    <p:cViewPr>
      <p:scale>
        <a:sx n="33" d="100"/>
        <a:sy n="33" d="100"/>
      </p:scale>
      <p:origin x="0" y="-11148"/>
    </p:cViewPr>
  </p:outlineViewPr>
  <p:notesTextViewPr>
    <p:cViewPr>
      <p:scale>
        <a:sx n="3" d="2"/>
        <a:sy n="3" d="2"/>
      </p:scale>
      <p:origin x="0" y="0"/>
    </p:cViewPr>
  </p:notesTextViewPr>
  <p:sorterViewPr>
    <p:cViewPr varScale="1">
      <p:scale>
        <a:sx n="1" d="1"/>
        <a:sy n="1" d="1"/>
      </p:scale>
      <p:origin x="0" y="-2610"/>
    </p:cViewPr>
  </p:sorterViewPr>
  <p:notesViewPr>
    <p:cSldViewPr snapToGrid="0">
      <p:cViewPr varScale="1">
        <p:scale>
          <a:sx n="78" d="100"/>
          <a:sy n="78" d="100"/>
        </p:scale>
        <p:origin x="373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E24C684-DA0B-45F3-9AAE-5EF9EA602AB6}" type="datetimeFigureOut">
              <a:rPr lang="en-US" smtClean="0"/>
              <a:t>09/23/22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C5A6246-21F9-416C-BD6D-2D5049A04672}" type="slidenum">
              <a:rPr lang="en-US" smtClean="0"/>
              <a:t>‹#›</a:t>
            </a:fld>
            <a:endParaRPr lang="en-US"/>
          </a:p>
        </p:txBody>
      </p:sp>
    </p:spTree>
    <p:extLst>
      <p:ext uri="{BB962C8B-B14F-4D97-AF65-F5344CB8AC3E}">
        <p14:creationId xmlns:p14="http://schemas.microsoft.com/office/powerpoint/2010/main" val="49103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92FAF5C0-36E2-4EA1-8339-41C33C35736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there are many ancillary programs and products we will also discuss.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149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“stuff” we mean the objects</a:t>
            </a:r>
            <a:r>
              <a:rPr lang="en-US" baseline="0" dirty="0"/>
              <a:t> we’re measuring</a:t>
            </a:r>
          </a:p>
          <a:p>
            <a:r>
              <a:rPr lang="en-US" baseline="0" dirty="0"/>
              <a:t>-if earth is moving, we need o account for that</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15</a:t>
            </a:fld>
            <a:endParaRPr lang="en-US"/>
          </a:p>
        </p:txBody>
      </p:sp>
    </p:spTree>
    <p:extLst>
      <p:ext uri="{BB962C8B-B14F-4D97-AF65-F5344CB8AC3E}">
        <p14:creationId xmlns:p14="http://schemas.microsoft.com/office/powerpoint/2010/main" val="222722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we need to know how tall, or the slope of the hill.</a:t>
            </a:r>
          </a:p>
          <a:p>
            <a:r>
              <a:rPr lang="en-US"/>
              <a:t>-You cannot compare heights that are measured from different planes of reference.</a:t>
            </a:r>
          </a:p>
          <a:p>
            <a:r>
              <a:rPr lang="en-US"/>
              <a:t>*If we</a:t>
            </a:r>
            <a:r>
              <a:rPr lang="en-US" baseline="0"/>
              <a:t> replace Sally and Jane with an example more related to floodplains:</a:t>
            </a:r>
          </a:p>
          <a:p>
            <a:r>
              <a:rPr lang="en-US" baseline="0"/>
              <a:t>What if we want to compare a BFE height in 1990 and a BFE height 2010</a:t>
            </a:r>
          </a:p>
          <a:p>
            <a:pPr marL="173336" indent="-173336">
              <a:buFont typeface="Wingdings" panose="05000000000000000000" pitchFamily="2" charset="2"/>
              <a:buChar char="à"/>
            </a:pPr>
            <a:r>
              <a:rPr lang="en-US" baseline="0">
                <a:sym typeface="Wingdings" panose="05000000000000000000" pitchFamily="2" charset="2"/>
              </a:rPr>
              <a:t>what if the land has subsided under that base flood elevation over time?</a:t>
            </a:r>
          </a:p>
          <a:p>
            <a:r>
              <a:rPr lang="en-US" baseline="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75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e.g. change NAD 83(1986) latitude and longitude to NAD 83(1986) State Plane Coordinates</a:t>
            </a:r>
          </a:p>
          <a:p>
            <a:pPr lvl="1"/>
            <a:r>
              <a:rPr lang="en-US" dirty="0"/>
              <a:t>Transformation:  Meaning to change the datum or frame, without changing the type of coordinate</a:t>
            </a:r>
          </a:p>
          <a:p>
            <a:pPr lvl="1"/>
            <a:r>
              <a:rPr lang="en-US" dirty="0"/>
              <a:t>e.g. changing an NAD 27 latitude &amp; longitude to an NAD 83(1986) latitude &amp; longitude</a:t>
            </a:r>
          </a:p>
          <a:p>
            <a:endParaRPr lang="en-US" dirty="0"/>
          </a:p>
          <a:p>
            <a:r>
              <a:rPr lang="en-US" dirty="0"/>
              <a:t>So, “NADCON” which transforms coordinates between datums could have been called “NADTRAN.” </a:t>
            </a:r>
            <a:r>
              <a:rPr lang="en-US" dirty="0" err="1"/>
              <a:t>C’est</a:t>
            </a:r>
            <a:r>
              <a:rPr lang="en-US" dirty="0"/>
              <a:t> la vie.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508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774">
              <a:spcBef>
                <a:spcPct val="30000"/>
              </a:spcBef>
              <a:defRPr sz="1200">
                <a:solidFill>
                  <a:schemeClr val="tx1"/>
                </a:solidFill>
                <a:latin typeface="Calibri" panose="020F0502020204030204" pitchFamily="34" charset="0"/>
              </a:defRPr>
            </a:lvl1pPr>
            <a:lvl2pPr marL="741255" indent="-284121" defTabSz="950774">
              <a:spcBef>
                <a:spcPct val="30000"/>
              </a:spcBef>
              <a:defRPr sz="1200">
                <a:solidFill>
                  <a:schemeClr val="tx1"/>
                </a:solidFill>
                <a:latin typeface="Calibri" panose="020F0502020204030204" pitchFamily="34" charset="0"/>
              </a:defRPr>
            </a:lvl2pPr>
            <a:lvl3pPr marL="1141246" indent="-226980" defTabSz="950774">
              <a:spcBef>
                <a:spcPct val="30000"/>
              </a:spcBef>
              <a:defRPr sz="1200">
                <a:solidFill>
                  <a:schemeClr val="tx1"/>
                </a:solidFill>
                <a:latin typeface="Calibri" panose="020F0502020204030204" pitchFamily="34" charset="0"/>
              </a:defRPr>
            </a:lvl3pPr>
            <a:lvl4pPr marL="1598378" indent="-226980" defTabSz="950774">
              <a:spcBef>
                <a:spcPct val="30000"/>
              </a:spcBef>
              <a:defRPr sz="1200">
                <a:solidFill>
                  <a:schemeClr val="tx1"/>
                </a:solidFill>
                <a:latin typeface="Calibri" panose="020F0502020204030204" pitchFamily="34" charset="0"/>
              </a:defRPr>
            </a:lvl4pPr>
            <a:lvl5pPr marL="2055512" indent="-226980" defTabSz="950774">
              <a:spcBef>
                <a:spcPct val="30000"/>
              </a:spcBef>
              <a:defRPr sz="1200">
                <a:solidFill>
                  <a:schemeClr val="tx1"/>
                </a:solidFill>
                <a:latin typeface="Calibri" panose="020F0502020204030204" pitchFamily="34" charset="0"/>
              </a:defRPr>
            </a:lvl5pPr>
            <a:lvl6pPr marL="2512644" indent="-226980" defTabSz="950774" eaLnBrk="0" fontAlgn="base" hangingPunct="0">
              <a:spcBef>
                <a:spcPct val="30000"/>
              </a:spcBef>
              <a:spcAft>
                <a:spcPct val="0"/>
              </a:spcAft>
              <a:defRPr sz="1200">
                <a:solidFill>
                  <a:schemeClr val="tx1"/>
                </a:solidFill>
                <a:latin typeface="Calibri" panose="020F0502020204030204" pitchFamily="34" charset="0"/>
              </a:defRPr>
            </a:lvl6pPr>
            <a:lvl7pPr marL="2969778" indent="-226980" defTabSz="950774" eaLnBrk="0" fontAlgn="base" hangingPunct="0">
              <a:spcBef>
                <a:spcPct val="30000"/>
              </a:spcBef>
              <a:spcAft>
                <a:spcPct val="0"/>
              </a:spcAft>
              <a:defRPr sz="1200">
                <a:solidFill>
                  <a:schemeClr val="tx1"/>
                </a:solidFill>
                <a:latin typeface="Calibri" panose="020F0502020204030204" pitchFamily="34" charset="0"/>
              </a:defRPr>
            </a:lvl7pPr>
            <a:lvl8pPr marL="3426911" indent="-226980" defTabSz="950774" eaLnBrk="0" fontAlgn="base" hangingPunct="0">
              <a:spcBef>
                <a:spcPct val="30000"/>
              </a:spcBef>
              <a:spcAft>
                <a:spcPct val="0"/>
              </a:spcAft>
              <a:defRPr sz="1200">
                <a:solidFill>
                  <a:schemeClr val="tx1"/>
                </a:solidFill>
                <a:latin typeface="Calibri" panose="020F0502020204030204" pitchFamily="34" charset="0"/>
              </a:defRPr>
            </a:lvl8pPr>
            <a:lvl9pPr marL="3884044" indent="-226980" defTabSz="95077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0774" rtl="0" eaLnBrk="0" fontAlgn="base" latinLnBrk="0" hangingPunct="0">
              <a:lnSpc>
                <a:spcPct val="100000"/>
              </a:lnSpc>
              <a:spcBef>
                <a:spcPct val="0"/>
              </a:spcBef>
              <a:spcAft>
                <a:spcPct val="0"/>
              </a:spcAft>
              <a:buClrTx/>
              <a:buSzTx/>
              <a:buFontTx/>
              <a:buNone/>
              <a:tabLst/>
              <a:defRPr/>
            </a:pPr>
            <a:fld id="{A7AF627A-4B0A-4F07-AA98-FC43EF4A138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rPr>
              <a:pPr marL="0" marR="0" lvl="0" indent="0" algn="r" defTabSz="950774" rtl="0" eaLnBrk="0" fontAlgn="base" latinLnBrk="0" hangingPunct="0">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p>
        </p:txBody>
      </p:sp>
    </p:spTree>
    <p:extLst>
      <p:ext uri="{BB962C8B-B14F-4D97-AF65-F5344CB8AC3E}">
        <p14:creationId xmlns:p14="http://schemas.microsoft.com/office/powerpoint/2010/main" val="304954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endParaRPr dirty="0"/>
          </a:p>
        </p:txBody>
      </p:sp>
    </p:spTree>
    <p:extLst>
      <p:ext uri="{BB962C8B-B14F-4D97-AF65-F5344CB8AC3E}">
        <p14:creationId xmlns:p14="http://schemas.microsoft.com/office/powerpoint/2010/main" val="405019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7882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a:p>
            <a:r>
              <a:rPr lang="en-US" dirty="0"/>
              <a:t>Map</a:t>
            </a:r>
            <a:r>
              <a:rPr lang="en-US" baseline="0" dirty="0"/>
              <a:t> highlights the tilt/bias to the zero reference surface, that’s another item that was discovered later on with the advent and proliferation of satellite positioning and remote sensing technology.</a:t>
            </a:r>
          </a:p>
          <a:p>
            <a:endParaRPr lang="en-US" baseline="0" dirty="0"/>
          </a:p>
          <a:p>
            <a:r>
              <a:rPr lang="en-US" baseline="0" dirty="0"/>
              <a:t>How was the map created, that is the NAVD88 zero surface (H=0) overlaid onto a satellite based geoid model, then color shaded by vertical difference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3683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7998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I’ve gotten this question more than once.</a:t>
            </a:r>
          </a:p>
          <a:p>
            <a:r>
              <a:rPr lang="en-US" altLang="en-US" dirty="0"/>
              <a:t>-Does</a:t>
            </a:r>
            <a:r>
              <a:rPr lang="en-US" altLang="en-US" baseline="0" dirty="0"/>
              <a:t> it matter which geoid model I use with which realization of NAD83?</a:t>
            </a:r>
          </a:p>
          <a:p>
            <a:r>
              <a:rPr lang="en-US" altLang="en-US" baseline="0" dirty="0"/>
              <a:t>-NGS Answer = yes</a:t>
            </a:r>
          </a:p>
          <a:p>
            <a:r>
              <a:rPr lang="en-US" altLang="en-US" baseline="0" dirty="0"/>
              <a:t>-Project-specific answer = maybe note</a:t>
            </a:r>
          </a:p>
          <a:p>
            <a:r>
              <a:rPr lang="en-US" altLang="en-US" baseline="0" dirty="0"/>
              <a:t>-I spoke at length with a gentlemen from the Virginia DOT about this, and he did a bunch of comparisons, saw a barely discernable difference… but still the NGS answer is going to be that for a given realization of NAD83, you should use only the corresponding geoid models for your work</a:t>
            </a:r>
          </a:p>
          <a:p>
            <a:r>
              <a:rPr lang="en-US" altLang="en-US" baseline="0" dirty="0"/>
              <a:t>-remember NGS is chasing the millimeter… but maybe you aren’t</a:t>
            </a:r>
            <a:endParaRPr lang="en-US" alt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3600" indent="-236538">
              <a:spcBef>
                <a:spcPct val="30000"/>
              </a:spcBef>
              <a:defRPr sz="1200">
                <a:solidFill>
                  <a:schemeClr val="tx1"/>
                </a:solidFill>
                <a:latin typeface="Calibri" panose="020F0502020204030204" pitchFamily="34" charset="0"/>
              </a:defRPr>
            </a:lvl5pPr>
            <a:lvl6pPr marL="2590800" indent="-236538" defTabSz="457200"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457200"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457200"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5C87AE7-44F7-4F90-9A68-82DDD49D767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021008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9459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US" altLang="en-US" u="sng" dirty="0">
                <a:cs typeface="Arial" panose="020B0604020202020204" pitchFamily="34" charset="0"/>
              </a:rPr>
              <a:t>Example of why we need consistent coordinates (illustrated):</a:t>
            </a:r>
          </a:p>
          <a:p>
            <a:pPr eaLnBrk="1" hangingPunct="1">
              <a:buFont typeface="Arial" panose="020B0604020202020204" pitchFamily="34" charset="0"/>
              <a:buNone/>
            </a:pPr>
            <a:r>
              <a:rPr lang="en-US" altLang="en-US" dirty="0">
                <a:cs typeface="Arial" panose="020B0604020202020204" pitchFamily="34" charset="0"/>
              </a:rPr>
              <a:t>Just in the making of a single FIRM, data collected at different points in time using different methods:</a:t>
            </a:r>
          </a:p>
          <a:p>
            <a:pPr eaLnBrk="1" hangingPunct="1">
              <a:buFont typeface="Arial" panose="020B0604020202020204" pitchFamily="34" charset="0"/>
              <a:buNone/>
            </a:pPr>
            <a:r>
              <a:rPr lang="en-US" altLang="en-US" dirty="0">
                <a:cs typeface="Arial" panose="020B0604020202020204" pitchFamily="34" charset="0"/>
              </a:rPr>
              <a:t>-aerial </a:t>
            </a:r>
            <a:r>
              <a:rPr lang="en-US" altLang="en-US" dirty="0" err="1">
                <a:cs typeface="Arial" panose="020B0604020202020204" pitchFamily="34" charset="0"/>
              </a:rPr>
              <a:t>lidar</a:t>
            </a:r>
            <a:endParaRPr lang="en-US" altLang="en-US" dirty="0">
              <a:cs typeface="Arial" panose="020B0604020202020204" pitchFamily="34" charset="0"/>
            </a:endParaRPr>
          </a:p>
          <a:p>
            <a:pPr eaLnBrk="1" hangingPunct="1">
              <a:buFont typeface="Arial" panose="020B0604020202020204" pitchFamily="34" charset="0"/>
              <a:buNone/>
            </a:pPr>
            <a:r>
              <a:rPr lang="en-US" altLang="en-US" dirty="0">
                <a:cs typeface="Arial" panose="020B0604020202020204" pitchFamily="34" charset="0"/>
              </a:rPr>
              <a:t>-x-section</a:t>
            </a:r>
            <a:r>
              <a:rPr lang="en-US" altLang="en-US" baseline="0" dirty="0">
                <a:cs typeface="Arial" panose="020B0604020202020204" pitchFamily="34" charset="0"/>
              </a:rPr>
              <a:t> and structure data via survey</a:t>
            </a:r>
          </a:p>
          <a:p>
            <a:pPr eaLnBrk="1" hangingPunct="1">
              <a:buFont typeface="Arial" panose="020B0604020202020204" pitchFamily="34" charset="0"/>
              <a:buNone/>
            </a:pPr>
            <a:r>
              <a:rPr lang="en-US" altLang="en-US" dirty="0">
                <a:cs typeface="Arial" panose="020B0604020202020204" pitchFamily="34" charset="0"/>
              </a:rPr>
              <a:t>-streamflow data/hydrographs</a:t>
            </a:r>
            <a:endParaRPr lang="en-US" altLang="en-US" baseline="0" dirty="0">
              <a:cs typeface="Arial" panose="020B0604020202020204" pitchFamily="34" charset="0"/>
            </a:endParaRPr>
          </a:p>
          <a:p>
            <a:pPr eaLnBrk="1" hangingPunct="1">
              <a:buFont typeface="Arial" panose="020B0604020202020204" pitchFamily="34" charset="0"/>
              <a:buNone/>
            </a:pPr>
            <a:endParaRPr lang="en-US" altLang="en-US" baseline="0" dirty="0">
              <a:cs typeface="Arial" panose="020B0604020202020204" pitchFamily="34" charset="0"/>
            </a:endParaRPr>
          </a:p>
          <a:p>
            <a:pPr eaLnBrk="1" hangingPunct="1">
              <a:buFont typeface="Arial" panose="020B0604020202020204" pitchFamily="34" charset="0"/>
              <a:buNone/>
            </a:pPr>
            <a:r>
              <a:rPr lang="en-US" altLang="en-US" baseline="0" dirty="0">
                <a:cs typeface="Arial" panose="020B0604020202020204" pitchFamily="34" charset="0"/>
              </a:rPr>
              <a:t>All of these </a:t>
            </a:r>
            <a:r>
              <a:rPr lang="en-US" altLang="en-US" dirty="0">
                <a:cs typeface="Arial" panose="020B0604020202020204" pitchFamily="34" charset="0"/>
              </a:rPr>
              <a:t>must be reliably aligned and combined with historical data,</a:t>
            </a:r>
            <a:r>
              <a:rPr lang="en-US" altLang="en-US" baseline="0" dirty="0">
                <a:cs typeface="Arial" panose="020B0604020202020204" pitchFamily="34" charset="0"/>
              </a:rPr>
              <a:t> </a:t>
            </a:r>
            <a:r>
              <a:rPr lang="en-US" altLang="en-US" dirty="0">
                <a:cs typeface="Arial" panose="020B0604020202020204" pitchFamily="34" charset="0"/>
              </a:rPr>
              <a:t>in both the horizontal and vertical components, to produce a final product in which all of this information is available in one place, to assist professionals</a:t>
            </a:r>
            <a:r>
              <a:rPr lang="en-US" altLang="en-US" baseline="0" dirty="0">
                <a:cs typeface="Arial" panose="020B0604020202020204" pitchFamily="34" charset="0"/>
              </a:rPr>
              <a:t> like yourselves </a:t>
            </a:r>
            <a:r>
              <a:rPr lang="en-US" altLang="en-US" dirty="0">
                <a:cs typeface="Arial" panose="020B0604020202020204" pitchFamily="34" charset="0"/>
              </a:rPr>
              <a:t>in appropriate flood mitigation.</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Therefore, Reliable Flood Rate Insurance products rely on the NSRS</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In a perfect</a:t>
            </a:r>
            <a:r>
              <a:rPr lang="en-US" altLang="en-US" baseline="0" dirty="0">
                <a:cs typeface="Arial" panose="020B0604020202020204" pitchFamily="34" charset="0"/>
                <a:sym typeface="Wingdings" panose="05000000000000000000" pitchFamily="2" charset="2"/>
              </a:rPr>
              <a:t> world… </a:t>
            </a:r>
          </a:p>
          <a:p>
            <a:pPr eaLnBrk="1" hangingPunct="1">
              <a:buFont typeface="Arial" panose="020B0604020202020204" pitchFamily="34" charset="0"/>
              <a:buNone/>
            </a:pPr>
            <a:r>
              <a:rPr lang="en-US" altLang="en-US" baseline="0" dirty="0" err="1">
                <a:cs typeface="Arial" panose="020B0604020202020204" pitchFamily="34" charset="0"/>
                <a:sym typeface="Wingdings" panose="05000000000000000000" pitchFamily="2" charset="2"/>
              </a:rPr>
              <a:t>d</a:t>
            </a:r>
            <a:r>
              <a:rPr lang="en-US" sz="1200" dirty="0" err="1">
                <a:latin typeface="Cambria" panose="02040503050406030204" pitchFamily="18" charset="0"/>
                <a:ea typeface="Cambria" panose="02040503050406030204" pitchFamily="18" charset="0"/>
              </a:rPr>
              <a:t>atums</a:t>
            </a:r>
            <a:r>
              <a:rPr lang="en-US" sz="1200" dirty="0">
                <a:latin typeface="Cambria" panose="02040503050406030204" pitchFamily="18" charset="0"/>
                <a:ea typeface="Cambria" panose="02040503050406030204" pitchFamily="18" charset="0"/>
              </a:rPr>
              <a:t> would be parallel and smooth</a:t>
            </a:r>
          </a:p>
          <a:p>
            <a:r>
              <a:rPr lang="en-US" sz="1200" dirty="0">
                <a:latin typeface="Cambria" panose="02040503050406030204" pitchFamily="18" charset="0"/>
                <a:ea typeface="Cambria" panose="02040503050406030204" pitchFamily="18" charset="0"/>
              </a:rPr>
              <a:t>Surface of Earth would not move</a:t>
            </a: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3</a:t>
            </a:fld>
            <a:endParaRPr lang="en-US" altLang="en-US"/>
          </a:p>
        </p:txBody>
      </p:sp>
    </p:spTree>
    <p:extLst>
      <p:ext uri="{BB962C8B-B14F-4D97-AF65-F5344CB8AC3E}">
        <p14:creationId xmlns:p14="http://schemas.microsoft.com/office/powerpoint/2010/main" val="3132821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30758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675165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our </a:t>
            </a:r>
            <a:r>
              <a:rPr lang="en-US" dirty="0" err="1"/>
              <a:t>ol</a:t>
            </a:r>
            <a:r>
              <a:rPr lang="en-US" dirty="0"/>
              <a:t>’ buddy W sub-naught</a:t>
            </a:r>
            <a:r>
              <a:rPr lang="en-US" baseline="0" dirty="0"/>
              <a:t> (</a:t>
            </a:r>
            <a:r>
              <a:rPr kumimoji="0" lang="en-US" sz="1200" b="0" i="1"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12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sz="1200" b="0" i="1" u="none" strike="noStrike" kern="1200" cap="none" spc="0" normalizeH="0" baseline="-2500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65253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293688" indent="0">
              <a:buNone/>
            </a:pPr>
            <a:r>
              <a:rPr lang="en-US" dirty="0">
                <a:latin typeface="Cambria" panose="02040503050406030204" pitchFamily="18" charset="0"/>
                <a:ea typeface="Cambria" panose="02040503050406030204" pitchFamily="18" charset="0"/>
              </a:rPr>
              <a:t>Two major campaigns within GRAV-D</a:t>
            </a:r>
          </a:p>
          <a:p>
            <a:pPr marL="690563" indent="-396875">
              <a:spcBef>
                <a:spcPts val="2400"/>
              </a:spcBef>
              <a:buFont typeface="+mj-lt"/>
              <a:buAutoNum type="arabicPeriod"/>
            </a:pPr>
            <a:r>
              <a:rPr lang="en-US" sz="3000" dirty="0">
                <a:latin typeface="Cambria" panose="02040503050406030204" pitchFamily="18" charset="0"/>
                <a:ea typeface="Cambria" panose="02040503050406030204" pitchFamily="18" charset="0"/>
              </a:rPr>
              <a:t>High-resolution snapshot of gravity</a:t>
            </a:r>
          </a:p>
          <a:p>
            <a:pPr lvl="1"/>
            <a:r>
              <a:rPr lang="en-US" sz="2600" dirty="0">
                <a:latin typeface="Cambria" panose="02040503050406030204" pitchFamily="18" charset="0"/>
                <a:ea typeface="Cambria" panose="02040503050406030204" pitchFamily="18" charset="0"/>
              </a:rPr>
              <a:t>airborne observations of </a:t>
            </a:r>
            <a:r>
              <a:rPr lang="en-US" sz="2600" i="1" dirty="0">
                <a:latin typeface="Cambria" panose="02040503050406030204" pitchFamily="18" charset="0"/>
                <a:ea typeface="Cambria" panose="02040503050406030204" pitchFamily="18" charset="0"/>
              </a:rPr>
              <a:t>relative gravity</a:t>
            </a:r>
          </a:p>
          <a:p>
            <a:pPr lvl="1"/>
            <a:r>
              <a:rPr lang="en-US" sz="2600" dirty="0">
                <a:latin typeface="Cambria" panose="02040503050406030204" pitchFamily="18" charset="0"/>
                <a:ea typeface="Cambria" panose="02040503050406030204" pitchFamily="18" charset="0"/>
              </a:rPr>
              <a:t>collected in as short of a timespan as is realistic</a:t>
            </a:r>
          </a:p>
          <a:p>
            <a:pPr lvl="1"/>
            <a:r>
              <a:rPr lang="en-US" sz="2600" dirty="0">
                <a:latin typeface="Cambria" panose="02040503050406030204" pitchFamily="18" charset="0"/>
                <a:ea typeface="Cambria" panose="02040503050406030204" pitchFamily="18" charset="0"/>
              </a:rPr>
              <a:t>full coverage</a:t>
            </a:r>
          </a:p>
          <a:p>
            <a:pPr marL="690563" indent="-396875">
              <a:spcBef>
                <a:spcPts val="2400"/>
              </a:spcBef>
              <a:buFont typeface="+mj-lt"/>
              <a:buAutoNum type="arabicPeriod"/>
            </a:pPr>
            <a:r>
              <a:rPr lang="en-US" sz="3000" dirty="0">
                <a:latin typeface="Cambria" panose="02040503050406030204" pitchFamily="18" charset="0"/>
                <a:ea typeface="Cambria" panose="02040503050406030204" pitchFamily="18" charset="0"/>
              </a:rPr>
              <a:t>Low-resolution “movie” of gravity changes</a:t>
            </a:r>
          </a:p>
          <a:p>
            <a:pPr lvl="1"/>
            <a:r>
              <a:rPr lang="en-US" sz="2600" dirty="0">
                <a:latin typeface="Cambria" panose="02040503050406030204" pitchFamily="18" charset="0"/>
                <a:ea typeface="Cambria" panose="02040503050406030204" pitchFamily="18" charset="0"/>
              </a:rPr>
              <a:t>on-the-ground observations of </a:t>
            </a:r>
            <a:r>
              <a:rPr lang="en-US" sz="2600" i="1" dirty="0">
                <a:latin typeface="Cambria" panose="02040503050406030204" pitchFamily="18" charset="0"/>
                <a:ea typeface="Cambria" panose="02040503050406030204" pitchFamily="18" charset="0"/>
              </a:rPr>
              <a:t>absolute gravity</a:t>
            </a:r>
          </a:p>
          <a:p>
            <a:pPr lvl="1"/>
            <a:r>
              <a:rPr lang="en-US" sz="2600" dirty="0">
                <a:latin typeface="Cambria" panose="02040503050406030204" pitchFamily="18" charset="0"/>
                <a:ea typeface="Cambria" panose="02040503050406030204" pitchFamily="18" charset="0"/>
              </a:rPr>
              <a:t>periodic or episodic; repeat every ___ years</a:t>
            </a:r>
          </a:p>
          <a:p>
            <a:pPr lvl="1"/>
            <a:r>
              <a:rPr lang="en-US" sz="2600" dirty="0">
                <a:latin typeface="Cambria" panose="02040503050406030204" pitchFamily="18" charset="0"/>
                <a:ea typeface="Cambria" panose="02040503050406030204" pitchFamily="18" charset="0"/>
              </a:rPr>
              <a:t>large spacing, a few per state</a:t>
            </a:r>
            <a:endParaRPr lang="en-US" dirty="0">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264163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31</a:t>
            </a:fld>
            <a:endParaRPr lang="en-US"/>
          </a:p>
        </p:txBody>
      </p:sp>
    </p:spTree>
    <p:extLst>
      <p:ext uri="{BB962C8B-B14F-4D97-AF65-F5344CB8AC3E}">
        <p14:creationId xmlns:p14="http://schemas.microsoft.com/office/powerpoint/2010/main" val="170664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4</a:t>
            </a:fld>
            <a:endParaRPr lang="en-US"/>
          </a:p>
        </p:txBody>
      </p:sp>
    </p:spTree>
    <p:extLst>
      <p:ext uri="{BB962C8B-B14F-4D97-AF65-F5344CB8AC3E}">
        <p14:creationId xmlns:p14="http://schemas.microsoft.com/office/powerpoint/2010/main" val="3049350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40</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41</a:t>
            </a:fld>
            <a:endParaRPr lang="en-US"/>
          </a:p>
        </p:txBody>
      </p:sp>
    </p:spTree>
    <p:extLst>
      <p:ext uri="{BB962C8B-B14F-4D97-AF65-F5344CB8AC3E}">
        <p14:creationId xmlns:p14="http://schemas.microsoft.com/office/powerpoint/2010/main" val="2053712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 held last week – </a:t>
            </a:r>
            <a:r>
              <a:rPr lang="en-US" dirty="0" err="1"/>
              <a:t>esri</a:t>
            </a:r>
            <a:r>
              <a:rPr lang="en-US" dirty="0"/>
              <a:t>, </a:t>
            </a:r>
            <a:r>
              <a:rPr lang="en-US" dirty="0" err="1"/>
              <a:t>trimble</a:t>
            </a:r>
            <a:r>
              <a:rPr lang="en-US" baseline="0" dirty="0"/>
              <a:t>, </a:t>
            </a:r>
            <a:r>
              <a:rPr lang="en-US" baseline="0" dirty="0" err="1"/>
              <a:t>bluemarble</a:t>
            </a:r>
            <a:r>
              <a:rPr lang="en-US" baseline="0" dirty="0"/>
              <a:t>, all the major well known names were represented</a:t>
            </a:r>
            <a:endParaRPr lang="en-US" dirty="0"/>
          </a:p>
          <a:p>
            <a:endParaRPr lang="en-US" dirty="0"/>
          </a:p>
          <a:p>
            <a:r>
              <a:rPr lang="en-US" dirty="0"/>
              <a:t>labeling a year for each dataset?</a:t>
            </a:r>
          </a:p>
          <a:p>
            <a:endParaRPr lang="en-US" dirty="0"/>
          </a:p>
          <a:p>
            <a:r>
              <a:rPr lang="en-US" dirty="0"/>
              <a:t>something in-between that works for your needs</a:t>
            </a:r>
          </a:p>
          <a:p>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42</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presentation is</a:t>
            </a:r>
            <a:r>
              <a:rPr lang="en-US" baseline="0" dirty="0"/>
              <a:t> intended to raise awareness about the upcoming changes and what they mean for floodplain mapping, but you probably have lots of remaining questions and w</a:t>
            </a:r>
            <a:r>
              <a:rPr lang="en-US" dirty="0">
                <a:latin typeface="Arial" panose="020B0604020202020204" pitchFamily="34" charset="0"/>
                <a:cs typeface="Arial" panose="020B0604020202020204" pitchFamily="34" charset="0"/>
              </a:rPr>
              <a:t>e have a lot of </a:t>
            </a:r>
            <a:r>
              <a:rPr lang="en-US" b="1" dirty="0">
                <a:latin typeface="Arial" panose="020B0604020202020204" pitchFamily="34" charset="0"/>
                <a:cs typeface="Arial" panose="020B0604020202020204" pitchFamily="34" charset="0"/>
              </a:rPr>
              <a:t>resources online </a:t>
            </a:r>
            <a:r>
              <a:rPr lang="en-US" dirty="0">
                <a:latin typeface="Arial" panose="020B0604020202020204" pitchFamily="34" charset="0"/>
                <a:cs typeface="Arial" panose="020B0604020202020204" pitchFamily="34" charset="0"/>
              </a:rPr>
              <a:t>at our website</a:t>
            </a:r>
          </a:p>
          <a:p>
            <a:endParaRPr lang="en-US" b="1"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Please spread the word, and </a:t>
            </a:r>
          </a:p>
          <a:p>
            <a:pPr marL="231115" indent="-231115">
              <a:buFont typeface="+mj-lt"/>
              <a:buAutoNum type="arabicPeriod"/>
            </a:pPr>
            <a:r>
              <a:rPr lang="en-US" dirty="0">
                <a:latin typeface="Arial" panose="020B0604020202020204" pitchFamily="34" charset="0"/>
                <a:cs typeface="Arial" panose="020B0604020202020204" pitchFamily="34" charset="0"/>
              </a:rPr>
              <a:t>make an effort to keep yourself and your colleagues informed. </a:t>
            </a:r>
          </a:p>
          <a:p>
            <a:pPr marL="231115" indent="-231115">
              <a:buFont typeface="+mj-lt"/>
              <a:buAutoNum type="arabicPeriod"/>
            </a:pPr>
            <a:r>
              <a:rPr lang="en-US" dirty="0">
                <a:latin typeface="Arial" panose="020B0604020202020204" pitchFamily="34" charset="0"/>
                <a:cs typeface="Arial" panose="020B0604020202020204" pitchFamily="34" charset="0"/>
              </a:rPr>
              <a:t>Tell us what content is missing or how we can make it better!</a:t>
            </a:r>
          </a:p>
          <a:p>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43</a:t>
            </a:fld>
            <a:endParaRPr lang="en-US"/>
          </a:p>
        </p:txBody>
      </p:sp>
    </p:spTree>
    <p:extLst>
      <p:ext uri="{BB962C8B-B14F-4D97-AF65-F5344CB8AC3E}">
        <p14:creationId xmlns:p14="http://schemas.microsoft.com/office/powerpoint/2010/main" val="1556570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44</a:t>
            </a:fld>
            <a:endParaRPr lang="en-US"/>
          </a:p>
        </p:txBody>
      </p:sp>
    </p:spTree>
    <p:extLst>
      <p:ext uri="{BB962C8B-B14F-4D97-AF65-F5344CB8AC3E}">
        <p14:creationId xmlns:p14="http://schemas.microsoft.com/office/powerpoint/2010/main" val="2379677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9438" y="554038"/>
            <a:ext cx="3678237" cy="2759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base">
              <a:spcBef>
                <a:spcPct val="0"/>
              </a:spcBef>
              <a:spcAft>
                <a:spcPct val="0"/>
              </a:spcAft>
              <a:defRPr/>
            </a:pPr>
            <a:fld id="{5BB99B5A-D3DB-4354-AA55-43E94BB02C0B}" type="slidenum">
              <a:rPr lang="en-US" sz="1400">
                <a:solidFill>
                  <a:prstClr val="black"/>
                </a:solidFill>
                <a:latin typeface="Calibri" pitchFamily="34" charset="0"/>
                <a:ea typeface="ＭＳ Ｐゴシック" pitchFamily="34" charset="-128"/>
              </a:rPr>
              <a:pPr defTabSz="483306" fontAlgn="base">
                <a:spcBef>
                  <a:spcPct val="0"/>
                </a:spcBef>
                <a:spcAft>
                  <a:spcPct val="0"/>
                </a:spcAft>
                <a:defRPr/>
              </a:pPr>
              <a:t>45</a:t>
            </a:fld>
            <a:endParaRPr lang="en-US" sz="1400">
              <a:solidFill>
                <a:prstClr val="black"/>
              </a:solidFill>
              <a:latin typeface="Calibri" pitchFamily="34" charset="0"/>
              <a:ea typeface="ＭＳ Ｐゴシック" pitchFamily="34" charset="-128"/>
            </a:endParaRPr>
          </a:p>
        </p:txBody>
      </p:sp>
      <p:sp>
        <p:nvSpPr>
          <p:cNvPr id="5" name="Header Placeholder 4"/>
          <p:cNvSpPr>
            <a:spLocks noGrp="1"/>
          </p:cNvSpPr>
          <p:nvPr>
            <p:ph type="hdr" sz="quarter" idx="11"/>
          </p:nvPr>
        </p:nvSpPr>
        <p:spPr/>
        <p:txBody>
          <a:bodyPr/>
          <a:lstStyle/>
          <a:p>
            <a:r>
              <a:rPr lang="en-US"/>
              <a:t>NGS Overview, New Point Types and Opus Updates</a:t>
            </a:r>
          </a:p>
        </p:txBody>
      </p:sp>
      <p:sp>
        <p:nvSpPr>
          <p:cNvPr id="6" name="Date Placeholder 5"/>
          <p:cNvSpPr>
            <a:spLocks noGrp="1"/>
          </p:cNvSpPr>
          <p:nvPr>
            <p:ph type="dt" idx="12"/>
          </p:nvPr>
        </p:nvSpPr>
        <p:spPr/>
        <p:txBody>
          <a:bodyPr/>
          <a:lstStyle/>
          <a:p>
            <a:r>
              <a:rPr lang="en-US"/>
              <a:t>06/26/2020</a:t>
            </a:r>
          </a:p>
        </p:txBody>
      </p:sp>
    </p:spTree>
    <p:extLst>
      <p:ext uri="{BB962C8B-B14F-4D97-AF65-F5344CB8AC3E}">
        <p14:creationId xmlns:p14="http://schemas.microsoft.com/office/powerpoint/2010/main" val="759209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Educational videos and online tutorials – </a:t>
            </a:r>
          </a:p>
          <a:p>
            <a:r>
              <a:rPr lang="en-US" dirty="0">
                <a:latin typeface="Arial" panose="020B0604020202020204" pitchFamily="34" charset="0"/>
                <a:cs typeface="Arial" panose="020B0604020202020204" pitchFamily="34" charset="0"/>
              </a:rPr>
              <a:t>Our library of lessons and videos are great resources, and will reinforce a lot of information we covered today. </a:t>
            </a:r>
          </a:p>
          <a:p>
            <a:pPr marL="231115" indent="-231115">
              <a:buFont typeface="+mj-lt"/>
              <a:buAutoNum type="arabicPeriod"/>
            </a:pPr>
            <a:r>
              <a:rPr lang="en-US" dirty="0">
                <a:latin typeface="Arial" panose="020B0604020202020204" pitchFamily="34" charset="0"/>
                <a:cs typeface="Arial" panose="020B0604020202020204" pitchFamily="34" charset="0"/>
              </a:rPr>
              <a:t>The videos are just 3-5 minutes long.</a:t>
            </a:r>
          </a:p>
          <a:p>
            <a:pPr marL="231115" indent="-231115">
              <a:buFont typeface="+mj-lt"/>
              <a:buAutoNum type="arabicPeriod"/>
            </a:pPr>
            <a:r>
              <a:rPr lang="en-US" dirty="0">
                <a:latin typeface="Arial" panose="020B0604020202020204" pitchFamily="34" charset="0"/>
                <a:cs typeface="Arial" panose="020B0604020202020204" pitchFamily="34" charset="0"/>
              </a:rPr>
              <a:t>the lesson is a deeper dive but still only takes an hour.</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46</a:t>
            </a:fld>
            <a:endParaRPr lang="en-US" altLang="en-US"/>
          </a:p>
        </p:txBody>
      </p:sp>
    </p:spTree>
    <p:extLst>
      <p:ext uri="{BB962C8B-B14F-4D97-AF65-F5344CB8AC3E}">
        <p14:creationId xmlns:p14="http://schemas.microsoft.com/office/powerpoint/2010/main" val="1035771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latin typeface="Cambria" panose="02040503050406030204" pitchFamily="18" charset="0"/>
                <a:ea typeface="Cambria" panose="02040503050406030204" pitchFamily="18" charset="0"/>
              </a:rPr>
              <a:t>Stay abreast of any new information coming from us</a:t>
            </a:r>
            <a:r>
              <a:rPr lang="en-US" sz="1200" b="1" baseline="0" dirty="0">
                <a:latin typeface="Cambria" panose="02040503050406030204" pitchFamily="18" charset="0"/>
                <a:ea typeface="Cambria" panose="02040503050406030204" pitchFamily="18" charset="0"/>
              </a:rPr>
              <a:t> </a:t>
            </a:r>
            <a:r>
              <a:rPr lang="en-US" altLang="en-US" b="1" dirty="0">
                <a:latin typeface="Arial" panose="020B0604020202020204" pitchFamily="34" charset="0"/>
                <a:cs typeface="Arial" panose="020B0604020202020204" pitchFamily="34" charset="0"/>
              </a:rPr>
              <a:t>via Email Subscription – </a:t>
            </a:r>
            <a:endParaRPr lang="en-US" altLang="en-US" dirty="0">
              <a:latin typeface="Arial" panose="020B0604020202020204" pitchFamily="34" charset="0"/>
              <a:cs typeface="Arial" panose="020B0604020202020204" pitchFamily="34" charset="0"/>
            </a:endParaRP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Sign up for notifications about News, webinars, and training opportunities with NGS. </a:t>
            </a: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We also use our News subscription list to send out our quarterly NSRS Modernization Newsletter.</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76" indent="-287841" eaLnBrk="0" hangingPunct="0">
              <a:spcBef>
                <a:spcPct val="30000"/>
              </a:spcBef>
              <a:defRPr sz="1200">
                <a:solidFill>
                  <a:schemeClr val="tx1"/>
                </a:solidFill>
                <a:latin typeface="Calibri" pitchFamily="34" charset="0"/>
              </a:defRPr>
            </a:lvl2pPr>
            <a:lvl3pPr marL="1156269" indent="-230600" eaLnBrk="0" hangingPunct="0">
              <a:spcBef>
                <a:spcPct val="30000"/>
              </a:spcBef>
              <a:defRPr sz="1200">
                <a:solidFill>
                  <a:schemeClr val="tx1"/>
                </a:solidFill>
                <a:latin typeface="Calibri" pitchFamily="34" charset="0"/>
              </a:defRPr>
            </a:lvl3pPr>
            <a:lvl4pPr marL="1619102" indent="-230600" eaLnBrk="0" hangingPunct="0">
              <a:spcBef>
                <a:spcPct val="30000"/>
              </a:spcBef>
              <a:defRPr sz="1200">
                <a:solidFill>
                  <a:schemeClr val="tx1"/>
                </a:solidFill>
                <a:latin typeface="Calibri" pitchFamily="34" charset="0"/>
              </a:defRPr>
            </a:lvl4pPr>
            <a:lvl5pPr marL="2081937" indent="-230600" eaLnBrk="0" hangingPunct="0">
              <a:spcBef>
                <a:spcPct val="30000"/>
              </a:spcBef>
              <a:defRPr sz="1200">
                <a:solidFill>
                  <a:schemeClr val="tx1"/>
                </a:solidFill>
                <a:latin typeface="Calibri" pitchFamily="34" charset="0"/>
              </a:defRPr>
            </a:lvl5pPr>
            <a:lvl6pPr marL="2552949" indent="-230600" defTabSz="471012" eaLnBrk="0" fontAlgn="base" hangingPunct="0">
              <a:spcBef>
                <a:spcPct val="30000"/>
              </a:spcBef>
              <a:spcAft>
                <a:spcPct val="0"/>
              </a:spcAft>
              <a:defRPr sz="1200">
                <a:solidFill>
                  <a:schemeClr val="tx1"/>
                </a:solidFill>
                <a:latin typeface="Calibri" pitchFamily="34" charset="0"/>
              </a:defRPr>
            </a:lvl6pPr>
            <a:lvl7pPr marL="3023960" indent="-230600" defTabSz="471012" eaLnBrk="0" fontAlgn="base" hangingPunct="0">
              <a:spcBef>
                <a:spcPct val="30000"/>
              </a:spcBef>
              <a:spcAft>
                <a:spcPct val="0"/>
              </a:spcAft>
              <a:defRPr sz="1200">
                <a:solidFill>
                  <a:schemeClr val="tx1"/>
                </a:solidFill>
                <a:latin typeface="Calibri" pitchFamily="34" charset="0"/>
              </a:defRPr>
            </a:lvl7pPr>
            <a:lvl8pPr marL="3494971" indent="-230600" defTabSz="471012" eaLnBrk="0" fontAlgn="base" hangingPunct="0">
              <a:spcBef>
                <a:spcPct val="30000"/>
              </a:spcBef>
              <a:spcAft>
                <a:spcPct val="0"/>
              </a:spcAft>
              <a:defRPr sz="1200">
                <a:solidFill>
                  <a:schemeClr val="tx1"/>
                </a:solidFill>
                <a:latin typeface="Calibri" pitchFamily="34" charset="0"/>
              </a:defRPr>
            </a:lvl8pPr>
            <a:lvl9pPr marL="3965983" indent="-230600" defTabSz="47101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287DD4-DB9E-4F0A-B145-24E10F384AA7}" type="slidenum">
              <a:rPr lang="en-US" altLang="en-US" smtClean="0">
                <a:solidFill>
                  <a:srgbClr val="000000"/>
                </a:solidFill>
                <a:latin typeface="Gill Sans MT" pitchFamily="34" charset="0"/>
                <a:ea typeface="MS PGothic" pitchFamily="34" charset="-128"/>
              </a:rPr>
              <a:pPr eaLnBrk="1" hangingPunct="1">
                <a:spcBef>
                  <a:spcPct val="0"/>
                </a:spcBef>
              </a:pPr>
              <a:t>47</a:t>
            </a:fld>
            <a:endParaRPr lang="en-US" altLang="en-US">
              <a:solidFill>
                <a:srgbClr val="000000"/>
              </a:solidFill>
              <a:latin typeface="Gill Sans MT" pitchFamily="34" charset="0"/>
              <a:ea typeface="MS PGothic" pitchFamily="34" charset="-128"/>
            </a:endParaRPr>
          </a:p>
        </p:txBody>
      </p:sp>
    </p:spTree>
    <p:extLst>
      <p:ext uri="{BB962C8B-B14F-4D97-AF65-F5344CB8AC3E}">
        <p14:creationId xmlns:p14="http://schemas.microsoft.com/office/powerpoint/2010/main" val="3317588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pPr eaLnBrk="1" hangingPunct="1"/>
              <a:t>48</a:t>
            </a:fld>
            <a:endParaRPr lang="en-US"/>
          </a:p>
        </p:txBody>
      </p:sp>
    </p:spTree>
    <p:extLst>
      <p:ext uri="{BB962C8B-B14F-4D97-AF65-F5344CB8AC3E}">
        <p14:creationId xmlns:p14="http://schemas.microsoft.com/office/powerpoint/2010/main" val="72941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C7FDA5B-9D0D-4B8C-AC0F-2DE92514A50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6924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baseline="0" dirty="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6</a:t>
            </a:fld>
            <a:endParaRPr lang="en-US" altLang="en-US"/>
          </a:p>
        </p:txBody>
      </p:sp>
    </p:spTree>
    <p:extLst>
      <p:ext uri="{BB962C8B-B14F-4D97-AF65-F5344CB8AC3E}">
        <p14:creationId xmlns:p14="http://schemas.microsoft.com/office/powerpoint/2010/main" val="247511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vertical</a:t>
            </a:r>
            <a:r>
              <a:rPr lang="en-US" baseline="0" dirty="0"/>
              <a:t> reference system is a reference surface that can be used to measure heights in a uniform way.</a:t>
            </a:r>
          </a:p>
          <a:p>
            <a:r>
              <a:rPr lang="en-US" dirty="0"/>
              <a:t>So,</a:t>
            </a:r>
            <a:r>
              <a:rPr lang="en-US" baseline="0" dirty="0"/>
              <a:t> h</a:t>
            </a:r>
            <a:r>
              <a:rPr lang="en-US" dirty="0"/>
              <a:t>ow much taller is</a:t>
            </a:r>
            <a:r>
              <a:rPr lang="en-US" baseline="0" dirty="0"/>
              <a:t> Sally?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8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need to know how tall, or the slope of the hill.</a:t>
            </a:r>
          </a:p>
          <a:p>
            <a:r>
              <a:rPr lang="en-US" dirty="0"/>
              <a:t>-You cannot compare heights that are measured from different planes of reference.</a:t>
            </a:r>
          </a:p>
          <a:p>
            <a:r>
              <a:rPr lang="en-US" dirty="0"/>
              <a:t>*If we</a:t>
            </a:r>
            <a:r>
              <a:rPr lang="en-US" baseline="0" dirty="0"/>
              <a:t> replace Sally and Jane with an example more related to floodplains:</a:t>
            </a:r>
          </a:p>
          <a:p>
            <a:r>
              <a:rPr lang="en-US" baseline="0" dirty="0"/>
              <a:t>What if we want to compare a BFE height in 1990 and a BFE height 2010</a:t>
            </a:r>
          </a:p>
          <a:p>
            <a:pPr marL="173336" indent="-173336">
              <a:buFont typeface="Wingdings" panose="05000000000000000000" pitchFamily="2" charset="2"/>
              <a:buChar char="à"/>
            </a:pPr>
            <a:r>
              <a:rPr lang="en-US" baseline="0" dirty="0">
                <a:sym typeface="Wingdings" panose="05000000000000000000" pitchFamily="2" charset="2"/>
              </a:rPr>
              <a:t>what if the land has subsided under that base flood elevation over time?</a:t>
            </a:r>
          </a:p>
          <a:p>
            <a:r>
              <a:rPr lang="en-US" baseline="0" dirty="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1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that’s the proper technical</a:t>
            </a:r>
            <a:r>
              <a:rPr lang="en-US" baseline="0" dirty="0"/>
              <a:t> term, but I’m not going to hound someone who says “conversion”…  I slip sometimes too</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13</a:t>
            </a:fld>
            <a:endParaRPr lang="en-US"/>
          </a:p>
        </p:txBody>
      </p:sp>
    </p:spTree>
    <p:extLst>
      <p:ext uri="{BB962C8B-B14F-4D97-AF65-F5344CB8AC3E}">
        <p14:creationId xmlns:p14="http://schemas.microsoft.com/office/powerpoint/2010/main" val="318996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e.g. change NAD 83(1986) latitude and longitude to NAD 83(1986) State Plane Coordinates</a:t>
            </a:r>
          </a:p>
          <a:p>
            <a:pPr lvl="1"/>
            <a:r>
              <a:rPr lang="en-US" dirty="0"/>
              <a:t>Transformation:  Meaning to change the datum or frame, without changing the type of coordinate</a:t>
            </a:r>
          </a:p>
          <a:p>
            <a:pPr lvl="1"/>
            <a:r>
              <a:rPr lang="en-US" dirty="0"/>
              <a:t>e.g. changing an NAD 27 latitude &amp; longitude to an NAD 83(1986) latitude &amp; longitude</a:t>
            </a:r>
          </a:p>
          <a:p>
            <a:endParaRPr lang="en-US" dirty="0"/>
          </a:p>
          <a:p>
            <a:r>
              <a:rPr lang="en-US" dirty="0"/>
              <a:t>So, “NADCON” which transforms coordinates between datums could have been called “NADTRAN.” </a:t>
            </a:r>
            <a:r>
              <a:rPr lang="en-US" dirty="0" err="1"/>
              <a:t>C’est</a:t>
            </a:r>
            <a:r>
              <a:rPr lang="en-US" dirty="0"/>
              <a:t> la vie.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5846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167860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766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068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348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407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091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05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6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14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3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934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614949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29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549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055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14674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42067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7AD4DCD3-172B-4990-80A6-45F69410C25B}" type="slidenum">
              <a:rPr lang="en-US" altLang="en-US"/>
              <a:pPr/>
              <a:t>‹#›</a:t>
            </a:fld>
            <a:endParaRPr lang="en-US" altLang="en-US"/>
          </a:p>
        </p:txBody>
      </p:sp>
    </p:spTree>
    <p:extLst>
      <p:ext uri="{BB962C8B-B14F-4D97-AF65-F5344CB8AC3E}">
        <p14:creationId xmlns:p14="http://schemas.microsoft.com/office/powerpoint/2010/main" val="3030556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a:p>
        </p:txBody>
      </p:sp>
    </p:spTree>
    <p:extLst>
      <p:ext uri="{BB962C8B-B14F-4D97-AF65-F5344CB8AC3E}">
        <p14:creationId xmlns:p14="http://schemas.microsoft.com/office/powerpoint/2010/main" val="3343663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402729D8-1644-4D0C-9B5E-42A347FE2C29}" type="slidenum">
              <a:rPr lang="en-US" altLang="en-US"/>
              <a:pPr/>
              <a:t>‹#›</a:t>
            </a:fld>
            <a:endParaRPr lang="en-US" altLang="en-US"/>
          </a:p>
        </p:txBody>
      </p:sp>
    </p:spTree>
    <p:extLst>
      <p:ext uri="{BB962C8B-B14F-4D97-AF65-F5344CB8AC3E}">
        <p14:creationId xmlns:p14="http://schemas.microsoft.com/office/powerpoint/2010/main" val="1440650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ltLang="en-US"/>
              <a:t>1/15/2021</a:t>
            </a:r>
          </a:p>
        </p:txBody>
      </p:sp>
      <p:sp>
        <p:nvSpPr>
          <p:cNvPr id="6"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838652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ltLang="en-US"/>
              <a:t>1/15/2021</a:t>
            </a:r>
          </a:p>
        </p:txBody>
      </p:sp>
      <p:sp>
        <p:nvSpPr>
          <p:cNvPr id="8"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214691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29423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r>
              <a:rPr lang="en-US" altLang="en-US"/>
              <a:t>1/15/2021</a:t>
            </a:r>
          </a:p>
        </p:txBody>
      </p:sp>
      <p:sp>
        <p:nvSpPr>
          <p:cNvPr id="4"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80721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ltLang="en-US"/>
              <a:t>1/15/2021</a:t>
            </a:r>
          </a:p>
        </p:txBody>
      </p:sp>
      <p:sp>
        <p:nvSpPr>
          <p:cNvPr id="3"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2767065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1/15/2021</a:t>
            </a:r>
          </a:p>
        </p:txBody>
      </p:sp>
      <p:sp>
        <p:nvSpPr>
          <p:cNvPr id="6"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53542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1/15/2021</a:t>
            </a:r>
          </a:p>
        </p:txBody>
      </p:sp>
      <p:sp>
        <p:nvSpPr>
          <p:cNvPr id="6"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3529894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640793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97738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1" y="568325"/>
            <a:ext cx="7807325" cy="1144588"/>
          </a:xfrm>
        </p:spPr>
        <p:txBody>
          <a:bodyPr/>
          <a:lstStyle/>
          <a:p>
            <a:r>
              <a:rPr lang="en-US"/>
              <a:t>Click to edit Master title style</a:t>
            </a:r>
          </a:p>
        </p:txBody>
      </p:sp>
      <p:sp>
        <p:nvSpPr>
          <p:cNvPr id="3" name="Content Placeholder 2"/>
          <p:cNvSpPr>
            <a:spLocks noGrp="1"/>
          </p:cNvSpPr>
          <p:nvPr>
            <p:ph sz="half" idx="1"/>
          </p:nvPr>
        </p:nvSpPr>
        <p:spPr>
          <a:xfrm>
            <a:off x="673100" y="1906588"/>
            <a:ext cx="3827463"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2964" y="1906588"/>
            <a:ext cx="3827462"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2964" y="4141790"/>
            <a:ext cx="3827462"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908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DB62C9E3-C671-4AA4-9246-017AC65EA96C}"/>
              </a:ext>
            </a:extLst>
          </p:cNvPr>
          <p:cNvGrpSpPr>
            <a:grpSpLocks/>
          </p:cNvGrpSpPr>
          <p:nvPr/>
        </p:nvGrpSpPr>
        <p:grpSpPr bwMode="auto">
          <a:xfrm>
            <a:off x="4335463" y="1169988"/>
            <a:ext cx="4814887" cy="4994275"/>
            <a:chOff x="4334933" y="1169931"/>
            <a:chExt cx="4814835" cy="4993802"/>
          </a:xfrm>
        </p:grpSpPr>
        <p:cxnSp>
          <p:nvCxnSpPr>
            <p:cNvPr id="5" name="Straight Connector 4">
              <a:extLst>
                <a:ext uri="{FF2B5EF4-FFF2-40B4-BE49-F238E27FC236}">
                  <a16:creationId xmlns:a16="http://schemas.microsoft.com/office/drawing/2014/main" id="{CFB4A7B0-1B43-469A-A43A-B125B17DAB43}"/>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98F135B-E0C5-4D57-A0C9-AEDB6ABCE4A3}"/>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7877D45-67E1-438E-8BE6-850435DA5A04}"/>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6C073BF-E02C-4B25-8A41-DDD9EAF5B29C}"/>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6AE14E5-E237-49EE-92CF-2562705B0EE9}"/>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8F7F46BA-260B-4868-B0A3-A92D77B8942B}"/>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AC76D73C-05FB-4888-B58B-B564CB1A0E2C}"/>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F0E79613-784C-4F44-BCD6-399F784660E3}"/>
              </a:ext>
            </a:extLst>
          </p:cNvPr>
          <p:cNvSpPr>
            <a:spLocks noGrp="1"/>
          </p:cNvSpPr>
          <p:nvPr>
            <p:ph type="sldNum" sz="quarter" idx="12"/>
          </p:nvPr>
        </p:nvSpPr>
        <p:spPr/>
        <p:txBody>
          <a:bodyPr/>
          <a:lstStyle>
            <a:lvl1pPr>
              <a:defRPr/>
            </a:lvl1pPr>
          </a:lstStyle>
          <a:p>
            <a:fld id="{967C67DE-FE43-4F74-88D9-9003A21E92B2}" type="slidenum">
              <a:rPr lang="en-US" altLang="en-US"/>
              <a:pPr/>
              <a:t>‹#›</a:t>
            </a:fld>
            <a:endParaRPr lang="en-US" altLang="en-US"/>
          </a:p>
        </p:txBody>
      </p:sp>
    </p:spTree>
    <p:extLst>
      <p:ext uri="{BB962C8B-B14F-4D97-AF65-F5344CB8AC3E}">
        <p14:creationId xmlns:p14="http://schemas.microsoft.com/office/powerpoint/2010/main" val="2409606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BFC6AD-ACC3-4D54-82DC-131063B3ACE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0C91F5F-5DB5-473C-984A-DD109E5757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B9FDA5-D778-438B-8BFA-4CFE42D7A99F}"/>
              </a:ext>
            </a:extLst>
          </p:cNvPr>
          <p:cNvSpPr>
            <a:spLocks noGrp="1"/>
          </p:cNvSpPr>
          <p:nvPr>
            <p:ph type="sldNum" sz="quarter" idx="12"/>
          </p:nvPr>
        </p:nvSpPr>
        <p:spPr/>
        <p:txBody>
          <a:bodyPr/>
          <a:lstStyle>
            <a:lvl1pPr>
              <a:defRPr/>
            </a:lvl1pPr>
          </a:lstStyle>
          <a:p>
            <a:fld id="{40C14AA8-2254-4C4A-9D62-F84B174CBDE7}" type="slidenum">
              <a:rPr lang="en-US" altLang="en-US"/>
              <a:pPr/>
              <a:t>‹#›</a:t>
            </a:fld>
            <a:endParaRPr lang="en-US" altLang="en-US"/>
          </a:p>
        </p:txBody>
      </p:sp>
    </p:spTree>
    <p:extLst>
      <p:ext uri="{BB962C8B-B14F-4D97-AF65-F5344CB8AC3E}">
        <p14:creationId xmlns:p14="http://schemas.microsoft.com/office/powerpoint/2010/main" val="4117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EDA22-EC34-49BF-980B-18B7701717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EF45C09-1666-4E2D-BE95-F8DA43F1BC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62AA8-6775-4F7B-B1E8-C3630FD11EC4}"/>
              </a:ext>
            </a:extLst>
          </p:cNvPr>
          <p:cNvSpPr>
            <a:spLocks noGrp="1"/>
          </p:cNvSpPr>
          <p:nvPr>
            <p:ph type="sldNum" sz="quarter" idx="12"/>
          </p:nvPr>
        </p:nvSpPr>
        <p:spPr/>
        <p:txBody>
          <a:bodyPr/>
          <a:lstStyle>
            <a:lvl1pPr>
              <a:defRPr/>
            </a:lvl1pPr>
          </a:lstStyle>
          <a:p>
            <a:fld id="{1843888A-F853-4143-BFE0-B8DE1F811F30}" type="slidenum">
              <a:rPr lang="en-US" altLang="en-US"/>
              <a:pPr/>
              <a:t>‹#›</a:t>
            </a:fld>
            <a:endParaRPr lang="en-US" altLang="en-US"/>
          </a:p>
        </p:txBody>
      </p:sp>
    </p:spTree>
    <p:extLst>
      <p:ext uri="{BB962C8B-B14F-4D97-AF65-F5344CB8AC3E}">
        <p14:creationId xmlns:p14="http://schemas.microsoft.com/office/powerpoint/2010/main" val="349629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6"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1383373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8CFDD85-2D91-40EA-A281-24F0E2279171}"/>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A1E38B2-926D-4DD1-BFFA-A99DD2F00EA1}"/>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1D99A6-139F-41D2-93E9-1C54F0641977}"/>
              </a:ext>
            </a:extLst>
          </p:cNvPr>
          <p:cNvSpPr>
            <a:spLocks noGrp="1"/>
          </p:cNvSpPr>
          <p:nvPr>
            <p:ph type="sldNum" sz="quarter" idx="16"/>
          </p:nvPr>
        </p:nvSpPr>
        <p:spPr/>
        <p:txBody>
          <a:bodyPr/>
          <a:lstStyle>
            <a:lvl1pPr>
              <a:defRPr/>
            </a:lvl1pPr>
          </a:lstStyle>
          <a:p>
            <a:fld id="{E23113A5-37FF-4ABA-8117-466BDDA82F53}" type="slidenum">
              <a:rPr lang="en-US" altLang="en-US"/>
              <a:pPr/>
              <a:t>‹#›</a:t>
            </a:fld>
            <a:endParaRPr lang="en-US" altLang="en-US"/>
          </a:p>
        </p:txBody>
      </p:sp>
    </p:spTree>
    <p:extLst>
      <p:ext uri="{BB962C8B-B14F-4D97-AF65-F5344CB8AC3E}">
        <p14:creationId xmlns:p14="http://schemas.microsoft.com/office/powerpoint/2010/main" val="555394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D5C2BA2-C9EB-4B74-AD66-CA38D7B0B7E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F324FBE-3E09-4C88-A52E-3919E591CA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A0BDBF0-DF02-4350-8351-3A39E1C9CF74}"/>
              </a:ext>
            </a:extLst>
          </p:cNvPr>
          <p:cNvSpPr>
            <a:spLocks noGrp="1"/>
          </p:cNvSpPr>
          <p:nvPr>
            <p:ph type="sldNum" sz="quarter" idx="12"/>
          </p:nvPr>
        </p:nvSpPr>
        <p:spPr/>
        <p:txBody>
          <a:bodyPr/>
          <a:lstStyle>
            <a:lvl1pPr>
              <a:defRPr/>
            </a:lvl1pPr>
          </a:lstStyle>
          <a:p>
            <a:fld id="{098BB4D3-5391-4BF7-B9A0-9FE9B8B8B0CA}" type="slidenum">
              <a:rPr lang="en-US" altLang="en-US"/>
              <a:pPr/>
              <a:t>‹#›</a:t>
            </a:fld>
            <a:endParaRPr lang="en-US" altLang="en-US"/>
          </a:p>
        </p:txBody>
      </p:sp>
    </p:spTree>
    <p:extLst>
      <p:ext uri="{BB962C8B-B14F-4D97-AF65-F5344CB8AC3E}">
        <p14:creationId xmlns:p14="http://schemas.microsoft.com/office/powerpoint/2010/main" val="3008573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F1C140F-9F5A-45E5-8752-DACA212149B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C3CF176-7715-43BD-B4B9-F0138411F2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8195121-C6D0-49DF-A370-2DB201110480}"/>
              </a:ext>
            </a:extLst>
          </p:cNvPr>
          <p:cNvSpPr>
            <a:spLocks noGrp="1"/>
          </p:cNvSpPr>
          <p:nvPr>
            <p:ph type="sldNum" sz="quarter" idx="12"/>
          </p:nvPr>
        </p:nvSpPr>
        <p:spPr/>
        <p:txBody>
          <a:bodyPr/>
          <a:lstStyle>
            <a:lvl1pPr>
              <a:defRPr/>
            </a:lvl1pPr>
          </a:lstStyle>
          <a:p>
            <a:fld id="{F23EAD51-E1DB-4522-B95B-1A7ECC6B645E}" type="slidenum">
              <a:rPr lang="en-US" altLang="en-US"/>
              <a:pPr/>
              <a:t>‹#›</a:t>
            </a:fld>
            <a:endParaRPr lang="en-US" altLang="en-US"/>
          </a:p>
        </p:txBody>
      </p:sp>
    </p:spTree>
    <p:extLst>
      <p:ext uri="{BB962C8B-B14F-4D97-AF65-F5344CB8AC3E}">
        <p14:creationId xmlns:p14="http://schemas.microsoft.com/office/powerpoint/2010/main" val="1606400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6767A7F-0F3A-4E90-81F9-E61571C0E9A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7417F1D-917C-4C74-8299-9177236C8C3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2ABCEA9-F728-476F-89B5-FC40E4715B7F}"/>
              </a:ext>
            </a:extLst>
          </p:cNvPr>
          <p:cNvSpPr>
            <a:spLocks noGrp="1"/>
          </p:cNvSpPr>
          <p:nvPr>
            <p:ph type="sldNum" sz="quarter" idx="12"/>
          </p:nvPr>
        </p:nvSpPr>
        <p:spPr/>
        <p:txBody>
          <a:bodyPr/>
          <a:lstStyle>
            <a:lvl1pPr>
              <a:defRPr/>
            </a:lvl1pPr>
          </a:lstStyle>
          <a:p>
            <a:fld id="{7FFBD557-8FDD-4B6C-9F56-80DEE483CB3A}" type="slidenum">
              <a:rPr lang="en-US" altLang="en-US"/>
              <a:pPr/>
              <a:t>‹#›</a:t>
            </a:fld>
            <a:endParaRPr lang="en-US" altLang="en-US"/>
          </a:p>
        </p:txBody>
      </p:sp>
    </p:spTree>
    <p:extLst>
      <p:ext uri="{BB962C8B-B14F-4D97-AF65-F5344CB8AC3E}">
        <p14:creationId xmlns:p14="http://schemas.microsoft.com/office/powerpoint/2010/main" val="1955482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5078CF-D3A6-4C97-9C18-0FCE843EF70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40621F2-CCB4-474C-8371-834F9F44D1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797410-8DBF-4BEC-8EC7-976FEC363987}"/>
              </a:ext>
            </a:extLst>
          </p:cNvPr>
          <p:cNvSpPr>
            <a:spLocks noGrp="1"/>
          </p:cNvSpPr>
          <p:nvPr>
            <p:ph type="sldNum" sz="quarter" idx="12"/>
          </p:nvPr>
        </p:nvSpPr>
        <p:spPr/>
        <p:txBody>
          <a:bodyPr/>
          <a:lstStyle>
            <a:lvl1pPr>
              <a:defRPr/>
            </a:lvl1pPr>
          </a:lstStyle>
          <a:p>
            <a:fld id="{D6133D35-BDDB-4A33-B589-C1874743688C}" type="slidenum">
              <a:rPr lang="en-US" altLang="en-US"/>
              <a:pPr/>
              <a:t>‹#›</a:t>
            </a:fld>
            <a:endParaRPr lang="en-US" altLang="en-US"/>
          </a:p>
        </p:txBody>
      </p:sp>
    </p:spTree>
    <p:extLst>
      <p:ext uri="{BB962C8B-B14F-4D97-AF65-F5344CB8AC3E}">
        <p14:creationId xmlns:p14="http://schemas.microsoft.com/office/powerpoint/2010/main" val="3062965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5825206-1730-4043-BF93-7ABA783B2730}"/>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A8E0413-B350-4DE8-801A-0E51B5E7E22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F5E87B-53D1-4FD4-B43D-B1D3CFEA1C59}"/>
              </a:ext>
            </a:extLst>
          </p:cNvPr>
          <p:cNvSpPr>
            <a:spLocks noGrp="1"/>
          </p:cNvSpPr>
          <p:nvPr>
            <p:ph type="sldNum" sz="quarter" idx="16"/>
          </p:nvPr>
        </p:nvSpPr>
        <p:spPr/>
        <p:txBody>
          <a:bodyPr/>
          <a:lstStyle>
            <a:lvl1pPr>
              <a:defRPr/>
            </a:lvl1pPr>
          </a:lstStyle>
          <a:p>
            <a:fld id="{1FCFC6F8-A84F-4A87-AA25-404B150F6967}" type="slidenum">
              <a:rPr lang="en-US" altLang="en-US"/>
              <a:pPr/>
              <a:t>‹#›</a:t>
            </a:fld>
            <a:endParaRPr lang="en-US" altLang="en-US"/>
          </a:p>
        </p:txBody>
      </p:sp>
    </p:spTree>
    <p:extLst>
      <p:ext uri="{BB962C8B-B14F-4D97-AF65-F5344CB8AC3E}">
        <p14:creationId xmlns:p14="http://schemas.microsoft.com/office/powerpoint/2010/main" val="1258856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63F5E740-DB10-4F00-B989-4554C57FD321}"/>
              </a:ext>
            </a:extLst>
          </p:cNvPr>
          <p:cNvSpPr>
            <a:spLocks noGrp="1"/>
          </p:cNvSpPr>
          <p:nvPr>
            <p:ph type="dt" sz="half" idx="15"/>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9D8FDA94-D549-4302-8BF6-78AB285B948D}"/>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924B2FE-070C-499B-8E4C-4BE281A3930C}"/>
              </a:ext>
            </a:extLst>
          </p:cNvPr>
          <p:cNvSpPr>
            <a:spLocks noGrp="1"/>
          </p:cNvSpPr>
          <p:nvPr>
            <p:ph type="sldNum" sz="quarter" idx="17"/>
          </p:nvPr>
        </p:nvSpPr>
        <p:spPr/>
        <p:txBody>
          <a:bodyPr/>
          <a:lstStyle>
            <a:lvl1pPr>
              <a:defRPr/>
            </a:lvl1pPr>
          </a:lstStyle>
          <a:p>
            <a:fld id="{344C41E4-D3F0-4B15-88CD-277F88D753F5}" type="slidenum">
              <a:rPr lang="en-US" altLang="en-US"/>
              <a:pPr/>
              <a:t>‹#›</a:t>
            </a:fld>
            <a:endParaRPr lang="en-US" altLang="en-US"/>
          </a:p>
        </p:txBody>
      </p:sp>
    </p:spTree>
    <p:extLst>
      <p:ext uri="{BB962C8B-B14F-4D97-AF65-F5344CB8AC3E}">
        <p14:creationId xmlns:p14="http://schemas.microsoft.com/office/powerpoint/2010/main" val="728985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0CE79B-3CFC-41D8-8ACB-DF9A2860F2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7FFACC-E210-407B-A329-C969FFCAB4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B5398-FBB0-4D9E-A43A-607EB54BA01C}"/>
              </a:ext>
            </a:extLst>
          </p:cNvPr>
          <p:cNvSpPr>
            <a:spLocks noGrp="1"/>
          </p:cNvSpPr>
          <p:nvPr>
            <p:ph type="sldNum" sz="quarter" idx="12"/>
          </p:nvPr>
        </p:nvSpPr>
        <p:spPr/>
        <p:txBody>
          <a:bodyPr/>
          <a:lstStyle>
            <a:lvl1pPr>
              <a:defRPr/>
            </a:lvl1pPr>
          </a:lstStyle>
          <a:p>
            <a:fld id="{1F7BCBAA-9698-4640-971A-EA5983563B0F}" type="slidenum">
              <a:rPr lang="en-US" altLang="en-US"/>
              <a:pPr/>
              <a:t>‹#›</a:t>
            </a:fld>
            <a:endParaRPr lang="en-US" altLang="en-US"/>
          </a:p>
        </p:txBody>
      </p:sp>
    </p:spTree>
    <p:extLst>
      <p:ext uri="{BB962C8B-B14F-4D97-AF65-F5344CB8AC3E}">
        <p14:creationId xmlns:p14="http://schemas.microsoft.com/office/powerpoint/2010/main" val="2525439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9C95F-324F-4962-BAFF-7789857C1941}"/>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CAD2276D-9F67-4F8E-8F0A-D25205B017CE}"/>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FC63A59-20A8-48B8-9D60-C9D8540F2F07}"/>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D7BAE36-A68C-4CFB-A096-29241DFB9F2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2FD7A8A-7D85-42B0-B85D-42DFB02AEE6D}"/>
              </a:ext>
            </a:extLst>
          </p:cNvPr>
          <p:cNvSpPr>
            <a:spLocks noGrp="1"/>
          </p:cNvSpPr>
          <p:nvPr>
            <p:ph type="sldNum" sz="quarter" idx="16"/>
          </p:nvPr>
        </p:nvSpPr>
        <p:spPr/>
        <p:txBody>
          <a:bodyPr/>
          <a:lstStyle>
            <a:lvl1pPr>
              <a:defRPr/>
            </a:lvl1pPr>
          </a:lstStyle>
          <a:p>
            <a:fld id="{F096A225-79A4-410F-833F-AE46847842E4}" type="slidenum">
              <a:rPr lang="en-US" altLang="en-US"/>
              <a:pPr/>
              <a:t>‹#›</a:t>
            </a:fld>
            <a:endParaRPr lang="en-US" altLang="en-US"/>
          </a:p>
        </p:txBody>
      </p:sp>
    </p:spTree>
    <p:extLst>
      <p:ext uri="{BB962C8B-B14F-4D97-AF65-F5344CB8AC3E}">
        <p14:creationId xmlns:p14="http://schemas.microsoft.com/office/powerpoint/2010/main" val="1533297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CEA52D-D6C7-495F-B16C-04158AA88F5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C27653-FE82-4511-BDDA-3697E75E77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F42270-4E04-4BDF-841D-D854A44638D8}"/>
              </a:ext>
            </a:extLst>
          </p:cNvPr>
          <p:cNvSpPr>
            <a:spLocks noGrp="1"/>
          </p:cNvSpPr>
          <p:nvPr>
            <p:ph type="sldNum" sz="quarter" idx="12"/>
          </p:nvPr>
        </p:nvSpPr>
        <p:spPr/>
        <p:txBody>
          <a:bodyPr/>
          <a:lstStyle>
            <a:lvl1pPr>
              <a:defRPr/>
            </a:lvl1pPr>
          </a:lstStyle>
          <a:p>
            <a:fld id="{54C45EB5-AB80-465E-919F-AF58312247AF}" type="slidenum">
              <a:rPr lang="en-US" altLang="en-US"/>
              <a:pPr/>
              <a:t>‹#›</a:t>
            </a:fld>
            <a:endParaRPr lang="en-US" altLang="en-US"/>
          </a:p>
        </p:txBody>
      </p:sp>
    </p:spTree>
    <p:extLst>
      <p:ext uri="{BB962C8B-B14F-4D97-AF65-F5344CB8AC3E}">
        <p14:creationId xmlns:p14="http://schemas.microsoft.com/office/powerpoint/2010/main" val="69872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8"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156950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D4838C-D051-4E17-A446-343BEDD43F74}"/>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417EC9DC-794B-4BF6-A151-492D512E5F7D}"/>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4C87E07-2AF7-487D-91B1-E5F099BDC689}"/>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FF9D009-D49E-4D79-A707-F9B2A74802A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30A202-9666-471B-B0A7-0FB7B8EB71AF}"/>
              </a:ext>
            </a:extLst>
          </p:cNvPr>
          <p:cNvSpPr>
            <a:spLocks noGrp="1"/>
          </p:cNvSpPr>
          <p:nvPr>
            <p:ph type="sldNum" sz="quarter" idx="16"/>
          </p:nvPr>
        </p:nvSpPr>
        <p:spPr/>
        <p:txBody>
          <a:bodyPr/>
          <a:lstStyle>
            <a:lvl1pPr>
              <a:defRPr/>
            </a:lvl1pPr>
          </a:lstStyle>
          <a:p>
            <a:fld id="{856EFDF2-B1F7-4479-9A72-32AFCA39D06A}" type="slidenum">
              <a:rPr lang="en-US" altLang="en-US"/>
              <a:pPr/>
              <a:t>‹#›</a:t>
            </a:fld>
            <a:endParaRPr lang="en-US" altLang="en-US"/>
          </a:p>
        </p:txBody>
      </p:sp>
    </p:spTree>
    <p:extLst>
      <p:ext uri="{BB962C8B-B14F-4D97-AF65-F5344CB8AC3E}">
        <p14:creationId xmlns:p14="http://schemas.microsoft.com/office/powerpoint/2010/main" val="3770991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8D1495B-FD8C-4D34-89FF-AD98DCB34704}"/>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0735EDE-DEA0-4ECB-9328-6FA531087E7D}"/>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22B848-4F5A-407D-84F4-360B4EF48264}"/>
              </a:ext>
            </a:extLst>
          </p:cNvPr>
          <p:cNvSpPr>
            <a:spLocks noGrp="1"/>
          </p:cNvSpPr>
          <p:nvPr>
            <p:ph type="sldNum" sz="quarter" idx="16"/>
          </p:nvPr>
        </p:nvSpPr>
        <p:spPr/>
        <p:txBody>
          <a:bodyPr/>
          <a:lstStyle>
            <a:lvl1pPr>
              <a:defRPr/>
            </a:lvl1pPr>
          </a:lstStyle>
          <a:p>
            <a:fld id="{512FB029-DA50-4BF1-923F-F2D9C614CD53}" type="slidenum">
              <a:rPr lang="en-US" altLang="en-US"/>
              <a:pPr/>
              <a:t>‹#›</a:t>
            </a:fld>
            <a:endParaRPr lang="en-US" altLang="en-US"/>
          </a:p>
        </p:txBody>
      </p:sp>
    </p:spTree>
    <p:extLst>
      <p:ext uri="{BB962C8B-B14F-4D97-AF65-F5344CB8AC3E}">
        <p14:creationId xmlns:p14="http://schemas.microsoft.com/office/powerpoint/2010/main" val="3620725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9E2807-88DB-4433-8424-FAA522070CF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C0C045-005A-4871-942D-CFA5D3444A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A448F6-C4C9-4798-8F60-D1A4B273E358}"/>
              </a:ext>
            </a:extLst>
          </p:cNvPr>
          <p:cNvSpPr>
            <a:spLocks noGrp="1"/>
          </p:cNvSpPr>
          <p:nvPr>
            <p:ph type="sldNum" sz="quarter" idx="12"/>
          </p:nvPr>
        </p:nvSpPr>
        <p:spPr/>
        <p:txBody>
          <a:bodyPr/>
          <a:lstStyle>
            <a:lvl1pPr>
              <a:defRPr/>
            </a:lvl1pPr>
          </a:lstStyle>
          <a:p>
            <a:fld id="{1BC8A2E6-2EF1-4B83-8A4C-DAD5EF46A48B}" type="slidenum">
              <a:rPr lang="en-US" altLang="en-US"/>
              <a:pPr/>
              <a:t>‹#›</a:t>
            </a:fld>
            <a:endParaRPr lang="en-US" altLang="en-US"/>
          </a:p>
        </p:txBody>
      </p:sp>
    </p:spTree>
    <p:extLst>
      <p:ext uri="{BB962C8B-B14F-4D97-AF65-F5344CB8AC3E}">
        <p14:creationId xmlns:p14="http://schemas.microsoft.com/office/powerpoint/2010/main" val="643484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9BD201-870E-4209-9BD5-AE5D528EA55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8F6C28-E4DB-4889-A989-684A5B211C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3D71FD-6A93-4F23-A39E-46AFB73EB2C7}"/>
              </a:ext>
            </a:extLst>
          </p:cNvPr>
          <p:cNvSpPr>
            <a:spLocks noGrp="1"/>
          </p:cNvSpPr>
          <p:nvPr>
            <p:ph type="sldNum" sz="quarter" idx="12"/>
          </p:nvPr>
        </p:nvSpPr>
        <p:spPr/>
        <p:txBody>
          <a:bodyPr/>
          <a:lstStyle>
            <a:lvl1pPr>
              <a:defRPr/>
            </a:lvl1pPr>
          </a:lstStyle>
          <a:p>
            <a:fld id="{9371EA01-42A9-42A9-96E2-64C35A570065}" type="slidenum">
              <a:rPr lang="en-US" altLang="en-US"/>
              <a:pPr/>
              <a:t>‹#›</a:t>
            </a:fld>
            <a:endParaRPr lang="en-US" altLang="en-US"/>
          </a:p>
        </p:txBody>
      </p:sp>
    </p:spTree>
    <p:extLst>
      <p:ext uri="{BB962C8B-B14F-4D97-AF65-F5344CB8AC3E}">
        <p14:creationId xmlns:p14="http://schemas.microsoft.com/office/powerpoint/2010/main" val="203171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4"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1228271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177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063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5375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November 14, 2019</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MN Assoc of Floodplain Managers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203229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12313623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en-US" altLang="en-US"/>
              <a:t>1/15/2021</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Geometric Reference Frames: Connecting You to the World</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3D9E77E-4402-46A0-A789-8BD17084C5A6}" type="slidenum">
              <a:rPr lang="en-US" altLang="en-US"/>
              <a:pPr/>
              <a:t>‹#›</a:t>
            </a:fld>
            <a:endParaRPr lang="en-US" altLang="en-US"/>
          </a:p>
        </p:txBody>
      </p:sp>
    </p:spTree>
    <p:extLst>
      <p:ext uri="{BB962C8B-B14F-4D97-AF65-F5344CB8AC3E}">
        <p14:creationId xmlns:p14="http://schemas.microsoft.com/office/powerpoint/2010/main" val="17329811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C53D"/>
            </a:gs>
            <a:gs pos="10001">
              <a:srgbClr val="FFC53D"/>
            </a:gs>
            <a:gs pos="100000">
              <a:srgbClr val="D14000"/>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DC2B6AE3-F12F-44BC-AAA0-59E12531B9CC}"/>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927E9169-6D6E-4CE5-B3E7-2CE2F7220A73}"/>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F09BB30-BC7C-4C60-8E6D-E685A5548DBE}"/>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08040A8-74C1-42BF-8303-6BD440EC841A}"/>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956FAF-1D5D-4451-9EAD-F723E5C02D60}"/>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6933BF6-4A5E-40FB-98A0-ADE03A1DCB78}"/>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7D2857A5-99F5-4303-ADCD-02DFB190917F}"/>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03408357-E50D-428B-BE8B-2F3E10336040}"/>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21C5471-FF96-4169-9E03-C694AFB467D8}"/>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39275DA0-C968-41E2-A57D-605A1BEDD223}"/>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ADA53DA9-8A25-4593-90E4-417FFB575BA7}"/>
              </a:ext>
            </a:extLst>
          </p:cNvPr>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2800">
                <a:solidFill>
                  <a:srgbClr val="68370F"/>
                </a:solidFill>
              </a:defRPr>
            </a:lvl1pPr>
          </a:lstStyle>
          <a:p>
            <a:fld id="{A23D40AB-9B24-4511-9C4B-43175A1CE268}" type="slidenum">
              <a:rPr lang="en-US" altLang="en-US"/>
              <a:pPr/>
              <a:t>‹#›</a:t>
            </a:fld>
            <a:endParaRPr lang="en-US" altLang="en-US"/>
          </a:p>
        </p:txBody>
      </p:sp>
    </p:spTree>
    <p:extLst>
      <p:ext uri="{BB962C8B-B14F-4D97-AF65-F5344CB8AC3E}">
        <p14:creationId xmlns:p14="http://schemas.microsoft.com/office/powerpoint/2010/main" val="2731107162"/>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68370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68370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68370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68370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68370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arget="../media/image23.jpeg" Type="http://schemas.openxmlformats.org/officeDocument/2006/relationships/image"/><Relationship Id="rId2" Target="../notesSlides/notesSlide13.xml" Type="http://schemas.openxmlformats.org/officeDocument/2006/relationships/notesSlide"/><Relationship Id="rId1" Target="../slideLayouts/slideLayout13.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arget="../media/image24.jpeg" Type="http://schemas.openxmlformats.org/officeDocument/2006/relationships/image"/><Relationship Id="rId2" Target="../notesSlides/notesSlide14.xml" Type="http://schemas.openxmlformats.org/officeDocument/2006/relationships/notesSlide"/><Relationship Id="rId1" Target="../slideLayouts/slideLayout18.xml" Type="http://schemas.openxmlformats.org/officeDocument/2006/relationships/slideLayout"/><Relationship Id="rId4" Target="../media/image25.png" Type="http://schemas.openxmlformats.org/officeDocument/2006/relationships/image"/></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arget="../media/image28.jpeg" Type="http://schemas.openxmlformats.org/officeDocument/2006/relationships/image"/><Relationship Id="rId2" Target="../notesSlides/notesSlide22.xml" Type="http://schemas.openxmlformats.org/officeDocument/2006/relationships/notesSlide"/><Relationship Id="rId1" Target="../slideLayouts/slideLayout26.xml" Type="http://schemas.openxmlformats.org/officeDocument/2006/relationships/slideLayout"/><Relationship Id="rId4" Target="../media/image29.png" Type="http://schemas.openxmlformats.org/officeDocument/2006/relationships/image"/></Relationships>
</file>

<file path=ppt/slides/_rels/slide3.xml.rels><?xml version="1.0" encoding="UTF-8" standalone="yes" ?><Relationships xmlns="http://schemas.openxmlformats.org/package/2006/relationships"><Relationship Id="rId8" Target="../media/image11.jpeg" Type="http://schemas.openxmlformats.org/officeDocument/2006/relationships/image"/><Relationship Id="rId3" Target="../media/image6.jpeg" Type="http://schemas.openxmlformats.org/officeDocument/2006/relationships/image"/><Relationship Id="rId7" Target="../media/image10.JPG" Type="http://schemas.openxmlformats.org/officeDocument/2006/relationships/image"/><Relationship Id="rId2" Target="../notesSlides/notesSlide2.xml" Type="http://schemas.openxmlformats.org/officeDocument/2006/relationships/notesSlide"/><Relationship Id="rId1" Target="../slideLayouts/slideLayout13.xml" Type="http://schemas.openxmlformats.org/officeDocument/2006/relationships/slideLayout"/><Relationship Id="rId6" Target="../media/image9.gif" Type="http://schemas.openxmlformats.org/officeDocument/2006/relationships/image"/><Relationship Id="rId5" Target="../media/image8.jpeg" Type="http://schemas.openxmlformats.org/officeDocument/2006/relationships/image"/><Relationship Id="rId4" Target="../media/image7.jpeg" Type="http://schemas.openxmlformats.org/officeDocument/2006/relationships/image"/></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arget="../media/image31.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arget="../media/image34.jpeg" Type="http://schemas.openxmlformats.org/officeDocument/2006/relationships/image"/><Relationship Id="rId2" Target="../notesSlides/notesSlide34.xml" Type="http://schemas.openxmlformats.org/officeDocument/2006/relationships/notesSlide"/><Relationship Id="rId1" Target="../slideLayouts/slideLayout3.xml" Type="http://schemas.openxmlformats.org/officeDocument/2006/relationships/slideLayout"/><Relationship Id="rId4" Target="../media/hdphoto1.wdp" Type="http://schemas.microsoft.com/office/2007/relationships/hdphoto"/></Relationships>
</file>

<file path=ppt/slides/_rels/slide44.xml.rels><?xml version="1.0" encoding="UTF-8" standalone="yes" ?><Relationships xmlns="http://schemas.openxmlformats.org/package/2006/relationships"><Relationship Id="rId3" Target="../media/image35.jpeg" Type="http://schemas.openxmlformats.org/officeDocument/2006/relationships/image"/><Relationship Id="rId2" Target="../notesSlides/notesSlide35.xml" Type="http://schemas.openxmlformats.org/officeDocument/2006/relationships/notesSlide"/><Relationship Id="rId1" Target="../slideLayouts/slideLayout2.xml" Type="http://schemas.openxmlformats.org/officeDocument/2006/relationships/slideLayout"/><Relationship Id="rId4" Target="../media/image36.jpeg" Type="http://schemas.openxmlformats.org/officeDocument/2006/relationships/image"/></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arget="../media/image38.jpeg" Type="http://schemas.openxmlformats.org/officeDocument/2006/relationships/image"/><Relationship Id="rId2" Target="../notesSlides/notesSlide37.xml" Type="http://schemas.openxmlformats.org/officeDocument/2006/relationships/notesSlide"/><Relationship Id="rId1" Target="../slideLayouts/slideLayout7.xml" Type="http://schemas.openxmlformats.org/officeDocument/2006/relationships/slideLayout"/><Relationship Id="rId4" Target="../media/image39.jpeg" Type="http://schemas.openxmlformats.org/officeDocument/2006/relationships/image"/></Relationships>
</file>

<file path=ppt/slides/_rels/slide47.xml.rels><?xml version="1.0" encoding="UTF-8" standalone="yes" ?><Relationships xmlns="http://schemas.openxmlformats.org/package/2006/relationships"><Relationship Id="rId3" Target="../media/image40.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 Id="rId4" Target="../media/image41.jpeg" Type="http://schemas.openxmlformats.org/officeDocument/2006/relationships/image"/></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arget="../media/image17.jpeg" Type="http://schemas.openxmlformats.org/officeDocument/2006/relationships/image"/><Relationship Id="rId3" Target="../media/image12.jpeg" Type="http://schemas.openxmlformats.org/officeDocument/2006/relationships/image"/><Relationship Id="rId7" Target="../media/image16.jpg" Type="http://schemas.openxmlformats.org/officeDocument/2006/relationships/image"/><Relationship Id="rId12" Target="../media/image21.jpeg" Type="http://schemas.openxmlformats.org/officeDocument/2006/relationships/image"/><Relationship Id="rId2" Target="../notesSlides/notesSlide4.xml" Type="http://schemas.openxmlformats.org/officeDocument/2006/relationships/notesSlide"/><Relationship Id="rId1" Target="../slideLayouts/slideLayout13.xml" Type="http://schemas.openxmlformats.org/officeDocument/2006/relationships/slideLayout"/><Relationship Id="rId6" Target="../media/image15.png" Type="http://schemas.openxmlformats.org/officeDocument/2006/relationships/image"/><Relationship Id="rId11" Target="../media/image20.jpg" Type="http://schemas.openxmlformats.org/officeDocument/2006/relationships/image"/><Relationship Id="rId5" Target="../media/image14.jpeg" Type="http://schemas.openxmlformats.org/officeDocument/2006/relationships/image"/><Relationship Id="rId10" Target="../media/image19.png" Type="http://schemas.openxmlformats.org/officeDocument/2006/relationships/image"/><Relationship Id="rId4" Target="../media/image13.jpg" Type="http://schemas.openxmlformats.org/officeDocument/2006/relationships/image"/><Relationship Id="rId9" Target="../media/image18.jp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7B62D"/>
            </a:gs>
            <a:gs pos="21001">
              <a:srgbClr val="E7B62D"/>
            </a:gs>
            <a:gs pos="100000">
              <a:srgbClr val="BE5114"/>
            </a:gs>
          </a:gsLst>
          <a:lin ang="6120000" scaled="1"/>
        </a:gra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F5E10C0-9A9D-4835-BCA7-0AA5EFCB7629}"/>
              </a:ext>
            </a:extLst>
          </p:cNvPr>
          <p:cNvSpPr>
            <a:spLocks noChangeArrowheads="1"/>
          </p:cNvSpPr>
          <p:nvPr/>
        </p:nvSpPr>
        <p:spPr bwMode="auto">
          <a:xfrm>
            <a:off x="381000" y="654050"/>
            <a:ext cx="6750758" cy="1077218"/>
          </a:xfrm>
          <a:prstGeom prst="rect">
            <a:avLst/>
          </a:prstGeom>
          <a:noFill/>
          <a:ln w="9525">
            <a:noFill/>
            <a:miter lim="800000"/>
            <a:headEnd/>
            <a:tailEnd/>
          </a:ln>
          <a:effectLst>
            <a:outerShdw blurRad="25400" dist="25400" dir="2700000" algn="tl" rotWithShape="0">
              <a:schemeClr val="bg1">
                <a:alpha val="55000"/>
              </a:schemeClr>
            </a:outerShdw>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srgbClr val="BE5114">
                      <a:alpha val="44000"/>
                    </a:srgbClr>
                  </a:outerShdw>
                </a:effectLst>
                <a:uLnTx/>
                <a:uFillTx/>
                <a:latin typeface="Arial" charset="0"/>
                <a:ea typeface="+mn-ea"/>
                <a:cs typeface="+mn-cs"/>
              </a:rPr>
              <a:t>Vertical Datums (of the NSRS)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25400" dir="2700000" algn="tl" rotWithShape="0">
                    <a:srgbClr val="BE5114">
                      <a:alpha val="44000"/>
                    </a:srgbClr>
                  </a:outerShdw>
                </a:effectLst>
                <a:uLnTx/>
                <a:uFillTx/>
                <a:latin typeface="Arial" charset="0"/>
                <a:ea typeface="+mn-ea"/>
                <a:cs typeface="+mn-cs"/>
              </a:rPr>
              <a:t>Past, Present, Future</a:t>
            </a:r>
          </a:p>
        </p:txBody>
      </p:sp>
      <p:sp>
        <p:nvSpPr>
          <p:cNvPr id="5123" name="Rectangle 4">
            <a:extLst>
              <a:ext uri="{FF2B5EF4-FFF2-40B4-BE49-F238E27FC236}">
                <a16:creationId xmlns:a16="http://schemas.microsoft.com/office/drawing/2014/main" id="{36075A14-D0D6-45AB-82DF-0293B34C5A1E}"/>
              </a:ext>
            </a:extLst>
          </p:cNvPr>
          <p:cNvSpPr>
            <a:spLocks noChangeArrowheads="1"/>
          </p:cNvSpPr>
          <p:nvPr/>
        </p:nvSpPr>
        <p:spPr bwMode="auto">
          <a:xfrm>
            <a:off x="381000" y="2209800"/>
            <a:ext cx="541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68370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68370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68370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Jeff Jalbrzikowski, P.S., GISP, CFS</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Appalachian Regional Geodetic Advisor</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NOAA’s National Geodetic Survey</a:t>
            </a:r>
          </a:p>
        </p:txBody>
      </p:sp>
      <p:sp>
        <p:nvSpPr>
          <p:cNvPr id="5124" name="Rectangle 12">
            <a:extLst>
              <a:ext uri="{FF2B5EF4-FFF2-40B4-BE49-F238E27FC236}">
                <a16:creationId xmlns:a16="http://schemas.microsoft.com/office/drawing/2014/main" id="{BF3ABC0D-FE77-4D94-97DF-4E7998FFCB58}"/>
              </a:ext>
            </a:extLst>
          </p:cNvPr>
          <p:cNvSpPr>
            <a:spLocks noChangeArrowheads="1"/>
          </p:cNvSpPr>
          <p:nvPr/>
        </p:nvSpPr>
        <p:spPr bwMode="auto">
          <a:xfrm>
            <a:off x="4648200" y="53340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68370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68370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68370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Ohio GIS Conference</a:t>
            </a:r>
          </a:p>
        </p:txBody>
      </p:sp>
      <p:sp>
        <p:nvSpPr>
          <p:cNvPr id="5125" name="Rectangle 12">
            <a:extLst>
              <a:ext uri="{FF2B5EF4-FFF2-40B4-BE49-F238E27FC236}">
                <a16:creationId xmlns:a16="http://schemas.microsoft.com/office/drawing/2014/main" id="{B962582A-9B00-41D4-8F81-728773B0F7E4}"/>
              </a:ext>
            </a:extLst>
          </p:cNvPr>
          <p:cNvSpPr>
            <a:spLocks noChangeArrowheads="1"/>
          </p:cNvSpPr>
          <p:nvPr/>
        </p:nvSpPr>
        <p:spPr bwMode="auto">
          <a:xfrm>
            <a:off x="4752975" y="5903913"/>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68370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68370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68370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68370F"/>
                </a:solidFill>
                <a:latin typeface="Century Gothic" panose="020B0502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a:ln>
                  <a:noFill/>
                </a:ln>
                <a:solidFill>
                  <a:prstClr val="black"/>
                </a:solidFill>
                <a:effectLst/>
                <a:uLnTx/>
                <a:uFillTx/>
                <a:latin typeface="Arial" panose="020B0604020202020204" pitchFamily="34" charset="0"/>
                <a:ea typeface="+mn-ea"/>
                <a:cs typeface="+mn-cs"/>
              </a:rPr>
              <a:t>September 20 – 22, 2022</a:t>
            </a:r>
          </a:p>
        </p:txBody>
      </p:sp>
      <p:pic>
        <p:nvPicPr>
          <p:cNvPr id="5126" name="Picture 17" descr="G:\OhioGIS\2018\Logos\URISA_new.png">
            <a:extLst>
              <a:ext uri="{FF2B5EF4-FFF2-40B4-BE49-F238E27FC236}">
                <a16:creationId xmlns:a16="http://schemas.microsoft.com/office/drawing/2014/main" id="{91E01354-357A-44B7-BA13-5655CE5E7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5392738"/>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Logo&#10;&#10;Description automatically generated">
            <a:extLst>
              <a:ext uri="{FF2B5EF4-FFF2-40B4-BE49-F238E27FC236}">
                <a16:creationId xmlns:a16="http://schemas.microsoft.com/office/drawing/2014/main" id="{BF38078A-3E00-423D-8E92-E2DBF8804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638" y="5435600"/>
            <a:ext cx="11223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a:extLst>
              <a:ext uri="{FF2B5EF4-FFF2-40B4-BE49-F238E27FC236}">
                <a16:creationId xmlns:a16="http://schemas.microsoft.com/office/drawing/2014/main" id="{215F5F4F-0463-4D39-A660-6B8A002FF4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5392738"/>
            <a:ext cx="1084263"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5A1DB-686D-49A9-BF5D-52CB149FFF68}"/>
              </a:ext>
            </a:extLst>
          </p:cNvPr>
          <p:cNvSpPr>
            <a:spLocks noGrp="1"/>
          </p:cNvSpPr>
          <p:nvPr>
            <p:ph type="ctrTitle"/>
          </p:nvPr>
        </p:nvSpPr>
        <p:spPr/>
        <p:txBody>
          <a:bodyPr/>
          <a:lstStyle/>
          <a:p>
            <a:r>
              <a:rPr lang="en-US" sz="6000" dirty="0">
                <a:latin typeface="Cambria" panose="02040503050406030204" pitchFamily="18" charset="0"/>
                <a:ea typeface="Cambria" panose="02040503050406030204" pitchFamily="18" charset="0"/>
              </a:rPr>
              <a:t>Comparing Heights</a:t>
            </a:r>
          </a:p>
        </p:txBody>
      </p:sp>
      <p:sp>
        <p:nvSpPr>
          <p:cNvPr id="8" name="Subtitle 7">
            <a:extLst>
              <a:ext uri="{FF2B5EF4-FFF2-40B4-BE49-F238E27FC236}">
                <a16:creationId xmlns:a16="http://schemas.microsoft.com/office/drawing/2014/main" id="{BC30F110-5984-441B-85B0-15A2322DFB68}"/>
              </a:ext>
            </a:extLst>
          </p:cNvPr>
          <p:cNvSpPr>
            <a:spLocks noGrp="1"/>
          </p:cNvSpPr>
          <p:nvPr>
            <p:ph type="subTitle" idx="1"/>
          </p:nvPr>
        </p:nvSpPr>
        <p:spPr/>
        <p:txBody>
          <a:bodyPr/>
          <a:lstStyle/>
          <a:p>
            <a:r>
              <a:rPr lang="en-US" i="1" dirty="0"/>
              <a:t>or …“digging for </a:t>
            </a:r>
            <a:r>
              <a:rPr lang="en-US" i="1" dirty="0" err="1"/>
              <a:t>datums</a:t>
            </a:r>
            <a:r>
              <a:rPr lang="en-US" i="1" dirty="0"/>
              <a:t>”</a:t>
            </a:r>
          </a:p>
        </p:txBody>
      </p:sp>
    </p:spTree>
    <p:extLst>
      <p:ext uri="{BB962C8B-B14F-4D97-AF65-F5344CB8AC3E}">
        <p14:creationId xmlns:p14="http://schemas.microsoft.com/office/powerpoint/2010/main" val="1527545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A reference surface that can be used to measure heights in a uniform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t>
            </a:r>
          </a:p>
        </p:txBody>
      </p:sp>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sp>
        <p:nvSpPr>
          <p:cNvPr id="27" name="Rectangle 26"/>
          <p:cNvSpPr/>
          <p:nvPr/>
        </p:nvSpPr>
        <p:spPr>
          <a:xfrm>
            <a:off x="3810000" y="3124200"/>
            <a:ext cx="609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TextBox 2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3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32" name="TextBox 31"/>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Could measure directly from top of head to top of 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 from floor up to tops of heads and then subtract!</a:t>
            </a:r>
          </a:p>
        </p:txBody>
      </p:sp>
      <p:sp>
        <p:nvSpPr>
          <p:cNvPr id="33" name="Left Brace 32"/>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TextBox 33"/>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16" name="Straight Connector 15">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F298E4F-545A-4BD8-BB35-0A6B0D743D93}"/>
              </a:ext>
            </a:extLst>
          </p:cNvPr>
          <p:cNvSpPr txBox="1"/>
          <p:nvPr/>
        </p:nvSpPr>
        <p:spPr>
          <a:xfrm>
            <a:off x="3987769" y="4325690"/>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Cambria" panose="02040503050406030204" pitchFamily="18" charset="0"/>
                <a:cs typeface="+mn-cs"/>
              </a:rPr>
              <a:t>That’s a relative height, or height difference.</a:t>
            </a:r>
          </a:p>
        </p:txBody>
      </p:sp>
      <p:sp>
        <p:nvSpPr>
          <p:cNvPr id="19" name="TextBox 18">
            <a:extLst>
              <a:ext uri="{FF2B5EF4-FFF2-40B4-BE49-F238E27FC236}">
                <a16:creationId xmlns:a16="http://schemas.microsoft.com/office/drawing/2014/main" id="{A5733102-9C4F-4772-900E-4ACE2FE0D9AC}"/>
              </a:ext>
            </a:extLst>
          </p:cNvPr>
          <p:cNvSpPr txBox="1"/>
          <p:nvPr/>
        </p:nvSpPr>
        <p:spPr>
          <a:xfrm>
            <a:off x="3987769" y="5986929"/>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That’s a difference in heights above a datum.</a:t>
            </a:r>
          </a:p>
        </p:txBody>
      </p:sp>
      <p:cxnSp>
        <p:nvCxnSpPr>
          <p:cNvPr id="18" name="Straight Connector 17">
            <a:extLst>
              <a:ext uri="{FF2B5EF4-FFF2-40B4-BE49-F238E27FC236}">
                <a16:creationId xmlns:a16="http://schemas.microsoft.com/office/drawing/2014/main" id="{C6C42F52-C207-41B8-B4B4-5B33448B0E2F}"/>
              </a:ext>
            </a:extLst>
          </p:cNvPr>
          <p:cNvCxnSpPr>
            <a:cxnSpLocks/>
          </p:cNvCxnSpPr>
          <p:nvPr/>
        </p:nvCxnSpPr>
        <p:spPr>
          <a:xfrm flipV="1">
            <a:off x="1133475" y="5280124"/>
            <a:ext cx="2814140" cy="316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E63C9C-5461-4664-9FA2-2F33AF45E085}"/>
              </a:ext>
            </a:extLst>
          </p:cNvPr>
          <p:cNvSpPr txBox="1"/>
          <p:nvPr/>
        </p:nvSpPr>
        <p:spPr>
          <a:xfrm>
            <a:off x="79992" y="5043756"/>
            <a:ext cx="1115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a:t>
            </a:r>
          </a:p>
        </p:txBody>
      </p:sp>
      <p:sp>
        <p:nvSpPr>
          <p:cNvPr id="23"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Vertical Datum Visualized</a:t>
            </a:r>
          </a:p>
        </p:txBody>
      </p:sp>
      <p:cxnSp>
        <p:nvCxnSpPr>
          <p:cNvPr id="4" name="Straight Connector 3"/>
          <p:cNvCxnSpPr/>
          <p:nvPr/>
        </p:nvCxnSpPr>
        <p:spPr>
          <a:xfrm flipV="1">
            <a:off x="2767965" y="2929688"/>
            <a:ext cx="0" cy="388143"/>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767965" y="3317832"/>
            <a:ext cx="0" cy="1956756"/>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5733102-9C4F-4772-900E-4ACE2FE0D9AC}"/>
              </a:ext>
            </a:extLst>
          </p:cNvPr>
          <p:cNvSpPr txBox="1"/>
          <p:nvPr/>
        </p:nvSpPr>
        <p:spPr>
          <a:xfrm>
            <a:off x="130792" y="5991919"/>
            <a:ext cx="3778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 </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8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28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7540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animEffect transition="in" filter="fade">
                                      <p:cBhvr>
                                        <p:cTn id="7" dur="500"/>
                                        <p:tgtEl>
                                          <p:spTgt spid="32">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animEffect transition="in" filter="fade">
                                      <p:cBhvr>
                                        <p:cTn id="21" dur="500"/>
                                        <p:tgtEl>
                                          <p:spTgt spid="32">
                                            <p:txEl>
                                              <p:pRg st="5" end="5"/>
                                            </p:txEl>
                                          </p:spTgt>
                                        </p:tgtEl>
                                      </p:cBhvr>
                                    </p:animEffect>
                                  </p:childTnLst>
                                </p:cTn>
                              </p:par>
                              <p:par>
                                <p:cTn id="22" presetID="31" presetClass="exit" presetSubtype="0" fill="hold" nodeType="with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par>
                          <p:cTn id="43" fill="hold">
                            <p:stCondLst>
                              <p:cond delay="3500"/>
                            </p:stCondLst>
                            <p:childTnLst>
                              <p:par>
                                <p:cTn id="44" presetID="2" presetClass="entr" presetSubtype="8" fill="hold" grpId="0" nodeType="afterEffect">
                                  <p:stCondLst>
                                    <p:cond delay="2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200"/>
                            </p:stCondLst>
                            <p:childTnLst>
                              <p:par>
                                <p:cTn id="49" presetID="10" presetClass="entr" presetSubtype="0" fill="hold" grpId="0" nodeType="afterEffect">
                                  <p:stCondLst>
                                    <p:cond delay="3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2" name="Picture 2" descr="http://www.pseudohypoparathyroidism.com/wp-content/uploads/2011/06/kids-height.gif"/>
          <p:cNvPicPr>
            <a:picLocks noChangeAspect="1" noChangeArrowheads="1"/>
          </p:cNvPicPr>
          <p:nvPr/>
        </p:nvPicPr>
        <p:blipFill>
          <a:blip r:embed="rId3" cstate="print"/>
          <a:srcRect l="39994" r="29851"/>
          <a:stretch>
            <a:fillRect/>
          </a:stretch>
        </p:blipFill>
        <p:spPr bwMode="auto">
          <a:xfrm>
            <a:off x="2590800" y="2499486"/>
            <a:ext cx="989970" cy="3400661"/>
          </a:xfrm>
          <a:prstGeom prst="rect">
            <a:avLst/>
          </a:prstGeom>
          <a:noFill/>
        </p:spPr>
      </p:pic>
      <p:sp>
        <p:nvSpPr>
          <p:cNvPr id="25" name="Freeform 24"/>
          <p:cNvSpPr/>
          <p:nvPr/>
        </p:nvSpPr>
        <p:spPr>
          <a:xfrm>
            <a:off x="1539744" y="5401717"/>
            <a:ext cx="1937470" cy="334065"/>
          </a:xfrm>
          <a:custGeom>
            <a:avLst/>
            <a:gdLst>
              <a:gd name="connsiteX0" fmla="*/ 120912 w 1937470"/>
              <a:gd name="connsiteY0" fmla="*/ 99797 h 334065"/>
              <a:gd name="connsiteX1" fmla="*/ 120912 w 1937470"/>
              <a:gd name="connsiteY1" fmla="*/ 99797 h 334065"/>
              <a:gd name="connsiteX2" fmla="*/ 188925 w 1937470"/>
              <a:gd name="connsiteY2" fmla="*/ 92240 h 334065"/>
              <a:gd name="connsiteX3" fmla="*/ 249382 w 1937470"/>
              <a:gd name="connsiteY3" fmla="*/ 77126 h 334065"/>
              <a:gd name="connsiteX4" fmla="*/ 279610 w 1937470"/>
              <a:gd name="connsiteY4" fmla="*/ 69569 h 334065"/>
              <a:gd name="connsiteX5" fmla="*/ 324952 w 1937470"/>
              <a:gd name="connsiteY5" fmla="*/ 54455 h 334065"/>
              <a:gd name="connsiteX6" fmla="*/ 385408 w 1937470"/>
              <a:gd name="connsiteY6" fmla="*/ 39341 h 334065"/>
              <a:gd name="connsiteX7" fmla="*/ 408079 w 1937470"/>
              <a:gd name="connsiteY7" fmla="*/ 31784 h 334065"/>
              <a:gd name="connsiteX8" fmla="*/ 665018 w 1937470"/>
              <a:gd name="connsiteY8" fmla="*/ 24227 h 334065"/>
              <a:gd name="connsiteX9" fmla="*/ 763259 w 1937470"/>
              <a:gd name="connsiteY9" fmla="*/ 16670 h 334065"/>
              <a:gd name="connsiteX10" fmla="*/ 853944 w 1937470"/>
              <a:gd name="connsiteY10" fmla="*/ 1556 h 334065"/>
              <a:gd name="connsiteX11" fmla="*/ 982413 w 1937470"/>
              <a:gd name="connsiteY11" fmla="*/ 9113 h 334065"/>
              <a:gd name="connsiteX12" fmla="*/ 1027755 w 1937470"/>
              <a:gd name="connsiteY12" fmla="*/ 39341 h 334065"/>
              <a:gd name="connsiteX13" fmla="*/ 1057983 w 1937470"/>
              <a:gd name="connsiteY13" fmla="*/ 84683 h 334065"/>
              <a:gd name="connsiteX14" fmla="*/ 1065540 w 1937470"/>
              <a:gd name="connsiteY14" fmla="*/ 107354 h 334065"/>
              <a:gd name="connsiteX15" fmla="*/ 1095768 w 1937470"/>
              <a:gd name="connsiteY15" fmla="*/ 152696 h 334065"/>
              <a:gd name="connsiteX16" fmla="*/ 1118439 w 1937470"/>
              <a:gd name="connsiteY16" fmla="*/ 167810 h 334065"/>
              <a:gd name="connsiteX17" fmla="*/ 1133554 w 1937470"/>
              <a:gd name="connsiteY17" fmla="*/ 182924 h 334065"/>
              <a:gd name="connsiteX18" fmla="*/ 1156225 w 1937470"/>
              <a:gd name="connsiteY18" fmla="*/ 190481 h 334065"/>
              <a:gd name="connsiteX19" fmla="*/ 1178896 w 1937470"/>
              <a:gd name="connsiteY19" fmla="*/ 205595 h 334065"/>
              <a:gd name="connsiteX20" fmla="*/ 1224238 w 1937470"/>
              <a:gd name="connsiteY20" fmla="*/ 220709 h 334065"/>
              <a:gd name="connsiteX21" fmla="*/ 1246909 w 1937470"/>
              <a:gd name="connsiteY21" fmla="*/ 228266 h 334065"/>
              <a:gd name="connsiteX22" fmla="*/ 1269580 w 1937470"/>
              <a:gd name="connsiteY22" fmla="*/ 235823 h 334065"/>
              <a:gd name="connsiteX23" fmla="*/ 1723001 w 1937470"/>
              <a:gd name="connsiteY23" fmla="*/ 250938 h 334065"/>
              <a:gd name="connsiteX24" fmla="*/ 1904370 w 1937470"/>
              <a:gd name="connsiteY24" fmla="*/ 258495 h 334065"/>
              <a:gd name="connsiteX25" fmla="*/ 1934598 w 1937470"/>
              <a:gd name="connsiteY25" fmla="*/ 266052 h 334065"/>
              <a:gd name="connsiteX26" fmla="*/ 1911927 w 1937470"/>
              <a:gd name="connsiteY26" fmla="*/ 281166 h 334065"/>
              <a:gd name="connsiteX27" fmla="*/ 1730558 w 1937470"/>
              <a:gd name="connsiteY27" fmla="*/ 288723 h 334065"/>
              <a:gd name="connsiteX28" fmla="*/ 1700330 w 1937470"/>
              <a:gd name="connsiteY28" fmla="*/ 296280 h 334065"/>
              <a:gd name="connsiteX29" fmla="*/ 1677659 w 1937470"/>
              <a:gd name="connsiteY29" fmla="*/ 303837 h 334065"/>
              <a:gd name="connsiteX30" fmla="*/ 1518962 w 1937470"/>
              <a:gd name="connsiteY30" fmla="*/ 318951 h 334065"/>
              <a:gd name="connsiteX31" fmla="*/ 1352707 w 1937470"/>
              <a:gd name="connsiteY31" fmla="*/ 326508 h 334065"/>
              <a:gd name="connsiteX32" fmla="*/ 1224238 w 1937470"/>
              <a:gd name="connsiteY32" fmla="*/ 334065 h 334065"/>
              <a:gd name="connsiteX33" fmla="*/ 665018 w 1937470"/>
              <a:gd name="connsiteY33" fmla="*/ 326508 h 334065"/>
              <a:gd name="connsiteX34" fmla="*/ 634790 w 1937470"/>
              <a:gd name="connsiteY34" fmla="*/ 318951 h 334065"/>
              <a:gd name="connsiteX35" fmla="*/ 68013 w 1937470"/>
              <a:gd name="connsiteY35" fmla="*/ 303837 h 334065"/>
              <a:gd name="connsiteX36" fmla="*/ 52899 w 1937470"/>
              <a:gd name="connsiteY36" fmla="*/ 281166 h 334065"/>
              <a:gd name="connsiteX37" fmla="*/ 45342 w 1937470"/>
              <a:gd name="connsiteY37" fmla="*/ 250938 h 334065"/>
              <a:gd name="connsiteX38" fmla="*/ 37785 w 1937470"/>
              <a:gd name="connsiteY38" fmla="*/ 228266 h 334065"/>
              <a:gd name="connsiteX39" fmla="*/ 15114 w 1937470"/>
              <a:gd name="connsiteY39" fmla="*/ 122468 h 334065"/>
              <a:gd name="connsiteX40" fmla="*/ 0 w 1937470"/>
              <a:gd name="connsiteY40" fmla="*/ 99797 h 334065"/>
              <a:gd name="connsiteX41" fmla="*/ 22671 w 1937470"/>
              <a:gd name="connsiteY41" fmla="*/ 84683 h 334065"/>
              <a:gd name="connsiteX42" fmla="*/ 120912 w 1937470"/>
              <a:gd name="connsiteY42" fmla="*/ 99797 h 3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37470" h="334065">
                <a:moveTo>
                  <a:pt x="120912" y="99797"/>
                </a:moveTo>
                <a:lnTo>
                  <a:pt x="120912" y="99797"/>
                </a:lnTo>
                <a:cubicBezTo>
                  <a:pt x="143583" y="97278"/>
                  <a:pt x="166344" y="95466"/>
                  <a:pt x="188925" y="92240"/>
                </a:cubicBezTo>
                <a:cubicBezTo>
                  <a:pt x="235020" y="85655"/>
                  <a:pt x="214217" y="87173"/>
                  <a:pt x="249382" y="77126"/>
                </a:cubicBezTo>
                <a:cubicBezTo>
                  <a:pt x="259368" y="74273"/>
                  <a:pt x="269662" y="72553"/>
                  <a:pt x="279610" y="69569"/>
                </a:cubicBezTo>
                <a:cubicBezTo>
                  <a:pt x="294870" y="64991"/>
                  <a:pt x="309496" y="58319"/>
                  <a:pt x="324952" y="54455"/>
                </a:cubicBezTo>
                <a:cubicBezTo>
                  <a:pt x="345104" y="49417"/>
                  <a:pt x="365702" y="45910"/>
                  <a:pt x="385408" y="39341"/>
                </a:cubicBezTo>
                <a:cubicBezTo>
                  <a:pt x="392965" y="36822"/>
                  <a:pt x="400125" y="32214"/>
                  <a:pt x="408079" y="31784"/>
                </a:cubicBezTo>
                <a:cubicBezTo>
                  <a:pt x="493637" y="27159"/>
                  <a:pt x="579372" y="26746"/>
                  <a:pt x="665018" y="24227"/>
                </a:cubicBezTo>
                <a:cubicBezTo>
                  <a:pt x="697765" y="21708"/>
                  <a:pt x="730578" y="19938"/>
                  <a:pt x="763259" y="16670"/>
                </a:cubicBezTo>
                <a:cubicBezTo>
                  <a:pt x="800752" y="12921"/>
                  <a:pt x="818971" y="8550"/>
                  <a:pt x="853944" y="1556"/>
                </a:cubicBezTo>
                <a:cubicBezTo>
                  <a:pt x="896767" y="4075"/>
                  <a:pt x="940495" y="0"/>
                  <a:pt x="982413" y="9113"/>
                </a:cubicBezTo>
                <a:cubicBezTo>
                  <a:pt x="1000163" y="12972"/>
                  <a:pt x="1027755" y="39341"/>
                  <a:pt x="1027755" y="39341"/>
                </a:cubicBezTo>
                <a:cubicBezTo>
                  <a:pt x="1037831" y="54455"/>
                  <a:pt x="1052239" y="67450"/>
                  <a:pt x="1057983" y="84683"/>
                </a:cubicBezTo>
                <a:cubicBezTo>
                  <a:pt x="1060502" y="92240"/>
                  <a:pt x="1061671" y="100391"/>
                  <a:pt x="1065540" y="107354"/>
                </a:cubicBezTo>
                <a:cubicBezTo>
                  <a:pt x="1074362" y="123233"/>
                  <a:pt x="1080654" y="142620"/>
                  <a:pt x="1095768" y="152696"/>
                </a:cubicBezTo>
                <a:cubicBezTo>
                  <a:pt x="1103325" y="157734"/>
                  <a:pt x="1111347" y="162136"/>
                  <a:pt x="1118439" y="167810"/>
                </a:cubicBezTo>
                <a:cubicBezTo>
                  <a:pt x="1124003" y="172261"/>
                  <a:pt x="1127444" y="179258"/>
                  <a:pt x="1133554" y="182924"/>
                </a:cubicBezTo>
                <a:cubicBezTo>
                  <a:pt x="1140385" y="187022"/>
                  <a:pt x="1149100" y="186919"/>
                  <a:pt x="1156225" y="190481"/>
                </a:cubicBezTo>
                <a:cubicBezTo>
                  <a:pt x="1164349" y="194543"/>
                  <a:pt x="1170596" y="201906"/>
                  <a:pt x="1178896" y="205595"/>
                </a:cubicBezTo>
                <a:cubicBezTo>
                  <a:pt x="1193454" y="212065"/>
                  <a:pt x="1209124" y="215671"/>
                  <a:pt x="1224238" y="220709"/>
                </a:cubicBezTo>
                <a:lnTo>
                  <a:pt x="1246909" y="228266"/>
                </a:lnTo>
                <a:lnTo>
                  <a:pt x="1269580" y="235823"/>
                </a:lnTo>
                <a:cubicBezTo>
                  <a:pt x="1428496" y="288799"/>
                  <a:pt x="1284086" y="243238"/>
                  <a:pt x="1723001" y="250938"/>
                </a:cubicBezTo>
                <a:cubicBezTo>
                  <a:pt x="1783457" y="253457"/>
                  <a:pt x="1844015" y="254184"/>
                  <a:pt x="1904370" y="258495"/>
                </a:cubicBezTo>
                <a:cubicBezTo>
                  <a:pt x="1914730" y="259235"/>
                  <a:pt x="1931314" y="256199"/>
                  <a:pt x="1934598" y="266052"/>
                </a:cubicBezTo>
                <a:cubicBezTo>
                  <a:pt x="1937470" y="274668"/>
                  <a:pt x="1920954" y="280163"/>
                  <a:pt x="1911927" y="281166"/>
                </a:cubicBezTo>
                <a:cubicBezTo>
                  <a:pt x="1851788" y="287848"/>
                  <a:pt x="1791014" y="286204"/>
                  <a:pt x="1730558" y="288723"/>
                </a:cubicBezTo>
                <a:cubicBezTo>
                  <a:pt x="1720482" y="291242"/>
                  <a:pt x="1710316" y="293427"/>
                  <a:pt x="1700330" y="296280"/>
                </a:cubicBezTo>
                <a:cubicBezTo>
                  <a:pt x="1692671" y="298468"/>
                  <a:pt x="1685496" y="302412"/>
                  <a:pt x="1677659" y="303837"/>
                </a:cubicBezTo>
                <a:cubicBezTo>
                  <a:pt x="1638641" y="310931"/>
                  <a:pt x="1550077" y="317173"/>
                  <a:pt x="1518962" y="318951"/>
                </a:cubicBezTo>
                <a:cubicBezTo>
                  <a:pt x="1463577" y="322116"/>
                  <a:pt x="1408110" y="323667"/>
                  <a:pt x="1352707" y="326508"/>
                </a:cubicBezTo>
                <a:lnTo>
                  <a:pt x="1224238" y="334065"/>
                </a:lnTo>
                <a:lnTo>
                  <a:pt x="665018" y="326508"/>
                </a:lnTo>
                <a:cubicBezTo>
                  <a:pt x="654635" y="326242"/>
                  <a:pt x="645162" y="319497"/>
                  <a:pt x="634790" y="318951"/>
                </a:cubicBezTo>
                <a:cubicBezTo>
                  <a:pt x="570743" y="315580"/>
                  <a:pt x="106426" y="304774"/>
                  <a:pt x="68013" y="303837"/>
                </a:cubicBezTo>
                <a:cubicBezTo>
                  <a:pt x="62975" y="296280"/>
                  <a:pt x="56477" y="289514"/>
                  <a:pt x="52899" y="281166"/>
                </a:cubicBezTo>
                <a:cubicBezTo>
                  <a:pt x="48808" y="271620"/>
                  <a:pt x="48195" y="260925"/>
                  <a:pt x="45342" y="250938"/>
                </a:cubicBezTo>
                <a:cubicBezTo>
                  <a:pt x="43154" y="243278"/>
                  <a:pt x="40304" y="235823"/>
                  <a:pt x="37785" y="228266"/>
                </a:cubicBezTo>
                <a:cubicBezTo>
                  <a:pt x="34587" y="202685"/>
                  <a:pt x="31680" y="147317"/>
                  <a:pt x="15114" y="122468"/>
                </a:cubicBezTo>
                <a:lnTo>
                  <a:pt x="0" y="99797"/>
                </a:lnTo>
                <a:cubicBezTo>
                  <a:pt x="7557" y="94759"/>
                  <a:pt x="13609" y="85287"/>
                  <a:pt x="22671" y="84683"/>
                </a:cubicBezTo>
                <a:cubicBezTo>
                  <a:pt x="93478" y="79963"/>
                  <a:pt x="104538" y="97278"/>
                  <a:pt x="120912" y="99797"/>
                </a:cubicBezTo>
                <a:close/>
              </a:path>
            </a:pathLst>
          </a:custGeom>
          <a:solidFill>
            <a:srgbClr val="D4D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a:off x="2793718" y="3317831"/>
            <a:ext cx="21326" cy="2305343"/>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Datum Difference Visualized</a:t>
            </a:r>
          </a:p>
        </p:txBody>
      </p:sp>
      <p:sp>
        <p:nvSpPr>
          <p:cNvPr id="40" name="TextBox 3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what they’re standing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cannot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compare heights that are measured from different reference surfaces.</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47841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6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C577E35-30B7-4595-9271-64B827BCABE0}"/>
              </a:ext>
            </a:extLst>
          </p:cNvPr>
          <p:cNvCxnSpPr>
            <a:cxnSpLocks/>
          </p:cNvCxnSpPr>
          <p:nvPr/>
        </p:nvCxnSpPr>
        <p:spPr>
          <a:xfrm>
            <a:off x="1133475" y="5615614"/>
            <a:ext cx="2775523" cy="756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3" name="D1">
            <a:extLst>
              <a:ext uri="{FF2B5EF4-FFF2-40B4-BE49-F238E27FC236}">
                <a16:creationId xmlns:a16="http://schemas.microsoft.com/office/drawing/2014/main" id="{D7E63C9C-5461-4664-9FA2-2F33AF45E085}"/>
              </a:ext>
            </a:extLst>
          </p:cNvPr>
          <p:cNvSpPr txBox="1"/>
          <p:nvPr/>
        </p:nvSpPr>
        <p:spPr>
          <a:xfrm>
            <a:off x="-14470" y="5029368"/>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1</a:t>
            </a:r>
          </a:p>
        </p:txBody>
      </p:sp>
      <p:sp>
        <p:nvSpPr>
          <p:cNvPr id="55" name="D2">
            <a:extLst>
              <a:ext uri="{FF2B5EF4-FFF2-40B4-BE49-F238E27FC236}">
                <a16:creationId xmlns:a16="http://schemas.microsoft.com/office/drawing/2014/main" id="{D7E63C9C-5461-4664-9FA2-2F33AF45E085}"/>
              </a:ext>
            </a:extLst>
          </p:cNvPr>
          <p:cNvSpPr txBox="1"/>
          <p:nvPr/>
        </p:nvSpPr>
        <p:spPr>
          <a:xfrm>
            <a:off x="-7235" y="5442502"/>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2</a:t>
            </a:r>
          </a:p>
        </p:txBody>
      </p: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still calculate X with a relative height…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our reference surface is not the same.</a:t>
            </a:r>
          </a:p>
        </p:txBody>
      </p:sp>
      <p:sp>
        <p:nvSpPr>
          <p:cNvPr id="57" name="NGVD29">
            <a:extLst>
              <a:ext uri="{FF2B5EF4-FFF2-40B4-BE49-F238E27FC236}">
                <a16:creationId xmlns:a16="http://schemas.microsoft.com/office/drawing/2014/main" id="{D7E63C9C-5461-4664-9FA2-2F33AF45E085}"/>
              </a:ext>
            </a:extLst>
          </p:cNvPr>
          <p:cNvSpPr txBox="1"/>
          <p:nvPr/>
        </p:nvSpPr>
        <p:spPr>
          <a:xfrm>
            <a:off x="-12404" y="5432963"/>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NGVD29</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029367"/>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NAVD88</a:t>
            </a:r>
          </a:p>
        </p:txBody>
      </p:sp>
    </p:spTree>
    <p:extLst>
      <p:ext uri="{BB962C8B-B14F-4D97-AF65-F5344CB8AC3E}">
        <p14:creationId xmlns:p14="http://schemas.microsoft.com/office/powerpoint/2010/main" val="3545219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0-#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503047-543D-48CC-B978-9DC3130C4858}"/>
              </a:ext>
            </a:extLst>
          </p:cNvPr>
          <p:cNvSpPr>
            <a:spLocks noGrp="1"/>
          </p:cNvSpPr>
          <p:nvPr>
            <p:ph type="ctrTitle"/>
          </p:nvPr>
        </p:nvSpPr>
        <p:spPr>
          <a:xfrm>
            <a:off x="172995" y="2130427"/>
            <a:ext cx="8971005" cy="1470025"/>
          </a:xfrm>
        </p:spPr>
        <p:txBody>
          <a:bodyPr/>
          <a:lstStyle/>
          <a:p>
            <a:r>
              <a:rPr lang="en-US" sz="6000" dirty="0">
                <a:latin typeface="Cambria" panose="02040503050406030204" pitchFamily="18" charset="0"/>
                <a:ea typeface="Cambria" panose="02040503050406030204" pitchFamily="18" charset="0"/>
              </a:rPr>
              <a:t>Ok Jeff, how do I do that?</a:t>
            </a:r>
          </a:p>
        </p:txBody>
      </p:sp>
      <p:sp>
        <p:nvSpPr>
          <p:cNvPr id="4" name="Title 6">
            <a:extLst>
              <a:ext uri="{FF2B5EF4-FFF2-40B4-BE49-F238E27FC236}">
                <a16:creationId xmlns:a16="http://schemas.microsoft.com/office/drawing/2014/main" id="{2D5107FC-41DA-4A76-B446-0E3324ADCDAF}"/>
              </a:ext>
            </a:extLst>
          </p:cNvPr>
          <p:cNvSpPr txBox="1">
            <a:spLocks/>
          </p:cNvSpPr>
          <p:nvPr/>
        </p:nvSpPr>
        <p:spPr bwMode="auto">
          <a:xfrm>
            <a:off x="685800" y="445747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dirty="0">
                <a:latin typeface="Cambria" panose="02040503050406030204" pitchFamily="18" charset="0"/>
                <a:ea typeface="Cambria" panose="02040503050406030204" pitchFamily="18" charset="0"/>
              </a:rPr>
              <a:t>…we call that a datum transformation</a:t>
            </a:r>
          </a:p>
        </p:txBody>
      </p:sp>
    </p:spTree>
    <p:extLst>
      <p:ext uri="{BB962C8B-B14F-4D97-AF65-F5344CB8AC3E}">
        <p14:creationId xmlns:p14="http://schemas.microsoft.com/office/powerpoint/2010/main" val="91567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2505075"/>
            <a:ext cx="6523200" cy="1274925"/>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type</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e.g. NAD83(2011) </a:t>
            </a:r>
            <a:r>
              <a:rPr lang="en-US" sz="2000" i="1" u="sng" dirty="0">
                <a:latin typeface="Cambria" panose="02040503050406030204" pitchFamily="18" charset="0"/>
                <a:ea typeface="Cambria" panose="02040503050406030204" pitchFamily="18" charset="0"/>
              </a:rPr>
              <a:t>latitude &amp; longitude</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datum</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u="sng"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in feet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in feet</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u="sng" dirty="0">
                <a:latin typeface="Cambria" panose="02040503050406030204" pitchFamily="18" charset="0"/>
                <a:ea typeface="Cambria" panose="02040503050406030204" pitchFamily="18" charset="0"/>
              </a:rPr>
              <a:t>NAD 27</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NAD 83(2011)</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solidFill>
                  <a:schemeClr val="bg1"/>
                </a:solidFill>
                <a:latin typeface="Cambria" panose="02040503050406030204" pitchFamily="18" charset="0"/>
                <a:ea typeface="Cambria" panose="02040503050406030204" pitchFamily="18" charset="0"/>
              </a:rPr>
              <a:t>Propagation</a:t>
            </a:r>
            <a:endParaRPr lang="en-US" sz="2000" dirty="0">
              <a:solidFill>
                <a:schemeClr val="bg1"/>
              </a:solidFill>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solidFill>
                  <a:schemeClr val="bg1"/>
                </a:solidFill>
                <a:latin typeface="Cambria" panose="02040503050406030204" pitchFamily="18" charset="0"/>
                <a:ea typeface="Cambria" panose="02040503050406030204" pitchFamily="18" charset="0"/>
              </a:rPr>
              <a:t>change the </a:t>
            </a:r>
            <a:r>
              <a:rPr lang="en-US" sz="2000" b="1" i="1" dirty="0">
                <a:solidFill>
                  <a:schemeClr val="bg1"/>
                </a:solidFill>
                <a:latin typeface="Cambria" panose="02040503050406030204" pitchFamily="18" charset="0"/>
                <a:ea typeface="Cambria" panose="02040503050406030204" pitchFamily="18" charset="0"/>
              </a:rPr>
              <a:t>epoch</a:t>
            </a:r>
            <a:r>
              <a:rPr lang="en-US" sz="2000" dirty="0">
                <a:solidFill>
                  <a:schemeClr val="bg1"/>
                </a:solidFill>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solidFill>
                  <a:schemeClr val="bg1"/>
                </a:solidFill>
                <a:latin typeface="Cambria" panose="02040503050406030204" pitchFamily="18" charset="0"/>
                <a:ea typeface="Cambria" panose="02040503050406030204" pitchFamily="18" charset="0"/>
              </a:rPr>
              <a:t>e.g. NAPGD2022 </a:t>
            </a:r>
            <a:r>
              <a:rPr lang="en-US" sz="2000" i="1" u="sng" dirty="0">
                <a:solidFill>
                  <a:schemeClr val="bg1"/>
                </a:solidFill>
                <a:latin typeface="Cambria" panose="02040503050406030204" pitchFamily="18" charset="0"/>
                <a:ea typeface="Cambria" panose="02040503050406030204" pitchFamily="18" charset="0"/>
              </a:rPr>
              <a:t>epoch 2020.00</a:t>
            </a:r>
            <a:r>
              <a:rPr lang="en-US" sz="2000" dirty="0">
                <a:solidFill>
                  <a:schemeClr val="bg1"/>
                </a:solidFill>
                <a:latin typeface="Cambria" panose="02040503050406030204" pitchFamily="18" charset="0"/>
                <a:ea typeface="Cambria" panose="02040503050406030204" pitchFamily="18" charset="0"/>
              </a:rPr>
              <a:t> to NAPGD2022 </a:t>
            </a:r>
            <a:r>
              <a:rPr lang="en-US" sz="2000" i="1" u="sng" dirty="0">
                <a:solidFill>
                  <a:schemeClr val="bg1"/>
                </a:solidFill>
                <a:latin typeface="Cambria" panose="02040503050406030204" pitchFamily="18" charset="0"/>
                <a:ea typeface="Cambria" panose="02040503050406030204" pitchFamily="18" charset="0"/>
              </a:rPr>
              <a:t>epoch 2027.59</a:t>
            </a:r>
            <a:endParaRPr lang="en-US" sz="2000" dirty="0">
              <a:solidFill>
                <a:schemeClr val="bg1"/>
              </a:solidFill>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solidFill>
                  <a:schemeClr val="bg1"/>
                </a:solidFill>
                <a:latin typeface="Cambria" panose="02040503050406030204" pitchFamily="18" charset="0"/>
                <a:ea typeface="Cambria" panose="02040503050406030204" pitchFamily="18" charset="0"/>
              </a:rPr>
              <a:t>e.g. NATRF2022 </a:t>
            </a:r>
            <a:r>
              <a:rPr lang="en-US" sz="2000" i="1" u="sng" dirty="0">
                <a:solidFill>
                  <a:schemeClr val="bg1"/>
                </a:solidFill>
                <a:latin typeface="Cambria" panose="02040503050406030204" pitchFamily="18" charset="0"/>
                <a:ea typeface="Cambria" panose="02040503050406030204" pitchFamily="18" charset="0"/>
              </a:rPr>
              <a:t>epoch 2020.00</a:t>
            </a:r>
            <a:r>
              <a:rPr lang="en-US" sz="2000" dirty="0">
                <a:solidFill>
                  <a:schemeClr val="bg1"/>
                </a:solidFill>
                <a:latin typeface="Cambria" panose="02040503050406030204" pitchFamily="18" charset="0"/>
                <a:ea typeface="Cambria" panose="02040503050406030204" pitchFamily="18" charset="0"/>
              </a:rPr>
              <a:t> to NATRF2022 </a:t>
            </a:r>
            <a:r>
              <a:rPr lang="en-US" sz="2000" i="1" u="sng" dirty="0">
                <a:solidFill>
                  <a:schemeClr val="bg1"/>
                </a:solidFill>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13850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76DCF6-3B64-468E-9B4C-21E233AA03A8}"/>
              </a:ext>
            </a:extLst>
          </p:cNvPr>
          <p:cNvSpPr>
            <a:spLocks noGrp="1"/>
          </p:cNvSpPr>
          <p:nvPr>
            <p:ph type="ctrTitle"/>
          </p:nvPr>
        </p:nvSpPr>
        <p:spPr>
          <a:xfrm>
            <a:off x="447675" y="1581150"/>
            <a:ext cx="8258175" cy="3676649"/>
          </a:xfrm>
        </p:spPr>
        <p:txBody>
          <a:bodyPr/>
          <a:lstStyle/>
          <a:p>
            <a:r>
              <a:rPr lang="en-US" sz="6000" dirty="0">
                <a:latin typeface="Cambria" panose="02040503050406030204" pitchFamily="18" charset="0"/>
                <a:ea typeface="Cambria" panose="02040503050406030204" pitchFamily="18" charset="0"/>
              </a:rPr>
              <a:t>What if time is a factor?</a:t>
            </a:r>
            <a:br>
              <a:rPr lang="en-US" sz="6000" dirty="0">
                <a:latin typeface="Cambria" panose="02040503050406030204" pitchFamily="18" charset="0"/>
                <a:ea typeface="Cambria" panose="02040503050406030204" pitchFamily="18" charset="0"/>
              </a:rPr>
            </a:br>
            <a:br>
              <a:rPr lang="en-US" sz="6000" dirty="0">
                <a:latin typeface="Cambria" panose="02040503050406030204" pitchFamily="18" charset="0"/>
                <a:ea typeface="Cambria" panose="02040503050406030204" pitchFamily="18" charset="0"/>
              </a:rPr>
            </a:br>
            <a:r>
              <a:rPr lang="en-US" sz="6000" dirty="0">
                <a:latin typeface="Cambria" panose="02040503050406030204" pitchFamily="18" charset="0"/>
                <a:ea typeface="Cambria" panose="02040503050406030204" pitchFamily="18" charset="0"/>
              </a:rPr>
              <a:t>What if stuff moves?</a:t>
            </a:r>
          </a:p>
        </p:txBody>
      </p:sp>
    </p:spTree>
    <p:extLst>
      <p:ext uri="{BB962C8B-B14F-4D97-AF65-F5344CB8AC3E}">
        <p14:creationId xmlns:p14="http://schemas.microsoft.com/office/powerpoint/2010/main" val="951949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9" name="Picture 2" descr="http://www.pseudohypoparathyroidism.com/wp-content/uploads/2011/06/kids-height.gif"/>
          <p:cNvPicPr>
            <a:picLocks noChangeAspect="1" noChangeArrowheads="1"/>
          </p:cNvPicPr>
          <p:nvPr/>
        </p:nvPicPr>
        <p:blipFill rotWithShape="1">
          <a:blip r:embed="rId3" cstate="print"/>
          <a:srcRect l="39994" t="22411" r="39573" b="4968"/>
          <a:stretch/>
        </p:blipFill>
        <p:spPr bwMode="auto">
          <a:xfrm>
            <a:off x="2590800" y="2948499"/>
            <a:ext cx="670800" cy="2509102"/>
          </a:xfrm>
          <a:prstGeom prst="rect">
            <a:avLst/>
          </a:prstGeom>
          <a:noFill/>
        </p:spPr>
      </p:pic>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flipH="1">
            <a:off x="2779077" y="3317831"/>
            <a:ext cx="14641" cy="1993944"/>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Epoch Difference Visualized</a:t>
            </a:r>
          </a:p>
        </p:txBody>
      </p:sp>
      <p:sp>
        <p:nvSpPr>
          <p:cNvPr id="40" name="TextBox 39"/>
          <p:cNvSpPr txBox="1"/>
          <p:nvPr/>
        </p:nvSpPr>
        <p:spPr>
          <a:xfrm>
            <a:off x="1539744" y="2104767"/>
            <a:ext cx="79380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142867"/>
            <a:ext cx="79380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2027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a:t>
            </a:r>
            <a:r>
              <a:rPr lang="en-US" sz="2800" noProof="0" dirty="0">
                <a:solidFill>
                  <a:prstClr val="black"/>
                </a:solidFill>
                <a:latin typeface="Cambria" panose="02040503050406030204" pitchFamily="18" charset="0"/>
                <a:ea typeface="Cambria" panose="02040503050406030204" pitchFamily="18" charset="0"/>
                <a:cs typeface="Times New Roman" pitchFamily="18" charset="0"/>
              </a:rPr>
              <a:t>the </a:t>
            </a:r>
            <a:r>
              <a:rPr lang="en-US" sz="2800" b="1" noProof="0" dirty="0">
                <a:solidFill>
                  <a:prstClr val="black"/>
                </a:solidFill>
                <a:latin typeface="Cambria" panose="02040503050406030204" pitchFamily="18" charset="0"/>
                <a:ea typeface="Cambria" panose="02040503050406030204" pitchFamily="18" charset="0"/>
                <a:cs typeface="Times New Roman" pitchFamily="18" charset="0"/>
              </a:rPr>
              <a:t>epoch</a:t>
            </a:r>
            <a:r>
              <a:rPr lang="en-US" sz="2800" noProof="0" dirty="0">
                <a:solidFill>
                  <a:prstClr val="black"/>
                </a:solidFill>
                <a:latin typeface="Cambria" panose="02040503050406030204" pitchFamily="18" charset="0"/>
                <a:ea typeface="Cambria" panose="02040503050406030204" pitchFamily="18" charset="0"/>
                <a:cs typeface="Times New Roman" pitchFamily="18" charset="0"/>
              </a:rPr>
              <a:t> of our measurements</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lang="en-US" sz="2800" i="1" dirty="0">
                <a:solidFill>
                  <a:prstClr val="black"/>
                </a:solidFill>
                <a:latin typeface="Cambria" panose="02040503050406030204" pitchFamily="18" charset="0"/>
                <a:ea typeface="Cambria" panose="02040503050406030204" pitchFamily="18" charset="0"/>
                <a:cs typeface="Times New Roman" pitchFamily="18" charset="0"/>
              </a:rPr>
              <a:t>should </a:t>
            </a:r>
            <a:r>
              <a:rPr kumimoji="0" lang="en-US" sz="28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not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compare heights that are measured </a:t>
            </a:r>
            <a:r>
              <a:rPr lang="en-US" sz="2800" dirty="0">
                <a:solidFill>
                  <a:prstClr val="black"/>
                </a:solidFill>
                <a:latin typeface="Cambria" panose="02040503050406030204" pitchFamily="18" charset="0"/>
                <a:ea typeface="Cambria" panose="02040503050406030204" pitchFamily="18" charset="0"/>
                <a:cs typeface="Times New Roman" pitchFamily="18" charset="0"/>
              </a:rPr>
              <a:t>at significantly different times</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69900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2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a:t>
            </a:r>
            <a:r>
              <a:rPr kumimoji="0" lang="en-US" sz="3200" b="1" i="1" u="none" strike="noStrike" kern="1200" cap="none" spc="0" normalizeH="0" baseline="-2500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2020.00</a:t>
            </a:r>
            <a:r>
              <a:rPr kumimoji="0" lang="en-US" sz="32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 Sally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a:t>
            </a:r>
            <a:r>
              <a:rPr kumimoji="0" lang="en-US" sz="3200" b="1" i="1" u="none" strike="noStrike" kern="1200" cap="none" spc="0" normalizeH="0" baseline="-25000" noProof="0" dirty="0">
                <a:ln>
                  <a:noFill/>
                </a:ln>
                <a:solidFill>
                  <a:srgbClr val="F79646"/>
                </a:solidFill>
                <a:effectLst/>
                <a:uLnTx/>
                <a:uFillTx/>
                <a:latin typeface="Cambria" panose="02040503050406030204" pitchFamily="18" charset="0"/>
                <a:ea typeface="Cambria" panose="02040503050406030204" pitchFamily="18" charset="0"/>
                <a:cs typeface="+mn-cs"/>
              </a:rPr>
              <a:t>2027.59</a:t>
            </a:r>
            <a:r>
              <a:rPr kumimoji="0" lang="en-US" sz="32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 Jane</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calculate X…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the thing</a:t>
            </a:r>
            <a:r>
              <a:rPr kumimoji="0" lang="en-US" sz="2400" b="0"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to be measured </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is not the same.</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151767"/>
            <a:ext cx="12954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NAPGD2022</a:t>
            </a:r>
          </a:p>
        </p:txBody>
      </p:sp>
      <p:sp>
        <p:nvSpPr>
          <p:cNvPr id="23" name="what if text"/>
          <p:cNvSpPr txBox="1"/>
          <p:nvPr/>
        </p:nvSpPr>
        <p:spPr>
          <a:xfrm rot="21084556">
            <a:off x="4193126" y="1816038"/>
            <a:ext cx="4676141" cy="1323439"/>
          </a:xfrm>
          <a:prstGeom prst="rect">
            <a:avLst/>
          </a:prstGeom>
          <a:solidFill>
            <a:schemeClr val="bg1">
              <a:lumMod val="85000"/>
            </a:schemeClr>
          </a:solidFill>
        </p:spPr>
        <p:txBody>
          <a:bodyPr wrap="square" rtlCol="0">
            <a:spAutoFit/>
          </a:bodyPr>
          <a:lstStyle/>
          <a:p>
            <a:pPr algn="ctr"/>
            <a:r>
              <a:rPr lang="en-US" sz="4000" b="1" dirty="0">
                <a:latin typeface="Cambria" panose="02040503050406030204" pitchFamily="18" charset="0"/>
                <a:ea typeface="Cambria" panose="02040503050406030204" pitchFamily="18" charset="0"/>
              </a:rPr>
              <a:t>What if Sally and Jane are growing?</a:t>
            </a:r>
          </a:p>
        </p:txBody>
      </p:sp>
    </p:spTree>
    <p:extLst>
      <p:ext uri="{BB962C8B-B14F-4D97-AF65-F5344CB8AC3E}">
        <p14:creationId xmlns:p14="http://schemas.microsoft.com/office/powerpoint/2010/main" val="30551118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par>
                                <p:cTn id="15" presetID="2" presetClass="entr" presetSubtype="8"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0-#ppt_w/2"/>
                                          </p:val>
                                        </p:tav>
                                        <p:tav tm="100000">
                                          <p:val>
                                            <p:strVal val="#ppt_x"/>
                                          </p:val>
                                        </p:tav>
                                      </p:tavLst>
                                    </p:anim>
                                    <p:anim calcmode="lin" valueType="num">
                                      <p:cBhvr additive="base">
                                        <p:cTn id="1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000" y="4222299"/>
            <a:ext cx="7941600" cy="1216800"/>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2000" y="2505075"/>
            <a:ext cx="6523200" cy="1274925"/>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type</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e.g. NAD83(2011) </a:t>
            </a:r>
            <a:r>
              <a:rPr lang="en-US" sz="2000" i="1" u="sng" dirty="0">
                <a:latin typeface="Cambria" panose="02040503050406030204" pitchFamily="18" charset="0"/>
                <a:ea typeface="Cambria" panose="02040503050406030204" pitchFamily="18" charset="0"/>
              </a:rPr>
              <a:t>latitude &amp; longitude</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datum</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u="sng"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in feet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in feet</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u="sng" dirty="0">
                <a:latin typeface="Cambria" panose="02040503050406030204" pitchFamily="18" charset="0"/>
                <a:ea typeface="Cambria" panose="02040503050406030204" pitchFamily="18" charset="0"/>
              </a:rPr>
              <a:t>NAD 27</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NAD 83(2011)</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epoch</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NAPGD2022 </a:t>
            </a:r>
            <a:r>
              <a:rPr lang="en-US" sz="2000" i="1" u="sng"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NAPGD2022 </a:t>
            </a:r>
            <a:r>
              <a:rPr lang="en-US" sz="2000" i="1" u="sng" dirty="0">
                <a:latin typeface="Cambria" panose="02040503050406030204" pitchFamily="18" charset="0"/>
                <a:ea typeface="Cambria" panose="02040503050406030204" pitchFamily="18" charset="0"/>
              </a:rPr>
              <a:t>epoch 2027.59</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NATRF2022 </a:t>
            </a:r>
            <a:r>
              <a:rPr lang="en-US" sz="2000" i="1" u="sng"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i="1" u="sng"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11187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1494426"/>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A </a:t>
            </a:r>
            <a:r>
              <a:rPr kumimoji="0" lang="en-US" sz="48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very brief h</a:t>
            </a:r>
            <a:r>
              <a:rPr kumimoji="0" lang="en-US" sz="48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istory </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(the most prevalent) </a:t>
            </a:r>
            <a:r>
              <a:rPr kumimoji="0" lang="en-US" sz="48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U.S. vertical </a:t>
            </a:r>
            <a:r>
              <a:rPr kumimoji="0" lang="en-US" sz="4800" b="0" i="0" u="none" strike="noStrike" kern="1200" cap="none" spc="-5"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a:rPr>
              <a:t>datums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3984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32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46" l="8" t="45"/>
          <a:stretch/>
        </p:blipFill>
        <p:spPr bwMode="auto">
          <a:xfrm>
            <a:off x="0" y="0"/>
            <a:ext cx="9144000" cy="687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0" y="5927383"/>
            <a:ext cx="4841966" cy="954107"/>
          </a:xfrm>
          <a:prstGeom prst="rect">
            <a:avLst/>
          </a:prstGeom>
          <a:solidFill>
            <a:schemeClr val="bg1"/>
          </a:solidFill>
          <a:ln>
            <a:noFill/>
          </a:ln>
          <a:extLst/>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26 tide gauges in the US and Canada</a:t>
            </a:r>
          </a:p>
        </p:txBody>
      </p:sp>
      <p:cxnSp>
        <p:nvCxnSpPr>
          <p:cNvPr id="28" name="Straight Connector 27"/>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0873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2">
                                  <p:stCondLst>
                                    <p:cond delay="0"/>
                                  </p:stCondLst>
                                  <p:childTnLst>
                                    <p:set>
                                      <p:cBhvr>
                                        <p:cTn dur="1" fill="hold" id="6">
                                          <p:stCondLst>
                                            <p:cond delay="0"/>
                                          </p:stCondLst>
                                        </p:cTn>
                                        <p:tgtEl>
                                          <p:spTgt spid="28"/>
                                        </p:tgtEl>
                                        <p:attrNameLst>
                                          <p:attrName>style.visibility</p:attrName>
                                        </p:attrNameLst>
                                      </p:cBhvr>
                                      <p:to>
                                        <p:strVal val="visible"/>
                                      </p:to>
                                    </p:set>
                                    <p:animEffect filter="wipe(right)" transition="in">
                                      <p:cBhvr>
                                        <p:cTn dur="500" id="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2784757" y="2926081"/>
            <a:ext cx="14579402" cy="14591272"/>
          </a:xfrm>
          <a:prstGeom prst="arc">
            <a:avLst>
              <a:gd name="adj1" fmla="val 14393631"/>
              <a:gd name="adj2" fmla="val 18095909"/>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lowchart: Connector 4"/>
          <p:cNvSpPr/>
          <p:nvPr/>
        </p:nvSpPr>
        <p:spPr>
          <a:xfrm>
            <a:off x="1412575" y="33506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Connector 6"/>
          <p:cNvSpPr/>
          <p:nvPr/>
        </p:nvSpPr>
        <p:spPr>
          <a:xfrm>
            <a:off x="1141562" y="3605842"/>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7"/>
          <p:cNvSpPr/>
          <p:nvPr/>
        </p:nvSpPr>
        <p:spPr>
          <a:xfrm>
            <a:off x="1564975" y="35030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9"/>
          <p:cNvSpPr/>
          <p:nvPr/>
        </p:nvSpPr>
        <p:spPr>
          <a:xfrm>
            <a:off x="7223897" y="32097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Connector 10"/>
          <p:cNvSpPr/>
          <p:nvPr/>
        </p:nvSpPr>
        <p:spPr>
          <a:xfrm>
            <a:off x="6952884" y="3464943"/>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Connector 11"/>
          <p:cNvSpPr/>
          <p:nvPr/>
        </p:nvSpPr>
        <p:spPr>
          <a:xfrm>
            <a:off x="7376297" y="33621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NGVD29 – based on 26 tide gauges</a:t>
            </a:r>
            <a:endParaRPr dirty="0">
              <a:latin typeface="Cambria" panose="02040503050406030204" pitchFamily="18" charset="0"/>
              <a:cs typeface="Calibri"/>
            </a:endParaRPr>
          </a:p>
        </p:txBody>
      </p:sp>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3" name="Straight Arrow Connector 2"/>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2" name="Group 1"/>
          <p:cNvGrpSpPr/>
          <p:nvPr/>
        </p:nvGrpSpPr>
        <p:grpSpPr>
          <a:xfrm>
            <a:off x="2465782" y="3289721"/>
            <a:ext cx="2864698" cy="1647528"/>
            <a:chOff x="2465782" y="3289721"/>
            <a:chExt cx="2864698" cy="1647528"/>
          </a:xfrm>
        </p:grpSpPr>
        <p:cxnSp>
          <p:nvCxnSpPr>
            <p:cNvPr id="16" name="Straight Arrow Connector 15"/>
            <p:cNvCxnSpPr/>
            <p:nvPr/>
          </p:nvCxnSpPr>
          <p:spPr>
            <a:xfrm flipH="1" flipV="1">
              <a:off x="2465782" y="3289721"/>
              <a:ext cx="769198" cy="86839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grpSp>
      <p:sp>
        <p:nvSpPr>
          <p:cNvPr id="17" name="Content Placeholder 2"/>
          <p:cNvSpPr>
            <a:spLocks noGrp="1"/>
          </p:cNvSpPr>
          <p:nvPr>
            <p:ph idx="1"/>
          </p:nvPr>
        </p:nvSpPr>
        <p:spPr>
          <a:xfrm>
            <a:off x="-210405" y="4871449"/>
            <a:ext cx="6229066" cy="2095735"/>
          </a:xfrm>
        </p:spPr>
        <p:txBody>
          <a:bodyPr/>
          <a:lstStyle/>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Local Mean Sea Level differs at tide stations due to prevailing winds, ocean current, salinity, seabed topography, etc. </a:t>
            </a:r>
          </a:p>
        </p:txBody>
      </p:sp>
    </p:spTree>
    <p:extLst>
      <p:ext uri="{BB962C8B-B14F-4D97-AF65-F5344CB8AC3E}">
        <p14:creationId xmlns:p14="http://schemas.microsoft.com/office/powerpoint/2010/main" val="35149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 calcmode="lin" valueType="num">
                                      <p:cBhvr additive="base">
                                        <p:cTn id="2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map"/>
          <p:cNvPicPr>
            <a:picLocks noChangeAspect="1"/>
          </p:cNvPicPr>
          <p:nvPr/>
        </p:nvPicPr>
        <p:blipFill rotWithShape="1">
          <a:blip cstate="print" r:embed="rId3">
            <a:extLst>
              <a:ext uri="{28A0092B-C50C-407E-A947-70E740481C1C}">
                <a14:useLocalDpi xmlns:a14="http://schemas.microsoft.com/office/drawing/2010/main" val="0"/>
              </a:ext>
            </a:extLst>
          </a:blip>
          <a:srcRect b="5" l="23" t="52"/>
          <a:stretch/>
        </p:blipFill>
        <p:spPr>
          <a:xfrm>
            <a:off x="0" y="0"/>
            <a:ext cx="9144000" cy="6899520"/>
          </a:xfrm>
          <a:prstGeom prst="rect">
            <a:avLst/>
          </a:prstGeom>
        </p:spPr>
      </p:pic>
      <p:sp>
        <p:nvSpPr>
          <p:cNvPr id="8" name="TextBox 7"/>
          <p:cNvSpPr txBox="1"/>
          <p:nvPr/>
        </p:nvSpPr>
        <p:spPr>
          <a:xfrm>
            <a:off x="570451" y="1334837"/>
            <a:ext cx="4840448" cy="1302486"/>
          </a:xfrm>
          <a:prstGeom prst="rect">
            <a:avLst/>
          </a:prstGeom>
          <a:solidFill>
            <a:schemeClr val="bg1"/>
          </a:solidFill>
        </p:spPr>
        <p:txBody>
          <a:bodyPr rtlCol="0" wrap="square">
            <a:no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Why one site this time?</a:t>
            </a:r>
          </a:p>
          <a:p>
            <a:pPr algn="l" defTabSz="457200" eaLnBrk="1" fontAlgn="base" hangingPunct="1" indent="-174625" latinLnBrk="0" lvl="0" marL="174625" marR="0" rtl="0">
              <a:lnSpc>
                <a:spcPct val="100000"/>
              </a:lnSpc>
              <a:spcBef>
                <a:spcPct val="0"/>
              </a:spcBef>
              <a:spcAft>
                <a:spcPts val="1200"/>
              </a:spcAft>
              <a:buClrTx/>
              <a:buSzTx/>
              <a:buFont charset="0" panose="02040503050406030204" pitchFamily="18" typeface="Cambria"/>
              <a:buChar char="‒"/>
              <a:tabLst/>
              <a:defRPr/>
            </a:pPr>
            <a:r>
              <a:rPr altLang="en-US"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removed local sea level variation problem of NGVD29</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cxnSp>
        <p:nvCxnSpPr>
          <p:cNvPr id="9" name="Straight Connector 8"/>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0" y="5937008"/>
            <a:ext cx="4841966" cy="954107"/>
          </a:xfrm>
          <a:prstGeom prst="rect">
            <a:avLst/>
          </a:prstGeom>
          <a:solidFill>
            <a:schemeClr val="bg1"/>
          </a:solidFill>
          <a:ln>
            <a:noFill/>
          </a:ln>
          <a:extLst/>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0" fontAlgn="base" hangingPunct="0" indent="0" latinLnBrk="0" lvl="0" marL="0" marR="0" rtl="0">
              <a:lnSpc>
                <a:spcPct val="100000"/>
              </a:lnSpc>
              <a:spcBef>
                <a:spcPct val="50000"/>
              </a:spcBef>
              <a:spcAft>
                <a:spcPct val="0"/>
              </a:spcAft>
              <a:buClrTx/>
              <a:buSzTx/>
              <a:buFont charset="0" panose="020B0604020202020204" pitchFamily="34" typeface="Arial"/>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one tidal bench mark in Canada</a:t>
            </a:r>
          </a:p>
        </p:txBody>
      </p:sp>
      <p:pic>
        <p:nvPicPr>
          <p:cNvPr id="3" name="datasheet"/>
          <p:cNvPicPr>
            <a:picLocks noChangeAspect="1"/>
          </p:cNvPicPr>
          <p:nvPr/>
        </p:nvPicPr>
        <p:blipFill rotWithShape="1">
          <a:blip r:embed="rId4"/>
          <a:srcRect b="355" r="56" t="-2"/>
          <a:stretch/>
        </p:blipFill>
        <p:spPr>
          <a:xfrm>
            <a:off x="2204639" y="3933664"/>
            <a:ext cx="6900855" cy="1812617"/>
          </a:xfrm>
          <a:prstGeom prst="rect">
            <a:avLst/>
          </a:prstGeom>
          <a:ln w="38100">
            <a:solidFill>
              <a:schemeClr val="bg1">
                <a:lumMod val="65000"/>
              </a:schemeClr>
            </a:solidFill>
          </a:ln>
        </p:spPr>
      </p:pic>
    </p:spTree>
    <p:extLst>
      <p:ext uri="{BB962C8B-B14F-4D97-AF65-F5344CB8AC3E}">
        <p14:creationId xmlns:p14="http://schemas.microsoft.com/office/powerpoint/2010/main" val="128403004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8" name="Straight Arrow Connector 7"/>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8" name="Group 17"/>
          <p:cNvGrpSpPr/>
          <p:nvPr/>
        </p:nvGrpSpPr>
        <p:grpSpPr>
          <a:xfrm>
            <a:off x="2765425" y="3646019"/>
            <a:ext cx="2565055" cy="1291230"/>
            <a:chOff x="2765425" y="3646019"/>
            <a:chExt cx="2565055" cy="1291230"/>
          </a:xfrm>
        </p:grpSpPr>
        <p:sp>
          <p:nvSpPr>
            <p:cNvPr id="12" name="TextBox 1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952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a:spLocks noChangeAspect="1"/>
          </p:cNvSpPr>
          <p:nvPr/>
        </p:nvSpPr>
        <p:spPr>
          <a:xfrm>
            <a:off x="0" y="0"/>
            <a:ext cx="9143999" cy="5052610"/>
          </a:xfrm>
          <a:prstGeom prst="rect">
            <a:avLst/>
          </a:prstGeom>
          <a:blipFill>
            <a:blip r:embed="rId3" cstate="print"/>
            <a:stretch>
              <a:fillRect/>
            </a:stretch>
          </a:blipFill>
          <a:ln w="6350">
            <a:solidFill>
              <a:schemeClr val="tx1"/>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ＭＳ Ｐゴシック" pitchFamily="34" charset="-128"/>
              <a:cs typeface="+mn-cs"/>
            </a:endParaRPr>
          </a:p>
        </p:txBody>
      </p:sp>
      <p:sp>
        <p:nvSpPr>
          <p:cNvPr id="6" name="object 6"/>
          <p:cNvSpPr txBox="1"/>
          <p:nvPr/>
        </p:nvSpPr>
        <p:spPr>
          <a:xfrm>
            <a:off x="0" y="5204730"/>
            <a:ext cx="9144000" cy="447986"/>
          </a:xfrm>
          <a:prstGeom prst="rect">
            <a:avLst/>
          </a:prstGeom>
        </p:spPr>
        <p:txBody>
          <a:bodyPr vert="horz" wrap="square" lIns="0" tIns="16933" rIns="0" bIns="0" rtlCol="0">
            <a:noAutofit/>
          </a:bodyPr>
          <a:lstStyle/>
          <a:p>
            <a:pPr marL="16933" marR="0" lvl="0" indent="0" algn="ctr" defTabSz="457200" rtl="0" eaLnBrk="1" fontAlgn="base" latinLnBrk="0" hangingPunct="1">
              <a:lnSpc>
                <a:spcPct val="100000"/>
              </a:lnSpc>
              <a:spcBef>
                <a:spcPts val="133"/>
              </a:spcBef>
              <a:spcAft>
                <a:spcPct val="0"/>
              </a:spcAft>
              <a:buClrTx/>
              <a:buSzTx/>
              <a:buFontTx/>
              <a:buNone/>
              <a:tabLst/>
              <a:defRPr/>
            </a:pPr>
            <a:r>
              <a:rPr kumimoji="0" sz="2900" b="1" i="0" u="none"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Approximate </a:t>
            </a:r>
            <a:r>
              <a:rPr kumimoji="0"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Error </a:t>
            </a:r>
            <a:r>
              <a:rPr kumimoji="0"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in </a:t>
            </a:r>
            <a:r>
              <a:rPr kumimoji="0" sz="2900" b="1" i="0" u="none" strike="noStrike" kern="1200" cap="none" spc="-3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NAVD88 </a:t>
            </a:r>
            <a:r>
              <a:rPr kumimoji="0" lang="en-US"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zero </a:t>
            </a:r>
            <a:r>
              <a:rPr kumimoji="0" lang="en-US"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surface</a:t>
            </a:r>
          </a:p>
          <a:p>
            <a:pPr marL="16933" marR="0" lvl="0" indent="0" algn="ctr" defTabSz="457200" rtl="0" eaLnBrk="1" fontAlgn="base" latinLnBrk="0" hangingPunct="1">
              <a:lnSpc>
                <a:spcPct val="100000"/>
              </a:lnSpc>
              <a:spcBef>
                <a:spcPts val="2400"/>
              </a:spcBef>
              <a:spcAft>
                <a:spcPct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Map is the H=0 surface differenced from satellite gravity data</a:t>
            </a:r>
            <a:endParaRPr kumimoji="0"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Calibri"/>
            </a:endParaRPr>
          </a:p>
        </p:txBody>
      </p:sp>
    </p:spTree>
    <p:extLst>
      <p:ext uri="{BB962C8B-B14F-4D97-AF65-F5344CB8AC3E}">
        <p14:creationId xmlns:p14="http://schemas.microsoft.com/office/powerpoint/2010/main" val="181759922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sp>
        <p:nvSpPr>
          <p:cNvPr id="8" name="Content Placeholder 2"/>
          <p:cNvSpPr>
            <a:spLocks noGrp="1"/>
          </p:cNvSpPr>
          <p:nvPr>
            <p:ph idx="1"/>
          </p:nvPr>
        </p:nvSpPr>
        <p:spPr>
          <a:xfrm>
            <a:off x="-210405" y="4871449"/>
            <a:ext cx="6229066" cy="2095735"/>
          </a:xfrm>
        </p:spPr>
        <p:txBody>
          <a:bodyPr/>
          <a:lstStyle/>
          <a:p>
            <a:pPr lvl="1"/>
            <a:r>
              <a:rPr lang="en-US" sz="2400" dirty="0">
                <a:latin typeface="Cambria" panose="02040503050406030204" pitchFamily="18" charset="0"/>
                <a:ea typeface="Cambria" panose="02040503050406030204" pitchFamily="18" charset="0"/>
              </a:rPr>
              <a:t>Most, if not all, of this error in alignment was intentional.</a:t>
            </a:r>
          </a:p>
          <a:p>
            <a:pPr lvl="1"/>
            <a:r>
              <a:rPr lang="en-US" sz="2400" i="1" dirty="0">
                <a:latin typeface="Cambria" panose="02040503050406030204" pitchFamily="18" charset="0"/>
                <a:ea typeface="Cambria" panose="02040503050406030204" pitchFamily="18" charset="0"/>
              </a:rPr>
              <a:t>Huh?!  </a:t>
            </a:r>
            <a:r>
              <a:rPr lang="en-US" sz="2400" dirty="0">
                <a:latin typeface="Cambria" panose="02040503050406030204" pitchFamily="18" charset="0"/>
                <a:ea typeface="Cambria" panose="02040503050406030204" pitchFamily="18" charset="0"/>
              </a:rPr>
              <a:t>It was chosen to minimize the change to contours in USGS quadrangles.</a:t>
            </a: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366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378561" y="1635324"/>
            <a:ext cx="4730090" cy="4525963"/>
          </a:xfrm>
        </p:spPr>
        <p:txBody>
          <a:bodyPr/>
          <a:lstStyle/>
          <a:p>
            <a:r>
              <a:rPr lang="en-US" altLang="en-US" sz="3600" dirty="0">
                <a:latin typeface="Cambria" panose="02040503050406030204" pitchFamily="18" charset="0"/>
                <a:ea typeface="Cambria" panose="02040503050406030204" pitchFamily="18" charset="0"/>
              </a:rPr>
              <a:t>NAD83(2011)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pPr>
              <a:spcBef>
                <a:spcPts val="7800"/>
              </a:spcBef>
            </a:pPr>
            <a:r>
              <a:rPr lang="en-US" altLang="en-US" sz="3600" dirty="0">
                <a:latin typeface="Cambria" panose="02040503050406030204" pitchFamily="18" charset="0"/>
                <a:ea typeface="Cambria" panose="02040503050406030204" pitchFamily="18" charset="0"/>
              </a:rPr>
              <a:t>NAD83(2007)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endParaRPr lang="en-US" altLang="en-US" sz="3600" dirty="0">
              <a:latin typeface="Cambria" panose="02040503050406030204" pitchFamily="18" charset="0"/>
              <a:ea typeface="Cambria" panose="02040503050406030204" pitchFamily="18" charset="0"/>
            </a:endParaRPr>
          </a:p>
          <a:p>
            <a:r>
              <a:rPr lang="en-US" altLang="en-US" sz="3600" dirty="0">
                <a:latin typeface="Cambria" panose="02040503050406030204" pitchFamily="18" charset="0"/>
                <a:ea typeface="Cambria" panose="02040503050406030204" pitchFamily="18" charset="0"/>
              </a:rPr>
              <a:t>NAD83(HARN/FBN)</a:t>
            </a:r>
          </a:p>
          <a:p>
            <a:r>
              <a:rPr lang="en-US" altLang="en-US" sz="3600" dirty="0">
                <a:latin typeface="Cambria" panose="02040503050406030204" pitchFamily="18" charset="0"/>
                <a:ea typeface="Cambria" panose="02040503050406030204" pitchFamily="18" charset="0"/>
              </a:rPr>
              <a:t>NAD83(CORS96)</a:t>
            </a:r>
          </a:p>
        </p:txBody>
      </p:sp>
      <p:sp>
        <p:nvSpPr>
          <p:cNvPr id="11" name="Content Placeholder 10"/>
          <p:cNvSpPr>
            <a:spLocks noGrp="1"/>
          </p:cNvSpPr>
          <p:nvPr>
            <p:ph sz="half" idx="2"/>
          </p:nvPr>
        </p:nvSpPr>
        <p:spPr>
          <a:xfrm>
            <a:off x="5109675" y="1313790"/>
            <a:ext cx="3417379" cy="1341757"/>
          </a:xfrm>
        </p:spPr>
        <p:txBody>
          <a:bodyPr/>
          <a:lstStyle/>
          <a:p>
            <a:pPr marL="0" indent="0">
              <a:buNone/>
            </a:pPr>
            <a:r>
              <a:rPr lang="en-US" altLang="en-US" sz="3600" dirty="0">
                <a:latin typeface="Cambria" panose="02040503050406030204" pitchFamily="18" charset="0"/>
                <a:ea typeface="Cambria" panose="02040503050406030204" pitchFamily="18" charset="0"/>
              </a:rPr>
              <a:t>GEOID18</a:t>
            </a:r>
          </a:p>
          <a:p>
            <a:pPr marL="0" indent="0">
              <a:buNone/>
            </a:pPr>
            <a:r>
              <a:rPr lang="en-US" altLang="en-US" sz="3600" dirty="0">
                <a:latin typeface="Cambria" panose="02040503050406030204" pitchFamily="18" charset="0"/>
                <a:ea typeface="Cambria" panose="02040503050406030204" pitchFamily="18" charset="0"/>
              </a:rPr>
              <a:t>GEOID12B</a:t>
            </a:r>
          </a:p>
        </p:txBody>
      </p:sp>
      <p:sp>
        <p:nvSpPr>
          <p:cNvPr id="4" name="Right Brace 3"/>
          <p:cNvSpPr/>
          <p:nvPr/>
        </p:nvSpPr>
        <p:spPr>
          <a:xfrm>
            <a:off x="4983422" y="4592859"/>
            <a:ext cx="423149" cy="1341757"/>
          </a:xfrm>
          <a:prstGeom prst="rightBrace">
            <a:avLst>
              <a:gd name="adj1" fmla="val 32225"/>
              <a:gd name="adj2" fmla="val 64032"/>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Content Placeholder 10"/>
          <p:cNvSpPr txBox="1">
            <a:spLocks/>
          </p:cNvSpPr>
          <p:nvPr/>
        </p:nvSpPr>
        <p:spPr bwMode="auto">
          <a:xfrm>
            <a:off x="5109676" y="3167814"/>
            <a:ext cx="40386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GEOID09</a:t>
            </a:r>
          </a:p>
        </p:txBody>
      </p:sp>
      <p:sp>
        <p:nvSpPr>
          <p:cNvPr id="9" name="Content Placeholder 10"/>
          <p:cNvSpPr txBox="1">
            <a:spLocks/>
          </p:cNvSpPr>
          <p:nvPr/>
        </p:nvSpPr>
        <p:spPr bwMode="auto">
          <a:xfrm>
            <a:off x="5529564" y="4492366"/>
            <a:ext cx="2152650" cy="18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GEOID03</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GEOID99</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GEOID96</a:t>
            </a:r>
          </a:p>
        </p:txBody>
      </p:sp>
      <p:sp>
        <p:nvSpPr>
          <p:cNvPr id="12" name="object 2"/>
          <p:cNvSpPr txBox="1">
            <a:spLocks/>
          </p:cNvSpPr>
          <p:nvPr/>
        </p:nvSpPr>
        <p:spPr bwMode="auto">
          <a:xfrm>
            <a:off x="1" y="363028"/>
            <a:ext cx="91440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0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Which NAD83 with which geoid?</a:t>
            </a:r>
            <a:endPar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55659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p:cNvSpPr>
            <a:spLocks noGrp="1"/>
          </p:cNvSpPr>
          <p:nvPr>
            <p:ph idx="1"/>
          </p:nvPr>
        </p:nvSpPr>
        <p:spPr>
          <a:xfrm>
            <a:off x="0" y="1322616"/>
            <a:ext cx="9144000" cy="5535385"/>
          </a:xfrm>
        </p:spPr>
        <p:txBody>
          <a:bodyPr/>
          <a:lstStyle/>
          <a:p>
            <a:pPr marL="22860" indent="0" algn="ctr">
              <a:spcBef>
                <a:spcPts val="0"/>
              </a:spcBef>
              <a:buNone/>
            </a:pPr>
            <a:r>
              <a:rPr lang="en-US" sz="3600" spc="-7" dirty="0">
                <a:uFill>
                  <a:solidFill>
                    <a:srgbClr val="000000"/>
                  </a:solidFill>
                </a:uFill>
                <a:latin typeface="Cambria" panose="02040503050406030204" pitchFamily="18" charset="0"/>
                <a:cs typeface="Calibri"/>
              </a:rPr>
              <a:t>North American-Pacific Geopotential Datum of 2022</a:t>
            </a:r>
            <a:endParaRPr lang="en-US" sz="3600" spc="-67" dirty="0">
              <a:latin typeface="Cambria" panose="02040503050406030204" pitchFamily="18" charset="0"/>
              <a:cs typeface="Calibri"/>
            </a:endParaRPr>
          </a:p>
          <a:p>
            <a:pPr marL="365760">
              <a:spcBef>
                <a:spcPts val="1200"/>
              </a:spcBef>
              <a:tabLst>
                <a:tab pos="473275" algn="l"/>
                <a:tab pos="474121" algn="l"/>
              </a:tabLst>
            </a:pPr>
            <a:r>
              <a:rPr lang="en-US" sz="3600" spc="-13" dirty="0">
                <a:latin typeface="Cambria" panose="02040503050406030204" pitchFamily="18" charset="0"/>
                <a:cs typeface="Calibri"/>
              </a:rPr>
              <a:t>GNSS is your “access point”</a:t>
            </a:r>
          </a:p>
          <a:p>
            <a:pPr marL="765810" lvl="1">
              <a:spcBef>
                <a:spcPts val="1200"/>
              </a:spcBef>
              <a:tabLst>
                <a:tab pos="473275" algn="l"/>
                <a:tab pos="474121" algn="l"/>
              </a:tabLst>
            </a:pPr>
            <a:r>
              <a:rPr lang="en-US" sz="3200" spc="-13" dirty="0">
                <a:latin typeface="Cambria" panose="02040503050406030204" pitchFamily="18" charset="0"/>
                <a:cs typeface="Calibri"/>
              </a:rPr>
              <a:t>no leveling or ties to benchmarks necessary</a:t>
            </a:r>
          </a:p>
          <a:p>
            <a:pPr marL="365760">
              <a:spcBef>
                <a:spcPts val="1200"/>
              </a:spcBef>
              <a:tabLst>
                <a:tab pos="473275" algn="l"/>
                <a:tab pos="474121" algn="l"/>
              </a:tabLst>
            </a:pPr>
            <a:r>
              <a:rPr lang="en-US" sz="3600" spc="-13" dirty="0">
                <a:latin typeface="Cambria" panose="02040503050406030204" pitchFamily="18" charset="0"/>
                <a:cs typeface="Calibri"/>
              </a:rPr>
              <a:t>Global Mean Sea Level (GMSL) based</a:t>
            </a:r>
            <a:endParaRPr lang="en-US" sz="3600" spc="-20" dirty="0">
              <a:latin typeface="Cambria" panose="02040503050406030204" pitchFamily="18" charset="0"/>
              <a:cs typeface="Calibri"/>
            </a:endParaRPr>
          </a:p>
        </p:txBody>
      </p:sp>
      <p:sp>
        <p:nvSpPr>
          <p:cNvPr id="3" name="Title 2"/>
          <p:cNvSpPr>
            <a:spLocks noGrp="1"/>
          </p:cNvSpPr>
          <p:nvPr>
            <p:ph type="title"/>
          </p:nvPr>
        </p:nvSpPr>
        <p:spPr>
          <a:xfrm>
            <a:off x="0" y="274638"/>
            <a:ext cx="9144000" cy="1143000"/>
          </a:xfrm>
        </p:spPr>
        <p:txBody>
          <a:bodyPr/>
          <a:lstStyle/>
          <a:p>
            <a:r>
              <a:rPr lang="en-US" sz="6600" dirty="0">
                <a:latin typeface="Cambria" panose="02040503050406030204" pitchFamily="18" charset="0"/>
                <a:ea typeface="Cambria" panose="02040503050406030204" pitchFamily="18" charset="0"/>
              </a:rPr>
              <a:t>NAPGD2022</a:t>
            </a:r>
          </a:p>
        </p:txBody>
      </p:sp>
    </p:spTree>
    <p:extLst>
      <p:ext uri="{BB962C8B-B14F-4D97-AF65-F5344CB8AC3E}">
        <p14:creationId xmlns:p14="http://schemas.microsoft.com/office/powerpoint/2010/main" val="26775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50571" cy="5146922"/>
          </a:xfrm>
          <a:prstGeom prst="rect">
            <a:avLst/>
          </a:prstGeom>
        </p:spPr>
        <p:txBody>
          <a:bodyPr vert="horz" wrap="square" lIns="0" tIns="85725" rIns="0" bIns="0" rtlCol="0">
            <a:spAutoFit/>
          </a:bodyPr>
          <a:lstStyle/>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You’ve all used a DEM.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(Digital</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Elevation Model)</a:t>
            </a: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dirty="0">
              <a:solidFill>
                <a:prstClr val="black"/>
              </a:solidFill>
              <a:latin typeface="Cambria" panose="02040503050406030204" pitchFamily="18" charset="0"/>
              <a:ea typeface="Cambria" panose="02040503050406030204" pitchFamily="18" charset="0"/>
              <a:cs typeface="Arial"/>
            </a:endParaRP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3600" dirty="0">
                <a:solidFill>
                  <a:prstClr val="black"/>
                </a:solidFill>
                <a:latin typeface="Cambria" panose="02040503050406030204" pitchFamily="18" charset="0"/>
                <a:ea typeface="Cambria" panose="02040503050406030204" pitchFamily="18" charset="0"/>
                <a:cs typeface="Arial"/>
              </a:rPr>
              <a:t>Picture a geoid model as a DGM.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(Digital </a:t>
            </a:r>
            <a:r>
              <a:rPr kumimoji="0" lang="en-US" sz="3600" b="0" i="0" u="sng"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Gravity</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Model)</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baseline="0" dirty="0">
              <a:solidFill>
                <a:prstClr val="black"/>
              </a:solidFill>
              <a:latin typeface="Cambria" panose="02040503050406030204" pitchFamily="18" charset="0"/>
              <a:ea typeface="Cambria" panose="02040503050406030204" pitchFamily="18" charset="0"/>
              <a:cs typeface="Arial"/>
            </a:endParaRP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-both raster cells of height values</a:t>
            </a: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2800" baseline="0" dirty="0">
                <a:solidFill>
                  <a:prstClr val="black"/>
                </a:solidFill>
                <a:latin typeface="Cambria" panose="02040503050406030204" pitchFamily="18" charset="0"/>
                <a:ea typeface="Cambria" panose="02040503050406030204" pitchFamily="18" charset="0"/>
                <a:cs typeface="Arial"/>
              </a:rPr>
              <a:t>	</a:t>
            </a:r>
            <a:r>
              <a:rPr lang="en-US" sz="2800" baseline="0" dirty="0">
                <a:solidFill>
                  <a:prstClr val="black"/>
                </a:solidFill>
                <a:latin typeface="Cambria" panose="02040503050406030204" pitchFamily="18" charset="0"/>
                <a:ea typeface="Cambria" panose="02040503050406030204" pitchFamily="18" charset="0"/>
                <a:cs typeface="Arial"/>
                <a:sym typeface="Wingdings" panose="05000000000000000000" pitchFamily="2" charset="2"/>
              </a:rPr>
              <a:t></a:t>
            </a:r>
            <a:r>
              <a:rPr lang="en-US" sz="3200" baseline="0" dirty="0">
                <a:solidFill>
                  <a:prstClr val="black"/>
                </a:solidFill>
                <a:latin typeface="Cambria" panose="02040503050406030204" pitchFamily="18" charset="0"/>
                <a:ea typeface="Cambria" panose="02040503050406030204" pitchFamily="18" charset="0"/>
                <a:cs typeface="Arial"/>
              </a:rPr>
              <a:t>but represent different</a:t>
            </a:r>
            <a:r>
              <a:rPr lang="en-US" sz="3200" dirty="0">
                <a:solidFill>
                  <a:prstClr val="black"/>
                </a:solidFill>
                <a:latin typeface="Cambria" panose="02040503050406030204" pitchFamily="18" charset="0"/>
                <a:ea typeface="Cambria" panose="02040503050406030204" pitchFamily="18" charset="0"/>
                <a:cs typeface="Arial"/>
              </a:rPr>
              <a:t> things</a:t>
            </a:r>
            <a:endParaRPr kumimoji="0"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z="5400" spc="-5" dirty="0">
                <a:solidFill>
                  <a:prstClr val="black"/>
                </a:solidFill>
                <a:latin typeface="Cambria" panose="02040503050406030204" pitchFamily="18" charset="0"/>
                <a:ea typeface="Cambria" panose="02040503050406030204" pitchFamily="18" charset="0"/>
              </a:rPr>
              <a:t>Gravity </a:t>
            </a:r>
            <a:r>
              <a:rPr lang="en-US" sz="5400" spc="-5" dirty="0">
                <a:solidFill>
                  <a:prstClr val="black"/>
                </a:solidFill>
                <a:latin typeface="Cambria" panose="02040503050406030204" pitchFamily="18" charset="0"/>
                <a:ea typeface="Cambria" panose="02040503050406030204" pitchFamily="18" charset="0"/>
                <a:sym typeface="Wingdings" panose="05000000000000000000" pitchFamily="2" charset="2"/>
              </a:rPr>
              <a:t> Geoid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43838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4"/>
            <a:ext cx="8739769" cy="4851245"/>
          </a:xfrm>
          <a:prstGeom prst="rect">
            <a:avLst/>
          </a:prstGeom>
        </p:spPr>
        <p:txBody>
          <a:bodyPr vert="horz" wrap="square" lIns="0" tIns="97790" rIns="0" bIns="0" rtlCol="0">
            <a:noAutofit/>
          </a:bodyPr>
          <a:lstStyle/>
          <a:p>
            <a:pPr marL="114300" marR="0" lvl="1" indent="0" algn="l" defTabSz="457200" rtl="0" eaLnBrk="1" fontAlgn="base" latinLnBrk="0" hangingPunct="1">
              <a:lnSpc>
                <a:spcPct val="100000"/>
              </a:lnSpc>
              <a:spcBef>
                <a:spcPts val="670"/>
              </a:spcBef>
              <a:spcAft>
                <a:spcPct val="0"/>
              </a:spcAft>
              <a:buClrTx/>
              <a:buSzTx/>
              <a:buFontTx/>
              <a:buNone/>
              <a:tabLst/>
              <a:defRPr/>
            </a:pPr>
            <a:r>
              <a:rPr kumimoji="0" lang="en-US" sz="32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“The geoid is the equipotential surface that most closely coincides with the undisturbed mean sea level (and its continuation through the continents).”</a:t>
            </a:r>
          </a:p>
          <a:p>
            <a:pPr marL="685800" marR="0" lvl="2" indent="0" algn="l" defTabSz="457200" rtl="0" eaLnBrk="1" fontAlgn="base" latinLnBrk="0" hangingPunct="1">
              <a:lnSpc>
                <a:spcPct val="100000"/>
              </a:lnSpc>
              <a:spcBef>
                <a:spcPts val="670"/>
              </a:spcBef>
              <a:spcAft>
                <a:spcPct val="0"/>
              </a:spcAft>
              <a:buClrTx/>
              <a:buSzTx/>
              <a:buFontTx/>
              <a:buNone/>
              <a:tabLst/>
              <a:defRPr/>
            </a:pP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r>
              <a:rPr kumimoji="0" lang="en-US" sz="1800" b="0" i="1" u="none" strike="noStrike" kern="1200" cap="none" spc="-5" normalizeH="0" baseline="0" noProof="0" dirty="0" err="1">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Sjöberg</a:t>
            </a: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 E., &amp; </a:t>
            </a:r>
            <a:r>
              <a:rPr kumimoji="0" lang="en-US" sz="1800" b="0" i="1" u="none" strike="noStrike" kern="1200" cap="none" spc="-5" normalizeH="0" baseline="0" noProof="0" dirty="0" err="1">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Bagherbandi</a:t>
            </a: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M. (2017). Gravity Inversion and Integration, Theory and Applications in Geodesy and Geophysics. Springer.</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equipotential </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sym typeface="Wingdings" panose="05000000000000000000" pitchFamily="2" charset="2"/>
              </a:rPr>
              <a:t></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equal potential</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lvl="1" indent="-228600">
              <a:spcBef>
                <a:spcPts val="545"/>
              </a:spcBef>
              <a:buFont typeface="Arial" panose="020B0604020202020204" pitchFamily="34" charset="0"/>
              <a:buChar char="•"/>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potential </a:t>
            </a:r>
            <a:r>
              <a:rPr lang="en-US" sz="3000" spc="-5" dirty="0">
                <a:solidFill>
                  <a:prstClr val="black"/>
                </a:solidFill>
                <a:uFill>
                  <a:solidFill>
                    <a:srgbClr val="000000"/>
                  </a:solidFill>
                </a:uFill>
                <a:latin typeface="Cambria" panose="02040503050406030204" pitchFamily="18" charset="0"/>
                <a:cs typeface="Calibri"/>
                <a:sym typeface="Wingdings" panose="05000000000000000000" pitchFamily="2" charset="2"/>
              </a:rPr>
              <a:t></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as in energy… or gravitational pull</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 - my favorite </a:t>
            </a:r>
            <a:r>
              <a:rPr lang="en-US" sz="5400" spc="-7" dirty="0">
                <a:solidFill>
                  <a:prstClr val="black"/>
                </a:solidFill>
                <a:latin typeface="Cambria" panose="02040503050406030204" pitchFamily="18" charset="0"/>
                <a:cs typeface="Calibri"/>
              </a:rPr>
              <a:t>definition</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173638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lang="en-US" sz="10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GPS for Land Surveyors</a:t>
            </a:r>
            <a:r>
              <a:rPr kumimoji="0" 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by Jan Van Sickle, 4th ed., CRC Press, Taylor &amp; Francis Group, 2015, p. 180. (slightly edited)</a:t>
            </a:r>
            <a:endParaRPr kumimoji="0" lang="en-US" sz="11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Equipotential Surface</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2" name="Freeform 1"/>
          <p:cNvSpPr/>
          <p:nvPr/>
        </p:nvSpPr>
        <p:spPr>
          <a:xfrm>
            <a:off x="159391" y="261736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7"/>
          <p:cNvSpPr/>
          <p:nvPr/>
        </p:nvSpPr>
        <p:spPr>
          <a:xfrm rot="-60000">
            <a:off x="169178" y="281171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8"/>
          <p:cNvSpPr/>
          <p:nvPr/>
        </p:nvSpPr>
        <p:spPr>
          <a:xfrm rot="-120000">
            <a:off x="178965" y="31990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rot="-180000">
            <a:off x="188752" y="34101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reeform 10"/>
          <p:cNvSpPr/>
          <p:nvPr/>
        </p:nvSpPr>
        <p:spPr>
          <a:xfrm rot="-240000">
            <a:off x="171974" y="384635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Freeform 11"/>
          <p:cNvSpPr/>
          <p:nvPr/>
        </p:nvSpPr>
        <p:spPr>
          <a:xfrm rot="-240000">
            <a:off x="165835" y="40613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Freeform 12"/>
          <p:cNvSpPr/>
          <p:nvPr/>
        </p:nvSpPr>
        <p:spPr>
          <a:xfrm rot="-300000">
            <a:off x="153669" y="44061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reeform 13"/>
          <p:cNvSpPr/>
          <p:nvPr/>
        </p:nvSpPr>
        <p:spPr>
          <a:xfrm rot="-360000">
            <a:off x="153670" y="462636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14"/>
          <p:cNvSpPr/>
          <p:nvPr/>
        </p:nvSpPr>
        <p:spPr>
          <a:xfrm rot="-360000">
            <a:off x="153671" y="50358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15"/>
          <p:cNvSpPr/>
          <p:nvPr/>
        </p:nvSpPr>
        <p:spPr>
          <a:xfrm rot="-360000">
            <a:off x="153671" y="522140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16"/>
          <p:cNvSpPr/>
          <p:nvPr/>
        </p:nvSpPr>
        <p:spPr>
          <a:xfrm rot="-360000">
            <a:off x="161034" y="53815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reeform 17"/>
          <p:cNvSpPr/>
          <p:nvPr/>
        </p:nvSpPr>
        <p:spPr>
          <a:xfrm>
            <a:off x="152399" y="220020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18"/>
          <p:cNvSpPr/>
          <p:nvPr/>
        </p:nvSpPr>
        <p:spPr>
          <a:xfrm>
            <a:off x="152399" y="200773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reeform 19"/>
          <p:cNvSpPr/>
          <p:nvPr/>
        </p:nvSpPr>
        <p:spPr>
          <a:xfrm>
            <a:off x="160789" y="227481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20"/>
          <p:cNvSpPr/>
          <p:nvPr/>
        </p:nvSpPr>
        <p:spPr>
          <a:xfrm rot="-60000">
            <a:off x="170576" y="2469159"/>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21"/>
          <p:cNvSpPr/>
          <p:nvPr/>
        </p:nvSpPr>
        <p:spPr>
          <a:xfrm rot="-120000">
            <a:off x="180363" y="285645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22"/>
          <p:cNvSpPr/>
          <p:nvPr/>
        </p:nvSpPr>
        <p:spPr>
          <a:xfrm rot="-180000">
            <a:off x="190150" y="306757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reeform 23"/>
          <p:cNvSpPr/>
          <p:nvPr/>
        </p:nvSpPr>
        <p:spPr>
          <a:xfrm rot="-240000">
            <a:off x="173372" y="35038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reeform 24"/>
          <p:cNvSpPr/>
          <p:nvPr/>
        </p:nvSpPr>
        <p:spPr>
          <a:xfrm rot="-240000">
            <a:off x="167233" y="37187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reeform 25"/>
          <p:cNvSpPr/>
          <p:nvPr/>
        </p:nvSpPr>
        <p:spPr>
          <a:xfrm rot="-300000">
            <a:off x="155067" y="406356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reeform 26"/>
          <p:cNvSpPr/>
          <p:nvPr/>
        </p:nvSpPr>
        <p:spPr>
          <a:xfrm rot="-360000">
            <a:off x="155068" y="42838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reeform 27"/>
          <p:cNvSpPr/>
          <p:nvPr/>
        </p:nvSpPr>
        <p:spPr>
          <a:xfrm rot="-360000">
            <a:off x="155069" y="469333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28"/>
          <p:cNvSpPr/>
          <p:nvPr/>
        </p:nvSpPr>
        <p:spPr>
          <a:xfrm rot="-360000">
            <a:off x="155069" y="487885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reeform 29"/>
          <p:cNvSpPr/>
          <p:nvPr/>
        </p:nvSpPr>
        <p:spPr>
          <a:xfrm>
            <a:off x="153797" y="18576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reeform 30"/>
          <p:cNvSpPr/>
          <p:nvPr/>
        </p:nvSpPr>
        <p:spPr>
          <a:xfrm>
            <a:off x="153797" y="166518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reeform 31"/>
          <p:cNvSpPr/>
          <p:nvPr/>
        </p:nvSpPr>
        <p:spPr>
          <a:xfrm>
            <a:off x="169178" y="191408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Freeform 32"/>
          <p:cNvSpPr/>
          <p:nvPr/>
        </p:nvSpPr>
        <p:spPr>
          <a:xfrm rot="-60000">
            <a:off x="178965" y="21084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Freeform 33"/>
          <p:cNvSpPr/>
          <p:nvPr/>
        </p:nvSpPr>
        <p:spPr>
          <a:xfrm rot="-120000">
            <a:off x="188752" y="249572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Freeform 34"/>
          <p:cNvSpPr/>
          <p:nvPr/>
        </p:nvSpPr>
        <p:spPr>
          <a:xfrm rot="-180000">
            <a:off x="198539" y="270684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Freeform 35"/>
          <p:cNvSpPr/>
          <p:nvPr/>
        </p:nvSpPr>
        <p:spPr>
          <a:xfrm rot="-240000">
            <a:off x="181761" y="31430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Freeform 36"/>
          <p:cNvSpPr/>
          <p:nvPr/>
        </p:nvSpPr>
        <p:spPr>
          <a:xfrm rot="-240000">
            <a:off x="175622" y="33580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Freeform 37"/>
          <p:cNvSpPr/>
          <p:nvPr/>
        </p:nvSpPr>
        <p:spPr>
          <a:xfrm rot="-300000">
            <a:off x="163456" y="370283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38"/>
          <p:cNvSpPr/>
          <p:nvPr/>
        </p:nvSpPr>
        <p:spPr>
          <a:xfrm rot="-360000">
            <a:off x="163457" y="392308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Freeform 39"/>
          <p:cNvSpPr/>
          <p:nvPr/>
        </p:nvSpPr>
        <p:spPr>
          <a:xfrm rot="-360000">
            <a:off x="163458" y="433260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Freeform 40"/>
          <p:cNvSpPr/>
          <p:nvPr/>
        </p:nvSpPr>
        <p:spPr>
          <a:xfrm rot="-360000">
            <a:off x="163458" y="451812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Freeform 41"/>
          <p:cNvSpPr/>
          <p:nvPr/>
        </p:nvSpPr>
        <p:spPr>
          <a:xfrm>
            <a:off x="162186" y="149692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Freeform 42"/>
          <p:cNvSpPr/>
          <p:nvPr/>
        </p:nvSpPr>
        <p:spPr>
          <a:xfrm>
            <a:off x="162186" y="130445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3"/>
          <p:cNvSpPr/>
          <p:nvPr/>
        </p:nvSpPr>
        <p:spPr>
          <a:xfrm>
            <a:off x="160789" y="26858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Freeform 44"/>
          <p:cNvSpPr/>
          <p:nvPr/>
        </p:nvSpPr>
        <p:spPr>
          <a:xfrm rot="-60000">
            <a:off x="170576" y="288022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45"/>
          <p:cNvSpPr/>
          <p:nvPr/>
        </p:nvSpPr>
        <p:spPr>
          <a:xfrm rot="-120000">
            <a:off x="180363" y="326751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Freeform 46"/>
          <p:cNvSpPr/>
          <p:nvPr/>
        </p:nvSpPr>
        <p:spPr>
          <a:xfrm rot="-180000">
            <a:off x="190150" y="34786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Freeform 47"/>
          <p:cNvSpPr/>
          <p:nvPr/>
        </p:nvSpPr>
        <p:spPr>
          <a:xfrm rot="-240000">
            <a:off x="173372" y="391486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reeform 48"/>
          <p:cNvSpPr/>
          <p:nvPr/>
        </p:nvSpPr>
        <p:spPr>
          <a:xfrm rot="-240000">
            <a:off x="167233" y="412984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Freeform 49"/>
          <p:cNvSpPr/>
          <p:nvPr/>
        </p:nvSpPr>
        <p:spPr>
          <a:xfrm rot="-300000">
            <a:off x="155067" y="44746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p:cNvSpPr/>
          <p:nvPr/>
        </p:nvSpPr>
        <p:spPr>
          <a:xfrm rot="-360000">
            <a:off x="155068" y="469487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Freeform 51"/>
          <p:cNvSpPr/>
          <p:nvPr/>
        </p:nvSpPr>
        <p:spPr>
          <a:xfrm rot="-360000">
            <a:off x="155069" y="510439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Freeform 52"/>
          <p:cNvSpPr/>
          <p:nvPr/>
        </p:nvSpPr>
        <p:spPr>
          <a:xfrm rot="-360000">
            <a:off x="155069" y="528991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53"/>
          <p:cNvSpPr/>
          <p:nvPr/>
        </p:nvSpPr>
        <p:spPr>
          <a:xfrm>
            <a:off x="153797" y="22687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Freeform 54"/>
          <p:cNvSpPr/>
          <p:nvPr/>
        </p:nvSpPr>
        <p:spPr>
          <a:xfrm>
            <a:off x="153797" y="207624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 y="1260032"/>
            <a:ext cx="8839200" cy="4718935"/>
          </a:xfrm>
          <a:prstGeom prst="rect">
            <a:avLst/>
          </a:prstGeom>
        </p:spPr>
      </p:pic>
      <p:sp>
        <p:nvSpPr>
          <p:cNvPr id="5" name="Up Arrow 4"/>
          <p:cNvSpPr/>
          <p:nvPr/>
        </p:nvSpPr>
        <p:spPr>
          <a:xfrm rot="19266032">
            <a:off x="402670" y="4678496"/>
            <a:ext cx="956345" cy="917373"/>
          </a:xfrm>
          <a:prstGeom prst="upArrow">
            <a:avLst/>
          </a:prstGeom>
          <a:gradFill>
            <a:gsLst>
              <a:gs pos="12000">
                <a:schemeClr val="bg1"/>
              </a:gs>
              <a:gs pos="70000">
                <a:schemeClr val="bg1">
                  <a:lumMod val="50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bject 2"/>
          <p:cNvSpPr txBox="1">
            <a:spLocks/>
          </p:cNvSpPr>
          <p:nvPr/>
        </p:nvSpPr>
        <p:spPr bwMode="auto">
          <a:xfrm>
            <a:off x="-13122" y="6234627"/>
            <a:ext cx="9144000" cy="4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Geoids are defined by a</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 specific strength of gravity </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a:t>
            </a:r>
            <a:r>
              <a:rPr kumimoji="0" lang="en-US" sz="28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28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p>
        </p:txBody>
      </p:sp>
      <p:sp>
        <p:nvSpPr>
          <p:cNvPr id="3" name="TextBox 2">
            <a:extLst>
              <a:ext uri="{FF2B5EF4-FFF2-40B4-BE49-F238E27FC236}">
                <a16:creationId xmlns:a16="http://schemas.microsoft.com/office/drawing/2014/main" id="{681B8D19-612C-4E43-B890-CE19101C5C0A}"/>
              </a:ext>
            </a:extLst>
          </p:cNvPr>
          <p:cNvSpPr txBox="1"/>
          <p:nvPr/>
        </p:nvSpPr>
        <p:spPr>
          <a:xfrm>
            <a:off x="1133474" y="5387029"/>
            <a:ext cx="3438526" cy="461665"/>
          </a:xfrm>
          <a:prstGeom prst="rect">
            <a:avLst/>
          </a:prstGeom>
          <a:noFill/>
        </p:spPr>
        <p:txBody>
          <a:bodyPr wrap="square" rtlCol="0">
            <a:spAutoFit/>
          </a:bodyPr>
          <a:lstStyle/>
          <a:p>
            <a:pPr marR="1020"/>
            <a:r>
              <a:rPr lang="en-US" sz="2400" i="1" spc="-7" dirty="0">
                <a:solidFill>
                  <a:prstClr val="black"/>
                </a:solidFill>
                <a:latin typeface="Cambria" panose="02040503050406030204" pitchFamily="18" charset="0"/>
                <a:ea typeface="ＭＳ Ｐゴシック" charset="0"/>
                <a:cs typeface="Calibri"/>
              </a:rPr>
              <a:t>W</a:t>
            </a:r>
            <a:r>
              <a:rPr lang="en-US" sz="2400" i="1" spc="-7" baseline="-25000" dirty="0">
                <a:solidFill>
                  <a:prstClr val="black"/>
                </a:solidFill>
                <a:latin typeface="Cambria" panose="02040503050406030204" pitchFamily="18" charset="0"/>
                <a:ea typeface="ＭＳ Ｐゴシック" charset="0"/>
                <a:cs typeface="Calibri"/>
              </a:rPr>
              <a:t>0</a:t>
            </a:r>
            <a:r>
              <a:rPr lang="en-US" sz="2400" dirty="0">
                <a:latin typeface="Calibri" panose="020F0502020204030204" pitchFamily="34" charset="0"/>
              </a:rPr>
              <a:t> = 62,636,856.0 </a:t>
            </a:r>
            <a:r>
              <a:rPr lang="en-US" sz="2400" dirty="0">
                <a:latin typeface="Cambria" panose="02040503050406030204" pitchFamily="18" charset="0"/>
                <a:ea typeface="Cambria" panose="02040503050406030204" pitchFamily="18" charset="0"/>
              </a:rPr>
              <a:t>m</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 s</a:t>
            </a:r>
            <a:r>
              <a:rPr lang="en-US" sz="2400" baseline="30000" dirty="0">
                <a:latin typeface="Cambria" panose="02040503050406030204" pitchFamily="18" charset="0"/>
                <a:ea typeface="Cambria" panose="02040503050406030204" pitchFamily="18" charset="0"/>
              </a:rPr>
              <a:t>-2</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97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500"/>
                                        <p:tgtEl>
                                          <p:spTgt spid="55"/>
                                        </p:tgtEl>
                                      </p:cBhvr>
                                    </p:animEffect>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left)">
                                      <p:cBhvr>
                                        <p:cTn id="145" dur="500"/>
                                        <p:tgtEl>
                                          <p:spTgt spid="5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left)">
                                      <p:cBhvr>
                                        <p:cTn id="151" dur="500"/>
                                        <p:tgtEl>
                                          <p:spTgt spid="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wipe(left)">
                                      <p:cBhvr>
                                        <p:cTn id="154" dur="500"/>
                                        <p:tgtEl>
                                          <p:spTgt spid="4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down)">
                                      <p:cBhvr>
                                        <p:cTn id="165" dur="500"/>
                                        <p:tgtEl>
                                          <p:spTgt spid="56"/>
                                        </p:tgtEl>
                                      </p:cBhvr>
                                    </p:animEffect>
                                  </p:childTnLst>
                                </p:cTn>
                              </p:par>
                            </p:childTnLst>
                          </p:cTn>
                        </p:par>
                        <p:par>
                          <p:cTn id="166" fill="hold">
                            <p:stCondLst>
                              <p:cond delay="500"/>
                            </p:stCondLst>
                            <p:childTnLst>
                              <p:par>
                                <p:cTn id="167" presetID="2" presetClass="entr" presetSubtype="8" fill="hold" grpId="0" nodeType="afterEffect">
                                  <p:stCondLst>
                                    <p:cond delay="20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0-#ppt_w/2"/>
                                          </p:val>
                                        </p:tav>
                                        <p:tav tm="100000">
                                          <p:val>
                                            <p:strVal val="#ppt_x"/>
                                          </p:val>
                                        </p:tav>
                                      </p:tavLst>
                                    </p:anim>
                                    <p:anim calcmode="lin" valueType="num">
                                      <p:cBhvr additive="base">
                                        <p:cTn id="170" dur="500" fill="hold"/>
                                        <p:tgtEl>
                                          <p:spTgt spid="5"/>
                                        </p:tgtEl>
                                        <p:attrNameLst>
                                          <p:attrName>ppt_y</p:attrName>
                                        </p:attrNameLst>
                                      </p:cBhvr>
                                      <p:tavLst>
                                        <p:tav tm="0">
                                          <p:val>
                                            <p:strVal val="#ppt_y"/>
                                          </p:val>
                                        </p:tav>
                                        <p:tav tm="100000">
                                          <p:val>
                                            <p:strVal val="#ppt_y"/>
                                          </p:val>
                                        </p:tav>
                                      </p:tavLst>
                                    </p:anim>
                                  </p:childTnLst>
                                </p:cTn>
                              </p:par>
                            </p:childTnLst>
                          </p:cTn>
                        </p:par>
                        <p:par>
                          <p:cTn id="171" fill="hold">
                            <p:stCondLst>
                              <p:cond delay="1200"/>
                            </p:stCondLst>
                            <p:childTnLst>
                              <p:par>
                                <p:cTn id="172" presetID="8" presetClass="emph" presetSubtype="0" fill="hold" grpId="1" nodeType="afterEffect">
                                  <p:stCondLst>
                                    <p:cond delay="0"/>
                                  </p:stCondLst>
                                  <p:childTnLst>
                                    <p:animRot by="21600000">
                                      <p:cBhvr>
                                        <p:cTn id="173" dur="1000" fill="hold"/>
                                        <p:tgtEl>
                                          <p:spTgt spid="5"/>
                                        </p:tgtEl>
                                        <p:attrNameLst>
                                          <p:attrName>r</p:attrName>
                                        </p:attrNameLst>
                                      </p:cBhvr>
                                    </p:animRot>
                                  </p:childTnLst>
                                </p:cTn>
                              </p:par>
                            </p:childTnLst>
                          </p:cTn>
                        </p:par>
                        <p:par>
                          <p:cTn id="174" fill="hold">
                            <p:stCondLst>
                              <p:cond delay="2200"/>
                            </p:stCondLst>
                            <p:childTnLst>
                              <p:par>
                                <p:cTn id="175" presetID="10" presetClass="entr" presetSubtype="0" fill="hold" grpId="0" nodeType="afterEffect">
                                  <p:stCondLst>
                                    <p:cond delay="0"/>
                                  </p:stCondLst>
                                  <p:childTnLst>
                                    <p:set>
                                      <p:cBhvr>
                                        <p:cTn id="176" dur="1" fill="hold">
                                          <p:stCondLst>
                                            <p:cond delay="0"/>
                                          </p:stCondLst>
                                        </p:cTn>
                                        <p:tgtEl>
                                          <p:spTgt spid="3"/>
                                        </p:tgtEl>
                                        <p:attrNameLst>
                                          <p:attrName>style.visibility</p:attrName>
                                        </p:attrNameLst>
                                      </p:cBhvr>
                                      <p:to>
                                        <p:strVal val="visible"/>
                                      </p:to>
                                    </p:set>
                                    <p:animEffect transition="in" filter="fade">
                                      <p:cBhvr>
                                        <p:cTn id="1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 grpId="0" animBg="1"/>
      <p:bldP spid="5" grpId="1" animBg="1"/>
      <p:bldP spid="3" grpId="0"/>
    </p:bld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79023" y="3123972"/>
            <a:ext cx="893103" cy="878300"/>
          </a:xfrm>
          <a:prstGeom prst="rect">
            <a:avLst/>
          </a:prstGeom>
          <a:ln>
            <a:noFill/>
          </a:ln>
          <a:effectLst>
            <a:outerShdw algn="tl" blurRad="292100" dir="2700000" dist="139700" rotWithShape="0">
              <a:srgbClr val="333333">
                <a:alpha val="65000"/>
              </a:srgbClr>
            </a:outerShdw>
          </a:effectLst>
        </p:spPr>
      </p:pic>
      <p:sp>
        <p:nvSpPr>
          <p:cNvPr id="16" name="Title 1"/>
          <p:cNvSpPr txBox="1">
            <a:spLocks/>
          </p:cNvSpPr>
          <p:nvPr/>
        </p:nvSpPr>
        <p:spPr>
          <a:xfrm>
            <a:off x="0" y="173736"/>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Why does the NSRS</a:t>
            </a:r>
            <a:r>
              <a:rPr b="1"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 matter to me?</a:t>
            </a:r>
            <a:endPar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endParaRPr>
          </a:p>
        </p:txBody>
      </p:sp>
      <p:sp>
        <p:nvSpPr>
          <p:cNvPr id="23" name="TextBox 22"/>
          <p:cNvSpPr txBox="1"/>
          <p:nvPr/>
        </p:nvSpPr>
        <p:spPr>
          <a:xfrm>
            <a:off x="2030730" y="2376707"/>
            <a:ext cx="873197"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4" name="TextBox 23"/>
          <p:cNvSpPr txBox="1"/>
          <p:nvPr/>
        </p:nvSpPr>
        <p:spPr>
          <a:xfrm>
            <a:off x="5288508" y="2374242"/>
            <a:ext cx="253916"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6" name="TextBox 25"/>
          <p:cNvSpPr txBox="1"/>
          <p:nvPr/>
        </p:nvSpPr>
        <p:spPr>
          <a:xfrm>
            <a:off x="0" y="5048304"/>
            <a:ext cx="9144000" cy="1308050"/>
          </a:xfrm>
          <a:prstGeom prst="rect">
            <a:avLst/>
          </a:prstGeom>
          <a:noFill/>
        </p:spPr>
        <p:txBody>
          <a:bodyPr rtlCol="0" wrap="square">
            <a:spAutoFit/>
          </a:bodyPr>
          <a:lstStyle/>
          <a:p>
            <a:pPr algn="ctr" eaLnBrk="1" fontAlgn="auto" hangingPunct="1">
              <a:spcBef>
                <a:spcPts val="0"/>
              </a:spcBef>
              <a:spcAft>
                <a:spcPts val="0"/>
              </a:spcAft>
            </a:pPr>
            <a:r>
              <a:rPr dirty="0" lang="en-US" sz="3200">
                <a:solidFill>
                  <a:prstClr val="black"/>
                </a:solidFill>
                <a:latin charset="0" panose="02040503050406030204" pitchFamily="18" typeface="Cambria"/>
                <a:ea charset="0" panose="02040503050406030204" pitchFamily="18" typeface="Cambria"/>
              </a:rPr>
              <a:t>FIRMs require data from disconnected sources.</a:t>
            </a:r>
          </a:p>
          <a:p>
            <a:pPr algn="ctr" eaLnBrk="1" fontAlgn="auto" hangingPunct="1">
              <a:spcBef>
                <a:spcPts val="1800"/>
              </a:spcBef>
              <a:spcAft>
                <a:spcPts val="0"/>
              </a:spcAft>
            </a:pPr>
            <a:r>
              <a:rPr dirty="0" lang="en-US" sz="3200">
                <a:solidFill>
                  <a:prstClr val="black"/>
                </a:solidFill>
                <a:latin charset="0" panose="02040503050406030204" pitchFamily="18" typeface="Cambria"/>
                <a:ea charset="0" panose="02040503050406030204" pitchFamily="18" typeface="Cambria"/>
              </a:rPr>
              <a:t>Dates and </a:t>
            </a:r>
            <a:r>
              <a:rPr dirty="0" err="1" lang="en-US" sz="3200">
                <a:solidFill>
                  <a:prstClr val="black"/>
                </a:solidFill>
                <a:latin charset="0" panose="02040503050406030204" pitchFamily="18" typeface="Cambria"/>
                <a:ea charset="0" panose="02040503050406030204" pitchFamily="18" typeface="Cambria"/>
              </a:rPr>
              <a:t>datums</a:t>
            </a:r>
            <a:r>
              <a:rPr dirty="0" lang="en-US" sz="3200">
                <a:solidFill>
                  <a:prstClr val="black"/>
                </a:solidFill>
                <a:latin charset="0" panose="02040503050406030204" pitchFamily="18" typeface="Cambria"/>
                <a:ea charset="0" panose="02040503050406030204" pitchFamily="18" typeface="Cambria"/>
              </a:rPr>
              <a:t> must be consistently aligned.</a:t>
            </a:r>
          </a:p>
        </p:txBody>
      </p:sp>
      <p:pic>
        <p:nvPicPr>
          <p:cNvPr id="2" name="Picture 1"/>
          <p:cNvPicPr>
            <a:picLocks noChangeAspect="1"/>
          </p:cNvPicPr>
          <p:nvPr/>
        </p:nvPicPr>
        <p:blipFill rotWithShape="1">
          <a:blip r:embed="rId4"/>
          <a:srcRect l="182" r="138"/>
          <a:stretch/>
        </p:blipFill>
        <p:spPr>
          <a:xfrm>
            <a:off x="492317" y="2336548"/>
            <a:ext cx="1470877" cy="1456004"/>
          </a:xfrm>
          <a:prstGeom prst="rect">
            <a:avLst/>
          </a:prstGeom>
          <a:ln>
            <a:noFill/>
          </a:ln>
          <a:effectLst>
            <a:outerShdw algn="tl" blurRad="292100" dir="2700000" dist="139700" rotWithShape="0">
              <a:srgbClr val="333333">
                <a:alpha val="65000"/>
              </a:srgbClr>
            </a:outerShdw>
          </a:effectLst>
        </p:spPr>
      </p:pic>
      <p:pic>
        <p:nvPicPr>
          <p:cNvPr id="6" name="Picture 5"/>
          <p:cNvPicPr>
            <a:picLocks noChangeAspect="1"/>
          </p:cNvPicPr>
          <p:nvPr/>
        </p:nvPicPr>
        <p:blipFill rotWithShape="1">
          <a:blip r:embed="rId5"/>
          <a:srcRect b="748" r="152" t="164"/>
          <a:stretch/>
        </p:blipFill>
        <p:spPr>
          <a:xfrm>
            <a:off x="191628" y="1988842"/>
            <a:ext cx="1152500" cy="460800"/>
          </a:xfrm>
          <a:prstGeom prst="rect">
            <a:avLst/>
          </a:prstGeom>
          <a:ln>
            <a:noFill/>
          </a:ln>
          <a:effectLst>
            <a:outerShdw algn="tl" blurRad="292100" dir="2700000" dist="139700"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129" y="1712038"/>
            <a:ext cx="3119770" cy="2228406"/>
          </a:xfrm>
          <a:prstGeom prst="rect">
            <a:avLst/>
          </a:prstGeom>
          <a:ln>
            <a:noFill/>
          </a:ln>
          <a:effectLst>
            <a:outerShdw algn="tl" blurRad="292100" dir="2700000" dist="139700" rotWithShape="0">
              <a:srgbClr val="333333">
                <a:alpha val="65000"/>
              </a:srgbClr>
            </a:outerShdw>
          </a:effectLst>
        </p:spPr>
      </p:pic>
      <p:pic>
        <p:nvPicPr>
          <p:cNvPr id="3" name="Picture 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2730254" y="1580044"/>
            <a:ext cx="2437854" cy="1477727"/>
          </a:xfrm>
          <a:prstGeom prst="rect">
            <a:avLst/>
          </a:prstGeom>
          <a:ln>
            <a:noFill/>
          </a:ln>
          <a:effectLst>
            <a:outerShdw algn="tl" blurRad="292100" dir="2700000" dist="139700" rotWithShape="0">
              <a:srgbClr val="333333">
                <a:alpha val="65000"/>
              </a:srgbClr>
            </a:outerShdw>
          </a:effectLst>
        </p:spPr>
      </p:pic>
      <p:pic>
        <p:nvPicPr>
          <p:cNvPr id="5" name="Picture 4"/>
          <p:cNvPicPr>
            <a:picLocks noChangeAspect="1"/>
          </p:cNvPicPr>
          <p:nvPr/>
        </p:nvPicPr>
        <p:blipFill rotWithShape="1">
          <a:blip cstate="print" r:embed="rId8">
            <a:extLst>
              <a:ext uri="{28A0092B-C50C-407E-A947-70E740481C1C}">
                <a14:useLocalDpi xmlns:a14="http://schemas.microsoft.com/office/drawing/2010/main" val="0"/>
              </a:ext>
            </a:extLst>
          </a:blip>
          <a:srcRect l="130" r="3"/>
          <a:stretch/>
        </p:blipFill>
        <p:spPr>
          <a:xfrm rot="5400000">
            <a:off x="2408230" y="2993065"/>
            <a:ext cx="1648800" cy="1221069"/>
          </a:xfrm>
          <a:prstGeom prst="rect">
            <a:avLst/>
          </a:prstGeom>
          <a:ln>
            <a:noFill/>
          </a:ln>
          <a:effectLst>
            <a:outerShdw algn="tl" blurRad="292100" dir="2700000" dist="139700" rotWithShape="0">
              <a:srgbClr val="333333">
                <a:alpha val="65000"/>
              </a:srgbClr>
            </a:outerShdw>
          </a:effectLst>
        </p:spPr>
      </p:pic>
      <p:sp>
        <p:nvSpPr>
          <p:cNvPr id="12" name="Text Placeholder 4"/>
          <p:cNvSpPr txBox="1">
            <a:spLocks/>
          </p:cNvSpPr>
          <p:nvPr/>
        </p:nvSpPr>
        <p:spPr>
          <a:xfrm>
            <a:off x="477916" y="1712038"/>
            <a:ext cx="1470877"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Ellipsoidal Datum</a:t>
            </a:r>
          </a:p>
        </p:txBody>
      </p:sp>
      <p:sp>
        <p:nvSpPr>
          <p:cNvPr id="13" name="Text Placeholder 4"/>
          <p:cNvSpPr txBox="1">
            <a:spLocks/>
          </p:cNvSpPr>
          <p:nvPr/>
        </p:nvSpPr>
        <p:spPr>
          <a:xfrm>
            <a:off x="5763129" y="1432360"/>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Water Level Datum</a:t>
            </a:r>
            <a:r>
              <a:rPr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 (and Flow Rates)</a:t>
            </a:r>
            <a:endPar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endParaRPr>
          </a:p>
        </p:txBody>
      </p:sp>
      <p:sp>
        <p:nvSpPr>
          <p:cNvPr id="14" name="Text Placeholder 4"/>
          <p:cNvSpPr txBox="1">
            <a:spLocks/>
          </p:cNvSpPr>
          <p:nvPr/>
        </p:nvSpPr>
        <p:spPr>
          <a:xfrm>
            <a:off x="3078111" y="1303101"/>
            <a:ext cx="16741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Orthometric Datum</a:t>
            </a:r>
          </a:p>
        </p:txBody>
      </p:sp>
      <p:sp>
        <p:nvSpPr>
          <p:cNvPr id="15" name="Text Placeholder 4"/>
          <p:cNvSpPr txBox="1">
            <a:spLocks/>
          </p:cNvSpPr>
          <p:nvPr/>
        </p:nvSpPr>
        <p:spPr>
          <a:xfrm>
            <a:off x="2622096" y="4484651"/>
            <a:ext cx="25460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Terrestrial Survey/Cross-Sections</a:t>
            </a:r>
          </a:p>
        </p:txBody>
      </p:sp>
      <p:sp>
        <p:nvSpPr>
          <p:cNvPr id="17" name="Text Placeholder 4"/>
          <p:cNvSpPr txBox="1">
            <a:spLocks/>
          </p:cNvSpPr>
          <p:nvPr/>
        </p:nvSpPr>
        <p:spPr>
          <a:xfrm>
            <a:off x="191628" y="3895465"/>
            <a:ext cx="183910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Aerial LiDAR/Mapping</a:t>
            </a:r>
          </a:p>
        </p:txBody>
      </p:sp>
      <p:sp>
        <p:nvSpPr>
          <p:cNvPr id="18" name="Text Placeholder 4"/>
          <p:cNvSpPr txBox="1">
            <a:spLocks/>
          </p:cNvSpPr>
          <p:nvPr/>
        </p:nvSpPr>
        <p:spPr>
          <a:xfrm>
            <a:off x="5763129" y="4088116"/>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Historic Water Levels and Flow Rates</a:t>
            </a:r>
          </a:p>
        </p:txBody>
      </p:sp>
    </p:spTree>
    <p:extLst>
      <p:ext uri="{BB962C8B-B14F-4D97-AF65-F5344CB8AC3E}">
        <p14:creationId xmlns:p14="http://schemas.microsoft.com/office/powerpoint/2010/main" val="100037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4"/>
            <a:ext cx="8739769" cy="4851245"/>
          </a:xfrm>
          <a:prstGeom prst="rect">
            <a:avLst/>
          </a:prstGeom>
        </p:spPr>
        <p:txBody>
          <a:bodyPr vert="horz" wrap="square" lIns="0" tIns="97790" rIns="0" bIns="0" rtlCol="0">
            <a:noAutofit/>
          </a:bodyPr>
          <a:lstStyle/>
          <a:p>
            <a:pPr lvl="1"/>
            <a:r>
              <a:rPr lang="en-US" sz="2800" dirty="0">
                <a:latin typeface="Cambria" panose="02040503050406030204" pitchFamily="18" charset="0"/>
                <a:ea typeface="Cambria" panose="02040503050406030204" pitchFamily="18" charset="0"/>
              </a:rPr>
              <a:t>Airborne observations of </a:t>
            </a:r>
            <a:r>
              <a:rPr lang="en-US" sz="2800" i="1" dirty="0">
                <a:latin typeface="Cambria" panose="02040503050406030204" pitchFamily="18" charset="0"/>
                <a:ea typeface="Cambria" panose="02040503050406030204" pitchFamily="18" charset="0"/>
              </a:rPr>
              <a:t>relative gravity</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collected in a short of a timespan </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full coverage, like aerial photos or lidar</a:t>
            </a:r>
          </a:p>
          <a:p>
            <a:pPr lvl="1"/>
            <a:endParaRPr lang="en-US" sz="2800" dirty="0">
              <a:latin typeface="Cambria" panose="02040503050406030204" pitchFamily="18" charset="0"/>
              <a:ea typeface="Cambria" panose="02040503050406030204" pitchFamily="18" charset="0"/>
            </a:endParaRPr>
          </a:p>
          <a:p>
            <a:pPr lvl="1"/>
            <a:r>
              <a:rPr lang="en-US" sz="2800" dirty="0">
                <a:latin typeface="Cambria" panose="02040503050406030204" pitchFamily="18" charset="0"/>
                <a:ea typeface="Cambria" panose="02040503050406030204" pitchFamily="18" charset="0"/>
              </a:rPr>
              <a:t>Terrestrial observations of </a:t>
            </a:r>
            <a:r>
              <a:rPr lang="en-US" sz="2800" i="1" dirty="0">
                <a:latin typeface="Cambria" panose="02040503050406030204" pitchFamily="18" charset="0"/>
                <a:ea typeface="Cambria" panose="02040503050406030204" pitchFamily="18" charset="0"/>
              </a:rPr>
              <a:t>absolute gravity</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periodic or episodic; repeat every ___ years</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large spacing, a few per state</a:t>
            </a:r>
            <a:endParaRPr lang="en-US" sz="2000" dirty="0">
              <a:latin typeface="Cambria" panose="02040503050406030204" pitchFamily="18" charset="0"/>
              <a:ea typeface="Cambria" panose="02040503050406030204" pitchFamily="18" charset="0"/>
            </a:endParaRP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How do we measure gravity?</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4660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1423E-CD1A-488F-B21C-454434873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511"/>
            <a:ext cx="9142279" cy="5105210"/>
          </a:xfrm>
          <a:prstGeom prst="rect">
            <a:avLst/>
          </a:prstGeom>
        </p:spPr>
      </p:pic>
      <p:sp>
        <p:nvSpPr>
          <p:cNvPr id="2" name="object 2"/>
          <p:cNvSpPr txBox="1">
            <a:spLocks noGrp="1"/>
          </p:cNvSpPr>
          <p:nvPr>
            <p:ph type="title"/>
          </p:nvPr>
        </p:nvSpPr>
        <p:spPr>
          <a:xfrm>
            <a:off x="1" y="423974"/>
            <a:ext cx="9144000" cy="447986"/>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sz="2800" spc="-27" dirty="0">
                <a:latin typeface="Cambria" panose="02040503050406030204" pitchFamily="18" charset="0"/>
                <a:cs typeface="Calibri"/>
              </a:rPr>
              <a:t>Gravity </a:t>
            </a:r>
            <a:r>
              <a:rPr sz="2800" spc="-33" dirty="0">
                <a:latin typeface="Cambria" panose="02040503050406030204" pitchFamily="18" charset="0"/>
                <a:cs typeface="Calibri"/>
              </a:rPr>
              <a:t>for </a:t>
            </a:r>
            <a:r>
              <a:rPr sz="2800" spc="-7" dirty="0">
                <a:latin typeface="Cambria" panose="02040503050406030204" pitchFamily="18" charset="0"/>
                <a:cs typeface="Calibri"/>
              </a:rPr>
              <a:t>the </a:t>
            </a:r>
            <a:r>
              <a:rPr sz="2800" spc="-13" dirty="0">
                <a:latin typeface="Cambria" panose="02040503050406030204" pitchFamily="18" charset="0"/>
                <a:cs typeface="Calibri"/>
              </a:rPr>
              <a:t>Redefinition </a:t>
            </a:r>
            <a:r>
              <a:rPr sz="2800" spc="-7" dirty="0">
                <a:latin typeface="Cambria" panose="02040503050406030204" pitchFamily="18" charset="0"/>
                <a:cs typeface="Calibri"/>
              </a:rPr>
              <a:t>of the American </a:t>
            </a:r>
            <a:r>
              <a:rPr sz="2800" spc="-33" dirty="0">
                <a:latin typeface="Cambria" panose="02040503050406030204" pitchFamily="18" charset="0"/>
                <a:cs typeface="Calibri"/>
              </a:rPr>
              <a:t>Vertical</a:t>
            </a:r>
            <a:r>
              <a:rPr sz="2800" spc="33" dirty="0">
                <a:latin typeface="Cambria" panose="02040503050406030204" pitchFamily="18" charset="0"/>
                <a:cs typeface="Calibri"/>
              </a:rPr>
              <a:t> </a:t>
            </a:r>
            <a:r>
              <a:rPr sz="2800" spc="-13" dirty="0">
                <a:latin typeface="Cambria" panose="02040503050406030204" pitchFamily="18" charset="0"/>
                <a:cs typeface="Calibri"/>
              </a:rPr>
              <a:t>Datum</a:t>
            </a:r>
            <a:endParaRPr sz="2800" dirty="0">
              <a:latin typeface="Cambria" panose="02040503050406030204" pitchFamily="18" charset="0"/>
              <a:cs typeface="Calibri"/>
            </a:endParaRPr>
          </a:p>
        </p:txBody>
      </p:sp>
      <p:sp>
        <p:nvSpPr>
          <p:cNvPr id="6" name="object 6"/>
          <p:cNvSpPr txBox="1"/>
          <p:nvPr/>
        </p:nvSpPr>
        <p:spPr>
          <a:xfrm>
            <a:off x="3182471" y="5833651"/>
            <a:ext cx="3361764" cy="1020931"/>
          </a:xfrm>
          <a:prstGeom prst="rect">
            <a:avLst/>
          </a:prstGeom>
          <a:solidFill>
            <a:srgbClr val="92D050"/>
          </a:solidFill>
          <a:ln w="19050">
            <a:solidFill>
              <a:schemeClr val="tx1"/>
            </a:solidFill>
          </a:ln>
        </p:spPr>
        <p:txBody>
          <a:bodyPr vert="horz" wrap="square" lIns="0" tIns="44027" rIns="0" bIns="0" rtlCol="0">
            <a:noAutofit/>
          </a:bodyPr>
          <a:lstStyle/>
          <a:p>
            <a:pPr marL="847" algn="ctr">
              <a:spcBef>
                <a:spcPts val="347"/>
              </a:spcBef>
            </a:pPr>
            <a:r>
              <a:rPr lang="en-US" sz="3200" spc="-7" dirty="0">
                <a:latin typeface="Cambria" panose="02040503050406030204" pitchFamily="18" charset="0"/>
                <a:ea typeface="Cambria" panose="02040503050406030204" pitchFamily="18" charset="0"/>
                <a:cs typeface="Calibri"/>
              </a:rPr>
              <a:t>as of Sep 2022</a:t>
            </a:r>
            <a:r>
              <a:rPr sz="3200" spc="-7" dirty="0">
                <a:latin typeface="Cambria" panose="02040503050406030204" pitchFamily="18" charset="0"/>
                <a:ea typeface="Cambria" panose="02040503050406030204" pitchFamily="18" charset="0"/>
                <a:cs typeface="Calibri"/>
              </a:rPr>
              <a:t>:</a:t>
            </a:r>
            <a:endParaRPr sz="3200" dirty="0">
              <a:latin typeface="Cambria" panose="02040503050406030204" pitchFamily="18" charset="0"/>
              <a:ea typeface="Cambria" panose="02040503050406030204" pitchFamily="18" charset="0"/>
              <a:cs typeface="Calibri"/>
            </a:endParaRPr>
          </a:p>
          <a:p>
            <a:pPr marL="847" algn="ctr"/>
            <a:r>
              <a:rPr lang="en-US" sz="3200" spc="-7" dirty="0">
                <a:latin typeface="Cambria" panose="02040503050406030204" pitchFamily="18" charset="0"/>
                <a:ea typeface="Cambria" panose="02040503050406030204" pitchFamily="18" charset="0"/>
                <a:cs typeface="Calibri"/>
              </a:rPr>
              <a:t>96</a:t>
            </a:r>
            <a:r>
              <a:rPr sz="3200" spc="-7" dirty="0">
                <a:latin typeface="Cambria" panose="02040503050406030204" pitchFamily="18" charset="0"/>
                <a:ea typeface="Cambria" panose="02040503050406030204" pitchFamily="18" charset="0"/>
                <a:cs typeface="Calibri"/>
              </a:rPr>
              <a:t>%</a:t>
            </a:r>
            <a:r>
              <a:rPr sz="3200" spc="-13" dirty="0">
                <a:latin typeface="Cambria" panose="02040503050406030204" pitchFamily="18" charset="0"/>
                <a:ea typeface="Cambria" panose="02040503050406030204" pitchFamily="18" charset="0"/>
                <a:cs typeface="Calibri"/>
              </a:rPr>
              <a:t> complete</a:t>
            </a:r>
            <a:endParaRPr sz="3200" dirty="0">
              <a:latin typeface="Cambria" panose="02040503050406030204" pitchFamily="18" charset="0"/>
              <a:ea typeface="Cambria" panose="02040503050406030204" pitchFamily="18" charset="0"/>
              <a:cs typeface="Calibri"/>
            </a:endParaRPr>
          </a:p>
        </p:txBody>
      </p:sp>
      <p:sp>
        <p:nvSpPr>
          <p:cNvPr id="7" name="object 7"/>
          <p:cNvSpPr txBox="1"/>
          <p:nvPr/>
        </p:nvSpPr>
        <p:spPr>
          <a:xfrm>
            <a:off x="6697981" y="5501476"/>
            <a:ext cx="2446021" cy="1356524"/>
          </a:xfrm>
          <a:prstGeom prst="rect">
            <a:avLst/>
          </a:prstGeom>
          <a:solidFill>
            <a:srgbClr val="EEECE1"/>
          </a:solidFill>
          <a:ln w="19050">
            <a:solidFill>
              <a:schemeClr val="tx1"/>
            </a:solidFill>
          </a:ln>
        </p:spPr>
        <p:txBody>
          <a:bodyPr vert="horz" wrap="square" lIns="0" tIns="43179" rIns="0" bIns="0" rtlCol="0">
            <a:spAutoFit/>
          </a:bodyPr>
          <a:lstStyle/>
          <a:p>
            <a:pPr marL="285750" indent="-163513">
              <a:spcBef>
                <a:spcPts val="339"/>
              </a:spcBef>
              <a:buFont typeface="Arial"/>
              <a:buChar char="•"/>
              <a:tabLst>
                <a:tab pos="502061" algn="l"/>
                <a:tab pos="502907" algn="l"/>
              </a:tabLst>
            </a:pPr>
            <a:r>
              <a:rPr sz="2133" spc="-7" dirty="0">
                <a:latin typeface="Cambria" panose="02040503050406030204" pitchFamily="18" charset="0"/>
                <a:ea typeface="Cambria" panose="02040503050406030204" pitchFamily="18" charset="0"/>
                <a:cs typeface="Calibri"/>
              </a:rPr>
              <a:t>10 km </a:t>
            </a:r>
            <a:r>
              <a:rPr sz="2133" spc="-20" dirty="0">
                <a:latin typeface="Cambria" panose="02040503050406030204" pitchFamily="18" charset="0"/>
                <a:ea typeface="Cambria" panose="02040503050406030204" pitchFamily="18" charset="0"/>
                <a:cs typeface="Calibri"/>
              </a:rPr>
              <a:t>data</a:t>
            </a:r>
            <a:r>
              <a:rPr sz="2133" spc="-93" dirty="0">
                <a:latin typeface="Cambria" panose="02040503050406030204" pitchFamily="18" charset="0"/>
                <a:ea typeface="Cambria" panose="02040503050406030204" pitchFamily="18" charset="0"/>
                <a:cs typeface="Calibri"/>
              </a:rPr>
              <a:t> </a:t>
            </a:r>
            <a:r>
              <a:rPr sz="2133" spc="-7" dirty="0">
                <a:latin typeface="Cambria" panose="02040503050406030204" pitchFamily="18" charset="0"/>
                <a:ea typeface="Cambria" panose="02040503050406030204" pitchFamily="18" charset="0"/>
                <a:cs typeface="Calibri"/>
              </a:rPr>
              <a:t>lines</a:t>
            </a:r>
            <a:endParaRPr sz="2133" dirty="0">
              <a:latin typeface="Cambria" panose="02040503050406030204" pitchFamily="18" charset="0"/>
              <a:ea typeface="Cambria" panose="02040503050406030204" pitchFamily="18" charset="0"/>
              <a:cs typeface="Calibri"/>
            </a:endParaRPr>
          </a:p>
          <a:p>
            <a:pPr marL="285750" indent="-163513">
              <a:buFont typeface="Arial"/>
              <a:buChar char="•"/>
              <a:tabLst>
                <a:tab pos="502061" algn="l"/>
                <a:tab pos="502907" algn="l"/>
              </a:tabLst>
            </a:pPr>
            <a:r>
              <a:rPr sz="2133" spc="-7" dirty="0">
                <a:latin typeface="Cambria" panose="02040503050406030204" pitchFamily="18" charset="0"/>
                <a:ea typeface="Cambria" panose="02040503050406030204" pitchFamily="18" charset="0"/>
                <a:cs typeface="Calibri"/>
              </a:rPr>
              <a:t>70 km </a:t>
            </a:r>
            <a:r>
              <a:rPr sz="2133" spc="-13" dirty="0">
                <a:latin typeface="Cambria" panose="02040503050406030204" pitchFamily="18" charset="0"/>
                <a:ea typeface="Cambria" panose="02040503050406030204" pitchFamily="18" charset="0"/>
                <a:cs typeface="Calibri"/>
              </a:rPr>
              <a:t>cross</a:t>
            </a:r>
            <a:r>
              <a:rPr sz="2133" spc="-67" dirty="0">
                <a:latin typeface="Cambria" panose="02040503050406030204" pitchFamily="18" charset="0"/>
                <a:ea typeface="Cambria" panose="02040503050406030204" pitchFamily="18" charset="0"/>
                <a:cs typeface="Calibri"/>
              </a:rPr>
              <a:t> </a:t>
            </a:r>
            <a:r>
              <a:rPr sz="2133" spc="-7" dirty="0">
                <a:latin typeface="Cambria" panose="02040503050406030204" pitchFamily="18" charset="0"/>
                <a:ea typeface="Cambria" panose="02040503050406030204" pitchFamily="18" charset="0"/>
                <a:cs typeface="Calibri"/>
              </a:rPr>
              <a:t>lines</a:t>
            </a:r>
            <a:endParaRPr sz="2133" dirty="0">
              <a:latin typeface="Cambria" panose="02040503050406030204" pitchFamily="18" charset="0"/>
              <a:ea typeface="Cambria" panose="02040503050406030204" pitchFamily="18" charset="0"/>
              <a:cs typeface="Calibri"/>
            </a:endParaRPr>
          </a:p>
          <a:p>
            <a:pPr marL="285750" indent="-163513">
              <a:buFont typeface="Arial"/>
              <a:buChar char="•"/>
              <a:tabLst>
                <a:tab pos="502061" algn="l"/>
                <a:tab pos="502907" algn="l"/>
              </a:tabLst>
            </a:pPr>
            <a:r>
              <a:rPr sz="2133" spc="-7" dirty="0">
                <a:latin typeface="Cambria" panose="02040503050406030204" pitchFamily="18" charset="0"/>
                <a:ea typeface="Cambria" panose="02040503050406030204" pitchFamily="18" charset="0"/>
                <a:cs typeface="Calibri"/>
              </a:rPr>
              <a:t>20,000 ft</a:t>
            </a:r>
            <a:r>
              <a:rPr sz="2133" spc="-13" dirty="0">
                <a:latin typeface="Cambria" panose="02040503050406030204" pitchFamily="18" charset="0"/>
                <a:ea typeface="Cambria" panose="02040503050406030204" pitchFamily="18" charset="0"/>
                <a:cs typeface="Calibri"/>
              </a:rPr>
              <a:t> </a:t>
            </a:r>
            <a:r>
              <a:rPr sz="2133" spc="-7" dirty="0">
                <a:latin typeface="Cambria" panose="02040503050406030204" pitchFamily="18" charset="0"/>
                <a:ea typeface="Cambria" panose="02040503050406030204" pitchFamily="18" charset="0"/>
                <a:cs typeface="Calibri"/>
              </a:rPr>
              <a:t>altitude</a:t>
            </a:r>
            <a:endParaRPr sz="2133" dirty="0">
              <a:latin typeface="Cambria" panose="02040503050406030204" pitchFamily="18" charset="0"/>
              <a:ea typeface="Cambria" panose="02040503050406030204" pitchFamily="18" charset="0"/>
              <a:cs typeface="Calibri"/>
            </a:endParaRPr>
          </a:p>
          <a:p>
            <a:pPr marL="285750" indent="-163513">
              <a:buFont typeface="Arial"/>
              <a:buChar char="•"/>
              <a:tabLst>
                <a:tab pos="502061" algn="l"/>
                <a:tab pos="502907" algn="l"/>
              </a:tabLst>
            </a:pPr>
            <a:r>
              <a:rPr sz="2133" spc="-7" dirty="0">
                <a:latin typeface="Cambria" panose="02040503050406030204" pitchFamily="18" charset="0"/>
                <a:ea typeface="Cambria" panose="02040503050406030204" pitchFamily="18" charset="0"/>
                <a:cs typeface="Calibri"/>
              </a:rPr>
              <a:t>230 kt </a:t>
            </a:r>
            <a:r>
              <a:rPr sz="2133" spc="-13" dirty="0">
                <a:latin typeface="Cambria" panose="02040503050406030204" pitchFamily="18" charset="0"/>
                <a:ea typeface="Cambria" panose="02040503050406030204" pitchFamily="18" charset="0"/>
                <a:cs typeface="Calibri"/>
              </a:rPr>
              <a:t>flight</a:t>
            </a:r>
            <a:r>
              <a:rPr sz="2133" spc="-40" dirty="0">
                <a:latin typeface="Cambria" panose="02040503050406030204" pitchFamily="18" charset="0"/>
                <a:ea typeface="Cambria" panose="02040503050406030204" pitchFamily="18" charset="0"/>
                <a:cs typeface="Calibri"/>
              </a:rPr>
              <a:t> </a:t>
            </a:r>
            <a:r>
              <a:rPr sz="2133" spc="-7" dirty="0">
                <a:latin typeface="Cambria" panose="02040503050406030204" pitchFamily="18" charset="0"/>
                <a:ea typeface="Cambria" panose="02040503050406030204" pitchFamily="18" charset="0"/>
                <a:cs typeface="Calibri"/>
              </a:rPr>
              <a:t>speed</a:t>
            </a:r>
            <a:endParaRPr sz="2133" dirty="0">
              <a:latin typeface="Cambria" panose="02040503050406030204" pitchFamily="18" charset="0"/>
              <a:ea typeface="Cambria" panose="02040503050406030204" pitchFamily="18" charset="0"/>
              <a:cs typeface="Calibri"/>
            </a:endParaRPr>
          </a:p>
        </p:txBody>
      </p:sp>
      <p:sp>
        <p:nvSpPr>
          <p:cNvPr id="4" name="TextBox 3"/>
          <p:cNvSpPr txBox="1"/>
          <p:nvPr/>
        </p:nvSpPr>
        <p:spPr bwMode="auto">
          <a:xfrm>
            <a:off x="2" y="5288340"/>
            <a:ext cx="3040380" cy="1569660"/>
          </a:xfrm>
          <a:prstGeom prst="rect">
            <a:avLst/>
          </a:prstGeom>
          <a:solidFill>
            <a:schemeClr val="bg1">
              <a:lumMod val="95000"/>
            </a:schemeClr>
          </a:solidFill>
          <a:ln w="19050">
            <a:solidFill>
              <a:schemeClr val="tx1"/>
            </a:solidFill>
            <a:miter lim="800000"/>
            <a:headEnd/>
            <a:tailEnd/>
          </a:ln>
        </p:spPr>
        <p:txBody>
          <a:bodyPr wrap="square" rtlCol="0">
            <a:spAutoFit/>
          </a:bodyPr>
          <a:lstStyle/>
          <a:p>
            <a:r>
              <a:rPr lang="en-US" sz="2400" b="1" dirty="0">
                <a:solidFill>
                  <a:srgbClr val="19B01D"/>
                </a:solidFill>
                <a:latin typeface="Cambria" panose="02040503050406030204" pitchFamily="18" charset="0"/>
                <a:ea typeface="Cambria" panose="02040503050406030204" pitchFamily="18" charset="0"/>
              </a:rPr>
              <a:t>Green</a:t>
            </a:r>
            <a:r>
              <a:rPr lang="en-US" sz="2400" dirty="0">
                <a:latin typeface="Cambria" panose="02040503050406030204" pitchFamily="18" charset="0"/>
                <a:ea typeface="Cambria" panose="02040503050406030204" pitchFamily="18" charset="0"/>
              </a:rPr>
              <a:t> = Complete</a:t>
            </a:r>
          </a:p>
          <a:p>
            <a:r>
              <a:rPr lang="en-US" sz="2400" b="1" dirty="0">
                <a:solidFill>
                  <a:srgbClr val="0E36EE"/>
                </a:solidFill>
                <a:latin typeface="Cambria" panose="02040503050406030204" pitchFamily="18" charset="0"/>
                <a:ea typeface="Cambria" panose="02040503050406030204" pitchFamily="18" charset="0"/>
              </a:rPr>
              <a:t>Blue</a:t>
            </a:r>
            <a:r>
              <a:rPr lang="en-US" sz="2400" dirty="0">
                <a:latin typeface="Cambria" panose="02040503050406030204" pitchFamily="18" charset="0"/>
                <a:ea typeface="Cambria" panose="02040503050406030204" pitchFamily="18" charset="0"/>
              </a:rPr>
              <a:t> = In Processing</a:t>
            </a:r>
          </a:p>
          <a:p>
            <a:r>
              <a:rPr lang="en-US" sz="2400" b="1" dirty="0">
                <a:solidFill>
                  <a:srgbClr val="FEB316"/>
                </a:solidFill>
                <a:latin typeface="Cambria" panose="02040503050406030204" pitchFamily="18" charset="0"/>
                <a:ea typeface="Cambria" panose="02040503050406030204" pitchFamily="18" charset="0"/>
              </a:rPr>
              <a:t>Yellow</a:t>
            </a:r>
            <a:r>
              <a:rPr lang="en-US" sz="2400" dirty="0">
                <a:latin typeface="Cambria" panose="02040503050406030204" pitchFamily="18" charset="0"/>
                <a:ea typeface="Cambria" panose="02040503050406030204" pitchFamily="18" charset="0"/>
              </a:rPr>
              <a:t> = Underway</a:t>
            </a:r>
          </a:p>
          <a:p>
            <a:r>
              <a:rPr lang="en-US" sz="2400" strike="sngStrike" dirty="0">
                <a:latin typeface="Cambria" panose="02040503050406030204" pitchFamily="18" charset="0"/>
                <a:ea typeface="Cambria" panose="02040503050406030204" pitchFamily="18" charset="0"/>
              </a:rPr>
              <a:t>White = Planned</a:t>
            </a:r>
          </a:p>
        </p:txBody>
      </p:sp>
    </p:spTree>
    <p:extLst>
      <p:ext uri="{BB962C8B-B14F-4D97-AF65-F5344CB8AC3E}">
        <p14:creationId xmlns:p14="http://schemas.microsoft.com/office/powerpoint/2010/main" val="2475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13984"/>
            <a:ext cx="9144000" cy="5957186"/>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Positional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r>
              <a:rPr lang="en-US" sz="3200" b="1" spc="-20" dirty="0">
                <a:solidFill>
                  <a:schemeClr val="tx1">
                    <a:lumMod val="65000"/>
                    <a:lumOff val="35000"/>
                  </a:schemeClr>
                </a:solidFill>
                <a:uFill>
                  <a:solidFill>
                    <a:srgbClr val="C00000"/>
                  </a:solidFill>
                </a:uFill>
                <a:latin typeface="Cambria" panose="02040503050406030204" pitchFamily="18" charset="0"/>
                <a:cs typeface="Arial Black"/>
              </a:rPr>
              <a:t>Latitude, Longitude, </a:t>
            </a:r>
            <a:r>
              <a:rPr lang="en-US" sz="3200" b="1" i="1" spc="-20" dirty="0">
                <a:solidFill>
                  <a:schemeClr val="tx1">
                    <a:lumMod val="65000"/>
                    <a:lumOff val="35000"/>
                  </a:schemeClr>
                </a:solidFill>
                <a:uFill>
                  <a:solidFill>
                    <a:srgbClr val="C00000"/>
                  </a:solidFill>
                </a:uFill>
                <a:latin typeface="Cambria" panose="02040503050406030204" pitchFamily="18" charset="0"/>
                <a:cs typeface="Arial Black"/>
              </a:rPr>
              <a:t>Ellipsoid Height</a:t>
            </a: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3" name="TextBox 2"/>
          <p:cNvSpPr txBox="1"/>
          <p:nvPr/>
        </p:nvSpPr>
        <p:spPr bwMode="auto">
          <a:xfrm>
            <a:off x="7287208" y="2550956"/>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7287208" y="466569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6186196" y="2774886"/>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a:off x="6438900" y="4895850"/>
            <a:ext cx="848308" cy="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9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3" end="3"/>
                                            </p:txEl>
                                          </p:spTgt>
                                        </p:tgtEl>
                                      </p:cBhvr>
                                    </p:animEffect>
                                    <p:set>
                                      <p:cBhvr>
                                        <p:cTn id="28" dur="1" fill="hold">
                                          <p:stCondLst>
                                            <p:cond delay="499"/>
                                          </p:stCondLst>
                                        </p:cTn>
                                        <p:tgtEl>
                                          <p:spTgt spid="4">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4" end="4"/>
                                            </p:txEl>
                                          </p:spTgt>
                                        </p:tgtEl>
                                      </p:cBhvr>
                                    </p:animEffect>
                                    <p:set>
                                      <p:cBhvr>
                                        <p:cTn id="31" dur="1" fill="hold">
                                          <p:stCondLst>
                                            <p:cond delay="499"/>
                                          </p:stCondLst>
                                        </p:cTn>
                                        <p:tgtEl>
                                          <p:spTgt spid="4">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Inventory heights in your data/datasets</a:t>
            </a:r>
          </a:p>
          <a:p>
            <a:pPr lvl="2">
              <a:spcAft>
                <a:spcPts val="1200"/>
              </a:spcAft>
            </a:pPr>
            <a:r>
              <a:rPr lang="en-US" sz="2800" dirty="0">
                <a:latin typeface="Cambria" panose="02040503050406030204" pitchFamily="18" charset="0"/>
                <a:ea typeface="Cambria" panose="02040503050406030204" pitchFamily="18" charset="0"/>
              </a:rPr>
              <a:t>Have you mix &amp; matched geoid models?</a:t>
            </a:r>
          </a:p>
          <a:p>
            <a:pPr lvl="3">
              <a:spcAft>
                <a:spcPts val="1200"/>
              </a:spcAft>
            </a:pPr>
            <a:r>
              <a:rPr lang="en-US" sz="2400" dirty="0">
                <a:latin typeface="Cambria" panose="02040503050406030204" pitchFamily="18" charset="0"/>
                <a:ea typeface="Cambria" panose="02040503050406030204" pitchFamily="18" charset="0"/>
              </a:rPr>
              <a:t>Are you tracking levees or other flood control?</a:t>
            </a:r>
          </a:p>
          <a:p>
            <a:pPr lvl="3">
              <a:spcAft>
                <a:spcPts val="1200"/>
              </a:spcAft>
            </a:pPr>
            <a:r>
              <a:rPr lang="en-US" sz="2400" dirty="0">
                <a:latin typeface="Cambria" panose="02040503050406030204" pitchFamily="18" charset="0"/>
                <a:ea typeface="Cambria" panose="02040503050406030204" pitchFamily="18" charset="0"/>
              </a:rPr>
              <a:t>Are you managing subsurface utilities?</a:t>
            </a:r>
          </a:p>
          <a:p>
            <a:pPr lvl="4">
              <a:spcAft>
                <a:spcPts val="1200"/>
              </a:spcAft>
            </a:pPr>
            <a:r>
              <a:rPr lang="en-US" sz="2400" dirty="0">
                <a:latin typeface="Cambria" panose="02040503050406030204" pitchFamily="18" charset="0"/>
                <a:ea typeface="Cambria" panose="02040503050406030204" pitchFamily="18" charset="0"/>
              </a:rPr>
              <a:t>Access covers, junction boxes, cleanouts, etc.</a:t>
            </a:r>
          </a:p>
          <a:p>
            <a:pPr lvl="3">
              <a:spcAft>
                <a:spcPts val="1200"/>
              </a:spcAft>
            </a:pPr>
            <a:r>
              <a:rPr lang="en-US" sz="2400" dirty="0">
                <a:latin typeface="Cambria" panose="02040503050406030204" pitchFamily="18" charset="0"/>
                <a:ea typeface="Cambria" panose="02040503050406030204" pitchFamily="18" charset="0"/>
              </a:rPr>
              <a:t>Maybe geoid differences aren’t even significant.</a:t>
            </a:r>
          </a:p>
          <a:p>
            <a:pPr lvl="2">
              <a:spcAft>
                <a:spcPts val="1200"/>
              </a:spcAft>
            </a:pPr>
            <a:r>
              <a:rPr lang="en-US" sz="2800" b="1" i="1" dirty="0">
                <a:latin typeface="Cambria" panose="02040503050406030204" pitchFamily="18" charset="0"/>
                <a:ea typeface="Cambria" panose="02040503050406030204" pitchFamily="18" charset="0"/>
              </a:rPr>
              <a:t>Know your goals, know your data.</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Know the epoch of your data/datasets</a:t>
            </a:r>
          </a:p>
          <a:p>
            <a:pPr lvl="2">
              <a:spcAft>
                <a:spcPts val="1200"/>
              </a:spcAft>
            </a:pPr>
            <a:r>
              <a:rPr lang="en-US" sz="2800" dirty="0">
                <a:latin typeface="Cambria" panose="02040503050406030204" pitchFamily="18" charset="0"/>
                <a:ea typeface="Cambria" panose="02040503050406030204" pitchFamily="18" charset="0"/>
              </a:rPr>
              <a:t>consider how you will track this</a:t>
            </a:r>
          </a:p>
          <a:p>
            <a:pPr lvl="3">
              <a:spcAft>
                <a:spcPts val="1200"/>
              </a:spcAft>
            </a:pPr>
            <a:r>
              <a:rPr lang="en-US" sz="2400" dirty="0">
                <a:latin typeface="Cambria" panose="02040503050406030204" pitchFamily="18" charset="0"/>
                <a:ea typeface="Cambria" panose="02040503050406030204" pitchFamily="18" charset="0"/>
              </a:rPr>
              <a:t>full to-the-second timestamp on every feature?</a:t>
            </a:r>
          </a:p>
          <a:p>
            <a:pPr lvl="3">
              <a:spcAft>
                <a:spcPts val="1200"/>
              </a:spcAft>
            </a:pPr>
            <a:r>
              <a:rPr lang="en-US" sz="2400" dirty="0">
                <a:latin typeface="Cambria" panose="02040503050406030204" pitchFamily="18" charset="0"/>
                <a:ea typeface="Cambria" panose="02040503050406030204" pitchFamily="18" charset="0"/>
              </a:rPr>
              <a:t>labeling a year for each dataset?</a:t>
            </a:r>
          </a:p>
          <a:p>
            <a:pPr lvl="3">
              <a:spcAft>
                <a:spcPts val="1200"/>
              </a:spcAft>
            </a:pPr>
            <a:r>
              <a:rPr lang="en-US" sz="2400" dirty="0">
                <a:latin typeface="Cambria" panose="02040503050406030204" pitchFamily="18" charset="0"/>
                <a:ea typeface="Cambria" panose="02040503050406030204" pitchFamily="18" charset="0"/>
              </a:rPr>
              <a:t>something in-between that works for your needs</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7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dirty="0" lang="en-US">
                <a:latin charset="0" panose="02040503050406030204" pitchFamily="18" typeface="Cambria"/>
                <a:ea charset="0" panose="02040503050406030204" pitchFamily="18" typeface="Cambria"/>
              </a:rPr>
              <a:t>Preparing for NAPGD2022</a:t>
            </a:r>
            <a:endParaRPr dirty="0" lang="en-US"/>
          </a:p>
        </p:txBody>
      </p:sp>
      <p:sp>
        <p:nvSpPr>
          <p:cNvPr id="3" name="Content Placeholder 2"/>
          <p:cNvSpPr>
            <a:spLocks noGrp="1"/>
          </p:cNvSpPr>
          <p:nvPr>
            <p:ph idx="1"/>
          </p:nvPr>
        </p:nvSpPr>
        <p:spPr>
          <a:xfrm>
            <a:off x="0" y="1409704"/>
            <a:ext cx="8934450" cy="5448296"/>
          </a:xfrm>
        </p:spPr>
        <p:txBody>
          <a:bodyPr/>
          <a:lstStyle/>
          <a:p>
            <a:pPr lvl="1" marL="457200">
              <a:spcAft>
                <a:spcPts val="1200"/>
              </a:spcAft>
            </a:pPr>
            <a:r>
              <a:rPr dirty="0" lang="en-US" sz="3200">
                <a:latin charset="0" panose="02040503050406030204" pitchFamily="18" typeface="Cambria"/>
                <a:ea charset="0" panose="02040503050406030204" pitchFamily="18" typeface="Cambria"/>
              </a:rPr>
              <a:t>Transforming your data</a:t>
            </a:r>
          </a:p>
          <a:p>
            <a:pPr lvl="2" marL="862013">
              <a:spcAft>
                <a:spcPts val="1200"/>
              </a:spcAft>
            </a:pPr>
            <a:r>
              <a:rPr dirty="0" lang="en-US" sz="2800">
                <a:latin charset="0" panose="02040503050406030204" pitchFamily="18" typeface="Cambria"/>
                <a:ea charset="0" panose="02040503050406030204" pitchFamily="18" typeface="Cambria"/>
              </a:rPr>
              <a:t>NCAT </a:t>
            </a:r>
            <a:r>
              <a:rPr dirty="0" lang="en-US" sz="2300">
                <a:latin charset="0" panose="02040503050406030204" pitchFamily="18" typeface="Cambria"/>
                <a:ea charset="0" panose="02040503050406030204" pitchFamily="18" typeface="Cambria"/>
              </a:rPr>
              <a:t>- NGS Coordinate Conversion and Transformation Tool</a:t>
            </a:r>
          </a:p>
          <a:p>
            <a:pPr lvl="3" marL="1319213">
              <a:spcAft>
                <a:spcPts val="1200"/>
              </a:spcAft>
            </a:pPr>
            <a:r>
              <a:rPr dirty="0" lang="en-US" sz="2400">
                <a:latin charset="0" panose="02040503050406030204" pitchFamily="18" typeface="Cambria"/>
                <a:ea charset="0" panose="02040503050406030204" pitchFamily="18" typeface="Cambria"/>
              </a:rPr>
              <a:t>available now: ASCII upload, Web Services, GitHub</a:t>
            </a:r>
          </a:p>
          <a:p>
            <a:pPr lvl="3" marL="1319213">
              <a:spcAft>
                <a:spcPts val="1200"/>
              </a:spcAft>
            </a:pPr>
            <a:r>
              <a:rPr dirty="0" lang="en-US" sz="2400">
                <a:latin charset="0" panose="02040503050406030204" pitchFamily="18" typeface="Cambria"/>
                <a:ea charset="0" panose="02040503050406030204" pitchFamily="18" typeface="Cambria"/>
              </a:rPr>
              <a:t>ask your software provider(s) about integration</a:t>
            </a:r>
          </a:p>
          <a:p>
            <a:pPr lvl="4" marL="1776413">
              <a:spcAft>
                <a:spcPts val="1200"/>
              </a:spcAft>
            </a:pPr>
            <a:r>
              <a:rPr dirty="0" lang="en-US" sz="2400">
                <a:latin charset="0" panose="02040503050406030204" pitchFamily="18" typeface="Cambria"/>
                <a:ea charset="0" panose="02040503050406030204" pitchFamily="18" typeface="Cambria"/>
              </a:rPr>
              <a:t>we envision COTS integration most popular method of access</a:t>
            </a:r>
          </a:p>
          <a:p>
            <a:pPr lvl="4" marL="1776413">
              <a:spcAft>
                <a:spcPts val="1200"/>
              </a:spcAft>
            </a:pPr>
            <a:r>
              <a:rPr dirty="0" lang="en-US" sz="2400">
                <a:latin charset="0" panose="02040503050406030204" pitchFamily="18" typeface="Cambria"/>
                <a:ea charset="0" panose="02040503050406030204" pitchFamily="18" typeface="Cambria"/>
              </a:rPr>
              <a:t>Industry Workshops held May 2021 and August 2022</a:t>
            </a:r>
          </a:p>
          <a:p>
            <a:pPr lvl="5" marL="2233613">
              <a:spcAft>
                <a:spcPts val="1200"/>
              </a:spcAft>
            </a:pPr>
            <a:r>
              <a:rPr dirty="0" err="1" lang="en-US" sz="1600"/>
              <a:t>Esri</a:t>
            </a:r>
            <a:r>
              <a:rPr dirty="0" lang="en-US" sz="1600"/>
              <a:t>, Trimble, Blue Marble, </a:t>
            </a:r>
            <a:r>
              <a:rPr dirty="0" err="1" lang="en-US" sz="1600"/>
              <a:t>etc</a:t>
            </a:r>
            <a:r>
              <a:rPr dirty="0" lang="en-US" sz="1600"/>
              <a:t>… all the well known names attended</a:t>
            </a:r>
            <a:endParaRPr dirty="0" lang="en-US" sz="1600">
              <a:latin charset="0" panose="02040503050406030204" pitchFamily="18" typeface="Cambria"/>
              <a:ea charset="0" panose="02040503050406030204" pitchFamily="18" typeface="Cambria"/>
            </a:endParaRPr>
          </a:p>
        </p:txBody>
      </p:sp>
      <p:pic>
        <p:nvPicPr>
          <p:cNvPr id="4" name="Picture 3">
            <a:extLst>
              <a:ext uri="{FF2B5EF4-FFF2-40B4-BE49-F238E27FC236}">
                <a16:creationId xmlns:a16="http://schemas.microsoft.com/office/drawing/2014/main" id="{7FB7C569-C4A8-48A0-9DB3-2E2020CE87FE}"/>
              </a:ext>
            </a:extLst>
          </p:cNvPr>
          <p:cNvPicPr>
            <a:picLocks noChangeAspect="1"/>
          </p:cNvPicPr>
          <p:nvPr/>
        </p:nvPicPr>
        <p:blipFill rotWithShape="1">
          <a:blip r:embed="rId3"/>
          <a:srcRect b="316" r="205"/>
          <a:stretch/>
        </p:blipFill>
        <p:spPr>
          <a:xfrm>
            <a:off x="6961943" y="1200149"/>
            <a:ext cx="2077282" cy="914401"/>
          </a:xfrm>
          <a:prstGeom prst="rect">
            <a:avLst/>
          </a:prstGeom>
          <a:ln w="25400">
            <a:solidFill>
              <a:schemeClr val="tx1">
                <a:lumMod val="50000"/>
                <a:lumOff val="50000"/>
              </a:schemeClr>
            </a:solidFill>
          </a:ln>
        </p:spPr>
      </p:pic>
      <p:pic>
        <p:nvPicPr>
          <p:cNvPr id="5" name="Picture 4">
            <a:extLst>
              <a:ext uri="{FF2B5EF4-FFF2-40B4-BE49-F238E27FC236}">
                <a16:creationId xmlns:a16="http://schemas.microsoft.com/office/drawing/2014/main" id="{F5E4EC92-3215-4C69-8CCA-EA5CAE2E6F98}"/>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57" l="30" r="356" t="17"/>
          <a:stretch/>
        </p:blipFill>
        <p:spPr>
          <a:xfrm>
            <a:off x="131249" y="4562475"/>
            <a:ext cx="1463312" cy="2183964"/>
          </a:xfrm>
          <a:prstGeom prst="rect">
            <a:avLst/>
          </a:prstGeom>
          <a:ln w="25400">
            <a:solidFill>
              <a:schemeClr val="tx1">
                <a:lumMod val="50000"/>
                <a:lumOff val="50000"/>
              </a:schemeClr>
            </a:solidFill>
          </a:ln>
        </p:spPr>
      </p:pic>
    </p:spTree>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90" l="126" r="144" t="128"/>
          <a:stretch/>
        </p:blipFill>
        <p:spPr>
          <a:xfrm>
            <a:off x="-43543" y="0"/>
            <a:ext cx="9187543" cy="6858000"/>
          </a:xfrm>
          <a:prstGeom prst="rect">
            <a:avLst/>
          </a:prstGeom>
        </p:spPr>
      </p:pic>
      <p:sp>
        <p:nvSpPr>
          <p:cNvPr id="5" name="Title 4"/>
          <p:cNvSpPr>
            <a:spLocks noGrp="1"/>
          </p:cNvSpPr>
          <p:nvPr>
            <p:ph type="title"/>
          </p:nvPr>
        </p:nvSpPr>
        <p:spPr>
          <a:xfrm>
            <a:off x="722313" y="5444395"/>
            <a:ext cx="7772400" cy="1362075"/>
          </a:xfrm>
        </p:spPr>
        <p:txBody>
          <a:bodyPr/>
          <a:lstStyle/>
          <a:p>
            <a:r>
              <a:rPr dirty="0" lang="en-US" sz="4400">
                <a:latin charset="0" panose="02040503050406030204" pitchFamily="18" typeface="Cambria"/>
                <a:ea charset="0" panose="02040503050406030204" pitchFamily="18" typeface="Cambria"/>
              </a:rPr>
              <a:t>additional Resources</a:t>
            </a:r>
          </a:p>
        </p:txBody>
      </p:sp>
    </p:spTree>
    <p:extLst>
      <p:ext uri="{BB962C8B-B14F-4D97-AF65-F5344CB8AC3E}">
        <p14:creationId xmlns:p14="http://schemas.microsoft.com/office/powerpoint/2010/main" val="1583624392"/>
      </p:ext>
    </p:extLst>
  </p:cSld>
  <p:clrMapOvr>
    <a:masterClrMapping/>
  </p:clrMapOvr>
  <mc:AlternateContent xmlns:mc="http://schemas.openxmlformats.org/markup-compatibility/2006" xmlns:p14="http://schemas.microsoft.com/office/powerpoint/2010/main">
    <mc:Choice Requires="p14">
      <p:transition p14:dur="2000" spd="slow">
        <p14:prism dir="u" isContent="1"/>
      </p:transition>
    </mc:Choice>
    <mc:Fallback xmlns="">
      <p:transition spd="slow">
        <p:fade/>
      </p:transition>
    </mc:Fallback>
  </mc:AlternateContent>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9C9C9C"/>
        </a:solidFill>
        <a:effectLst/>
      </p:bgPr>
    </p:bg>
    <p:spTree>
      <p:nvGrpSpPr>
        <p:cNvPr id="1" name=""/>
        <p:cNvGrpSpPr/>
        <p:nvPr/>
      </p:nvGrpSpPr>
      <p:grpSpPr>
        <a:xfrm>
          <a:off x="0" y="0"/>
          <a:ext cx="0" cy="0"/>
          <a:chOff x="0" y="0"/>
          <a:chExt cx="0" cy="0"/>
        </a:xfrm>
      </p:grpSpPr>
      <p:grpSp>
        <p:nvGrpSpPr>
          <p:cNvPr id="15" name="Group 14"/>
          <p:cNvGrpSpPr/>
          <p:nvPr/>
        </p:nvGrpSpPr>
        <p:grpSpPr>
          <a:xfrm>
            <a:off x="8691" y="2045"/>
            <a:ext cx="9142509" cy="6853910"/>
            <a:chOff x="8691" y="2045"/>
            <a:chExt cx="9142509" cy="685391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 y="2045"/>
              <a:ext cx="9126617" cy="6853910"/>
            </a:xfrm>
            <a:prstGeom prst="rect">
              <a:avLst/>
            </a:prstGeom>
          </p:spPr>
        </p:pic>
        <p:sp>
          <p:nvSpPr>
            <p:cNvPr id="11" name="TextBox 10"/>
            <p:cNvSpPr txBox="1"/>
            <p:nvPr/>
          </p:nvSpPr>
          <p:spPr>
            <a:xfrm>
              <a:off x="2374845" y="28800"/>
              <a:ext cx="6776355" cy="523220"/>
            </a:xfrm>
            <a:prstGeom prst="rect">
              <a:avLst/>
            </a:prstGeom>
            <a:noFill/>
          </p:spPr>
          <p:txBody>
            <a:bodyPr rtlCol="0" wrap="square">
              <a:spAutoFit/>
            </a:bodyPr>
            <a:lstStyle/>
            <a:p>
              <a:pPr algn="ctr"/>
              <a:r>
                <a:rPr dirty="0" lang="en-US" spc="-7" sz="2800">
                  <a:solidFill>
                    <a:prstClr val="white"/>
                  </a:solidFill>
                  <a:latin charset="0" panose="02040503050406030204" pitchFamily="18" typeface="Cambria"/>
                  <a:ea charset="-128" pitchFamily="34" typeface="MS PGothic"/>
                  <a:cs typeface="Calibri"/>
                </a:rPr>
                <a:t>https://www.ngs.noaa.gov/ADVISORS/</a:t>
              </a:r>
              <a:endParaRPr dirty="0" lang="en-US"/>
            </a:p>
          </p:txBody>
        </p:sp>
      </p:grpSp>
      <p:pic>
        <p:nvPicPr>
          <p:cNvPr id="17" name="jeff"/>
          <p:cNvPicPr>
            <a:picLocks noChangeAspect="1"/>
          </p:cNvPicPr>
          <p:nvPr/>
        </p:nvPicPr>
        <p:blipFill rotWithShape="1">
          <a:blip r:embed="rId4">
            <a:extLst>
              <a:ext uri="{28A0092B-C50C-407E-A947-70E740481C1C}">
                <a14:useLocalDpi xmlns:a14="http://schemas.microsoft.com/office/drawing/2010/main" val="0"/>
              </a:ext>
            </a:extLst>
          </a:blip>
          <a:srcRect b="605" l="162" r="38" t="28"/>
          <a:stretch/>
        </p:blipFill>
        <p:spPr>
          <a:xfrm>
            <a:off x="6669881" y="1294606"/>
            <a:ext cx="728662" cy="881063"/>
          </a:xfrm>
          <a:prstGeom prst="rect">
            <a:avLst/>
          </a:prstGeom>
        </p:spPr>
      </p:pic>
    </p:spTree>
    <p:extLst>
      <p:ext uri="{BB962C8B-B14F-4D97-AF65-F5344CB8AC3E}">
        <p14:creationId xmlns:p14="http://schemas.microsoft.com/office/powerpoint/2010/main" val="12574647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31"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1000" fill="hold" id="7"/>
                                        <p:tgtEl>
                                          <p:spTgt spid="17"/>
                                        </p:tgtEl>
                                        <p:attrNameLst>
                                          <p:attrName>ppt_w</p:attrName>
                                        </p:attrNameLst>
                                      </p:cBhvr>
                                      <p:tavLst>
                                        <p:tav tm="0">
                                          <p:val>
                                            <p:fltVal val="0"/>
                                          </p:val>
                                        </p:tav>
                                        <p:tav tm="100000">
                                          <p:val>
                                            <p:strVal val="#ppt_w"/>
                                          </p:val>
                                        </p:tav>
                                      </p:tavLst>
                                    </p:anim>
                                    <p:anim calcmode="lin" valueType="num">
                                      <p:cBhvr>
                                        <p:cTn dur="1000" fill="hold" id="8"/>
                                        <p:tgtEl>
                                          <p:spTgt spid="17"/>
                                        </p:tgtEl>
                                        <p:attrNameLst>
                                          <p:attrName>ppt_h</p:attrName>
                                        </p:attrNameLst>
                                      </p:cBhvr>
                                      <p:tavLst>
                                        <p:tav tm="0">
                                          <p:val>
                                            <p:fltVal val="0"/>
                                          </p:val>
                                        </p:tav>
                                        <p:tav tm="100000">
                                          <p:val>
                                            <p:strVal val="#ppt_h"/>
                                          </p:val>
                                        </p:tav>
                                      </p:tavLst>
                                    </p:anim>
                                    <p:anim calcmode="lin" valueType="num">
                                      <p:cBhvr>
                                        <p:cTn dur="1000" fill="hold" id="9"/>
                                        <p:tgtEl>
                                          <p:spTgt spid="17"/>
                                        </p:tgtEl>
                                        <p:attrNameLst>
                                          <p:attrName>style.rotation</p:attrName>
                                        </p:attrNameLst>
                                      </p:cBhvr>
                                      <p:tavLst>
                                        <p:tav tm="0">
                                          <p:val>
                                            <p:fltVal val="90"/>
                                          </p:val>
                                        </p:tav>
                                        <p:tav tm="100000">
                                          <p:val>
                                            <p:fltVal val="0"/>
                                          </p:val>
                                        </p:tav>
                                      </p:tavLst>
                                    </p:anim>
                                    <p:animEffect filter="fade" transition="in">
                                      <p:cBhvr>
                                        <p:cTn dur="1000" id="10"/>
                                        <p:tgtEl>
                                          <p:spTgt spid="17"/>
                                        </p:tgtEl>
                                      </p:cBhvr>
                                    </p:animEffect>
                                  </p:childTnLst>
                                </p:cTn>
                              </p:par>
                            </p:childTnLst>
                          </p:cTn>
                        </p:par>
                        <p:par>
                          <p:cTn fill="hold" id="11">
                            <p:stCondLst>
                              <p:cond delay="1000"/>
                            </p:stCondLst>
                            <p:childTnLst>
                              <p:par>
                                <p:cTn fill="hold" id="12" nodeType="afterEffect" presetClass="entr" presetID="21" presetSubtype="1">
                                  <p:stCondLst>
                                    <p:cond delay="500"/>
                                  </p:stCondLst>
                                  <p:childTnLst>
                                    <p:set>
                                      <p:cBhvr>
                                        <p:cTn dur="1" fill="hold" id="13">
                                          <p:stCondLst>
                                            <p:cond delay="0"/>
                                          </p:stCondLst>
                                        </p:cTn>
                                        <p:tgtEl>
                                          <p:spTgt spid="15"/>
                                        </p:tgtEl>
                                        <p:attrNameLst>
                                          <p:attrName>style.visibility</p:attrName>
                                        </p:attrNameLst>
                                      </p:cBhvr>
                                      <p:to>
                                        <p:strVal val="visible"/>
                                      </p:to>
                                    </p:set>
                                    <p:animEffect filter="wheel(1)" transition="in">
                                      <p:cBhvr>
                                        <p:cTn dur="2000" id="1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3" y="239802"/>
            <a:ext cx="8890503" cy="1143000"/>
          </a:xfrm>
        </p:spPr>
        <p:txBody>
          <a:bodyPr/>
          <a:lstStyle/>
          <a:p>
            <a:r>
              <a:rPr lang="en-US" dirty="0">
                <a:latin typeface="Cambria" panose="02040503050406030204" pitchFamily="18" charset="0"/>
                <a:ea typeface="Cambria" panose="02040503050406030204" pitchFamily="18" charset="0"/>
              </a:rPr>
              <a:t>State Geodetic Coordinators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066" y="2872888"/>
            <a:ext cx="3784697" cy="3866578"/>
          </a:xfrm>
          <a:prstGeom prst="rect">
            <a:avLst/>
          </a:prstGeom>
          <a:ln w="19050">
            <a:solidFill>
              <a:schemeClr val="tx2">
                <a:lumMod val="60000"/>
                <a:lumOff val="40000"/>
              </a:schemeClr>
            </a:solidFill>
          </a:ln>
        </p:spPr>
      </p:pic>
      <p:sp>
        <p:nvSpPr>
          <p:cNvPr id="6" name="Content Placeholder 5"/>
          <p:cNvSpPr>
            <a:spLocks noGrp="1"/>
          </p:cNvSpPr>
          <p:nvPr>
            <p:ph idx="1"/>
          </p:nvPr>
        </p:nvSpPr>
        <p:spPr>
          <a:xfrm>
            <a:off x="252549" y="1183748"/>
            <a:ext cx="8773758" cy="4525963"/>
          </a:xfrm>
        </p:spPr>
        <p:txBody>
          <a:bodyPr/>
          <a:lstStyle/>
          <a:p>
            <a:pPr marL="227013" indent="-227013"/>
            <a:r>
              <a:rPr lang="en-US" dirty="0">
                <a:latin typeface="Cambria" panose="02040503050406030204" pitchFamily="18" charset="0"/>
                <a:ea typeface="Cambria" panose="02040503050406030204" pitchFamily="18" charset="0"/>
              </a:rPr>
              <a:t>Not an NGS employee</a:t>
            </a:r>
          </a:p>
          <a:p>
            <a:pPr marL="227013" indent="-227013"/>
            <a:r>
              <a:rPr lang="en-US" dirty="0">
                <a:latin typeface="Cambria" panose="02040503050406030204" pitchFamily="18" charset="0"/>
                <a:ea typeface="Cambria" panose="02040503050406030204" pitchFamily="18" charset="0"/>
              </a:rPr>
              <a:t>Serves as a liaison between the State’s geospatial community and the NGS</a:t>
            </a:r>
          </a:p>
          <a:p>
            <a:pPr marL="227013" indent="-227013"/>
            <a:r>
              <a:rPr lang="en-US" dirty="0">
                <a:latin typeface="Cambria" panose="02040503050406030204" pitchFamily="18" charset="0"/>
                <a:ea typeface="Cambria" panose="02040503050406030204" pitchFamily="18" charset="0"/>
              </a:rPr>
              <a:t>Ray </a:t>
            </a:r>
            <a:r>
              <a:rPr lang="en-US" dirty="0" err="1">
                <a:latin typeface="Cambria" panose="02040503050406030204" pitchFamily="18" charset="0"/>
                <a:ea typeface="Cambria" panose="02040503050406030204" pitchFamily="18" charset="0"/>
              </a:rPr>
              <a:t>Foos</a:t>
            </a:r>
            <a:r>
              <a:rPr lang="en-US" dirty="0">
                <a:latin typeface="Cambria" panose="02040503050406030204" pitchFamily="18" charset="0"/>
                <a:ea typeface="Cambria" panose="02040503050406030204" pitchFamily="18" charset="0"/>
              </a:rPr>
              <a:t> at ODOT</a:t>
            </a:r>
          </a:p>
        </p:txBody>
      </p:sp>
    </p:spTree>
    <p:extLst>
      <p:ext uri="{BB962C8B-B14F-4D97-AF65-F5344CB8AC3E}">
        <p14:creationId xmlns:p14="http://schemas.microsoft.com/office/powerpoint/2010/main" val="25226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5" l="157" t="111"/>
          <a:stretch/>
        </p:blipFill>
        <p:spPr>
          <a:xfrm>
            <a:off x="60159" y="1181099"/>
            <a:ext cx="4410777" cy="5293495"/>
          </a:xfrm>
          <a:prstGeom prst="rect">
            <a:avLst/>
          </a:prstGeom>
          <a:ln w="12700">
            <a:solidFill>
              <a:schemeClr val="accent1">
                <a:shade val="50000"/>
              </a:schemeClr>
            </a:solidFill>
          </a:ln>
          <a:effectLst/>
        </p:spPr>
      </p:pic>
      <p:pic>
        <p:nvPicPr>
          <p:cNvPr id="4" name="Picture 3"/>
          <p:cNvPicPr>
            <a:picLocks noChangeAspect="1"/>
          </p:cNvPicPr>
          <p:nvPr/>
        </p:nvPicPr>
        <p:blipFill>
          <a:blip r:embed="rId4"/>
          <a:stretch>
            <a:fillRect/>
          </a:stretch>
        </p:blipFill>
        <p:spPr>
          <a:xfrm>
            <a:off x="4514979" y="1181099"/>
            <a:ext cx="4532768" cy="3801473"/>
          </a:xfrm>
          <a:prstGeom prst="rect">
            <a:avLst/>
          </a:prstGeom>
          <a:ln w="12700">
            <a:solidFill>
              <a:schemeClr val="accent1">
                <a:shade val="50000"/>
              </a:schemeClr>
            </a:solidFill>
          </a:ln>
        </p:spPr>
      </p:pic>
      <p:grpSp>
        <p:nvGrpSpPr>
          <p:cNvPr id="15" name="Group 14"/>
          <p:cNvGrpSpPr/>
          <p:nvPr/>
        </p:nvGrpSpPr>
        <p:grpSpPr>
          <a:xfrm>
            <a:off x="4499855" y="5007968"/>
            <a:ext cx="4547891" cy="1466625"/>
            <a:chOff x="4403571" y="5339913"/>
            <a:chExt cx="4586432" cy="1399549"/>
          </a:xfrm>
        </p:grpSpPr>
        <p:sp>
          <p:nvSpPr>
            <p:cNvPr id="12" name="Rectangle 11"/>
            <p:cNvSpPr/>
            <p:nvPr/>
          </p:nvSpPr>
          <p:spPr>
            <a:xfrm>
              <a:off x="4403571" y="5339913"/>
              <a:ext cx="4586432" cy="139954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p:cNvSpPr txBox="1"/>
            <p:nvPr/>
          </p:nvSpPr>
          <p:spPr>
            <a:xfrm>
              <a:off x="4719081" y="5658267"/>
              <a:ext cx="1647191" cy="931801"/>
            </a:xfrm>
            <a:prstGeom prst="rect">
              <a:avLst/>
            </a:prstGeom>
            <a:noFill/>
          </p:spPr>
          <p:txBody>
            <a:bodyPr rtlCol="0" wrap="square">
              <a:spAutoFit/>
            </a:bodyPr>
            <a:lstStyle/>
            <a:p>
              <a:pPr algn="ctr"/>
              <a:r>
                <a:rPr b="1" dirty="0" lang="en-US">
                  <a:solidFill>
                    <a:srgbClr val="781D22"/>
                  </a:solidFill>
                </a:rPr>
                <a:t>Educational Videos</a:t>
              </a:r>
            </a:p>
            <a:p>
              <a:pPr algn="ctr"/>
              <a:r>
                <a:rPr b="1" dirty="0" lang="en-US">
                  <a:solidFill>
                    <a:srgbClr val="781D22"/>
                  </a:solidFill>
                </a:rPr>
                <a:t>&lt;5 minutes</a:t>
              </a:r>
            </a:p>
          </p:txBody>
        </p:sp>
        <p:sp>
          <p:nvSpPr>
            <p:cNvPr id="9" name="TextBox 8"/>
            <p:cNvSpPr txBox="1"/>
            <p:nvPr/>
          </p:nvSpPr>
          <p:spPr>
            <a:xfrm>
              <a:off x="6608810" y="5709063"/>
              <a:ext cx="2291134" cy="931801"/>
            </a:xfrm>
            <a:prstGeom prst="rect">
              <a:avLst/>
            </a:prstGeom>
            <a:noFill/>
          </p:spPr>
          <p:txBody>
            <a:bodyPr rtlCol="0" wrap="square">
              <a:spAutoFit/>
            </a:bodyPr>
            <a:lstStyle/>
            <a:p>
              <a:pPr algn="ctr"/>
              <a:r>
                <a:rPr b="1" dirty="0" lang="en-US">
                  <a:solidFill>
                    <a:srgbClr val="781D22"/>
                  </a:solidFill>
                </a:rPr>
                <a:t>Online Lesson </a:t>
              </a:r>
            </a:p>
            <a:p>
              <a:pPr algn="ctr"/>
              <a:r>
                <a:rPr b="1" dirty="0" lang="en-US">
                  <a:solidFill>
                    <a:srgbClr val="781D22"/>
                  </a:solidFill>
                </a:rPr>
                <a:t>(via </a:t>
              </a:r>
              <a:r>
                <a:rPr b="1" dirty="0" err="1" lang="en-US">
                  <a:solidFill>
                    <a:srgbClr val="781D22"/>
                  </a:solidFill>
                </a:rPr>
                <a:t>MetEd</a:t>
              </a:r>
              <a:r>
                <a:rPr b="1" dirty="0" lang="en-US">
                  <a:solidFill>
                    <a:srgbClr val="781D22"/>
                  </a:solidFill>
                </a:rPr>
                <a:t>/COMET)</a:t>
              </a:r>
            </a:p>
            <a:p>
              <a:pPr algn="ctr"/>
              <a:r>
                <a:rPr b="1" dirty="0" lang="en-US">
                  <a:solidFill>
                    <a:srgbClr val="781D22"/>
                  </a:solidFill>
                </a:rPr>
                <a:t>~1 hour</a:t>
              </a:r>
            </a:p>
          </p:txBody>
        </p:sp>
      </p:grpSp>
      <p:sp>
        <p:nvSpPr>
          <p:cNvPr id="13" name="Title 1"/>
          <p:cNvSpPr txBox="1">
            <a:spLocks/>
          </p:cNvSpPr>
          <p:nvPr/>
        </p:nvSpPr>
        <p:spPr>
          <a:xfrm>
            <a:off x="0" y="395288"/>
            <a:ext cx="9144000" cy="685800"/>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dirty="0" lang="en-US" sz="4000">
                <a:latin charset="0" panose="02040503050406030204" pitchFamily="18" typeface="Cambria"/>
                <a:ea charset="0" panose="02040503050406030204" pitchFamily="18" typeface="Cambria"/>
                <a:cs charset="0" pitchFamily="34" typeface="Arial"/>
              </a:rPr>
              <a:t>Resources at </a:t>
            </a:r>
            <a:r>
              <a:rPr altLang="en-US" b="1" dirty="0" lang="en-US" sz="4000">
                <a:latin charset="0" panose="02040503050406030204" pitchFamily="18" typeface="Cambria"/>
                <a:ea charset="0" panose="02040503050406030204" pitchFamily="18" typeface="Cambria"/>
                <a:cs charset="0" pitchFamily="34" typeface="Arial"/>
              </a:rPr>
              <a:t>geodesy.noaa.gov </a:t>
            </a:r>
          </a:p>
        </p:txBody>
      </p:sp>
      <p:sp>
        <p:nvSpPr>
          <p:cNvPr id="2" name="Rounded Rectangle 1"/>
          <p:cNvSpPr/>
          <p:nvPr/>
        </p:nvSpPr>
        <p:spPr>
          <a:xfrm>
            <a:off x="1386840" y="1847918"/>
            <a:ext cx="1112520" cy="27806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cxnSp>
        <p:nvCxnSpPr>
          <p:cNvPr id="5" name="Straight Arrow Connector 4"/>
          <p:cNvCxnSpPr/>
          <p:nvPr/>
        </p:nvCxnSpPr>
        <p:spPr>
          <a:xfrm flipH="1" flipV="1">
            <a:off x="4513667" y="5835428"/>
            <a:ext cx="459693" cy="3310"/>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0"/>
          </p:cNvCxnSpPr>
          <p:nvPr/>
        </p:nvCxnSpPr>
        <p:spPr>
          <a:xfrm flipV="1">
            <a:off x="7811455" y="5045824"/>
            <a:ext cx="0" cy="327939"/>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990870" y="5359111"/>
            <a:ext cx="1316330"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17" name="Rounded Rectangle 16"/>
          <p:cNvSpPr/>
          <p:nvPr/>
        </p:nvSpPr>
        <p:spPr>
          <a:xfrm>
            <a:off x="6766239" y="5391604"/>
            <a:ext cx="2082485"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406675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2">
                                  <p:stCondLst>
                                    <p:cond delay="600"/>
                                  </p:stCondLst>
                                  <p:childTnLst>
                                    <p:set>
                                      <p:cBhvr>
                                        <p:cTn dur="1" fill="hold" id="6">
                                          <p:stCondLst>
                                            <p:cond delay="0"/>
                                          </p:stCondLst>
                                        </p:cTn>
                                        <p:tgtEl>
                                          <p:spTgt spid="2"/>
                                        </p:tgtEl>
                                        <p:attrNameLst>
                                          <p:attrName>style.visibility</p:attrName>
                                        </p:attrNameLst>
                                      </p:cBhvr>
                                      <p:to>
                                        <p:strVal val="visible"/>
                                      </p:to>
                                    </p:set>
                                    <p:animEffect filter="wheel(2)" transition="in">
                                      <p:cBhvr>
                                        <p:cTn dur="2000" id="7"/>
                                        <p:tgtEl>
                                          <p:spTgt spid="2"/>
                                        </p:tgtEl>
                                      </p:cBhvr>
                                    </p:animEffect>
                                  </p:childTnLst>
                                </p:cTn>
                              </p:par>
                            </p:childTnLst>
                          </p:cTn>
                        </p:par>
                        <p:par>
                          <p:cTn fill="hold" id="8">
                            <p:stCondLst>
                              <p:cond delay="2600"/>
                            </p:stCondLst>
                            <p:childTnLst>
                              <p:par>
                                <p:cTn fill="hold" grpId="0" id="9" nodeType="afterEffect" presetClass="entr" presetID="21" presetSubtype="2">
                                  <p:stCondLst>
                                    <p:cond delay="1000"/>
                                  </p:stCondLst>
                                  <p:childTnLst>
                                    <p:set>
                                      <p:cBhvr>
                                        <p:cTn dur="1" fill="hold" id="10">
                                          <p:stCondLst>
                                            <p:cond delay="0"/>
                                          </p:stCondLst>
                                        </p:cTn>
                                        <p:tgtEl>
                                          <p:spTgt spid="14"/>
                                        </p:tgtEl>
                                        <p:attrNameLst>
                                          <p:attrName>style.visibility</p:attrName>
                                        </p:attrNameLst>
                                      </p:cBhvr>
                                      <p:to>
                                        <p:strVal val="visible"/>
                                      </p:to>
                                    </p:set>
                                    <p:animEffect filter="wheel(2)" transition="in">
                                      <p:cBhvr>
                                        <p:cTn dur="2000" id="11"/>
                                        <p:tgtEl>
                                          <p:spTgt spid="14"/>
                                        </p:tgtEl>
                                      </p:cBhvr>
                                    </p:animEffect>
                                  </p:childTnLst>
                                </p:cTn>
                              </p:par>
                            </p:childTnLst>
                          </p:cTn>
                        </p:par>
                        <p:par>
                          <p:cTn fill="hold" id="12">
                            <p:stCondLst>
                              <p:cond delay="5600"/>
                            </p:stCondLst>
                            <p:childTnLst>
                              <p:par>
                                <p:cTn fill="hold" grpId="0" id="13" nodeType="afterEffect" presetClass="entr" presetID="21" presetSubtype="2">
                                  <p:stCondLst>
                                    <p:cond delay="800"/>
                                  </p:stCondLst>
                                  <p:childTnLst>
                                    <p:set>
                                      <p:cBhvr>
                                        <p:cTn dur="1" fill="hold" id="14">
                                          <p:stCondLst>
                                            <p:cond delay="0"/>
                                          </p:stCondLst>
                                        </p:cTn>
                                        <p:tgtEl>
                                          <p:spTgt spid="17"/>
                                        </p:tgtEl>
                                        <p:attrNameLst>
                                          <p:attrName>style.visibility</p:attrName>
                                        </p:attrNameLst>
                                      </p:cBhvr>
                                      <p:to>
                                        <p:strVal val="visible"/>
                                      </p:to>
                                    </p:set>
                                    <p:animEffect filter="wheel(2)" transition="in">
                                      <p:cBhvr>
                                        <p:cTn dur="20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14"/>
      <p:bldP animBg="1" grpId="0" spid="17"/>
    </p:bldLst>
  </p:timing>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8" l="94" t="62"/>
          <a:stretch/>
        </p:blipFill>
        <p:spPr>
          <a:xfrm>
            <a:off x="3862874" y="998057"/>
            <a:ext cx="5172842" cy="5755669"/>
          </a:xfrm>
          <a:prstGeom prst="rect">
            <a:avLst/>
          </a:prstGeom>
          <a:ln w="25400">
            <a:solidFill>
              <a:schemeClr val="bg1">
                <a:lumMod val="75000"/>
              </a:schemeClr>
            </a:solidFill>
          </a:ln>
          <a:effectLst>
            <a:outerShdw algn="tl" blurRad="50800" dir="2700000" dist="38100" rotWithShape="0">
              <a:prstClr val="black">
                <a:alpha val="40000"/>
              </a:prstClr>
            </a:outerShdw>
          </a:effectLst>
        </p:spPr>
      </p:pic>
      <p:sp>
        <p:nvSpPr>
          <p:cNvPr id="15" name="Rectangle 14"/>
          <p:cNvSpPr/>
          <p:nvPr/>
        </p:nvSpPr>
        <p:spPr>
          <a:xfrm rot="406022">
            <a:off x="6063116" y="3657351"/>
            <a:ext cx="2717554" cy="2065341"/>
          </a:xfrm>
          <a:prstGeom prst="rect">
            <a:avLst/>
          </a:prstGeom>
          <a:solidFill>
            <a:schemeClr val="bg1">
              <a:lumMod val="8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16"/>
          <p:cNvSpPr txBox="1"/>
          <p:nvPr/>
        </p:nvSpPr>
        <p:spPr>
          <a:xfrm rot="408422">
            <a:off x="6143762" y="3712211"/>
            <a:ext cx="2662602" cy="646331"/>
          </a:xfrm>
          <a:prstGeom prst="rect">
            <a:avLst/>
          </a:prstGeom>
          <a:noFill/>
        </p:spPr>
        <p:txBody>
          <a:bodyPr rtlCol="0" wrap="square">
            <a:spAutoFit/>
          </a:bodyPr>
          <a:lstStyle/>
          <a:p>
            <a:pPr algn="ctr"/>
            <a:r>
              <a:rPr dirty="0" i="1" lang="en-US"/>
              <a:t>Click this icon on homepage</a:t>
            </a:r>
          </a:p>
        </p:txBody>
      </p:sp>
      <p:sp>
        <p:nvSpPr>
          <p:cNvPr id="18" name="Right Arrow 17"/>
          <p:cNvSpPr/>
          <p:nvPr/>
        </p:nvSpPr>
        <p:spPr>
          <a:xfrm rot="5832851">
            <a:off x="7083570" y="4361402"/>
            <a:ext cx="676645" cy="743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Title 1"/>
          <p:cNvSpPr txBox="1">
            <a:spLocks/>
          </p:cNvSpPr>
          <p:nvPr/>
        </p:nvSpPr>
        <p:spPr>
          <a:xfrm>
            <a:off x="0" y="518205"/>
            <a:ext cx="3862874" cy="1373354"/>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b="1" dirty="0" lang="en-US" sz="4000">
                <a:latin charset="0" panose="02040503050406030204" pitchFamily="18" typeface="Cambria"/>
                <a:ea charset="0" panose="02040503050406030204" pitchFamily="18" typeface="Cambria"/>
                <a:cs charset="0" pitchFamily="34" typeface="Arial"/>
              </a:rPr>
              <a:t>Email Subscriptions</a:t>
            </a:r>
          </a:p>
        </p:txBody>
      </p:sp>
      <p:sp>
        <p:nvSpPr>
          <p:cNvPr id="27" name="TextBox 26"/>
          <p:cNvSpPr txBox="1"/>
          <p:nvPr/>
        </p:nvSpPr>
        <p:spPr>
          <a:xfrm>
            <a:off x="1" y="1891559"/>
            <a:ext cx="3862873" cy="4303053"/>
          </a:xfrm>
          <a:prstGeom prst="rect">
            <a:avLst/>
          </a:prstGeom>
          <a:noFill/>
        </p:spPr>
        <p:txBody>
          <a:bodyPr rtlCol="0" wrap="square">
            <a:noAutofit/>
          </a:bodyPr>
          <a:lstStyle/>
          <a:p>
            <a:pPr>
              <a:spcBef>
                <a:spcPts val="600"/>
              </a:spcBef>
            </a:pPr>
            <a:r>
              <a:rPr b="1" dirty="0" i="1" lang="en-US" sz="2000">
                <a:latin charset="0" panose="02040503050406030204" pitchFamily="18" typeface="Cambria"/>
                <a:ea charset="0" panose="02040503050406030204" pitchFamily="18" typeface="Cambria"/>
              </a:rPr>
              <a:t>*Only 1-2 messages per month*</a:t>
            </a:r>
          </a:p>
          <a:p>
            <a:pPr indent="-285750" marL="285750">
              <a:spcBef>
                <a:spcPts val="600"/>
              </a:spcBef>
              <a:buFont charset="0" panose="020B0604020202020204" pitchFamily="34" typeface="Arial"/>
              <a:buChar char="•"/>
            </a:pPr>
            <a:endParaRPr b="1" dirty="0" lang="en-US" sz="2400">
              <a:latin charset="0" panose="02040503050406030204" pitchFamily="18" typeface="Cambria"/>
              <a:ea charset="0" panose="02040503050406030204" pitchFamily="18" typeface="Cambria"/>
            </a:endParaRP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NGS News</a:t>
            </a:r>
          </a:p>
          <a:p>
            <a:pPr lvl="1">
              <a:spcBef>
                <a:spcPts val="600"/>
              </a:spcBef>
            </a:pPr>
            <a:r>
              <a:rPr dirty="0" i="1" lang="en-US" sz="2000">
                <a:latin charset="0" panose="02040503050406030204" pitchFamily="18" typeface="Cambria"/>
                <a:ea charset="0" panose="02040503050406030204" pitchFamily="18" typeface="Cambria"/>
              </a:rPr>
              <a:t>Includes quarterly NSRS Modernization newsletter</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Webinar Series</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Training</a:t>
            </a:r>
          </a:p>
          <a:p>
            <a:pPr lvl="1">
              <a:spcBef>
                <a:spcPts val="600"/>
              </a:spcBef>
            </a:pPr>
            <a:r>
              <a:rPr dirty="0" i="1" lang="en-US" sz="2000">
                <a:solidFill>
                  <a:prstClr val="black"/>
                </a:solidFill>
                <a:latin charset="0" panose="02040503050406030204" pitchFamily="18" typeface="Cambria"/>
                <a:ea charset="0" panose="02040503050406030204" pitchFamily="18" typeface="Cambria"/>
              </a:rPr>
              <a:t>Primarily surveyor focused</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GPS on Benchmarks</a:t>
            </a:r>
          </a:p>
          <a:p>
            <a:pPr>
              <a:spcBef>
                <a:spcPts val="600"/>
              </a:spcBef>
            </a:pPr>
            <a:endParaRPr dirty="0" lang="en-US" sz="2400">
              <a:latin charset="0" panose="02040503050406030204" pitchFamily="18" typeface="Cambria"/>
              <a:ea charset="0" panose="02040503050406030204" pitchFamily="18" typeface="Cambria"/>
            </a:endParaRPr>
          </a:p>
        </p:txBody>
      </p:sp>
      <p:pic>
        <p:nvPicPr>
          <p:cNvPr id="2" name="Picture 1">
            <a:extLst>
              <a:ext uri="{FF2B5EF4-FFF2-40B4-BE49-F238E27FC236}">
                <a16:creationId xmlns:a16="http://schemas.microsoft.com/office/drawing/2014/main" id="{60A08195-D018-4732-80EA-E95417E0F7DE}"/>
              </a:ext>
            </a:extLst>
          </p:cNvPr>
          <p:cNvPicPr>
            <a:picLocks noChangeAspect="1"/>
          </p:cNvPicPr>
          <p:nvPr/>
        </p:nvPicPr>
        <p:blipFill>
          <a:blip r:embed="rId4"/>
          <a:stretch>
            <a:fillRect/>
          </a:stretch>
        </p:blipFill>
        <p:spPr>
          <a:xfrm rot="420000">
            <a:off x="6018264" y="5111006"/>
            <a:ext cx="2638095" cy="561905"/>
          </a:xfrm>
          <a:prstGeom prst="rect">
            <a:avLst/>
          </a:prstGeom>
        </p:spPr>
      </p:pic>
    </p:spTree>
    <p:extLst>
      <p:ext uri="{BB962C8B-B14F-4D97-AF65-F5344CB8AC3E}">
        <p14:creationId xmlns:p14="http://schemas.microsoft.com/office/powerpoint/2010/main" val="190134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mph" presetID="26" presetSubtype="0" repeatCount="indefinite">
                                  <p:stCondLst>
                                    <p:cond delay="0"/>
                                  </p:stCondLst>
                                  <p:childTnLst>
                                    <p:animEffect filter="fade" transition="out">
                                      <p:cBhvr>
                                        <p:cTn dur="1000" id="6" tmFilter="0, 0; .2, .5; .8, .5; 1, 0"/>
                                        <p:tgtEl>
                                          <p:spTgt spid="18"/>
                                        </p:tgtEl>
                                      </p:cBhvr>
                                    </p:animEffect>
                                    <p:animScale>
                                      <p:cBhvr>
                                        <p:cTn autoRev="1" dur="500" fill="hold" id="7"/>
                                        <p:tgtEl>
                                          <p:spTgt spid="1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743065"/>
            <a:ext cx="8707271" cy="113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US" sz="3200" spc="-7" dirty="0">
                <a:latin typeface="Cambria" panose="02040503050406030204" pitchFamily="18" charset="0"/>
                <a:ea typeface="Cambria" panose="02040503050406030204" pitchFamily="18" charset="0"/>
                <a:cs typeface="Calibri"/>
              </a:rPr>
              <a:t>https://www.ngs.noaa.gov/ADVISORS/</a:t>
            </a:r>
          </a:p>
          <a:p>
            <a:pPr algn="ctr">
              <a:lnSpc>
                <a:spcPct val="95000"/>
              </a:lnSpc>
              <a:buClr>
                <a:srgbClr val="000000"/>
              </a:buClr>
              <a:buSzPct val="45000"/>
            </a:pPr>
            <a:endParaRPr lang="en-US" sz="3200" spc="-7" dirty="0">
              <a:latin typeface="Cambria" panose="02040503050406030204" pitchFamily="18" charset="0"/>
              <a:ea typeface="Cambria" panose="02040503050406030204" pitchFamily="18" charset="0"/>
              <a:cs typeface="Calibri"/>
            </a:endParaRPr>
          </a:p>
          <a:p>
            <a:pPr algn="ctr">
              <a:lnSpc>
                <a:spcPct val="95000"/>
              </a:lnSpc>
              <a:buClr>
                <a:srgbClr val="000000"/>
              </a:buClr>
              <a:buSzPct val="45000"/>
            </a:pPr>
            <a:r>
              <a:rPr lang="en-GB" sz="3200" dirty="0">
                <a:latin typeface="Cambria" panose="02040503050406030204" pitchFamily="18" charset="0"/>
                <a:ea typeface="Cambria" panose="02040503050406030204" pitchFamily="18" charset="0"/>
              </a:rPr>
              <a:t>-use any major search engine: “NGS advisors”</a:t>
            </a:r>
          </a:p>
        </p:txBody>
      </p:sp>
      <p:sp>
        <p:nvSpPr>
          <p:cNvPr id="6" name="TextBox 1"/>
          <p:cNvSpPr txBox="1">
            <a:spLocks noChangeArrowheads="1"/>
          </p:cNvSpPr>
          <p:nvPr/>
        </p:nvSpPr>
        <p:spPr bwMode="auto">
          <a:xfrm>
            <a:off x="218365" y="2792200"/>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endParaRPr lang="en-GB" sz="3600" b="1" dirty="0">
              <a:latin typeface="Cambria" panose="02040503050406030204" pitchFamily="18" charset="0"/>
              <a:ea typeface="Cambria" panose="02040503050406030204" pitchFamily="18" charset="0"/>
            </a:endParaRPr>
          </a:p>
          <a:p>
            <a:pPr algn="ctr"/>
            <a:r>
              <a:rPr lang="en-GB" sz="4800" b="1" dirty="0">
                <a:latin typeface="Cambria" panose="02040503050406030204" pitchFamily="18" charset="0"/>
                <a:ea typeface="Cambria" panose="02040503050406030204" pitchFamily="18" charset="0"/>
              </a:rPr>
              <a:t>jeff.jalbrzikowski@noaa.gov</a:t>
            </a:r>
          </a:p>
          <a:p>
            <a:pPr algn="ctr"/>
            <a:r>
              <a:rPr lang="en-GB" sz="4800" b="1" dirty="0">
                <a:latin typeface="Cambria" panose="02040503050406030204" pitchFamily="18" charset="0"/>
                <a:ea typeface="Cambria" panose="02040503050406030204" pitchFamily="18" charset="0"/>
              </a:rPr>
              <a:t>240-988-5486</a:t>
            </a:r>
          </a:p>
        </p:txBody>
      </p:sp>
    </p:spTree>
    <p:extLst>
      <p:ext uri="{BB962C8B-B14F-4D97-AF65-F5344CB8AC3E}">
        <p14:creationId xmlns:p14="http://schemas.microsoft.com/office/powerpoint/2010/main" val="23051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cs typeface="+mj-cs"/>
              </a:rPr>
              <a:t>Three types of heights in NSRS</a:t>
            </a:r>
          </a:p>
        </p:txBody>
      </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Water Level or Tidal</a:t>
              </a:r>
            </a:p>
          </p:txBody>
        </p:sp>
        <p:pic>
          <p:nvPicPr>
            <p:cNvPr descr="bathgrid" id="60" name="Shape 109"/>
            <p:cNvPicPr preferRelativeResize="0">
              <a:picLocks noChangeAspect="1"/>
            </p:cNvPicPr>
            <p:nvPr/>
          </p:nvPicPr>
          <p:blipFill rotWithShape="1">
            <a:blip r:embed="rId3"/>
            <a:srcRect b="233" l="347" t="314"/>
            <a:stretch/>
          </p:blipFill>
          <p:spPr>
            <a:xfrm>
              <a:off x="3487211" y="5253498"/>
              <a:ext cx="1222605" cy="1433831"/>
            </a:xfrm>
            <a:prstGeom prst="rect">
              <a:avLst/>
            </a:prstGeom>
            <a:noFill/>
            <a:ln cap="flat" cmpd="sng" w="19050">
              <a:solidFill>
                <a:schemeClr val="bg1">
                  <a:lumMod val="65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4">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5">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3952874" y="1094231"/>
              <a:ext cx="492919" cy="294849"/>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 name="geoid"/>
            <p:cNvSpPr txBox="1"/>
            <p:nvPr/>
          </p:nvSpPr>
          <p:spPr bwMode="auto">
            <a:xfrm>
              <a:off x="3931898" y="1116552"/>
              <a:ext cx="506058" cy="230832"/>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900" u="none">
                  <a:ln>
                    <a:noFill/>
                  </a:ln>
                  <a:solidFill>
                    <a:prstClr val="white"/>
                  </a:solidFill>
                  <a:effectLst/>
                  <a:uLnTx/>
                  <a:uFillTx/>
                  <a:latin charset="0" pitchFamily="34" typeface="Calibri"/>
                  <a:ea charset="-128" pitchFamily="34" typeface="ＭＳ Ｐゴシック"/>
                  <a:cs typeface="+mn-cs"/>
                </a:rPr>
                <a:t>geoid</a:t>
              </a:r>
            </a:p>
          </p:txBody>
        </p:sp>
      </p:grpSp>
      <p:grpSp>
        <p:nvGrpSpPr>
          <p:cNvPr id="14" name="Ellipsoid"/>
          <p:cNvGrpSpPr/>
          <p:nvPr/>
        </p:nvGrpSpPr>
        <p:grpSpPr>
          <a:xfrm>
            <a:off x="139054" y="1136236"/>
            <a:ext cx="3470548" cy="3482643"/>
            <a:chOff x="139054" y="1136236"/>
            <a:chExt cx="3470548" cy="3482643"/>
          </a:xfrm>
        </p:grpSpPr>
        <p:sp>
          <p:nvSpPr>
            <p:cNvPr id="54" name="Text Placeholder 4"/>
            <p:cNvSpPr txBox="1">
              <a:spLocks/>
            </p:cNvSpPr>
            <p:nvPr/>
          </p:nvSpPr>
          <p:spPr>
            <a:xfrm>
              <a:off x="939154" y="1136236"/>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Ellipsoidal</a:t>
              </a:r>
              <a:endParaRPr b="1" baseline="0" cap="none" dirty="0" i="0" kern="1200" kumimoji="0" lang="en-US" noProof="0" normalizeH="0" spc="0" strike="noStrike" sz="26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descr="C:\Vicki\Work\Presentations\GRAV-D images\MN12\BaseStation.JPG" id="56" name="Shape 104"/>
            <p:cNvPicPr preferRelativeResize="0"/>
            <p:nvPr/>
          </p:nvPicPr>
          <p:blipFill rotWithShape="1">
            <a:blip r:embed="rId7">
              <a:alphaModFix/>
            </a:blip>
            <a:srcRect l="337" r="8"/>
            <a:stretch/>
          </p:blipFill>
          <p:spPr>
            <a:xfrm>
              <a:off x="218883" y="2915320"/>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139054" y="4351807"/>
              <a:ext cx="1600200" cy="267072"/>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GPS Observations</a:t>
              </a:r>
            </a:p>
          </p:txBody>
        </p:sp>
        <p:pic>
          <p:nvPicPr>
            <p:cNvPr descr="GPShydro" id="58" name="Shape 106"/>
            <p:cNvPicPr preferRelativeResize="0"/>
            <p:nvPr/>
          </p:nvPicPr>
          <p:blipFill rotWithShape="1">
            <a:blip r:embed="rId8">
              <a:alphaModFix/>
            </a:blip>
            <a:srcRect/>
            <a:stretch/>
          </p:blipFill>
          <p:spPr>
            <a:xfrm>
              <a:off x="218883" y="1565632"/>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16798" y="1479455"/>
              <a:ext cx="1380526" cy="646331"/>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9">
              <a:alphaModFix/>
            </a:blip>
            <a:srcRect/>
            <a:stretch/>
          </p:blipFill>
          <p:spPr>
            <a:xfrm>
              <a:off x="1966232" y="2428000"/>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16836" y="4338895"/>
              <a:ext cx="1892766"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Lidar Data</a:t>
              </a:r>
            </a:p>
          </p:txBody>
        </p:sp>
        <p:sp>
          <p:nvSpPr>
            <p:cNvPr id="31" name="NAD83"/>
            <p:cNvSpPr txBox="1">
              <a:spLocks/>
            </p:cNvSpPr>
            <p:nvPr/>
          </p:nvSpPr>
          <p:spPr>
            <a:xfrm>
              <a:off x="2240578" y="1984730"/>
              <a:ext cx="857561"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NAD83</a:t>
              </a:r>
            </a:p>
          </p:txBody>
        </p:sp>
      </p:grpSp>
      <p:grpSp>
        <p:nvGrpSpPr>
          <p:cNvPr id="11" name="Orthometric"/>
          <p:cNvGrpSpPr/>
          <p:nvPr/>
        </p:nvGrpSpPr>
        <p:grpSpPr>
          <a:xfrm>
            <a:off x="4176190" y="1068867"/>
            <a:ext cx="4823030" cy="3280115"/>
            <a:chOff x="4176190" y="1068867"/>
            <a:chExt cx="4823030" cy="3280115"/>
          </a:xfrm>
        </p:grpSpPr>
        <p:sp>
          <p:nvSpPr>
            <p:cNvPr id="52" name="Text Placeholder 4"/>
            <p:cNvSpPr txBox="1">
              <a:spLocks/>
            </p:cNvSpPr>
            <p:nvPr/>
          </p:nvSpPr>
          <p:spPr>
            <a:xfrm>
              <a:off x="5443017"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err="1"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Orthometric</a:t>
              </a: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sp>
          <p:nvSpPr>
            <p:cNvPr id="62" name="Shape 111"/>
            <p:cNvSpPr/>
            <p:nvPr/>
          </p:nvSpPr>
          <p:spPr>
            <a:xfrm>
              <a:off x="6256999" y="1482268"/>
              <a:ext cx="929639" cy="396454"/>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USGS </a:t>
              </a:r>
            </a:p>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Topography</a:t>
              </a:r>
            </a:p>
          </p:txBody>
        </p:sp>
        <p:pic>
          <p:nvPicPr>
            <p:cNvPr id="63" name="Shape 117"/>
            <p:cNvPicPr preferRelativeResize="0"/>
            <p:nvPr/>
          </p:nvPicPr>
          <p:blipFill rotWithShape="1">
            <a:blip r:embed="rId10">
              <a:alphaModFix/>
            </a:blip>
            <a:srcRect b="32" l="204" r="207" t="113"/>
            <a:stretch/>
          </p:blipFill>
          <p:spPr>
            <a:xfrm>
              <a:off x="7666391"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11">
              <a:alphaModFix/>
            </a:blip>
            <a:srcRect/>
            <a:stretch/>
          </p:blipFill>
          <p:spPr>
            <a:xfrm>
              <a:off x="6463326"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4176190" y="1473407"/>
              <a:ext cx="2124189" cy="2124189"/>
            </a:xfrm>
            <a:prstGeom prst="rect">
              <a:avLst/>
            </a:prstGeom>
            <a:ln w="19050">
              <a:solidFill>
                <a:schemeClr val="bg1">
                  <a:lumMod val="65000"/>
                </a:schemeClr>
              </a:solidFill>
            </a:ln>
          </p:spPr>
        </p:pic>
        <p:sp>
          <p:nvSpPr>
            <p:cNvPr id="70" name="Shape 111"/>
            <p:cNvSpPr/>
            <p:nvPr/>
          </p:nvSpPr>
          <p:spPr>
            <a:xfrm>
              <a:off x="7915006" y="3321517"/>
              <a:ext cx="1084214"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FEMA NFIP Data &amp; Maps</a:t>
              </a:r>
            </a:p>
          </p:txBody>
        </p:sp>
        <p:sp>
          <p:nvSpPr>
            <p:cNvPr id="71" name="Shape 111"/>
            <p:cNvSpPr/>
            <p:nvPr/>
          </p:nvSpPr>
          <p:spPr>
            <a:xfrm>
              <a:off x="4678949" y="3952528"/>
              <a:ext cx="1828827"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Engineering and Construction Surveys</a:t>
              </a:r>
            </a:p>
          </p:txBody>
        </p:sp>
        <p:sp>
          <p:nvSpPr>
            <p:cNvPr id="33" name="NAVD88"/>
            <p:cNvSpPr txBox="1">
              <a:spLocks/>
            </p:cNvSpPr>
            <p:nvPr/>
          </p:nvSpPr>
          <p:spPr>
            <a:xfrm>
              <a:off x="6524400" y="1983125"/>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NAVD88</a:t>
              </a:r>
            </a:p>
          </p:txBody>
        </p:sp>
        <p:sp>
          <p:nvSpPr>
            <p:cNvPr id="34" name="NGVD29"/>
            <p:cNvSpPr txBox="1">
              <a:spLocks/>
            </p:cNvSpPr>
            <p:nvPr/>
          </p:nvSpPr>
          <p:spPr>
            <a:xfrm>
              <a:off x="6524400" y="2270280"/>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NGVD29</a:t>
              </a:r>
            </a:p>
          </p:txBody>
        </p:sp>
      </p:grpSp>
    </p:spTree>
    <p:extLst>
      <p:ext uri="{BB962C8B-B14F-4D97-AF65-F5344CB8AC3E}">
        <p14:creationId xmlns:p14="http://schemas.microsoft.com/office/powerpoint/2010/main" val="4677113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p:cNvSpPr txBox="1">
            <a:spLocks/>
          </p:cNvSpPr>
          <p:nvPr/>
        </p:nvSpPr>
        <p:spPr>
          <a:xfrm>
            <a:off x="5443017" y="1068867"/>
            <a:ext cx="2295391" cy="41445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Orthometric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65141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972301"/>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4700" b="1" dirty="0">
                <a:uFill>
                  <a:solidFill>
                    <a:srgbClr val="1F497D"/>
                  </a:solidFill>
                </a:uFill>
                <a:latin typeface="Cambria" panose="02040503050406030204" pitchFamily="18" charset="0"/>
                <a:cs typeface="Arial"/>
              </a:rPr>
              <a:t>National Geodetic </a:t>
            </a:r>
            <a:r>
              <a:rPr lang="en-US" sz="4700" b="1" spc="-7" dirty="0">
                <a:uFill>
                  <a:solidFill>
                    <a:srgbClr val="1F497D"/>
                  </a:solidFill>
                </a:uFill>
                <a:latin typeface="Cambria" panose="02040503050406030204" pitchFamily="18" charset="0"/>
                <a:cs typeface="Arial"/>
              </a:rPr>
              <a:t>Vertical </a:t>
            </a:r>
            <a:r>
              <a:rPr lang="en-US" sz="47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1929</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t>
            </a:r>
            <a:r>
              <a:rPr lang="en-US" sz="6000" b="1" spc="-20" dirty="0">
                <a:solidFill>
                  <a:srgbClr val="C00000"/>
                </a:solidFill>
                <a:uFill>
                  <a:solidFill>
                    <a:srgbClr val="C00000"/>
                  </a:solidFill>
                </a:uFill>
                <a:latin typeface="Cambria" panose="02040503050406030204" pitchFamily="18" charset="0"/>
                <a:cs typeface="Arial Black"/>
              </a:rPr>
              <a:t>GVD29</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was replaced by</a:t>
            </a:r>
          </a:p>
        </p:txBody>
      </p:sp>
    </p:spTree>
    <p:extLst>
      <p:ext uri="{BB962C8B-B14F-4D97-AF65-F5344CB8AC3E}">
        <p14:creationId xmlns:p14="http://schemas.microsoft.com/office/powerpoint/2010/main" val="17819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letterbox" id="{7083FBB6-2DA4-4600-8376-55E73ED89E80}" vid="{8933308F-809B-4E6F-8947-7E38E21314C7}"/>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16440</TotalTime>
  <Words>3102</Words>
  <Application>Microsoft Office PowerPoint</Application>
  <PresentationFormat>On-screen Show (4:3)</PresentationFormat>
  <Paragraphs>491</Paragraphs>
  <Slides>48</Slides>
  <Notes>39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48</vt:i4>
      </vt:variant>
    </vt:vector>
  </HeadingPairs>
  <TitlesOfParts>
    <vt:vector size="64" baseType="lpstr">
      <vt:lpstr>MS PGothic</vt:lpstr>
      <vt:lpstr>MS PGothic</vt:lpstr>
      <vt:lpstr>Arial</vt:lpstr>
      <vt:lpstr>Arial Black</vt:lpstr>
      <vt:lpstr>Calibri</vt:lpstr>
      <vt:lpstr>Cambria</vt:lpstr>
      <vt:lpstr>Century Gothic</vt:lpstr>
      <vt:lpstr>Gill Sans MT</vt:lpstr>
      <vt:lpstr>Tahoma</vt:lpstr>
      <vt:lpstr>Times New Roman</vt:lpstr>
      <vt:lpstr>Wingdings</vt:lpstr>
      <vt:lpstr>Wingdings 3</vt:lpstr>
      <vt:lpstr>1_Office Theme</vt:lpstr>
      <vt:lpstr>NGS PowerPoint Template-geodesy.noaa.gov</vt:lpstr>
      <vt:lpstr>2_Office Theme</vt:lpstr>
      <vt:lpstr>Slice</vt:lpstr>
      <vt:lpstr>PowerPoint Presentation</vt:lpstr>
      <vt:lpstr>NGS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Heights</vt:lpstr>
      <vt:lpstr>PowerPoint Presentation</vt:lpstr>
      <vt:lpstr>PowerPoint Presentation</vt:lpstr>
      <vt:lpstr>Ok Jeff, how do I do that?</vt:lpstr>
      <vt:lpstr>PowerPoint Presentation</vt:lpstr>
      <vt:lpstr>What if time is a factor?  What if stuff moves?</vt:lpstr>
      <vt:lpstr>PowerPoint Presentation</vt:lpstr>
      <vt:lpstr>PowerPoint Presentation</vt:lpstr>
      <vt:lpstr>PowerPoint Presentation</vt:lpstr>
      <vt:lpstr>PowerPoint Presentation</vt:lpstr>
      <vt:lpstr>NGVD29 – based on 26 tide gauges</vt:lpstr>
      <vt:lpstr>PowerPoint Presentation</vt:lpstr>
      <vt:lpstr>NAVD88 – based on single benchmark</vt:lpstr>
      <vt:lpstr>PowerPoint Presentation</vt:lpstr>
      <vt:lpstr>NAVD88 – based on single benchmark</vt:lpstr>
      <vt:lpstr>PowerPoint Presentation</vt:lpstr>
      <vt:lpstr>NAPGD2022</vt:lpstr>
      <vt:lpstr>PowerPoint Presentation</vt:lpstr>
      <vt:lpstr>PowerPoint Presentation</vt:lpstr>
      <vt:lpstr>PowerPoint Presentation</vt:lpstr>
      <vt:lpstr>PowerPoint Presentation</vt:lpstr>
      <vt:lpstr>Gravity for the Redefinition of the American Vertical Datum</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PowerPoint Presentation</vt:lpstr>
      <vt:lpstr>Preparing for NAPGD2022</vt:lpstr>
      <vt:lpstr>Preparing for NAPGD2022</vt:lpstr>
      <vt:lpstr>Preparing for NAPGD2022</vt:lpstr>
      <vt:lpstr>additional Resources</vt:lpstr>
      <vt:lpstr>PowerPoint Presentation</vt:lpstr>
      <vt:lpstr>State Geodetic Coordinators</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Kinsman</dc:creator>
  <cp:lastModifiedBy>Jeff Jalbrzikowski</cp:lastModifiedBy>
  <cp:revision>516</cp:revision>
  <cp:lastPrinted>2019-08-26T20:31:52Z</cp:lastPrinted>
  <dcterms:created xsi:type="dcterms:W3CDTF">2018-11-15T01:51:21Z</dcterms:created>
  <dcterms:modified xsi:type="dcterms:W3CDTF">2022-09-23T20:48:13Z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2502758</vt:lpwstr>
  </property>
  <property fmtid="{D5CDD505-2E9C-101B-9397-08002B2CF9AE}" name="NXPowerLiteSettings" pid="3">
    <vt:lpwstr>F70005D002A000</vt:lpwstr>
  </property>
  <property fmtid="{D5CDD505-2E9C-101B-9397-08002B2CF9AE}" name="NXPowerLiteVersion" pid="4">
    <vt:lpwstr>D10.2.0</vt:lpwstr>
  </property>
</Properties>
</file>