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0.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4.jpg" ContentType="image/jpeg"/>
  <Override PartName="/ppt/notesSlides/notesSlide9.xml" ContentType="application/vnd.openxmlformats-officedocument.presentationml.notesSlide+xml"/>
  <Override PartName="/ppt/media/image27.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3.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74.jpg" ContentType="image/jpeg"/>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7.xml" ContentType="application/vnd.openxmlformats-officedocument.presentationml.tags+xml"/>
  <Override PartName="/ppt/notesSlides/notesSlide64.xml" ContentType="application/vnd.openxmlformats-officedocument.presentationml.notesSlide+xml"/>
  <Override PartName="/ppt/tags/tag8.xml" ContentType="application/vnd.openxmlformats-officedocument.presentationml.tags+xml"/>
  <Override PartName="/ppt/notesSlides/notesSlide65.xml" ContentType="application/vnd.openxmlformats-officedocument.presentationml.notesSlide+xml"/>
  <Override PartName="/ppt/tags/tag9.xml" ContentType="application/vnd.openxmlformats-officedocument.presentationml.tags+xml"/>
  <Override PartName="/ppt/notesSlides/notesSlide66.xml" ContentType="application/vnd.openxmlformats-officedocument.presentationml.notesSlide+xml"/>
  <Override PartName="/ppt/tags/tag10.xml" ContentType="application/vnd.openxmlformats-officedocument.presentationml.tags+xml"/>
  <Override PartName="/ppt/notesSlides/notesSlide67.xml" ContentType="application/vnd.openxmlformats-officedocument.presentationml.notesSlide+xml"/>
  <Override PartName="/ppt/tags/tag11.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18" r:id="rId3"/>
    <p:sldMasterId id="2147483732" r:id="rId4"/>
    <p:sldMasterId id="2147483746" r:id="rId5"/>
    <p:sldMasterId id="2147483761" r:id="rId6"/>
  </p:sldMasterIdLst>
  <p:notesMasterIdLst>
    <p:notesMasterId r:id="rId101"/>
  </p:notesMasterIdLst>
  <p:sldIdLst>
    <p:sldId id="724" r:id="rId7"/>
    <p:sldId id="1369" r:id="rId8"/>
    <p:sldId id="1370" r:id="rId9"/>
    <p:sldId id="2388" r:id="rId10"/>
    <p:sldId id="2412" r:id="rId11"/>
    <p:sldId id="2413" r:id="rId12"/>
    <p:sldId id="810" r:id="rId13"/>
    <p:sldId id="811" r:id="rId14"/>
    <p:sldId id="812" r:id="rId15"/>
    <p:sldId id="731" r:id="rId16"/>
    <p:sldId id="854" r:id="rId17"/>
    <p:sldId id="732" r:id="rId18"/>
    <p:sldId id="2410" r:id="rId19"/>
    <p:sldId id="1939" r:id="rId20"/>
    <p:sldId id="1988" r:id="rId21"/>
    <p:sldId id="1280" r:id="rId22"/>
    <p:sldId id="734" r:id="rId23"/>
    <p:sldId id="1382" r:id="rId24"/>
    <p:sldId id="1127" r:id="rId25"/>
    <p:sldId id="1431" r:id="rId26"/>
    <p:sldId id="2407" r:id="rId27"/>
    <p:sldId id="2408" r:id="rId28"/>
    <p:sldId id="2404" r:id="rId29"/>
    <p:sldId id="1453" r:id="rId30"/>
    <p:sldId id="1462" r:id="rId31"/>
    <p:sldId id="1463" r:id="rId32"/>
    <p:sldId id="1464" r:id="rId33"/>
    <p:sldId id="1465" r:id="rId34"/>
    <p:sldId id="1466" r:id="rId35"/>
    <p:sldId id="2417" r:id="rId36"/>
    <p:sldId id="2384" r:id="rId37"/>
    <p:sldId id="2418" r:id="rId38"/>
    <p:sldId id="2396" r:id="rId39"/>
    <p:sldId id="2397" r:id="rId40"/>
    <p:sldId id="2398" r:id="rId41"/>
    <p:sldId id="2399" r:id="rId42"/>
    <p:sldId id="2415" r:id="rId43"/>
    <p:sldId id="2416" r:id="rId44"/>
    <p:sldId id="2401" r:id="rId45"/>
    <p:sldId id="707" r:id="rId46"/>
    <p:sldId id="2406" r:id="rId47"/>
    <p:sldId id="809" r:id="rId48"/>
    <p:sldId id="815" r:id="rId49"/>
    <p:sldId id="2411" r:id="rId50"/>
    <p:sldId id="1367" r:id="rId51"/>
    <p:sldId id="1368" r:id="rId52"/>
    <p:sldId id="2363" r:id="rId53"/>
    <p:sldId id="2395" r:id="rId54"/>
    <p:sldId id="2382" r:id="rId55"/>
    <p:sldId id="2167" r:id="rId56"/>
    <p:sldId id="1564" r:id="rId57"/>
    <p:sldId id="273" r:id="rId58"/>
    <p:sldId id="269" r:id="rId59"/>
    <p:sldId id="270" r:id="rId60"/>
    <p:sldId id="271" r:id="rId61"/>
    <p:sldId id="259" r:id="rId62"/>
    <p:sldId id="266" r:id="rId63"/>
    <p:sldId id="265" r:id="rId64"/>
    <p:sldId id="2409" r:id="rId65"/>
    <p:sldId id="260" r:id="rId66"/>
    <p:sldId id="280" r:id="rId67"/>
    <p:sldId id="267" r:id="rId68"/>
    <p:sldId id="261" r:id="rId69"/>
    <p:sldId id="268" r:id="rId70"/>
    <p:sldId id="284" r:id="rId71"/>
    <p:sldId id="2421" r:id="rId72"/>
    <p:sldId id="283" r:id="rId73"/>
    <p:sldId id="275" r:id="rId74"/>
    <p:sldId id="262" r:id="rId75"/>
    <p:sldId id="276" r:id="rId76"/>
    <p:sldId id="277" r:id="rId77"/>
    <p:sldId id="2414" r:id="rId78"/>
    <p:sldId id="278" r:id="rId79"/>
    <p:sldId id="279" r:id="rId80"/>
    <p:sldId id="1517" r:id="rId81"/>
    <p:sldId id="1518" r:id="rId82"/>
    <p:sldId id="1520" r:id="rId83"/>
    <p:sldId id="1519" r:id="rId84"/>
    <p:sldId id="2419" r:id="rId85"/>
    <p:sldId id="2420" r:id="rId86"/>
    <p:sldId id="740" r:id="rId87"/>
    <p:sldId id="2360" r:id="rId88"/>
    <p:sldId id="2379" r:id="rId89"/>
    <p:sldId id="2378" r:id="rId90"/>
    <p:sldId id="2381" r:id="rId91"/>
    <p:sldId id="2380" r:id="rId92"/>
    <p:sldId id="2190" r:id="rId93"/>
    <p:sldId id="805" r:id="rId94"/>
    <p:sldId id="2385" r:id="rId95"/>
    <p:sldId id="1050" r:id="rId96"/>
    <p:sldId id="2313" r:id="rId97"/>
    <p:sldId id="807" r:id="rId98"/>
    <p:sldId id="808" r:id="rId99"/>
    <p:sldId id="830" r:id="rId10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Jalbrzikowski" initials="JJ" lastIdx="0" clrIdx="0">
    <p:extLst>
      <p:ext uri="{19B8F6BF-5375-455C-9EA6-DF929625EA0E}">
        <p15:presenceInfo xmlns:p15="http://schemas.microsoft.com/office/powerpoint/2012/main" userId="S-1-5-21-3026233045-20759957-1393672501-130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AF62A"/>
    <a:srgbClr val="D7D0CA"/>
    <a:srgbClr val="BCCEE7"/>
    <a:srgbClr val="ACC2E1"/>
    <a:srgbClr val="B7CAE5"/>
    <a:srgbClr val="9C9C9C"/>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897" autoAdjust="0"/>
    <p:restoredTop sz="71974" autoAdjust="0"/>
  </p:normalViewPr>
  <p:slideViewPr>
    <p:cSldViewPr snapToGrid="0">
      <p:cViewPr varScale="1">
        <p:scale>
          <a:sx n="92" d="100"/>
          <a:sy n="92" d="100"/>
        </p:scale>
        <p:origin x="778" y="53"/>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2358"/>
    </p:cViewPr>
  </p:sorterViewPr>
  <p:notesViewPr>
    <p:cSldViewPr snapToGrid="0">
      <p:cViewPr varScale="1">
        <p:scale>
          <a:sx n="78" d="100"/>
          <a:sy n="78" d="100"/>
        </p:scale>
        <p:origin x="373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E24C684-DA0B-45F3-9AAE-5EF9EA602AB6}" type="datetimeFigureOut">
              <a:rPr lang="en-US" smtClean="0"/>
              <a:t>09-May-24</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C5A6246-21F9-416C-BD6D-2D5049A04672}" type="slidenum">
              <a:rPr lang="en-US" smtClean="0"/>
              <a:t>‹#›</a:t>
            </a:fld>
            <a:endParaRPr lang="en-US"/>
          </a:p>
        </p:txBody>
      </p:sp>
    </p:spTree>
    <p:extLst>
      <p:ext uri="{BB962C8B-B14F-4D97-AF65-F5344CB8AC3E}">
        <p14:creationId xmlns:p14="http://schemas.microsoft.com/office/powerpoint/2010/main" val="4910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-hi my name’s Jeff!</a:t>
            </a:r>
          </a:p>
          <a:p>
            <a:r>
              <a:rPr lang="en-US" dirty="0"/>
              <a:t>-so</a:t>
            </a:r>
            <a:r>
              <a:rPr lang="en-US" baseline="0" dirty="0"/>
              <a:t> who am I?</a:t>
            </a:r>
          </a:p>
          <a:p>
            <a:r>
              <a:rPr lang="en-US" baseline="0" dirty="0"/>
              <a:t>-I’m a surveyor, NGS calls me a geodesist, and my background is in all types of surveying both land and hydrographic.  I’ve been with NGS for about 2 years, came here from the USACE (Pittsburgh District), and have also worked for the Bureau of Land Management and various State &amp; local government.  Spent almost my entire career with government, and got my start surveying in the military.  It’s taken me around the world, but originally I’m from SE Ohio, I’m a university of Akron graduate, and I have an older sister who lives just north up in Flint.</a:t>
            </a:r>
            <a:endParaRPr 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6C3BD8-B2E5-4319-9CBE-B60D43F31E5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6775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The primary mission of</a:t>
            </a:r>
            <a:r>
              <a:rPr lang="en-US" baseline="0" dirty="0"/>
              <a:t> NGS is, “to define, maintain, and provide access to the NSRS to meet our nations economic, social, and environmental needs”.</a:t>
            </a:r>
            <a:endParaRPr lang="en-US" dirty="0"/>
          </a:p>
          <a:p>
            <a:pPr marL="173336" indent="-173336">
              <a:buFont typeface="Arial" panose="020B0604020202020204" pitchFamily="34" charset="0"/>
              <a:buChar char="•"/>
            </a:pPr>
            <a:r>
              <a:rPr lang="en-US" dirty="0"/>
              <a:t>NSRS is a consistent geospatial framework, common to all Federal</a:t>
            </a:r>
            <a:r>
              <a:rPr lang="en-US" baseline="0" dirty="0"/>
              <a:t> agencies and other users</a:t>
            </a:r>
          </a:p>
          <a:p>
            <a:pPr marL="173336" indent="-173336">
              <a:buFont typeface="Arial" panose="020B0604020202020204" pitchFamily="34" charset="0"/>
              <a:buChar char="•"/>
            </a:pPr>
            <a:r>
              <a:rPr lang="en-US" dirty="0"/>
              <a:t>NSRS supports </a:t>
            </a:r>
            <a:r>
              <a:rPr lang="en-US" altLang="en-US" dirty="0">
                <a:cs typeface="Arial" panose="020B0604020202020204" pitchFamily="34" charset="0"/>
              </a:rPr>
              <a:t>informed decision-making for mapping and charting, navigation, flood risk determination, transportation, land management, and more</a:t>
            </a:r>
          </a:p>
          <a:p>
            <a:pPr marL="173336" indent="-173336">
              <a:buFont typeface="Arial" panose="020B0604020202020204" pitchFamily="34" charset="0"/>
              <a:buChar char="•"/>
            </a:pPr>
            <a:r>
              <a:rPr lang="en-US" altLang="en-US" dirty="0">
                <a:cs typeface="Arial" panose="020B0604020202020204" pitchFamily="34" charset="0"/>
              </a:rPr>
              <a:t>Elements of NSRS include (but are not limited to):  latitude, longitude, elevation, gravity, shoreline position + their changes over time …other elements include scale</a:t>
            </a:r>
            <a:r>
              <a:rPr lang="en-US" altLang="en-US" baseline="0" dirty="0">
                <a:cs typeface="Arial" panose="020B0604020202020204" pitchFamily="34" charset="0"/>
              </a:rPr>
              <a:t>, earth</a:t>
            </a:r>
            <a:r>
              <a:rPr lang="en-US" altLang="en-US" dirty="0">
                <a:cs typeface="Arial" panose="020B0604020202020204" pitchFamily="34" charset="0"/>
              </a:rPr>
              <a:t> orientation parameters and others</a:t>
            </a:r>
          </a:p>
          <a:p>
            <a:pPr marL="173336" indent="-173336">
              <a:buFont typeface="Arial" panose="020B0604020202020204" pitchFamily="34" charset="0"/>
              <a:buChar char="•"/>
            </a:pPr>
            <a:r>
              <a:rPr lang="en-US" altLang="en-US" dirty="0">
                <a:cs typeface="Arial" panose="020B0604020202020204" pitchFamily="34" charset="0"/>
                <a:sym typeface="Wingdings" panose="05000000000000000000" pitchFamily="2" charset="2"/>
              </a:rPr>
              <a:t>The vertical component of the NSRS currently</a:t>
            </a:r>
            <a:r>
              <a:rPr lang="en-US" altLang="en-US" baseline="0" dirty="0">
                <a:cs typeface="Arial" panose="020B0604020202020204" pitchFamily="34" charset="0"/>
                <a:sym typeface="Wingdings" panose="05000000000000000000" pitchFamily="2" charset="2"/>
              </a:rPr>
              <a:t> utilizes the</a:t>
            </a:r>
            <a:r>
              <a:rPr lang="en-US" altLang="en-US" dirty="0">
                <a:cs typeface="Arial" panose="020B0604020202020204" pitchFamily="34" charset="0"/>
                <a:sym typeface="Wingdings" panose="05000000000000000000" pitchFamily="2" charset="2"/>
              </a:rPr>
              <a:t> North American Vertical Datum of 1988 (NAVD88)</a:t>
            </a:r>
            <a:endParaRPr lang="en-US" altLang="en-US" dirty="0">
              <a:cs typeface="Arial" panose="020B0604020202020204" pitchFamily="34" charset="0"/>
            </a:endParaRP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10</a:t>
            </a:fld>
            <a:endParaRPr lang="en-US" altLang="en-US"/>
          </a:p>
        </p:txBody>
      </p:sp>
    </p:spTree>
    <p:extLst>
      <p:ext uri="{BB962C8B-B14F-4D97-AF65-F5344CB8AC3E}">
        <p14:creationId xmlns:p14="http://schemas.microsoft.com/office/powerpoint/2010/main" val="188895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a:t>
            </a:fld>
            <a:endParaRPr lang="en-US"/>
          </a:p>
        </p:txBody>
      </p:sp>
    </p:spTree>
    <p:extLst>
      <p:ext uri="{BB962C8B-B14F-4D97-AF65-F5344CB8AC3E}">
        <p14:creationId xmlns:p14="http://schemas.microsoft.com/office/powerpoint/2010/main" val="3049350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pPr>
            <a:r>
              <a:rPr lang="en-US" altLang="en-US" u="sng" dirty="0">
                <a:cs typeface="Arial" panose="020B0604020202020204" pitchFamily="34" charset="0"/>
              </a:rPr>
              <a:t>Example of why we need consistent coordinates (illustrated):</a:t>
            </a:r>
          </a:p>
          <a:p>
            <a:pPr eaLnBrk="1" hangingPunct="1">
              <a:buFont typeface="Arial" panose="020B0604020202020204" pitchFamily="34" charset="0"/>
              <a:buNone/>
            </a:pPr>
            <a:r>
              <a:rPr lang="en-US" altLang="en-US" dirty="0">
                <a:cs typeface="Arial" panose="020B0604020202020204" pitchFamily="34" charset="0"/>
              </a:rPr>
              <a:t>Just in the making of a single FIRM, data collected at different points in time using different methods:</a:t>
            </a:r>
          </a:p>
          <a:p>
            <a:pPr eaLnBrk="1" hangingPunct="1">
              <a:buFont typeface="Arial" panose="020B0604020202020204" pitchFamily="34" charset="0"/>
              <a:buNone/>
            </a:pPr>
            <a:r>
              <a:rPr lang="en-US" altLang="en-US" dirty="0">
                <a:cs typeface="Arial" panose="020B0604020202020204" pitchFamily="34" charset="0"/>
              </a:rPr>
              <a:t>-aerial </a:t>
            </a:r>
            <a:r>
              <a:rPr lang="en-US" altLang="en-US" dirty="0" err="1">
                <a:cs typeface="Arial" panose="020B0604020202020204" pitchFamily="34" charset="0"/>
              </a:rPr>
              <a:t>lidar</a:t>
            </a:r>
            <a:endParaRPr lang="en-US" altLang="en-US" dirty="0">
              <a:cs typeface="Arial" panose="020B0604020202020204" pitchFamily="34" charset="0"/>
            </a:endParaRPr>
          </a:p>
          <a:p>
            <a:pPr eaLnBrk="1" hangingPunct="1">
              <a:buFont typeface="Arial" panose="020B0604020202020204" pitchFamily="34" charset="0"/>
              <a:buNone/>
            </a:pPr>
            <a:r>
              <a:rPr lang="en-US" altLang="en-US" dirty="0">
                <a:cs typeface="Arial" panose="020B0604020202020204" pitchFamily="34" charset="0"/>
              </a:rPr>
              <a:t>-x-section</a:t>
            </a:r>
            <a:r>
              <a:rPr lang="en-US" altLang="en-US" baseline="0" dirty="0">
                <a:cs typeface="Arial" panose="020B0604020202020204" pitchFamily="34" charset="0"/>
              </a:rPr>
              <a:t> and structure data via survey</a:t>
            </a:r>
          </a:p>
          <a:p>
            <a:pPr eaLnBrk="1" hangingPunct="1">
              <a:buFont typeface="Arial" panose="020B0604020202020204" pitchFamily="34" charset="0"/>
              <a:buNone/>
            </a:pPr>
            <a:r>
              <a:rPr lang="en-US" altLang="en-US" dirty="0">
                <a:cs typeface="Arial" panose="020B0604020202020204" pitchFamily="34" charset="0"/>
              </a:rPr>
              <a:t>-streamflow data/hydrographs</a:t>
            </a:r>
            <a:endParaRPr lang="en-US" altLang="en-US" baseline="0" dirty="0">
              <a:cs typeface="Arial" panose="020B0604020202020204" pitchFamily="34" charset="0"/>
            </a:endParaRPr>
          </a:p>
          <a:p>
            <a:pPr eaLnBrk="1" hangingPunct="1">
              <a:buFont typeface="Arial" panose="020B0604020202020204" pitchFamily="34" charset="0"/>
              <a:buNone/>
            </a:pPr>
            <a:endParaRPr lang="en-US" altLang="en-US" baseline="0" dirty="0">
              <a:cs typeface="Arial" panose="020B0604020202020204" pitchFamily="34" charset="0"/>
            </a:endParaRPr>
          </a:p>
          <a:p>
            <a:pPr eaLnBrk="1" hangingPunct="1">
              <a:buFont typeface="Arial" panose="020B0604020202020204" pitchFamily="34" charset="0"/>
              <a:buNone/>
            </a:pPr>
            <a:r>
              <a:rPr lang="en-US" altLang="en-US" baseline="0" dirty="0">
                <a:cs typeface="Arial" panose="020B0604020202020204" pitchFamily="34" charset="0"/>
              </a:rPr>
              <a:t>All of these </a:t>
            </a:r>
            <a:r>
              <a:rPr lang="en-US" altLang="en-US" dirty="0">
                <a:cs typeface="Arial" panose="020B0604020202020204" pitchFamily="34" charset="0"/>
              </a:rPr>
              <a:t>must be reliably aligned and combined with historical data,</a:t>
            </a:r>
            <a:r>
              <a:rPr lang="en-US" altLang="en-US" baseline="0" dirty="0">
                <a:cs typeface="Arial" panose="020B0604020202020204" pitchFamily="34" charset="0"/>
              </a:rPr>
              <a:t> </a:t>
            </a:r>
            <a:r>
              <a:rPr lang="en-US" altLang="en-US" dirty="0">
                <a:cs typeface="Arial" panose="020B0604020202020204" pitchFamily="34" charset="0"/>
              </a:rPr>
              <a:t>in both the horizontal and vertical components, to produce a final product in which all of this information is available in one place, to assist professionals</a:t>
            </a:r>
            <a:r>
              <a:rPr lang="en-US" altLang="en-US" baseline="0" dirty="0">
                <a:cs typeface="Arial" panose="020B0604020202020204" pitchFamily="34" charset="0"/>
              </a:rPr>
              <a:t> like yourselves </a:t>
            </a:r>
            <a:r>
              <a:rPr lang="en-US" altLang="en-US" dirty="0">
                <a:cs typeface="Arial" panose="020B0604020202020204" pitchFamily="34" charset="0"/>
              </a:rPr>
              <a:t>in appropriate flood mitigation.</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Therefore, Reliable Flood Rate Insurance products rely on the NSRS</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In a perfect</a:t>
            </a:r>
            <a:r>
              <a:rPr lang="en-US" altLang="en-US" baseline="0" dirty="0">
                <a:cs typeface="Arial" panose="020B0604020202020204" pitchFamily="34" charset="0"/>
                <a:sym typeface="Wingdings" panose="05000000000000000000" pitchFamily="2" charset="2"/>
              </a:rPr>
              <a:t> world… </a:t>
            </a:r>
          </a:p>
          <a:p>
            <a:pPr eaLnBrk="1" hangingPunct="1">
              <a:buFont typeface="Arial" panose="020B0604020202020204" pitchFamily="34" charset="0"/>
              <a:buNone/>
            </a:pPr>
            <a:r>
              <a:rPr lang="en-US" altLang="en-US" baseline="0" dirty="0" err="1">
                <a:cs typeface="Arial" panose="020B0604020202020204" pitchFamily="34" charset="0"/>
                <a:sym typeface="Wingdings" panose="05000000000000000000" pitchFamily="2" charset="2"/>
              </a:rPr>
              <a:t>d</a:t>
            </a:r>
            <a:r>
              <a:rPr lang="en-US" sz="1200" dirty="0" err="1">
                <a:latin typeface="Cambria" panose="02040503050406030204" pitchFamily="18" charset="0"/>
                <a:ea typeface="Cambria" panose="02040503050406030204" pitchFamily="18" charset="0"/>
              </a:rPr>
              <a:t>atums</a:t>
            </a:r>
            <a:r>
              <a:rPr lang="en-US" sz="1200" dirty="0">
                <a:latin typeface="Cambria" panose="02040503050406030204" pitchFamily="18" charset="0"/>
                <a:ea typeface="Cambria" panose="02040503050406030204" pitchFamily="18" charset="0"/>
              </a:rPr>
              <a:t> would be parallel and smooth</a:t>
            </a:r>
          </a:p>
          <a:p>
            <a:r>
              <a:rPr lang="en-US" sz="1200" dirty="0">
                <a:latin typeface="Cambria" panose="02040503050406030204" pitchFamily="18" charset="0"/>
                <a:ea typeface="Cambria" panose="02040503050406030204" pitchFamily="18" charset="0"/>
              </a:rPr>
              <a:t>Surface of Earth would not move</a:t>
            </a: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12</a:t>
            </a:fld>
            <a:endParaRPr lang="en-US" altLang="en-US"/>
          </a:p>
        </p:txBody>
      </p:sp>
    </p:spTree>
    <p:extLst>
      <p:ext uri="{BB962C8B-B14F-4D97-AF65-F5344CB8AC3E}">
        <p14:creationId xmlns:p14="http://schemas.microsoft.com/office/powerpoint/2010/main" val="313282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pPr>
            <a:endParaRPr lang="en-US" altLang="en-US" baseline="0" dirty="0">
              <a:cs typeface="Arial" panose="020B0604020202020204" pitchFamily="34" charset="0"/>
            </a:endParaRPr>
          </a:p>
          <a:p>
            <a:pPr eaLnBrk="1" hangingPunct="1">
              <a:buFont typeface="Arial" panose="020B0604020202020204" pitchFamily="34" charset="0"/>
              <a:buNone/>
            </a:pPr>
            <a:r>
              <a:rPr lang="en-US" altLang="en-US" baseline="0" dirty="0">
                <a:cs typeface="Arial" panose="020B0604020202020204" pitchFamily="34" charset="0"/>
              </a:rPr>
              <a:t>All of these </a:t>
            </a:r>
            <a:r>
              <a:rPr lang="en-US" altLang="en-US" dirty="0">
                <a:cs typeface="Arial" panose="020B0604020202020204" pitchFamily="34" charset="0"/>
              </a:rPr>
              <a:t>must be reliably aligned and combined with historical data,</a:t>
            </a:r>
            <a:r>
              <a:rPr lang="en-US" altLang="en-US" baseline="0" dirty="0">
                <a:cs typeface="Arial" panose="020B0604020202020204" pitchFamily="34" charset="0"/>
              </a:rPr>
              <a:t> </a:t>
            </a:r>
            <a:r>
              <a:rPr lang="en-US" altLang="en-US" dirty="0">
                <a:cs typeface="Arial" panose="020B0604020202020204" pitchFamily="34" charset="0"/>
              </a:rPr>
              <a:t>in both the horizontal and vertical components, to produce a final product in which all of this information is available in one place, to assist professionals</a:t>
            </a:r>
            <a:r>
              <a:rPr lang="en-US" altLang="en-US" baseline="0" dirty="0">
                <a:cs typeface="Arial" panose="020B0604020202020204" pitchFamily="34" charset="0"/>
              </a:rPr>
              <a:t> like yourselves </a:t>
            </a:r>
            <a:r>
              <a:rPr lang="en-US" altLang="en-US" dirty="0">
                <a:cs typeface="Arial" panose="020B0604020202020204" pitchFamily="34" charset="0"/>
              </a:rPr>
              <a:t>in appropriate risk mitigation.</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Therefore, Reliable Flood Rate Insurance products rely on the NSRS</a:t>
            </a:r>
          </a:p>
          <a:p>
            <a:pPr eaLnBrk="1" hangingPunct="1">
              <a:buFont typeface="Arial" panose="020B0604020202020204" pitchFamily="34" charset="0"/>
              <a:buNone/>
            </a:pPr>
            <a:endParaRPr lang="en-US" altLang="en-US" dirty="0">
              <a:cs typeface="Arial" panose="020B0604020202020204" pitchFamily="34" charset="0"/>
              <a:sym typeface="Wingdings" panose="05000000000000000000" pitchFamily="2" charset="2"/>
            </a:endParaRP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In a perfect</a:t>
            </a:r>
            <a:r>
              <a:rPr lang="en-US" altLang="en-US" baseline="0" dirty="0">
                <a:cs typeface="Arial" panose="020B0604020202020204" pitchFamily="34" charset="0"/>
                <a:sym typeface="Wingdings" panose="05000000000000000000" pitchFamily="2" charset="2"/>
              </a:rPr>
              <a:t> world… </a:t>
            </a:r>
          </a:p>
          <a:p>
            <a:pPr eaLnBrk="1" hangingPunct="1">
              <a:buFont typeface="Arial" panose="020B0604020202020204" pitchFamily="34" charset="0"/>
              <a:buNone/>
            </a:pPr>
            <a:r>
              <a:rPr lang="en-US" altLang="en-US" baseline="0" dirty="0" err="1">
                <a:cs typeface="Arial" panose="020B0604020202020204" pitchFamily="34" charset="0"/>
                <a:sym typeface="Wingdings" panose="05000000000000000000" pitchFamily="2" charset="2"/>
              </a:rPr>
              <a:t>d</a:t>
            </a:r>
            <a:r>
              <a:rPr lang="en-US" sz="1200" dirty="0" err="1">
                <a:latin typeface="Cambria" panose="02040503050406030204" pitchFamily="18" charset="0"/>
                <a:ea typeface="Cambria" panose="02040503050406030204" pitchFamily="18" charset="0"/>
              </a:rPr>
              <a:t>atums</a:t>
            </a:r>
            <a:r>
              <a:rPr lang="en-US" sz="1200" dirty="0">
                <a:latin typeface="Cambria" panose="02040503050406030204" pitchFamily="18" charset="0"/>
                <a:ea typeface="Cambria" panose="02040503050406030204" pitchFamily="18" charset="0"/>
              </a:rPr>
              <a:t> would be parallel and smooth</a:t>
            </a:r>
          </a:p>
          <a:p>
            <a:r>
              <a:rPr lang="en-US" sz="1200" dirty="0">
                <a:latin typeface="Cambria" panose="02040503050406030204" pitchFamily="18" charset="0"/>
                <a:ea typeface="Cambria" panose="02040503050406030204" pitchFamily="18" charset="0"/>
              </a:rPr>
              <a:t>Surface of Earth would not move</a:t>
            </a:r>
          </a:p>
          <a:p>
            <a:pPr eaLnBrk="1" hangingPunct="1">
              <a:buFont typeface="Arial" panose="020B0604020202020204" pitchFamily="34" charset="0"/>
              <a:buNone/>
            </a:pP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13</a:t>
            </a:fld>
            <a:endParaRPr lang="en-US" altLang="en-US"/>
          </a:p>
        </p:txBody>
      </p:sp>
    </p:spTree>
    <p:extLst>
      <p:ext uri="{BB962C8B-B14F-4D97-AF65-F5344CB8AC3E}">
        <p14:creationId xmlns:p14="http://schemas.microsoft.com/office/powerpoint/2010/main" val="1247793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265029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3119438" y="554038"/>
            <a:ext cx="367823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65637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a:t>
            </a:fld>
            <a:endParaRPr lang="en-US"/>
          </a:p>
        </p:txBody>
      </p:sp>
    </p:spTree>
    <p:extLst>
      <p:ext uri="{BB962C8B-B14F-4D97-AF65-F5344CB8AC3E}">
        <p14:creationId xmlns:p14="http://schemas.microsoft.com/office/powerpoint/2010/main" val="3486582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8265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mbria" panose="02040503050406030204" pitchFamily="18" charset="0"/>
                <a:ea typeface="Cambria" panose="02040503050406030204" pitchFamily="18" charset="0"/>
              </a:rPr>
              <a:t>What’s the magnitude of the horizontal datum shift across Pennsylvania?</a:t>
            </a:r>
          </a:p>
          <a:p>
            <a:pPr algn="l"/>
            <a:r>
              <a:rPr lang="en-US" sz="1200" dirty="0">
                <a:latin typeface="Cambria" panose="02040503050406030204" pitchFamily="18" charset="0"/>
                <a:ea typeface="Cambria" panose="02040503050406030204" pitchFamily="18" charset="0"/>
              </a:rPr>
              <a:t>Minimum Shift ~3.75 feet</a:t>
            </a:r>
          </a:p>
          <a:p>
            <a:pPr algn="l"/>
            <a:r>
              <a:rPr lang="en-US" sz="1200" dirty="0">
                <a:latin typeface="Cambria" panose="02040503050406030204" pitchFamily="18" charset="0"/>
                <a:ea typeface="Cambria" panose="02040503050406030204" pitchFamily="18" charset="0"/>
              </a:rPr>
              <a:t>Maximum Shift ~3.97</a:t>
            </a:r>
          </a:p>
          <a:p>
            <a:pPr algn="l"/>
            <a:endParaRPr lang="en-US" sz="1200" dirty="0">
              <a:latin typeface="Cambria" panose="02040503050406030204" pitchFamily="18" charset="0"/>
              <a:ea typeface="Cambria" panose="02040503050406030204" pitchFamily="18" charset="0"/>
            </a:endParaRPr>
          </a:p>
          <a:p>
            <a:pPr algn="l"/>
            <a:r>
              <a:rPr lang="en-US" sz="1200" dirty="0">
                <a:latin typeface="Cambria" panose="02040503050406030204" pitchFamily="18" charset="0"/>
                <a:ea typeface="Cambria" panose="02040503050406030204" pitchFamily="18" charset="0"/>
              </a:rPr>
              <a:t>Remember this is just an estimation, don’t hold me to the numbers please</a:t>
            </a:r>
          </a:p>
          <a:p>
            <a:pPr algn="l"/>
            <a:endParaRPr lang="en-US" dirty="0"/>
          </a:p>
        </p:txBody>
      </p:sp>
      <p:sp>
        <p:nvSpPr>
          <p:cNvPr id="4" name="Slide Number Placeholder 3"/>
          <p:cNvSpPr>
            <a:spLocks noGrp="1"/>
          </p:cNvSpPr>
          <p:nvPr>
            <p:ph type="sldNum" sz="quarter" idx="5"/>
          </p:nvPr>
        </p:nvSpPr>
        <p:spPr/>
        <p:txBody>
          <a:bodyPr/>
          <a:lstStyle/>
          <a:p>
            <a:fld id="{8C5A6246-21F9-416C-BD6D-2D5049A04672}" type="slidenum">
              <a:rPr lang="en-US" smtClean="0"/>
              <a:t>21</a:t>
            </a:fld>
            <a:endParaRPr lang="en-US"/>
          </a:p>
        </p:txBody>
      </p:sp>
    </p:spTree>
    <p:extLst>
      <p:ext uri="{BB962C8B-B14F-4D97-AF65-F5344CB8AC3E}">
        <p14:creationId xmlns:p14="http://schemas.microsoft.com/office/powerpoint/2010/main" val="592652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23</a:t>
            </a:fld>
            <a:endParaRPr lang="en-US"/>
          </a:p>
        </p:txBody>
      </p:sp>
    </p:spTree>
    <p:extLst>
      <p:ext uri="{BB962C8B-B14F-4D97-AF65-F5344CB8AC3E}">
        <p14:creationId xmlns:p14="http://schemas.microsoft.com/office/powerpoint/2010/main" val="253722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3795038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59248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6166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After that, they diverge and continue to do so, we’ll visualize that soon</a:t>
            </a:r>
            <a:endParaRPr kumimoji="0" lang="en-US" sz="11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11886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32</a:t>
            </a:fld>
            <a:endParaRPr lang="en-US"/>
          </a:p>
        </p:txBody>
      </p:sp>
    </p:spTree>
    <p:extLst>
      <p:ext uri="{BB962C8B-B14F-4D97-AF65-F5344CB8AC3E}">
        <p14:creationId xmlns:p14="http://schemas.microsoft.com/office/powerpoint/2010/main" val="299424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94016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607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5141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a:t>
            </a:fld>
            <a:endParaRPr lang="en-US"/>
          </a:p>
        </p:txBody>
      </p:sp>
    </p:spTree>
    <p:extLst>
      <p:ext uri="{BB962C8B-B14F-4D97-AF65-F5344CB8AC3E}">
        <p14:creationId xmlns:p14="http://schemas.microsoft.com/office/powerpoint/2010/main" val="307794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61664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NCAT incorporates the functionality of the old software VERTCON to transform NSRS heights.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0" noProof="0" dirty="0">
              <a:solidFill>
                <a:sysClr val="windowText" lastClr="000000"/>
              </a:solidFill>
              <a:latin typeface="Cambria" panose="02040503050406030204" pitchFamily="18" charset="0"/>
              <a:ea typeface="Cambria" panose="02040503050406030204" pitchFamily="18" charset="0"/>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noProof="0" dirty="0">
                <a:solidFill>
                  <a:sysClr val="windowText" lastClr="000000"/>
                </a:solidFill>
                <a:latin typeface="Cambria" panose="02040503050406030204" pitchFamily="18" charset="0"/>
                <a:ea typeface="Cambria" panose="02040503050406030204" pitchFamily="18" charset="0"/>
                <a:cs typeface="Times New Roman" pitchFamily="18" charset="0"/>
              </a:rPr>
              <a:t>NCAT is a c</a:t>
            </a:r>
            <a:r>
              <a:rPr kumimoji="0" lang="en-US" sz="1200" b="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ontainer for newest version of VERTCON (v3.0)</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ysClr val="windowText" lastClr="000000"/>
                </a:solidFill>
                <a:latin typeface="Cambria" panose="02040503050406030204" pitchFamily="18" charset="0"/>
                <a:ea typeface="Cambria" panose="02040503050406030204" pitchFamily="18" charset="0"/>
                <a:cs typeface="Times New Roman" pitchFamily="18" charset="0"/>
              </a:rPr>
              <a:t>It w</a:t>
            </a:r>
            <a:r>
              <a:rPr kumimoji="0" lang="en-US" sz="1200" b="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ill be upgraded, after the release of the new datums, to include NAPGD2022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61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41</a:t>
            </a:fld>
            <a:endParaRPr lang="en-US"/>
          </a:p>
        </p:txBody>
      </p:sp>
    </p:spTree>
    <p:extLst>
      <p:ext uri="{BB962C8B-B14F-4D97-AF65-F5344CB8AC3E}">
        <p14:creationId xmlns:p14="http://schemas.microsoft.com/office/powerpoint/2010/main" val="2050563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42</a:t>
            </a:fld>
            <a:endParaRPr lang="en-US"/>
          </a:p>
        </p:txBody>
      </p:sp>
    </p:spTree>
    <p:extLst>
      <p:ext uri="{BB962C8B-B14F-4D97-AF65-F5344CB8AC3E}">
        <p14:creationId xmlns:p14="http://schemas.microsoft.com/office/powerpoint/2010/main" val="4012488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43</a:t>
            </a:fld>
            <a:endParaRPr lang="en-US"/>
          </a:p>
        </p:txBody>
      </p:sp>
    </p:spTree>
    <p:extLst>
      <p:ext uri="{BB962C8B-B14F-4D97-AF65-F5344CB8AC3E}">
        <p14:creationId xmlns:p14="http://schemas.microsoft.com/office/powerpoint/2010/main" val="2355337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44</a:t>
            </a:fld>
            <a:endParaRPr lang="en-US"/>
          </a:p>
        </p:txBody>
      </p:sp>
    </p:spTree>
    <p:extLst>
      <p:ext uri="{BB962C8B-B14F-4D97-AF65-F5344CB8AC3E}">
        <p14:creationId xmlns:p14="http://schemas.microsoft.com/office/powerpoint/2010/main" val="2511154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45</a:t>
            </a:fld>
            <a:endParaRPr lang="en-US"/>
          </a:p>
        </p:txBody>
      </p:sp>
    </p:spTree>
    <p:extLst>
      <p:ext uri="{BB962C8B-B14F-4D97-AF65-F5344CB8AC3E}">
        <p14:creationId xmlns:p14="http://schemas.microsoft.com/office/powerpoint/2010/main" val="2271345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46</a:t>
            </a:fld>
            <a:endParaRPr lang="en-US"/>
          </a:p>
        </p:txBody>
      </p:sp>
    </p:spTree>
    <p:extLst>
      <p:ext uri="{BB962C8B-B14F-4D97-AF65-F5344CB8AC3E}">
        <p14:creationId xmlns:p14="http://schemas.microsoft.com/office/powerpoint/2010/main" val="605732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47</a:t>
            </a:fld>
            <a:endParaRPr lang="en-US"/>
          </a:p>
        </p:txBody>
      </p:sp>
    </p:spTree>
    <p:extLst>
      <p:ext uri="{BB962C8B-B14F-4D97-AF65-F5344CB8AC3E}">
        <p14:creationId xmlns:p14="http://schemas.microsoft.com/office/powerpoint/2010/main" val="4114856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e.g. change NAD 83(1986) latitude and longitude to NAD 83(1986) State Plane Coordinates</a:t>
            </a:r>
          </a:p>
          <a:p>
            <a:pPr lvl="1"/>
            <a:r>
              <a:rPr lang="en-US" dirty="0"/>
              <a:t>Transformation:  Meaning to change the datum or frame, without changing the type of coordinate</a:t>
            </a:r>
          </a:p>
          <a:p>
            <a:pPr lvl="1"/>
            <a:r>
              <a:rPr lang="en-US" dirty="0"/>
              <a:t>e.g. changing an NAD 27 latitude &amp; longitude to an NAD 83(1986) latitude &amp; longitude</a:t>
            </a:r>
          </a:p>
          <a:p>
            <a:endParaRPr lang="en-US" dirty="0"/>
          </a:p>
          <a:p>
            <a:r>
              <a:rPr lang="en-US" dirty="0"/>
              <a:t>So, “NADCON” which transforms coordinates between datums could have been called “NADTRAN.” </a:t>
            </a:r>
            <a:r>
              <a:rPr lang="en-US" dirty="0" err="1"/>
              <a:t>C’est</a:t>
            </a:r>
            <a:r>
              <a:rPr lang="en-US" dirty="0"/>
              <a:t> la vie.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3711496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Revisiting this slide, </a:t>
            </a:r>
          </a:p>
          <a:p>
            <a:r>
              <a:rPr lang="en-US" b="1" dirty="0"/>
              <a:t>CLICK</a:t>
            </a:r>
          </a:p>
          <a:p>
            <a:r>
              <a:rPr lang="en-US" dirty="0"/>
              <a:t>here above we’re looking at a Transformation from ITRF to NAD83(2011)…</a:t>
            </a:r>
          </a:p>
          <a:p>
            <a:r>
              <a:rPr lang="en-US" dirty="0"/>
              <a:t>and a Propagation from the Survey Epoch of 2019.9185 to the Reference Epoch of 2010.0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294388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392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t>
            </a:r>
            <a:r>
              <a:rPr lang="en-US" sz="1400" baseline="0"/>
              <a:t>are 4 </a:t>
            </a:r>
            <a:r>
              <a:rPr lang="en-US" sz="1400" baseline="0" dirty="0"/>
              <a:t>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a:t>
            </a:r>
            <a:r>
              <a:rPr lang="en-US" baseline="0" dirty="0" err="1"/>
              <a:t>PennDOT</a:t>
            </a:r>
            <a:r>
              <a:rPr lang="en-US" baseline="0" dirty="0"/>
              <a: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119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the West Zone far surpasses the NGS design criteria of 50ppm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782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a:t>
            </a:r>
            <a:r>
              <a:rPr lang="en-US" baseline="0" dirty="0"/>
              <a:t> and </a:t>
            </a:r>
            <a:r>
              <a:rPr lang="en-US" dirty="0"/>
              <a:t>likely final, draft</a:t>
            </a:r>
            <a:r>
              <a:rPr lang="en-US" baseline="0" dirty="0"/>
              <a:t> of an Oblique Mercator projection for the Preliminary Central Zone</a:t>
            </a:r>
          </a:p>
          <a:p>
            <a:endParaRPr lang="en-US" baseline="0" dirty="0"/>
          </a:p>
          <a:p>
            <a:r>
              <a:rPr lang="en-US" baseline="0" dirty="0"/>
              <a:t>NOTE that even with the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907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draft of a </a:t>
            </a:r>
            <a:r>
              <a:rPr lang="en-US" baseline="0" dirty="0"/>
              <a:t>Preliminary C</a:t>
            </a:r>
            <a:r>
              <a:rPr lang="en-US" dirty="0"/>
              <a:t>entral</a:t>
            </a:r>
            <a:r>
              <a:rPr lang="en-US" baseline="0" dirty="0"/>
              <a:t> Zone</a:t>
            </a:r>
          </a:p>
          <a:p>
            <a:endParaRPr lang="en-US" baseline="0" dirty="0"/>
          </a:p>
          <a:p>
            <a:r>
              <a:rPr lang="en-US" baseline="0" dirty="0"/>
              <a:t>NOTE that this area as Transverse Mercator projection does not meet the 50ppm design criteria</a:t>
            </a:r>
          </a:p>
          <a:p>
            <a:r>
              <a:rPr lang="en-US" baseline="0" dirty="0"/>
              <a:t>The requirement is that 90% of zone population (per census data) falls within the 50ppm, and the stats here show only 78% do</a:t>
            </a:r>
          </a:p>
          <a:p>
            <a:r>
              <a:rPr lang="en-US" baseline="0" dirty="0"/>
              <a:t>This is the reason for drafting up this Preliminary Zone also as an Oblique Mercator projection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714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we are back at the Oblique Mercator Projection which will serve as the Central Zone for PA</a:t>
            </a:r>
          </a:p>
          <a:p>
            <a:endParaRPr lang="en-US" dirty="0"/>
          </a:p>
          <a:p>
            <a:r>
              <a:rPr lang="en-US" dirty="0"/>
              <a:t>NOTE that Eastings and Northings are still based on a true north grid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383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a:t>
            </a:r>
            <a:r>
              <a:rPr lang="en-US" i="1" baseline="0" dirty="0"/>
              <a:t>first</a:t>
            </a:r>
            <a:r>
              <a:rPr lang="en-US" baseline="0" dirty="0"/>
              <a:t> draft of a </a:t>
            </a:r>
            <a:r>
              <a:rPr lang="en-US" dirty="0"/>
              <a:t>Preliminary North East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this </a:t>
            </a:r>
            <a:r>
              <a:rPr lang="en-US" b="1" dirty="0"/>
              <a:t>excludes</a:t>
            </a:r>
            <a:r>
              <a:rPr lang="en-US" baseline="0" dirty="0"/>
              <a:t> </a:t>
            </a:r>
            <a:r>
              <a:rPr lang="en-US" dirty="0"/>
              <a:t>Columbia</a:t>
            </a:r>
            <a:r>
              <a:rPr lang="en-US" baseline="0" dirty="0"/>
              <a:t> and Montour Counties (they would fall in SE Zone)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752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a:t>
            </a:r>
            <a:r>
              <a:rPr lang="en-US" i="1" baseline="0" dirty="0"/>
              <a:t>second</a:t>
            </a:r>
            <a:r>
              <a:rPr lang="en-US" baseline="0" dirty="0"/>
              <a:t> draft of a </a:t>
            </a:r>
            <a:r>
              <a:rPr lang="en-US" dirty="0"/>
              <a:t>Preliminary North East Zone</a:t>
            </a:r>
          </a:p>
          <a:p>
            <a:endParaRPr lang="en-US" dirty="0"/>
          </a:p>
          <a:p>
            <a:r>
              <a:rPr lang="en-US" dirty="0"/>
              <a:t>NOTE</a:t>
            </a:r>
            <a:r>
              <a:rPr lang="en-US" baseline="0" dirty="0"/>
              <a:t> this </a:t>
            </a:r>
            <a:r>
              <a:rPr lang="en-US" b="1" baseline="0" dirty="0"/>
              <a:t>includes</a:t>
            </a:r>
            <a:r>
              <a:rPr lang="en-US" baseline="0" dirty="0"/>
              <a:t> </a:t>
            </a:r>
            <a:r>
              <a:rPr lang="en-US" dirty="0"/>
              <a:t>Columbia</a:t>
            </a:r>
            <a:r>
              <a:rPr lang="en-US" baseline="0" dirty="0"/>
              <a:t> and Montour Counties, and the animation highlights the comparison between having these counties in the SE or NE Zone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07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a:t>
            </a:r>
            <a:r>
              <a:rPr lang="en-US" i="1" baseline="0" dirty="0"/>
              <a:t>second</a:t>
            </a:r>
            <a:r>
              <a:rPr lang="en-US" baseline="0" dirty="0"/>
              <a:t> draft of a </a:t>
            </a:r>
            <a:r>
              <a:rPr lang="en-US" dirty="0"/>
              <a:t>Preliminary North East Zone</a:t>
            </a:r>
          </a:p>
          <a:p>
            <a:endParaRPr lang="en-US" dirty="0"/>
          </a:p>
          <a:p>
            <a:r>
              <a:rPr lang="en-US" dirty="0"/>
              <a:t>NOTE</a:t>
            </a:r>
            <a:r>
              <a:rPr lang="en-US" baseline="0" dirty="0"/>
              <a:t> this </a:t>
            </a:r>
            <a:r>
              <a:rPr lang="en-US" b="1" baseline="0" dirty="0"/>
              <a:t>includes</a:t>
            </a:r>
            <a:r>
              <a:rPr lang="en-US" baseline="0" dirty="0"/>
              <a:t> </a:t>
            </a:r>
            <a:r>
              <a:rPr lang="en-US" dirty="0"/>
              <a:t>Columbia</a:t>
            </a:r>
            <a:r>
              <a:rPr lang="en-US" baseline="0" dirty="0"/>
              <a:t> and Montour Counties, and the animation highlights the comparison between having these counties in the SE or NE Zone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72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old 1907 USGS quad of this area.  </a:t>
            </a:r>
          </a:p>
          <a:p>
            <a:endParaRPr lang="en-US" dirty="0"/>
          </a:p>
          <a:p>
            <a:r>
              <a:rPr lang="en-US" dirty="0"/>
              <a:t>CLICK</a:t>
            </a:r>
          </a:p>
          <a:p>
            <a:endParaRPr lang="en-US" dirty="0"/>
          </a:p>
          <a:p>
            <a:r>
              <a:rPr lang="en-US" dirty="0"/>
              <a:t>Check that out, there’s some horizontal control shown on a hilltop, there’s some benchmarks, 3 I’ve highlighted here.</a:t>
            </a:r>
          </a:p>
          <a:p>
            <a:r>
              <a:rPr lang="en-US" dirty="0"/>
              <a:t>But really there’s plenty more if you peruse the map.</a:t>
            </a:r>
          </a:p>
        </p:txBody>
      </p:sp>
      <p:sp>
        <p:nvSpPr>
          <p:cNvPr id="4" name="Slide Number Placeholder 3"/>
          <p:cNvSpPr>
            <a:spLocks noGrp="1"/>
          </p:cNvSpPr>
          <p:nvPr>
            <p:ph type="sldNum" sz="quarter" idx="5"/>
          </p:nvPr>
        </p:nvSpPr>
        <p:spPr/>
        <p:txBody>
          <a:bodyPr/>
          <a:lstStyle/>
          <a:p>
            <a:fld id="{8C5A6246-21F9-416C-BD6D-2D5049A04672}" type="slidenum">
              <a:rPr lang="en-US" smtClean="0"/>
              <a:t>5</a:t>
            </a:fld>
            <a:endParaRPr lang="en-US"/>
          </a:p>
        </p:txBody>
      </p:sp>
    </p:spTree>
    <p:extLst>
      <p:ext uri="{BB962C8B-B14F-4D97-AF65-F5344CB8AC3E}">
        <p14:creationId xmlns:p14="http://schemas.microsoft.com/office/powerpoint/2010/main" val="3196684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a:t>
            </a:r>
            <a:r>
              <a:rPr lang="en-US" i="1" baseline="0" dirty="0"/>
              <a:t>first</a:t>
            </a:r>
            <a:r>
              <a:rPr lang="en-US" baseline="0" dirty="0"/>
              <a:t> draft of a </a:t>
            </a:r>
            <a:r>
              <a:rPr lang="en-US" dirty="0"/>
              <a:t>Preliminary South East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this </a:t>
            </a:r>
            <a:r>
              <a:rPr lang="en-US" b="1" dirty="0"/>
              <a:t>includes</a:t>
            </a:r>
            <a:r>
              <a:rPr lang="en-US" baseline="0" dirty="0"/>
              <a:t> </a:t>
            </a:r>
            <a:r>
              <a:rPr lang="en-US" dirty="0"/>
              <a:t>Columbia</a:t>
            </a:r>
            <a:r>
              <a:rPr lang="en-US" baseline="0" dirty="0"/>
              <a:t> and Montour Counties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709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a:t>
            </a:r>
            <a:r>
              <a:rPr lang="en-US" i="1" baseline="0" dirty="0"/>
              <a:t>second</a:t>
            </a:r>
            <a:r>
              <a:rPr lang="en-US" baseline="0" dirty="0"/>
              <a:t> draft of a </a:t>
            </a:r>
            <a:r>
              <a:rPr lang="en-US" dirty="0"/>
              <a:t>Preliminary South East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this </a:t>
            </a:r>
            <a:r>
              <a:rPr lang="en-US" b="1" dirty="0"/>
              <a:t>excludes</a:t>
            </a:r>
            <a:r>
              <a:rPr lang="en-US" baseline="0" dirty="0"/>
              <a:t> </a:t>
            </a:r>
            <a:r>
              <a:rPr lang="en-US" dirty="0"/>
              <a:t>Columbia</a:t>
            </a:r>
            <a:r>
              <a:rPr lang="en-US" baseline="0" dirty="0"/>
              <a:t> and Montour Counties (they would fall in SE Zone)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54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039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7207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4416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562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Single Statewide Zone designed by NGS is</a:t>
            </a:r>
            <a:r>
              <a:rPr lang="en-US" baseline="0" dirty="0"/>
              <a:t> color shaded to match the following section of slides that show UTM Zones linear distortion values</a:t>
            </a:r>
          </a:p>
          <a:p>
            <a:endParaRPr lang="en-US" baseline="0" dirty="0"/>
          </a:p>
          <a:p>
            <a:r>
              <a:rPr lang="en-US" baseline="0" dirty="0"/>
              <a:t>It is known that some user communities with large areas of responsibility choose to maintain geospatial data and work in UTM</a:t>
            </a:r>
          </a:p>
          <a:p>
            <a:endParaRPr lang="en-US" baseline="0" dirty="0"/>
          </a:p>
          <a:p>
            <a:r>
              <a:rPr lang="en-US" baseline="0" dirty="0"/>
              <a:t>This graphic as compared to the UTM serves to highlight in SPCS2022, users will see better performance (lower linear distortion) if they choose to work in the SPCS2022 Single Statewide Zone rather than one of the UTM Zones that fall within Pennsylvania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722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 designed preliminary</a:t>
            </a:r>
            <a:r>
              <a:rPr lang="en-US" baseline="0" dirty="0"/>
              <a:t> single statewide zone is included again here at the end for easier visual comparisons.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070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 designed preliminary</a:t>
            </a:r>
            <a:r>
              <a:rPr lang="en-US" baseline="0" dirty="0"/>
              <a:t> single statewide zone is included again here at the end for easier visual comparisons.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6658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76</a:t>
            </a:fld>
            <a:endParaRPr lang="en-US" dirty="0"/>
          </a:p>
        </p:txBody>
      </p:sp>
    </p:spTree>
    <p:extLst>
      <p:ext uri="{BB962C8B-B14F-4D97-AF65-F5344CB8AC3E}">
        <p14:creationId xmlns:p14="http://schemas.microsoft.com/office/powerpoint/2010/main" val="2883422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here’s the current 2019 quadrangle, the US Topo product line from USGS</a:t>
            </a:r>
          </a:p>
          <a:p>
            <a:endParaRPr lang="en-US" dirty="0"/>
          </a:p>
          <a:p>
            <a:r>
              <a:rPr lang="en-US" dirty="0"/>
              <a:t>And with regards to geodetic control… we see nothing!</a:t>
            </a:r>
          </a:p>
        </p:txBody>
      </p:sp>
      <p:sp>
        <p:nvSpPr>
          <p:cNvPr id="4" name="Slide Number Placeholder 3"/>
          <p:cNvSpPr>
            <a:spLocks noGrp="1"/>
          </p:cNvSpPr>
          <p:nvPr>
            <p:ph type="sldNum" sz="quarter" idx="5"/>
          </p:nvPr>
        </p:nvSpPr>
        <p:spPr/>
        <p:txBody>
          <a:bodyPr/>
          <a:lstStyle/>
          <a:p>
            <a:fld id="{8C5A6246-21F9-416C-BD6D-2D5049A04672}" type="slidenum">
              <a:rPr lang="en-US" smtClean="0"/>
              <a:t>6</a:t>
            </a:fld>
            <a:endParaRPr lang="en-US"/>
          </a:p>
        </p:txBody>
      </p:sp>
    </p:spTree>
    <p:extLst>
      <p:ext uri="{BB962C8B-B14F-4D97-AF65-F5344CB8AC3E}">
        <p14:creationId xmlns:p14="http://schemas.microsoft.com/office/powerpoint/2010/main" val="34043446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77</a:t>
            </a:fld>
            <a:endParaRPr lang="en-US" dirty="0"/>
          </a:p>
        </p:txBody>
      </p:sp>
    </p:spTree>
    <p:extLst>
      <p:ext uri="{BB962C8B-B14F-4D97-AF65-F5344CB8AC3E}">
        <p14:creationId xmlns:p14="http://schemas.microsoft.com/office/powerpoint/2010/main" val="3809662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78</a:t>
            </a:fld>
            <a:endParaRPr lang="en-US" dirty="0"/>
          </a:p>
        </p:txBody>
      </p:sp>
    </p:spTree>
    <p:extLst>
      <p:ext uri="{BB962C8B-B14F-4D97-AF65-F5344CB8AC3E}">
        <p14:creationId xmlns:p14="http://schemas.microsoft.com/office/powerpoint/2010/main" val="23212066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mbria" panose="02040503050406030204" pitchFamily="18" charset="0"/>
                <a:ea typeface="Cambria" panose="02040503050406030204" pitchFamily="18" charset="0"/>
              </a:rPr>
              <a:t>The date of December 31, 2022, was selected to accompany the modernization of the NSRS by NGS.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79</a:t>
            </a:fld>
            <a:endParaRPr lang="en-US" dirty="0"/>
          </a:p>
        </p:txBody>
      </p:sp>
    </p:spTree>
    <p:extLst>
      <p:ext uri="{BB962C8B-B14F-4D97-AF65-F5344CB8AC3E}">
        <p14:creationId xmlns:p14="http://schemas.microsoft.com/office/powerpoint/2010/main" val="15454937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80</a:t>
            </a:fld>
            <a:endParaRPr lang="en-US" dirty="0"/>
          </a:p>
        </p:txBody>
      </p:sp>
    </p:spTree>
    <p:extLst>
      <p:ext uri="{BB962C8B-B14F-4D97-AF65-F5344CB8AC3E}">
        <p14:creationId xmlns:p14="http://schemas.microsoft.com/office/powerpoint/2010/main" val="22873418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82</a:t>
            </a:fld>
            <a:endParaRPr lang="en-US"/>
          </a:p>
        </p:txBody>
      </p:sp>
    </p:spTree>
    <p:extLst>
      <p:ext uri="{BB962C8B-B14F-4D97-AF65-F5344CB8AC3E}">
        <p14:creationId xmlns:p14="http://schemas.microsoft.com/office/powerpoint/2010/main" val="2953280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ambria" panose="02040503050406030204" pitchFamily="18" charset="0"/>
                <a:ea typeface="Cambria" panose="02040503050406030204" pitchFamily="18" charset="0"/>
              </a:rPr>
              <a:t>For a database of features in PA</a:t>
            </a: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83</a:t>
            </a:fld>
            <a:endParaRPr lang="en-US"/>
          </a:p>
        </p:txBody>
      </p:sp>
    </p:spTree>
    <p:extLst>
      <p:ext uri="{BB962C8B-B14F-4D97-AF65-F5344CB8AC3E}">
        <p14:creationId xmlns:p14="http://schemas.microsoft.com/office/powerpoint/2010/main" val="1309987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84</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85</a:t>
            </a:fld>
            <a:endParaRPr lang="en-US"/>
          </a:p>
        </p:txBody>
      </p:sp>
    </p:spTree>
    <p:extLst>
      <p:ext uri="{BB962C8B-B14F-4D97-AF65-F5344CB8AC3E}">
        <p14:creationId xmlns:p14="http://schemas.microsoft.com/office/powerpoint/2010/main" val="17843054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86</a:t>
            </a:fld>
            <a:endParaRPr lang="en-US"/>
          </a:p>
        </p:txBody>
      </p:sp>
    </p:spTree>
    <p:extLst>
      <p:ext uri="{BB962C8B-B14F-4D97-AF65-F5344CB8AC3E}">
        <p14:creationId xmlns:p14="http://schemas.microsoft.com/office/powerpoint/2010/main" val="3781112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This presentation is</a:t>
            </a:r>
            <a:r>
              <a:rPr lang="en-US" baseline="0" dirty="0"/>
              <a:t> intended to raise awareness about the upcoming changes and what they mean for floodplain mapping, but you probably have lots of remaining questions and w</a:t>
            </a:r>
            <a:r>
              <a:rPr lang="en-US" dirty="0">
                <a:latin typeface="Arial" panose="020B0604020202020204" pitchFamily="34" charset="0"/>
                <a:cs typeface="Arial" panose="020B0604020202020204" pitchFamily="34" charset="0"/>
              </a:rPr>
              <a:t>e have a lot of </a:t>
            </a:r>
            <a:r>
              <a:rPr lang="en-US" b="1" dirty="0">
                <a:latin typeface="Arial" panose="020B0604020202020204" pitchFamily="34" charset="0"/>
                <a:cs typeface="Arial" panose="020B0604020202020204" pitchFamily="34" charset="0"/>
              </a:rPr>
              <a:t>resources online </a:t>
            </a:r>
            <a:r>
              <a:rPr lang="en-US" dirty="0">
                <a:latin typeface="Arial" panose="020B0604020202020204" pitchFamily="34" charset="0"/>
                <a:cs typeface="Arial" panose="020B0604020202020204" pitchFamily="34" charset="0"/>
              </a:rPr>
              <a:t>at our website</a:t>
            </a:r>
          </a:p>
          <a:p>
            <a:endParaRPr lang="en-US" b="1"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Please spread the word, and </a:t>
            </a:r>
          </a:p>
          <a:p>
            <a:pPr marL="231115" indent="-231115">
              <a:buFont typeface="+mj-lt"/>
              <a:buAutoNum type="arabicPeriod"/>
            </a:pPr>
            <a:r>
              <a:rPr lang="en-US" dirty="0">
                <a:latin typeface="Arial" panose="020B0604020202020204" pitchFamily="34" charset="0"/>
                <a:cs typeface="Arial" panose="020B0604020202020204" pitchFamily="34" charset="0"/>
              </a:rPr>
              <a:t>make an effort to keep yourself and your colleagues informed. </a:t>
            </a:r>
          </a:p>
          <a:p>
            <a:pPr marL="231115" indent="-231115">
              <a:buFont typeface="+mj-lt"/>
              <a:buAutoNum type="arabicPeriod"/>
            </a:pPr>
            <a:r>
              <a:rPr lang="en-US" dirty="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C5A6246-21F9-416C-BD6D-2D5049A04672}"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1434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C00000"/>
                </a:solidFill>
              </a:rPr>
              <a:t>-This is the </a:t>
            </a:r>
            <a:r>
              <a:rPr lang="en-US" b="1" i="1" dirty="0">
                <a:solidFill>
                  <a:srgbClr val="C00000"/>
                </a:solidFill>
              </a:rPr>
              <a:t>only</a:t>
            </a:r>
            <a:r>
              <a:rPr lang="en-US" b="0" i="0" dirty="0">
                <a:solidFill>
                  <a:srgbClr val="C00000"/>
                </a:solidFill>
              </a:rPr>
              <a:t> way to tie your data to NGVD29 is to find one of these</a:t>
            </a:r>
            <a:r>
              <a:rPr lang="en-US" b="0" i="0" baseline="0" dirty="0">
                <a:solidFill>
                  <a:srgbClr val="C00000"/>
                </a:solidFill>
              </a:rPr>
              <a:t> marks and start a survey from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baseline="0" dirty="0">
                <a:solidFill>
                  <a:srgbClr val="C00000"/>
                </a:solidFill>
              </a:rPr>
              <a:t>-Primary way to to tie your data </a:t>
            </a:r>
            <a:r>
              <a:rPr lang="en-US" b="0" i="0" baseline="0" dirty="0" err="1">
                <a:solidFill>
                  <a:srgbClr val="C00000"/>
                </a:solidFill>
              </a:rPr>
              <a:t>toi</a:t>
            </a:r>
            <a:r>
              <a:rPr lang="en-US" b="0" i="0" baseline="0" dirty="0">
                <a:solidFill>
                  <a:srgbClr val="C00000"/>
                </a:solidFill>
              </a:rPr>
              <a:t> NAVD88, but GNSS ties are popular</a:t>
            </a:r>
            <a:endParaRPr lang="en-US" dirty="0">
              <a:solidFill>
                <a:srgbClr val="C00000"/>
              </a:solidFill>
            </a:endParaRPr>
          </a:p>
          <a:p>
            <a:endParaRPr lang="en-US" dirty="0"/>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Calibration</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sites for GNSS technology, Real Time Network validation, and verification of datum transformation tool results.</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Monitoring</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Sites for to enhance velocity models (via repeat/campaign GNSS occupations)</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Convenience</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for local project control, in areas with limited GNSS coverage (e.g. cities, forests), or in the event of GNSS failure (e.g. geomagnetic storms)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881846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796773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Transitioned</a:t>
            </a:r>
            <a:r>
              <a:rPr lang="en-US" baseline="0" dirty="0"/>
              <a:t> from a State to a Regional program in 2016.  States no longer provide funding if they desire to have an Advisor, but NGS reorganized the personnel to support regions rather than single States.</a:t>
            </a:r>
          </a:p>
          <a:p>
            <a:r>
              <a:rPr lang="en-US" baseline="0" dirty="0"/>
              <a:t>Kentucky has appointed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89</a:t>
            </a:fld>
            <a:endParaRPr lang="en-US"/>
          </a:p>
        </p:txBody>
      </p:sp>
    </p:spTree>
    <p:extLst>
      <p:ext uri="{BB962C8B-B14F-4D97-AF65-F5344CB8AC3E}">
        <p14:creationId xmlns:p14="http://schemas.microsoft.com/office/powerpoint/2010/main" val="15912068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State Geodetic Coordinator is not employed by NGS and is typically assigned by a state government agency or university.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t>
            </a:r>
            <a:r>
              <a:rPr lang="en-US" dirty="0">
                <a:latin typeface="Cambria" panose="02040503050406030204" pitchFamily="18" charset="0"/>
                <a:ea typeface="Cambria" panose="02040503050406030204" pitchFamily="18" charset="0"/>
              </a:rPr>
              <a:t>West Virginia has not requested</a:t>
            </a:r>
            <a:r>
              <a:rPr lang="en-US" baseline="0" dirty="0"/>
              <a:t> a State Geodetic Coordinator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6873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91</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12847107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7710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Stay abreast of any new information coming from us</a:t>
            </a:r>
            <a:r>
              <a:rPr lang="en-US" sz="1200" b="1" baseline="0" dirty="0">
                <a:latin typeface="Cambria" panose="02040503050406030204" pitchFamily="18" charset="0"/>
                <a:ea typeface="Cambria" panose="02040503050406030204" pitchFamily="18" charset="0"/>
              </a:rPr>
              <a:t> </a:t>
            </a:r>
            <a:r>
              <a:rPr lang="en-US" altLang="en-US" b="1" dirty="0">
                <a:latin typeface="Arial" panose="020B0604020202020204" pitchFamily="34" charset="0"/>
                <a:cs typeface="Arial" panose="020B0604020202020204" pitchFamily="34" charset="0"/>
              </a:rPr>
              <a:t>via Email Subscription – </a:t>
            </a:r>
            <a:endParaRPr lang="en-US" altLang="en-US" dirty="0">
              <a:latin typeface="Arial" panose="020B0604020202020204" pitchFamily="34" charset="0"/>
              <a:cs typeface="Arial" panose="020B0604020202020204" pitchFamily="34" charset="0"/>
            </a:endParaRP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Sign up for notifications about News, webinars, and training opportunities with NGS. </a:t>
            </a: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We also use our News subscription list to send out our quarterly NSRS Modernization Newsletter.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676" indent="-287841" eaLnBrk="0" hangingPunct="0">
              <a:spcBef>
                <a:spcPct val="30000"/>
              </a:spcBef>
              <a:defRPr sz="1200">
                <a:solidFill>
                  <a:schemeClr val="tx1"/>
                </a:solidFill>
                <a:latin typeface="Calibri" pitchFamily="34" charset="0"/>
              </a:defRPr>
            </a:lvl2pPr>
            <a:lvl3pPr marL="1156269" indent="-230600" eaLnBrk="0" hangingPunct="0">
              <a:spcBef>
                <a:spcPct val="30000"/>
              </a:spcBef>
              <a:defRPr sz="1200">
                <a:solidFill>
                  <a:schemeClr val="tx1"/>
                </a:solidFill>
                <a:latin typeface="Calibri" pitchFamily="34" charset="0"/>
              </a:defRPr>
            </a:lvl3pPr>
            <a:lvl4pPr marL="1619102" indent="-230600" eaLnBrk="0" hangingPunct="0">
              <a:spcBef>
                <a:spcPct val="30000"/>
              </a:spcBef>
              <a:defRPr sz="1200">
                <a:solidFill>
                  <a:schemeClr val="tx1"/>
                </a:solidFill>
                <a:latin typeface="Calibri" pitchFamily="34" charset="0"/>
              </a:defRPr>
            </a:lvl4pPr>
            <a:lvl5pPr marL="2081937" indent="-230600" eaLnBrk="0" hangingPunct="0">
              <a:spcBef>
                <a:spcPct val="30000"/>
              </a:spcBef>
              <a:defRPr sz="1200">
                <a:solidFill>
                  <a:schemeClr val="tx1"/>
                </a:solidFill>
                <a:latin typeface="Calibri" pitchFamily="34" charset="0"/>
              </a:defRPr>
            </a:lvl5pPr>
            <a:lvl6pPr marL="2552949" indent="-230600" defTabSz="471012" eaLnBrk="0" fontAlgn="base" hangingPunct="0">
              <a:spcBef>
                <a:spcPct val="30000"/>
              </a:spcBef>
              <a:spcAft>
                <a:spcPct val="0"/>
              </a:spcAft>
              <a:defRPr sz="1200">
                <a:solidFill>
                  <a:schemeClr val="tx1"/>
                </a:solidFill>
                <a:latin typeface="Calibri" pitchFamily="34" charset="0"/>
              </a:defRPr>
            </a:lvl6pPr>
            <a:lvl7pPr marL="3023960" indent="-230600" defTabSz="471012" eaLnBrk="0" fontAlgn="base" hangingPunct="0">
              <a:spcBef>
                <a:spcPct val="30000"/>
              </a:spcBef>
              <a:spcAft>
                <a:spcPct val="0"/>
              </a:spcAft>
              <a:defRPr sz="1200">
                <a:solidFill>
                  <a:schemeClr val="tx1"/>
                </a:solidFill>
                <a:latin typeface="Calibri" pitchFamily="34" charset="0"/>
              </a:defRPr>
            </a:lvl7pPr>
            <a:lvl8pPr marL="3494971" indent="-230600" defTabSz="471012" eaLnBrk="0" fontAlgn="base" hangingPunct="0">
              <a:spcBef>
                <a:spcPct val="30000"/>
              </a:spcBef>
              <a:spcAft>
                <a:spcPct val="0"/>
              </a:spcAft>
              <a:defRPr sz="1200">
                <a:solidFill>
                  <a:schemeClr val="tx1"/>
                </a:solidFill>
                <a:latin typeface="Calibri" pitchFamily="34" charset="0"/>
              </a:defRPr>
            </a:lvl8pPr>
            <a:lvl9pPr marL="3965983" indent="-230600" defTabSz="47101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93</a:t>
            </a:fld>
            <a:endParaRPr lang="en-US" altLang="en-US">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33175887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94</a:t>
            </a:fld>
            <a:endParaRPr lang="en-US"/>
          </a:p>
        </p:txBody>
      </p:sp>
    </p:spTree>
    <p:extLst>
      <p:ext uri="{BB962C8B-B14F-4D97-AF65-F5344CB8AC3E}">
        <p14:creationId xmlns:p14="http://schemas.microsoft.com/office/powerpoint/2010/main" val="72941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 and these are called “active” stations.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Access</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to NAPGD2022 and NATRF2022 for anyone with a GNSS receiver.</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More Efficient</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than conventional leveling for determining orthometric heights.</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r>
              <a:rPr lang="en-US" sz="1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Convenience</a:t>
            </a:r>
            <a:r>
              <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in that no need to recover passive control, rather set one’s own and collect GNSS data on it.</a:t>
            </a:r>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defTabSz="924458">
              <a:defRPr/>
            </a:pPr>
            <a:r>
              <a:rPr lang="en-US" baseline="0" dirty="0"/>
              <a:t>So, GPS/GNSS technologies simplify and improve access to, and the accuracy of, our spatial reference system.</a:t>
            </a:r>
            <a:endParaRPr lang="en-US" dirty="0"/>
          </a:p>
          <a:p>
            <a:r>
              <a:rPr lang="en-US" dirty="0">
                <a:sym typeface="Wingdings" panose="05000000000000000000" pitchFamily="2" charset="2"/>
              </a:rPr>
              <a:t> By adding a 4</a:t>
            </a:r>
            <a:r>
              <a:rPr lang="en-US" baseline="30000" dirty="0">
                <a:sym typeface="Wingdings" panose="05000000000000000000" pitchFamily="2" charset="2"/>
              </a:rPr>
              <a:t>th</a:t>
            </a:r>
            <a:r>
              <a:rPr lang="en-US" dirty="0">
                <a:sym typeface="Wingdings" panose="05000000000000000000" pitchFamily="2" charset="2"/>
              </a:rPr>
              <a:t> dimension to all coordinates (time),</a:t>
            </a:r>
            <a:r>
              <a:rPr lang="en-US" baseline="0" dirty="0">
                <a:sym typeface="Wingdings" panose="05000000000000000000" pitchFamily="2" charset="2"/>
              </a:rPr>
              <a:t> marks can serve as more faithful access points.</a:t>
            </a:r>
            <a:endParaRPr lang="en-US" dirty="0"/>
          </a:p>
          <a:p>
            <a:endParaRPr lang="en-US" sz="1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2312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whole pillar could be considered a type of “mark”, being a passive do-nothing structure that holds a “point”, the GRP of this CORS.  </a:t>
            </a:r>
          </a:p>
          <a:p>
            <a:endParaRPr lang="en-US" dirty="0"/>
          </a:p>
          <a:p>
            <a:r>
              <a:rPr lang="en-US" dirty="0">
                <a:latin typeface="Times New Roman" panose="02020603050405020304" pitchFamily="18" charset="0"/>
              </a:rPr>
              <a:t>But the</a:t>
            </a:r>
            <a:r>
              <a:rPr lang="en-US" dirty="0">
                <a:solidFill>
                  <a:srgbClr val="C00000"/>
                </a:solidFill>
                <a:latin typeface="Times New Roman" panose="02020603050405020304" pitchFamily="18" charset="0"/>
              </a:rPr>
              <a:t> point</a:t>
            </a:r>
            <a:r>
              <a:rPr lang="en-US" dirty="0">
                <a:latin typeface="Times New Roman" panose="02020603050405020304" pitchFamily="18" charset="0"/>
              </a:rPr>
              <a:t>, given coordinates computed from all the data collected by that antenna, is probably in here somewhere, as a part of this huge pillar which is effectively one big </a:t>
            </a:r>
            <a:r>
              <a:rPr lang="en-US" dirty="0">
                <a:solidFill>
                  <a:srgbClr val="C00000"/>
                </a:solidFill>
                <a:latin typeface="Times New Roman" panose="02020603050405020304" pitchFamily="18" charset="0"/>
              </a:rPr>
              <a:t>mark, </a:t>
            </a:r>
            <a:r>
              <a:rPr lang="en-US" dirty="0">
                <a:latin typeface="Times New Roman" panose="02020603050405020304" pitchFamily="18" charset="0"/>
              </a:rPr>
              <a:t>passive as can be….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097824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67860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766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068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3482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4072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0914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305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66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14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31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934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614949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290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549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055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146749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42067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9EBC-31FF-49DB-97C7-1AF20F5CDB2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53CA5B-DEFB-4247-B915-374BA951B58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39BB12-2EAF-4FCB-B7ED-827CB47CD2C7}"/>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5" name="Footer Placeholder 4">
            <a:extLst>
              <a:ext uri="{FF2B5EF4-FFF2-40B4-BE49-F238E27FC236}">
                <a16:creationId xmlns:a16="http://schemas.microsoft.com/office/drawing/2014/main" id="{531A6D08-27CF-4C49-84F9-F055DB493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051BE-D1D5-4573-B4AC-D2A4A4DF21E8}"/>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148198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A97E-935C-4983-99F2-D6F278A91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60F81-E182-46D1-AAB9-E0ADB15FED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8C6E7-E046-4232-AFDB-1DBB22F0E7D4}"/>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5" name="Footer Placeholder 4">
            <a:extLst>
              <a:ext uri="{FF2B5EF4-FFF2-40B4-BE49-F238E27FC236}">
                <a16:creationId xmlns:a16="http://schemas.microsoft.com/office/drawing/2014/main" id="{CC97CD56-342B-457F-AFC4-91D588699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12DC2-795D-4E45-8C1D-B9B297A4BFFA}"/>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3398776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1B77-E1A7-4779-8DD2-E948DFDFC39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CE75DC0-1693-4FB7-8C67-FC7822EBCBA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FC4976-56D4-4304-9920-2325701251E0}"/>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5" name="Footer Placeholder 4">
            <a:extLst>
              <a:ext uri="{FF2B5EF4-FFF2-40B4-BE49-F238E27FC236}">
                <a16:creationId xmlns:a16="http://schemas.microsoft.com/office/drawing/2014/main" id="{CF80C49F-25E7-496B-A0A5-A66F45805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29D6A-1471-4213-A9D7-5BAD01782749}"/>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390956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4AA7-AC47-4AA7-9AB2-18B8F52C9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56264-964F-4438-A81F-8454686A401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23AC0-3A75-4536-8BF9-D1CFECA2993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6212B-680A-4845-8475-455F74ABBBD0}"/>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6" name="Footer Placeholder 5">
            <a:extLst>
              <a:ext uri="{FF2B5EF4-FFF2-40B4-BE49-F238E27FC236}">
                <a16:creationId xmlns:a16="http://schemas.microsoft.com/office/drawing/2014/main" id="{F6D5FD05-B85B-4B30-9480-5AEEBEA5B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739F8-785B-4E2A-847B-C9E86D6442F8}"/>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318285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4BB3-D9E3-4854-B5C6-146F4CF576A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CACFBF-A815-49BC-900B-8807F372928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B11D6A8-3C33-4B23-96F1-7AA762D6713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A76DB-67AA-487A-85E9-D6B1CBE0535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B8A65E-BDB7-42C0-8D2D-5E0045F585F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88BC75-A9B0-4496-BFC5-37A43A65FC83}"/>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8" name="Footer Placeholder 7">
            <a:extLst>
              <a:ext uri="{FF2B5EF4-FFF2-40B4-BE49-F238E27FC236}">
                <a16:creationId xmlns:a16="http://schemas.microsoft.com/office/drawing/2014/main" id="{6AB371F6-CF47-4254-B768-6160CC3624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4CB4BA-A7C9-4F96-B35C-2BAE4FE5D389}"/>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4149775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294230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DC3E-8E33-42B3-9478-1271B1268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D53ED-FBCE-4DE7-9EE1-296ACB622970}"/>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4" name="Footer Placeholder 3">
            <a:extLst>
              <a:ext uri="{FF2B5EF4-FFF2-40B4-BE49-F238E27FC236}">
                <a16:creationId xmlns:a16="http://schemas.microsoft.com/office/drawing/2014/main" id="{250D1C19-123F-4237-9A09-563D496B2A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D6C2B4-AAC5-4D3C-B50A-D312A1E97255}"/>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168172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8A0AD-99E7-461B-B8AC-D23CBA97F1C8}"/>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3" name="Footer Placeholder 2">
            <a:extLst>
              <a:ext uri="{FF2B5EF4-FFF2-40B4-BE49-F238E27FC236}">
                <a16:creationId xmlns:a16="http://schemas.microsoft.com/office/drawing/2014/main" id="{66E40F96-62B8-4A89-958B-3468F90225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17602-B46F-4A86-95BC-5A5ED58A06F2}"/>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369463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BDE4-D33E-47CD-9BF3-F156E7F68B2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CD05F1C-01C0-4F29-B10F-A5DDF6E771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D9B35-0A0E-4529-A635-D7641CCD847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34632-9F6E-4631-B5B2-6C26DBB28055}"/>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6" name="Footer Placeholder 5">
            <a:extLst>
              <a:ext uri="{FF2B5EF4-FFF2-40B4-BE49-F238E27FC236}">
                <a16:creationId xmlns:a16="http://schemas.microsoft.com/office/drawing/2014/main" id="{9FA57F4C-3565-40AB-8C8B-40D1C7B59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2819C-1A47-4765-9043-95FBB36E960E}"/>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29102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C79C-BA78-4BAC-AC98-1FC9BA5B01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DFB72F7-C5CE-4B4C-9C28-5282E541B1A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60F4729-764B-403B-8459-E4D642BC55F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0FFA30-0D51-4419-8182-94019C6A4B18}"/>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6" name="Footer Placeholder 5">
            <a:extLst>
              <a:ext uri="{FF2B5EF4-FFF2-40B4-BE49-F238E27FC236}">
                <a16:creationId xmlns:a16="http://schemas.microsoft.com/office/drawing/2014/main" id="{C67F8A69-231A-4779-8B8D-5A4CD5513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971FEB-4A62-4AEE-8989-0CB4F90557B5}"/>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473992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670F-90A3-4D26-83BB-FF1A79452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8D0FF-BB62-4148-8AAA-968A34FA8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9A717-0B62-40F5-AC3E-DDB7AFC1D86C}"/>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5" name="Footer Placeholder 4">
            <a:extLst>
              <a:ext uri="{FF2B5EF4-FFF2-40B4-BE49-F238E27FC236}">
                <a16:creationId xmlns:a16="http://schemas.microsoft.com/office/drawing/2014/main" id="{6DCB605B-0A56-4092-9C7B-1C9FE4DFF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9EC2B-0166-4113-AB63-8D34070F318B}"/>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25041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96A581-59C7-4F28-80EF-91E3747BD4E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DA6AE0-11FE-4A46-A078-A76D749D450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CDEA6-4CE0-4984-8753-CBC5A81CF5DE}"/>
              </a:ext>
            </a:extLst>
          </p:cNvPr>
          <p:cNvSpPr>
            <a:spLocks noGrp="1"/>
          </p:cNvSpPr>
          <p:nvPr>
            <p:ph type="dt" sz="half" idx="10"/>
          </p:nvPr>
        </p:nvSpPr>
        <p:spPr/>
        <p:txBody>
          <a:bodyPr/>
          <a:lstStyle/>
          <a:p>
            <a:fld id="{1D4A7101-D3BD-4C6E-9BFB-75B559FA921E}" type="datetimeFigureOut">
              <a:rPr lang="en-US" smtClean="0"/>
              <a:t>09-May-24</a:t>
            </a:fld>
            <a:endParaRPr lang="en-US"/>
          </a:p>
        </p:txBody>
      </p:sp>
      <p:sp>
        <p:nvSpPr>
          <p:cNvPr id="5" name="Footer Placeholder 4">
            <a:extLst>
              <a:ext uri="{FF2B5EF4-FFF2-40B4-BE49-F238E27FC236}">
                <a16:creationId xmlns:a16="http://schemas.microsoft.com/office/drawing/2014/main" id="{8197EBE5-C83F-4FF9-942A-4C611688E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013C3-83DC-4F30-BD1A-0466547381C6}"/>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8866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257175" indent="-257175">
              <a:buClr>
                <a:schemeClr val="accent2"/>
              </a:buClr>
              <a:buFont typeface="Arial" charset="0"/>
              <a:buChar char="•"/>
              <a:defRPr sz="2100">
                <a:solidFill>
                  <a:schemeClr val="bg1"/>
                </a:solidFill>
              </a:defRPr>
            </a:lvl1pPr>
            <a:lvl2pPr>
              <a:defRPr sz="1200" b="0" i="0">
                <a:latin typeface="Calibri" charset="0"/>
                <a:ea typeface="Calibri" charset="0"/>
                <a:cs typeface="Calibri" charset="0"/>
              </a:defRPr>
            </a:lvl2pPr>
            <a:lvl3pPr>
              <a:defRPr sz="1050" b="0" i="0">
                <a:latin typeface="Calibri" charset="0"/>
                <a:ea typeface="Calibri" charset="0"/>
                <a:cs typeface="Calibri" charset="0"/>
              </a:defRPr>
            </a:lvl3pPr>
            <a:lvl4pPr>
              <a:defRPr sz="1050" b="0" i="0">
                <a:latin typeface="Calibri" charset="0"/>
                <a:ea typeface="Calibri" charset="0"/>
                <a:cs typeface="Calibri" charset="0"/>
              </a:defRPr>
            </a:lvl4pPr>
            <a:lvl5pPr>
              <a:defRPr sz="105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6"/>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5543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6"/>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98172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87792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469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383373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15992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581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412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5995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79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8641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2470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399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846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53550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56950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106467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76309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9907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5429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8052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181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269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2353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587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2042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1228271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072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493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76060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67930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464819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 name="bk object 17"/>
          <p:cNvSpPr/>
          <p:nvPr/>
        </p:nvSpPr>
        <p:spPr>
          <a:xfrm>
            <a:off x="2907792" y="3067811"/>
            <a:ext cx="1179576" cy="269748"/>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 name="bk object 18"/>
          <p:cNvSpPr/>
          <p:nvPr/>
        </p:nvSpPr>
        <p:spPr>
          <a:xfrm>
            <a:off x="2950591" y="3094101"/>
            <a:ext cx="1093470" cy="177165"/>
          </a:xfrm>
          <a:custGeom>
            <a:avLst/>
            <a:gdLst/>
            <a:ahLst/>
            <a:cxnLst/>
            <a:rect l="l" t="t" r="r" b="b"/>
            <a:pathLst>
              <a:path w="1093470" h="177164">
                <a:moveTo>
                  <a:pt x="1093088" y="0"/>
                </a:moveTo>
                <a:lnTo>
                  <a:pt x="1051166" y="13205"/>
                </a:lnTo>
                <a:lnTo>
                  <a:pt x="1008178" y="25972"/>
                </a:lnTo>
                <a:lnTo>
                  <a:pt x="964173" y="38294"/>
                </a:lnTo>
                <a:lnTo>
                  <a:pt x="919201" y="50163"/>
                </a:lnTo>
                <a:lnTo>
                  <a:pt x="873309" y="61569"/>
                </a:lnTo>
                <a:lnTo>
                  <a:pt x="826548" y="72507"/>
                </a:lnTo>
                <a:lnTo>
                  <a:pt x="778966" y="82966"/>
                </a:lnTo>
                <a:lnTo>
                  <a:pt x="730611" y="92941"/>
                </a:lnTo>
                <a:lnTo>
                  <a:pt x="681534" y="102422"/>
                </a:lnTo>
                <a:lnTo>
                  <a:pt x="631782" y="111401"/>
                </a:lnTo>
                <a:lnTo>
                  <a:pt x="581406" y="119872"/>
                </a:lnTo>
                <a:lnTo>
                  <a:pt x="530453" y="127825"/>
                </a:lnTo>
                <a:lnTo>
                  <a:pt x="478972" y="135253"/>
                </a:lnTo>
                <a:lnTo>
                  <a:pt x="427014" y="142148"/>
                </a:lnTo>
                <a:lnTo>
                  <a:pt x="374626" y="148502"/>
                </a:lnTo>
                <a:lnTo>
                  <a:pt x="321857" y="154307"/>
                </a:lnTo>
                <a:lnTo>
                  <a:pt x="268758" y="159555"/>
                </a:lnTo>
                <a:lnTo>
                  <a:pt x="215375" y="164239"/>
                </a:lnTo>
                <a:lnTo>
                  <a:pt x="161759" y="168349"/>
                </a:lnTo>
                <a:lnTo>
                  <a:pt x="107959" y="171879"/>
                </a:lnTo>
                <a:lnTo>
                  <a:pt x="54022" y="174820"/>
                </a:lnTo>
                <a:lnTo>
                  <a:pt x="0" y="177164"/>
                </a:lnTo>
              </a:path>
            </a:pathLst>
          </a:custGeom>
          <a:ln w="6349">
            <a:solidFill>
              <a:srgbClr val="4F81BC"/>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 name="bk object 19"/>
          <p:cNvSpPr/>
          <p:nvPr/>
        </p:nvSpPr>
        <p:spPr>
          <a:xfrm>
            <a:off x="2907792" y="2967227"/>
            <a:ext cx="1179576" cy="268224"/>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 name="bk object 20"/>
          <p:cNvSpPr/>
          <p:nvPr/>
        </p:nvSpPr>
        <p:spPr>
          <a:xfrm>
            <a:off x="2950591" y="2992501"/>
            <a:ext cx="1093470" cy="177165"/>
          </a:xfrm>
          <a:custGeom>
            <a:avLst/>
            <a:gdLst/>
            <a:ahLst/>
            <a:cxnLst/>
            <a:rect l="l" t="t" r="r" b="b"/>
            <a:pathLst>
              <a:path w="1093470" h="177164">
                <a:moveTo>
                  <a:pt x="1093088" y="0"/>
                </a:moveTo>
                <a:lnTo>
                  <a:pt x="1051166" y="13205"/>
                </a:lnTo>
                <a:lnTo>
                  <a:pt x="1008178" y="25972"/>
                </a:lnTo>
                <a:lnTo>
                  <a:pt x="964173" y="38294"/>
                </a:lnTo>
                <a:lnTo>
                  <a:pt x="919201" y="50163"/>
                </a:lnTo>
                <a:lnTo>
                  <a:pt x="873309" y="61569"/>
                </a:lnTo>
                <a:lnTo>
                  <a:pt x="826548" y="72507"/>
                </a:lnTo>
                <a:lnTo>
                  <a:pt x="778966" y="82966"/>
                </a:lnTo>
                <a:lnTo>
                  <a:pt x="730611" y="92941"/>
                </a:lnTo>
                <a:lnTo>
                  <a:pt x="681534" y="102422"/>
                </a:lnTo>
                <a:lnTo>
                  <a:pt x="631782" y="111401"/>
                </a:lnTo>
                <a:lnTo>
                  <a:pt x="581406" y="119872"/>
                </a:lnTo>
                <a:lnTo>
                  <a:pt x="530453" y="127825"/>
                </a:lnTo>
                <a:lnTo>
                  <a:pt x="478972" y="135253"/>
                </a:lnTo>
                <a:lnTo>
                  <a:pt x="427014" y="142148"/>
                </a:lnTo>
                <a:lnTo>
                  <a:pt x="374626" y="148502"/>
                </a:lnTo>
                <a:lnTo>
                  <a:pt x="321857" y="154307"/>
                </a:lnTo>
                <a:lnTo>
                  <a:pt x="268758" y="159555"/>
                </a:lnTo>
                <a:lnTo>
                  <a:pt x="215375" y="164239"/>
                </a:lnTo>
                <a:lnTo>
                  <a:pt x="161759" y="168349"/>
                </a:lnTo>
                <a:lnTo>
                  <a:pt x="107959" y="171879"/>
                </a:lnTo>
                <a:lnTo>
                  <a:pt x="54022" y="174820"/>
                </a:lnTo>
                <a:lnTo>
                  <a:pt x="0" y="177164"/>
                </a:lnTo>
              </a:path>
            </a:pathLst>
          </a:custGeom>
          <a:ln w="6349">
            <a:solidFill>
              <a:srgbClr val="4F81BC"/>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 name="bk object 21"/>
          <p:cNvSpPr/>
          <p:nvPr/>
        </p:nvSpPr>
        <p:spPr>
          <a:xfrm>
            <a:off x="893063" y="2173223"/>
            <a:ext cx="8250936" cy="2689860"/>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 name="bk object 22"/>
          <p:cNvSpPr/>
          <p:nvPr/>
        </p:nvSpPr>
        <p:spPr>
          <a:xfrm>
            <a:off x="954145" y="2198623"/>
            <a:ext cx="8190230" cy="2559050"/>
          </a:xfrm>
          <a:custGeom>
            <a:avLst/>
            <a:gdLst/>
            <a:ahLst/>
            <a:cxnLst/>
            <a:rect l="l" t="t" r="r" b="b"/>
            <a:pathLst>
              <a:path w="8190230" h="2559050">
                <a:moveTo>
                  <a:pt x="659643" y="0"/>
                </a:moveTo>
                <a:lnTo>
                  <a:pt x="653569" y="73869"/>
                </a:lnTo>
                <a:lnTo>
                  <a:pt x="630244" y="145588"/>
                </a:lnTo>
                <a:lnTo>
                  <a:pt x="612969" y="180626"/>
                </a:lnTo>
                <a:lnTo>
                  <a:pt x="592408" y="215110"/>
                </a:lnTo>
                <a:lnTo>
                  <a:pt x="568903" y="249032"/>
                </a:lnTo>
                <a:lnTo>
                  <a:pt x="542798" y="282387"/>
                </a:lnTo>
                <a:lnTo>
                  <a:pt x="514434" y="315170"/>
                </a:lnTo>
                <a:lnTo>
                  <a:pt x="484153" y="347375"/>
                </a:lnTo>
                <a:lnTo>
                  <a:pt x="452299" y="378996"/>
                </a:lnTo>
                <a:lnTo>
                  <a:pt x="419213" y="410026"/>
                </a:lnTo>
                <a:lnTo>
                  <a:pt x="385237" y="440462"/>
                </a:lnTo>
                <a:lnTo>
                  <a:pt x="350714" y="470295"/>
                </a:lnTo>
                <a:lnTo>
                  <a:pt x="315987" y="499522"/>
                </a:lnTo>
                <a:lnTo>
                  <a:pt x="281397" y="528135"/>
                </a:lnTo>
                <a:lnTo>
                  <a:pt x="247287" y="556130"/>
                </a:lnTo>
                <a:lnTo>
                  <a:pt x="213999" y="583500"/>
                </a:lnTo>
                <a:lnTo>
                  <a:pt x="181876" y="610239"/>
                </a:lnTo>
                <a:lnTo>
                  <a:pt x="151259" y="636343"/>
                </a:lnTo>
                <a:lnTo>
                  <a:pt x="122492" y="661804"/>
                </a:lnTo>
                <a:lnTo>
                  <a:pt x="71874" y="710778"/>
                </a:lnTo>
                <a:lnTo>
                  <a:pt x="32760" y="757115"/>
                </a:lnTo>
                <a:lnTo>
                  <a:pt x="7889" y="800768"/>
                </a:lnTo>
                <a:lnTo>
                  <a:pt x="0" y="841691"/>
                </a:lnTo>
                <a:lnTo>
                  <a:pt x="3279" y="861114"/>
                </a:lnTo>
                <a:lnTo>
                  <a:pt x="25996" y="897855"/>
                </a:lnTo>
                <a:lnTo>
                  <a:pt x="65021" y="927369"/>
                </a:lnTo>
                <a:lnTo>
                  <a:pt x="111433" y="948847"/>
                </a:lnTo>
                <a:lnTo>
                  <a:pt x="168602" y="966714"/>
                </a:lnTo>
                <a:lnTo>
                  <a:pt x="235661" y="981338"/>
                </a:lnTo>
                <a:lnTo>
                  <a:pt x="311744" y="993084"/>
                </a:lnTo>
                <a:lnTo>
                  <a:pt x="352898" y="997992"/>
                </a:lnTo>
                <a:lnTo>
                  <a:pt x="395983" y="1002319"/>
                </a:lnTo>
                <a:lnTo>
                  <a:pt x="440890" y="1006110"/>
                </a:lnTo>
                <a:lnTo>
                  <a:pt x="487512" y="1009411"/>
                </a:lnTo>
                <a:lnTo>
                  <a:pt x="535739" y="1012268"/>
                </a:lnTo>
                <a:lnTo>
                  <a:pt x="585464" y="1014727"/>
                </a:lnTo>
                <a:lnTo>
                  <a:pt x="636578" y="1016833"/>
                </a:lnTo>
                <a:lnTo>
                  <a:pt x="688973" y="1018632"/>
                </a:lnTo>
                <a:lnTo>
                  <a:pt x="742540" y="1020171"/>
                </a:lnTo>
                <a:lnTo>
                  <a:pt x="797171" y="1021495"/>
                </a:lnTo>
                <a:lnTo>
                  <a:pt x="852758" y="1022650"/>
                </a:lnTo>
                <a:lnTo>
                  <a:pt x="909192" y="1023681"/>
                </a:lnTo>
                <a:lnTo>
                  <a:pt x="966366" y="1024636"/>
                </a:lnTo>
                <a:lnTo>
                  <a:pt x="1024170" y="1025558"/>
                </a:lnTo>
                <a:lnTo>
                  <a:pt x="1082497" y="1026495"/>
                </a:lnTo>
                <a:lnTo>
                  <a:pt x="1141238" y="1027493"/>
                </a:lnTo>
                <a:lnTo>
                  <a:pt x="1200284" y="1028596"/>
                </a:lnTo>
                <a:lnTo>
                  <a:pt x="1259528" y="1029851"/>
                </a:lnTo>
                <a:lnTo>
                  <a:pt x="1318861" y="1031305"/>
                </a:lnTo>
                <a:lnTo>
                  <a:pt x="1378175" y="1033001"/>
                </a:lnTo>
                <a:lnTo>
                  <a:pt x="1437361" y="1034988"/>
                </a:lnTo>
                <a:lnTo>
                  <a:pt x="1496311" y="1037309"/>
                </a:lnTo>
                <a:lnTo>
                  <a:pt x="1554917" y="1040012"/>
                </a:lnTo>
                <a:lnTo>
                  <a:pt x="1613070" y="1043142"/>
                </a:lnTo>
                <a:lnTo>
                  <a:pt x="1670663" y="1046745"/>
                </a:lnTo>
                <a:lnTo>
                  <a:pt x="1727586" y="1050866"/>
                </a:lnTo>
                <a:lnTo>
                  <a:pt x="1783731" y="1055552"/>
                </a:lnTo>
                <a:lnTo>
                  <a:pt x="1838990" y="1060849"/>
                </a:lnTo>
                <a:lnTo>
                  <a:pt x="1893255" y="1066802"/>
                </a:lnTo>
                <a:lnTo>
                  <a:pt x="1946418" y="1073457"/>
                </a:lnTo>
                <a:lnTo>
                  <a:pt x="1998369" y="1080860"/>
                </a:lnTo>
                <a:lnTo>
                  <a:pt x="2049001" y="1089057"/>
                </a:lnTo>
                <a:lnTo>
                  <a:pt x="2098206" y="1098093"/>
                </a:lnTo>
                <a:lnTo>
                  <a:pt x="2145874" y="1108016"/>
                </a:lnTo>
                <a:lnTo>
                  <a:pt x="2191898" y="1118870"/>
                </a:lnTo>
                <a:lnTo>
                  <a:pt x="2241186" y="1131856"/>
                </a:lnTo>
                <a:lnTo>
                  <a:pt x="2289730" y="1145862"/>
                </a:lnTo>
                <a:lnTo>
                  <a:pt x="2337577" y="1160834"/>
                </a:lnTo>
                <a:lnTo>
                  <a:pt x="2384770" y="1176721"/>
                </a:lnTo>
                <a:lnTo>
                  <a:pt x="2431353" y="1193469"/>
                </a:lnTo>
                <a:lnTo>
                  <a:pt x="2477371" y="1211026"/>
                </a:lnTo>
                <a:lnTo>
                  <a:pt x="2522866" y="1229338"/>
                </a:lnTo>
                <a:lnTo>
                  <a:pt x="2567884" y="1248354"/>
                </a:lnTo>
                <a:lnTo>
                  <a:pt x="2612469" y="1268019"/>
                </a:lnTo>
                <a:lnTo>
                  <a:pt x="2656665" y="1288282"/>
                </a:lnTo>
                <a:lnTo>
                  <a:pt x="2700515" y="1309089"/>
                </a:lnTo>
                <a:lnTo>
                  <a:pt x="2744065" y="1330387"/>
                </a:lnTo>
                <a:lnTo>
                  <a:pt x="2787357" y="1352125"/>
                </a:lnTo>
                <a:lnTo>
                  <a:pt x="2830437" y="1374249"/>
                </a:lnTo>
                <a:lnTo>
                  <a:pt x="2873347" y="1396706"/>
                </a:lnTo>
                <a:lnTo>
                  <a:pt x="2916134" y="1419443"/>
                </a:lnTo>
                <a:lnTo>
                  <a:pt x="2958839" y="1442408"/>
                </a:lnTo>
                <a:lnTo>
                  <a:pt x="3001509" y="1465548"/>
                </a:lnTo>
                <a:lnTo>
                  <a:pt x="3044186" y="1488810"/>
                </a:lnTo>
                <a:lnTo>
                  <a:pt x="3086915" y="1512141"/>
                </a:lnTo>
                <a:lnTo>
                  <a:pt x="3129740" y="1535488"/>
                </a:lnTo>
                <a:lnTo>
                  <a:pt x="3172705" y="1558800"/>
                </a:lnTo>
                <a:lnTo>
                  <a:pt x="3215854" y="1582022"/>
                </a:lnTo>
                <a:lnTo>
                  <a:pt x="3259232" y="1605102"/>
                </a:lnTo>
                <a:lnTo>
                  <a:pt x="3302882" y="1627987"/>
                </a:lnTo>
                <a:lnTo>
                  <a:pt x="3346848" y="1650625"/>
                </a:lnTo>
                <a:lnTo>
                  <a:pt x="3391175" y="1672962"/>
                </a:lnTo>
                <a:lnTo>
                  <a:pt x="3435907" y="1694946"/>
                </a:lnTo>
                <a:lnTo>
                  <a:pt x="3481088" y="1716524"/>
                </a:lnTo>
                <a:lnTo>
                  <a:pt x="3526762" y="1737643"/>
                </a:lnTo>
                <a:lnTo>
                  <a:pt x="3572973" y="1758251"/>
                </a:lnTo>
                <a:lnTo>
                  <a:pt x="3619765" y="1778294"/>
                </a:lnTo>
                <a:lnTo>
                  <a:pt x="3667182" y="1797720"/>
                </a:lnTo>
                <a:lnTo>
                  <a:pt x="3715269" y="1816476"/>
                </a:lnTo>
                <a:lnTo>
                  <a:pt x="3764069" y="1834509"/>
                </a:lnTo>
                <a:lnTo>
                  <a:pt x="3813627" y="1851767"/>
                </a:lnTo>
                <a:lnTo>
                  <a:pt x="3863987" y="1868196"/>
                </a:lnTo>
                <a:lnTo>
                  <a:pt x="3915192" y="1883744"/>
                </a:lnTo>
                <a:lnTo>
                  <a:pt x="3967288" y="1898358"/>
                </a:lnTo>
                <a:lnTo>
                  <a:pt x="4020317" y="1911984"/>
                </a:lnTo>
                <a:lnTo>
                  <a:pt x="4064395" y="1922430"/>
                </a:lnTo>
                <a:lnTo>
                  <a:pt x="4109240" y="1932380"/>
                </a:lnTo>
                <a:lnTo>
                  <a:pt x="4154820" y="1941852"/>
                </a:lnTo>
                <a:lnTo>
                  <a:pt x="4201101" y="1950865"/>
                </a:lnTo>
                <a:lnTo>
                  <a:pt x="4248051" y="1959435"/>
                </a:lnTo>
                <a:lnTo>
                  <a:pt x="4295636" y="1967580"/>
                </a:lnTo>
                <a:lnTo>
                  <a:pt x="4343822" y="1975319"/>
                </a:lnTo>
                <a:lnTo>
                  <a:pt x="4392578" y="1982668"/>
                </a:lnTo>
                <a:lnTo>
                  <a:pt x="4441870" y="1989646"/>
                </a:lnTo>
                <a:lnTo>
                  <a:pt x="4491664" y="1996271"/>
                </a:lnTo>
                <a:lnTo>
                  <a:pt x="4541928" y="2002560"/>
                </a:lnTo>
                <a:lnTo>
                  <a:pt x="4592629" y="2008530"/>
                </a:lnTo>
                <a:lnTo>
                  <a:pt x="4643733" y="2014200"/>
                </a:lnTo>
                <a:lnTo>
                  <a:pt x="4695208" y="2019587"/>
                </a:lnTo>
                <a:lnTo>
                  <a:pt x="4747020" y="2024709"/>
                </a:lnTo>
                <a:lnTo>
                  <a:pt x="4799136" y="2029584"/>
                </a:lnTo>
                <a:lnTo>
                  <a:pt x="4851523" y="2034230"/>
                </a:lnTo>
                <a:lnTo>
                  <a:pt x="4904148" y="2038663"/>
                </a:lnTo>
                <a:lnTo>
                  <a:pt x="4956978" y="2042903"/>
                </a:lnTo>
                <a:lnTo>
                  <a:pt x="5009980" y="2046966"/>
                </a:lnTo>
                <a:lnTo>
                  <a:pt x="5063120" y="2050871"/>
                </a:lnTo>
                <a:lnTo>
                  <a:pt x="5116366" y="2054634"/>
                </a:lnTo>
                <a:lnTo>
                  <a:pt x="5169684" y="2058275"/>
                </a:lnTo>
                <a:lnTo>
                  <a:pt x="5223042" y="2061810"/>
                </a:lnTo>
                <a:lnTo>
                  <a:pt x="5276406" y="2065257"/>
                </a:lnTo>
                <a:lnTo>
                  <a:pt x="5329743" y="2068634"/>
                </a:lnTo>
                <a:lnTo>
                  <a:pt x="5383020" y="2071959"/>
                </a:lnTo>
                <a:lnTo>
                  <a:pt x="5436204" y="2075249"/>
                </a:lnTo>
                <a:lnTo>
                  <a:pt x="5489262" y="2078523"/>
                </a:lnTo>
                <a:lnTo>
                  <a:pt x="5542160" y="2081798"/>
                </a:lnTo>
                <a:lnTo>
                  <a:pt x="5594866" y="2085091"/>
                </a:lnTo>
                <a:lnTo>
                  <a:pt x="5647347" y="2088420"/>
                </a:lnTo>
                <a:lnTo>
                  <a:pt x="5699569" y="2091804"/>
                </a:lnTo>
                <a:lnTo>
                  <a:pt x="5751499" y="2095259"/>
                </a:lnTo>
                <a:lnTo>
                  <a:pt x="5803105" y="2098804"/>
                </a:lnTo>
                <a:lnTo>
                  <a:pt x="5854353" y="2102456"/>
                </a:lnTo>
                <a:lnTo>
                  <a:pt x="5905209" y="2106234"/>
                </a:lnTo>
                <a:lnTo>
                  <a:pt x="5955642" y="2110153"/>
                </a:lnTo>
                <a:lnTo>
                  <a:pt x="6005617" y="2114234"/>
                </a:lnTo>
                <a:lnTo>
                  <a:pt x="6055102" y="2118492"/>
                </a:lnTo>
                <a:lnTo>
                  <a:pt x="6104064" y="2122947"/>
                </a:lnTo>
                <a:lnTo>
                  <a:pt x="6152469" y="2127615"/>
                </a:lnTo>
                <a:lnTo>
                  <a:pt x="6200284" y="2132514"/>
                </a:lnTo>
                <a:lnTo>
                  <a:pt x="6247477" y="2137663"/>
                </a:lnTo>
                <a:lnTo>
                  <a:pt x="6294014" y="2143078"/>
                </a:lnTo>
                <a:lnTo>
                  <a:pt x="6339862" y="2148778"/>
                </a:lnTo>
                <a:lnTo>
                  <a:pt x="6384988" y="2154780"/>
                </a:lnTo>
                <a:lnTo>
                  <a:pt x="6429359" y="2161103"/>
                </a:lnTo>
                <a:lnTo>
                  <a:pt x="6472941" y="2167763"/>
                </a:lnTo>
                <a:lnTo>
                  <a:pt x="6530964" y="2176902"/>
                </a:lnTo>
                <a:lnTo>
                  <a:pt x="6587549" y="2185762"/>
                </a:lnTo>
                <a:lnTo>
                  <a:pt x="6642780" y="2194377"/>
                </a:lnTo>
                <a:lnTo>
                  <a:pt x="6696740" y="2202786"/>
                </a:lnTo>
                <a:lnTo>
                  <a:pt x="6749513" y="2211024"/>
                </a:lnTo>
                <a:lnTo>
                  <a:pt x="6801182" y="2219128"/>
                </a:lnTo>
                <a:lnTo>
                  <a:pt x="6851830" y="2227134"/>
                </a:lnTo>
                <a:lnTo>
                  <a:pt x="6901542" y="2235079"/>
                </a:lnTo>
                <a:lnTo>
                  <a:pt x="6950400" y="2243000"/>
                </a:lnTo>
                <a:lnTo>
                  <a:pt x="6998488" y="2250933"/>
                </a:lnTo>
                <a:lnTo>
                  <a:pt x="7045889" y="2258915"/>
                </a:lnTo>
                <a:lnTo>
                  <a:pt x="7092687" y="2266982"/>
                </a:lnTo>
                <a:lnTo>
                  <a:pt x="7138966" y="2275172"/>
                </a:lnTo>
                <a:lnTo>
                  <a:pt x="7184808" y="2283519"/>
                </a:lnTo>
                <a:lnTo>
                  <a:pt x="7230297" y="2292062"/>
                </a:lnTo>
                <a:lnTo>
                  <a:pt x="7275517" y="2300836"/>
                </a:lnTo>
                <a:lnTo>
                  <a:pt x="7320550" y="2309879"/>
                </a:lnTo>
                <a:lnTo>
                  <a:pt x="7365482" y="2319226"/>
                </a:lnTo>
                <a:lnTo>
                  <a:pt x="7410394" y="2328914"/>
                </a:lnTo>
                <a:lnTo>
                  <a:pt x="7455370" y="2338981"/>
                </a:lnTo>
                <a:lnTo>
                  <a:pt x="7500494" y="2349462"/>
                </a:lnTo>
                <a:lnTo>
                  <a:pt x="7545850" y="2360394"/>
                </a:lnTo>
                <a:lnTo>
                  <a:pt x="7591520" y="2371813"/>
                </a:lnTo>
                <a:lnTo>
                  <a:pt x="7637588" y="2383757"/>
                </a:lnTo>
                <a:lnTo>
                  <a:pt x="7684138" y="2396261"/>
                </a:lnTo>
                <a:lnTo>
                  <a:pt x="7731252" y="2409363"/>
                </a:lnTo>
                <a:lnTo>
                  <a:pt x="7779015" y="2423098"/>
                </a:lnTo>
                <a:lnTo>
                  <a:pt x="7827510" y="2437504"/>
                </a:lnTo>
                <a:lnTo>
                  <a:pt x="7876821" y="2452617"/>
                </a:lnTo>
                <a:lnTo>
                  <a:pt x="7927030" y="2468473"/>
                </a:lnTo>
                <a:lnTo>
                  <a:pt x="7978221" y="2485110"/>
                </a:lnTo>
                <a:lnTo>
                  <a:pt x="8030478" y="2502563"/>
                </a:lnTo>
                <a:lnTo>
                  <a:pt x="8083884" y="2520870"/>
                </a:lnTo>
                <a:lnTo>
                  <a:pt x="8138522" y="2540066"/>
                </a:lnTo>
                <a:lnTo>
                  <a:pt x="8189854" y="2558526"/>
                </a:lnTo>
              </a:path>
            </a:pathLst>
          </a:custGeom>
          <a:ln w="38099">
            <a:solidFill>
              <a:srgbClr val="932824"/>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 name="bk object 23"/>
          <p:cNvSpPr/>
          <p:nvPr/>
        </p:nvSpPr>
        <p:spPr>
          <a:xfrm>
            <a:off x="2982467" y="4395215"/>
            <a:ext cx="3276600" cy="2156460"/>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 name="bk object 24"/>
          <p:cNvSpPr/>
          <p:nvPr/>
        </p:nvSpPr>
        <p:spPr>
          <a:xfrm>
            <a:off x="3178175" y="4591050"/>
            <a:ext cx="2687701" cy="1568450"/>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 name="bk object 25"/>
          <p:cNvSpPr/>
          <p:nvPr/>
        </p:nvSpPr>
        <p:spPr>
          <a:xfrm>
            <a:off x="873125" y="5370512"/>
            <a:ext cx="742950" cy="390525"/>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 name="bk object 26"/>
          <p:cNvSpPr/>
          <p:nvPr/>
        </p:nvSpPr>
        <p:spPr>
          <a:xfrm>
            <a:off x="1120775" y="6340475"/>
            <a:ext cx="531812" cy="355600"/>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 name="bk object 27"/>
          <p:cNvSpPr/>
          <p:nvPr/>
        </p:nvSpPr>
        <p:spPr>
          <a:xfrm>
            <a:off x="231775" y="4797425"/>
            <a:ext cx="1420876" cy="858837"/>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 name="bk object 28"/>
          <p:cNvSpPr/>
          <p:nvPr/>
        </p:nvSpPr>
        <p:spPr>
          <a:xfrm>
            <a:off x="285750" y="6143625"/>
            <a:ext cx="1222375" cy="601662"/>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 name="bk object 29"/>
          <p:cNvSpPr/>
          <p:nvPr/>
        </p:nvSpPr>
        <p:spPr>
          <a:xfrm>
            <a:off x="1208087" y="5149850"/>
            <a:ext cx="650875" cy="512762"/>
          </a:xfrm>
          <a:prstGeom prst="rect">
            <a:avLst/>
          </a:prstGeom>
          <a:blipFill>
            <a:blip r:embed="rId12"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pitchFamily="34" charset="0"/>
              <a:ea typeface="ＭＳ Ｐゴシック" pitchFamily="34" charset="-128"/>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09-May-24</a:t>
            </a:fld>
            <a:endParaRPr kumimoji="0" lang="en-US" sz="1800" b="0" i="0" u="none" strike="noStrike" kern="1200" cap="none" spc="0" normalizeH="0" baseline="0" noProof="0">
              <a:ln>
                <a:noFill/>
              </a:ln>
              <a:solidFill>
                <a:prstClr val="black">
                  <a:tint val="75000"/>
                </a:prstClr>
              </a:solidFill>
              <a:effectLst/>
              <a:uLnTx/>
              <a:uFillTx/>
              <a:latin typeface="Calibri" pitchFamily="34" charset="0"/>
              <a:ea typeface="ＭＳ Ｐゴシック" pitchFamily="34" charset="-128"/>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981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362383-2CAB-449F-81AB-C9F7995E3FFB}"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471722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62383-2CAB-449F-81AB-C9F7995E3FFB}"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3960288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362383-2CAB-449F-81AB-C9F7995E3FFB}"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6006700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362383-2CAB-449F-81AB-C9F7995E3FFB}"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2652140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362383-2CAB-449F-81AB-C9F7995E3FFB}" type="datetimeFigureOut">
              <a:rPr lang="en-US" smtClean="0"/>
              <a:t>09-May-24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401756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177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362383-2CAB-449F-81AB-C9F7995E3FFB}" type="datetimeFigureOut">
              <a:rPr lang="en-US" smtClean="0"/>
              <a:t>09-May-24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36637146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62383-2CAB-449F-81AB-C9F7995E3FFB}" type="datetimeFigureOut">
              <a:rPr lang="en-US" smtClean="0"/>
              <a:t>09-May-24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23232830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362383-2CAB-449F-81AB-C9F7995E3FFB}"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3604519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362383-2CAB-449F-81AB-C9F7995E3FFB}" type="datetimeFigureOut">
              <a:rPr lang="en-US" smtClean="0"/>
              <a:t>09-May-24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15399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62383-2CAB-449F-81AB-C9F7995E3FFB}"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4237044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62383-2CAB-449F-81AB-C9F7995E3FFB}" type="datetimeFigureOut">
              <a:rPr lang="en-US" smtClean="0"/>
              <a:t>09-May-24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ECEF8-4710-4021-BBF4-3B5F740A613D}" type="slidenum">
              <a:rPr lang="en-US" smtClean="0"/>
              <a:t>‹#›</a:t>
            </a:fld>
            <a:endParaRPr lang="en-US"/>
          </a:p>
        </p:txBody>
      </p:sp>
    </p:spTree>
    <p:extLst>
      <p:ext uri="{BB962C8B-B14F-4D97-AF65-F5344CB8AC3E}">
        <p14:creationId xmlns:p14="http://schemas.microsoft.com/office/powerpoint/2010/main" val="421483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063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537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jpe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2032290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2313623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21FD5A-4F24-4600-9DFE-EE423266DB5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7B9F1F-425A-4321-899D-1D2932893F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4BFFF-7CCA-4F50-894A-48B030E185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4A7101-D3BD-4C6E-9BFB-75B559FA921E}" type="datetimeFigureOut">
              <a:rPr lang="en-US" smtClean="0"/>
              <a:t>09-May-24</a:t>
            </a:fld>
            <a:endParaRPr lang="en-US"/>
          </a:p>
        </p:txBody>
      </p:sp>
      <p:sp>
        <p:nvSpPr>
          <p:cNvPr id="5" name="Footer Placeholder 4">
            <a:extLst>
              <a:ext uri="{FF2B5EF4-FFF2-40B4-BE49-F238E27FC236}">
                <a16:creationId xmlns:a16="http://schemas.microsoft.com/office/drawing/2014/main" id="{A8D5F192-24D8-4DD7-8D42-2357E1EE2ED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292C69-5368-41A5-A2C7-232B91C18C7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8680CC-D29A-491B-A797-7CE3B1CA1E47}" type="slidenum">
              <a:rPr lang="en-US" smtClean="0"/>
              <a:t>‹#›</a:t>
            </a:fld>
            <a:endParaRPr lang="en-US"/>
          </a:p>
        </p:txBody>
      </p:sp>
    </p:spTree>
    <p:extLst>
      <p:ext uri="{BB962C8B-B14F-4D97-AF65-F5344CB8AC3E}">
        <p14:creationId xmlns:p14="http://schemas.microsoft.com/office/powerpoint/2010/main" val="70781949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3681063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j-lt"/>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j-lt"/>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j-lt"/>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28513800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62383-2CAB-449F-81AB-C9F7995E3FFB}" type="datetimeFigureOut">
              <a:rPr lang="en-US" smtClean="0"/>
              <a:t>09-May-24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ECEF8-4710-4021-BBF4-3B5F740A613D}" type="slidenum">
              <a:rPr lang="en-US" smtClean="0"/>
              <a:t>‹#›</a:t>
            </a:fld>
            <a:endParaRPr lang="en-US"/>
          </a:p>
        </p:txBody>
      </p:sp>
    </p:spTree>
    <p:extLst>
      <p:ext uri="{BB962C8B-B14F-4D97-AF65-F5344CB8AC3E}">
        <p14:creationId xmlns:p14="http://schemas.microsoft.com/office/powerpoint/2010/main" val="60193421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ngs.noaa.gov/datums/newdatums/TrackOurProgress.s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hyperlink" Target="https://geodesy.noaa.gov/web/science_edu/webinar_series/2022-are-you-done-yet.shtml" TargetMode="External"/><Relationship Id="rId4" Type="http://schemas.openxmlformats.org/officeDocument/2006/relationships/hyperlink" Target="https://geodesy.noaa.gov/datums/newdatums/FAQNewDatums.s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tags" Target="../tags/tag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9.xml"/><Relationship Id="rId1" Type="http://schemas.openxmlformats.org/officeDocument/2006/relationships/tags" Target="../tags/tag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39.xml"/><Relationship Id="rId1" Type="http://schemas.openxmlformats.org/officeDocument/2006/relationships/tags" Target="../tags/tag5.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9.xml"/><Relationship Id="rId1" Type="http://schemas.openxmlformats.org/officeDocument/2006/relationships/tags" Target="../tags/tag6.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66.xml"/><Relationship Id="rId5" Type="http://schemas.openxmlformats.org/officeDocument/2006/relationships/image" Target="../media/image61.gif"/><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66.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6.xml.rels><?xml version="1.0" encoding="UTF-8" standalone="yes"?>
<Relationships xmlns="http://schemas.openxmlformats.org/package/2006/relationships"><Relationship Id="rId8" Type="http://schemas.openxmlformats.org/officeDocument/2006/relationships/hyperlink" Target="https://www.ngs.noaa.gov/web_services/ncat/index.shtml" TargetMode="External"/><Relationship Id="rId3" Type="http://schemas.openxmlformats.org/officeDocument/2006/relationships/notesSlide" Target="../notesSlides/notesSlide68.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https://github.com/noaa-ngs/ncat-lib" TargetMode="External"/><Relationship Id="rId5" Type="http://schemas.openxmlformats.org/officeDocument/2006/relationships/image" Target="../media/image78.jpeg"/><Relationship Id="rId4" Type="http://schemas.openxmlformats.org/officeDocument/2006/relationships/hyperlink" Target="https://geodesy.noaa.gov/NCAT/" TargetMode="External"/><Relationship Id="rId9" Type="http://schemas.openxmlformats.org/officeDocument/2006/relationships/image" Target="../media/image46.png"/></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jpeg"/><Relationship Id="rId9"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0" y="1411357"/>
            <a:ext cx="9144000" cy="158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0" algn="ctr" defTabSz="457200" eaLnBrk="1" fontAlgn="base" hangingPunct="1">
              <a:spcBef>
                <a:spcPct val="0"/>
              </a:spcBef>
              <a:spcAft>
                <a:spcPct val="0"/>
              </a:spcAft>
              <a:defRPr/>
            </a:pPr>
            <a:r>
              <a:rPr lang="en-US" sz="6000" dirty="0">
                <a:solidFill>
                  <a:prstClr val="black"/>
                </a:solidFill>
                <a:latin typeface="Cambria" panose="02040503050406030204" pitchFamily="18" charset="0"/>
                <a:ea typeface="Cambria" panose="02040503050406030204" pitchFamily="18" charset="0"/>
                <a:cs typeface="Times New Roman" pitchFamily="18" charset="0"/>
              </a:rPr>
              <a:t>PA </a:t>
            </a:r>
            <a:r>
              <a:rPr lang="en-US" sz="6000" dirty="0" err="1">
                <a:solidFill>
                  <a:prstClr val="black"/>
                </a:solidFill>
                <a:latin typeface="Cambria" panose="02040503050406030204" pitchFamily="18" charset="0"/>
                <a:ea typeface="Cambria" panose="02040503050406030204" pitchFamily="18" charset="0"/>
                <a:cs typeface="Times New Roman" pitchFamily="18" charset="0"/>
              </a:rPr>
              <a:t>Basemap</a:t>
            </a:r>
            <a:r>
              <a:rPr lang="en-US" sz="6000" dirty="0">
                <a:solidFill>
                  <a:prstClr val="black"/>
                </a:solidFill>
                <a:latin typeface="Cambria" panose="02040503050406030204" pitchFamily="18" charset="0"/>
                <a:ea typeface="Cambria" panose="02040503050406030204" pitchFamily="18" charset="0"/>
                <a:cs typeface="Times New Roman" pitchFamily="18" charset="0"/>
              </a:rPr>
              <a:t> 2030</a:t>
            </a:r>
          </a:p>
          <a:p>
            <a:pPr lvl="0" algn="ctr" defTabSz="457200" eaLnBrk="1" fontAlgn="base" hangingPunct="1">
              <a:spcBef>
                <a:spcPct val="0"/>
              </a:spcBef>
              <a:spcAft>
                <a:spcPct val="0"/>
              </a:spcAft>
              <a:defRPr/>
            </a:pPr>
            <a:r>
              <a:rPr lang="en-US" sz="2800" dirty="0">
                <a:solidFill>
                  <a:prstClr val="black"/>
                </a:solidFill>
                <a:latin typeface="Cambria" panose="02040503050406030204" pitchFamily="18" charset="0"/>
                <a:ea typeface="Cambria" panose="02040503050406030204" pitchFamily="18" charset="0"/>
                <a:cs typeface="Times New Roman" pitchFamily="18" charset="0"/>
              </a:rPr>
              <a:t>What will the “bottom layer” look like?</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 name="TextBox 1"/>
          <p:cNvSpPr txBox="1">
            <a:spLocks noChangeArrowheads="1"/>
          </p:cNvSpPr>
          <p:nvPr/>
        </p:nvSpPr>
        <p:spPr bwMode="auto">
          <a:xfrm>
            <a:off x="218365" y="3903587"/>
            <a:ext cx="87072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
        <p:nvSpPr>
          <p:cNvPr id="7" name="Content Placeholder 2">
            <a:extLst>
              <a:ext uri="{FF2B5EF4-FFF2-40B4-BE49-F238E27FC236}">
                <a16:creationId xmlns:a16="http://schemas.microsoft.com/office/drawing/2014/main" id="{D060280F-E6CD-452D-9A1D-0B20B27DC940}"/>
              </a:ext>
            </a:extLst>
          </p:cNvPr>
          <p:cNvSpPr txBox="1">
            <a:spLocks/>
          </p:cNvSpPr>
          <p:nvPr/>
        </p:nvSpPr>
        <p:spPr bwMode="auto">
          <a:xfrm>
            <a:off x="0" y="3134625"/>
            <a:ext cx="9143999"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lvl="0" algn="ctr" fontAlgn="base">
              <a:lnSpc>
                <a:spcPct val="95000"/>
              </a:lnSpc>
              <a:spcBef>
                <a:spcPct val="0"/>
              </a:spcBef>
              <a:spcAft>
                <a:spcPct val="0"/>
              </a:spcAft>
              <a:buClr>
                <a:srgbClr val="000000"/>
              </a:buClr>
              <a:buSzPct val="45000"/>
              <a:defRPr/>
            </a:pPr>
            <a:r>
              <a:rPr lang="en-GB" sz="2000" i="1" dirty="0">
                <a:solidFill>
                  <a:srgbClr val="000000"/>
                </a:solidFill>
                <a:latin typeface="Cambria" panose="02040503050406030204" pitchFamily="18" charset="0"/>
                <a:ea typeface="Cambria" panose="02040503050406030204" pitchFamily="18" charset="0"/>
              </a:rPr>
              <a:t>NW PA GIS Conference</a:t>
            </a:r>
            <a:endParaRPr kumimoji="0" lang="en-GB"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lang="en-GB" sz="2000" i="1" dirty="0">
                <a:solidFill>
                  <a:srgbClr val="000000"/>
                </a:solidFill>
                <a:latin typeface="Cambria" panose="02040503050406030204" pitchFamily="18" charset="0"/>
                <a:ea typeface="Cambria" panose="02040503050406030204" pitchFamily="18" charset="0"/>
              </a:rPr>
              <a:t>October</a:t>
            </a:r>
            <a:r>
              <a:rPr kumimoji="0" lang="en-GB"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2022</a:t>
            </a:r>
          </a:p>
        </p:txBody>
      </p:sp>
    </p:spTree>
    <p:extLst>
      <p:ext uri="{BB962C8B-B14F-4D97-AF65-F5344CB8AC3E}">
        <p14:creationId xmlns:p14="http://schemas.microsoft.com/office/powerpoint/2010/main" val="148825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National Spatial Reference System</a:t>
            </a:r>
          </a:p>
        </p:txBody>
      </p:sp>
      <p:sp>
        <p:nvSpPr>
          <p:cNvPr id="17" name="Content Placeholder 2"/>
          <p:cNvSpPr txBox="1">
            <a:spLocks/>
          </p:cNvSpPr>
          <p:nvPr/>
        </p:nvSpPr>
        <p:spPr>
          <a:xfrm>
            <a:off x="0" y="1316884"/>
            <a:ext cx="9144000" cy="1961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alt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common</a:t>
            </a:r>
            <a:r>
              <a:rPr kumimoji="0" lang="en-US" altLang="en-US" sz="28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and </a:t>
            </a:r>
            <a:r>
              <a:rPr kumimoji="0" lang="en-US" alt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consistent</a:t>
            </a:r>
            <a:r>
              <a:rPr kumimoji="0" lang="en-US" alt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geospatial framework to meet the economic, social, and environmental positioning needs of our Nation.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Foundational elements include: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5278884" y="2610440"/>
            <a:ext cx="3865116" cy="3970318"/>
          </a:xfrm>
          <a:prstGeom prst="rect">
            <a:avLst/>
          </a:prstGeom>
          <a:ln w="19050">
            <a:noFill/>
          </a:ln>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Latitude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Longitude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Height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Shoreline Position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2800" kern="0" dirty="0">
              <a:solidFill>
                <a:prstClr val="black"/>
              </a:solidFill>
              <a:latin typeface="Cambria" panose="02040503050406030204" pitchFamily="18" charset="0"/>
              <a:ea typeface="Cambria" panose="02040503050406030204" pitchFamily="18" charset="0"/>
            </a:endParaRPr>
          </a:p>
          <a:p>
            <a:pPr marR="0" lvl="0" algn="ctr" defTabSz="914400" eaLnBrk="1" fontAlgn="auto" latinLnBrk="0" hangingPunct="1">
              <a:lnSpc>
                <a:spcPct val="100000"/>
              </a:lnSpc>
              <a:spcBef>
                <a:spcPts val="0"/>
              </a:spcBef>
              <a:spcAft>
                <a:spcPts val="0"/>
              </a:spcAft>
              <a:buClrTx/>
              <a:buSzTx/>
              <a:tabLst/>
              <a:defRPr/>
            </a:pPr>
            <a:endParaRPr lang="en-US" altLang="en-US" sz="2800" i="1" kern="0" dirty="0">
              <a:solidFill>
                <a:prstClr val="black"/>
              </a:solidFill>
              <a:latin typeface="Cambria" panose="02040503050406030204" pitchFamily="18" charset="0"/>
              <a:ea typeface="Cambria" panose="02040503050406030204" pitchFamily="18" charset="0"/>
            </a:endParaRPr>
          </a:p>
          <a:p>
            <a:pPr marR="0" lvl="0" algn="ctr" defTabSz="914400" eaLnBrk="1" fontAlgn="auto" latinLnBrk="0" hangingPunct="1">
              <a:lnSpc>
                <a:spcPct val="100000"/>
              </a:lnSpc>
              <a:spcBef>
                <a:spcPts val="0"/>
              </a:spcBef>
              <a:spcAft>
                <a:spcPts val="0"/>
              </a:spcAft>
              <a:buClrTx/>
              <a:buSzTx/>
              <a:tabLst/>
              <a:defRPr/>
            </a:pPr>
            <a:r>
              <a:rPr lang="en-US" altLang="en-US" sz="2800" i="1" kern="0" dirty="0">
                <a:solidFill>
                  <a:prstClr val="black"/>
                </a:solidFill>
                <a:latin typeface="Cambria" panose="02040503050406030204" pitchFamily="18" charset="0"/>
                <a:ea typeface="Cambria" panose="02040503050406030204" pitchFamily="18" charset="0"/>
              </a:rPr>
              <a:t>…but also how these </a:t>
            </a:r>
            <a:r>
              <a:rPr kumimoji="0" lang="en-US" altLang="en-US" sz="2800" b="0"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change over time </a:t>
            </a:r>
          </a:p>
        </p:txBody>
      </p:sp>
      <p:graphicFrame>
        <p:nvGraphicFramePr>
          <p:cNvPr id="15" name="Content Placeholder 6"/>
          <p:cNvGraphicFramePr>
            <a:graphicFrameLocks/>
          </p:cNvGraphicFramePr>
          <p:nvPr>
            <p:extLst>
              <p:ext uri="{D42A27DB-BD31-4B8C-83A1-F6EECF244321}">
                <p14:modId xmlns:p14="http://schemas.microsoft.com/office/powerpoint/2010/main" val="3072651794"/>
              </p:ext>
            </p:extLst>
          </p:nvPr>
        </p:nvGraphicFramePr>
        <p:xfrm>
          <a:off x="114300" y="3140645"/>
          <a:ext cx="5057777" cy="1717504"/>
        </p:xfrm>
        <a:graphic>
          <a:graphicData uri="http://schemas.openxmlformats.org/drawingml/2006/table">
            <a:tbl>
              <a:tblPr firstRow="1" bandRow="1">
                <a:tableStyleId>{69CF1AB2-1976-4502-BF36-3FF5EA218861}</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1" dirty="0">
                          <a:latin typeface="Cambria" panose="02040503050406030204" pitchFamily="18" charset="0"/>
                          <a:ea typeface="Cambria" panose="02040503050406030204" pitchFamily="18" charset="0"/>
                        </a:rPr>
                        <a:t>Horizontal</a:t>
                      </a:r>
                      <a:endParaRPr lang="en-US" sz="2400" b="1" baseline="0"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Datums</a:t>
                      </a:r>
                      <a:r>
                        <a:rPr lang="en-US" sz="2400" b="1" dirty="0">
                          <a:latin typeface="Cambria" panose="02040503050406030204" pitchFamily="18" charset="0"/>
                          <a:ea typeface="Cambria" panose="02040503050406030204" pitchFamily="18" charset="0"/>
                        </a:rPr>
                        <a:t> </a:t>
                      </a:r>
                      <a:endParaRPr lang="en-US" sz="2400" b="1" dirty="0">
                        <a:solidFill>
                          <a:schemeClr val="bg1"/>
                        </a:solidFill>
                        <a:latin typeface="Cambria" panose="02040503050406030204" pitchFamily="18" charset="0"/>
                        <a:ea typeface="Cambria" panose="02040503050406030204" pitchFamily="18" charset="0"/>
                      </a:endParaRPr>
                    </a:p>
                  </a:txBody>
                  <a:tcPr marL="75967" marR="75967" marT="37984" marB="37984"/>
                </a:tc>
                <a:tc>
                  <a:txBody>
                    <a:bodyPr/>
                    <a:lstStyle/>
                    <a:p>
                      <a:pPr algn="ctr"/>
                      <a:r>
                        <a:rPr lang="en-US" sz="2400" b="1" dirty="0">
                          <a:latin typeface="Cambria" panose="02040503050406030204" pitchFamily="18" charset="0"/>
                          <a:ea typeface="Cambria" panose="02040503050406030204" pitchFamily="18" charset="0"/>
                        </a:rPr>
                        <a:t>Vertical</a:t>
                      </a:r>
                      <a:endParaRPr lang="en-US" sz="2400" b="1" baseline="0" dirty="0">
                        <a:latin typeface="Cambria" panose="02040503050406030204" pitchFamily="18" charset="0"/>
                        <a:ea typeface="Cambria" panose="02040503050406030204" pitchFamily="18" charset="0"/>
                      </a:endParaRPr>
                    </a:p>
                    <a:p>
                      <a:pPr algn="ctr"/>
                      <a:r>
                        <a:rPr lang="en-US" sz="2400" b="1" dirty="0" err="1">
                          <a:latin typeface="Cambria" panose="02040503050406030204" pitchFamily="18" charset="0"/>
                          <a:ea typeface="Cambria" panose="02040503050406030204" pitchFamily="18" charset="0"/>
                        </a:rPr>
                        <a:t>Datums</a:t>
                      </a:r>
                      <a:endParaRPr lang="en-US" sz="2400" b="1" dirty="0">
                        <a:solidFill>
                          <a:schemeClr val="bg1"/>
                        </a:solidFill>
                        <a:latin typeface="Cambria" panose="02040503050406030204" pitchFamily="18" charset="0"/>
                        <a:ea typeface="Cambria" panose="02040503050406030204" pitchFamily="18" charset="0"/>
                      </a:endParaRPr>
                    </a:p>
                  </a:txBody>
                  <a:tcPr marL="75967" marR="75967" marT="37984" marB="37984"/>
                </a:tc>
                <a:extLst>
                  <a:ext uri="{0D108BD9-81ED-4DB2-BD59-A6C34878D82A}">
                    <a16:rowId xmlns:a16="http://schemas.microsoft.com/office/drawing/2014/main" val="3022080662"/>
                  </a:ext>
                </a:extLst>
              </a:tr>
              <a:tr h="357862">
                <a:tc>
                  <a:txBody>
                    <a:bodyPr/>
                    <a:lstStyle/>
                    <a:p>
                      <a:pPr algn="ctr"/>
                      <a:r>
                        <a:rPr lang="en-US" sz="2000" b="1" dirty="0">
                          <a:latin typeface="Cambria" panose="02040503050406030204" pitchFamily="18" charset="0"/>
                          <a:ea typeface="Cambria" panose="02040503050406030204" pitchFamily="18" charset="0"/>
                        </a:rPr>
                        <a:t>NAD</a:t>
                      </a:r>
                      <a:r>
                        <a:rPr lang="en-US" sz="2000" b="1" baseline="0" dirty="0">
                          <a:latin typeface="Cambria" panose="02040503050406030204" pitchFamily="18" charset="0"/>
                          <a:ea typeface="Cambria" panose="02040503050406030204" pitchFamily="18" charset="0"/>
                        </a:rPr>
                        <a:t>83</a:t>
                      </a:r>
                      <a:endParaRPr lang="en-US" sz="2000" b="1" dirty="0">
                        <a:solidFill>
                          <a:schemeClr val="tx1"/>
                        </a:solidFill>
                        <a:latin typeface="Cambria" panose="02040503050406030204" pitchFamily="18" charset="0"/>
                        <a:ea typeface="Cambria" panose="02040503050406030204" pitchFamily="18" charset="0"/>
                      </a:endParaRPr>
                    </a:p>
                  </a:txBody>
                  <a:tcPr marL="75967" marR="75967" marT="37984" marB="37984"/>
                </a:tc>
                <a:tc>
                  <a:txBody>
                    <a:bodyPr/>
                    <a:lstStyle/>
                    <a:p>
                      <a:pPr algn="ctr"/>
                      <a:r>
                        <a:rPr lang="en-US" sz="2000" b="1" dirty="0">
                          <a:latin typeface="Cambria" panose="02040503050406030204" pitchFamily="18" charset="0"/>
                          <a:ea typeface="Cambria" panose="02040503050406030204" pitchFamily="18" charset="0"/>
                        </a:rPr>
                        <a:t>NAVD88</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tc>
                <a:extLst>
                  <a:ext uri="{0D108BD9-81ED-4DB2-BD59-A6C34878D82A}">
                    <a16:rowId xmlns:a16="http://schemas.microsoft.com/office/drawing/2014/main" val="3808544551"/>
                  </a:ext>
                </a:extLst>
              </a:tr>
              <a:tr h="357862">
                <a:tc>
                  <a:txBody>
                    <a:bodyPr/>
                    <a:lstStyle/>
                    <a:p>
                      <a:pPr algn="ctr"/>
                      <a:r>
                        <a:rPr lang="en-US" sz="2000" b="1" dirty="0">
                          <a:latin typeface="Cambria" panose="02040503050406030204" pitchFamily="18" charset="0"/>
                          <a:ea typeface="Cambria" panose="02040503050406030204" pitchFamily="18" charset="0"/>
                        </a:rPr>
                        <a:t>NAD27</a:t>
                      </a:r>
                      <a:endParaRPr lang="en-US" sz="2000" b="1" dirty="0">
                        <a:solidFill>
                          <a:schemeClr val="tx1"/>
                        </a:solidFill>
                        <a:latin typeface="Cambria" panose="02040503050406030204" pitchFamily="18" charset="0"/>
                        <a:ea typeface="Cambria" panose="02040503050406030204" pitchFamily="18" charset="0"/>
                      </a:endParaRPr>
                    </a:p>
                  </a:txBody>
                  <a:tcPr marL="75967" marR="75967" marT="37984" marB="37984"/>
                </a:tc>
                <a:tc>
                  <a:txBody>
                    <a:bodyPr/>
                    <a:lstStyle/>
                    <a:p>
                      <a:pPr algn="ctr"/>
                      <a:r>
                        <a:rPr lang="en-US" sz="2000" b="1" dirty="0">
                          <a:latin typeface="Cambria" panose="02040503050406030204" pitchFamily="18" charset="0"/>
                          <a:ea typeface="Cambria" panose="02040503050406030204" pitchFamily="18" charset="0"/>
                        </a:rPr>
                        <a:t>NGVD</a:t>
                      </a:r>
                      <a:r>
                        <a:rPr lang="en-US" sz="2000" b="1" baseline="0" dirty="0">
                          <a:latin typeface="Cambria" panose="02040503050406030204" pitchFamily="18" charset="0"/>
                          <a:ea typeface="Cambria" panose="02040503050406030204" pitchFamily="18" charset="0"/>
                        </a:rPr>
                        <a:t>29</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tc>
                <a:extLst>
                  <a:ext uri="{0D108BD9-81ED-4DB2-BD59-A6C34878D82A}">
                    <a16:rowId xmlns:a16="http://schemas.microsoft.com/office/drawing/2014/main" val="348057990"/>
                  </a:ext>
                </a:extLst>
              </a:tr>
            </a:tbl>
          </a:graphicData>
        </a:graphic>
      </p:graphicFrame>
      <p:graphicFrame>
        <p:nvGraphicFramePr>
          <p:cNvPr id="20" name="Content Placeholder 6"/>
          <p:cNvGraphicFramePr>
            <a:graphicFrameLocks/>
          </p:cNvGraphicFramePr>
          <p:nvPr>
            <p:extLst>
              <p:ext uri="{D42A27DB-BD31-4B8C-83A1-F6EECF244321}">
                <p14:modId xmlns:p14="http://schemas.microsoft.com/office/powerpoint/2010/main" val="2931748566"/>
              </p:ext>
            </p:extLst>
          </p:nvPr>
        </p:nvGraphicFramePr>
        <p:xfrm>
          <a:off x="114300" y="4990737"/>
          <a:ext cx="5057777" cy="1717504"/>
        </p:xfrm>
        <a:graphic>
          <a:graphicData uri="http://schemas.openxmlformats.org/drawingml/2006/table">
            <a:tbl>
              <a:tblPr firstRow="1" bandRow="1">
                <a:tableStyleId>{69CF1AB2-1976-4502-BF36-3FF5EA218861}</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1" dirty="0">
                          <a:latin typeface="Cambria" panose="02040503050406030204" pitchFamily="18" charset="0"/>
                          <a:ea typeface="Cambria" panose="02040503050406030204" pitchFamily="18" charset="0"/>
                        </a:rPr>
                        <a:t>Great</a:t>
                      </a:r>
                      <a:r>
                        <a:rPr lang="en-US" sz="2400" b="1" baseline="0" dirty="0">
                          <a:latin typeface="Cambria" panose="02040503050406030204" pitchFamily="18" charset="0"/>
                          <a:ea typeface="Cambria" panose="02040503050406030204" pitchFamily="18" charset="0"/>
                        </a:rPr>
                        <a:t> Lakes</a:t>
                      </a:r>
                    </a:p>
                    <a:p>
                      <a:pPr algn="ctr"/>
                      <a:r>
                        <a:rPr lang="en-US" sz="2400" b="1" dirty="0" err="1">
                          <a:latin typeface="Cambria" panose="02040503050406030204" pitchFamily="18" charset="0"/>
                          <a:ea typeface="Cambria" panose="02040503050406030204" pitchFamily="18" charset="0"/>
                        </a:rPr>
                        <a:t>Datums</a:t>
                      </a:r>
                      <a:r>
                        <a:rPr lang="en-US" sz="2400" b="1" dirty="0">
                          <a:latin typeface="Cambria" panose="02040503050406030204" pitchFamily="18" charset="0"/>
                          <a:ea typeface="Cambria" panose="02040503050406030204" pitchFamily="18" charset="0"/>
                        </a:rPr>
                        <a:t> </a:t>
                      </a:r>
                      <a:endParaRPr lang="en-US" sz="2400" b="1" dirty="0">
                        <a:solidFill>
                          <a:schemeClr val="bg1"/>
                        </a:solidFill>
                        <a:latin typeface="Cambria" panose="02040503050406030204" pitchFamily="18" charset="0"/>
                        <a:ea typeface="Cambria" panose="02040503050406030204" pitchFamily="18" charset="0"/>
                      </a:endParaRPr>
                    </a:p>
                  </a:txBody>
                  <a:tcPr marL="75967" marR="75967" marT="37984" marB="37984"/>
                </a:tc>
                <a:tc>
                  <a:txBody>
                    <a:bodyPr/>
                    <a:lstStyle/>
                    <a:p>
                      <a:pPr algn="ctr"/>
                      <a:r>
                        <a:rPr lang="en-US" sz="2400" b="1" dirty="0">
                          <a:latin typeface="Cambria" panose="02040503050406030204" pitchFamily="18" charset="0"/>
                          <a:ea typeface="Cambria" panose="02040503050406030204" pitchFamily="18" charset="0"/>
                        </a:rPr>
                        <a:t>Geoid</a:t>
                      </a:r>
                    </a:p>
                    <a:p>
                      <a:pPr algn="ctr"/>
                      <a:r>
                        <a:rPr lang="en-US" sz="2400" b="1" baseline="0" dirty="0">
                          <a:latin typeface="Cambria" panose="02040503050406030204" pitchFamily="18" charset="0"/>
                          <a:ea typeface="Cambria" panose="02040503050406030204" pitchFamily="18" charset="0"/>
                        </a:rPr>
                        <a:t>Models</a:t>
                      </a:r>
                      <a:endParaRPr lang="en-US" sz="2400" b="1" baseline="0" dirty="0">
                        <a:solidFill>
                          <a:schemeClr val="bg1"/>
                        </a:solidFill>
                        <a:latin typeface="Cambria" panose="02040503050406030204" pitchFamily="18" charset="0"/>
                        <a:ea typeface="Cambria" panose="02040503050406030204" pitchFamily="18" charset="0"/>
                      </a:endParaRPr>
                    </a:p>
                  </a:txBody>
                  <a:tcPr marL="75967" marR="75967" marT="37984" marB="37984"/>
                </a:tc>
                <a:extLst>
                  <a:ext uri="{0D108BD9-81ED-4DB2-BD59-A6C34878D82A}">
                    <a16:rowId xmlns:a16="http://schemas.microsoft.com/office/drawing/2014/main" val="3022080662"/>
                  </a:ext>
                </a:extLst>
              </a:tr>
              <a:tr h="357862">
                <a:tc>
                  <a:txBody>
                    <a:bodyPr/>
                    <a:lstStyle/>
                    <a:p>
                      <a:pPr algn="ctr"/>
                      <a:r>
                        <a:rPr lang="en-US" sz="2000" b="1" dirty="0">
                          <a:latin typeface="Cambria" panose="02040503050406030204" pitchFamily="18" charset="0"/>
                          <a:ea typeface="Cambria" panose="02040503050406030204" pitchFamily="18" charset="0"/>
                        </a:rPr>
                        <a:t>IGLD85</a:t>
                      </a:r>
                      <a:endParaRPr lang="en-US" sz="2000" b="1" dirty="0">
                        <a:solidFill>
                          <a:schemeClr val="tx1"/>
                        </a:solidFill>
                        <a:latin typeface="Cambria" panose="02040503050406030204" pitchFamily="18" charset="0"/>
                        <a:ea typeface="Cambria" panose="02040503050406030204" pitchFamily="18" charset="0"/>
                      </a:endParaRPr>
                    </a:p>
                  </a:txBody>
                  <a:tcPr marL="75967" marR="75967" marT="37984" marB="37984"/>
                </a:tc>
                <a:tc>
                  <a:txBody>
                    <a:bodyPr/>
                    <a:lstStyle/>
                    <a:p>
                      <a:pPr algn="ctr"/>
                      <a:r>
                        <a:rPr lang="en-US" sz="2000" b="1" dirty="0">
                          <a:latin typeface="Cambria" panose="02040503050406030204" pitchFamily="18" charset="0"/>
                          <a:ea typeface="Cambria" panose="02040503050406030204" pitchFamily="18" charset="0"/>
                        </a:rPr>
                        <a:t>GEOID18</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tc>
                <a:extLst>
                  <a:ext uri="{0D108BD9-81ED-4DB2-BD59-A6C34878D82A}">
                    <a16:rowId xmlns:a16="http://schemas.microsoft.com/office/drawing/2014/main" val="3808544551"/>
                  </a:ext>
                </a:extLst>
              </a:tr>
              <a:tr h="357862">
                <a:tc>
                  <a:txBody>
                    <a:bodyPr/>
                    <a:lstStyle/>
                    <a:p>
                      <a:pPr algn="ctr"/>
                      <a:r>
                        <a:rPr lang="en-US" sz="2000" b="1" dirty="0">
                          <a:latin typeface="Cambria" panose="02040503050406030204" pitchFamily="18" charset="0"/>
                          <a:ea typeface="Cambria" panose="02040503050406030204" pitchFamily="18" charset="0"/>
                        </a:rPr>
                        <a:t>IGLD55</a:t>
                      </a:r>
                      <a:endParaRPr lang="en-US" sz="2000" b="1" dirty="0">
                        <a:solidFill>
                          <a:schemeClr val="tx1"/>
                        </a:solidFill>
                        <a:latin typeface="Cambria" panose="02040503050406030204" pitchFamily="18" charset="0"/>
                        <a:ea typeface="Cambria" panose="02040503050406030204" pitchFamily="18" charset="0"/>
                      </a:endParaRPr>
                    </a:p>
                  </a:txBody>
                  <a:tcPr marL="75967" marR="75967" marT="37984" marB="37984"/>
                </a:tc>
                <a:tc>
                  <a:txBody>
                    <a:bodyPr/>
                    <a:lstStyle/>
                    <a:p>
                      <a:pPr algn="ctr"/>
                      <a:r>
                        <a:rPr lang="en-US" sz="2000" b="1" dirty="0">
                          <a:latin typeface="Cambria" panose="02040503050406030204" pitchFamily="18" charset="0"/>
                          <a:ea typeface="Cambria" panose="02040503050406030204" pitchFamily="18" charset="0"/>
                        </a:rPr>
                        <a:t>GEOID12B</a:t>
                      </a: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tc>
                <a:extLst>
                  <a:ext uri="{0D108BD9-81ED-4DB2-BD59-A6C34878D82A}">
                    <a16:rowId xmlns:a16="http://schemas.microsoft.com/office/drawing/2014/main" val="348057990"/>
                  </a:ext>
                </a:extLst>
              </a:tr>
            </a:tbl>
          </a:graphicData>
        </a:graphic>
      </p:graphicFrame>
      <p:sp>
        <p:nvSpPr>
          <p:cNvPr id="7" name="Rectangle 6"/>
          <p:cNvSpPr/>
          <p:nvPr/>
        </p:nvSpPr>
        <p:spPr>
          <a:xfrm>
            <a:off x="7449939" y="3468977"/>
            <a:ext cx="2074468" cy="523220"/>
          </a:xfrm>
          <a:prstGeom prst="rect">
            <a:avLst/>
          </a:prstGeom>
          <a:ln w="19050">
            <a:noFill/>
          </a:ln>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altLang="en-US" sz="2800" kern="0" dirty="0">
                <a:solidFill>
                  <a:prstClr val="black"/>
                </a:solidFill>
                <a:latin typeface="Cambria" panose="02040503050406030204" pitchFamily="18" charset="0"/>
                <a:ea typeface="Cambria" panose="02040503050406030204" pitchFamily="18" charset="0"/>
              </a:rPr>
              <a:t>Elevation</a:t>
            </a:r>
            <a:endParaRPr kumimoji="0" lang="en-US" alt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3" name="Straight Arrow Connector 2"/>
          <p:cNvCxnSpPr/>
          <p:nvPr/>
        </p:nvCxnSpPr>
        <p:spPr>
          <a:xfrm>
            <a:off x="6811200" y="3730587"/>
            <a:ext cx="69840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aphicFrame>
        <p:nvGraphicFramePr>
          <p:cNvPr id="9" name="Content Placeholder 6" hidden="1">
            <a:extLst>
              <a:ext uri="{FF2B5EF4-FFF2-40B4-BE49-F238E27FC236}">
                <a16:creationId xmlns:a16="http://schemas.microsoft.com/office/drawing/2014/main" id="{38CCFEB3-E82E-4057-AA73-20E0CB075AB8}"/>
              </a:ext>
            </a:extLst>
          </p:cNvPr>
          <p:cNvGraphicFramePr>
            <a:graphicFrameLocks/>
          </p:cNvGraphicFramePr>
          <p:nvPr>
            <p:extLst>
              <p:ext uri="{D42A27DB-BD31-4B8C-83A1-F6EECF244321}">
                <p14:modId xmlns:p14="http://schemas.microsoft.com/office/powerpoint/2010/main" val="1087079356"/>
              </p:ext>
            </p:extLst>
          </p:nvPr>
        </p:nvGraphicFramePr>
        <p:xfrm>
          <a:off x="110554" y="3140645"/>
          <a:ext cx="5057777" cy="1717504"/>
        </p:xfrm>
        <a:graphic>
          <a:graphicData uri="http://schemas.openxmlformats.org/drawingml/2006/table">
            <a:tbl>
              <a:tblPr firstRow="1" bandRow="1">
                <a:tableStyleId>{5C22544A-7EE6-4342-B048-85BDC9FD1C3A}</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1" dirty="0">
                          <a:solidFill>
                            <a:schemeClr val="bg1"/>
                          </a:solidFill>
                          <a:latin typeface="Cambria" panose="02040503050406030204" pitchFamily="18" charset="0"/>
                          <a:ea typeface="Cambria" panose="02040503050406030204" pitchFamily="18" charset="0"/>
                        </a:rPr>
                        <a:t>Horizontal</a:t>
                      </a:r>
                      <a:endParaRPr lang="en-US" sz="2400" b="1" baseline="0" dirty="0">
                        <a:solidFill>
                          <a:schemeClr val="bg1"/>
                        </a:solidFill>
                        <a:latin typeface="Cambria" panose="02040503050406030204" pitchFamily="18" charset="0"/>
                        <a:ea typeface="Cambria" panose="02040503050406030204" pitchFamily="18" charset="0"/>
                      </a:endParaRPr>
                    </a:p>
                    <a:p>
                      <a:pPr algn="ctr"/>
                      <a:r>
                        <a:rPr lang="en-US" sz="2400" b="1" dirty="0" err="1">
                          <a:solidFill>
                            <a:schemeClr val="bg1"/>
                          </a:solidFill>
                          <a:latin typeface="Cambria" panose="02040503050406030204" pitchFamily="18" charset="0"/>
                          <a:ea typeface="Cambria" panose="02040503050406030204" pitchFamily="18" charset="0"/>
                        </a:rPr>
                        <a:t>Datums</a:t>
                      </a:r>
                      <a:r>
                        <a:rPr lang="en-US" sz="2400" b="1"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chemeClr val="bg1"/>
                          </a:solidFill>
                          <a:latin typeface="Cambria" panose="02040503050406030204" pitchFamily="18" charset="0"/>
                          <a:ea typeface="Cambria" panose="02040503050406030204" pitchFamily="18" charset="0"/>
                        </a:rPr>
                        <a:t>Vertical</a:t>
                      </a:r>
                      <a:endParaRPr lang="en-US" sz="2400" b="1" baseline="0" dirty="0">
                        <a:solidFill>
                          <a:schemeClr val="bg1"/>
                        </a:solidFill>
                        <a:latin typeface="Cambria" panose="02040503050406030204" pitchFamily="18" charset="0"/>
                        <a:ea typeface="Cambria" panose="02040503050406030204" pitchFamily="18" charset="0"/>
                      </a:endParaRPr>
                    </a:p>
                    <a:p>
                      <a:pPr algn="ctr"/>
                      <a:r>
                        <a:rPr lang="en-US" sz="2400" b="1" dirty="0" err="1">
                          <a:solidFill>
                            <a:schemeClr val="bg1"/>
                          </a:solidFill>
                          <a:latin typeface="Cambria" panose="02040503050406030204" pitchFamily="18" charset="0"/>
                          <a:ea typeface="Cambria" panose="02040503050406030204" pitchFamily="18" charset="0"/>
                        </a:rPr>
                        <a:t>Datums</a:t>
                      </a:r>
                      <a:endParaRPr lang="en-US" sz="2400" b="1" dirty="0">
                        <a:solidFill>
                          <a:schemeClr val="bg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57862">
                <a:tc>
                  <a:txBody>
                    <a:bodyPr/>
                    <a:lstStyle/>
                    <a:p>
                      <a:pPr algn="ctr"/>
                      <a:endParaRPr lang="en-US" sz="2000" b="1"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57862">
                <a:tc>
                  <a:txBody>
                    <a:bodyPr/>
                    <a:lstStyle/>
                    <a:p>
                      <a:pPr algn="ctr"/>
                      <a:endParaRPr lang="en-US" sz="2000" b="1"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graphicFrame>
        <p:nvGraphicFramePr>
          <p:cNvPr id="10" name="Content Placeholder 6" hidden="1">
            <a:extLst>
              <a:ext uri="{FF2B5EF4-FFF2-40B4-BE49-F238E27FC236}">
                <a16:creationId xmlns:a16="http://schemas.microsoft.com/office/drawing/2014/main" id="{EB04C5C2-4505-4ACA-A943-BE35CDEDCEAC}"/>
              </a:ext>
            </a:extLst>
          </p:cNvPr>
          <p:cNvGraphicFramePr>
            <a:graphicFrameLocks/>
          </p:cNvGraphicFramePr>
          <p:nvPr>
            <p:extLst>
              <p:ext uri="{D42A27DB-BD31-4B8C-83A1-F6EECF244321}">
                <p14:modId xmlns:p14="http://schemas.microsoft.com/office/powerpoint/2010/main" val="234238378"/>
              </p:ext>
            </p:extLst>
          </p:nvPr>
        </p:nvGraphicFramePr>
        <p:xfrm>
          <a:off x="110554" y="4990737"/>
          <a:ext cx="5057777" cy="1717504"/>
        </p:xfrm>
        <a:graphic>
          <a:graphicData uri="http://schemas.openxmlformats.org/drawingml/2006/table">
            <a:tbl>
              <a:tblPr firstRow="1" bandRow="1">
                <a:tableStyleId>{5C22544A-7EE6-4342-B048-85BDC9FD1C3A}</a:tableStyleId>
              </a:tblPr>
              <a:tblGrid>
                <a:gridCol w="2243138">
                  <a:extLst>
                    <a:ext uri="{9D8B030D-6E8A-4147-A177-3AD203B41FA5}">
                      <a16:colId xmlns:a16="http://schemas.microsoft.com/office/drawing/2014/main" val="2202110323"/>
                    </a:ext>
                  </a:extLst>
                </a:gridCol>
                <a:gridCol w="2814639">
                  <a:extLst>
                    <a:ext uri="{9D8B030D-6E8A-4147-A177-3AD203B41FA5}">
                      <a16:colId xmlns:a16="http://schemas.microsoft.com/office/drawing/2014/main" val="1277430874"/>
                    </a:ext>
                  </a:extLst>
                </a:gridCol>
              </a:tblGrid>
              <a:tr h="955968">
                <a:tc>
                  <a:txBody>
                    <a:bodyPr/>
                    <a:lstStyle/>
                    <a:p>
                      <a:pPr algn="ctr"/>
                      <a:r>
                        <a:rPr lang="en-US" sz="2400" b="0" dirty="0">
                          <a:solidFill>
                            <a:schemeClr val="bg1"/>
                          </a:solidFill>
                          <a:latin typeface="Cambria" panose="02040503050406030204" pitchFamily="18" charset="0"/>
                          <a:ea typeface="Cambria" panose="02040503050406030204" pitchFamily="18" charset="0"/>
                        </a:rPr>
                        <a:t>Great</a:t>
                      </a:r>
                      <a:r>
                        <a:rPr lang="en-US" sz="2400" b="0" baseline="0" dirty="0">
                          <a:solidFill>
                            <a:schemeClr val="bg1"/>
                          </a:solidFill>
                          <a:latin typeface="Cambria" panose="02040503050406030204" pitchFamily="18" charset="0"/>
                          <a:ea typeface="Cambria" panose="02040503050406030204" pitchFamily="18" charset="0"/>
                        </a:rPr>
                        <a:t> Lakes</a:t>
                      </a:r>
                    </a:p>
                    <a:p>
                      <a:pPr algn="ctr"/>
                      <a:r>
                        <a:rPr lang="en-US" sz="2400" b="0" dirty="0" err="1">
                          <a:solidFill>
                            <a:schemeClr val="bg1"/>
                          </a:solidFill>
                          <a:latin typeface="Cambria" panose="02040503050406030204" pitchFamily="18" charset="0"/>
                          <a:ea typeface="Cambria" panose="02040503050406030204" pitchFamily="18" charset="0"/>
                        </a:rPr>
                        <a:t>Datums</a:t>
                      </a:r>
                      <a:r>
                        <a:rPr lang="en-US" sz="2400" b="0" dirty="0">
                          <a:solidFill>
                            <a:schemeClr val="bg1"/>
                          </a:solidFill>
                          <a:latin typeface="Cambria" panose="02040503050406030204" pitchFamily="18" charset="0"/>
                          <a:ea typeface="Cambria" panose="02040503050406030204" pitchFamily="18" charset="0"/>
                        </a:rPr>
                        <a:t> </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0" dirty="0">
                          <a:solidFill>
                            <a:schemeClr val="bg1"/>
                          </a:solidFill>
                          <a:latin typeface="Cambria" panose="02040503050406030204" pitchFamily="18" charset="0"/>
                          <a:ea typeface="Cambria" panose="02040503050406030204" pitchFamily="18" charset="0"/>
                        </a:rPr>
                        <a:t>Geoid</a:t>
                      </a:r>
                    </a:p>
                    <a:p>
                      <a:pPr algn="ctr"/>
                      <a:r>
                        <a:rPr lang="en-US" sz="2400" b="0" baseline="0" dirty="0">
                          <a:solidFill>
                            <a:schemeClr val="bg1"/>
                          </a:solidFill>
                          <a:latin typeface="Cambria" panose="02040503050406030204" pitchFamily="18" charset="0"/>
                          <a:ea typeface="Cambria" panose="02040503050406030204" pitchFamily="18" charset="0"/>
                        </a:rPr>
                        <a:t>Models</a:t>
                      </a: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2080662"/>
                  </a:ext>
                </a:extLst>
              </a:tr>
              <a:tr h="357862">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544551"/>
                  </a:ext>
                </a:extLst>
              </a:tr>
              <a:tr h="357862">
                <a:tc>
                  <a:txBody>
                    <a:bodyPr/>
                    <a:lstStyle/>
                    <a:p>
                      <a:pPr algn="ctr"/>
                      <a:endParaRPr lang="en-US" sz="2000" dirty="0">
                        <a:solidFill>
                          <a:schemeClr val="tx1"/>
                        </a:solidFill>
                        <a:latin typeface="Cambria" panose="02040503050406030204" pitchFamily="18" charset="0"/>
                        <a:ea typeface="Cambria" panose="02040503050406030204" pitchFamily="18"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57990"/>
                  </a:ext>
                </a:extLst>
              </a:tr>
            </a:tbl>
          </a:graphicData>
        </a:graphic>
      </p:graphicFrame>
      <p:sp>
        <p:nvSpPr>
          <p:cNvPr id="2" name="TextBox 1">
            <a:extLst>
              <a:ext uri="{FF2B5EF4-FFF2-40B4-BE49-F238E27FC236}">
                <a16:creationId xmlns:a16="http://schemas.microsoft.com/office/drawing/2014/main" id="{280A1CF8-3796-4FBC-9C85-56D91384D297}"/>
              </a:ext>
            </a:extLst>
          </p:cNvPr>
          <p:cNvSpPr txBox="1"/>
          <p:nvPr/>
        </p:nvSpPr>
        <p:spPr bwMode="auto">
          <a:xfrm>
            <a:off x="5286377" y="4748939"/>
            <a:ext cx="3865116" cy="523220"/>
          </a:xfrm>
          <a:prstGeom prst="rect">
            <a:avLst/>
          </a:prstGeom>
          <a:noFill/>
          <a:ln w="9525">
            <a:noFill/>
            <a:miter lim="800000"/>
            <a:headEnd/>
            <a:tailEnd/>
          </a:ln>
        </p:spPr>
        <p:txBody>
          <a:bodyPr wrap="square" rtlCol="0">
            <a:spAutoFit/>
          </a:bodyPr>
          <a:lstStyle/>
          <a:p>
            <a:pPr marL="342900" indent="-342900">
              <a:buFont typeface="Arial" panose="020B0604020202020204" pitchFamily="34" charset="0"/>
              <a:buChar char="•"/>
            </a:pPr>
            <a:r>
              <a:rPr lang="en-US" sz="2800" kern="0" dirty="0">
                <a:solidFill>
                  <a:prstClr val="black"/>
                </a:solidFill>
                <a:latin typeface="Cambria" panose="02040503050406030204" pitchFamily="18" charset="0"/>
                <a:ea typeface="Cambria" panose="02040503050406030204" pitchFamily="18" charset="0"/>
              </a:rPr>
              <a:t>Orientation</a:t>
            </a:r>
          </a:p>
        </p:txBody>
      </p:sp>
    </p:spTree>
    <p:extLst>
      <p:ext uri="{BB962C8B-B14F-4D97-AF65-F5344CB8AC3E}">
        <p14:creationId xmlns:p14="http://schemas.microsoft.com/office/powerpoint/2010/main" val="1075128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500"/>
                                        <p:tgtEl>
                                          <p:spTgt spid="18">
                                            <p:txEl>
                                              <p:pRg st="1" end="1"/>
                                            </p:txEl>
                                          </p:spTgt>
                                        </p:tgtEl>
                                      </p:cBhvr>
                                    </p:animEffect>
                                  </p:childTnLst>
                                </p:cTn>
                              </p:par>
                            </p:childTnLst>
                          </p:cTn>
                        </p:par>
                        <p:par>
                          <p:cTn id="12" fill="hold">
                            <p:stCondLst>
                              <p:cond delay="1150"/>
                            </p:stCondLst>
                            <p:childTnLst>
                              <p:par>
                                <p:cTn id="13" presetID="10" presetClass="entr" presetSubtype="0" fill="hold" nodeType="afterEffect">
                                  <p:stCondLst>
                                    <p:cond delay="15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childTnLst>
                          </p:cTn>
                        </p:par>
                        <p:par>
                          <p:cTn id="16" fill="hold">
                            <p:stCondLst>
                              <p:cond delay="1800"/>
                            </p:stCondLst>
                            <p:childTnLst>
                              <p:par>
                                <p:cTn id="17" presetID="10" presetClass="entr" presetSubtype="0" fill="hold" nodeType="afterEffect">
                                  <p:stCondLst>
                                    <p:cond delay="15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fade">
                                      <p:cBhvr>
                                        <p:cTn id="19" dur="500"/>
                                        <p:tgtEl>
                                          <p:spTgt spid="18">
                                            <p:txEl>
                                              <p:pRg st="3" end="3"/>
                                            </p:txEl>
                                          </p:spTgt>
                                        </p:tgtEl>
                                      </p:cBhvr>
                                    </p:animEffect>
                                  </p:childTnLst>
                                </p:cTn>
                              </p:par>
                            </p:childTnLst>
                          </p:cTn>
                        </p:par>
                        <p:par>
                          <p:cTn id="20" fill="hold">
                            <p:stCondLst>
                              <p:cond delay="2450"/>
                            </p:stCondLst>
                            <p:childTnLst>
                              <p:par>
                                <p:cTn id="21" presetID="10" presetClass="entr" presetSubtype="0" fill="hold" nodeType="afterEffect">
                                  <p:stCondLst>
                                    <p:cond delay="15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fade">
                                      <p:cBhvr>
                                        <p:cTn id="23" dur="500"/>
                                        <p:tgtEl>
                                          <p:spTgt spid="18">
                                            <p:txEl>
                                              <p:pRg st="4" end="4"/>
                                            </p:txEl>
                                          </p:spTgt>
                                        </p:tgtEl>
                                      </p:cBhvr>
                                    </p:animEffect>
                                  </p:childTnLst>
                                </p:cTn>
                              </p:par>
                            </p:childTnLst>
                          </p:cTn>
                        </p:par>
                        <p:par>
                          <p:cTn id="24" fill="hold">
                            <p:stCondLst>
                              <p:cond delay="3100"/>
                            </p:stCondLst>
                            <p:childTnLst>
                              <p:par>
                                <p:cTn id="25" presetID="10" presetClass="entr" presetSubtype="0" fill="hold" nodeType="afterEffect">
                                  <p:stCondLst>
                                    <p:cond delay="150"/>
                                  </p:stCondLst>
                                  <p:childTnLst>
                                    <p:set>
                                      <p:cBhvr>
                                        <p:cTn id="26" dur="1" fill="hold">
                                          <p:stCondLst>
                                            <p:cond delay="0"/>
                                          </p:stCondLst>
                                        </p:cTn>
                                        <p:tgtEl>
                                          <p:spTgt spid="18">
                                            <p:txEl>
                                              <p:pRg st="7" end="7"/>
                                            </p:txEl>
                                          </p:spTgt>
                                        </p:tgtEl>
                                        <p:attrNameLst>
                                          <p:attrName>style.visibility</p:attrName>
                                        </p:attrNameLst>
                                      </p:cBhvr>
                                      <p:to>
                                        <p:strVal val="visible"/>
                                      </p:to>
                                    </p:set>
                                    <p:animEffect transition="in" filter="fade">
                                      <p:cBhvr>
                                        <p:cTn id="27" dur="500"/>
                                        <p:tgtEl>
                                          <p:spTgt spid="18">
                                            <p:txEl>
                                              <p:pRg st="7" end="7"/>
                                            </p:txEl>
                                          </p:spTgt>
                                        </p:tgtEl>
                                      </p:cBhvr>
                                    </p:animEffect>
                                  </p:childTnLst>
                                </p:cTn>
                              </p:par>
                            </p:childTnLst>
                          </p:cTn>
                        </p:par>
                        <p:par>
                          <p:cTn id="28" fill="hold">
                            <p:stCondLst>
                              <p:cond delay="375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425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par>
                                <p:cTn id="41" presetID="22" presetClass="entr" presetSubtype="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1+#ppt_w/2"/>
                                          </p:val>
                                        </p:tav>
                                        <p:tav tm="100000">
                                          <p:val>
                                            <p:strVal val="#ppt_x"/>
                                          </p:val>
                                        </p:tav>
                                      </p:tavLst>
                                    </p:anim>
                                    <p:anim calcmode="lin" valueType="num">
                                      <p:cBhvr additive="base">
                                        <p:cTn id="4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413984"/>
            <a:ext cx="9144000" cy="5957186"/>
          </a:xfrm>
          <a:prstGeom prst="rect">
            <a:avLst/>
          </a:prstGeom>
        </p:spPr>
        <p:txBody>
          <a:bodyPr vert="horz" wrap="square" lIns="0" tIns="16933" rIns="0" bIns="0" rtlCol="0">
            <a:spAutoFit/>
          </a:bodyPr>
          <a:lstStyle/>
          <a:p>
            <a:pPr algn="ctr">
              <a:buSzPct val="159375"/>
            </a:pPr>
            <a:r>
              <a:rPr lang="en-US" sz="5000" b="1" dirty="0">
                <a:uFill>
                  <a:solidFill>
                    <a:srgbClr val="1F497D"/>
                  </a:solidFill>
                </a:uFill>
                <a:latin typeface="Cambria" panose="02040503050406030204" pitchFamily="18" charset="0"/>
                <a:cs typeface="Arial"/>
              </a:rPr>
              <a:t>Positional Components of </a:t>
            </a:r>
          </a:p>
          <a:p>
            <a:pPr algn="ctr">
              <a:buSzPct val="159375"/>
            </a:pPr>
            <a:r>
              <a:rPr lang="en-US" sz="5000" b="1" dirty="0">
                <a:uFill>
                  <a:solidFill>
                    <a:srgbClr val="1F497D"/>
                  </a:solidFill>
                </a:uFill>
                <a:latin typeface="Cambria" panose="02040503050406030204" pitchFamily="18" charset="0"/>
                <a:cs typeface="Arial"/>
              </a:rPr>
              <a:t>the NSRS</a:t>
            </a:r>
            <a:endParaRPr lang="en-US" sz="5000" b="1" spc="-7" dirty="0">
              <a:uFill>
                <a:solidFill>
                  <a:srgbClr val="1F497D"/>
                </a:solidFill>
              </a:uFill>
              <a:latin typeface="Cambria" panose="02040503050406030204" pitchFamily="18" charset="0"/>
              <a:cs typeface="Arial"/>
            </a:endParaRPr>
          </a:p>
          <a:p>
            <a:pPr algn="ctr">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Geometric</a:t>
            </a:r>
          </a:p>
          <a:p>
            <a:pPr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“Horizontal”</a:t>
            </a:r>
          </a:p>
          <a:p>
            <a:pPr algn="ctr">
              <a:buSzPct val="159375"/>
            </a:pPr>
            <a:r>
              <a:rPr lang="en-US" sz="3200" b="1" spc="-20" dirty="0">
                <a:solidFill>
                  <a:schemeClr val="tx1">
                    <a:lumMod val="65000"/>
                    <a:lumOff val="35000"/>
                  </a:schemeClr>
                </a:solidFill>
                <a:uFill>
                  <a:solidFill>
                    <a:srgbClr val="C00000"/>
                  </a:solidFill>
                </a:uFill>
                <a:latin typeface="Cambria" panose="02040503050406030204" pitchFamily="18" charset="0"/>
                <a:cs typeface="Arial Black"/>
              </a:rPr>
              <a:t>Latitude, Longitude, </a:t>
            </a:r>
            <a:r>
              <a:rPr lang="en-US" sz="3200" b="1" i="1" spc="-20" dirty="0">
                <a:solidFill>
                  <a:schemeClr val="tx1">
                    <a:lumMod val="65000"/>
                    <a:lumOff val="35000"/>
                  </a:schemeClr>
                </a:solidFill>
                <a:uFill>
                  <a:solidFill>
                    <a:srgbClr val="C00000"/>
                  </a:solidFill>
                </a:uFill>
                <a:latin typeface="Cambria" panose="02040503050406030204" pitchFamily="18" charset="0"/>
                <a:cs typeface="Arial Black"/>
              </a:rPr>
              <a:t>Ellipsoid Height</a:t>
            </a:r>
          </a:p>
          <a:p>
            <a:pPr algn="ctr">
              <a:spcBef>
                <a:spcPts val="3000"/>
              </a:spcBef>
              <a:buSzPct val="159375"/>
            </a:pPr>
            <a:r>
              <a:rPr lang="en-US" sz="4800" b="1" spc="-20" dirty="0">
                <a:solidFill>
                  <a:srgbClr val="C00000"/>
                </a:solidFill>
                <a:uFill>
                  <a:solidFill>
                    <a:srgbClr val="C00000"/>
                  </a:solidFill>
                </a:uFill>
                <a:latin typeface="Cambria" panose="02040503050406030204" pitchFamily="18" charset="0"/>
                <a:cs typeface="Arial Black"/>
              </a:rPr>
              <a:t>Geopotential</a:t>
            </a:r>
          </a:p>
          <a:p>
            <a:pPr lvl="0"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Orthometric Height</a:t>
            </a:r>
          </a:p>
          <a:p>
            <a:pPr lvl="0"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aka “Elevation”</a:t>
            </a:r>
            <a:endParaRPr lang="en-US" sz="4800" b="1" spc="-20" dirty="0">
              <a:solidFill>
                <a:schemeClr val="tx1">
                  <a:lumMod val="65000"/>
                  <a:lumOff val="35000"/>
                </a:scheme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7458075" y="2493806"/>
            <a:ext cx="1552573" cy="584775"/>
          </a:xfrm>
          <a:prstGeom prst="rect">
            <a:avLst/>
          </a:prstGeom>
          <a:noFill/>
          <a:ln w="9525">
            <a:noFill/>
            <a:miter lim="800000"/>
            <a:headEnd/>
            <a:tailEnd/>
          </a:ln>
        </p:spPr>
        <p:txBody>
          <a:bodyPr wrap="square" rtlCol="0">
            <a:spAutoFit/>
          </a:bodyPr>
          <a:lstStyle/>
          <a:p>
            <a:r>
              <a:rPr lang="en-US" sz="3200" b="1" spc="-20" dirty="0">
                <a:uFill>
                  <a:solidFill>
                    <a:srgbClr val="C00000"/>
                  </a:solidFill>
                </a:uFill>
                <a:latin typeface="Cambria" panose="02040503050406030204" pitchFamily="18" charset="0"/>
              </a:rPr>
              <a:t>NAD83</a:t>
            </a:r>
            <a:endParaRPr lang="en-US" sz="2400" dirty="0"/>
          </a:p>
        </p:txBody>
      </p:sp>
      <p:sp>
        <p:nvSpPr>
          <p:cNvPr id="5" name="TextBox 4"/>
          <p:cNvSpPr txBox="1"/>
          <p:nvPr/>
        </p:nvSpPr>
        <p:spPr bwMode="auto">
          <a:xfrm>
            <a:off x="7287208" y="4621898"/>
            <a:ext cx="1723442" cy="584775"/>
          </a:xfrm>
          <a:prstGeom prst="rect">
            <a:avLst/>
          </a:prstGeom>
          <a:noFill/>
          <a:ln w="9525">
            <a:noFill/>
            <a:miter lim="800000"/>
            <a:headEnd/>
            <a:tailEnd/>
          </a:ln>
        </p:spPr>
        <p:txBody>
          <a:bodyPr wrap="square" rtlCol="0">
            <a:spAutoFit/>
          </a:bodyPr>
          <a:lstStyle/>
          <a:p>
            <a:r>
              <a:rPr lang="en-US" sz="3200" b="1" spc="-20" dirty="0">
                <a:uFill>
                  <a:solidFill>
                    <a:srgbClr val="C00000"/>
                  </a:solidFill>
                </a:uFill>
                <a:latin typeface="Cambria" panose="02040503050406030204" pitchFamily="18" charset="0"/>
              </a:rPr>
              <a:t>NAVD88</a:t>
            </a:r>
            <a:endParaRPr lang="en-US" sz="2400" dirty="0"/>
          </a:p>
        </p:txBody>
      </p:sp>
      <p:cxnSp>
        <p:nvCxnSpPr>
          <p:cNvPr id="7" name="Straight Arrow Connector 6"/>
          <p:cNvCxnSpPr>
            <a:cxnSpLocks/>
            <a:endCxn id="3" idx="1"/>
          </p:cNvCxnSpPr>
          <p:nvPr/>
        </p:nvCxnSpPr>
        <p:spPr>
          <a:xfrm>
            <a:off x="6076950" y="2786194"/>
            <a:ext cx="1381125"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a:off x="6438900" y="4914286"/>
            <a:ext cx="848308"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9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1"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079023" y="3123972"/>
            <a:ext cx="893103" cy="878300"/>
          </a:xfrm>
          <a:prstGeom prst="rect">
            <a:avLst/>
          </a:prstGeom>
          <a:ln>
            <a:noFill/>
          </a:ln>
          <a:effectLst>
            <a:outerShdw blurRad="292100" dist="139700" dir="2700000" algn="tl" rotWithShape="0">
              <a:srgbClr val="333333">
                <a:alpha val="65000"/>
              </a:srgbClr>
            </a:outerShdw>
          </a:effectLst>
        </p:spPr>
      </p:pic>
      <p:sp>
        <p:nvSpPr>
          <p:cNvPr id="16"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Why does the NSRS</a:t>
            </a:r>
            <a:r>
              <a:rPr kumimoji="0" lang="en-US" b="1"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matter to me?</a:t>
            </a:r>
            <a:endPar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3" name="TextBox 22"/>
          <p:cNvSpPr txBox="1"/>
          <p:nvPr/>
        </p:nvSpPr>
        <p:spPr>
          <a:xfrm>
            <a:off x="2030730" y="2376707"/>
            <a:ext cx="873197"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prstClr val="black"/>
                </a:solidFill>
                <a:latin typeface="Cambria" panose="02040503050406030204" pitchFamily="18" charset="0"/>
                <a:ea typeface="Cambria" panose="02040503050406030204" pitchFamily="18" charset="0"/>
              </a:rPr>
              <a:t>+</a:t>
            </a:r>
          </a:p>
        </p:txBody>
      </p:sp>
      <p:sp>
        <p:nvSpPr>
          <p:cNvPr id="24" name="TextBox 23"/>
          <p:cNvSpPr txBox="1"/>
          <p:nvPr/>
        </p:nvSpPr>
        <p:spPr>
          <a:xfrm>
            <a:off x="5288508" y="2374242"/>
            <a:ext cx="253916"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prstClr val="black"/>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rotWithShape="1">
          <a:blip r:embed="rId4"/>
          <a:srcRect l="182" r="138"/>
          <a:stretch/>
        </p:blipFill>
        <p:spPr>
          <a:xfrm>
            <a:off x="492317" y="2336548"/>
            <a:ext cx="1470877" cy="145600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t="164" r="152" b="748"/>
          <a:stretch/>
        </p:blipFill>
        <p:spPr>
          <a:xfrm>
            <a:off x="191628" y="1988842"/>
            <a:ext cx="1152500" cy="460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3129" y="1712038"/>
            <a:ext cx="3119770" cy="222840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0254" y="1580044"/>
            <a:ext cx="2437854" cy="147772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130" r="3"/>
          <a:stretch/>
        </p:blipFill>
        <p:spPr>
          <a:xfrm rot="5400000">
            <a:off x="2408230" y="2993065"/>
            <a:ext cx="1648800" cy="1221069"/>
          </a:xfrm>
          <a:prstGeom prst="rect">
            <a:avLst/>
          </a:prstGeom>
          <a:ln>
            <a:noFill/>
          </a:ln>
          <a:effectLst>
            <a:outerShdw blurRad="292100" dist="139700" dir="2700000" algn="tl" rotWithShape="0">
              <a:srgbClr val="333333">
                <a:alpha val="65000"/>
              </a:srgbClr>
            </a:outerShdw>
          </a:effectLst>
        </p:spPr>
      </p:pic>
      <p:sp>
        <p:nvSpPr>
          <p:cNvPr id="12" name="Text Placeholder 4"/>
          <p:cNvSpPr txBox="1">
            <a:spLocks/>
          </p:cNvSpPr>
          <p:nvPr/>
        </p:nvSpPr>
        <p:spPr>
          <a:xfrm>
            <a:off x="191628" y="1303101"/>
            <a:ext cx="1771566" cy="70430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Ellipsoidal</a:t>
            </a:r>
            <a:r>
              <a:rPr kumimoji="0" lang="en-US" sz="200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Datum</a:t>
            </a:r>
          </a:p>
        </p:txBody>
      </p:sp>
      <p:sp>
        <p:nvSpPr>
          <p:cNvPr id="13" name="Text Placeholder 4"/>
          <p:cNvSpPr txBox="1">
            <a:spLocks/>
          </p:cNvSpPr>
          <p:nvPr/>
        </p:nvSpPr>
        <p:spPr>
          <a:xfrm>
            <a:off x="5763129" y="1432360"/>
            <a:ext cx="3119770" cy="295368"/>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Water Level </a:t>
            </a:r>
            <a:r>
              <a:rPr kumimoji="0" lang="en-US" sz="200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Datum</a:t>
            </a:r>
            <a:r>
              <a:rPr lang="en-US" sz="2000" baseline="0" dirty="0">
                <a:solidFill>
                  <a:prstClr val="black"/>
                </a:solidFill>
                <a:latin typeface="+mj-lt"/>
                <a:ea typeface="Cambria" panose="02040503050406030204" pitchFamily="18" charset="0"/>
              </a:rPr>
              <a:t>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u="none" strike="noStrike" kern="1200" cap="none" spc="0" normalizeH="0" noProof="0" dirty="0">
                <a:ln>
                  <a:noFill/>
                </a:ln>
                <a:solidFill>
                  <a:prstClr val="black"/>
                </a:solidFill>
                <a:effectLst/>
                <a:uLnTx/>
                <a:uFillTx/>
                <a:latin typeface="+mj-lt"/>
                <a:ea typeface="Cambria" panose="02040503050406030204" pitchFamily="18" charset="0"/>
                <a:cs typeface="+mn-cs"/>
              </a:rPr>
              <a:t>(and Flow Rates)</a:t>
            </a:r>
            <a:endParaRPr kumimoji="0" lang="en-US" sz="140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p:txBody>
      </p:sp>
      <p:sp>
        <p:nvSpPr>
          <p:cNvPr id="14" name="Text Placeholder 4"/>
          <p:cNvSpPr txBox="1">
            <a:spLocks/>
          </p:cNvSpPr>
          <p:nvPr/>
        </p:nvSpPr>
        <p:spPr>
          <a:xfrm>
            <a:off x="2715852" y="1303101"/>
            <a:ext cx="2452255" cy="295368"/>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Orthometric</a:t>
            </a:r>
            <a:r>
              <a:rPr kumimoji="0" lang="en-US" sz="200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Datum</a:t>
            </a:r>
          </a:p>
        </p:txBody>
      </p:sp>
      <p:sp>
        <p:nvSpPr>
          <p:cNvPr id="15" name="Text Placeholder 4"/>
          <p:cNvSpPr txBox="1">
            <a:spLocks/>
          </p:cNvSpPr>
          <p:nvPr/>
        </p:nvSpPr>
        <p:spPr>
          <a:xfrm>
            <a:off x="2622096" y="4484651"/>
            <a:ext cx="2546012" cy="295368"/>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Terrestrial Survey/Cross-Sections</a:t>
            </a:r>
          </a:p>
        </p:txBody>
      </p:sp>
      <p:sp>
        <p:nvSpPr>
          <p:cNvPr id="17" name="Text Placeholder 4"/>
          <p:cNvSpPr txBox="1">
            <a:spLocks/>
          </p:cNvSpPr>
          <p:nvPr/>
        </p:nvSpPr>
        <p:spPr>
          <a:xfrm>
            <a:off x="191628" y="3895465"/>
            <a:ext cx="1839102" cy="295368"/>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Aerial LiDAR/Mapping</a:t>
            </a:r>
          </a:p>
        </p:txBody>
      </p:sp>
      <p:sp>
        <p:nvSpPr>
          <p:cNvPr id="18" name="Text Placeholder 4"/>
          <p:cNvSpPr txBox="1">
            <a:spLocks/>
          </p:cNvSpPr>
          <p:nvPr/>
        </p:nvSpPr>
        <p:spPr>
          <a:xfrm>
            <a:off x="5763129" y="4088116"/>
            <a:ext cx="3119770" cy="295368"/>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Historic Water Levels and Flow Rates</a:t>
            </a:r>
          </a:p>
        </p:txBody>
      </p:sp>
    </p:spTree>
    <p:extLst>
      <p:ext uri="{BB962C8B-B14F-4D97-AF65-F5344CB8AC3E}">
        <p14:creationId xmlns:p14="http://schemas.microsoft.com/office/powerpoint/2010/main" val="1000371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CD6053-94E6-487B-8AAE-ABA49BA9D3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 t="45" b="22"/>
          <a:stretch/>
        </p:blipFill>
        <p:spPr>
          <a:xfrm>
            <a:off x="1278467" y="1145865"/>
            <a:ext cx="6344845" cy="4525678"/>
          </a:xfrm>
          <a:prstGeom prst="rect">
            <a:avLst/>
          </a:prstGeom>
        </p:spPr>
      </p:pic>
      <p:sp>
        <p:nvSpPr>
          <p:cNvPr id="16" name="Title 1"/>
          <p:cNvSpPr txBox="1">
            <a:spLocks/>
          </p:cNvSpPr>
          <p:nvPr/>
        </p:nvSpPr>
        <p:spPr>
          <a:xfrm>
            <a:off x="0" y="17373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Why does the NSRS</a:t>
            </a:r>
            <a:r>
              <a:rPr kumimoji="0" lang="en-US" b="1"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matter to me?</a:t>
            </a:r>
            <a:endParaRPr kumimoji="0" lang="en-US"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6" name="TextBox 25"/>
          <p:cNvSpPr txBox="1"/>
          <p:nvPr/>
        </p:nvSpPr>
        <p:spPr>
          <a:xfrm>
            <a:off x="0" y="5526211"/>
            <a:ext cx="9144000" cy="1308050"/>
          </a:xfrm>
          <a:prstGeom prst="rect">
            <a:avLst/>
          </a:prstGeom>
          <a:noFill/>
        </p:spPr>
        <p:txBody>
          <a:bodyPr wrap="square" rtlCol="0">
            <a:spAutoFit/>
          </a:bodyPr>
          <a:lstStyle/>
          <a:p>
            <a:pPr algn="ctr" eaLnBrk="1" fontAlgn="auto" hangingPunct="1">
              <a:spcBef>
                <a:spcPts val="0"/>
              </a:spcBef>
              <a:spcAft>
                <a:spcPts val="0"/>
              </a:spcAft>
            </a:pPr>
            <a:r>
              <a:rPr lang="en-US" sz="3200" dirty="0">
                <a:solidFill>
                  <a:prstClr val="black"/>
                </a:solidFill>
                <a:latin typeface="Cambria" panose="02040503050406030204" pitchFamily="18" charset="0"/>
                <a:ea typeface="Cambria" panose="02040503050406030204" pitchFamily="18" charset="0"/>
              </a:rPr>
              <a:t>FIRMs require data from disconnected sources.</a:t>
            </a:r>
          </a:p>
          <a:p>
            <a:pPr algn="ctr" eaLnBrk="1" fontAlgn="auto" hangingPunct="1">
              <a:spcBef>
                <a:spcPts val="1800"/>
              </a:spcBef>
              <a:spcAft>
                <a:spcPts val="0"/>
              </a:spcAft>
            </a:pPr>
            <a:r>
              <a:rPr lang="en-US" sz="3200" dirty="0">
                <a:solidFill>
                  <a:prstClr val="black"/>
                </a:solidFill>
                <a:latin typeface="Cambria" panose="02040503050406030204" pitchFamily="18" charset="0"/>
                <a:ea typeface="Cambria" panose="02040503050406030204" pitchFamily="18" charset="0"/>
              </a:rPr>
              <a:t>Datums must be consistently aligned.</a:t>
            </a:r>
          </a:p>
        </p:txBody>
      </p:sp>
      <p:sp>
        <p:nvSpPr>
          <p:cNvPr id="19" name="TextBox 18">
            <a:extLst>
              <a:ext uri="{FF2B5EF4-FFF2-40B4-BE49-F238E27FC236}">
                <a16:creationId xmlns:a16="http://schemas.microsoft.com/office/drawing/2014/main" id="{F551CF05-921E-4087-98C2-D9706236A0CD}"/>
              </a:ext>
            </a:extLst>
          </p:cNvPr>
          <p:cNvSpPr txBox="1"/>
          <p:nvPr/>
        </p:nvSpPr>
        <p:spPr>
          <a:xfrm>
            <a:off x="368650" y="2374242"/>
            <a:ext cx="253916"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9D02CE01-BAF4-46C0-A349-55BEE8D37C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 t="17" r="1" b="23"/>
          <a:stretch/>
        </p:blipFill>
        <p:spPr>
          <a:xfrm>
            <a:off x="1278466" y="1145865"/>
            <a:ext cx="6020391" cy="4525678"/>
          </a:xfrm>
          <a:prstGeom prst="rect">
            <a:avLst/>
          </a:prstGeom>
        </p:spPr>
      </p:pic>
      <p:pic>
        <p:nvPicPr>
          <p:cNvPr id="5" name="Picture 4">
            <a:extLst>
              <a:ext uri="{FF2B5EF4-FFF2-40B4-BE49-F238E27FC236}">
                <a16:creationId xmlns:a16="http://schemas.microsoft.com/office/drawing/2014/main" id="{103661BA-9139-4243-BEF4-A9A62A2C2D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 t="9" r="53" b="85"/>
          <a:stretch/>
        </p:blipFill>
        <p:spPr>
          <a:xfrm>
            <a:off x="1329266" y="1145865"/>
            <a:ext cx="6344845" cy="4393138"/>
          </a:xfrm>
          <a:prstGeom prst="rect">
            <a:avLst/>
          </a:prstGeom>
        </p:spPr>
      </p:pic>
    </p:spTree>
    <p:extLst>
      <p:ext uri="{BB962C8B-B14F-4D97-AF65-F5344CB8AC3E}">
        <p14:creationId xmlns:p14="http://schemas.microsoft.com/office/powerpoint/2010/main" val="4016487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 y="3875047"/>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i="1" spc="-40" dirty="0">
                <a:latin typeface="Cambria" panose="02040503050406030204" pitchFamily="18" charset="0"/>
                <a:cs typeface="Calibri"/>
              </a:rPr>
              <a:t>Yes, we are delayed.</a:t>
            </a:r>
            <a:endParaRPr sz="4800" i="1" dirty="0">
              <a:latin typeface="Cambria" panose="02040503050406030204" pitchFamily="18" charset="0"/>
              <a:cs typeface="Calibri"/>
            </a:endParaRPr>
          </a:p>
        </p:txBody>
      </p:sp>
      <p:sp>
        <p:nvSpPr>
          <p:cNvPr id="3" name="nsrs modernization"/>
          <p:cNvSpPr txBox="1"/>
          <p:nvPr/>
        </p:nvSpPr>
        <p:spPr>
          <a:xfrm>
            <a:off x="1" y="2439432"/>
            <a:ext cx="9144000" cy="1186649"/>
          </a:xfrm>
          <a:prstGeom prst="rect">
            <a:avLst/>
          </a:prstGeom>
        </p:spPr>
        <p:txBody>
          <a:bodyPr vert="horz" wrap="square" lIns="0" tIns="16933" rIns="0" bIns="0" rtlCol="0">
            <a:spAutoFit/>
          </a:bodyPr>
          <a:lstStyle/>
          <a:p>
            <a:pPr marL="0" marR="0" lvl="1" indent="0" algn="ctr" defTabSz="457200" rtl="0" eaLnBrk="1" fontAlgn="base" latinLnBrk="0" hangingPunct="1">
              <a:lnSpc>
                <a:spcPct val="100000"/>
              </a:lnSpc>
              <a:spcBef>
                <a:spcPts val="133"/>
              </a:spcBef>
              <a:spcAft>
                <a:spcPct val="0"/>
              </a:spcAft>
              <a:buClrTx/>
              <a:buSzTx/>
              <a:buFontTx/>
              <a:buNone/>
              <a:tabLst/>
              <a:defRPr/>
            </a:pPr>
            <a:r>
              <a:rPr kumimoji="0" lang="en-US" sz="76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41740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7488"/>
            <a:ext cx="9144000" cy="877489"/>
          </a:xfrm>
        </p:spPr>
        <p:txBody>
          <a:bodyPr/>
          <a:lstStyle/>
          <a:p>
            <a:r>
              <a:rPr lang="en-US" sz="4000" dirty="0">
                <a:latin typeface="Cambria" panose="02040503050406030204" pitchFamily="18" charset="0"/>
                <a:ea typeface="Cambria" panose="02040503050406030204" pitchFamily="18" charset="0"/>
              </a:rPr>
              <a:t>Delayed Release of the Modernized NSRS</a:t>
            </a:r>
          </a:p>
        </p:txBody>
      </p:sp>
      <p:sp>
        <p:nvSpPr>
          <p:cNvPr id="5" name="Content Placeholder 4"/>
          <p:cNvSpPr>
            <a:spLocks noGrp="1"/>
          </p:cNvSpPr>
          <p:nvPr>
            <p:ph idx="1"/>
          </p:nvPr>
        </p:nvSpPr>
        <p:spPr>
          <a:xfrm>
            <a:off x="240632" y="1094978"/>
            <a:ext cx="8903368" cy="5763022"/>
          </a:xfrm>
        </p:spPr>
        <p:txBody>
          <a:bodyPr/>
          <a:lstStyle/>
          <a:p>
            <a:pPr eaLnBrk="1" hangingPunct="1"/>
            <a:r>
              <a:rPr lang="en-US" altLang="en-US" sz="3600" i="1" dirty="0">
                <a:latin typeface="Cambria" panose="02040503050406030204" pitchFamily="18" charset="0"/>
                <a:ea typeface="Cambria" panose="02040503050406030204" pitchFamily="18" charset="0"/>
              </a:rPr>
              <a:t>How long will the delay be?</a:t>
            </a:r>
          </a:p>
          <a:p>
            <a:pPr marL="465138" lvl="1" eaLnBrk="1" hangingPunct="1"/>
            <a:r>
              <a:rPr lang="en-US" altLang="en-US" dirty="0">
                <a:latin typeface="Cambria" panose="02040503050406030204" pitchFamily="18" charset="0"/>
                <a:ea typeface="Cambria" panose="02040503050406030204" pitchFamily="18" charset="0"/>
              </a:rPr>
              <a:t>Our website or newsletter is best source of projected timeframe, current estimate is </a:t>
            </a:r>
            <a:r>
              <a:rPr lang="en-US" altLang="en-US" b="1" dirty="0">
                <a:latin typeface="Cambria" panose="02040503050406030204" pitchFamily="18" charset="0"/>
                <a:ea typeface="Cambria" panose="02040503050406030204" pitchFamily="18" charset="0"/>
              </a:rPr>
              <a:t>middle of 2025</a:t>
            </a:r>
            <a:r>
              <a:rPr lang="en-US" altLang="en-US" dirty="0">
                <a:latin typeface="Cambria" panose="02040503050406030204" pitchFamily="18" charset="0"/>
                <a:ea typeface="Cambria" panose="02040503050406030204" pitchFamily="18" charset="0"/>
              </a:rPr>
              <a:t>.</a:t>
            </a:r>
          </a:p>
          <a:p>
            <a:pPr eaLnBrk="1" hangingPunct="1">
              <a:spcBef>
                <a:spcPts val="2400"/>
              </a:spcBef>
            </a:pPr>
            <a:r>
              <a:rPr lang="en-US" altLang="en-US" sz="3600" i="1" dirty="0">
                <a:latin typeface="Cambria" panose="02040503050406030204" pitchFamily="18" charset="0"/>
                <a:ea typeface="Cambria" panose="02040503050406030204" pitchFamily="18" charset="0"/>
              </a:rPr>
              <a:t>Will the names stay the same?</a:t>
            </a:r>
          </a:p>
          <a:p>
            <a:pPr marL="465138" lvl="1" eaLnBrk="1" hangingPunct="1"/>
            <a:r>
              <a:rPr lang="en-US" altLang="en-US" dirty="0">
                <a:solidFill>
                  <a:prstClr val="black"/>
                </a:solidFill>
                <a:latin typeface="Cambria" panose="02040503050406030204" pitchFamily="18" charset="0"/>
                <a:ea typeface="Cambria" panose="02040503050406030204" pitchFamily="18" charset="0"/>
              </a:rPr>
              <a:t>Yes, terms containing “2022” such as “NATRF2022” and “NAPGD2022” will remain the same.</a:t>
            </a:r>
          </a:p>
          <a:p>
            <a:pPr eaLnBrk="1" hangingPunct="1">
              <a:spcBef>
                <a:spcPts val="2400"/>
              </a:spcBef>
            </a:pPr>
            <a:r>
              <a:rPr lang="en-US" altLang="en-US" sz="3600" i="1" dirty="0">
                <a:ea typeface="Cambria" panose="02040503050406030204" pitchFamily="18" charset="0"/>
              </a:rPr>
              <a:t>W</a:t>
            </a:r>
            <a:r>
              <a:rPr lang="en-US" altLang="en-US" sz="3600" i="1" dirty="0">
                <a:latin typeface="Cambria" panose="02040503050406030204" pitchFamily="18" charset="0"/>
                <a:ea typeface="Cambria" panose="02040503050406030204" pitchFamily="18" charset="0"/>
              </a:rPr>
              <a:t>ill all previously proposed products be released along with the new datums?</a:t>
            </a:r>
          </a:p>
          <a:p>
            <a:pPr marL="465138" lvl="1" eaLnBrk="1" hangingPunct="1"/>
            <a:r>
              <a:rPr lang="en-US" altLang="en-US" dirty="0">
                <a:solidFill>
                  <a:prstClr val="black"/>
                </a:solidFill>
                <a:ea typeface="Cambria" panose="02040503050406030204" pitchFamily="18" charset="0"/>
              </a:rPr>
              <a:t>No, they will not</a:t>
            </a:r>
            <a:r>
              <a:rPr lang="en-US" altLang="en-US" dirty="0">
                <a:solidFill>
                  <a:prstClr val="black"/>
                </a:solidFill>
                <a:latin typeface="Cambria" panose="02040503050406030204" pitchFamily="18" charset="0"/>
                <a:ea typeface="Cambria" panose="02040503050406030204" pitchFamily="18" charset="0"/>
              </a:rPr>
              <a:t>. </a:t>
            </a:r>
            <a:r>
              <a:rPr lang="en-US" altLang="en-US" dirty="0">
                <a:solidFill>
                  <a:prstClr val="black"/>
                </a:solidFill>
                <a:ea typeface="Cambria" panose="02040503050406030204" pitchFamily="18" charset="0"/>
              </a:rPr>
              <a:t>Check out our June 2022 webinar.</a:t>
            </a:r>
            <a:r>
              <a:rPr lang="en-US" altLang="en-US" dirty="0">
                <a:solidFill>
                  <a:prstClr val="black"/>
                </a:solidFill>
                <a:latin typeface="Cambria" panose="02040503050406030204" pitchFamily="18" charset="0"/>
                <a:ea typeface="Cambria" panose="02040503050406030204" pitchFamily="18" charset="0"/>
              </a:rPr>
              <a:t> </a:t>
            </a:r>
            <a:endParaRPr lang="en-US" altLang="en-US" sz="3600" b="1" i="1" dirty="0">
              <a:latin typeface="Cambria" panose="02040503050406030204" pitchFamily="18" charset="0"/>
              <a:ea typeface="Cambria" panose="02040503050406030204" pitchFamily="18" charset="0"/>
            </a:endParaRPr>
          </a:p>
        </p:txBody>
      </p:sp>
      <p:sp>
        <p:nvSpPr>
          <p:cNvPr id="6" name="TextBox 5"/>
          <p:cNvSpPr txBox="1"/>
          <p:nvPr/>
        </p:nvSpPr>
        <p:spPr bwMode="auto">
          <a:xfrm>
            <a:off x="0" y="6570118"/>
            <a:ext cx="3072829" cy="276999"/>
          </a:xfrm>
          <a:prstGeom prst="rect">
            <a:avLst/>
          </a:prstGeom>
          <a:noFill/>
          <a:ln w="9525">
            <a:noFill/>
            <a:miter lim="800000"/>
            <a:headEnd/>
            <a:tailEnd/>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hlinkClick r:id="rId3"/>
              </a:rPr>
              <a:t>hyperlink to the Track Our Progress homepage</a:t>
            </a:r>
            <a:endPar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7" name="TextBox 6"/>
          <p:cNvSpPr txBox="1"/>
          <p:nvPr/>
        </p:nvSpPr>
        <p:spPr bwMode="auto">
          <a:xfrm>
            <a:off x="7449625" y="6581001"/>
            <a:ext cx="1694375" cy="276999"/>
          </a:xfrm>
          <a:prstGeom prst="rect">
            <a:avLst/>
          </a:prstGeom>
          <a:noFill/>
          <a:ln w="9525">
            <a:noFill/>
            <a:miter lim="800000"/>
            <a:headEnd/>
            <a:tailEnd/>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hlinkClick r:id="rId4"/>
              </a:rPr>
              <a:t>hyperlink to the full FAQ</a:t>
            </a:r>
            <a:endPar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8" name="TextBox 7">
            <a:extLst>
              <a:ext uri="{FF2B5EF4-FFF2-40B4-BE49-F238E27FC236}">
                <a16:creationId xmlns:a16="http://schemas.microsoft.com/office/drawing/2014/main" id="{3380E46E-823A-41AC-818C-80C6AAE94C7D}"/>
              </a:ext>
            </a:extLst>
          </p:cNvPr>
          <p:cNvSpPr txBox="1"/>
          <p:nvPr/>
        </p:nvSpPr>
        <p:spPr bwMode="auto">
          <a:xfrm>
            <a:off x="4183911" y="6581001"/>
            <a:ext cx="1364733" cy="276999"/>
          </a:xfrm>
          <a:prstGeom prst="rect">
            <a:avLst/>
          </a:prstGeom>
          <a:noFill/>
          <a:ln w="9525">
            <a:noFill/>
            <a:miter lim="800000"/>
            <a:headEnd/>
            <a:tailEnd/>
          </a:ln>
        </p:spPr>
        <p:txBody>
          <a:bodyPr wrap="none" rtlCol="0">
            <a:spAutoFit/>
          </a:bodyPr>
          <a:lstStyle/>
          <a:p>
            <a:pPr lvl="0">
              <a:defRPr/>
            </a:pPr>
            <a:r>
              <a:rPr lang="en-US" sz="1200" dirty="0">
                <a:solidFill>
                  <a:prstClr val="black"/>
                </a:solidFill>
                <a:hlinkClick r:id="rId5"/>
              </a:rPr>
              <a:t>June 2022 webinar</a:t>
            </a:r>
            <a:endPar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45481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FF16-5366-426A-8B74-5D71E23546AC}"/>
              </a:ext>
            </a:extLst>
          </p:cNvPr>
          <p:cNvSpPr>
            <a:spLocks noGrp="1"/>
          </p:cNvSpPr>
          <p:nvPr>
            <p:ph type="title"/>
          </p:nvPr>
        </p:nvSpPr>
        <p:spPr>
          <a:xfrm>
            <a:off x="0" y="217488"/>
            <a:ext cx="9144000" cy="877489"/>
          </a:xfrm>
        </p:spPr>
        <p:txBody>
          <a:bodyPr/>
          <a:lstStyle/>
          <a:p>
            <a:r>
              <a:rPr lang="en-US" dirty="0"/>
              <a:t>Delayed Release </a:t>
            </a:r>
            <a:r>
              <a:rPr lang="en-US" dirty="0">
                <a:sym typeface="Wingdings" panose="05000000000000000000" pitchFamily="2" charset="2"/>
              </a:rPr>
              <a:t></a:t>
            </a:r>
            <a:r>
              <a:rPr lang="en-US" dirty="0"/>
              <a:t> Re-prioritization</a:t>
            </a:r>
          </a:p>
        </p:txBody>
      </p:sp>
      <p:sp>
        <p:nvSpPr>
          <p:cNvPr id="3" name="Content Placeholder 2">
            <a:extLst>
              <a:ext uri="{FF2B5EF4-FFF2-40B4-BE49-F238E27FC236}">
                <a16:creationId xmlns:a16="http://schemas.microsoft.com/office/drawing/2014/main" id="{02E7DC4C-B472-4C34-A13B-B5C8C6C23487}"/>
              </a:ext>
            </a:extLst>
          </p:cNvPr>
          <p:cNvSpPr>
            <a:spLocks noGrp="1"/>
          </p:cNvSpPr>
          <p:nvPr>
            <p:ph idx="1"/>
          </p:nvPr>
        </p:nvSpPr>
        <p:spPr/>
        <p:txBody>
          <a:bodyPr/>
          <a:lstStyle/>
          <a:p>
            <a:r>
              <a:rPr lang="en-US" dirty="0"/>
              <a:t>We recently decided to release all of the modernized NSRS </a:t>
            </a:r>
            <a:r>
              <a:rPr lang="en-US" b="1" i="1" dirty="0"/>
              <a:t>data</a:t>
            </a:r>
            <a:r>
              <a:rPr lang="en-US" dirty="0"/>
              <a:t> before we have fully completed all support </a:t>
            </a:r>
            <a:r>
              <a:rPr lang="en-US" b="1" i="1" dirty="0"/>
              <a:t>tools</a:t>
            </a:r>
          </a:p>
          <a:p>
            <a:endParaRPr lang="en-US" b="1" i="1" dirty="0"/>
          </a:p>
          <a:p>
            <a:r>
              <a:rPr lang="en-US" b="1" i="1" dirty="0"/>
              <a:t>If we do not take this approach, we are not likely to see the modernized NSRS defined and released until 2030</a:t>
            </a:r>
          </a:p>
        </p:txBody>
      </p:sp>
    </p:spTree>
    <p:extLst>
      <p:ext uri="{BB962C8B-B14F-4D97-AF65-F5344CB8AC3E}">
        <p14:creationId xmlns:p14="http://schemas.microsoft.com/office/powerpoint/2010/main" val="28046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 y="1608056"/>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Modernization</a:t>
            </a:r>
          </a:p>
        </p:txBody>
      </p:sp>
      <p:sp>
        <p:nvSpPr>
          <p:cNvPr id="13" name="Title"/>
          <p:cNvSpPr txBox="1">
            <a:spLocks noGrp="1"/>
          </p:cNvSpPr>
          <p:nvPr>
            <p:ph type="title"/>
          </p:nvPr>
        </p:nvSpPr>
        <p:spPr>
          <a:xfrm>
            <a:off x="345600" y="3256974"/>
            <a:ext cx="84528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a:latin typeface="Cambria" panose="02040503050406030204" pitchFamily="18" charset="0"/>
                <a:cs typeface="Calibri"/>
              </a:rPr>
              <a:t>What’s going to stay the same?</a:t>
            </a:r>
            <a:endParaRPr sz="2400" dirty="0">
              <a:latin typeface="Cambria" panose="02040503050406030204" pitchFamily="18" charset="0"/>
              <a:cs typeface="Calibri"/>
            </a:endParaRPr>
          </a:p>
        </p:txBody>
      </p:sp>
      <p:sp>
        <p:nvSpPr>
          <p:cNvPr id="4" name="Title"/>
          <p:cNvSpPr txBox="1">
            <a:spLocks/>
          </p:cNvSpPr>
          <p:nvPr/>
        </p:nvSpPr>
        <p:spPr bwMode="auto">
          <a:xfrm>
            <a:off x="345600" y="4679134"/>
            <a:ext cx="8452800" cy="6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4000" spc="-40" dirty="0">
                <a:latin typeface="Cambria" panose="02040503050406030204" pitchFamily="18" charset="0"/>
                <a:cs typeface="Calibri"/>
              </a:rPr>
              <a:t>What’s going to be different?</a:t>
            </a:r>
            <a:endParaRPr lang="en-US" sz="4000" dirty="0">
              <a:latin typeface="Cambria" panose="02040503050406030204" pitchFamily="18" charset="0"/>
              <a:cs typeface="Calibri"/>
            </a:endParaRPr>
          </a:p>
        </p:txBody>
      </p:sp>
    </p:spTree>
    <p:extLst>
      <p:ext uri="{BB962C8B-B14F-4D97-AF65-F5344CB8AC3E}">
        <p14:creationId xmlns:p14="http://schemas.microsoft.com/office/powerpoint/2010/main" val="246893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126189"/>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lang="en-US"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Datum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of 1983</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a:t>
            </a: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D83</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1" u="none" strike="noStrike" kern="1200" cap="none" spc="-20" normalizeH="0" baseline="0" noProof="0" dirty="0">
                <a:ln>
                  <a:noFill/>
                </a:ln>
                <a:solidFill>
                  <a:prstClr val="black">
                    <a:lumMod val="50000"/>
                    <a:lumOff val="50000"/>
                  </a:prstClr>
                </a:solidFill>
                <a:effectLst/>
                <a:uLnTx/>
                <a:uFill>
                  <a:solidFill>
                    <a:srgbClr val="C00000"/>
                  </a:solidFill>
                </a:uFill>
                <a:latin typeface="Cambria" panose="02040503050406030204" pitchFamily="18" charset="0"/>
                <a:ea typeface="ＭＳ Ｐゴシック" pitchFamily="34" charset="-128"/>
                <a:cs typeface="Arial Black"/>
              </a:rPr>
              <a:t>will be replaced by</a:t>
            </a:r>
          </a:p>
        </p:txBody>
      </p:sp>
    </p:spTree>
    <p:extLst>
      <p:ext uri="{BB962C8B-B14F-4D97-AF65-F5344CB8AC3E}">
        <p14:creationId xmlns:p14="http://schemas.microsoft.com/office/powerpoint/2010/main" val="35829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American </a:t>
            </a:r>
            <a:r>
              <a:rPr kumimoji="0" sz="5400" b="1" i="0" u="none" strike="noStrike" kern="1200" cap="none" spc="-2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Terrestrial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Reference</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Frame of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NATRF2022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(pronounced: </a:t>
            </a:r>
            <a:r>
              <a:rPr kumimoji="0" lang="en-US" sz="5400" b="1" i="0" u="none" strike="noStrike" kern="1200" cap="none" spc="-20" normalizeH="0" baseline="0" noProof="0" dirty="0" err="1">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nat</a:t>
            </a: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-ref)</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229225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3"/>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7"/>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9"/>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2"/>
            <a:ext cx="1258634" cy="1265665"/>
          </a:xfrm>
          <a:prstGeom prst="rect">
            <a:avLst/>
          </a:prstGeom>
        </p:spPr>
      </p:pic>
      <p:cxnSp>
        <p:nvCxnSpPr>
          <p:cNvPr id="11" name="Straight Arrow Connector 10"/>
          <p:cNvCxnSpPr/>
          <p:nvPr/>
        </p:nvCxnSpPr>
        <p:spPr>
          <a:xfrm>
            <a:off x="4572000" y="2470452"/>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7"/>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3"/>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3"/>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(~170 employees)</a:t>
            </a:r>
          </a:p>
          <a:p>
            <a:pPr marL="457200" lvl="1"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54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0"/>
            <a:ext cx="7240634" cy="6858000"/>
          </a:xfrm>
          <a:prstGeom prst="rect">
            <a:avLst/>
          </a:prstGeom>
          <a:ln w="38100">
            <a:solidFill>
              <a:schemeClr val="bg1">
                <a:lumMod val="65000"/>
              </a:schemeClr>
            </a:solidFill>
          </a:ln>
        </p:spPr>
      </p:pic>
    </p:spTree>
    <p:extLst>
      <p:ext uri="{BB962C8B-B14F-4D97-AF65-F5344CB8AC3E}">
        <p14:creationId xmlns:p14="http://schemas.microsoft.com/office/powerpoint/2010/main" val="15903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81BF13C1-A33F-4B70-8474-233A19389343}"/>
              </a:ext>
            </a:extLst>
          </p:cNvPr>
          <p:cNvPicPr/>
          <p:nvPr/>
        </p:nvPicPr>
        <p:blipFill rotWithShape="1">
          <a:blip r:embed="rId3" cstate="print"/>
          <a:srcRect l="48" t="60" b="4"/>
          <a:stretch/>
        </p:blipFill>
        <p:spPr>
          <a:xfrm>
            <a:off x="0" y="0"/>
            <a:ext cx="9144000" cy="6858000"/>
          </a:xfrm>
          <a:prstGeom prst="rect">
            <a:avLst/>
          </a:prstGeom>
        </p:spPr>
      </p:pic>
      <p:sp>
        <p:nvSpPr>
          <p:cNvPr id="6" name="TextBox 5">
            <a:extLst>
              <a:ext uri="{FF2B5EF4-FFF2-40B4-BE49-F238E27FC236}">
                <a16:creationId xmlns:a16="http://schemas.microsoft.com/office/drawing/2014/main" id="{CD47E006-4C77-4236-9CE6-E570D2D4D4C3}"/>
              </a:ext>
            </a:extLst>
          </p:cNvPr>
          <p:cNvSpPr txBox="1"/>
          <p:nvPr/>
        </p:nvSpPr>
        <p:spPr bwMode="auto">
          <a:xfrm>
            <a:off x="0" y="0"/>
            <a:ext cx="9144000" cy="569387"/>
          </a:xfrm>
          <a:prstGeom prst="rect">
            <a:avLst/>
          </a:prstGeom>
          <a:solidFill>
            <a:schemeClr val="bg1">
              <a:lumMod val="85000"/>
            </a:schemeClr>
          </a:solidFill>
          <a:ln w="9525">
            <a:noFill/>
            <a:miter lim="800000"/>
            <a:headEnd/>
            <a:tailEnd/>
          </a:ln>
        </p:spPr>
        <p:txBody>
          <a:bodyPr wrap="square" rtlCol="0">
            <a:spAutoFit/>
          </a:bodyPr>
          <a:lstStyle/>
          <a:p>
            <a:pPr algn="ctr"/>
            <a:r>
              <a:rPr lang="en-US" sz="3100" dirty="0">
                <a:latin typeface="Cambria" panose="02040503050406030204" pitchFamily="18" charset="0"/>
                <a:ea typeface="Cambria" panose="02040503050406030204" pitchFamily="18" charset="0"/>
              </a:rPr>
              <a:t>Estimated Geometric Change – Latitude &amp; Longitude</a:t>
            </a:r>
          </a:p>
        </p:txBody>
      </p:sp>
      <p:sp>
        <p:nvSpPr>
          <p:cNvPr id="7" name="TextBox 6">
            <a:extLst>
              <a:ext uri="{FF2B5EF4-FFF2-40B4-BE49-F238E27FC236}">
                <a16:creationId xmlns:a16="http://schemas.microsoft.com/office/drawing/2014/main" id="{A3227FD0-2B0C-4549-8B66-AADDD8EE9E43}"/>
              </a:ext>
            </a:extLst>
          </p:cNvPr>
          <p:cNvSpPr txBox="1"/>
          <p:nvPr/>
        </p:nvSpPr>
        <p:spPr bwMode="auto">
          <a:xfrm>
            <a:off x="1414463" y="567274"/>
            <a:ext cx="6315075" cy="584775"/>
          </a:xfrm>
          <a:prstGeom prst="rect">
            <a:avLst/>
          </a:prstGeom>
          <a:solidFill>
            <a:schemeClr val="bg1">
              <a:lumMod val="85000"/>
            </a:schemeClr>
          </a:solidFill>
          <a:ln w="9525">
            <a:noFill/>
            <a:miter lim="800000"/>
            <a:headEnd/>
            <a:tailEnd/>
          </a:ln>
        </p:spPr>
        <p:txBody>
          <a:bodyPr wrap="square" rtlCol="0">
            <a:spAutoFit/>
          </a:bodyPr>
          <a:lstStyle/>
          <a:p>
            <a:pPr algn="ctr"/>
            <a:r>
              <a:rPr lang="en-US" sz="3200" dirty="0">
                <a:latin typeface="Cambria" panose="02040503050406030204" pitchFamily="18" charset="0"/>
                <a:ea typeface="Cambria" panose="02040503050406030204" pitchFamily="18" charset="0"/>
              </a:rPr>
              <a:t>NAD83 (2011) </a:t>
            </a:r>
            <a:r>
              <a:rPr lang="en-US" sz="3200" dirty="0">
                <a:latin typeface="Cambria" panose="02040503050406030204" pitchFamily="18" charset="0"/>
                <a:ea typeface="Cambria" panose="02040503050406030204" pitchFamily="18" charset="0"/>
                <a:sym typeface="Wingdings" panose="05000000000000000000" pitchFamily="2" charset="2"/>
              </a:rPr>
              <a:t> NATRF2022</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61DAE50-4102-41B7-86E3-59632E0311E8}"/>
              </a:ext>
            </a:extLst>
          </p:cNvPr>
          <p:cNvSpPr txBox="1"/>
          <p:nvPr/>
        </p:nvSpPr>
        <p:spPr bwMode="auto">
          <a:xfrm rot="19160232">
            <a:off x="5186780" y="4120924"/>
            <a:ext cx="1552575" cy="584775"/>
          </a:xfrm>
          <a:prstGeom prst="rect">
            <a:avLst/>
          </a:prstGeom>
          <a:noFill/>
          <a:ln w="9525">
            <a:noFill/>
            <a:miter lim="800000"/>
            <a:headEnd/>
            <a:tailEnd/>
          </a:ln>
        </p:spPr>
        <p:txBody>
          <a:bodyPr wrap="square" rtlCol="0">
            <a:spAutoFit/>
          </a:bodyPr>
          <a:lstStyle/>
          <a:p>
            <a:r>
              <a:rPr lang="en-US" sz="3200" b="1" dirty="0">
                <a:ln w="28575">
                  <a:solidFill>
                    <a:srgbClr val="FFFF00"/>
                  </a:solidFill>
                </a:ln>
                <a:latin typeface="Arial Black" panose="020B0A04020102020204" pitchFamily="34" charset="0"/>
                <a:cs typeface="Arial"/>
              </a:rPr>
              <a:t>3.6</a:t>
            </a:r>
            <a:r>
              <a:rPr lang="en-US" sz="3200" b="1" spc="-15" dirty="0">
                <a:ln w="28575">
                  <a:solidFill>
                    <a:srgbClr val="FFFF00"/>
                  </a:solidFill>
                </a:ln>
                <a:latin typeface="Arial Black" panose="020B0A04020102020204" pitchFamily="34" charset="0"/>
                <a:cs typeface="Arial"/>
              </a:rPr>
              <a:t> </a:t>
            </a:r>
            <a:r>
              <a:rPr lang="en-US" sz="3200" b="1" spc="-50" dirty="0">
                <a:ln w="28575">
                  <a:solidFill>
                    <a:srgbClr val="FFFF00"/>
                  </a:solidFill>
                </a:ln>
                <a:latin typeface="Arial Black" panose="020B0A04020102020204" pitchFamily="34" charset="0"/>
                <a:cs typeface="Arial"/>
              </a:rPr>
              <a:t>ft</a:t>
            </a:r>
            <a:endParaRPr lang="en-US" sz="3200" b="1" dirty="0">
              <a:ln w="28575">
                <a:solidFill>
                  <a:srgbClr val="FFFF00"/>
                </a:solidFill>
              </a:ln>
              <a:latin typeface="Arial Black" panose="020B0A040201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E07F4F5-D74D-4642-A75B-553B504FCF7B}"/>
              </a:ext>
            </a:extLst>
          </p:cNvPr>
          <p:cNvSpPr txBox="1"/>
          <p:nvPr/>
        </p:nvSpPr>
        <p:spPr bwMode="auto">
          <a:xfrm rot="19731704">
            <a:off x="4686172" y="1629849"/>
            <a:ext cx="1552575" cy="584775"/>
          </a:xfrm>
          <a:prstGeom prst="rect">
            <a:avLst/>
          </a:prstGeom>
          <a:noFill/>
          <a:ln w="9525">
            <a:noFill/>
            <a:miter lim="800000"/>
            <a:headEnd/>
            <a:tailEnd/>
          </a:ln>
        </p:spPr>
        <p:txBody>
          <a:bodyPr wrap="square" rtlCol="0">
            <a:spAutoFit/>
          </a:bodyPr>
          <a:lstStyle/>
          <a:p>
            <a:r>
              <a:rPr lang="en-US" sz="3200" b="1" dirty="0">
                <a:ln w="28575">
                  <a:solidFill>
                    <a:srgbClr val="FFFF00"/>
                  </a:solidFill>
                </a:ln>
                <a:latin typeface="Arial Black" panose="020B0A04020102020204" pitchFamily="34" charset="0"/>
                <a:cs typeface="Arial"/>
              </a:rPr>
              <a:t>4.3</a:t>
            </a:r>
            <a:r>
              <a:rPr lang="en-US" sz="3200" b="1" spc="-15" dirty="0">
                <a:ln w="28575">
                  <a:solidFill>
                    <a:srgbClr val="FFFF00"/>
                  </a:solidFill>
                </a:ln>
                <a:latin typeface="Arial Black" panose="020B0A04020102020204" pitchFamily="34" charset="0"/>
                <a:cs typeface="Arial"/>
              </a:rPr>
              <a:t> </a:t>
            </a:r>
            <a:r>
              <a:rPr lang="en-US" sz="3200" b="1" spc="-50" dirty="0">
                <a:ln w="28575">
                  <a:solidFill>
                    <a:srgbClr val="FFFF00"/>
                  </a:solidFill>
                </a:ln>
                <a:latin typeface="Arial Black" panose="020B0A04020102020204" pitchFamily="34" charset="0"/>
                <a:cs typeface="Arial"/>
              </a:rPr>
              <a:t>ft</a:t>
            </a:r>
            <a:endParaRPr lang="en-US" sz="3200" b="1" dirty="0">
              <a:ln w="28575">
                <a:solidFill>
                  <a:srgbClr val="FFFF00"/>
                </a:solidFill>
              </a:ln>
              <a:latin typeface="Arial Black" panose="020B0A040201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A18E5B6-3494-4A65-B32E-7F0D0F9CFA6C}"/>
              </a:ext>
            </a:extLst>
          </p:cNvPr>
          <p:cNvSpPr txBox="1"/>
          <p:nvPr/>
        </p:nvSpPr>
        <p:spPr bwMode="auto">
          <a:xfrm rot="19603532">
            <a:off x="5195381" y="2743852"/>
            <a:ext cx="1552575" cy="584775"/>
          </a:xfrm>
          <a:prstGeom prst="rect">
            <a:avLst/>
          </a:prstGeom>
          <a:noFill/>
          <a:ln w="9525">
            <a:noFill/>
            <a:miter lim="800000"/>
            <a:headEnd/>
            <a:tailEnd/>
          </a:ln>
        </p:spPr>
        <p:txBody>
          <a:bodyPr wrap="square" rtlCol="0">
            <a:spAutoFit/>
          </a:bodyPr>
          <a:lstStyle/>
          <a:p>
            <a:r>
              <a:rPr lang="en-US" sz="3200" b="1" dirty="0">
                <a:ln w="28575">
                  <a:solidFill>
                    <a:srgbClr val="FFFF00"/>
                  </a:solidFill>
                </a:ln>
                <a:latin typeface="Arial Black" panose="020B0A04020102020204" pitchFamily="34" charset="0"/>
                <a:cs typeface="Arial"/>
              </a:rPr>
              <a:t>3.9</a:t>
            </a:r>
            <a:r>
              <a:rPr lang="en-US" sz="3200" b="1" spc="-15" dirty="0">
                <a:ln w="28575">
                  <a:solidFill>
                    <a:srgbClr val="FFFF00"/>
                  </a:solidFill>
                </a:ln>
                <a:latin typeface="Arial Black" panose="020B0A04020102020204" pitchFamily="34" charset="0"/>
                <a:cs typeface="Arial"/>
              </a:rPr>
              <a:t> </a:t>
            </a:r>
            <a:r>
              <a:rPr lang="en-US" sz="3200" b="1" spc="-50" dirty="0">
                <a:ln w="28575">
                  <a:solidFill>
                    <a:srgbClr val="FFFF00"/>
                  </a:solidFill>
                </a:ln>
                <a:latin typeface="Arial Black" panose="020B0A04020102020204" pitchFamily="34" charset="0"/>
                <a:cs typeface="Arial"/>
              </a:rPr>
              <a:t>ft</a:t>
            </a:r>
            <a:endParaRPr lang="en-US" sz="3200" b="1" dirty="0">
              <a:ln w="28575">
                <a:solidFill>
                  <a:srgbClr val="FFFF00"/>
                </a:solidFill>
              </a:ln>
              <a:latin typeface="Arial Black" panose="020B0A04020102020204" pitchFamily="34" charset="0"/>
              <a:cs typeface="Arial" panose="020B0604020202020204" pitchFamily="34" charset="0"/>
            </a:endParaRPr>
          </a:p>
        </p:txBody>
      </p:sp>
      <p:sp>
        <p:nvSpPr>
          <p:cNvPr id="11" name="Arrow: Up 10">
            <a:extLst>
              <a:ext uri="{FF2B5EF4-FFF2-40B4-BE49-F238E27FC236}">
                <a16:creationId xmlns:a16="http://schemas.microsoft.com/office/drawing/2014/main" id="{A56F6F23-74DA-4424-931E-E58FFB8C7C63}"/>
              </a:ext>
            </a:extLst>
          </p:cNvPr>
          <p:cNvSpPr/>
          <p:nvPr/>
        </p:nvSpPr>
        <p:spPr>
          <a:xfrm rot="18732100">
            <a:off x="2365394" y="1735829"/>
            <a:ext cx="790575" cy="3386341"/>
          </a:xfrm>
          <a:prstGeom prst="upArrow">
            <a:avLst/>
          </a:prstGeom>
        </p:spPr>
        <p:style>
          <a:lnRef idx="1">
            <a:schemeClr val="accent3"/>
          </a:lnRef>
          <a:fillRef idx="3">
            <a:schemeClr val="accent3"/>
          </a:fillRef>
          <a:effectRef idx="2">
            <a:schemeClr val="accent3"/>
          </a:effectRef>
          <a:fontRef idx="minor">
            <a:schemeClr val="lt1"/>
          </a:fontRef>
        </p:style>
        <p:txBody>
          <a:bodyPr vert="vert" rtlCol="0" anchor="ctr"/>
          <a:lstStyle/>
          <a:p>
            <a:pPr algn="ctr"/>
            <a:r>
              <a:rPr lang="en-US" sz="2800" dirty="0">
                <a:solidFill>
                  <a:schemeClr val="tx1"/>
                </a:solidFill>
                <a:latin typeface="Arial" panose="020B0604020202020204" pitchFamily="34" charset="0"/>
                <a:cs typeface="Arial" panose="020B0604020202020204" pitchFamily="34" charset="0"/>
              </a:rPr>
              <a:t>Direction of Shift</a:t>
            </a:r>
          </a:p>
        </p:txBody>
      </p:sp>
    </p:spTree>
    <p:extLst>
      <p:ext uri="{BB962C8B-B14F-4D97-AF65-F5344CB8AC3E}">
        <p14:creationId xmlns:p14="http://schemas.microsoft.com/office/powerpoint/2010/main" val="34470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FE6C34CA-5020-4625-B7B5-7248B5910970}"/>
              </a:ext>
            </a:extLst>
          </p:cNvPr>
          <p:cNvPicPr>
            <a:picLocks noChangeAspect="1"/>
          </p:cNvPicPr>
          <p:nvPr/>
        </p:nvPicPr>
        <p:blipFill rotWithShape="1">
          <a:blip r:embed="rId2" cstate="print"/>
          <a:srcRect l="13" t="5" b="48"/>
          <a:stretch/>
        </p:blipFill>
        <p:spPr>
          <a:xfrm>
            <a:off x="0" y="0"/>
            <a:ext cx="9144000" cy="6858000"/>
          </a:xfrm>
          <a:prstGeom prst="rect">
            <a:avLst/>
          </a:prstGeom>
        </p:spPr>
      </p:pic>
      <p:sp>
        <p:nvSpPr>
          <p:cNvPr id="5" name="TextBox 4">
            <a:extLst>
              <a:ext uri="{FF2B5EF4-FFF2-40B4-BE49-F238E27FC236}">
                <a16:creationId xmlns:a16="http://schemas.microsoft.com/office/drawing/2014/main" id="{DDD42D23-0DF6-4AD4-94F5-08BC5D6840EC}"/>
              </a:ext>
            </a:extLst>
          </p:cNvPr>
          <p:cNvSpPr txBox="1"/>
          <p:nvPr/>
        </p:nvSpPr>
        <p:spPr bwMode="auto">
          <a:xfrm>
            <a:off x="1414463" y="576027"/>
            <a:ext cx="6315075" cy="584775"/>
          </a:xfrm>
          <a:prstGeom prst="rect">
            <a:avLst/>
          </a:prstGeom>
          <a:solidFill>
            <a:schemeClr val="bg1">
              <a:lumMod val="85000"/>
            </a:schemeClr>
          </a:solidFill>
          <a:ln w="9525">
            <a:noFill/>
            <a:miter lim="800000"/>
            <a:headEnd/>
            <a:tailEnd/>
          </a:ln>
        </p:spPr>
        <p:txBody>
          <a:bodyPr wrap="square" rtlCol="0">
            <a:spAutoFit/>
          </a:bodyPr>
          <a:lstStyle/>
          <a:p>
            <a:pPr algn="ctr"/>
            <a:r>
              <a:rPr lang="en-US" sz="3200" dirty="0">
                <a:latin typeface="Cambria" panose="02040503050406030204" pitchFamily="18" charset="0"/>
                <a:ea typeface="Cambria" panose="02040503050406030204" pitchFamily="18" charset="0"/>
              </a:rPr>
              <a:t>NAD83 (2011) </a:t>
            </a:r>
            <a:r>
              <a:rPr lang="en-US" sz="3200" dirty="0">
                <a:latin typeface="Cambria" panose="02040503050406030204" pitchFamily="18" charset="0"/>
                <a:ea typeface="Cambria" panose="02040503050406030204" pitchFamily="18" charset="0"/>
                <a:sym typeface="Wingdings" panose="05000000000000000000" pitchFamily="2" charset="2"/>
              </a:rPr>
              <a:t> NATRF2022</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398DEBD-8323-4816-92EF-9E3C4CC63BE6}"/>
              </a:ext>
            </a:extLst>
          </p:cNvPr>
          <p:cNvSpPr txBox="1"/>
          <p:nvPr/>
        </p:nvSpPr>
        <p:spPr bwMode="auto">
          <a:xfrm rot="19788837">
            <a:off x="6136512" y="1518120"/>
            <a:ext cx="1552575" cy="584775"/>
          </a:xfrm>
          <a:prstGeom prst="rect">
            <a:avLst/>
          </a:prstGeom>
          <a:noFill/>
          <a:ln w="9525">
            <a:noFill/>
            <a:miter lim="800000"/>
            <a:headEnd/>
            <a:tailEnd/>
          </a:ln>
        </p:spPr>
        <p:txBody>
          <a:bodyPr wrap="square" rtlCol="0">
            <a:spAutoFit/>
          </a:bodyPr>
          <a:lstStyle/>
          <a:p>
            <a:r>
              <a:rPr lang="en-US" sz="3200" b="1" dirty="0">
                <a:ln w="28575">
                  <a:solidFill>
                    <a:srgbClr val="FFFF00"/>
                  </a:solidFill>
                </a:ln>
                <a:latin typeface="Arial Black" panose="020B0A04020102020204" pitchFamily="34" charset="0"/>
                <a:cs typeface="Arial"/>
              </a:rPr>
              <a:t>-3.6</a:t>
            </a:r>
            <a:r>
              <a:rPr lang="en-US" sz="3200" b="1" spc="-15" dirty="0">
                <a:ln w="28575">
                  <a:solidFill>
                    <a:srgbClr val="FFFF00"/>
                  </a:solidFill>
                </a:ln>
                <a:latin typeface="Arial Black" panose="020B0A04020102020204" pitchFamily="34" charset="0"/>
                <a:cs typeface="Arial"/>
              </a:rPr>
              <a:t> </a:t>
            </a:r>
            <a:r>
              <a:rPr lang="en-US" sz="3200" b="1" spc="-50" dirty="0">
                <a:ln w="28575">
                  <a:solidFill>
                    <a:srgbClr val="FFFF00"/>
                  </a:solidFill>
                </a:ln>
                <a:latin typeface="Arial Black" panose="020B0A04020102020204" pitchFamily="34" charset="0"/>
                <a:cs typeface="Arial"/>
              </a:rPr>
              <a:t>ft</a:t>
            </a:r>
            <a:endParaRPr lang="en-US" sz="3200" b="1" dirty="0">
              <a:ln w="28575">
                <a:solidFill>
                  <a:srgbClr val="FFFF00"/>
                </a:solidFill>
              </a:ln>
              <a:latin typeface="Arial Black" panose="020B0A040201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1916911-319B-4671-A15B-768EB38356AC}"/>
              </a:ext>
            </a:extLst>
          </p:cNvPr>
          <p:cNvSpPr txBox="1"/>
          <p:nvPr/>
        </p:nvSpPr>
        <p:spPr bwMode="auto">
          <a:xfrm rot="19603532">
            <a:off x="6136511" y="3344350"/>
            <a:ext cx="1552575" cy="584775"/>
          </a:xfrm>
          <a:prstGeom prst="rect">
            <a:avLst/>
          </a:prstGeom>
          <a:noFill/>
          <a:ln w="9525">
            <a:noFill/>
            <a:miter lim="800000"/>
            <a:headEnd/>
            <a:tailEnd/>
          </a:ln>
        </p:spPr>
        <p:txBody>
          <a:bodyPr wrap="square" rtlCol="0">
            <a:spAutoFit/>
          </a:bodyPr>
          <a:lstStyle/>
          <a:p>
            <a:r>
              <a:rPr lang="en-US" sz="3200" b="1" dirty="0">
                <a:ln w="28575">
                  <a:solidFill>
                    <a:srgbClr val="FFFF00"/>
                  </a:solidFill>
                </a:ln>
                <a:latin typeface="Arial Black" panose="020B0A04020102020204" pitchFamily="34" charset="0"/>
                <a:cs typeface="Arial"/>
              </a:rPr>
              <a:t>-4.3</a:t>
            </a:r>
            <a:r>
              <a:rPr lang="en-US" sz="3200" b="1" spc="-15" dirty="0">
                <a:ln w="28575">
                  <a:solidFill>
                    <a:srgbClr val="FFFF00"/>
                  </a:solidFill>
                </a:ln>
                <a:latin typeface="Arial Black" panose="020B0A04020102020204" pitchFamily="34" charset="0"/>
                <a:cs typeface="Arial"/>
              </a:rPr>
              <a:t> </a:t>
            </a:r>
            <a:r>
              <a:rPr lang="en-US" sz="3200" b="1" spc="-50" dirty="0">
                <a:ln w="28575">
                  <a:solidFill>
                    <a:srgbClr val="FFFF00"/>
                  </a:solidFill>
                </a:ln>
                <a:latin typeface="Arial Black" panose="020B0A04020102020204" pitchFamily="34" charset="0"/>
                <a:cs typeface="Arial"/>
              </a:rPr>
              <a:t>ft</a:t>
            </a:r>
            <a:endParaRPr lang="en-US" sz="3200" b="1" dirty="0">
              <a:ln w="28575">
                <a:solidFill>
                  <a:srgbClr val="FFFF00"/>
                </a:solidFill>
              </a:ln>
              <a:latin typeface="Arial Black" panose="020B0A040201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3A59C7A-6004-4948-A791-E04BDF4A3644}"/>
              </a:ext>
            </a:extLst>
          </p:cNvPr>
          <p:cNvSpPr txBox="1"/>
          <p:nvPr/>
        </p:nvSpPr>
        <p:spPr bwMode="auto">
          <a:xfrm rot="19603532">
            <a:off x="5395406" y="2877290"/>
            <a:ext cx="1552575" cy="584775"/>
          </a:xfrm>
          <a:prstGeom prst="rect">
            <a:avLst/>
          </a:prstGeom>
          <a:noFill/>
          <a:ln w="9525">
            <a:noFill/>
            <a:miter lim="800000"/>
            <a:headEnd/>
            <a:tailEnd/>
          </a:ln>
        </p:spPr>
        <p:txBody>
          <a:bodyPr wrap="square" rtlCol="0">
            <a:spAutoFit/>
          </a:bodyPr>
          <a:lstStyle/>
          <a:p>
            <a:r>
              <a:rPr lang="en-US" sz="3200" b="1" dirty="0">
                <a:ln w="28575">
                  <a:solidFill>
                    <a:srgbClr val="FFFF00"/>
                  </a:solidFill>
                </a:ln>
                <a:latin typeface="Arial Black" panose="020B0A04020102020204" pitchFamily="34" charset="0"/>
                <a:cs typeface="Arial"/>
              </a:rPr>
              <a:t>-3.9</a:t>
            </a:r>
            <a:r>
              <a:rPr lang="en-US" sz="3200" b="1" spc="-15" dirty="0">
                <a:ln w="28575">
                  <a:solidFill>
                    <a:srgbClr val="FFFF00"/>
                  </a:solidFill>
                </a:ln>
                <a:latin typeface="Arial Black" panose="020B0A04020102020204" pitchFamily="34" charset="0"/>
                <a:cs typeface="Arial"/>
              </a:rPr>
              <a:t> </a:t>
            </a:r>
            <a:r>
              <a:rPr lang="en-US" sz="3200" b="1" spc="-50" dirty="0">
                <a:ln w="28575">
                  <a:solidFill>
                    <a:srgbClr val="FFFF00"/>
                  </a:solidFill>
                </a:ln>
                <a:latin typeface="Arial Black" panose="020B0A04020102020204" pitchFamily="34" charset="0"/>
                <a:cs typeface="Arial"/>
              </a:rPr>
              <a:t>ft</a:t>
            </a:r>
            <a:endParaRPr lang="en-US" sz="3200" b="1" dirty="0">
              <a:ln w="28575">
                <a:solidFill>
                  <a:srgbClr val="FFFF00"/>
                </a:solidFill>
              </a:ln>
              <a:latin typeface="Arial Black" panose="020B0A040201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BF72D79-CAE6-421E-A6E9-4C91EACACB9D}"/>
              </a:ext>
            </a:extLst>
          </p:cNvPr>
          <p:cNvSpPr txBox="1"/>
          <p:nvPr/>
        </p:nvSpPr>
        <p:spPr bwMode="auto">
          <a:xfrm>
            <a:off x="0" y="0"/>
            <a:ext cx="9144000" cy="569387"/>
          </a:xfrm>
          <a:prstGeom prst="rect">
            <a:avLst/>
          </a:prstGeom>
          <a:solidFill>
            <a:schemeClr val="bg1">
              <a:lumMod val="85000"/>
            </a:schemeClr>
          </a:solidFill>
          <a:ln w="9525">
            <a:noFill/>
            <a:miter lim="800000"/>
            <a:headEnd/>
            <a:tailEnd/>
          </a:ln>
        </p:spPr>
        <p:txBody>
          <a:bodyPr wrap="square" rtlCol="0">
            <a:spAutoFit/>
          </a:bodyPr>
          <a:lstStyle/>
          <a:p>
            <a:pPr algn="ctr"/>
            <a:r>
              <a:rPr lang="en-US" sz="3100" dirty="0">
                <a:latin typeface="Cambria" panose="02040503050406030204" pitchFamily="18" charset="0"/>
                <a:ea typeface="Cambria" panose="02040503050406030204" pitchFamily="18" charset="0"/>
              </a:rPr>
              <a:t>Estimated Geometric Change – </a:t>
            </a:r>
            <a:r>
              <a:rPr lang="en-US" sz="3100" b="1" dirty="0">
                <a:latin typeface="Cambria" panose="02040503050406030204" pitchFamily="18" charset="0"/>
                <a:ea typeface="Cambria" panose="02040503050406030204" pitchFamily="18" charset="0"/>
              </a:rPr>
              <a:t>Ellipsoid</a:t>
            </a:r>
            <a:r>
              <a:rPr lang="en-US" sz="3100" dirty="0">
                <a:latin typeface="Cambria" panose="02040503050406030204" pitchFamily="18" charset="0"/>
                <a:ea typeface="Cambria" panose="02040503050406030204" pitchFamily="18" charset="0"/>
              </a:rPr>
              <a:t> Height</a:t>
            </a:r>
          </a:p>
        </p:txBody>
      </p:sp>
    </p:spTree>
    <p:extLst>
      <p:ext uri="{BB962C8B-B14F-4D97-AF65-F5344CB8AC3E}">
        <p14:creationId xmlns:p14="http://schemas.microsoft.com/office/powerpoint/2010/main" val="2066732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457199" y="1161070"/>
            <a:ext cx="8471647" cy="5186118"/>
          </a:xfrm>
        </p:spPr>
        <p:txBody>
          <a:bodyPr/>
          <a:lstStyle/>
          <a:p>
            <a:r>
              <a:rPr lang="en-US" dirty="0">
                <a:latin typeface="Cambria" panose="02040503050406030204" pitchFamily="18" charset="0"/>
                <a:ea typeface="Cambria" panose="02040503050406030204" pitchFamily="18" charset="0"/>
              </a:rPr>
              <a:t>Existing, accepted terminology</a:t>
            </a:r>
          </a:p>
          <a:p>
            <a:pPr lvl="1"/>
            <a:r>
              <a:rPr lang="en-US" b="1" dirty="0">
                <a:latin typeface="Cambria" panose="02040503050406030204" pitchFamily="18" charset="0"/>
                <a:ea typeface="Cambria" panose="02040503050406030204" pitchFamily="18" charset="0"/>
              </a:rPr>
              <a:t>I</a:t>
            </a:r>
            <a:r>
              <a:rPr lang="en-US" dirty="0">
                <a:latin typeface="Cambria" panose="02040503050406030204" pitchFamily="18" charset="0"/>
                <a:ea typeface="Cambria" panose="02040503050406030204" pitchFamily="18" charset="0"/>
              </a:rPr>
              <a:t>nternational </a:t>
            </a:r>
            <a:r>
              <a:rPr lang="en-US" b="1" dirty="0">
                <a:latin typeface="Cambria" panose="02040503050406030204" pitchFamily="18" charset="0"/>
                <a:ea typeface="Cambria" panose="02040503050406030204" pitchFamily="18" charset="0"/>
              </a:rPr>
              <a:t>TRF</a:t>
            </a:r>
          </a:p>
          <a:p>
            <a:pPr lvl="1"/>
            <a:r>
              <a:rPr lang="en-US" dirty="0">
                <a:latin typeface="Cambria" panose="02040503050406030204" pitchFamily="18" charset="0"/>
                <a:ea typeface="Cambria" panose="02040503050406030204" pitchFamily="18" charset="0"/>
              </a:rPr>
              <a:t>first realization of the ITRF was 1992</a:t>
            </a:r>
          </a:p>
          <a:p>
            <a:pPr lvl="1"/>
            <a:r>
              <a:rPr lang="en-US" dirty="0">
                <a:latin typeface="Cambria" panose="02040503050406030204" pitchFamily="18" charset="0"/>
                <a:ea typeface="Cambria" panose="02040503050406030204" pitchFamily="18" charset="0"/>
              </a:rPr>
              <a:t>NATRF2022 will be based on ITRF2020</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“Horizontal Datum” - misnomer for NAD83</a:t>
            </a:r>
          </a:p>
          <a:p>
            <a:pPr lvl="1"/>
            <a:r>
              <a:rPr lang="en-US" dirty="0">
                <a:latin typeface="Cambria" panose="02040503050406030204" pitchFamily="18" charset="0"/>
                <a:ea typeface="Cambria" panose="02040503050406030204" pitchFamily="18" charset="0"/>
              </a:rPr>
              <a:t>Really is a Geometric Reference Frame</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ea typeface="Cambria" panose="02040503050406030204" pitchFamily="18" charset="0"/>
              </a:rPr>
              <a:t>Terrestrial Reference Frame?</a:t>
            </a:r>
          </a:p>
        </p:txBody>
      </p:sp>
    </p:spTree>
    <p:custDataLst>
      <p:tags r:id="rId1"/>
    </p:custDataLst>
    <p:extLst>
      <p:ext uri="{BB962C8B-B14F-4D97-AF65-F5344CB8AC3E}">
        <p14:creationId xmlns:p14="http://schemas.microsoft.com/office/powerpoint/2010/main" val="22504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 concept</a:t>
            </a:r>
          </a:p>
        </p:txBody>
      </p:sp>
      <p:sp>
        <p:nvSpPr>
          <p:cNvPr id="8" name="TextBox 7"/>
          <p:cNvSpPr txBox="1"/>
          <p:nvPr/>
        </p:nvSpPr>
        <p:spPr>
          <a:xfrm>
            <a:off x="6115050" y="6249367"/>
            <a:ext cx="1295400"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p:txBody>
      </p:sp>
    </p:spTree>
    <p:extLst>
      <p:ext uri="{BB962C8B-B14F-4D97-AF65-F5344CB8AC3E}">
        <p14:creationId xmlns:p14="http://schemas.microsoft.com/office/powerpoint/2010/main" val="288488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rotating frame, constant with 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“Plate-Fixed”</a:t>
            </a:r>
          </a:p>
        </p:txBody>
      </p:sp>
    </p:spTree>
    <p:extLst>
      <p:ext uri="{BB962C8B-B14F-4D97-AF65-F5344CB8AC3E}">
        <p14:creationId xmlns:p14="http://schemas.microsoft.com/office/powerpoint/2010/main" val="29052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or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your choice, </a:t>
            </a:r>
            <a:r>
              <a:rPr lang="en-US" sz="3200" dirty="0">
                <a:solidFill>
                  <a:prstClr val="black"/>
                </a:solidFill>
                <a:latin typeface="Cambria" panose="02040503050406030204" pitchFamily="18" charset="0"/>
                <a:ea typeface="Cambria" panose="02040503050406030204" pitchFamily="18" charset="0"/>
              </a:rPr>
              <a:t>we’ll provide both</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7871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1"/>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7"/>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0"/>
            <a:ext cx="1258634" cy="1265665"/>
          </a:xfrm>
          <a:prstGeom prst="rect">
            <a:avLst/>
          </a:prstGeom>
        </p:spPr>
      </p:pic>
      <p:cxnSp>
        <p:nvCxnSpPr>
          <p:cNvPr id="11" name="Straight Arrow Connector 10"/>
          <p:cNvCxnSpPr/>
          <p:nvPr/>
        </p:nvCxnSpPr>
        <p:spPr>
          <a:xfrm>
            <a:off x="4572000" y="24704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19451" y="1393730"/>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7702" y="5375351"/>
            <a:ext cx="2522125" cy="1008850"/>
          </a:xfrm>
          <a:prstGeom prst="rect">
            <a:avLst/>
          </a:prstGeom>
        </p:spPr>
      </p:pic>
      <p:cxnSp>
        <p:nvCxnSpPr>
          <p:cNvPr id="13" name="Straight Arrow Connector 12"/>
          <p:cNvCxnSpPr/>
          <p:nvPr/>
        </p:nvCxnSpPr>
        <p:spPr>
          <a:xfrm>
            <a:off x="5038764" y="2575455"/>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003626" y="5255617"/>
            <a:ext cx="1145628" cy="1107996"/>
          </a:xfrm>
          <a:prstGeom prst="rect">
            <a:avLst/>
          </a:prstGeom>
          <a:noFill/>
          <a:ln w="9525">
            <a:noFill/>
            <a:miter lim="800000"/>
            <a:headEnd/>
            <a:tailEnd/>
          </a:ln>
        </p:spPr>
        <p:txBody>
          <a:bodyPr wrap="square" rtlCol="0">
            <a:spAutoFit/>
          </a:bodyPr>
          <a:lstStyle/>
          <a:p>
            <a:r>
              <a:rPr lang="en-US" sz="6600" dirty="0"/>
              <a:t>≠</a:t>
            </a:r>
          </a:p>
        </p:txBody>
      </p:sp>
      <p:sp>
        <p:nvSpPr>
          <p:cNvPr id="17" name="we're not usgs"/>
          <p:cNvSpPr txBox="1">
            <a:spLocks/>
          </p:cNvSpPr>
          <p:nvPr/>
        </p:nvSpPr>
        <p:spPr bwMode="auto">
          <a:xfrm>
            <a:off x="467474"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106810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1+#ppt_w/2"/>
                                          </p:val>
                                        </p:tav>
                                        <p:tav tm="100000">
                                          <p:val>
                                            <p:strVal val="#ppt_x"/>
                                          </p:val>
                                        </p:tav>
                                      </p:tavLst>
                                    </p:anim>
                                    <p:anim calcmode="lin" valueType="num">
                                      <p:cBhvr additive="base">
                                        <p:cTn id="54" dur="500" fill="hold"/>
                                        <p:tgtEl>
                                          <p:spTgt spid="8"/>
                                        </p:tgtEl>
                                        <p:attrNameLst>
                                          <p:attrName>ppt_y</p:attrName>
                                        </p:attrNameLst>
                                      </p:cBhvr>
                                      <p:tavLst>
                                        <p:tav tm="0">
                                          <p:val>
                                            <p:strVal val="#ppt_y"/>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457200" y="1161070"/>
            <a:ext cx="8229600" cy="5186118"/>
          </a:xfrm>
        </p:spPr>
        <p:txBody>
          <a:bodyPr/>
          <a:lstStyle/>
          <a:p>
            <a:pPr marL="0" indent="0">
              <a:buNone/>
            </a:pPr>
            <a:r>
              <a:rPr lang="en-US" sz="4400" b="1" dirty="0">
                <a:latin typeface="Cambria" panose="02040503050406030204" pitchFamily="18" charset="0"/>
                <a:ea typeface="Cambria" panose="02040503050406030204" pitchFamily="18" charset="0"/>
              </a:rPr>
              <a:t>Epoch</a:t>
            </a:r>
            <a:endParaRPr lang="en-US" sz="2400"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sz="3200" b="1" dirty="0">
                <a:latin typeface="Cambria" panose="02040503050406030204" pitchFamily="18" charset="0"/>
                <a:ea typeface="Cambria" panose="02040503050406030204" pitchFamily="18" charset="0"/>
              </a:rPr>
              <a:t>an instant of time</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e.g. 2021.0276 or 2020.0000 or 2022.8205</a:t>
            </a:r>
          </a:p>
          <a:p>
            <a:pPr lvl="1"/>
            <a:r>
              <a:rPr lang="en-US" dirty="0">
                <a:latin typeface="Cambria" panose="02040503050406030204" pitchFamily="18" charset="0"/>
                <a:ea typeface="Cambria" panose="02040503050406030204" pitchFamily="18" charset="0"/>
              </a:rPr>
              <a:t>doesn’t have to be</a:t>
            </a:r>
          </a:p>
          <a:p>
            <a:pPr lvl="1"/>
            <a:r>
              <a:rPr lang="en-US" dirty="0">
                <a:latin typeface="Cambria" panose="02040503050406030204" pitchFamily="18" charset="0"/>
                <a:ea typeface="Cambria" panose="02040503050406030204" pitchFamily="18" charset="0"/>
              </a:rPr>
              <a:t>incorporating epochs is important, not format</a:t>
            </a:r>
          </a:p>
          <a:p>
            <a:r>
              <a:rPr lang="en-US" dirty="0">
                <a:latin typeface="Cambria" panose="02040503050406030204" pitchFamily="18" charset="0"/>
                <a:ea typeface="Cambria" panose="02040503050406030204" pitchFamily="18" charset="0"/>
              </a:rPr>
              <a:t>others may use day-of-year = 2021:131</a:t>
            </a:r>
          </a:p>
          <a:p>
            <a:r>
              <a:rPr lang="en-US" dirty="0">
                <a:latin typeface="Cambria" panose="02040503050406030204" pitchFamily="18" charset="0"/>
                <a:ea typeface="Cambria" panose="02040503050406030204" pitchFamily="18" charset="0"/>
              </a:rPr>
              <a:t>calendar date is sufficient</a:t>
            </a:r>
          </a:p>
        </p:txBody>
      </p:sp>
      <p:sp>
        <p:nvSpPr>
          <p:cNvPr id="1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Tahoma" panose="020B0604030504040204" pitchFamily="34" charset="0"/>
                <a:cs typeface="Tahoma" panose="020B0604030504040204" pitchFamily="34" charset="0"/>
              </a:rPr>
              <a:t>Terminology – Time/4D</a:t>
            </a:r>
            <a:endParaRPr kumimoji="0" lang="en-US" sz="48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endParaRPr>
          </a:p>
        </p:txBody>
      </p:sp>
      <p:pic>
        <p:nvPicPr>
          <p:cNvPr id="17" name="datasheet"/>
          <p:cNvPicPr>
            <a:picLocks noChangeAspect="1"/>
          </p:cNvPicPr>
          <p:nvPr/>
        </p:nvPicPr>
        <p:blipFill rotWithShape="1">
          <a:blip r:embed="rId4"/>
          <a:srcRect t="123" b="215"/>
          <a:stretch/>
        </p:blipFill>
        <p:spPr>
          <a:xfrm>
            <a:off x="1335758" y="4428584"/>
            <a:ext cx="6400251" cy="2180123"/>
          </a:xfrm>
          <a:prstGeom prst="rect">
            <a:avLst/>
          </a:prstGeom>
          <a:ln w="25400">
            <a:solidFill>
              <a:schemeClr val="bg1">
                <a:lumMod val="65000"/>
              </a:schemeClr>
            </a:solidFill>
          </a:ln>
        </p:spPr>
      </p:pic>
      <p:sp>
        <p:nvSpPr>
          <p:cNvPr id="19" name="Rounded Rectangle 18"/>
          <p:cNvSpPr/>
          <p:nvPr/>
        </p:nvSpPr>
        <p:spPr>
          <a:xfrm>
            <a:off x="1974829" y="6114797"/>
            <a:ext cx="2684761" cy="2916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74953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4)">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51707"/>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13" dirty="0">
                <a:latin typeface="Cambria" panose="02040503050406030204" pitchFamily="18" charset="0"/>
                <a:cs typeface="Calibri"/>
              </a:rPr>
              <a:t>4D alignment – Epochs</a:t>
            </a:r>
            <a:endParaRPr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474132" marR="6773" lvl="0" indent="-4572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One epoch where ITRF2020 coordinates will be equivalent to NATRF2022 </a:t>
            </a:r>
          </a:p>
          <a:p>
            <a:pPr marL="474132" marR="6773" lvl="0" indent="-4572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tab pos="473275" algn="l"/>
                <a:tab pos="474121" algn="l"/>
              </a:tabLst>
              <a:defRPr/>
            </a:pPr>
            <a:endParaRPr kumimoji="0" lang="en-US" sz="32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6773" lvl="0" indent="0" algn="ctr" defTabSz="457200" rtl="0" eaLnBrk="1" fontAlgn="base" latinLnBrk="0" hangingPunct="1">
              <a:lnSpc>
                <a:spcPct val="100000"/>
              </a:lnSpc>
              <a:spcBef>
                <a:spcPts val="133"/>
              </a:spcBef>
              <a:spcAft>
                <a:spcPct val="0"/>
              </a:spcAft>
              <a:buClrTx/>
              <a:buSzTx/>
              <a:buFontTx/>
              <a:buNone/>
              <a:tabLst>
                <a:tab pos="473275" algn="l"/>
                <a:tab pos="474121" algn="l"/>
              </a:tabLst>
              <a:defRPr/>
            </a:pPr>
            <a:r>
              <a:rPr kumimoji="0" lang="en-US" sz="36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January 01, 2020</a:t>
            </a:r>
          </a:p>
          <a:p>
            <a:pPr marL="16932" marR="6773" lvl="0" indent="0" algn="ctr" defTabSz="457200" rtl="0" eaLnBrk="1" fontAlgn="base" latinLnBrk="0" hangingPunct="1">
              <a:lnSpc>
                <a:spcPct val="100000"/>
              </a:lnSpc>
              <a:spcBef>
                <a:spcPts val="1200"/>
              </a:spcBef>
              <a:spcAft>
                <a:spcPts val="0"/>
              </a:spcAft>
              <a:buClrTx/>
              <a:buSzTx/>
              <a:buFontTx/>
              <a:buNone/>
              <a:tabLst>
                <a:tab pos="473275" algn="l"/>
                <a:tab pos="474121" algn="l"/>
              </a:tabLst>
              <a:defRPr/>
            </a:pPr>
            <a:r>
              <a:rPr kumimoji="0" lang="en-US" sz="28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ITRF2020 (epoch 2020.0) = NATRF2022 (epoch 2020.0)</a:t>
            </a:r>
          </a:p>
          <a:p>
            <a:pPr marL="16932" marR="6773" lvl="0" algn="l" defTabSz="457200" rtl="0" eaLnBrk="1" fontAlgn="base" latinLnBrk="0" hangingPunct="1">
              <a:lnSpc>
                <a:spcPct val="100000"/>
              </a:lnSpc>
              <a:spcBef>
                <a:spcPts val="133"/>
              </a:spcBef>
              <a:spcAft>
                <a:spcPct val="0"/>
              </a:spcAft>
              <a:buClrTx/>
              <a:buSzTx/>
              <a:tabLst>
                <a:tab pos="473275" algn="l"/>
                <a:tab pos="474121" algn="l"/>
              </a:tabLst>
              <a:defRPr/>
            </a:pPr>
            <a:endParaRPr kumimoji="0" lang="en-US" sz="32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p:txBody>
      </p:sp>
    </p:spTree>
    <p:custDataLst>
      <p:tags r:id="rId1"/>
    </p:custDataLst>
    <p:extLst>
      <p:ext uri="{BB962C8B-B14F-4D97-AF65-F5344CB8AC3E}">
        <p14:creationId xmlns:p14="http://schemas.microsoft.com/office/powerpoint/2010/main" val="3862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 y="1608056"/>
            <a:ext cx="9144000" cy="940428"/>
          </a:xfrm>
          <a:prstGeom prst="rect">
            <a:avLst/>
          </a:prstGeom>
        </p:spPr>
        <p:txBody>
          <a:bodyPr vert="horz" wrap="square" lIns="0" tIns="16933" rIns="0" bIns="0" rtlCol="0">
            <a:spAutoFit/>
          </a:bodyPr>
          <a:lstStyle/>
          <a:p>
            <a:pPr marL="0" lvl="1" algn="ctr">
              <a:spcBef>
                <a:spcPts val="133"/>
              </a:spcBef>
            </a:pPr>
            <a:r>
              <a:rPr lang="en-US" sz="6000" spc="-7" dirty="0">
                <a:solidFill>
                  <a:prstClr val="black"/>
                </a:solidFill>
                <a:latin typeface="Cambria" panose="02040503050406030204" pitchFamily="18" charset="0"/>
                <a:cs typeface="Calibri"/>
              </a:rPr>
              <a:t>How will you do that?</a:t>
            </a:r>
          </a:p>
        </p:txBody>
      </p:sp>
      <p:sp>
        <p:nvSpPr>
          <p:cNvPr id="13" name="Title"/>
          <p:cNvSpPr txBox="1">
            <a:spLocks noGrp="1"/>
          </p:cNvSpPr>
          <p:nvPr>
            <p:ph type="title"/>
          </p:nvPr>
        </p:nvSpPr>
        <p:spPr>
          <a:xfrm>
            <a:off x="345600" y="3103087"/>
            <a:ext cx="8452800" cy="940428"/>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6000" spc="-40" dirty="0">
                <a:latin typeface="Cambria" panose="02040503050406030204" pitchFamily="18" charset="0"/>
                <a:cs typeface="Calibri"/>
              </a:rPr>
              <a:t>NCAT</a:t>
            </a:r>
            <a:endParaRPr sz="2400" dirty="0">
              <a:latin typeface="Cambria" panose="02040503050406030204" pitchFamily="18" charset="0"/>
              <a:cs typeface="Calibri"/>
            </a:endParaRPr>
          </a:p>
        </p:txBody>
      </p:sp>
      <p:sp>
        <p:nvSpPr>
          <p:cNvPr id="4" name="Title" hidden="1"/>
          <p:cNvSpPr txBox="1">
            <a:spLocks/>
          </p:cNvSpPr>
          <p:nvPr/>
        </p:nvSpPr>
        <p:spPr bwMode="auto">
          <a:xfrm>
            <a:off x="345600" y="4679134"/>
            <a:ext cx="8452800" cy="6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4000" spc="-40" dirty="0">
                <a:latin typeface="Cambria" panose="02040503050406030204" pitchFamily="18" charset="0"/>
                <a:cs typeface="Calibri"/>
              </a:rPr>
              <a:t>Epochs/Time/4D</a:t>
            </a:r>
            <a:endParaRPr lang="en-US" sz="4000" dirty="0">
              <a:latin typeface="Cambria" panose="02040503050406030204" pitchFamily="18" charset="0"/>
              <a:cs typeface="Calibri"/>
            </a:endParaRPr>
          </a:p>
        </p:txBody>
      </p:sp>
    </p:spTree>
    <p:extLst>
      <p:ext uri="{BB962C8B-B14F-4D97-AF65-F5344CB8AC3E}">
        <p14:creationId xmlns:p14="http://schemas.microsoft.com/office/powerpoint/2010/main" val="18752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60" r="14"/>
          <a:stretch/>
        </p:blipFill>
        <p:spPr>
          <a:xfrm>
            <a:off x="0" y="0"/>
            <a:ext cx="9143997" cy="4726966"/>
          </a:xfrm>
          <a:ln w="38100">
            <a:solidFill>
              <a:schemeClr val="bg1">
                <a:lumMod val="50000"/>
              </a:schemeClr>
            </a:solidFill>
          </a:ln>
        </p:spPr>
      </p:pic>
      <p:sp>
        <p:nvSpPr>
          <p:cNvPr id="3" name="Title 2"/>
          <p:cNvSpPr>
            <a:spLocks noGrp="1"/>
          </p:cNvSpPr>
          <p:nvPr>
            <p:ph type="title"/>
          </p:nvPr>
        </p:nvSpPr>
        <p:spPr>
          <a:xfrm>
            <a:off x="0" y="4855080"/>
            <a:ext cx="9144001" cy="1739290"/>
          </a:xfrm>
        </p:spPr>
        <p:txBody>
          <a:bodyPr/>
          <a:lstStyle/>
          <a:p>
            <a:r>
              <a:rPr lang="en-US" sz="5000" dirty="0">
                <a:latin typeface="Cambria" panose="02040503050406030204" pitchFamily="18" charset="0"/>
                <a:ea typeface="Cambria" panose="02040503050406030204" pitchFamily="18" charset="0"/>
              </a:rPr>
              <a:t>NGS Coordinate Conversion And Transformation Tool (NCAT)</a:t>
            </a:r>
          </a:p>
        </p:txBody>
      </p:sp>
      <p:sp>
        <p:nvSpPr>
          <p:cNvPr id="5" name="Rounded Rectangle 4"/>
          <p:cNvSpPr/>
          <p:nvPr/>
        </p:nvSpPr>
        <p:spPr>
          <a:xfrm>
            <a:off x="93132" y="34358"/>
            <a:ext cx="1240367" cy="355110"/>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209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0" y="-25400"/>
            <a:ext cx="9131300" cy="4752366"/>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0" y="4855080"/>
            <a:ext cx="9144001" cy="173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NGS Coordinate Conversion And Transformation Tool (NCAT)</a:t>
            </a:r>
          </a:p>
        </p:txBody>
      </p:sp>
      <p:sp>
        <p:nvSpPr>
          <p:cNvPr id="9" name="Rounded Rectangle 8"/>
          <p:cNvSpPr/>
          <p:nvPr/>
        </p:nvSpPr>
        <p:spPr>
          <a:xfrm>
            <a:off x="163773" y="3439235"/>
            <a:ext cx="8134066" cy="818865"/>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0"/>
          <p:cNvSpPr/>
          <p:nvPr/>
        </p:nvSpPr>
        <p:spPr>
          <a:xfrm>
            <a:off x="1329266" y="16932"/>
            <a:ext cx="1176867" cy="33020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
          <p:cNvSpPr/>
          <p:nvPr/>
        </p:nvSpPr>
        <p:spPr>
          <a:xfrm>
            <a:off x="2506133" y="16932"/>
            <a:ext cx="808567" cy="33020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24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3000"/>
                            </p:stCondLst>
                            <p:childTnLst>
                              <p:par>
                                <p:cTn id="9" presetID="21" presetClass="entr" presetSubtype="8"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2" b="32"/>
          <a:stretch/>
        </p:blipFill>
        <p:spPr>
          <a:xfrm>
            <a:off x="0" y="924481"/>
            <a:ext cx="9144000" cy="5933519"/>
          </a:xfrm>
          <a:prstGeom prst="rect">
            <a:avLst/>
          </a:prstGeom>
          <a:ln w="25400">
            <a:solidFill>
              <a:schemeClr val="tx1">
                <a:lumMod val="50000"/>
                <a:lumOff val="50000"/>
              </a:schemeClr>
            </a:solidFill>
          </a:ln>
        </p:spPr>
      </p:pic>
      <p:sp>
        <p:nvSpPr>
          <p:cNvPr id="4" name="Title 1">
            <a:extLst>
              <a:ext uri="{FF2B5EF4-FFF2-40B4-BE49-F238E27FC236}">
                <a16:creationId xmlns:a16="http://schemas.microsoft.com/office/drawing/2014/main" id="{AD275E1E-ED24-465E-987A-1D5F63827627}"/>
              </a:ext>
            </a:extLst>
          </p:cNvPr>
          <p:cNvSpPr txBox="1">
            <a:spLocks/>
          </p:cNvSpPr>
          <p:nvPr/>
        </p:nvSpPr>
        <p:spPr bwMode="auto">
          <a:xfrm>
            <a:off x="0" y="6942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dirty="0">
                <a:solidFill>
                  <a:prstClr val="black"/>
                </a:solidFill>
                <a:latin typeface="Cambria" panose="02040503050406030204" pitchFamily="18" charset="0"/>
                <a:ea typeface="Cambria" panose="02040503050406030204" pitchFamily="18" charset="0"/>
              </a:rPr>
              <a:t>NCAT is available via web services</a:t>
            </a:r>
            <a:endParaRPr lang="en-US" sz="3200" dirty="0"/>
          </a:p>
        </p:txBody>
      </p:sp>
    </p:spTree>
    <p:extLst>
      <p:ext uri="{BB962C8B-B14F-4D97-AF65-F5344CB8AC3E}">
        <p14:creationId xmlns:p14="http://schemas.microsoft.com/office/powerpoint/2010/main" val="222818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 r="101"/>
          <a:stretch/>
        </p:blipFill>
        <p:spPr>
          <a:xfrm>
            <a:off x="0" y="1261272"/>
            <a:ext cx="2668044" cy="5596728"/>
          </a:xfrm>
          <a:prstGeom prst="rect">
            <a:avLst/>
          </a:prstGeom>
          <a:ln w="25400">
            <a:solidFill>
              <a:schemeClr val="tx1">
                <a:lumMod val="50000"/>
                <a:lumOff val="50000"/>
              </a:schemeClr>
            </a:solidFill>
          </a:ln>
        </p:spPr>
      </p:pic>
      <p:pic>
        <p:nvPicPr>
          <p:cNvPr id="4" name="Picture 3">
            <a:extLst>
              <a:ext uri="{FF2B5EF4-FFF2-40B4-BE49-F238E27FC236}">
                <a16:creationId xmlns:a16="http://schemas.microsoft.com/office/drawing/2014/main" id="{37C323D2-F2AD-4A3B-A0BE-3053C8203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95" t="7092" r="22428" b="84912"/>
          <a:stretch/>
        </p:blipFill>
        <p:spPr>
          <a:xfrm>
            <a:off x="2843408" y="1194785"/>
            <a:ext cx="6129254" cy="608691"/>
          </a:xfrm>
          <a:prstGeom prst="rect">
            <a:avLst/>
          </a:prstGeom>
          <a:ln w="25400">
            <a:solidFill>
              <a:schemeClr val="tx1">
                <a:lumMod val="50000"/>
                <a:lumOff val="50000"/>
              </a:schemeClr>
            </a:solidFill>
          </a:ln>
        </p:spPr>
      </p:pic>
      <p:sp>
        <p:nvSpPr>
          <p:cNvPr id="7" name="Title 1">
            <a:extLst>
              <a:ext uri="{FF2B5EF4-FFF2-40B4-BE49-F238E27FC236}">
                <a16:creationId xmlns:a16="http://schemas.microsoft.com/office/drawing/2014/main" id="{8710F9CA-5D2F-4D25-842A-54246CD5AE69}"/>
              </a:ext>
            </a:extLst>
          </p:cNvPr>
          <p:cNvSpPr txBox="1">
            <a:spLocks/>
          </p:cNvSpPr>
          <p:nvPr/>
        </p:nvSpPr>
        <p:spPr bwMode="auto">
          <a:xfrm>
            <a:off x="0" y="6942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dirty="0">
                <a:solidFill>
                  <a:prstClr val="black"/>
                </a:solidFill>
                <a:latin typeface="Cambria" panose="02040503050406030204" pitchFamily="18" charset="0"/>
                <a:ea typeface="Cambria" panose="02040503050406030204" pitchFamily="18" charset="0"/>
              </a:rPr>
              <a:t>NCAT is available via web services</a:t>
            </a:r>
            <a:endParaRPr lang="en-US" sz="3200" dirty="0"/>
          </a:p>
        </p:txBody>
      </p:sp>
      <p:sp>
        <p:nvSpPr>
          <p:cNvPr id="8" name="text">
            <a:extLst>
              <a:ext uri="{FF2B5EF4-FFF2-40B4-BE49-F238E27FC236}">
                <a16:creationId xmlns:a16="http://schemas.microsoft.com/office/drawing/2014/main" id="{F47B067D-6752-4B95-B88E-AE22C7DAFD3A}"/>
              </a:ext>
            </a:extLst>
          </p:cNvPr>
          <p:cNvSpPr txBox="1">
            <a:spLocks/>
          </p:cNvSpPr>
          <p:nvPr/>
        </p:nvSpPr>
        <p:spPr>
          <a:xfrm>
            <a:off x="2843408" y="1966586"/>
            <a:ext cx="6085438" cy="438060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Cambria" panose="02040503050406030204" pitchFamily="18" charset="0"/>
                <a:ea typeface="Cambria" panose="02040503050406030204" pitchFamily="18" charset="0"/>
              </a:rPr>
              <a:t>Note that each operation is a separate service</a:t>
            </a:r>
            <a:endParaRPr lang="en-US" i="1" dirty="0">
              <a:solidFill>
                <a:schemeClr val="tx1">
                  <a:lumMod val="50000"/>
                  <a:lumOff val="50000"/>
                </a:schemeClr>
              </a:solidFill>
              <a:latin typeface="Cambria" panose="02040503050406030204" pitchFamily="18" charset="0"/>
              <a:ea typeface="Cambria" panose="02040503050406030204" pitchFamily="18" charset="0"/>
            </a:endParaRPr>
          </a:p>
          <a:p>
            <a:pPr marL="914400" lvl="2" indent="0">
              <a:buNone/>
            </a:pPr>
            <a:endParaRPr lang="en-US"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ABE6A81-01CD-486F-8F6C-E3864F57B7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041" t="5770" r="572" b="47402"/>
          <a:stretch/>
        </p:blipFill>
        <p:spPr>
          <a:xfrm>
            <a:off x="6560623" y="2678090"/>
            <a:ext cx="2271923" cy="3390798"/>
          </a:xfrm>
          <a:prstGeom prst="rect">
            <a:avLst/>
          </a:prstGeom>
          <a:ln w="25400">
            <a:solidFill>
              <a:schemeClr val="tx1">
                <a:lumMod val="50000"/>
                <a:lumOff val="50000"/>
              </a:schemeClr>
            </a:solidFill>
          </a:ln>
        </p:spPr>
      </p:pic>
      <p:sp>
        <p:nvSpPr>
          <p:cNvPr id="12" name="Cloud 11">
            <a:extLst>
              <a:ext uri="{FF2B5EF4-FFF2-40B4-BE49-F238E27FC236}">
                <a16:creationId xmlns:a16="http://schemas.microsoft.com/office/drawing/2014/main" id="{C30EFE7F-C98D-4353-936B-B75384102C8B}"/>
              </a:ext>
            </a:extLst>
          </p:cNvPr>
          <p:cNvSpPr/>
          <p:nvPr/>
        </p:nvSpPr>
        <p:spPr>
          <a:xfrm>
            <a:off x="2857442" y="3429000"/>
            <a:ext cx="3429116" cy="234865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Struggling?</a:t>
            </a:r>
          </a:p>
          <a:p>
            <a:pPr algn="ctr"/>
            <a:r>
              <a:rPr lang="en-US" sz="2800" dirty="0"/>
              <a:t>Contact us.</a:t>
            </a:r>
          </a:p>
          <a:p>
            <a:pPr algn="ctr"/>
            <a:r>
              <a:rPr lang="en-US" sz="2800" dirty="0"/>
              <a:t>We can help!</a:t>
            </a:r>
          </a:p>
        </p:txBody>
      </p:sp>
    </p:spTree>
    <p:extLst>
      <p:ext uri="{BB962C8B-B14F-4D97-AF65-F5344CB8AC3E}">
        <p14:creationId xmlns:p14="http://schemas.microsoft.com/office/powerpoint/2010/main" val="139407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0" y="-25400"/>
            <a:ext cx="9131300" cy="4752366"/>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0" y="4855080"/>
            <a:ext cx="9144001" cy="173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NGS Coordinate Conversion And Transformation Tool (NCAT)</a:t>
            </a:r>
          </a:p>
        </p:txBody>
      </p:sp>
      <p:sp>
        <p:nvSpPr>
          <p:cNvPr id="12" name="Rounded Rectangle 11"/>
          <p:cNvSpPr/>
          <p:nvPr/>
        </p:nvSpPr>
        <p:spPr>
          <a:xfrm>
            <a:off x="3220115" y="16932"/>
            <a:ext cx="808567" cy="33020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886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bwMode="auto">
          <a:xfrm>
            <a:off x="0" y="4855080"/>
            <a:ext cx="9144001" cy="173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NGS Coordinate Conversion And Transformation Tool (NCAT)</a:t>
            </a:r>
          </a:p>
        </p:txBody>
      </p:sp>
      <p:pic>
        <p:nvPicPr>
          <p:cNvPr id="2" name="Picture 1">
            <a:extLst>
              <a:ext uri="{FF2B5EF4-FFF2-40B4-BE49-F238E27FC236}">
                <a16:creationId xmlns:a16="http://schemas.microsoft.com/office/drawing/2014/main" id="{09C822F0-B8AE-4DD1-BD02-5D75F7D29249}"/>
              </a:ext>
            </a:extLst>
          </p:cNvPr>
          <p:cNvPicPr>
            <a:picLocks noChangeAspect="1"/>
          </p:cNvPicPr>
          <p:nvPr/>
        </p:nvPicPr>
        <p:blipFill rotWithShape="1">
          <a:blip r:embed="rId3"/>
          <a:srcRect t="71"/>
          <a:stretch/>
        </p:blipFill>
        <p:spPr>
          <a:xfrm>
            <a:off x="0" y="1628383"/>
            <a:ext cx="9144000" cy="2430301"/>
          </a:xfrm>
          <a:prstGeom prst="rect">
            <a:avLst/>
          </a:prstGeom>
        </p:spPr>
      </p:pic>
      <p:sp>
        <p:nvSpPr>
          <p:cNvPr id="6" name="Rounded Rectangle 11">
            <a:extLst>
              <a:ext uri="{FF2B5EF4-FFF2-40B4-BE49-F238E27FC236}">
                <a16:creationId xmlns:a16="http://schemas.microsoft.com/office/drawing/2014/main" id="{AF3609F6-8410-4099-B57D-F81F833EE042}"/>
              </a:ext>
            </a:extLst>
          </p:cNvPr>
          <p:cNvSpPr/>
          <p:nvPr/>
        </p:nvSpPr>
        <p:spPr>
          <a:xfrm>
            <a:off x="3144959" y="2321718"/>
            <a:ext cx="1427041" cy="358852"/>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11">
            <a:extLst>
              <a:ext uri="{FF2B5EF4-FFF2-40B4-BE49-F238E27FC236}">
                <a16:creationId xmlns:a16="http://schemas.microsoft.com/office/drawing/2014/main" id="{49F2FEC5-B37C-48C0-97AE-F92E0F934F89}"/>
              </a:ext>
            </a:extLst>
          </p:cNvPr>
          <p:cNvSpPr/>
          <p:nvPr/>
        </p:nvSpPr>
        <p:spPr>
          <a:xfrm>
            <a:off x="2170016" y="3429001"/>
            <a:ext cx="808567" cy="253652"/>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000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0" y="69420"/>
            <a:ext cx="9144000" cy="1143000"/>
          </a:xfrm>
        </p:spPr>
        <p:txBody>
          <a:bodyPr/>
          <a:lstStyle/>
          <a:p>
            <a:r>
              <a:rPr lang="en-US" sz="4000" dirty="0">
                <a:solidFill>
                  <a:prstClr val="black"/>
                </a:solidFill>
                <a:latin typeface="Cambria" panose="02040503050406030204" pitchFamily="18" charset="0"/>
                <a:ea typeface="Cambria" panose="02040503050406030204" pitchFamily="18" charset="0"/>
              </a:rPr>
              <a:t>NCAT source code is on GitHub</a:t>
            </a:r>
            <a:endParaRPr lang="en-US" sz="3200" dirty="0"/>
          </a:p>
        </p:txBody>
      </p:sp>
      <p:pic>
        <p:nvPicPr>
          <p:cNvPr id="7" name="Picture 6">
            <a:extLst>
              <a:ext uri="{FF2B5EF4-FFF2-40B4-BE49-F238E27FC236}">
                <a16:creationId xmlns:a16="http://schemas.microsoft.com/office/drawing/2014/main" id="{C17D5E2C-3DC0-44D8-A514-22D2F395ED34}"/>
              </a:ext>
            </a:extLst>
          </p:cNvPr>
          <p:cNvPicPr>
            <a:picLocks noChangeAspect="1"/>
          </p:cNvPicPr>
          <p:nvPr/>
        </p:nvPicPr>
        <p:blipFill rotWithShape="1">
          <a:blip r:embed="rId2"/>
          <a:srcRect b="47"/>
          <a:stretch/>
        </p:blipFill>
        <p:spPr>
          <a:xfrm>
            <a:off x="0" y="988641"/>
            <a:ext cx="9144000" cy="5869359"/>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44110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solidFill>
                  <a:schemeClr val="bg1">
                    <a:lumMod val="65000"/>
                  </a:schemeClr>
                </a:solidFill>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496" y="1959303"/>
            <a:ext cx="2857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1526505" y="5330535"/>
            <a:ext cx="1470991" cy="904461"/>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2885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6CFE8D9B-7B1B-48D3-A61F-BC1D74597C50}"/>
              </a:ext>
            </a:extLst>
          </p:cNvPr>
          <p:cNvSpPr txBox="1"/>
          <p:nvPr/>
        </p:nvSpPr>
        <p:spPr>
          <a:xfrm>
            <a:off x="668367" y="4953102"/>
            <a:ext cx="16924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NAVD88</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E2F1C6B3-50CF-4C20-AA9F-173D268B53E7}"/>
              </a:ext>
            </a:extLst>
          </p:cNvPr>
          <p:cNvSpPr txBox="1"/>
          <p:nvPr/>
        </p:nvSpPr>
        <p:spPr>
          <a:xfrm>
            <a:off x="3292659" y="1724466"/>
            <a:ext cx="1968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NGVD29</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9" name="Straight Arrow Connector 8">
            <a:extLst>
              <a:ext uri="{FF2B5EF4-FFF2-40B4-BE49-F238E27FC236}">
                <a16:creationId xmlns:a16="http://schemas.microsoft.com/office/drawing/2014/main" id="{7B5A2611-C938-4EA1-A968-33038BAAF114}"/>
              </a:ext>
            </a:extLst>
          </p:cNvPr>
          <p:cNvCxnSpPr>
            <a:cxnSpLocks/>
            <a:endCxn id="48" idx="3"/>
          </p:cNvCxnSpPr>
          <p:nvPr/>
        </p:nvCxnSpPr>
        <p:spPr>
          <a:xfrm flipH="1">
            <a:off x="2360789" y="2258655"/>
            <a:ext cx="1822730" cy="2986835"/>
          </a:xfrm>
          <a:prstGeom prst="straightConnector1">
            <a:avLst/>
          </a:prstGeom>
          <a:ln w="28575">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 y="5905382"/>
            <a:ext cx="9143999" cy="876418"/>
          </a:xfrm>
          <a:prstGeom prst="rect">
            <a:avLst/>
          </a:prstGeom>
          <a:noFill/>
          <a:ln w="19050">
            <a:noFill/>
          </a:ln>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NCAT is a container for newest version of VERTCON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itchFamily="18" charset="0"/>
              </a:rPr>
              <a:t>It will be upgraded to include NAPGD2022</a:t>
            </a:r>
          </a:p>
        </p:txBody>
      </p:sp>
      <p:sp>
        <p:nvSpPr>
          <p:cNvPr id="3" name="TextBox 2"/>
          <p:cNvSpPr txBox="1"/>
          <p:nvPr/>
        </p:nvSpPr>
        <p:spPr>
          <a:xfrm rot="18060000">
            <a:off x="2378579" y="3408895"/>
            <a:ext cx="2242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grpSp>
        <p:nvGrpSpPr>
          <p:cNvPr id="6" name="Group 5"/>
          <p:cNvGrpSpPr/>
          <p:nvPr/>
        </p:nvGrpSpPr>
        <p:grpSpPr>
          <a:xfrm>
            <a:off x="2481719" y="2330841"/>
            <a:ext cx="6056857" cy="3298719"/>
            <a:chOff x="2782343" y="2130816"/>
            <a:chExt cx="6056857" cy="3298719"/>
          </a:xfrm>
        </p:grpSpPr>
        <p:sp>
          <p:nvSpPr>
            <p:cNvPr id="47" name="TextBox 46">
              <a:extLst>
                <a:ext uri="{FF2B5EF4-FFF2-40B4-BE49-F238E27FC236}">
                  <a16:creationId xmlns:a16="http://schemas.microsoft.com/office/drawing/2014/main" id="{6FA9F934-BA13-413C-9FBD-1C8DA339A48E}"/>
                </a:ext>
              </a:extLst>
            </p:cNvPr>
            <p:cNvSpPr txBox="1"/>
            <p:nvPr/>
          </p:nvSpPr>
          <p:spPr>
            <a:xfrm>
              <a:off x="6416358" y="4790129"/>
              <a:ext cx="24228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NAPGD2022</a:t>
              </a:r>
            </a:p>
          </p:txBody>
        </p:sp>
        <p:cxnSp>
          <p:nvCxnSpPr>
            <p:cNvPr id="14" name="Straight Arrow Connector 13">
              <a:extLst>
                <a:ext uri="{FF2B5EF4-FFF2-40B4-BE49-F238E27FC236}">
                  <a16:creationId xmlns:a16="http://schemas.microsoft.com/office/drawing/2014/main" id="{2B009063-DAE0-41F4-A20D-6C35B73F0AA2}"/>
                </a:ext>
              </a:extLst>
            </p:cNvPr>
            <p:cNvCxnSpPr>
              <a:cxnSpLocks/>
            </p:cNvCxnSpPr>
            <p:nvPr/>
          </p:nvCxnSpPr>
          <p:spPr>
            <a:xfrm>
              <a:off x="4535013" y="2130816"/>
              <a:ext cx="1829218" cy="2857655"/>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2C7CB57-5BCA-41B6-AFDE-34E883774FE1}"/>
                </a:ext>
              </a:extLst>
            </p:cNvPr>
            <p:cNvCxnSpPr>
              <a:cxnSpLocks/>
            </p:cNvCxnSpPr>
            <p:nvPr/>
          </p:nvCxnSpPr>
          <p:spPr>
            <a:xfrm flipH="1">
              <a:off x="2782343" y="5082517"/>
              <a:ext cx="3653065" cy="0"/>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3466000">
              <a:off x="4560135" y="3464599"/>
              <a:ext cx="2242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sp>
          <p:nvSpPr>
            <p:cNvPr id="12" name="TextBox 11"/>
            <p:cNvSpPr txBox="1"/>
            <p:nvPr/>
          </p:nvSpPr>
          <p:spPr>
            <a:xfrm>
              <a:off x="3487770" y="5060203"/>
              <a:ext cx="22422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210" normalizeH="0" baseline="0" noProof="0" dirty="0">
                  <a:ln>
                    <a:noFill/>
                  </a:ln>
                  <a:solidFill>
                    <a:prstClr val="black"/>
                  </a:solidFill>
                  <a:effectLst/>
                  <a:uLnTx/>
                  <a:uFillTx/>
                  <a:latin typeface="Calibri"/>
                  <a:ea typeface="+mn-ea"/>
                  <a:cs typeface="+mn-cs"/>
                </a:rPr>
                <a:t>transformation</a:t>
              </a:r>
            </a:p>
          </p:txBody>
        </p:sp>
      </p:grpSp>
      <p:sp>
        <p:nvSpPr>
          <p:cNvPr id="17" name="Title 1">
            <a:extLst>
              <a:ext uri="{FF2B5EF4-FFF2-40B4-BE49-F238E27FC236}">
                <a16:creationId xmlns:a16="http://schemas.microsoft.com/office/drawing/2014/main" id="{B41A7495-5F7B-4293-AFE5-550201EB5A60}"/>
              </a:ext>
            </a:extLst>
          </p:cNvPr>
          <p:cNvSpPr>
            <a:spLocks noGrp="1"/>
          </p:cNvSpPr>
          <p:nvPr>
            <p:ph type="title"/>
          </p:nvPr>
        </p:nvSpPr>
        <p:spPr>
          <a:xfrm>
            <a:off x="0" y="274638"/>
            <a:ext cx="9144000" cy="1143000"/>
          </a:xfrm>
        </p:spPr>
        <p:txBody>
          <a:bodyPr/>
          <a:lstStyle/>
          <a:p>
            <a:r>
              <a:rPr lang="en-US" sz="4000" dirty="0">
                <a:solidFill>
                  <a:prstClr val="black"/>
                </a:solidFill>
                <a:latin typeface="Cambria" panose="02040503050406030204" pitchFamily="18" charset="0"/>
                <a:ea typeface="Cambria" panose="02040503050406030204" pitchFamily="18" charset="0"/>
              </a:rPr>
              <a:t>NGS Coordinate Conversion and Transformation Tool (NCAT) </a:t>
            </a:r>
            <a:endParaRPr lang="en-US" sz="3200" dirty="0"/>
          </a:p>
        </p:txBody>
      </p:sp>
      <p:sp>
        <p:nvSpPr>
          <p:cNvPr id="2" name="TextBox 1">
            <a:extLst>
              <a:ext uri="{FF2B5EF4-FFF2-40B4-BE49-F238E27FC236}">
                <a16:creationId xmlns:a16="http://schemas.microsoft.com/office/drawing/2014/main" id="{BDFDAAF5-BA6C-4239-A746-D8B90832D474}"/>
              </a:ext>
            </a:extLst>
          </p:cNvPr>
          <p:cNvSpPr txBox="1"/>
          <p:nvPr/>
        </p:nvSpPr>
        <p:spPr>
          <a:xfrm>
            <a:off x="5262848" y="2272335"/>
            <a:ext cx="3755891" cy="707886"/>
          </a:xfrm>
          <a:prstGeom prst="rect">
            <a:avLst/>
          </a:prstGeom>
          <a:solidFill>
            <a:schemeClr val="bg1">
              <a:lumMod val="95000"/>
            </a:schemeClr>
          </a:solidFill>
          <a:ln w="28575">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Please… don’t continue to use old NGS VERTCON or USACE </a:t>
            </a:r>
            <a:r>
              <a:rPr kumimoji="0" lang="en-US" sz="2000" b="0" i="1" u="none" strike="noStrike" kern="1200" cap="none" spc="0" normalizeH="0" baseline="0" noProof="0" dirty="0" err="1">
                <a:ln>
                  <a:noFill/>
                </a:ln>
                <a:solidFill>
                  <a:prstClr val="black"/>
                </a:solidFill>
                <a:effectLst/>
                <a:uLnTx/>
                <a:uFillTx/>
                <a:latin typeface="Calibri"/>
                <a:ea typeface="+mn-ea"/>
                <a:cs typeface="+mn-cs"/>
              </a:rPr>
              <a:t>CorpsCon</a:t>
            </a: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3695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txBox="1">
            <a:spLocks/>
          </p:cNvSpPr>
          <p:nvPr/>
        </p:nvSpPr>
        <p:spPr bwMode="auto">
          <a:xfrm>
            <a:off x="345600" y="4679134"/>
            <a:ext cx="8452800" cy="63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4000" i="1" spc="-40" dirty="0">
                <a:latin typeface="Cambria" panose="02040503050406030204" pitchFamily="18" charset="0"/>
                <a:cs typeface="Calibri"/>
              </a:rPr>
              <a:t>Continuous </a:t>
            </a:r>
            <a:r>
              <a:rPr lang="en-US" sz="4000" i="1" spc="-40" dirty="0">
                <a:latin typeface="Cambria" panose="02040503050406030204" pitchFamily="18" charset="0"/>
                <a:cs typeface="Calibri"/>
                <a:sym typeface="Wingdings" panose="05000000000000000000" pitchFamily="2" charset="2"/>
              </a:rPr>
              <a:t></a:t>
            </a:r>
            <a:r>
              <a:rPr lang="en-US" sz="4000" i="1" spc="-40" dirty="0">
                <a:latin typeface="Cambria" panose="02040503050406030204" pitchFamily="18" charset="0"/>
                <a:cs typeface="Calibri"/>
              </a:rPr>
              <a:t> 24/7/365</a:t>
            </a:r>
            <a:endParaRPr lang="en-US" sz="4000" i="1" dirty="0">
              <a:latin typeface="Cambria" panose="02040503050406030204" pitchFamily="18" charset="0"/>
              <a:cs typeface="Calibri"/>
            </a:endParaRPr>
          </a:p>
        </p:txBody>
      </p:sp>
      <p:sp>
        <p:nvSpPr>
          <p:cNvPr id="5" name="object 3">
            <a:extLst>
              <a:ext uri="{FF2B5EF4-FFF2-40B4-BE49-F238E27FC236}">
                <a16:creationId xmlns:a16="http://schemas.microsoft.com/office/drawing/2014/main" id="{AD547ACB-04CF-4181-BF00-4B325B24FC8A}"/>
              </a:ext>
            </a:extLst>
          </p:cNvPr>
          <p:cNvSpPr txBox="1"/>
          <p:nvPr/>
        </p:nvSpPr>
        <p:spPr>
          <a:xfrm>
            <a:off x="1" y="1608056"/>
            <a:ext cx="9144000" cy="940428"/>
          </a:xfrm>
          <a:prstGeom prst="rect">
            <a:avLst/>
          </a:prstGeom>
        </p:spPr>
        <p:txBody>
          <a:bodyPr vert="horz" wrap="square" lIns="0" tIns="16933" rIns="0" bIns="0" rtlCol="0">
            <a:spAutoFit/>
          </a:bodyPr>
          <a:lstStyle/>
          <a:p>
            <a:pPr marL="0" lvl="1" algn="ctr">
              <a:spcBef>
                <a:spcPts val="133"/>
              </a:spcBef>
            </a:pPr>
            <a:r>
              <a:rPr lang="en-US" sz="6000" spc="-7" dirty="0">
                <a:solidFill>
                  <a:prstClr val="black"/>
                </a:solidFill>
                <a:latin typeface="Cambria" panose="02040503050406030204" pitchFamily="18" charset="0"/>
                <a:cs typeface="Calibri"/>
              </a:rPr>
              <a:t>How does NCAT do that?</a:t>
            </a:r>
          </a:p>
        </p:txBody>
      </p:sp>
      <p:sp>
        <p:nvSpPr>
          <p:cNvPr id="6" name="Title">
            <a:extLst>
              <a:ext uri="{FF2B5EF4-FFF2-40B4-BE49-F238E27FC236}">
                <a16:creationId xmlns:a16="http://schemas.microsoft.com/office/drawing/2014/main" id="{A0DEB0E0-783E-4A2D-9BE3-FC2DD389522C}"/>
              </a:ext>
            </a:extLst>
          </p:cNvPr>
          <p:cNvSpPr txBox="1">
            <a:spLocks/>
          </p:cNvSpPr>
          <p:nvPr/>
        </p:nvSpPr>
        <p:spPr bwMode="auto">
          <a:xfrm>
            <a:off x="345600" y="3103087"/>
            <a:ext cx="8452800" cy="94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6000" spc="-40" dirty="0">
                <a:latin typeface="Cambria" panose="02040503050406030204" pitchFamily="18" charset="0"/>
                <a:cs typeface="Calibri"/>
              </a:rPr>
              <a:t>CORS data</a:t>
            </a:r>
            <a:endParaRPr lang="en-US" sz="2400" dirty="0">
              <a:latin typeface="Cambria" panose="02040503050406030204" pitchFamily="18" charset="0"/>
              <a:cs typeface="Calibri"/>
            </a:endParaRPr>
          </a:p>
        </p:txBody>
      </p:sp>
    </p:spTree>
    <p:extLst>
      <p:ext uri="{BB962C8B-B14F-4D97-AF65-F5344CB8AC3E}">
        <p14:creationId xmlns:p14="http://schemas.microsoft.com/office/powerpoint/2010/main" val="7066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408613"/>
            <a:ext cx="9144001" cy="571096"/>
          </a:xfrm>
          <a:prstGeom prst="rect">
            <a:avLst/>
          </a:prstGeom>
        </p:spPr>
        <p:txBody>
          <a:bodyPr vert="horz" wrap="square" lIns="0" tIns="16933" rIns="0" bIns="0" numCol="1" rtlCol="0" anchor="ctr" anchorCtr="0" compatLnSpc="1">
            <a:prstTxWarp prst="textNoShape">
              <a:avLst/>
            </a:prstTxWarp>
            <a:noAutofit/>
          </a:bodyPr>
          <a:lstStyle/>
          <a:p>
            <a:pPr marL="16933">
              <a:spcBef>
                <a:spcPts val="133"/>
              </a:spcBef>
            </a:pPr>
            <a:r>
              <a:rPr lang="en-US" sz="3300" spc="-7" dirty="0">
                <a:latin typeface="Cambria" panose="02040503050406030204" pitchFamily="18" charset="0"/>
                <a:cs typeface="Calibri"/>
              </a:rPr>
              <a:t>Continuously Operating Reference Stations (CORS)</a:t>
            </a:r>
            <a:endParaRPr sz="3300" dirty="0">
              <a:latin typeface="Cambria" panose="02040503050406030204" pitchFamily="18" charset="0"/>
              <a:cs typeface="Calibri"/>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pic>
        <p:nvPicPr>
          <p:cNvPr id="7" name="Picture 6"/>
          <p:cNvPicPr>
            <a:picLocks noChangeAspect="1"/>
          </p:cNvPicPr>
          <p:nvPr/>
        </p:nvPicPr>
        <p:blipFill>
          <a:blip r:embed="rId3"/>
          <a:stretch>
            <a:fillRect/>
          </a:stretch>
        </p:blipFill>
        <p:spPr>
          <a:xfrm>
            <a:off x="9193" y="1259242"/>
            <a:ext cx="9139261" cy="5595158"/>
          </a:xfrm>
          <a:prstGeom prst="rect">
            <a:avLst/>
          </a:prstGeom>
        </p:spPr>
      </p:pic>
      <p:grpSp>
        <p:nvGrpSpPr>
          <p:cNvPr id="8" name="Group 7"/>
          <p:cNvGrpSpPr/>
          <p:nvPr/>
        </p:nvGrpSpPr>
        <p:grpSpPr>
          <a:xfrm>
            <a:off x="9193" y="5916435"/>
            <a:ext cx="2069648" cy="928801"/>
            <a:chOff x="6534352" y="1166399"/>
            <a:chExt cx="2069648" cy="928801"/>
          </a:xfrm>
        </p:grpSpPr>
        <p:sp>
          <p:nvSpPr>
            <p:cNvPr id="4" name="object 4"/>
            <p:cNvSpPr/>
            <p:nvPr/>
          </p:nvSpPr>
          <p:spPr>
            <a:xfrm>
              <a:off x="6534352" y="1166399"/>
              <a:ext cx="2069648" cy="928801"/>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1948743" cy="783249"/>
            </a:xfrm>
            <a:prstGeom prst="rect">
              <a:avLst/>
            </a:prstGeom>
          </p:spPr>
          <p:txBody>
            <a:bodyPr vert="horz" wrap="square" lIns="0" tIns="16087" rIns="0" bIns="0" rtlCol="0">
              <a:spAutoFit/>
            </a:bodyPr>
            <a:lstStyle/>
            <a:p>
              <a:pPr>
                <a:spcBef>
                  <a:spcPts val="127"/>
                </a:spcBef>
                <a:tabLst>
                  <a:tab pos="456342" algn="l"/>
                  <a:tab pos="457189" algn="l"/>
                </a:tabLst>
              </a:pPr>
              <a:r>
                <a:rPr sz="1867" b="1" spc="-7" dirty="0">
                  <a:latin typeface="Calibri"/>
                  <a:cs typeface="Calibri"/>
                </a:rPr>
                <a:t>2000</a:t>
              </a:r>
              <a:r>
                <a:rPr lang="en-US" sz="1867" b="1" spc="-7" dirty="0">
                  <a:latin typeface="Calibri"/>
                  <a:cs typeface="Calibri"/>
                </a:rPr>
                <a:t>+</a:t>
              </a:r>
              <a:r>
                <a:rPr sz="1867" b="1" dirty="0">
                  <a:latin typeface="Calibri"/>
                  <a:cs typeface="Calibri"/>
                </a:rPr>
                <a:t> </a:t>
              </a:r>
              <a:r>
                <a:rPr sz="1867" b="1" spc="-13" dirty="0">
                  <a:latin typeface="Calibri"/>
                  <a:cs typeface="Calibri"/>
                </a:rPr>
                <a:t>sites</a:t>
              </a:r>
              <a:endParaRPr sz="1867" dirty="0">
                <a:latin typeface="Calibri"/>
                <a:cs typeface="Calibri"/>
              </a:endParaRPr>
            </a:p>
            <a:p>
              <a:pPr>
                <a:spcBef>
                  <a:spcPts val="1520"/>
                </a:spcBef>
                <a:tabLst>
                  <a:tab pos="456342" algn="l"/>
                  <a:tab pos="457189" algn="l"/>
                </a:tabLst>
              </a:pPr>
              <a:r>
                <a:rPr lang="en-US" sz="1867" b="1" spc="-7" dirty="0">
                  <a:latin typeface="Calibri"/>
                  <a:cs typeface="Calibri"/>
                </a:rPr>
                <a:t>200+</a:t>
              </a:r>
              <a:r>
                <a:rPr sz="1867" b="1" spc="-80" dirty="0">
                  <a:latin typeface="Calibri"/>
                  <a:cs typeface="Calibri"/>
                </a:rPr>
                <a:t> </a:t>
              </a:r>
              <a:r>
                <a:rPr sz="1867" b="1" spc="-13" dirty="0">
                  <a:latin typeface="Calibri"/>
                  <a:cs typeface="Calibri"/>
                </a:rPr>
                <a:t>organizations</a:t>
              </a:r>
              <a:endParaRPr sz="1867" dirty="0">
                <a:latin typeface="Calibri"/>
                <a:cs typeface="Calibri"/>
              </a:endParaRPr>
            </a:p>
          </p:txBody>
        </p:sp>
      </p:grpSp>
      <p:pic>
        <p:nvPicPr>
          <p:cNvPr id="9" name="Picture 8"/>
          <p:cNvPicPr>
            <a:picLocks noChangeAspect="1"/>
          </p:cNvPicPr>
          <p:nvPr/>
        </p:nvPicPr>
        <p:blipFill>
          <a:blip r:embed="rId4"/>
          <a:stretch>
            <a:fillRect/>
          </a:stretch>
        </p:blipFill>
        <p:spPr>
          <a:xfrm>
            <a:off x="7335367" y="3744000"/>
            <a:ext cx="1718493" cy="2172435"/>
          </a:xfrm>
          <a:prstGeom prst="rect">
            <a:avLst/>
          </a:prstGeom>
          <a:ln w="38100">
            <a:solidFill>
              <a:schemeClr val="bg1">
                <a:lumMod val="50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76041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408613"/>
            <a:ext cx="9144001" cy="571096"/>
          </a:xfrm>
          <a:prstGeom prst="rect">
            <a:avLst/>
          </a:prstGeom>
        </p:spPr>
        <p:txBody>
          <a:bodyPr vert="horz" wrap="square" lIns="0" tIns="16933" rIns="0" bIns="0" numCol="1" rtlCol="0" anchor="ctr" anchorCtr="0" compatLnSpc="1">
            <a:prstTxWarp prst="textNoShape">
              <a:avLst/>
            </a:prstTxWarp>
            <a:noAutofit/>
          </a:bodyPr>
          <a:lstStyle/>
          <a:p>
            <a:pPr marL="16933">
              <a:spcBef>
                <a:spcPts val="133"/>
              </a:spcBef>
            </a:pPr>
            <a:r>
              <a:rPr lang="en-US" b="1" spc="-7" dirty="0">
                <a:latin typeface="Cambria" panose="02040503050406030204" pitchFamily="18" charset="0"/>
                <a:cs typeface="Calibri"/>
              </a:rPr>
              <a:t>NOAA CORS Network (NCN)</a:t>
            </a:r>
            <a:endParaRPr b="1" dirty="0">
              <a:latin typeface="Cambria" panose="02040503050406030204" pitchFamily="18" charset="0"/>
              <a:cs typeface="Calibri"/>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pic>
        <p:nvPicPr>
          <p:cNvPr id="7" name="Picture 6"/>
          <p:cNvPicPr>
            <a:picLocks noChangeAspect="1"/>
          </p:cNvPicPr>
          <p:nvPr/>
        </p:nvPicPr>
        <p:blipFill>
          <a:blip r:embed="rId3"/>
          <a:stretch>
            <a:fillRect/>
          </a:stretch>
        </p:blipFill>
        <p:spPr>
          <a:xfrm>
            <a:off x="9193" y="1259242"/>
            <a:ext cx="9139261" cy="5595158"/>
          </a:xfrm>
          <a:prstGeom prst="rect">
            <a:avLst/>
          </a:prstGeom>
        </p:spPr>
      </p:pic>
      <p:grpSp>
        <p:nvGrpSpPr>
          <p:cNvPr id="8" name="Group 7"/>
          <p:cNvGrpSpPr/>
          <p:nvPr/>
        </p:nvGrpSpPr>
        <p:grpSpPr>
          <a:xfrm>
            <a:off x="9193" y="5916435"/>
            <a:ext cx="2069648" cy="928801"/>
            <a:chOff x="6534352" y="1166399"/>
            <a:chExt cx="2069648" cy="928801"/>
          </a:xfrm>
        </p:grpSpPr>
        <p:sp>
          <p:nvSpPr>
            <p:cNvPr id="4" name="object 4"/>
            <p:cNvSpPr/>
            <p:nvPr/>
          </p:nvSpPr>
          <p:spPr>
            <a:xfrm>
              <a:off x="6534352" y="1166399"/>
              <a:ext cx="2069648" cy="928801"/>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1948743" cy="783249"/>
            </a:xfrm>
            <a:prstGeom prst="rect">
              <a:avLst/>
            </a:prstGeom>
          </p:spPr>
          <p:txBody>
            <a:bodyPr vert="horz" wrap="square" lIns="0" tIns="16087" rIns="0" bIns="0" rtlCol="0">
              <a:spAutoFit/>
            </a:bodyPr>
            <a:lstStyle/>
            <a:p>
              <a:pPr>
                <a:spcBef>
                  <a:spcPts val="127"/>
                </a:spcBef>
                <a:tabLst>
                  <a:tab pos="456342" algn="l"/>
                  <a:tab pos="457189" algn="l"/>
                </a:tabLst>
              </a:pPr>
              <a:r>
                <a:rPr sz="1867" b="1" spc="-7" dirty="0">
                  <a:latin typeface="Calibri"/>
                  <a:cs typeface="Calibri"/>
                </a:rPr>
                <a:t>2000</a:t>
              </a:r>
              <a:r>
                <a:rPr lang="en-US" sz="1867" b="1" spc="-7" dirty="0">
                  <a:latin typeface="Calibri"/>
                  <a:cs typeface="Calibri"/>
                </a:rPr>
                <a:t>+</a:t>
              </a:r>
              <a:r>
                <a:rPr sz="1867" b="1" dirty="0">
                  <a:latin typeface="Calibri"/>
                  <a:cs typeface="Calibri"/>
                </a:rPr>
                <a:t> </a:t>
              </a:r>
              <a:r>
                <a:rPr sz="1867" b="1" spc="-13" dirty="0">
                  <a:latin typeface="Calibri"/>
                  <a:cs typeface="Calibri"/>
                </a:rPr>
                <a:t>sites</a:t>
              </a:r>
              <a:endParaRPr sz="1867" dirty="0">
                <a:latin typeface="Calibri"/>
                <a:cs typeface="Calibri"/>
              </a:endParaRPr>
            </a:p>
            <a:p>
              <a:pPr>
                <a:spcBef>
                  <a:spcPts val="1520"/>
                </a:spcBef>
                <a:tabLst>
                  <a:tab pos="456342" algn="l"/>
                  <a:tab pos="457189" algn="l"/>
                </a:tabLst>
              </a:pPr>
              <a:r>
                <a:rPr lang="en-US" sz="1867" b="1" spc="-7" dirty="0">
                  <a:latin typeface="Calibri"/>
                  <a:cs typeface="Calibri"/>
                </a:rPr>
                <a:t>200+</a:t>
              </a:r>
              <a:r>
                <a:rPr sz="1867" b="1" spc="-80" dirty="0">
                  <a:latin typeface="Calibri"/>
                  <a:cs typeface="Calibri"/>
                </a:rPr>
                <a:t> </a:t>
              </a:r>
              <a:r>
                <a:rPr sz="1867" b="1" spc="-13" dirty="0">
                  <a:latin typeface="Calibri"/>
                  <a:cs typeface="Calibri"/>
                </a:rPr>
                <a:t>organizations</a:t>
              </a:r>
              <a:endParaRPr sz="1867" dirty="0">
                <a:latin typeface="Calibri"/>
                <a:cs typeface="Calibri"/>
              </a:endParaRPr>
            </a:p>
          </p:txBody>
        </p:sp>
      </p:grpSp>
      <p:pic>
        <p:nvPicPr>
          <p:cNvPr id="9" name="Picture 8"/>
          <p:cNvPicPr>
            <a:picLocks noChangeAspect="1"/>
          </p:cNvPicPr>
          <p:nvPr/>
        </p:nvPicPr>
        <p:blipFill>
          <a:blip r:embed="rId4"/>
          <a:stretch>
            <a:fillRect/>
          </a:stretch>
        </p:blipFill>
        <p:spPr>
          <a:xfrm>
            <a:off x="7335367" y="3744000"/>
            <a:ext cx="1718493" cy="2172435"/>
          </a:xfrm>
          <a:prstGeom prst="rect">
            <a:avLst/>
          </a:prstGeom>
          <a:ln w="38100">
            <a:solidFill>
              <a:schemeClr val="bg1">
                <a:lumMod val="50000"/>
              </a:schemeClr>
            </a:solidFill>
          </a:ln>
          <a:effectLst>
            <a:outerShdw blurRad="50800" dist="38100" dir="8100000" algn="tr" rotWithShape="0">
              <a:prstClr val="black">
                <a:alpha val="40000"/>
              </a:prstClr>
            </a:outerShdw>
          </a:effectLst>
        </p:spPr>
      </p:pic>
      <p:pic>
        <p:nvPicPr>
          <p:cNvPr id="10" name="Picture 2" descr="BUT WHY MEME - BUT WHY conspiracy keanu">
            <a:extLst>
              <a:ext uri="{FF2B5EF4-FFF2-40B4-BE49-F238E27FC236}">
                <a16:creationId xmlns:a16="http://schemas.microsoft.com/office/drawing/2014/main" id="{6167B93B-1AB6-4433-8D36-8D92DC14A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0882">
            <a:off x="544543" y="2142700"/>
            <a:ext cx="2984681" cy="297384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2618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933" rIns="0" bIns="0" numCol="1" rtlCol="0" anchor="ctr" anchorCtr="0" compatLnSpc="1">
            <a:prstTxWarp prst="textNoShape">
              <a:avLst/>
            </a:prstTxWarp>
            <a:noAutofit/>
          </a:bodyPr>
          <a:lstStyle/>
          <a:p>
            <a:pPr marL="16933">
              <a:spcBef>
                <a:spcPts val="133"/>
              </a:spcBef>
            </a:pPr>
            <a:r>
              <a:rPr lang="en-US" b="1" spc="-7" dirty="0">
                <a:latin typeface="Cambria" panose="02040503050406030204" pitchFamily="18" charset="0"/>
                <a:cs typeface="Calibri"/>
              </a:rPr>
              <a:t>NOAA CORS Network (NCN)</a:t>
            </a:r>
            <a:endParaRPr b="1" dirty="0">
              <a:latin typeface="Cambria" panose="02040503050406030204" pitchFamily="18" charset="0"/>
              <a:cs typeface="Calibri"/>
            </a:endParaRPr>
          </a:p>
        </p:txBody>
      </p:sp>
      <p:sp>
        <p:nvSpPr>
          <p:cNvPr id="3" name="Content Placeholder 2">
            <a:extLst>
              <a:ext uri="{FF2B5EF4-FFF2-40B4-BE49-F238E27FC236}">
                <a16:creationId xmlns:a16="http://schemas.microsoft.com/office/drawing/2014/main" id="{9786247A-53EC-4521-93D6-2560ED635169}"/>
              </a:ext>
            </a:extLst>
          </p:cNvPr>
          <p:cNvSpPr>
            <a:spLocks noGrp="1"/>
          </p:cNvSpPr>
          <p:nvPr>
            <p:ph idx="1"/>
          </p:nvPr>
        </p:nvSpPr>
        <p:spPr>
          <a:xfrm>
            <a:off x="457200" y="1212581"/>
            <a:ext cx="8229600" cy="5645419"/>
          </a:xfrm>
        </p:spPr>
        <p:txBody>
          <a:bodyPr/>
          <a:lstStyle/>
          <a:p>
            <a:r>
              <a:rPr lang="en-US" dirty="0">
                <a:latin typeface="Cambria" panose="02040503050406030204" pitchFamily="18" charset="0"/>
                <a:ea typeface="Cambria" panose="02040503050406030204" pitchFamily="18" charset="0"/>
              </a:rPr>
              <a:t>We manage the public access to NCN data</a:t>
            </a:r>
          </a:p>
          <a:p>
            <a:pPr lvl="1"/>
            <a:r>
              <a:rPr lang="en-US" dirty="0">
                <a:latin typeface="Cambria" panose="02040503050406030204" pitchFamily="18" charset="0"/>
                <a:ea typeface="Cambria" panose="02040503050406030204" pitchFamily="18" charset="0"/>
              </a:rPr>
              <a:t>July marked our </a:t>
            </a:r>
            <a:r>
              <a:rPr lang="en-US" b="1" dirty="0">
                <a:latin typeface="Cambria" panose="02040503050406030204" pitchFamily="18" charset="0"/>
                <a:ea typeface="Cambria" panose="02040503050406030204" pitchFamily="18" charset="0"/>
              </a:rPr>
              <a:t>billionth</a:t>
            </a:r>
            <a:r>
              <a:rPr lang="en-US" dirty="0">
                <a:latin typeface="Cambria" panose="02040503050406030204" pitchFamily="18" charset="0"/>
                <a:ea typeface="Cambria" panose="02040503050406030204" pitchFamily="18" charset="0"/>
              </a:rPr>
              <a:t> download</a:t>
            </a:r>
          </a:p>
          <a:p>
            <a:pPr>
              <a:spcBef>
                <a:spcPts val="1200"/>
              </a:spcBef>
            </a:pPr>
            <a:r>
              <a:rPr lang="en-US" dirty="0">
                <a:latin typeface="Cambria" panose="02040503050406030204" pitchFamily="18" charset="0"/>
                <a:ea typeface="Cambria" panose="02040503050406030204" pitchFamily="18" charset="0"/>
              </a:rPr>
              <a:t>The vast majority of stations are not “ours”</a:t>
            </a:r>
          </a:p>
          <a:p>
            <a:pPr lvl="1"/>
            <a:r>
              <a:rPr lang="en-US" dirty="0">
                <a:latin typeface="Cambria" panose="02040503050406030204" pitchFamily="18" charset="0"/>
                <a:ea typeface="Cambria" panose="02040503050406030204" pitchFamily="18" charset="0"/>
              </a:rPr>
              <a:t>NOAA has had as many as 50 or so in-house</a:t>
            </a:r>
          </a:p>
          <a:p>
            <a:pPr lvl="1"/>
            <a:r>
              <a:rPr lang="en-US" dirty="0">
                <a:latin typeface="Cambria" panose="02040503050406030204" pitchFamily="18" charset="0"/>
                <a:ea typeface="Cambria" panose="02040503050406030204" pitchFamily="18" charset="0"/>
              </a:rPr>
              <a:t>Nowadays, NOAA maintains 13 stations</a:t>
            </a:r>
          </a:p>
          <a:p>
            <a:pPr lvl="2"/>
            <a:r>
              <a:rPr lang="en-US" dirty="0">
                <a:latin typeface="Cambria" panose="02040503050406030204" pitchFamily="18" charset="0"/>
                <a:ea typeface="Cambria" panose="02040503050406030204" pitchFamily="18" charset="0"/>
              </a:rPr>
              <a:t>CO-OPS stations along the coasts</a:t>
            </a:r>
          </a:p>
          <a:p>
            <a:pPr>
              <a:spcBef>
                <a:spcPts val="1200"/>
              </a:spcBef>
            </a:pPr>
            <a:r>
              <a:rPr lang="en-US" dirty="0">
                <a:latin typeface="Cambria" panose="02040503050406030204" pitchFamily="18" charset="0"/>
                <a:ea typeface="Cambria" panose="02040503050406030204" pitchFamily="18" charset="0"/>
              </a:rPr>
              <a:t>We provide guidance on installation, operations, best practices, etc.</a:t>
            </a:r>
          </a:p>
          <a:p>
            <a:pPr>
              <a:spcBef>
                <a:spcPts val="1200"/>
              </a:spcBef>
            </a:pPr>
            <a:r>
              <a:rPr lang="en-US" dirty="0">
                <a:latin typeface="Cambria" panose="02040503050406030204" pitchFamily="18" charset="0"/>
                <a:ea typeface="Cambria" panose="02040503050406030204" pitchFamily="18" charset="0"/>
              </a:rPr>
              <a:t>“CORS” became vernacular, need distinction</a:t>
            </a:r>
          </a:p>
          <a:p>
            <a:pPr lvl="1">
              <a:spcBef>
                <a:spcPts val="1200"/>
              </a:spcBef>
            </a:pPr>
            <a:r>
              <a:rPr lang="en-US" dirty="0">
                <a:latin typeface="Cambria" panose="02040503050406030204" pitchFamily="18" charset="0"/>
                <a:ea typeface="Cambria" panose="02040503050406030204" pitchFamily="18" charset="0"/>
              </a:rPr>
              <a:t>NCN Station… or non-NCN Station</a:t>
            </a: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87951103"/>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41" y="-245390"/>
            <a:ext cx="9144000" cy="1143000"/>
          </a:xfrm>
        </p:spPr>
        <p:txBody>
          <a:bodyPr/>
          <a:lstStyle/>
          <a:p>
            <a:r>
              <a:rPr lang="en-US" sz="4800" b="1" dirty="0">
                <a:latin typeface="Cambria" panose="02040503050406030204" pitchFamily="18" charset="0"/>
                <a:ea typeface="Cambria" panose="02040503050406030204" pitchFamily="18" charset="0"/>
              </a:rPr>
              <a:t>NOAA CORS Network (NCN)</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0" y="988773"/>
            <a:ext cx="9133483" cy="5869227"/>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1393277" y="2821098"/>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0EBC7BD-01A7-4713-918A-12758C10669B}"/>
              </a:ext>
            </a:extLst>
          </p:cNvPr>
          <p:cNvSpPr/>
          <p:nvPr/>
        </p:nvSpPr>
        <p:spPr>
          <a:xfrm>
            <a:off x="666837" y="3496738"/>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04642FA-29F2-4D83-A998-341BCABB9C90}"/>
              </a:ext>
            </a:extLst>
          </p:cNvPr>
          <p:cNvSpPr/>
          <p:nvPr/>
        </p:nvSpPr>
        <p:spPr>
          <a:xfrm>
            <a:off x="1667597" y="3429000"/>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F12CA0-EF74-4E2E-9FC1-9844B6AD36D7}"/>
              </a:ext>
            </a:extLst>
          </p:cNvPr>
          <p:cNvSpPr/>
          <p:nvPr/>
        </p:nvSpPr>
        <p:spPr>
          <a:xfrm>
            <a:off x="3430357" y="2626360"/>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8AF8E6C-9E0B-42AE-907C-6D21AD429907}"/>
              </a:ext>
            </a:extLst>
          </p:cNvPr>
          <p:cNvSpPr/>
          <p:nvPr/>
        </p:nvSpPr>
        <p:spPr>
          <a:xfrm>
            <a:off x="2302597" y="390170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CD594DA-5E47-4831-BFDA-2152159EB56A}"/>
              </a:ext>
            </a:extLst>
          </p:cNvPr>
          <p:cNvSpPr/>
          <p:nvPr/>
        </p:nvSpPr>
        <p:spPr>
          <a:xfrm>
            <a:off x="4662757" y="3407592"/>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1EDAD9B-60F3-454F-B70D-6FBBEFBEDD78}"/>
              </a:ext>
            </a:extLst>
          </p:cNvPr>
          <p:cNvSpPr/>
          <p:nvPr/>
        </p:nvSpPr>
        <p:spPr>
          <a:xfrm>
            <a:off x="5348735" y="2583695"/>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8DC222-5955-4CB8-99BA-16B626A44E43}"/>
              </a:ext>
            </a:extLst>
          </p:cNvPr>
          <p:cNvSpPr/>
          <p:nvPr/>
        </p:nvSpPr>
        <p:spPr>
          <a:xfrm>
            <a:off x="5907535" y="3374377"/>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0AE8FD-4F5A-46EF-A4EB-32AACC6BFEE2}"/>
              </a:ext>
            </a:extLst>
          </p:cNvPr>
          <p:cNvSpPr/>
          <p:nvPr/>
        </p:nvSpPr>
        <p:spPr>
          <a:xfrm>
            <a:off x="1548895" y="5024798"/>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CF6BF36-AF26-41FA-B265-DA28CD748CC2}"/>
              </a:ext>
            </a:extLst>
          </p:cNvPr>
          <p:cNvSpPr/>
          <p:nvPr/>
        </p:nvSpPr>
        <p:spPr>
          <a:xfrm>
            <a:off x="1979516" y="4501350"/>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D1F4937-67C0-4FFC-ADCA-67DD645D3F89}"/>
              </a:ext>
            </a:extLst>
          </p:cNvPr>
          <p:cNvSpPr/>
          <p:nvPr/>
        </p:nvSpPr>
        <p:spPr>
          <a:xfrm>
            <a:off x="5723476" y="4452895"/>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EDD0F0-8EC0-45D5-BE81-EC4797BC1700}"/>
              </a:ext>
            </a:extLst>
          </p:cNvPr>
          <p:cNvSpPr/>
          <p:nvPr/>
        </p:nvSpPr>
        <p:spPr>
          <a:xfrm>
            <a:off x="1336892" y="5631824"/>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959027C-B114-4F6B-A102-60448646F167}"/>
              </a:ext>
            </a:extLst>
          </p:cNvPr>
          <p:cNvSpPr/>
          <p:nvPr/>
        </p:nvSpPr>
        <p:spPr>
          <a:xfrm>
            <a:off x="3478116" y="5568150"/>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97FF788-96A2-4B75-8202-3DD9F2668604}"/>
              </a:ext>
            </a:extLst>
          </p:cNvPr>
          <p:cNvSpPr/>
          <p:nvPr/>
        </p:nvSpPr>
        <p:spPr>
          <a:xfrm>
            <a:off x="3854036" y="5575057"/>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9641701-DD8C-4290-999F-A9BCB3D6B5BB}"/>
              </a:ext>
            </a:extLst>
          </p:cNvPr>
          <p:cNvSpPr/>
          <p:nvPr/>
        </p:nvSpPr>
        <p:spPr>
          <a:xfrm>
            <a:off x="5023970" y="5535269"/>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0B726C7-3C49-4EC2-9048-17759C3525C8}"/>
              </a:ext>
            </a:extLst>
          </p:cNvPr>
          <p:cNvSpPr/>
          <p:nvPr/>
        </p:nvSpPr>
        <p:spPr>
          <a:xfrm>
            <a:off x="6075202" y="5512235"/>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193ADDB-2254-45F7-89FD-9394B0464F0A}"/>
              </a:ext>
            </a:extLst>
          </p:cNvPr>
          <p:cNvSpPr/>
          <p:nvPr/>
        </p:nvSpPr>
        <p:spPr>
          <a:xfrm>
            <a:off x="6939157" y="5452215"/>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3114C3D-7537-4095-B770-30C17D04824A}"/>
              </a:ext>
            </a:extLst>
          </p:cNvPr>
          <p:cNvSpPr/>
          <p:nvPr/>
        </p:nvSpPr>
        <p:spPr>
          <a:xfrm>
            <a:off x="7101717" y="5169230"/>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3F3A710-50CF-4C10-B4CD-023ACAFF013C}"/>
              </a:ext>
            </a:extLst>
          </p:cNvPr>
          <p:cNvSpPr/>
          <p:nvPr/>
        </p:nvSpPr>
        <p:spPr>
          <a:xfrm>
            <a:off x="6820455" y="3887844"/>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22DE9D6-F9E9-4663-9A60-7B9C5E0C9AC4}"/>
              </a:ext>
            </a:extLst>
          </p:cNvPr>
          <p:cNvSpPr/>
          <p:nvPr/>
        </p:nvSpPr>
        <p:spPr>
          <a:xfrm>
            <a:off x="7057858" y="4155738"/>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020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l="93" t="83" r="41" b="153"/>
          <a:stretch/>
        </p:blipFill>
        <p:spPr>
          <a:xfrm>
            <a:off x="-2904" y="704797"/>
            <a:ext cx="9144000" cy="6153203"/>
          </a:xfrm>
          <a:prstGeom prst="rect">
            <a:avLst/>
          </a:prstGeom>
        </p:spPr>
      </p:pic>
      <p:sp>
        <p:nvSpPr>
          <p:cNvPr id="6" name="Title 1"/>
          <p:cNvSpPr>
            <a:spLocks noGrp="1"/>
          </p:cNvSpPr>
          <p:nvPr>
            <p:ph type="title"/>
          </p:nvPr>
        </p:nvSpPr>
        <p:spPr>
          <a:xfrm>
            <a:off x="0" y="-245390"/>
            <a:ext cx="9144000" cy="1143000"/>
          </a:xfrm>
        </p:spPr>
        <p:txBody>
          <a:bodyPr/>
          <a:lstStyle/>
          <a:p>
            <a:r>
              <a:rPr lang="en-US" sz="4800" b="1" dirty="0" err="1">
                <a:latin typeface="Cambria" panose="02040503050406030204" pitchFamily="18" charset="0"/>
                <a:ea typeface="Cambria" panose="02040503050406030204" pitchFamily="18" charset="0"/>
              </a:rPr>
              <a:t>KeyNetGPS</a:t>
            </a:r>
            <a:r>
              <a:rPr lang="en-US" sz="4800" b="1" dirty="0">
                <a:latin typeface="Cambria" panose="02040503050406030204" pitchFamily="18" charset="0"/>
                <a:ea typeface="Cambria" panose="02040503050406030204" pitchFamily="18" charset="0"/>
              </a:rPr>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435856" y="3785418"/>
            <a:ext cx="1589589" cy="1998581"/>
          </a:xfrm>
          <a:custGeom>
            <a:avLst/>
            <a:gdLst>
              <a:gd name="connsiteX0" fmla="*/ 744015 w 1589589"/>
              <a:gd name="connsiteY0" fmla="*/ 68826 h 1998581"/>
              <a:gd name="connsiteX1" fmla="*/ 744015 w 1589589"/>
              <a:gd name="connsiteY1" fmla="*/ 68826 h 1998581"/>
              <a:gd name="connsiteX2" fmla="*/ 370389 w 1589589"/>
              <a:gd name="connsiteY2" fmla="*/ 88490 h 1998581"/>
              <a:gd name="connsiteX3" fmla="*/ 301563 w 1589589"/>
              <a:gd name="connsiteY3" fmla="*/ 108155 h 1998581"/>
              <a:gd name="connsiteX4" fmla="*/ 242570 w 1589589"/>
              <a:gd name="connsiteY4" fmla="*/ 117987 h 1998581"/>
              <a:gd name="connsiteX5" fmla="*/ 134415 w 1589589"/>
              <a:gd name="connsiteY5" fmla="*/ 167148 h 1998581"/>
              <a:gd name="connsiteX6" fmla="*/ 45925 w 1589589"/>
              <a:gd name="connsiteY6" fmla="*/ 206477 h 1998581"/>
              <a:gd name="connsiteX7" fmla="*/ 16428 w 1589589"/>
              <a:gd name="connsiteY7" fmla="*/ 235974 h 1998581"/>
              <a:gd name="connsiteX8" fmla="*/ 16428 w 1589589"/>
              <a:gd name="connsiteY8" fmla="*/ 471948 h 1998581"/>
              <a:gd name="connsiteX9" fmla="*/ 55757 w 1589589"/>
              <a:gd name="connsiteY9" fmla="*/ 570271 h 1998581"/>
              <a:gd name="connsiteX10" fmla="*/ 75421 w 1589589"/>
              <a:gd name="connsiteY10" fmla="*/ 599768 h 1998581"/>
              <a:gd name="connsiteX11" fmla="*/ 95086 w 1589589"/>
              <a:gd name="connsiteY11" fmla="*/ 639097 h 1998581"/>
              <a:gd name="connsiteX12" fmla="*/ 124583 w 1589589"/>
              <a:gd name="connsiteY12" fmla="*/ 737419 h 1998581"/>
              <a:gd name="connsiteX13" fmla="*/ 144247 w 1589589"/>
              <a:gd name="connsiteY13" fmla="*/ 943897 h 1998581"/>
              <a:gd name="connsiteX14" fmla="*/ 154079 w 1589589"/>
              <a:gd name="connsiteY14" fmla="*/ 973393 h 1998581"/>
              <a:gd name="connsiteX15" fmla="*/ 163912 w 1589589"/>
              <a:gd name="connsiteY15" fmla="*/ 1101213 h 1998581"/>
              <a:gd name="connsiteX16" fmla="*/ 193408 w 1589589"/>
              <a:gd name="connsiteY16" fmla="*/ 1160206 h 1998581"/>
              <a:gd name="connsiteX17" fmla="*/ 213073 w 1589589"/>
              <a:gd name="connsiteY17" fmla="*/ 1219200 h 1998581"/>
              <a:gd name="connsiteX18" fmla="*/ 232737 w 1589589"/>
              <a:gd name="connsiteY18" fmla="*/ 1278193 h 1998581"/>
              <a:gd name="connsiteX19" fmla="*/ 242570 w 1589589"/>
              <a:gd name="connsiteY19" fmla="*/ 1307690 h 1998581"/>
              <a:gd name="connsiteX20" fmla="*/ 262234 w 1589589"/>
              <a:gd name="connsiteY20" fmla="*/ 1337187 h 1998581"/>
              <a:gd name="connsiteX21" fmla="*/ 272066 w 1589589"/>
              <a:gd name="connsiteY21" fmla="*/ 1376516 h 1998581"/>
              <a:gd name="connsiteX22" fmla="*/ 281899 w 1589589"/>
              <a:gd name="connsiteY22" fmla="*/ 1425677 h 1998581"/>
              <a:gd name="connsiteX23" fmla="*/ 291731 w 1589589"/>
              <a:gd name="connsiteY23" fmla="*/ 1455174 h 1998581"/>
              <a:gd name="connsiteX24" fmla="*/ 311396 w 1589589"/>
              <a:gd name="connsiteY24" fmla="*/ 1533832 h 1998581"/>
              <a:gd name="connsiteX25" fmla="*/ 311396 w 1589589"/>
              <a:gd name="connsiteY25" fmla="*/ 1533832 h 1998581"/>
              <a:gd name="connsiteX26" fmla="*/ 340892 w 1589589"/>
              <a:gd name="connsiteY26" fmla="*/ 1641987 h 1998581"/>
              <a:gd name="connsiteX27" fmla="*/ 350725 w 1589589"/>
              <a:gd name="connsiteY27" fmla="*/ 1671484 h 1998581"/>
              <a:gd name="connsiteX28" fmla="*/ 360557 w 1589589"/>
              <a:gd name="connsiteY28" fmla="*/ 1700980 h 1998581"/>
              <a:gd name="connsiteX29" fmla="*/ 399886 w 1589589"/>
              <a:gd name="connsiteY29" fmla="*/ 1759974 h 1998581"/>
              <a:gd name="connsiteX30" fmla="*/ 439215 w 1589589"/>
              <a:gd name="connsiteY30" fmla="*/ 1818968 h 1998581"/>
              <a:gd name="connsiteX31" fmla="*/ 458879 w 1589589"/>
              <a:gd name="connsiteY31" fmla="*/ 1848464 h 1998581"/>
              <a:gd name="connsiteX32" fmla="*/ 488376 w 1589589"/>
              <a:gd name="connsiteY32" fmla="*/ 1887793 h 1998581"/>
              <a:gd name="connsiteX33" fmla="*/ 527705 w 1589589"/>
              <a:gd name="connsiteY33" fmla="*/ 1946787 h 1998581"/>
              <a:gd name="connsiteX34" fmla="*/ 586699 w 1589589"/>
              <a:gd name="connsiteY34" fmla="*/ 1966451 h 1998581"/>
              <a:gd name="connsiteX35" fmla="*/ 704686 w 1589589"/>
              <a:gd name="connsiteY35" fmla="*/ 1986116 h 1998581"/>
              <a:gd name="connsiteX36" fmla="*/ 911163 w 1589589"/>
              <a:gd name="connsiteY36" fmla="*/ 1946787 h 1998581"/>
              <a:gd name="connsiteX37" fmla="*/ 920996 w 1589589"/>
              <a:gd name="connsiteY37" fmla="*/ 1877961 h 1998581"/>
              <a:gd name="connsiteX38" fmla="*/ 930828 w 1589589"/>
              <a:gd name="connsiteY38" fmla="*/ 1848464 h 1998581"/>
              <a:gd name="connsiteX39" fmla="*/ 940660 w 1589589"/>
              <a:gd name="connsiteY39" fmla="*/ 1691148 h 1998581"/>
              <a:gd name="connsiteX40" fmla="*/ 960325 w 1589589"/>
              <a:gd name="connsiteY40" fmla="*/ 1592826 h 1998581"/>
              <a:gd name="connsiteX41" fmla="*/ 970157 w 1589589"/>
              <a:gd name="connsiteY41" fmla="*/ 1445342 h 1998581"/>
              <a:gd name="connsiteX42" fmla="*/ 989821 w 1589589"/>
              <a:gd name="connsiteY42" fmla="*/ 1386348 h 1998581"/>
              <a:gd name="connsiteX43" fmla="*/ 999654 w 1589589"/>
              <a:gd name="connsiteY43" fmla="*/ 1238864 h 1998581"/>
              <a:gd name="connsiteX44" fmla="*/ 1029150 w 1589589"/>
              <a:gd name="connsiteY44" fmla="*/ 1140542 h 1998581"/>
              <a:gd name="connsiteX45" fmla="*/ 1048815 w 1589589"/>
              <a:gd name="connsiteY45" fmla="*/ 1071716 h 1998581"/>
              <a:gd name="connsiteX46" fmla="*/ 1058647 w 1589589"/>
              <a:gd name="connsiteY46" fmla="*/ 1042219 h 1998581"/>
              <a:gd name="connsiteX47" fmla="*/ 1127473 w 1589589"/>
              <a:gd name="connsiteY47" fmla="*/ 953729 h 1998581"/>
              <a:gd name="connsiteX48" fmla="*/ 1137305 w 1589589"/>
              <a:gd name="connsiteY48" fmla="*/ 914400 h 1998581"/>
              <a:gd name="connsiteX49" fmla="*/ 1147137 w 1589589"/>
              <a:gd name="connsiteY49" fmla="*/ 884903 h 1998581"/>
              <a:gd name="connsiteX50" fmla="*/ 1196299 w 1589589"/>
              <a:gd name="connsiteY50" fmla="*/ 747251 h 1998581"/>
              <a:gd name="connsiteX51" fmla="*/ 1225796 w 1589589"/>
              <a:gd name="connsiteY51" fmla="*/ 737419 h 1998581"/>
              <a:gd name="connsiteX52" fmla="*/ 1284789 w 1589589"/>
              <a:gd name="connsiteY52" fmla="*/ 678426 h 1998581"/>
              <a:gd name="connsiteX53" fmla="*/ 1314286 w 1589589"/>
              <a:gd name="connsiteY53" fmla="*/ 648929 h 1998581"/>
              <a:gd name="connsiteX54" fmla="*/ 1343783 w 1589589"/>
              <a:gd name="connsiteY54" fmla="*/ 639097 h 1998581"/>
              <a:gd name="connsiteX55" fmla="*/ 1432273 w 1589589"/>
              <a:gd name="connsiteY55" fmla="*/ 560439 h 1998581"/>
              <a:gd name="connsiteX56" fmla="*/ 1451937 w 1589589"/>
              <a:gd name="connsiteY56" fmla="*/ 530942 h 1998581"/>
              <a:gd name="connsiteX57" fmla="*/ 1501099 w 1589589"/>
              <a:gd name="connsiteY57" fmla="*/ 481780 h 1998581"/>
              <a:gd name="connsiteX58" fmla="*/ 1510931 w 1589589"/>
              <a:gd name="connsiteY58" fmla="*/ 452284 h 1998581"/>
              <a:gd name="connsiteX59" fmla="*/ 1550260 w 1589589"/>
              <a:gd name="connsiteY59" fmla="*/ 393290 h 1998581"/>
              <a:gd name="connsiteX60" fmla="*/ 1560092 w 1589589"/>
              <a:gd name="connsiteY60" fmla="*/ 304800 h 1998581"/>
              <a:gd name="connsiteX61" fmla="*/ 1579757 w 1589589"/>
              <a:gd name="connsiteY61" fmla="*/ 245806 h 1998581"/>
              <a:gd name="connsiteX62" fmla="*/ 1589589 w 1589589"/>
              <a:gd name="connsiteY62" fmla="*/ 216309 h 1998581"/>
              <a:gd name="connsiteX63" fmla="*/ 1579757 w 1589589"/>
              <a:gd name="connsiteY63" fmla="*/ 88490 h 1998581"/>
              <a:gd name="connsiteX64" fmla="*/ 1550260 w 1589589"/>
              <a:gd name="connsiteY64" fmla="*/ 78658 h 1998581"/>
              <a:gd name="connsiteX65" fmla="*/ 1520763 w 1589589"/>
              <a:gd name="connsiteY65" fmla="*/ 58993 h 1998581"/>
              <a:gd name="connsiteX66" fmla="*/ 1412608 w 1589589"/>
              <a:gd name="connsiteY66" fmla="*/ 39329 h 1998581"/>
              <a:gd name="connsiteX67" fmla="*/ 1206131 w 1589589"/>
              <a:gd name="connsiteY67" fmla="*/ 19664 h 1998581"/>
              <a:gd name="connsiteX68" fmla="*/ 1147137 w 1589589"/>
              <a:gd name="connsiteY68" fmla="*/ 9832 h 1998581"/>
              <a:gd name="connsiteX69" fmla="*/ 1078312 w 1589589"/>
              <a:gd name="connsiteY69" fmla="*/ 0 h 1998581"/>
              <a:gd name="connsiteX70" fmla="*/ 822673 w 1589589"/>
              <a:gd name="connsiteY70" fmla="*/ 9832 h 1998581"/>
              <a:gd name="connsiteX71" fmla="*/ 812841 w 1589589"/>
              <a:gd name="connsiteY71" fmla="*/ 39329 h 1998581"/>
              <a:gd name="connsiteX72" fmla="*/ 744015 w 1589589"/>
              <a:gd name="connsiteY72" fmla="*/ 68826 h 199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89589" h="1998581">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57150">
            <a:solidFill>
              <a:srgbClr val="2AF62A"/>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E5A7C94-9805-43E4-A390-D772107BAA09}"/>
              </a:ext>
            </a:extLst>
          </p:cNvPr>
          <p:cNvSpPr/>
          <p:nvPr/>
        </p:nvSpPr>
        <p:spPr>
          <a:xfrm>
            <a:off x="4662757" y="3407592"/>
            <a:ext cx="237403" cy="237403"/>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8AE31E8-05C5-4CC0-BF80-6A67CBC94846}"/>
              </a:ext>
            </a:extLst>
          </p:cNvPr>
          <p:cNvSpPr/>
          <p:nvPr/>
        </p:nvSpPr>
        <p:spPr>
          <a:xfrm>
            <a:off x="165934" y="1730477"/>
            <a:ext cx="1712027" cy="1486107"/>
          </a:xfrm>
          <a:custGeom>
            <a:avLst/>
            <a:gdLst>
              <a:gd name="connsiteX0" fmla="*/ 355176 w 1712027"/>
              <a:gd name="connsiteY0" fmla="*/ 1484671 h 1486107"/>
              <a:gd name="connsiteX1" fmla="*/ 355176 w 1712027"/>
              <a:gd name="connsiteY1" fmla="*/ 1484671 h 1486107"/>
              <a:gd name="connsiteX2" fmla="*/ 433834 w 1712027"/>
              <a:gd name="connsiteY2" fmla="*/ 1415846 h 1486107"/>
              <a:gd name="connsiteX3" fmla="*/ 463331 w 1712027"/>
              <a:gd name="connsiteY3" fmla="*/ 1376517 h 1486107"/>
              <a:gd name="connsiteX4" fmla="*/ 492827 w 1712027"/>
              <a:gd name="connsiteY4" fmla="*/ 1356852 h 1486107"/>
              <a:gd name="connsiteX5" fmla="*/ 522324 w 1712027"/>
              <a:gd name="connsiteY5" fmla="*/ 1327355 h 1486107"/>
              <a:gd name="connsiteX6" fmla="*/ 610814 w 1712027"/>
              <a:gd name="connsiteY6" fmla="*/ 1258529 h 1486107"/>
              <a:gd name="connsiteX7" fmla="*/ 650143 w 1712027"/>
              <a:gd name="connsiteY7" fmla="*/ 1229033 h 1486107"/>
              <a:gd name="connsiteX8" fmla="*/ 679640 w 1712027"/>
              <a:gd name="connsiteY8" fmla="*/ 1209368 h 1486107"/>
              <a:gd name="connsiteX9" fmla="*/ 728801 w 1712027"/>
              <a:gd name="connsiteY9" fmla="*/ 1170039 h 1486107"/>
              <a:gd name="connsiteX10" fmla="*/ 758298 w 1712027"/>
              <a:gd name="connsiteY10" fmla="*/ 1140542 h 1486107"/>
              <a:gd name="connsiteX11" fmla="*/ 797627 w 1712027"/>
              <a:gd name="connsiteY11" fmla="*/ 1120878 h 1486107"/>
              <a:gd name="connsiteX12" fmla="*/ 836956 w 1712027"/>
              <a:gd name="connsiteY12" fmla="*/ 1091381 h 1486107"/>
              <a:gd name="connsiteX13" fmla="*/ 915614 w 1712027"/>
              <a:gd name="connsiteY13" fmla="*/ 1042220 h 1486107"/>
              <a:gd name="connsiteX14" fmla="*/ 945111 w 1712027"/>
              <a:gd name="connsiteY14" fmla="*/ 1022555 h 1486107"/>
              <a:gd name="connsiteX15" fmla="*/ 984440 w 1712027"/>
              <a:gd name="connsiteY15" fmla="*/ 993058 h 1486107"/>
              <a:gd name="connsiteX16" fmla="*/ 1023769 w 1712027"/>
              <a:gd name="connsiteY16" fmla="*/ 983226 h 1486107"/>
              <a:gd name="connsiteX17" fmla="*/ 1043434 w 1712027"/>
              <a:gd name="connsiteY17" fmla="*/ 953729 h 1486107"/>
              <a:gd name="connsiteX18" fmla="*/ 1102427 w 1712027"/>
              <a:gd name="connsiteY18" fmla="*/ 914400 h 1486107"/>
              <a:gd name="connsiteX19" fmla="*/ 1122092 w 1712027"/>
              <a:gd name="connsiteY19" fmla="*/ 884904 h 1486107"/>
              <a:gd name="connsiteX20" fmla="*/ 1181085 w 1712027"/>
              <a:gd name="connsiteY20" fmla="*/ 865239 h 1486107"/>
              <a:gd name="connsiteX21" fmla="*/ 1220414 w 1712027"/>
              <a:gd name="connsiteY21" fmla="*/ 835742 h 1486107"/>
              <a:gd name="connsiteX22" fmla="*/ 1299072 w 1712027"/>
              <a:gd name="connsiteY22" fmla="*/ 786581 h 1486107"/>
              <a:gd name="connsiteX23" fmla="*/ 1318737 w 1712027"/>
              <a:gd name="connsiteY23" fmla="*/ 757084 h 1486107"/>
              <a:gd name="connsiteX24" fmla="*/ 1377731 w 1712027"/>
              <a:gd name="connsiteY24" fmla="*/ 717755 h 1486107"/>
              <a:gd name="connsiteX25" fmla="*/ 1407227 w 1712027"/>
              <a:gd name="connsiteY25" fmla="*/ 688258 h 1486107"/>
              <a:gd name="connsiteX26" fmla="*/ 1426892 w 1712027"/>
              <a:gd name="connsiteY26" fmla="*/ 658762 h 1486107"/>
              <a:gd name="connsiteX27" fmla="*/ 1456389 w 1712027"/>
              <a:gd name="connsiteY27" fmla="*/ 648929 h 1486107"/>
              <a:gd name="connsiteX28" fmla="*/ 1515382 w 1712027"/>
              <a:gd name="connsiteY28" fmla="*/ 609600 h 1486107"/>
              <a:gd name="connsiteX29" fmla="*/ 1574376 w 1712027"/>
              <a:gd name="connsiteY29" fmla="*/ 570271 h 1486107"/>
              <a:gd name="connsiteX30" fmla="*/ 1603872 w 1712027"/>
              <a:gd name="connsiteY30" fmla="*/ 540775 h 1486107"/>
              <a:gd name="connsiteX31" fmla="*/ 1613705 w 1712027"/>
              <a:gd name="connsiteY31" fmla="*/ 511278 h 1486107"/>
              <a:gd name="connsiteX32" fmla="*/ 1653034 w 1712027"/>
              <a:gd name="connsiteY32" fmla="*/ 452284 h 1486107"/>
              <a:gd name="connsiteX33" fmla="*/ 1692363 w 1712027"/>
              <a:gd name="connsiteY33" fmla="*/ 314633 h 1486107"/>
              <a:gd name="connsiteX34" fmla="*/ 1702195 w 1712027"/>
              <a:gd name="connsiteY34" fmla="*/ 285136 h 1486107"/>
              <a:gd name="connsiteX35" fmla="*/ 1712027 w 1712027"/>
              <a:gd name="connsiteY35" fmla="*/ 255639 h 1486107"/>
              <a:gd name="connsiteX36" fmla="*/ 1702195 w 1712027"/>
              <a:gd name="connsiteY36" fmla="*/ 176981 h 1486107"/>
              <a:gd name="connsiteX37" fmla="*/ 1672698 w 1712027"/>
              <a:gd name="connsiteY37" fmla="*/ 147484 h 1486107"/>
              <a:gd name="connsiteX38" fmla="*/ 1623537 w 1712027"/>
              <a:gd name="connsiteY38" fmla="*/ 108155 h 1486107"/>
              <a:gd name="connsiteX39" fmla="*/ 1603872 w 1712027"/>
              <a:gd name="connsiteY39" fmla="*/ 78658 h 1486107"/>
              <a:gd name="connsiteX40" fmla="*/ 1544879 w 1712027"/>
              <a:gd name="connsiteY40" fmla="*/ 58994 h 1486107"/>
              <a:gd name="connsiteX41" fmla="*/ 1485885 w 1712027"/>
              <a:gd name="connsiteY41" fmla="*/ 19665 h 1486107"/>
              <a:gd name="connsiteX42" fmla="*/ 1328569 w 1712027"/>
              <a:gd name="connsiteY42" fmla="*/ 0 h 1486107"/>
              <a:gd name="connsiteX43" fmla="*/ 728801 w 1712027"/>
              <a:gd name="connsiteY43" fmla="*/ 9833 h 1486107"/>
              <a:gd name="connsiteX44" fmla="*/ 581318 w 1712027"/>
              <a:gd name="connsiteY44" fmla="*/ 29497 h 1486107"/>
              <a:gd name="connsiteX45" fmla="*/ 551821 w 1712027"/>
              <a:gd name="connsiteY45" fmla="*/ 49162 h 1486107"/>
              <a:gd name="connsiteX46" fmla="*/ 473163 w 1712027"/>
              <a:gd name="connsiteY46" fmla="*/ 78658 h 1486107"/>
              <a:gd name="connsiteX47" fmla="*/ 384672 w 1712027"/>
              <a:gd name="connsiteY47" fmla="*/ 147484 h 1486107"/>
              <a:gd name="connsiteX48" fmla="*/ 355176 w 1712027"/>
              <a:gd name="connsiteY48" fmla="*/ 167149 h 1486107"/>
              <a:gd name="connsiteX49" fmla="*/ 335511 w 1712027"/>
              <a:gd name="connsiteY49" fmla="*/ 196646 h 1486107"/>
              <a:gd name="connsiteX50" fmla="*/ 266685 w 1712027"/>
              <a:gd name="connsiteY50" fmla="*/ 235975 h 1486107"/>
              <a:gd name="connsiteX51" fmla="*/ 227356 w 1712027"/>
              <a:gd name="connsiteY51" fmla="*/ 304800 h 1486107"/>
              <a:gd name="connsiteX52" fmla="*/ 178195 w 1712027"/>
              <a:gd name="connsiteY52" fmla="*/ 353962 h 1486107"/>
              <a:gd name="connsiteX53" fmla="*/ 148698 w 1712027"/>
              <a:gd name="connsiteY53" fmla="*/ 422788 h 1486107"/>
              <a:gd name="connsiteX54" fmla="*/ 99537 w 1712027"/>
              <a:gd name="connsiteY54" fmla="*/ 491613 h 1486107"/>
              <a:gd name="connsiteX55" fmla="*/ 60208 w 1712027"/>
              <a:gd name="connsiteY55" fmla="*/ 589936 h 1486107"/>
              <a:gd name="connsiteX56" fmla="*/ 30711 w 1712027"/>
              <a:gd name="connsiteY56" fmla="*/ 668594 h 1486107"/>
              <a:gd name="connsiteX57" fmla="*/ 11047 w 1712027"/>
              <a:gd name="connsiteY57" fmla="*/ 747252 h 1486107"/>
              <a:gd name="connsiteX58" fmla="*/ 1214 w 1712027"/>
              <a:gd name="connsiteY58" fmla="*/ 786581 h 1486107"/>
              <a:gd name="connsiteX59" fmla="*/ 40543 w 1712027"/>
              <a:gd name="connsiteY59" fmla="*/ 1032388 h 1486107"/>
              <a:gd name="connsiteX60" fmla="*/ 70040 w 1712027"/>
              <a:gd name="connsiteY60" fmla="*/ 1061884 h 1486107"/>
              <a:gd name="connsiteX61" fmla="*/ 89705 w 1712027"/>
              <a:gd name="connsiteY61" fmla="*/ 1101213 h 1486107"/>
              <a:gd name="connsiteX62" fmla="*/ 119201 w 1712027"/>
              <a:gd name="connsiteY62" fmla="*/ 1120878 h 1486107"/>
              <a:gd name="connsiteX63" fmla="*/ 158531 w 1712027"/>
              <a:gd name="connsiteY63" fmla="*/ 1170039 h 1486107"/>
              <a:gd name="connsiteX64" fmla="*/ 207692 w 1712027"/>
              <a:gd name="connsiteY64" fmla="*/ 1238865 h 1486107"/>
              <a:gd name="connsiteX65" fmla="*/ 247021 w 1712027"/>
              <a:gd name="connsiteY65" fmla="*/ 1297858 h 1486107"/>
              <a:gd name="connsiteX66" fmla="*/ 306014 w 1712027"/>
              <a:gd name="connsiteY66" fmla="*/ 1337188 h 1486107"/>
              <a:gd name="connsiteX67" fmla="*/ 335511 w 1712027"/>
              <a:gd name="connsiteY67" fmla="*/ 1366684 h 1486107"/>
              <a:gd name="connsiteX68" fmla="*/ 394505 w 1712027"/>
              <a:gd name="connsiteY68" fmla="*/ 1376517 h 1486107"/>
              <a:gd name="connsiteX69" fmla="*/ 453498 w 1712027"/>
              <a:gd name="connsiteY69" fmla="*/ 1396181 h 1486107"/>
              <a:gd name="connsiteX70" fmla="*/ 384672 w 1712027"/>
              <a:gd name="connsiteY70" fmla="*/ 1484671 h 1486107"/>
              <a:gd name="connsiteX71" fmla="*/ 355176 w 1712027"/>
              <a:gd name="connsiteY71" fmla="*/ 1484671 h 148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12027" h="148610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57150">
            <a:solidFill>
              <a:srgbClr val="2AF62A"/>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2996B193-D992-4855-AE1C-94F626A7CB36}"/>
              </a:ext>
            </a:extLst>
          </p:cNvPr>
          <p:cNvSpPr/>
          <p:nvPr/>
        </p:nvSpPr>
        <p:spPr>
          <a:xfrm>
            <a:off x="1750142" y="2015613"/>
            <a:ext cx="3608439" cy="3401961"/>
          </a:xfrm>
          <a:custGeom>
            <a:avLst/>
            <a:gdLst>
              <a:gd name="connsiteX0" fmla="*/ 2792361 w 3608439"/>
              <a:gd name="connsiteY0" fmla="*/ 3401961 h 3401961"/>
              <a:gd name="connsiteX1" fmla="*/ 2792361 w 3608439"/>
              <a:gd name="connsiteY1" fmla="*/ 3401961 h 3401961"/>
              <a:gd name="connsiteX2" fmla="*/ 2880852 w 3608439"/>
              <a:gd name="connsiteY2" fmla="*/ 3392129 h 3401961"/>
              <a:gd name="connsiteX3" fmla="*/ 2910348 w 3608439"/>
              <a:gd name="connsiteY3" fmla="*/ 3382297 h 3401961"/>
              <a:gd name="connsiteX4" fmla="*/ 3038168 w 3608439"/>
              <a:gd name="connsiteY4" fmla="*/ 3372464 h 3401961"/>
              <a:gd name="connsiteX5" fmla="*/ 3215148 w 3608439"/>
              <a:gd name="connsiteY5" fmla="*/ 3342968 h 3401961"/>
              <a:gd name="connsiteX6" fmla="*/ 3303639 w 3608439"/>
              <a:gd name="connsiteY6" fmla="*/ 3313471 h 3401961"/>
              <a:gd name="connsiteX7" fmla="*/ 3333135 w 3608439"/>
              <a:gd name="connsiteY7" fmla="*/ 3303639 h 3401961"/>
              <a:gd name="connsiteX8" fmla="*/ 3392129 w 3608439"/>
              <a:gd name="connsiteY8" fmla="*/ 3293806 h 3401961"/>
              <a:gd name="connsiteX9" fmla="*/ 3451123 w 3608439"/>
              <a:gd name="connsiteY9" fmla="*/ 3274142 h 3401961"/>
              <a:gd name="connsiteX10" fmla="*/ 3510116 w 3608439"/>
              <a:gd name="connsiteY10" fmla="*/ 3234813 h 3401961"/>
              <a:gd name="connsiteX11" fmla="*/ 3559277 w 3608439"/>
              <a:gd name="connsiteY11" fmla="*/ 3185652 h 3401961"/>
              <a:gd name="connsiteX12" fmla="*/ 3569110 w 3608439"/>
              <a:gd name="connsiteY12" fmla="*/ 3116826 h 3401961"/>
              <a:gd name="connsiteX13" fmla="*/ 3588774 w 3608439"/>
              <a:gd name="connsiteY13" fmla="*/ 3028335 h 3401961"/>
              <a:gd name="connsiteX14" fmla="*/ 3608439 w 3608439"/>
              <a:gd name="connsiteY14" fmla="*/ 2949677 h 3401961"/>
              <a:gd name="connsiteX15" fmla="*/ 3598606 w 3608439"/>
              <a:gd name="connsiteY15" fmla="*/ 2674374 h 3401961"/>
              <a:gd name="connsiteX16" fmla="*/ 3578942 w 3608439"/>
              <a:gd name="connsiteY16" fmla="*/ 2644877 h 3401961"/>
              <a:gd name="connsiteX17" fmla="*/ 3569110 w 3608439"/>
              <a:gd name="connsiteY17" fmla="*/ 2615381 h 3401961"/>
              <a:gd name="connsiteX18" fmla="*/ 3529781 w 3608439"/>
              <a:gd name="connsiteY18" fmla="*/ 2585884 h 3401961"/>
              <a:gd name="connsiteX19" fmla="*/ 3500284 w 3608439"/>
              <a:gd name="connsiteY19" fmla="*/ 2556387 h 3401961"/>
              <a:gd name="connsiteX20" fmla="*/ 3411793 w 3608439"/>
              <a:gd name="connsiteY20" fmla="*/ 2507226 h 3401961"/>
              <a:gd name="connsiteX21" fmla="*/ 3352800 w 3608439"/>
              <a:gd name="connsiteY21" fmla="*/ 2467897 h 3401961"/>
              <a:gd name="connsiteX22" fmla="*/ 3274142 w 3608439"/>
              <a:gd name="connsiteY22" fmla="*/ 2438400 h 3401961"/>
              <a:gd name="connsiteX23" fmla="*/ 3244645 w 3608439"/>
              <a:gd name="connsiteY23" fmla="*/ 2408903 h 3401961"/>
              <a:gd name="connsiteX24" fmla="*/ 3205316 w 3608439"/>
              <a:gd name="connsiteY24" fmla="*/ 2379406 h 3401961"/>
              <a:gd name="connsiteX25" fmla="*/ 3175819 w 3608439"/>
              <a:gd name="connsiteY25" fmla="*/ 2359742 h 3401961"/>
              <a:gd name="connsiteX26" fmla="*/ 3116826 w 3608439"/>
              <a:gd name="connsiteY26" fmla="*/ 2310581 h 3401961"/>
              <a:gd name="connsiteX27" fmla="*/ 3057832 w 3608439"/>
              <a:gd name="connsiteY27" fmla="*/ 2251587 h 3401961"/>
              <a:gd name="connsiteX28" fmla="*/ 2949677 w 3608439"/>
              <a:gd name="connsiteY28" fmla="*/ 2163097 h 3401961"/>
              <a:gd name="connsiteX29" fmla="*/ 2871019 w 3608439"/>
              <a:gd name="connsiteY29" fmla="*/ 2094271 h 3401961"/>
              <a:gd name="connsiteX30" fmla="*/ 2841523 w 3608439"/>
              <a:gd name="connsiteY30" fmla="*/ 2064774 h 3401961"/>
              <a:gd name="connsiteX31" fmla="*/ 2812026 w 3608439"/>
              <a:gd name="connsiteY31" fmla="*/ 2045110 h 3401961"/>
              <a:gd name="connsiteX32" fmla="*/ 2772697 w 3608439"/>
              <a:gd name="connsiteY32" fmla="*/ 2015613 h 3401961"/>
              <a:gd name="connsiteX33" fmla="*/ 2694039 w 3608439"/>
              <a:gd name="connsiteY33" fmla="*/ 1956619 h 3401961"/>
              <a:gd name="connsiteX34" fmla="*/ 2684206 w 3608439"/>
              <a:gd name="connsiteY34" fmla="*/ 1927122 h 3401961"/>
              <a:gd name="connsiteX35" fmla="*/ 2654710 w 3608439"/>
              <a:gd name="connsiteY35" fmla="*/ 1897626 h 3401961"/>
              <a:gd name="connsiteX36" fmla="*/ 2635045 w 3608439"/>
              <a:gd name="connsiteY36" fmla="*/ 1868129 h 3401961"/>
              <a:gd name="connsiteX37" fmla="*/ 2625213 w 3608439"/>
              <a:gd name="connsiteY37" fmla="*/ 1818968 h 3401961"/>
              <a:gd name="connsiteX38" fmla="*/ 2605548 w 3608439"/>
              <a:gd name="connsiteY38" fmla="*/ 1789471 h 3401961"/>
              <a:gd name="connsiteX39" fmla="*/ 2576052 w 3608439"/>
              <a:gd name="connsiteY39" fmla="*/ 1730477 h 3401961"/>
              <a:gd name="connsiteX40" fmla="*/ 2566219 w 3608439"/>
              <a:gd name="connsiteY40" fmla="*/ 1681316 h 3401961"/>
              <a:gd name="connsiteX41" fmla="*/ 2517058 w 3608439"/>
              <a:gd name="connsiteY41" fmla="*/ 1602658 h 3401961"/>
              <a:gd name="connsiteX42" fmla="*/ 2487561 w 3608439"/>
              <a:gd name="connsiteY42" fmla="*/ 1573161 h 3401961"/>
              <a:gd name="connsiteX43" fmla="*/ 2448232 w 3608439"/>
              <a:gd name="connsiteY43" fmla="*/ 1524000 h 3401961"/>
              <a:gd name="connsiteX44" fmla="*/ 2399071 w 3608439"/>
              <a:gd name="connsiteY44" fmla="*/ 1445342 h 3401961"/>
              <a:gd name="connsiteX45" fmla="*/ 2379406 w 3608439"/>
              <a:gd name="connsiteY45" fmla="*/ 1415845 h 3401961"/>
              <a:gd name="connsiteX46" fmla="*/ 2320413 w 3608439"/>
              <a:gd name="connsiteY46" fmla="*/ 1356852 h 3401961"/>
              <a:gd name="connsiteX47" fmla="*/ 2281084 w 3608439"/>
              <a:gd name="connsiteY47" fmla="*/ 1297858 h 3401961"/>
              <a:gd name="connsiteX48" fmla="*/ 2261419 w 3608439"/>
              <a:gd name="connsiteY48" fmla="*/ 1268361 h 3401961"/>
              <a:gd name="connsiteX49" fmla="*/ 2202426 w 3608439"/>
              <a:gd name="connsiteY49" fmla="*/ 1209368 h 3401961"/>
              <a:gd name="connsiteX50" fmla="*/ 2172929 w 3608439"/>
              <a:gd name="connsiteY50" fmla="*/ 1179871 h 3401961"/>
              <a:gd name="connsiteX51" fmla="*/ 2104103 w 3608439"/>
              <a:gd name="connsiteY51" fmla="*/ 1150374 h 3401961"/>
              <a:gd name="connsiteX52" fmla="*/ 2074606 w 3608439"/>
              <a:gd name="connsiteY52" fmla="*/ 1120877 h 3401961"/>
              <a:gd name="connsiteX53" fmla="*/ 2025445 w 3608439"/>
              <a:gd name="connsiteY53" fmla="*/ 1101213 h 3401961"/>
              <a:gd name="connsiteX54" fmla="*/ 1986116 w 3608439"/>
              <a:gd name="connsiteY54" fmla="*/ 1081548 h 3401961"/>
              <a:gd name="connsiteX55" fmla="*/ 1956619 w 3608439"/>
              <a:gd name="connsiteY55" fmla="*/ 1061884 h 3401961"/>
              <a:gd name="connsiteX56" fmla="*/ 1877961 w 3608439"/>
              <a:gd name="connsiteY56" fmla="*/ 1042219 h 3401961"/>
              <a:gd name="connsiteX57" fmla="*/ 1818968 w 3608439"/>
              <a:gd name="connsiteY57" fmla="*/ 1022555 h 3401961"/>
              <a:gd name="connsiteX58" fmla="*/ 1720645 w 3608439"/>
              <a:gd name="connsiteY58" fmla="*/ 993058 h 3401961"/>
              <a:gd name="connsiteX59" fmla="*/ 1691148 w 3608439"/>
              <a:gd name="connsiteY59" fmla="*/ 983226 h 3401961"/>
              <a:gd name="connsiteX60" fmla="*/ 1651819 w 3608439"/>
              <a:gd name="connsiteY60" fmla="*/ 963561 h 3401961"/>
              <a:gd name="connsiteX61" fmla="*/ 1573161 w 3608439"/>
              <a:gd name="connsiteY61" fmla="*/ 943897 h 3401961"/>
              <a:gd name="connsiteX62" fmla="*/ 1543664 w 3608439"/>
              <a:gd name="connsiteY62" fmla="*/ 934064 h 3401961"/>
              <a:gd name="connsiteX63" fmla="*/ 1474839 w 3608439"/>
              <a:gd name="connsiteY63" fmla="*/ 914400 h 3401961"/>
              <a:gd name="connsiteX64" fmla="*/ 1415845 w 3608439"/>
              <a:gd name="connsiteY64" fmla="*/ 865239 h 3401961"/>
              <a:gd name="connsiteX65" fmla="*/ 1386348 w 3608439"/>
              <a:gd name="connsiteY65" fmla="*/ 845574 h 3401961"/>
              <a:gd name="connsiteX66" fmla="*/ 1366684 w 3608439"/>
              <a:gd name="connsiteY66" fmla="*/ 816077 h 3401961"/>
              <a:gd name="connsiteX67" fmla="*/ 1337187 w 3608439"/>
              <a:gd name="connsiteY67" fmla="*/ 796413 h 3401961"/>
              <a:gd name="connsiteX68" fmla="*/ 1297858 w 3608439"/>
              <a:gd name="connsiteY68" fmla="*/ 737419 h 3401961"/>
              <a:gd name="connsiteX69" fmla="*/ 1268361 w 3608439"/>
              <a:gd name="connsiteY69" fmla="*/ 707922 h 3401961"/>
              <a:gd name="connsiteX70" fmla="*/ 1258529 w 3608439"/>
              <a:gd name="connsiteY70" fmla="*/ 678426 h 3401961"/>
              <a:gd name="connsiteX71" fmla="*/ 1199535 w 3608439"/>
              <a:gd name="connsiteY71" fmla="*/ 589935 h 3401961"/>
              <a:gd name="connsiteX72" fmla="*/ 1179871 w 3608439"/>
              <a:gd name="connsiteY72" fmla="*/ 560439 h 3401961"/>
              <a:gd name="connsiteX73" fmla="*/ 1160206 w 3608439"/>
              <a:gd name="connsiteY73" fmla="*/ 530942 h 3401961"/>
              <a:gd name="connsiteX74" fmla="*/ 1150374 w 3608439"/>
              <a:gd name="connsiteY74" fmla="*/ 501445 h 3401961"/>
              <a:gd name="connsiteX75" fmla="*/ 1111045 w 3608439"/>
              <a:gd name="connsiteY75" fmla="*/ 442452 h 3401961"/>
              <a:gd name="connsiteX76" fmla="*/ 1101213 w 3608439"/>
              <a:gd name="connsiteY76" fmla="*/ 412955 h 3401961"/>
              <a:gd name="connsiteX77" fmla="*/ 1081548 w 3608439"/>
              <a:gd name="connsiteY77" fmla="*/ 373626 h 3401961"/>
              <a:gd name="connsiteX78" fmla="*/ 1052052 w 3608439"/>
              <a:gd name="connsiteY78" fmla="*/ 304800 h 3401961"/>
              <a:gd name="connsiteX79" fmla="*/ 1022555 w 3608439"/>
              <a:gd name="connsiteY79" fmla="*/ 226142 h 3401961"/>
              <a:gd name="connsiteX80" fmla="*/ 993058 w 3608439"/>
              <a:gd name="connsiteY80" fmla="*/ 167148 h 3401961"/>
              <a:gd name="connsiteX81" fmla="*/ 963561 w 3608439"/>
              <a:gd name="connsiteY81" fmla="*/ 147484 h 3401961"/>
              <a:gd name="connsiteX82" fmla="*/ 914400 w 3608439"/>
              <a:gd name="connsiteY82" fmla="*/ 98322 h 3401961"/>
              <a:gd name="connsiteX83" fmla="*/ 884903 w 3608439"/>
              <a:gd name="connsiteY83" fmla="*/ 68826 h 3401961"/>
              <a:gd name="connsiteX84" fmla="*/ 825910 w 3608439"/>
              <a:gd name="connsiteY84" fmla="*/ 39329 h 3401961"/>
              <a:gd name="connsiteX85" fmla="*/ 796413 w 3608439"/>
              <a:gd name="connsiteY85" fmla="*/ 19664 h 3401961"/>
              <a:gd name="connsiteX86" fmla="*/ 717755 w 3608439"/>
              <a:gd name="connsiteY86" fmla="*/ 0 h 3401961"/>
              <a:gd name="connsiteX87" fmla="*/ 629264 w 3608439"/>
              <a:gd name="connsiteY87" fmla="*/ 9832 h 3401961"/>
              <a:gd name="connsiteX88" fmla="*/ 501445 w 3608439"/>
              <a:gd name="connsiteY88" fmla="*/ 49161 h 3401961"/>
              <a:gd name="connsiteX89" fmla="*/ 462116 w 3608439"/>
              <a:gd name="connsiteY89" fmla="*/ 68826 h 3401961"/>
              <a:gd name="connsiteX90" fmla="*/ 393290 w 3608439"/>
              <a:gd name="connsiteY90" fmla="*/ 88490 h 3401961"/>
              <a:gd name="connsiteX91" fmla="*/ 353961 w 3608439"/>
              <a:gd name="connsiteY91" fmla="*/ 108155 h 3401961"/>
              <a:gd name="connsiteX92" fmla="*/ 324464 w 3608439"/>
              <a:gd name="connsiteY92" fmla="*/ 137652 h 3401961"/>
              <a:gd name="connsiteX93" fmla="*/ 265471 w 3608439"/>
              <a:gd name="connsiteY93" fmla="*/ 167148 h 3401961"/>
              <a:gd name="connsiteX94" fmla="*/ 206477 w 3608439"/>
              <a:gd name="connsiteY94" fmla="*/ 216310 h 3401961"/>
              <a:gd name="connsiteX95" fmla="*/ 157316 w 3608439"/>
              <a:gd name="connsiteY95" fmla="*/ 265471 h 3401961"/>
              <a:gd name="connsiteX96" fmla="*/ 88490 w 3608439"/>
              <a:gd name="connsiteY96" fmla="*/ 344129 h 3401961"/>
              <a:gd name="connsiteX97" fmla="*/ 68826 w 3608439"/>
              <a:gd name="connsiteY97" fmla="*/ 373626 h 3401961"/>
              <a:gd name="connsiteX98" fmla="*/ 58993 w 3608439"/>
              <a:gd name="connsiteY98" fmla="*/ 403122 h 3401961"/>
              <a:gd name="connsiteX99" fmla="*/ 39329 w 3608439"/>
              <a:gd name="connsiteY99" fmla="*/ 432619 h 3401961"/>
              <a:gd name="connsiteX100" fmla="*/ 19664 w 3608439"/>
              <a:gd name="connsiteY100" fmla="*/ 511277 h 3401961"/>
              <a:gd name="connsiteX101" fmla="*/ 0 w 3608439"/>
              <a:gd name="connsiteY101" fmla="*/ 540774 h 3401961"/>
              <a:gd name="connsiteX102" fmla="*/ 9832 w 3608439"/>
              <a:gd name="connsiteY102" fmla="*/ 865239 h 3401961"/>
              <a:gd name="connsiteX103" fmla="*/ 29497 w 3608439"/>
              <a:gd name="connsiteY103" fmla="*/ 953729 h 3401961"/>
              <a:gd name="connsiteX104" fmla="*/ 58993 w 3608439"/>
              <a:gd name="connsiteY104" fmla="*/ 1002890 h 3401961"/>
              <a:gd name="connsiteX105" fmla="*/ 127819 w 3608439"/>
              <a:gd name="connsiteY105" fmla="*/ 1111045 h 3401961"/>
              <a:gd name="connsiteX106" fmla="*/ 176981 w 3608439"/>
              <a:gd name="connsiteY106" fmla="*/ 1140542 h 3401961"/>
              <a:gd name="connsiteX107" fmla="*/ 216310 w 3608439"/>
              <a:gd name="connsiteY107" fmla="*/ 1179871 h 3401961"/>
              <a:gd name="connsiteX108" fmla="*/ 294968 w 3608439"/>
              <a:gd name="connsiteY108" fmla="*/ 1219200 h 3401961"/>
              <a:gd name="connsiteX109" fmla="*/ 383458 w 3608439"/>
              <a:gd name="connsiteY109" fmla="*/ 1258529 h 3401961"/>
              <a:gd name="connsiteX110" fmla="*/ 550606 w 3608439"/>
              <a:gd name="connsiteY110" fmla="*/ 1307690 h 3401961"/>
              <a:gd name="connsiteX111" fmla="*/ 599768 w 3608439"/>
              <a:gd name="connsiteY111" fmla="*/ 1327355 h 3401961"/>
              <a:gd name="connsiteX112" fmla="*/ 639097 w 3608439"/>
              <a:gd name="connsiteY112" fmla="*/ 1337187 h 3401961"/>
              <a:gd name="connsiteX113" fmla="*/ 668593 w 3608439"/>
              <a:gd name="connsiteY113" fmla="*/ 1347019 h 3401961"/>
              <a:gd name="connsiteX114" fmla="*/ 747252 w 3608439"/>
              <a:gd name="connsiteY114" fmla="*/ 1376516 h 3401961"/>
              <a:gd name="connsiteX115" fmla="*/ 855406 w 3608439"/>
              <a:gd name="connsiteY115" fmla="*/ 1435510 h 3401961"/>
              <a:gd name="connsiteX116" fmla="*/ 875071 w 3608439"/>
              <a:gd name="connsiteY116" fmla="*/ 1465006 h 3401961"/>
              <a:gd name="connsiteX117" fmla="*/ 934064 w 3608439"/>
              <a:gd name="connsiteY117" fmla="*/ 1543664 h 3401961"/>
              <a:gd name="connsiteX118" fmla="*/ 1002890 w 3608439"/>
              <a:gd name="connsiteY118" fmla="*/ 1641987 h 3401961"/>
              <a:gd name="connsiteX119" fmla="*/ 1022555 w 3608439"/>
              <a:gd name="connsiteY119" fmla="*/ 1671484 h 3401961"/>
              <a:gd name="connsiteX120" fmla="*/ 1042219 w 3608439"/>
              <a:gd name="connsiteY120" fmla="*/ 1720645 h 3401961"/>
              <a:gd name="connsiteX121" fmla="*/ 1081548 w 3608439"/>
              <a:gd name="connsiteY121" fmla="*/ 1779639 h 3401961"/>
              <a:gd name="connsiteX122" fmla="*/ 1130710 w 3608439"/>
              <a:gd name="connsiteY122" fmla="*/ 1858297 h 3401961"/>
              <a:gd name="connsiteX123" fmla="*/ 1179871 w 3608439"/>
              <a:gd name="connsiteY123" fmla="*/ 1936955 h 3401961"/>
              <a:gd name="connsiteX124" fmla="*/ 1199535 w 3608439"/>
              <a:gd name="connsiteY124" fmla="*/ 1976284 h 3401961"/>
              <a:gd name="connsiteX125" fmla="*/ 1258529 w 3608439"/>
              <a:gd name="connsiteY125" fmla="*/ 2054942 h 3401961"/>
              <a:gd name="connsiteX126" fmla="*/ 1278193 w 3608439"/>
              <a:gd name="connsiteY126" fmla="*/ 2084439 h 3401961"/>
              <a:gd name="connsiteX127" fmla="*/ 1288026 w 3608439"/>
              <a:gd name="connsiteY127" fmla="*/ 2113935 h 3401961"/>
              <a:gd name="connsiteX128" fmla="*/ 1317523 w 3608439"/>
              <a:gd name="connsiteY128" fmla="*/ 2133600 h 3401961"/>
              <a:gd name="connsiteX129" fmla="*/ 1366684 w 3608439"/>
              <a:gd name="connsiteY129" fmla="*/ 2202426 h 3401961"/>
              <a:gd name="connsiteX130" fmla="*/ 1455174 w 3608439"/>
              <a:gd name="connsiteY130" fmla="*/ 2300748 h 3401961"/>
              <a:gd name="connsiteX131" fmla="*/ 1504335 w 3608439"/>
              <a:gd name="connsiteY131" fmla="*/ 2330245 h 3401961"/>
              <a:gd name="connsiteX132" fmla="*/ 1602658 w 3608439"/>
              <a:gd name="connsiteY132" fmla="*/ 2399071 h 3401961"/>
              <a:gd name="connsiteX133" fmla="*/ 1691148 w 3608439"/>
              <a:gd name="connsiteY133" fmla="*/ 2467897 h 3401961"/>
              <a:gd name="connsiteX134" fmla="*/ 1848464 w 3608439"/>
              <a:gd name="connsiteY134" fmla="*/ 2556387 h 3401961"/>
              <a:gd name="connsiteX135" fmla="*/ 1877961 w 3608439"/>
              <a:gd name="connsiteY135" fmla="*/ 2576052 h 3401961"/>
              <a:gd name="connsiteX136" fmla="*/ 1956619 w 3608439"/>
              <a:gd name="connsiteY136" fmla="*/ 2635045 h 3401961"/>
              <a:gd name="connsiteX137" fmla="*/ 2025445 w 3608439"/>
              <a:gd name="connsiteY137" fmla="*/ 2684206 h 3401961"/>
              <a:gd name="connsiteX138" fmla="*/ 2074606 w 3608439"/>
              <a:gd name="connsiteY138" fmla="*/ 2723535 h 3401961"/>
              <a:gd name="connsiteX139" fmla="*/ 2104103 w 3608439"/>
              <a:gd name="connsiteY139" fmla="*/ 2753032 h 3401961"/>
              <a:gd name="connsiteX140" fmla="*/ 2153264 w 3608439"/>
              <a:gd name="connsiteY140" fmla="*/ 2782529 h 3401961"/>
              <a:gd name="connsiteX141" fmla="*/ 2192593 w 3608439"/>
              <a:gd name="connsiteY141" fmla="*/ 2812026 h 3401961"/>
              <a:gd name="connsiteX142" fmla="*/ 2222090 w 3608439"/>
              <a:gd name="connsiteY142" fmla="*/ 2831690 h 3401961"/>
              <a:gd name="connsiteX143" fmla="*/ 2261419 w 3608439"/>
              <a:gd name="connsiteY143" fmla="*/ 2861187 h 3401961"/>
              <a:gd name="connsiteX144" fmla="*/ 2300748 w 3608439"/>
              <a:gd name="connsiteY144" fmla="*/ 2880852 h 3401961"/>
              <a:gd name="connsiteX145" fmla="*/ 2379406 w 3608439"/>
              <a:gd name="connsiteY145" fmla="*/ 2910348 h 3401961"/>
              <a:gd name="connsiteX146" fmla="*/ 2448232 w 3608439"/>
              <a:gd name="connsiteY146" fmla="*/ 2939845 h 3401961"/>
              <a:gd name="connsiteX147" fmla="*/ 2507226 w 3608439"/>
              <a:gd name="connsiteY147" fmla="*/ 2979174 h 3401961"/>
              <a:gd name="connsiteX148" fmla="*/ 2546555 w 3608439"/>
              <a:gd name="connsiteY148" fmla="*/ 2998839 h 3401961"/>
              <a:gd name="connsiteX149" fmla="*/ 2605548 w 3608439"/>
              <a:gd name="connsiteY149" fmla="*/ 3057832 h 3401961"/>
              <a:gd name="connsiteX150" fmla="*/ 2635045 w 3608439"/>
              <a:gd name="connsiteY150" fmla="*/ 3077497 h 3401961"/>
              <a:gd name="connsiteX151" fmla="*/ 2654710 w 3608439"/>
              <a:gd name="connsiteY151" fmla="*/ 3106993 h 3401961"/>
              <a:gd name="connsiteX152" fmla="*/ 2694039 w 3608439"/>
              <a:gd name="connsiteY152" fmla="*/ 3185652 h 3401961"/>
              <a:gd name="connsiteX153" fmla="*/ 2713703 w 3608439"/>
              <a:gd name="connsiteY153" fmla="*/ 3215148 h 3401961"/>
              <a:gd name="connsiteX154" fmla="*/ 2743200 w 3608439"/>
              <a:gd name="connsiteY154" fmla="*/ 3234813 h 3401961"/>
              <a:gd name="connsiteX155" fmla="*/ 2782529 w 3608439"/>
              <a:gd name="connsiteY155" fmla="*/ 3303639 h 3401961"/>
              <a:gd name="connsiteX156" fmla="*/ 2812026 w 3608439"/>
              <a:gd name="connsiteY156" fmla="*/ 3313471 h 3401961"/>
              <a:gd name="connsiteX157" fmla="*/ 2792361 w 3608439"/>
              <a:gd name="connsiteY157" fmla="*/ 3401961 h 34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608439" h="3401961">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57150">
            <a:solidFill>
              <a:srgbClr val="2AF62A"/>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83752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heel(1)">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32" grpId="0" animBg="1"/>
      <p:bldP spid="3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457199" y="1161070"/>
            <a:ext cx="8471647" cy="5186118"/>
          </a:xfrm>
        </p:spPr>
        <p:txBody>
          <a:bodyPr/>
          <a:lstStyle/>
          <a:p>
            <a:pPr marL="0" indent="0">
              <a:buNone/>
            </a:pPr>
            <a:r>
              <a:rPr lang="en-US" sz="4400" b="1" dirty="0">
                <a:latin typeface="Cambria" panose="02040503050406030204" pitchFamily="18" charset="0"/>
                <a:ea typeface="Cambria" panose="02040503050406030204" pitchFamily="18" charset="0"/>
              </a:rPr>
              <a:t>Epoch</a:t>
            </a:r>
            <a:endParaRPr lang="en-US" sz="2400" b="1"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sz="3200" b="1" dirty="0">
                <a:latin typeface="Cambria" panose="02040503050406030204" pitchFamily="18" charset="0"/>
                <a:ea typeface="Cambria" panose="02040503050406030204" pitchFamily="18" charset="0"/>
              </a:rPr>
              <a:t>an instant of time</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2021.4762 = 23 June 2021 (@ ~7:15pm)</a:t>
            </a:r>
          </a:p>
          <a:p>
            <a:pPr lvl="1"/>
            <a:r>
              <a:rPr lang="en-US" dirty="0">
                <a:latin typeface="Cambria" panose="02040503050406030204" pitchFamily="18" charset="0"/>
                <a:ea typeface="Cambria" panose="02040503050406030204" pitchFamily="18" charset="0"/>
              </a:rPr>
              <a:t>doesn’t have to be!</a:t>
            </a:r>
          </a:p>
          <a:p>
            <a:pPr lvl="1"/>
            <a:r>
              <a:rPr lang="en-US" dirty="0">
                <a:latin typeface="Cambria" panose="02040503050406030204" pitchFamily="18" charset="0"/>
                <a:ea typeface="Cambria" panose="02040503050406030204" pitchFamily="18" charset="0"/>
              </a:rPr>
              <a:t>using epochs is important, not format</a:t>
            </a:r>
          </a:p>
          <a:p>
            <a:pPr lvl="2"/>
            <a:r>
              <a:rPr lang="en-US" dirty="0">
                <a:latin typeface="Cambria" panose="02040503050406030204" pitchFamily="18" charset="0"/>
                <a:ea typeface="Cambria" panose="02040503050406030204" pitchFamily="18" charset="0"/>
              </a:rPr>
              <a:t>It doesn’t have to be in decimal years… just start assigning dates to your data</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800" dirty="0">
                <a:latin typeface="Cambria" panose="02040503050406030204" pitchFamily="18" charset="0"/>
                <a:ea typeface="Tahoma" panose="020B0604030504040204" pitchFamily="34" charset="0"/>
                <a:cs typeface="Tahoma" panose="020B0604030504040204" pitchFamily="34" charset="0"/>
              </a:rPr>
              <a:t>Terminology – Time/4D</a:t>
            </a:r>
            <a:endParaRPr lang="en-US" sz="4800" dirty="0"/>
          </a:p>
        </p:txBody>
      </p:sp>
    </p:spTree>
    <p:custDataLst>
      <p:tags r:id="rId1"/>
    </p:custDataLst>
    <p:extLst>
      <p:ext uri="{BB962C8B-B14F-4D97-AF65-F5344CB8AC3E}">
        <p14:creationId xmlns:p14="http://schemas.microsoft.com/office/powerpoint/2010/main" val="352733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000" y="4222299"/>
            <a:ext cx="7941600" cy="12168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72000" y="2505075"/>
            <a:ext cx="6523200" cy="1274925"/>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7819" y="1181100"/>
            <a:ext cx="8825681" cy="5549899"/>
          </a:xfrm>
        </p:spPr>
        <p:txBody>
          <a:bodyPr/>
          <a:lstStyle/>
          <a:p>
            <a:pPr marL="0" indent="0">
              <a:buNone/>
            </a:pPr>
            <a:r>
              <a:rPr lang="en-US" sz="2800" b="1" dirty="0">
                <a:latin typeface="Cambria" panose="02040503050406030204" pitchFamily="18" charset="0"/>
                <a:ea typeface="Cambria" panose="02040503050406030204" pitchFamily="18" charset="0"/>
              </a:rPr>
              <a:t>Conversion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a:t>
            </a:r>
            <a:r>
              <a:rPr lang="en-US" sz="2000" b="1" i="1" dirty="0">
                <a:latin typeface="Cambria" panose="02040503050406030204" pitchFamily="18" charset="0"/>
                <a:ea typeface="Cambria" panose="02040503050406030204" pitchFamily="18" charset="0"/>
              </a:rPr>
              <a:t>type</a:t>
            </a:r>
            <a:r>
              <a:rPr lang="en-US" sz="2000"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sym typeface="Wingdings" panose="05000000000000000000" pitchFamily="2" charset="2"/>
              </a:rPr>
              <a:t>e.g. NAD83(2011) </a:t>
            </a:r>
            <a:r>
              <a:rPr lang="en-US" sz="2000" i="1" u="sng" dirty="0">
                <a:latin typeface="Cambria" panose="02040503050406030204" pitchFamily="18" charset="0"/>
                <a:ea typeface="Cambria" panose="02040503050406030204" pitchFamily="18" charset="0"/>
              </a:rPr>
              <a:t>latitude &amp; longitude</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sym typeface="Wingdings" panose="05000000000000000000" pitchFamily="2" charset="2"/>
              </a:rPr>
              <a:t> NAD83(2011)</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SPCS</a:t>
            </a:r>
          </a:p>
          <a:p>
            <a:pPr marL="0" lvl="1" indent="0">
              <a:spcBef>
                <a:spcPts val="1200"/>
              </a:spcBef>
              <a:buNone/>
            </a:pPr>
            <a:r>
              <a:rPr lang="en-US" b="1" dirty="0">
                <a:latin typeface="Cambria" panose="02040503050406030204" pitchFamily="18" charset="0"/>
                <a:ea typeface="Cambria" panose="02040503050406030204" pitchFamily="18" charset="0"/>
              </a:rPr>
              <a:t>Transformation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a:t>
            </a:r>
            <a:r>
              <a:rPr lang="en-US" sz="2000" b="1" i="1" dirty="0">
                <a:latin typeface="Cambria" panose="02040503050406030204" pitchFamily="18" charset="0"/>
                <a:ea typeface="Cambria" panose="02040503050406030204" pitchFamily="18" charset="0"/>
              </a:rPr>
              <a:t>datum</a:t>
            </a:r>
            <a:r>
              <a:rPr lang="en-US" sz="2000"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e.g. </a:t>
            </a:r>
            <a:r>
              <a:rPr lang="en-US" sz="2000" i="1" u="sng" dirty="0">
                <a:latin typeface="Cambria" panose="02040503050406030204" pitchFamily="18" charset="0"/>
                <a:ea typeface="Cambria" panose="02040503050406030204" pitchFamily="18" charset="0"/>
              </a:rPr>
              <a:t>NGVD29</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height in feet </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NAVD88</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height in feet</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e.g. </a:t>
            </a:r>
            <a:r>
              <a:rPr lang="en-US" sz="2000" i="1" u="sng" dirty="0">
                <a:latin typeface="Cambria" panose="02040503050406030204" pitchFamily="18" charset="0"/>
                <a:ea typeface="Cambria" panose="02040503050406030204" pitchFamily="18" charset="0"/>
              </a:rPr>
              <a:t>NAD 27</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latitude &amp; longitude </a:t>
            </a:r>
            <a:r>
              <a:rPr lang="en-US" sz="2000" dirty="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rPr>
              <a:t> </a:t>
            </a:r>
            <a:r>
              <a:rPr lang="en-US" sz="2000" i="1" u="sng" dirty="0">
                <a:latin typeface="Cambria" panose="02040503050406030204" pitchFamily="18" charset="0"/>
                <a:ea typeface="Cambria" panose="02040503050406030204" pitchFamily="18" charset="0"/>
              </a:rPr>
              <a:t>NAD 83(2011)</a:t>
            </a:r>
            <a:r>
              <a:rPr lang="en-US" sz="2000" i="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latitude &amp; longitude</a:t>
            </a:r>
          </a:p>
          <a:p>
            <a:pPr marL="0" indent="0">
              <a:spcBef>
                <a:spcPts val="1200"/>
              </a:spcBef>
              <a:buNone/>
            </a:pPr>
            <a:r>
              <a:rPr lang="en-US" sz="2800" b="1" dirty="0">
                <a:latin typeface="Cambria" panose="02040503050406030204" pitchFamily="18" charset="0"/>
                <a:ea typeface="Cambria" panose="02040503050406030204" pitchFamily="18" charset="0"/>
              </a:rPr>
              <a:t>Propagation</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change the </a:t>
            </a:r>
            <a:r>
              <a:rPr lang="en-US" sz="2000" b="1" i="1" dirty="0">
                <a:latin typeface="Cambria" panose="02040503050406030204" pitchFamily="18" charset="0"/>
                <a:ea typeface="Cambria" panose="02040503050406030204" pitchFamily="18" charset="0"/>
              </a:rPr>
              <a:t>epoch</a:t>
            </a:r>
            <a:r>
              <a:rPr lang="en-US" sz="2000" dirty="0">
                <a:latin typeface="Cambria" panose="02040503050406030204" pitchFamily="18" charset="0"/>
                <a:ea typeface="Cambria" panose="02040503050406030204" pitchFamily="18" charset="0"/>
              </a:rPr>
              <a:t> of coordinate</a:t>
            </a: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e.g. NAPGD2022 </a:t>
            </a:r>
            <a:r>
              <a:rPr lang="en-US" sz="2000" i="1" u="sng" dirty="0">
                <a:latin typeface="Cambria" panose="02040503050406030204" pitchFamily="18" charset="0"/>
                <a:ea typeface="Cambria" panose="02040503050406030204" pitchFamily="18" charset="0"/>
              </a:rPr>
              <a:t>epoch 2020.00</a:t>
            </a:r>
            <a:r>
              <a:rPr lang="en-US" sz="2000" dirty="0">
                <a:latin typeface="Cambria" panose="02040503050406030204" pitchFamily="18" charset="0"/>
                <a:ea typeface="Cambria" panose="02040503050406030204" pitchFamily="18" charset="0"/>
              </a:rPr>
              <a:t> to NAPGD2022 </a:t>
            </a:r>
            <a:r>
              <a:rPr lang="en-US" sz="2000" i="1" u="sng" dirty="0">
                <a:latin typeface="Cambria" panose="02040503050406030204" pitchFamily="18" charset="0"/>
                <a:ea typeface="Cambria" panose="02040503050406030204" pitchFamily="18" charset="0"/>
              </a:rPr>
              <a:t>epoch 2087.2570</a:t>
            </a:r>
            <a:endParaRPr lang="en-US" sz="2000" dirty="0">
              <a:latin typeface="Cambria" panose="02040503050406030204" pitchFamily="18" charset="0"/>
              <a:ea typeface="Cambria" panose="02040503050406030204" pitchFamily="18" charset="0"/>
            </a:endParaRPr>
          </a:p>
          <a:p>
            <a:pPr marL="688975" lvl="2" indent="-231775">
              <a:buFont typeface="Cambria" panose="02040503050406030204" pitchFamily="18" charset="0"/>
              <a:buChar char="–"/>
            </a:pPr>
            <a:r>
              <a:rPr lang="en-US" sz="2000" dirty="0">
                <a:latin typeface="Cambria" panose="02040503050406030204" pitchFamily="18" charset="0"/>
                <a:ea typeface="Cambria" panose="02040503050406030204" pitchFamily="18" charset="0"/>
              </a:rPr>
              <a:t>e.g. NATRF2022 </a:t>
            </a:r>
            <a:r>
              <a:rPr lang="en-US" sz="2000" i="1" u="sng" dirty="0">
                <a:latin typeface="Cambria" panose="02040503050406030204" pitchFamily="18" charset="0"/>
                <a:ea typeface="Cambria" panose="02040503050406030204" pitchFamily="18" charset="0"/>
              </a:rPr>
              <a:t>epoch 2020.00</a:t>
            </a:r>
            <a:r>
              <a:rPr lang="en-US" sz="2000" dirty="0">
                <a:latin typeface="Cambria" panose="02040503050406030204" pitchFamily="18" charset="0"/>
                <a:ea typeface="Cambria" panose="02040503050406030204" pitchFamily="18" charset="0"/>
              </a:rPr>
              <a:t> to NATRF2022 </a:t>
            </a:r>
            <a:r>
              <a:rPr lang="en-US" sz="2000" i="1" u="sng" dirty="0">
                <a:latin typeface="Cambria" panose="02040503050406030204" pitchFamily="18" charset="0"/>
                <a:ea typeface="Cambria" panose="02040503050406030204" pitchFamily="18" charset="0"/>
              </a:rPr>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Terminology - </a:t>
            </a:r>
            <a:r>
              <a:rPr lang="en-US"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138505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654AEEDA-720F-456D-A00D-1917249A049B}"/>
              </a:ext>
            </a:extLst>
          </p:cNvPr>
          <p:cNvPicPr>
            <a:picLocks noChangeAspect="1"/>
          </p:cNvPicPr>
          <p:nvPr/>
        </p:nvPicPr>
        <p:blipFill rotWithShape="1">
          <a:blip r:embed="rId3">
            <a:extLst>
              <a:ext uri="{28A0092B-C50C-407E-A947-70E740481C1C}">
                <a14:useLocalDpi xmlns:a14="http://schemas.microsoft.com/office/drawing/2010/main" val="0"/>
              </a:ext>
            </a:extLst>
          </a:blip>
          <a:srcRect l="51" t="189" r="81" b="52"/>
          <a:stretch/>
        </p:blipFill>
        <p:spPr>
          <a:xfrm>
            <a:off x="126546" y="49167"/>
            <a:ext cx="8890908" cy="6788137"/>
          </a:xfrm>
          <a:prstGeom prst="rect">
            <a:avLst/>
          </a:prstGeom>
          <a:ln w="25400">
            <a:solidFill>
              <a:schemeClr val="tx1"/>
            </a:solidFill>
          </a:ln>
        </p:spPr>
      </p:pic>
      <p:sp>
        <p:nvSpPr>
          <p:cNvPr id="5" name="Rounded Rectangle 8">
            <a:extLst>
              <a:ext uri="{FF2B5EF4-FFF2-40B4-BE49-F238E27FC236}">
                <a16:creationId xmlns:a16="http://schemas.microsoft.com/office/drawing/2014/main" id="{0265D932-2260-4C9D-A46D-E65561EF8BF4}"/>
              </a:ext>
            </a:extLst>
          </p:cNvPr>
          <p:cNvSpPr/>
          <p:nvPr/>
        </p:nvSpPr>
        <p:spPr>
          <a:xfrm>
            <a:off x="5911397" y="3929751"/>
            <a:ext cx="3110592" cy="598714"/>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4">
            <a:extLst>
              <a:ext uri="{FF2B5EF4-FFF2-40B4-BE49-F238E27FC236}">
                <a16:creationId xmlns:a16="http://schemas.microsoft.com/office/drawing/2014/main" id="{357EB9C8-9B8E-417D-8148-AF96AF94D61C}"/>
              </a:ext>
            </a:extLst>
          </p:cNvPr>
          <p:cNvSpPr/>
          <p:nvPr/>
        </p:nvSpPr>
        <p:spPr>
          <a:xfrm>
            <a:off x="1349829" y="3929751"/>
            <a:ext cx="3338285" cy="5987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604A3A70-6D2E-4E11-B9F9-878E2FA30319}"/>
              </a:ext>
            </a:extLst>
          </p:cNvPr>
          <p:cNvCxnSpPr>
            <a:stCxn id="9" idx="2"/>
            <a:endCxn id="6" idx="0"/>
          </p:cNvCxnSpPr>
          <p:nvPr/>
        </p:nvCxnSpPr>
        <p:spPr>
          <a:xfrm>
            <a:off x="2104949" y="2342515"/>
            <a:ext cx="914023" cy="1587236"/>
          </a:xfrm>
          <a:prstGeom prst="line">
            <a:avLst/>
          </a:prstGeom>
          <a:ln w="50800">
            <a:solidFill>
              <a:srgbClr val="F6AB16"/>
            </a:solidFill>
          </a:ln>
          <a:effectLst/>
        </p:spPr>
        <p:style>
          <a:lnRef idx="2">
            <a:schemeClr val="accent1"/>
          </a:lnRef>
          <a:fillRef idx="0">
            <a:schemeClr val="accent1"/>
          </a:fillRef>
          <a:effectRef idx="1">
            <a:schemeClr val="accent1"/>
          </a:effectRef>
          <a:fontRef idx="minor">
            <a:schemeClr val="tx1"/>
          </a:fontRef>
        </p:style>
      </p:cxnSp>
      <p:grpSp>
        <p:nvGrpSpPr>
          <p:cNvPr id="8" name="Group Left">
            <a:extLst>
              <a:ext uri="{FF2B5EF4-FFF2-40B4-BE49-F238E27FC236}">
                <a16:creationId xmlns:a16="http://schemas.microsoft.com/office/drawing/2014/main" id="{EFB3A7D9-87D0-406E-90D5-1C6CC9EDE7B2}"/>
              </a:ext>
            </a:extLst>
          </p:cNvPr>
          <p:cNvGrpSpPr/>
          <p:nvPr/>
        </p:nvGrpSpPr>
        <p:grpSpPr>
          <a:xfrm>
            <a:off x="457200" y="702528"/>
            <a:ext cx="3295498" cy="1639987"/>
            <a:chOff x="457200" y="702528"/>
            <a:chExt cx="3295498" cy="1639987"/>
          </a:xfrm>
        </p:grpSpPr>
        <p:sp>
          <p:nvSpPr>
            <p:cNvPr id="9" name="Rounded Rectangle 9">
              <a:extLst>
                <a:ext uri="{FF2B5EF4-FFF2-40B4-BE49-F238E27FC236}">
                  <a16:creationId xmlns:a16="http://schemas.microsoft.com/office/drawing/2014/main" id="{8879F3B7-81A4-4B1B-97F6-0D5512D6AE52}"/>
                </a:ext>
              </a:extLst>
            </p:cNvPr>
            <p:cNvSpPr/>
            <p:nvPr/>
          </p:nvSpPr>
          <p:spPr>
            <a:xfrm>
              <a:off x="457200" y="702528"/>
              <a:ext cx="3295498" cy="1639987"/>
            </a:xfrm>
            <a:prstGeom prst="round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ED886A3-2D7B-4AFA-9458-868BF4351B17}"/>
                </a:ext>
              </a:extLst>
            </p:cNvPr>
            <p:cNvSpPr txBox="1"/>
            <p:nvPr/>
          </p:nvSpPr>
          <p:spPr bwMode="auto">
            <a:xfrm>
              <a:off x="555955" y="743595"/>
              <a:ext cx="3108960" cy="1569660"/>
            </a:xfrm>
            <a:prstGeom prst="rect">
              <a:avLst/>
            </a:prstGeom>
            <a:noFill/>
            <a:ln w="9525">
              <a:noFill/>
              <a:miter lim="800000"/>
              <a:headEnd/>
              <a:tailEnd/>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Reference Epoch</a:t>
              </a:r>
            </a:p>
          </p:txBody>
        </p:sp>
      </p:grpSp>
      <p:cxnSp>
        <p:nvCxnSpPr>
          <p:cNvPr id="11" name="Straight Connector 10">
            <a:extLst>
              <a:ext uri="{FF2B5EF4-FFF2-40B4-BE49-F238E27FC236}">
                <a16:creationId xmlns:a16="http://schemas.microsoft.com/office/drawing/2014/main" id="{BD71344F-7FF4-4146-8CC2-EA553685A681}"/>
              </a:ext>
            </a:extLst>
          </p:cNvPr>
          <p:cNvCxnSpPr>
            <a:stCxn id="13" idx="2"/>
          </p:cNvCxnSpPr>
          <p:nvPr/>
        </p:nvCxnSpPr>
        <p:spPr>
          <a:xfrm>
            <a:off x="6592469" y="2342515"/>
            <a:ext cx="914023" cy="1587236"/>
          </a:xfrm>
          <a:prstGeom prst="line">
            <a:avLst/>
          </a:prstGeom>
          <a:ln w="508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12" name="Group Right">
            <a:extLst>
              <a:ext uri="{FF2B5EF4-FFF2-40B4-BE49-F238E27FC236}">
                <a16:creationId xmlns:a16="http://schemas.microsoft.com/office/drawing/2014/main" id="{05055AA5-A8B8-49F2-8949-0D68C7061084}"/>
              </a:ext>
            </a:extLst>
          </p:cNvPr>
          <p:cNvGrpSpPr/>
          <p:nvPr/>
        </p:nvGrpSpPr>
        <p:grpSpPr>
          <a:xfrm>
            <a:off x="4944720" y="702528"/>
            <a:ext cx="3295498" cy="1639987"/>
            <a:chOff x="4944720" y="702528"/>
            <a:chExt cx="3295498" cy="1639987"/>
          </a:xfrm>
        </p:grpSpPr>
        <p:sp>
          <p:nvSpPr>
            <p:cNvPr id="13" name="Rounded Rectangle 12">
              <a:extLst>
                <a:ext uri="{FF2B5EF4-FFF2-40B4-BE49-F238E27FC236}">
                  <a16:creationId xmlns:a16="http://schemas.microsoft.com/office/drawing/2014/main" id="{3FEE7CE4-F69F-4209-ADC1-D0ADEFFACD8B}"/>
                </a:ext>
              </a:extLst>
            </p:cNvPr>
            <p:cNvSpPr/>
            <p:nvPr/>
          </p:nvSpPr>
          <p:spPr>
            <a:xfrm>
              <a:off x="4944720" y="702528"/>
              <a:ext cx="3295498" cy="1639987"/>
            </a:xfrm>
            <a:prstGeom prst="round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6FF98DA9-EE56-4D40-BAF9-0452FA4DFB7E}"/>
                </a:ext>
              </a:extLst>
            </p:cNvPr>
            <p:cNvSpPr txBox="1"/>
            <p:nvPr/>
          </p:nvSpPr>
          <p:spPr bwMode="auto">
            <a:xfrm>
              <a:off x="5043475" y="743595"/>
              <a:ext cx="3108960" cy="1569660"/>
            </a:xfrm>
            <a:prstGeom prst="rect">
              <a:avLst/>
            </a:prstGeom>
            <a:noFill/>
            <a:ln w="9525">
              <a:noFill/>
              <a:miter lim="800000"/>
              <a:headEnd/>
              <a:tailEnd/>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Survey Epoch</a:t>
              </a:r>
            </a:p>
          </p:txBody>
        </p:sp>
      </p:grpSp>
      <p:pic>
        <p:nvPicPr>
          <p:cNvPr id="16" name="datasheet">
            <a:extLst>
              <a:ext uri="{FF2B5EF4-FFF2-40B4-BE49-F238E27FC236}">
                <a16:creationId xmlns:a16="http://schemas.microsoft.com/office/drawing/2014/main" id="{69E21003-DB7C-4D4D-A231-DE2379A80ED3}"/>
              </a:ext>
            </a:extLst>
          </p:cNvPr>
          <p:cNvPicPr>
            <a:picLocks noChangeAspect="1"/>
          </p:cNvPicPr>
          <p:nvPr/>
        </p:nvPicPr>
        <p:blipFill rotWithShape="1">
          <a:blip r:embed="rId4"/>
          <a:srcRect t="123" b="215"/>
          <a:stretch/>
        </p:blipFill>
        <p:spPr>
          <a:xfrm>
            <a:off x="73886" y="4634076"/>
            <a:ext cx="6400251" cy="2180123"/>
          </a:xfrm>
          <a:prstGeom prst="rect">
            <a:avLst/>
          </a:prstGeom>
          <a:ln w="38100">
            <a:solidFill>
              <a:schemeClr val="bg1">
                <a:lumMod val="65000"/>
              </a:schemeClr>
            </a:solidFill>
          </a:ln>
          <a:effectLst>
            <a:outerShdw blurRad="50800" dist="38100" dir="2700000" algn="tl" rotWithShape="0">
              <a:prstClr val="black">
                <a:alpha val="40000"/>
              </a:prstClr>
            </a:outerShdw>
          </a:effectLst>
        </p:spPr>
      </p:pic>
      <p:sp>
        <p:nvSpPr>
          <p:cNvPr id="17" name="Rounded Rectangle 21">
            <a:extLst>
              <a:ext uri="{FF2B5EF4-FFF2-40B4-BE49-F238E27FC236}">
                <a16:creationId xmlns:a16="http://schemas.microsoft.com/office/drawing/2014/main" id="{54C7C58C-CFFA-4000-94AE-9331293AA9BF}"/>
              </a:ext>
            </a:extLst>
          </p:cNvPr>
          <p:cNvSpPr/>
          <p:nvPr/>
        </p:nvSpPr>
        <p:spPr>
          <a:xfrm>
            <a:off x="712957" y="6324601"/>
            <a:ext cx="2684761" cy="2916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706C3D7B-E20A-445E-983A-A6626B32CBFE}"/>
              </a:ext>
            </a:extLst>
          </p:cNvPr>
          <p:cNvCxnSpPr>
            <a:endCxn id="17" idx="0"/>
          </p:cNvCxnSpPr>
          <p:nvPr/>
        </p:nvCxnSpPr>
        <p:spPr>
          <a:xfrm flipH="1">
            <a:off x="2055338" y="4528465"/>
            <a:ext cx="963634" cy="1796136"/>
          </a:xfrm>
          <a:prstGeom prst="line">
            <a:avLst/>
          </a:prstGeom>
          <a:ln w="50800">
            <a:solidFill>
              <a:srgbClr val="F6AB16"/>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906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C2461-D590-48E3-82E8-2FCE06E87198}"/>
              </a:ext>
            </a:extLst>
          </p:cNvPr>
          <p:cNvPicPr>
            <a:picLocks noChangeAspect="1"/>
          </p:cNvPicPr>
          <p:nvPr/>
        </p:nvPicPr>
        <p:blipFill rotWithShape="1">
          <a:blip r:embed="rId3">
            <a:extLst>
              <a:ext uri="{28A0092B-C50C-407E-A947-70E740481C1C}">
                <a14:useLocalDpi xmlns:a14="http://schemas.microsoft.com/office/drawing/2010/main" val="0"/>
              </a:ext>
            </a:extLst>
          </a:blip>
          <a:srcRect l="39" t="12" r="32" b="11"/>
          <a:stretch/>
        </p:blipFill>
        <p:spPr>
          <a:xfrm>
            <a:off x="0" y="0"/>
            <a:ext cx="9154628" cy="6858000"/>
          </a:xfrm>
          <a:prstGeom prst="rect">
            <a:avLst/>
          </a:prstGeom>
        </p:spPr>
      </p:pic>
      <p:pic>
        <p:nvPicPr>
          <p:cNvPr id="7" name="Picture 6">
            <a:extLst>
              <a:ext uri="{FF2B5EF4-FFF2-40B4-BE49-F238E27FC236}">
                <a16:creationId xmlns:a16="http://schemas.microsoft.com/office/drawing/2014/main" id="{A4F62296-FF67-4E77-AA25-871B6550D190}"/>
              </a:ext>
            </a:extLst>
          </p:cNvPr>
          <p:cNvPicPr>
            <a:picLocks noChangeAspect="1"/>
          </p:cNvPicPr>
          <p:nvPr/>
        </p:nvPicPr>
        <p:blipFill rotWithShape="1">
          <a:blip r:embed="rId3">
            <a:extLst>
              <a:ext uri="{28A0092B-C50C-407E-A947-70E740481C1C}">
                <a14:useLocalDpi xmlns:a14="http://schemas.microsoft.com/office/drawing/2010/main" val="0"/>
              </a:ext>
            </a:extLst>
          </a:blip>
          <a:srcRect l="25642" t="32032" r="69103" b="61095"/>
          <a:stretch/>
        </p:blipFill>
        <p:spPr>
          <a:xfrm>
            <a:off x="99390" y="81592"/>
            <a:ext cx="2305879" cy="2257807"/>
          </a:xfrm>
          <a:prstGeom prst="rect">
            <a:avLst/>
          </a:prstGeom>
          <a:ln w="63500">
            <a:solidFill>
              <a:schemeClr val="bg1">
                <a:lumMod val="75000"/>
              </a:schemeClr>
            </a:solidFill>
          </a:ln>
        </p:spPr>
      </p:pic>
      <p:pic>
        <p:nvPicPr>
          <p:cNvPr id="8" name="Picture 7">
            <a:extLst>
              <a:ext uri="{FF2B5EF4-FFF2-40B4-BE49-F238E27FC236}">
                <a16:creationId xmlns:a16="http://schemas.microsoft.com/office/drawing/2014/main" id="{52E520F7-2988-4A77-917E-11ABEB920C94}"/>
              </a:ext>
            </a:extLst>
          </p:cNvPr>
          <p:cNvPicPr>
            <a:picLocks noChangeAspect="1"/>
          </p:cNvPicPr>
          <p:nvPr/>
        </p:nvPicPr>
        <p:blipFill rotWithShape="1">
          <a:blip r:embed="rId3">
            <a:extLst>
              <a:ext uri="{28A0092B-C50C-407E-A947-70E740481C1C}">
                <a14:useLocalDpi xmlns:a14="http://schemas.microsoft.com/office/drawing/2010/main" val="0"/>
              </a:ext>
            </a:extLst>
          </a:blip>
          <a:srcRect l="37244" t="22306" r="57501" b="73822"/>
          <a:stretch/>
        </p:blipFill>
        <p:spPr>
          <a:xfrm>
            <a:off x="2905538" y="168966"/>
            <a:ext cx="2305879" cy="1272208"/>
          </a:xfrm>
          <a:prstGeom prst="rect">
            <a:avLst/>
          </a:prstGeom>
          <a:ln w="63500">
            <a:solidFill>
              <a:schemeClr val="bg1">
                <a:lumMod val="75000"/>
              </a:schemeClr>
            </a:solidFill>
          </a:ln>
        </p:spPr>
      </p:pic>
      <p:pic>
        <p:nvPicPr>
          <p:cNvPr id="9" name="Picture 8">
            <a:extLst>
              <a:ext uri="{FF2B5EF4-FFF2-40B4-BE49-F238E27FC236}">
                <a16:creationId xmlns:a16="http://schemas.microsoft.com/office/drawing/2014/main" id="{2A75BFB5-2522-4FB2-843A-D67D4DBB40DD}"/>
              </a:ext>
            </a:extLst>
          </p:cNvPr>
          <p:cNvPicPr>
            <a:picLocks noChangeAspect="1"/>
          </p:cNvPicPr>
          <p:nvPr/>
        </p:nvPicPr>
        <p:blipFill rotWithShape="1">
          <a:blip r:embed="rId3">
            <a:extLst>
              <a:ext uri="{28A0092B-C50C-407E-A947-70E740481C1C}">
                <a14:useLocalDpi xmlns:a14="http://schemas.microsoft.com/office/drawing/2010/main" val="0"/>
              </a:ext>
            </a:extLst>
          </a:blip>
          <a:srcRect l="48195" t="28010" r="46550" b="65117"/>
          <a:stretch/>
        </p:blipFill>
        <p:spPr>
          <a:xfrm>
            <a:off x="6738731" y="81592"/>
            <a:ext cx="2305879" cy="2257807"/>
          </a:xfrm>
          <a:prstGeom prst="rect">
            <a:avLst/>
          </a:prstGeom>
          <a:ln w="63500">
            <a:solidFill>
              <a:schemeClr val="bg1">
                <a:lumMod val="75000"/>
              </a:schemeClr>
            </a:solidFill>
          </a:ln>
        </p:spPr>
      </p:pic>
      <p:pic>
        <p:nvPicPr>
          <p:cNvPr id="10" name="Picture 9">
            <a:extLst>
              <a:ext uri="{FF2B5EF4-FFF2-40B4-BE49-F238E27FC236}">
                <a16:creationId xmlns:a16="http://schemas.microsoft.com/office/drawing/2014/main" id="{69FF7352-A8FC-4CD1-9DA6-2DC3153C4502}"/>
              </a:ext>
            </a:extLst>
          </p:cNvPr>
          <p:cNvPicPr>
            <a:picLocks noChangeAspect="1"/>
          </p:cNvPicPr>
          <p:nvPr/>
        </p:nvPicPr>
        <p:blipFill rotWithShape="1">
          <a:blip r:embed="rId3">
            <a:extLst>
              <a:ext uri="{28A0092B-C50C-407E-A947-70E740481C1C}">
                <a14:useLocalDpi xmlns:a14="http://schemas.microsoft.com/office/drawing/2010/main" val="0"/>
              </a:ext>
            </a:extLst>
          </a:blip>
          <a:srcRect l="26492" t="85389" r="68253" b="7738"/>
          <a:stretch/>
        </p:blipFill>
        <p:spPr>
          <a:xfrm>
            <a:off x="3166856" y="4265552"/>
            <a:ext cx="2305879" cy="2257807"/>
          </a:xfrm>
          <a:prstGeom prst="rect">
            <a:avLst/>
          </a:prstGeom>
          <a:ln w="63500">
            <a:solidFill>
              <a:schemeClr val="bg1">
                <a:lumMod val="75000"/>
              </a:schemeClr>
            </a:solidFill>
          </a:ln>
        </p:spPr>
      </p:pic>
      <p:sp>
        <p:nvSpPr>
          <p:cNvPr id="2" name="Rectangle: Rounded Corners 1">
            <a:extLst>
              <a:ext uri="{FF2B5EF4-FFF2-40B4-BE49-F238E27FC236}">
                <a16:creationId xmlns:a16="http://schemas.microsoft.com/office/drawing/2014/main" id="{3E917C73-6FFC-48EE-8C94-02851CF72821}"/>
              </a:ext>
            </a:extLst>
          </p:cNvPr>
          <p:cNvSpPr/>
          <p:nvPr/>
        </p:nvSpPr>
        <p:spPr>
          <a:xfrm>
            <a:off x="6203088" y="5309419"/>
            <a:ext cx="2841522" cy="135685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Vintage USGS Quads </a:t>
            </a:r>
            <a:r>
              <a:rPr lang="en-US" dirty="0">
                <a:solidFill>
                  <a:schemeClr val="tx1"/>
                </a:solidFill>
                <a:latin typeface="Cambria" panose="02040503050406030204" pitchFamily="18" charset="0"/>
                <a:ea typeface="Cambria" panose="02040503050406030204" pitchFamily="18" charset="0"/>
              </a:rPr>
              <a:t>Geodetic Control shown</a:t>
            </a:r>
          </a:p>
          <a:p>
            <a:pPr marL="285750" indent="-285750">
              <a:buFont typeface="Arial" panose="020B0604020202020204" pitchFamily="34" charset="0"/>
              <a:buChar char="•"/>
            </a:pPr>
            <a:r>
              <a:rPr lang="en-US" dirty="0">
                <a:solidFill>
                  <a:schemeClr val="tx1"/>
                </a:solidFill>
                <a:latin typeface="Cambria" panose="02040503050406030204" pitchFamily="18" charset="0"/>
                <a:ea typeface="Cambria" panose="02040503050406030204" pitchFamily="18" charset="0"/>
              </a:rPr>
              <a:t>Horizontal/Trig</a:t>
            </a:r>
          </a:p>
          <a:p>
            <a:pPr marL="285750" indent="-285750">
              <a:buFont typeface="Arial" panose="020B0604020202020204" pitchFamily="34" charset="0"/>
              <a:buChar char="•"/>
            </a:pPr>
            <a:r>
              <a:rPr lang="en-US" dirty="0">
                <a:solidFill>
                  <a:schemeClr val="tx1"/>
                </a:solidFill>
                <a:latin typeface="Cambria" panose="02040503050406030204" pitchFamily="18" charset="0"/>
                <a:ea typeface="Cambria" panose="02040503050406030204" pitchFamily="18" charset="0"/>
              </a:rPr>
              <a:t>Vertical/Benchmarks</a:t>
            </a:r>
          </a:p>
        </p:txBody>
      </p:sp>
    </p:spTree>
    <p:extLst>
      <p:ext uri="{BB962C8B-B14F-4D97-AF65-F5344CB8AC3E}">
        <p14:creationId xmlns:p14="http://schemas.microsoft.com/office/powerpoint/2010/main" val="405494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out)">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PUS solution report"/>
          <p:cNvPicPr>
            <a:picLocks noChangeAspect="1"/>
          </p:cNvPicPr>
          <p:nvPr/>
        </p:nvPicPr>
        <p:blipFill rotWithShape="1">
          <a:blip r:embed="rId4">
            <a:extLst>
              <a:ext uri="{28A0092B-C50C-407E-A947-70E740481C1C}">
                <a14:useLocalDpi xmlns:a14="http://schemas.microsoft.com/office/drawing/2010/main" val="0"/>
              </a:ext>
            </a:extLst>
          </a:blip>
          <a:srcRect l="51" t="189" r="81" b="52"/>
          <a:stretch/>
        </p:blipFill>
        <p:spPr>
          <a:xfrm>
            <a:off x="126546" y="49167"/>
            <a:ext cx="8890908" cy="6788137"/>
          </a:xfrm>
          <a:prstGeom prst="rect">
            <a:avLst/>
          </a:prstGeom>
          <a:ln w="25400">
            <a:solidFill>
              <a:schemeClr val="tx1"/>
            </a:solidFill>
          </a:ln>
        </p:spPr>
      </p:pic>
      <p:sp>
        <p:nvSpPr>
          <p:cNvPr id="9" name="Rounded Rectangle 8"/>
          <p:cNvSpPr/>
          <p:nvPr/>
        </p:nvSpPr>
        <p:spPr>
          <a:xfrm>
            <a:off x="5911397" y="3929751"/>
            <a:ext cx="3110592" cy="598714"/>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1349829" y="3929751"/>
            <a:ext cx="3338285" cy="5987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Connector 6"/>
          <p:cNvCxnSpPr>
            <a:stCxn id="10" idx="2"/>
            <a:endCxn id="5" idx="0"/>
          </p:cNvCxnSpPr>
          <p:nvPr/>
        </p:nvCxnSpPr>
        <p:spPr>
          <a:xfrm>
            <a:off x="2104949" y="2342515"/>
            <a:ext cx="914023" cy="1587236"/>
          </a:xfrm>
          <a:prstGeom prst="line">
            <a:avLst/>
          </a:prstGeom>
          <a:ln w="50800">
            <a:solidFill>
              <a:srgbClr val="F6AB16"/>
            </a:solidFill>
          </a:ln>
          <a:effectLst/>
        </p:spPr>
        <p:style>
          <a:lnRef idx="2">
            <a:schemeClr val="accent1"/>
          </a:lnRef>
          <a:fillRef idx="0">
            <a:schemeClr val="accent1"/>
          </a:fillRef>
          <a:effectRef idx="1">
            <a:schemeClr val="accent1"/>
          </a:effectRef>
          <a:fontRef idx="minor">
            <a:schemeClr val="tx1"/>
          </a:fontRef>
        </p:style>
      </p:cxnSp>
      <p:grpSp>
        <p:nvGrpSpPr>
          <p:cNvPr id="12" name="Group Left"/>
          <p:cNvGrpSpPr/>
          <p:nvPr/>
        </p:nvGrpSpPr>
        <p:grpSpPr>
          <a:xfrm>
            <a:off x="457200" y="702528"/>
            <a:ext cx="3295498" cy="1639987"/>
            <a:chOff x="457200" y="702528"/>
            <a:chExt cx="3295498" cy="1639987"/>
          </a:xfrm>
        </p:grpSpPr>
        <p:sp>
          <p:nvSpPr>
            <p:cNvPr id="10" name="Rounded Rectangle 9"/>
            <p:cNvSpPr/>
            <p:nvPr/>
          </p:nvSpPr>
          <p:spPr>
            <a:xfrm>
              <a:off x="457200" y="702528"/>
              <a:ext cx="3295498" cy="1639987"/>
            </a:xfrm>
            <a:prstGeom prst="round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bwMode="auto">
            <a:xfrm>
              <a:off x="555955" y="743595"/>
              <a:ext cx="3108960" cy="1569660"/>
            </a:xfrm>
            <a:prstGeom prst="rect">
              <a:avLst/>
            </a:prstGeom>
            <a:noFill/>
            <a:ln w="9525">
              <a:noFill/>
              <a:miter lim="800000"/>
              <a:headEnd/>
              <a:tailEnd/>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Reference Epoch</a:t>
              </a:r>
            </a:p>
          </p:txBody>
        </p:sp>
      </p:grpSp>
      <p:cxnSp>
        <p:nvCxnSpPr>
          <p:cNvPr id="15" name="Straight Connector 14"/>
          <p:cNvCxnSpPr>
            <a:stCxn id="13" idx="2"/>
          </p:cNvCxnSpPr>
          <p:nvPr/>
        </p:nvCxnSpPr>
        <p:spPr>
          <a:xfrm>
            <a:off x="6592469" y="2342515"/>
            <a:ext cx="914023" cy="1587236"/>
          </a:xfrm>
          <a:prstGeom prst="line">
            <a:avLst/>
          </a:prstGeom>
          <a:ln w="508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20" name="Group Right"/>
          <p:cNvGrpSpPr/>
          <p:nvPr/>
        </p:nvGrpSpPr>
        <p:grpSpPr>
          <a:xfrm>
            <a:off x="4944720" y="702528"/>
            <a:ext cx="3295498" cy="1639987"/>
            <a:chOff x="4944720" y="702528"/>
            <a:chExt cx="3295498" cy="1639987"/>
          </a:xfrm>
        </p:grpSpPr>
        <p:sp>
          <p:nvSpPr>
            <p:cNvPr id="13" name="Rounded Rectangle 12"/>
            <p:cNvSpPr/>
            <p:nvPr/>
          </p:nvSpPr>
          <p:spPr>
            <a:xfrm>
              <a:off x="4944720" y="702528"/>
              <a:ext cx="3295498" cy="1639987"/>
            </a:xfrm>
            <a:prstGeom prst="round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bwMode="auto">
            <a:xfrm>
              <a:off x="5043475" y="743595"/>
              <a:ext cx="3108960" cy="1569660"/>
            </a:xfrm>
            <a:prstGeom prst="rect">
              <a:avLst/>
            </a:prstGeom>
            <a:noFill/>
            <a:ln w="9525">
              <a:noFill/>
              <a:miter lim="800000"/>
              <a:headEnd/>
              <a:tailEnd/>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Survey Epoch</a:t>
              </a:r>
            </a:p>
          </p:txBody>
        </p:sp>
      </p:grpSp>
      <p:sp>
        <p:nvSpPr>
          <p:cNvPr id="16" name="Content Placeholder 2">
            <a:extLst>
              <a:ext uri="{FF2B5EF4-FFF2-40B4-BE49-F238E27FC236}">
                <a16:creationId xmlns:a16="http://schemas.microsoft.com/office/drawing/2014/main" id="{5F1659D8-9ABC-4752-9AA4-C03D458362D0}"/>
              </a:ext>
            </a:extLst>
          </p:cNvPr>
          <p:cNvSpPr>
            <a:spLocks noGrp="1"/>
          </p:cNvSpPr>
          <p:nvPr>
            <p:ph idx="1"/>
          </p:nvPr>
        </p:nvSpPr>
        <p:spPr>
          <a:xfrm>
            <a:off x="236668" y="5400338"/>
            <a:ext cx="8455511" cy="1478033"/>
          </a:xfrm>
          <a:solidFill>
            <a:schemeClr val="bg1">
              <a:lumMod val="95000"/>
            </a:schemeClr>
          </a:solidFill>
          <a:effectLst>
            <a:softEdge rad="31750"/>
          </a:effectLst>
        </p:spPr>
        <p:txBody>
          <a:bodyPr/>
          <a:lstStyle/>
          <a:p>
            <a:pPr marL="0" lvl="1" indent="0">
              <a:spcBef>
                <a:spcPts val="1200"/>
              </a:spcBef>
              <a:buNone/>
            </a:pPr>
            <a:r>
              <a:rPr lang="en-US" dirty="0">
                <a:latin typeface="Cambria" panose="02040503050406030204" pitchFamily="18" charset="0"/>
                <a:ea typeface="Cambria" panose="02040503050406030204" pitchFamily="18" charset="0"/>
              </a:rPr>
              <a:t>Here above we’re looking at a</a:t>
            </a:r>
          </a:p>
          <a:p>
            <a:pPr marL="0" lvl="1" indent="0" algn="ctr">
              <a:spcBef>
                <a:spcPts val="1200"/>
              </a:spcBef>
              <a:buNone/>
            </a:pPr>
            <a:r>
              <a:rPr lang="en-US" b="1" dirty="0">
                <a:latin typeface="Cambria" panose="02040503050406030204" pitchFamily="18" charset="0"/>
                <a:ea typeface="Cambria" panose="02040503050406030204" pitchFamily="18" charset="0"/>
              </a:rPr>
              <a:t>Transformation and </a:t>
            </a:r>
            <a:r>
              <a:rPr lang="en-US" sz="2800" b="1" dirty="0">
                <a:latin typeface="Cambria" panose="02040503050406030204" pitchFamily="18" charset="0"/>
                <a:ea typeface="Cambria" panose="02040503050406030204" pitchFamily="18" charset="0"/>
              </a:rPr>
              <a:t>Propagation</a:t>
            </a:r>
            <a:endParaRPr lang="en-US" sz="20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8494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5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fade">
                                      <p:cBhvr>
                                        <p:cTn id="1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24504E-CDF2-45B7-9663-09529E8813CC}"/>
              </a:ext>
            </a:extLst>
          </p:cNvPr>
          <p:cNvSpPr/>
          <p:nvPr/>
        </p:nvSpPr>
        <p:spPr>
          <a:xfrm>
            <a:off x="0" y="3097140"/>
            <a:ext cx="9144000" cy="2573797"/>
          </a:xfrm>
          <a:prstGeom prst="rect">
            <a:avLst/>
          </a:prstGeom>
          <a:gradFill>
            <a:gsLst>
              <a:gs pos="50600">
                <a:schemeClr val="bg1"/>
              </a:gs>
              <a:gs pos="0">
                <a:schemeClr val="accent1">
                  <a:tint val="100000"/>
                  <a:shade val="100000"/>
                  <a:satMod val="130000"/>
                </a:schemeClr>
              </a:gs>
              <a:gs pos="100000">
                <a:srgbClr val="FF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Franklin Gothic Demi" panose="020B0703020102020204" pitchFamily="34" charset="0"/>
                <a:ea typeface="Cambria" panose="02040503050406030204" pitchFamily="18" charset="0"/>
              </a:rPr>
              <a:t>SPCS2022</a:t>
            </a:r>
          </a:p>
          <a:p>
            <a:pPr algn="ctr"/>
            <a:r>
              <a:rPr lang="en-US" sz="5400" dirty="0">
                <a:solidFill>
                  <a:schemeClr val="tx1"/>
                </a:solidFill>
                <a:latin typeface="Franklin Gothic Demi" panose="020B0703020102020204" pitchFamily="34" charset="0"/>
                <a:ea typeface="Cambria" panose="02040503050406030204" pitchFamily="18" charset="0"/>
              </a:rPr>
              <a:t>MAKING EARTH FLAT AGAIN</a:t>
            </a:r>
          </a:p>
          <a:p>
            <a:pPr algn="ctr"/>
            <a:r>
              <a:rPr lang="en-US" sz="4500" i="1" dirty="0">
                <a:solidFill>
                  <a:schemeClr val="tx1"/>
                </a:solidFill>
                <a:latin typeface="Franklin Gothic Demi" panose="020B0703020102020204" pitchFamily="34" charset="0"/>
                <a:ea typeface="Cambria" panose="02040503050406030204" pitchFamily="18" charset="0"/>
              </a:rPr>
              <a:t>…ONE ZONE AT A TIME</a:t>
            </a:r>
          </a:p>
        </p:txBody>
      </p:sp>
      <p:sp>
        <p:nvSpPr>
          <p:cNvPr id="5" name="Rectangle 4">
            <a:extLst>
              <a:ext uri="{FF2B5EF4-FFF2-40B4-BE49-F238E27FC236}">
                <a16:creationId xmlns:a16="http://schemas.microsoft.com/office/drawing/2014/main" id="{8218D8AB-3388-4883-B7B0-A4F74B5268D4}"/>
              </a:ext>
            </a:extLst>
          </p:cNvPr>
          <p:cNvSpPr/>
          <p:nvPr/>
        </p:nvSpPr>
        <p:spPr>
          <a:xfrm>
            <a:off x="1346200" y="863600"/>
            <a:ext cx="6451600" cy="1402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I’ll be selling these bumper stickers at the next NW PA GIS conference </a:t>
            </a:r>
            <a:r>
              <a:rPr lang="en-US" sz="3200" dirty="0">
                <a:solidFill>
                  <a:schemeClr val="tx1"/>
                </a:solidFill>
                <a:latin typeface="Cambria" panose="02040503050406030204" pitchFamily="18" charset="0"/>
                <a:ea typeface="Cambria" panose="02040503050406030204" pitchFamily="18" charset="0"/>
                <a:sym typeface="Wingdings" panose="05000000000000000000" pitchFamily="2" charset="2"/>
              </a:rPr>
              <a:t></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467703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818413"/>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1983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SPCS83</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North and South Zones as they exist now</a:t>
            </a:r>
          </a:p>
        </p:txBody>
      </p:sp>
    </p:spTree>
    <p:extLst>
      <p:ext uri="{BB962C8B-B14F-4D97-AF65-F5344CB8AC3E}">
        <p14:creationId xmlns:p14="http://schemas.microsoft.com/office/powerpoint/2010/main" val="338320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extBox 1" hidden="1"/>
          <p:cNvSpPr txBox="1"/>
          <p:nvPr/>
        </p:nvSpPr>
        <p:spPr>
          <a:xfrm rot="19482167">
            <a:off x="49705" y="1918915"/>
            <a:ext cx="9374954"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1000" normalizeH="0" baseline="0" noProof="0" dirty="0">
                <a:ln>
                  <a:noFill/>
                </a:ln>
                <a:solidFill>
                  <a:prstClr val="black">
                    <a:alpha val="30000"/>
                  </a:prstClr>
                </a:solidFill>
                <a:effectLst/>
                <a:uLnTx/>
                <a:uFillTx/>
                <a:latin typeface="Arial" panose="020B0604020202020204" pitchFamily="34" charset="0"/>
                <a:ea typeface="+mn-ea"/>
                <a:cs typeface="Arial" panose="020B0604020202020204" pitchFamily="34" charset="0"/>
              </a:rPr>
              <a:t>DRAFT</a:t>
            </a:r>
          </a:p>
        </p:txBody>
      </p:sp>
    </p:spTree>
    <p:extLst>
      <p:ext uri="{BB962C8B-B14F-4D97-AF65-F5344CB8AC3E}">
        <p14:creationId xmlns:p14="http://schemas.microsoft.com/office/powerpoint/2010/main" val="216874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3" name="TextBox 2" hidden="1"/>
          <p:cNvSpPr txBox="1"/>
          <p:nvPr/>
        </p:nvSpPr>
        <p:spPr>
          <a:xfrm rot="19482167">
            <a:off x="49705" y="1918915"/>
            <a:ext cx="9374954"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1000" normalizeH="0" baseline="0" noProof="0" dirty="0">
                <a:ln>
                  <a:noFill/>
                </a:ln>
                <a:solidFill>
                  <a:prstClr val="black">
                    <a:alpha val="30000"/>
                  </a:prstClr>
                </a:solidFill>
                <a:effectLst/>
                <a:uLnTx/>
                <a:uFillTx/>
                <a:latin typeface="Arial" panose="020B0604020202020204" pitchFamily="34" charset="0"/>
                <a:ea typeface="+mn-ea"/>
                <a:cs typeface="Arial" panose="020B0604020202020204" pitchFamily="34" charset="0"/>
              </a:rPr>
              <a:t>DRAFT</a:t>
            </a:r>
          </a:p>
        </p:txBody>
      </p:sp>
    </p:spTree>
    <p:extLst>
      <p:ext uri="{BB962C8B-B14F-4D97-AF65-F5344CB8AC3E}">
        <p14:creationId xmlns:p14="http://schemas.microsoft.com/office/powerpoint/2010/main" val="307718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 y="887968"/>
            <a:ext cx="9144000" cy="531085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SPCS2022</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PA stakeholder group requested a 4-5 zone design, the following are </a:t>
            </a:r>
            <a:r>
              <a:rPr kumimoji="0" lang="en-US" sz="3600" b="0" i="1" u="sng"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rPr>
              <a:t>Preliminary</a:t>
            </a: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maps</a:t>
            </a:r>
          </a:p>
        </p:txBody>
      </p:sp>
    </p:spTree>
    <p:extLst>
      <p:ext uri="{BB962C8B-B14F-4D97-AF65-F5344CB8AC3E}">
        <p14:creationId xmlns:p14="http://schemas.microsoft.com/office/powerpoint/2010/main" val="4604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9143996" cy="6857997"/>
          </a:xfrm>
          <a:prstGeom prst="rect">
            <a:avLst/>
          </a:prstGeom>
        </p:spPr>
      </p:pic>
    </p:spTree>
    <p:extLst>
      <p:ext uri="{BB962C8B-B14F-4D97-AF65-F5344CB8AC3E}">
        <p14:creationId xmlns:p14="http://schemas.microsoft.com/office/powerpoint/2010/main" val="204332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4" cy="6857996"/>
          </a:xfrm>
          <a:prstGeom prst="rect">
            <a:avLst/>
          </a:prstGeom>
        </p:spPr>
      </p:pic>
      <p:pic>
        <p:nvPicPr>
          <p:cNvPr id="1028" name="Picture 4" descr="https://www.mememaker.net/static/images/memes/4833048.jpg">
            <a:extLst>
              <a:ext uri="{FF2B5EF4-FFF2-40B4-BE49-F238E27FC236}">
                <a16:creationId xmlns:a16="http://schemas.microsoft.com/office/drawing/2014/main" id="{8A0B5947-798D-4170-894E-7B1C8F0B3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3307">
            <a:off x="490637" y="510571"/>
            <a:ext cx="3446841" cy="306207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https://media.tenor.com/nztR9-rSH9sAAAAC/okay-but-why.gif">
            <a:extLst>
              <a:ext uri="{FF2B5EF4-FFF2-40B4-BE49-F238E27FC236}">
                <a16:creationId xmlns:a16="http://schemas.microsoft.com/office/drawing/2014/main" id="{0C01CB08-1BDC-4D8A-9BF3-F867EEED88A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8448" y="4477638"/>
            <a:ext cx="4743450" cy="20955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4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p:cTn id="11" dur="1000" fill="hold"/>
                                        <p:tgtEl>
                                          <p:spTgt spid="1028"/>
                                        </p:tgtEl>
                                        <p:attrNameLst>
                                          <p:attrName>ppt_w</p:attrName>
                                        </p:attrNameLst>
                                      </p:cBhvr>
                                      <p:tavLst>
                                        <p:tav tm="0">
                                          <p:val>
                                            <p:fltVal val="0"/>
                                          </p:val>
                                        </p:tav>
                                        <p:tav tm="100000">
                                          <p:val>
                                            <p:strVal val="#ppt_w"/>
                                          </p:val>
                                        </p:tav>
                                      </p:tavLst>
                                    </p:anim>
                                    <p:anim calcmode="lin" valueType="num">
                                      <p:cBhvr>
                                        <p:cTn id="12" dur="1000" fill="hold"/>
                                        <p:tgtEl>
                                          <p:spTgt spid="1028"/>
                                        </p:tgtEl>
                                        <p:attrNameLst>
                                          <p:attrName>ppt_h</p:attrName>
                                        </p:attrNameLst>
                                      </p:cBhvr>
                                      <p:tavLst>
                                        <p:tav tm="0">
                                          <p:val>
                                            <p:fltVal val="0"/>
                                          </p:val>
                                        </p:tav>
                                        <p:tav tm="100000">
                                          <p:val>
                                            <p:strVal val="#ppt_h"/>
                                          </p:val>
                                        </p:tav>
                                      </p:tavLst>
                                    </p:anim>
                                    <p:anim calcmode="lin" valueType="num">
                                      <p:cBhvr>
                                        <p:cTn id="13" dur="1000" fill="hold"/>
                                        <p:tgtEl>
                                          <p:spTgt spid="1028"/>
                                        </p:tgtEl>
                                        <p:attrNameLst>
                                          <p:attrName>style.rotation</p:attrName>
                                        </p:attrNameLst>
                                      </p:cBhvr>
                                      <p:tavLst>
                                        <p:tav tm="0">
                                          <p:val>
                                            <p:fltVal val="90"/>
                                          </p:val>
                                        </p:tav>
                                        <p:tav tm="100000">
                                          <p:val>
                                            <p:fltVal val="0"/>
                                          </p:val>
                                        </p:tav>
                                      </p:tavLst>
                                    </p:anim>
                                    <p:animEffect transition="in" filter="fade">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6" cy="6857996"/>
          </a:xfrm>
          <a:prstGeom prst="rect">
            <a:avLst/>
          </a:prstGeom>
        </p:spPr>
      </p:pic>
      <p:sp>
        <p:nvSpPr>
          <p:cNvPr id="2" name="Rounded Rectangle 1"/>
          <p:cNvSpPr/>
          <p:nvPr/>
        </p:nvSpPr>
        <p:spPr>
          <a:xfrm>
            <a:off x="5877610" y="2837468"/>
            <a:ext cx="1654406" cy="2450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93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4" cy="6857996"/>
          </a:xfrm>
          <a:prstGeom prst="rect">
            <a:avLst/>
          </a:prstGeom>
        </p:spPr>
      </p:pic>
    </p:spTree>
    <p:extLst>
      <p:ext uri="{BB962C8B-B14F-4D97-AF65-F5344CB8AC3E}">
        <p14:creationId xmlns:p14="http://schemas.microsoft.com/office/powerpoint/2010/main" val="289145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7C6E0-0552-42DA-A0D4-EA86AF5A85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 t="9" r="24" b="27"/>
          <a:stretch/>
        </p:blipFill>
        <p:spPr>
          <a:xfrm>
            <a:off x="0" y="-1"/>
            <a:ext cx="9144000" cy="6858001"/>
          </a:xfrm>
          <a:prstGeom prst="rect">
            <a:avLst/>
          </a:prstGeom>
        </p:spPr>
      </p:pic>
      <p:sp>
        <p:nvSpPr>
          <p:cNvPr id="4" name="Rectangle: Rounded Corners 3">
            <a:extLst>
              <a:ext uri="{FF2B5EF4-FFF2-40B4-BE49-F238E27FC236}">
                <a16:creationId xmlns:a16="http://schemas.microsoft.com/office/drawing/2014/main" id="{AB5340E1-13C0-4871-ACA6-53C76EF4DC42}"/>
              </a:ext>
            </a:extLst>
          </p:cNvPr>
          <p:cNvSpPr/>
          <p:nvPr/>
        </p:nvSpPr>
        <p:spPr>
          <a:xfrm>
            <a:off x="6203088" y="5309419"/>
            <a:ext cx="2841522" cy="135685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solidFill>
                  <a:schemeClr val="tx1"/>
                </a:solidFill>
                <a:latin typeface="Cambria" panose="02040503050406030204" pitchFamily="18" charset="0"/>
                <a:ea typeface="Cambria" panose="02040503050406030204" pitchFamily="18" charset="0"/>
              </a:rPr>
              <a:t>Current US Topo </a:t>
            </a:r>
            <a:r>
              <a:rPr lang="en-US" dirty="0">
                <a:solidFill>
                  <a:schemeClr val="tx1"/>
                </a:solidFill>
                <a:latin typeface="Cambria" panose="02040503050406030204" pitchFamily="18" charset="0"/>
                <a:ea typeface="Cambria" panose="02040503050406030204" pitchFamily="18" charset="0"/>
              </a:rPr>
              <a:t>Geodetic Control absent</a:t>
            </a:r>
          </a:p>
          <a:p>
            <a:pPr marL="285750" indent="-285750">
              <a:buFont typeface="Arial" panose="020B0604020202020204" pitchFamily="34" charset="0"/>
              <a:buChar char="•"/>
            </a:pPr>
            <a:r>
              <a:rPr lang="en-US" dirty="0">
                <a:solidFill>
                  <a:schemeClr val="tx1"/>
                </a:solidFill>
                <a:latin typeface="Cambria" panose="02040503050406030204" pitchFamily="18" charset="0"/>
                <a:ea typeface="Cambria" panose="02040503050406030204" pitchFamily="18" charset="0"/>
              </a:rPr>
              <a:t>It’s still there as the framework!</a:t>
            </a:r>
          </a:p>
        </p:txBody>
      </p:sp>
    </p:spTree>
    <p:extLst>
      <p:ext uri="{BB962C8B-B14F-4D97-AF65-F5344CB8AC3E}">
        <p14:creationId xmlns:p14="http://schemas.microsoft.com/office/powerpoint/2010/main" val="2792465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6" cy="6857997"/>
          </a:xfrm>
          <a:prstGeom prst="rect">
            <a:avLst/>
          </a:prstGeom>
        </p:spPr>
      </p:pic>
      <p:sp>
        <p:nvSpPr>
          <p:cNvPr id="2" name="TextBox 1">
            <a:extLst>
              <a:ext uri="{FF2B5EF4-FFF2-40B4-BE49-F238E27FC236}">
                <a16:creationId xmlns:a16="http://schemas.microsoft.com/office/drawing/2014/main" id="{B4294C93-2137-41C6-A935-AF575B5B26DB}"/>
              </a:ext>
            </a:extLst>
          </p:cNvPr>
          <p:cNvSpPr txBox="1"/>
          <p:nvPr/>
        </p:nvSpPr>
        <p:spPr>
          <a:xfrm>
            <a:off x="1098551" y="41274"/>
            <a:ext cx="1403350" cy="328057"/>
          </a:xfrm>
          <a:prstGeom prst="rect">
            <a:avLst/>
          </a:prstGeom>
          <a:solidFill>
            <a:schemeClr val="bg1"/>
          </a:solidFill>
        </p:spPr>
        <p:txBody>
          <a:bodyPr wrap="square" rtlCol="0">
            <a:noAutofit/>
          </a:bodyPr>
          <a:lstStyle/>
          <a:p>
            <a:pPr algn="r"/>
            <a:r>
              <a:rPr lang="en-US" b="1" i="1" u="sng" dirty="0">
                <a:latin typeface="Arial" panose="020B0604020202020204" pitchFamily="34" charset="0"/>
                <a:cs typeface="Arial" panose="020B0604020202020204" pitchFamily="34" charset="0"/>
              </a:rPr>
              <a:t>First Draft</a:t>
            </a:r>
          </a:p>
        </p:txBody>
      </p:sp>
    </p:spTree>
    <p:extLst>
      <p:ext uri="{BB962C8B-B14F-4D97-AF65-F5344CB8AC3E}">
        <p14:creationId xmlns:p14="http://schemas.microsoft.com/office/powerpoint/2010/main" val="131094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6" cy="6857996"/>
          </a:xfrm>
          <a:prstGeom prst="rect">
            <a:avLst/>
          </a:prstGeom>
        </p:spPr>
      </p:pic>
    </p:spTree>
    <p:extLst>
      <p:ext uri="{BB962C8B-B14F-4D97-AF65-F5344CB8AC3E}">
        <p14:creationId xmlns:p14="http://schemas.microsoft.com/office/powerpoint/2010/main" val="239870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6" cy="6857996"/>
          </a:xfrm>
          <a:prstGeom prst="rect">
            <a:avLst/>
          </a:prstGeom>
        </p:spPr>
      </p:pic>
      <p:grpSp>
        <p:nvGrpSpPr>
          <p:cNvPr id="3" name="Group 2"/>
          <p:cNvGrpSpPr/>
          <p:nvPr/>
        </p:nvGrpSpPr>
        <p:grpSpPr>
          <a:xfrm>
            <a:off x="2185981" y="2760673"/>
            <a:ext cx="1571632" cy="1816091"/>
            <a:chOff x="2185981" y="2760673"/>
            <a:chExt cx="1571632" cy="1816091"/>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47900" y="2817829"/>
              <a:ext cx="1509713" cy="1758935"/>
            </a:xfrm>
            <a:prstGeom prst="rect">
              <a:avLst/>
            </a:prstGeom>
            <a:ln w="38100">
              <a:solidFill>
                <a:srgbClr val="FF0000"/>
              </a:solidFill>
            </a:ln>
            <a:effectLst>
              <a:softEdge rad="0"/>
            </a:effectLst>
          </p:spPr>
        </p:pic>
        <p:sp>
          <p:nvSpPr>
            <p:cNvPr id="2" name="TextBox 1"/>
            <p:cNvSpPr txBox="1"/>
            <p:nvPr/>
          </p:nvSpPr>
          <p:spPr>
            <a:xfrm>
              <a:off x="2185981" y="2760673"/>
              <a:ext cx="9525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SE Zone</a:t>
              </a:r>
            </a:p>
          </p:txBody>
        </p:sp>
      </p:grpSp>
    </p:spTree>
    <p:extLst>
      <p:ext uri="{BB962C8B-B14F-4D97-AF65-F5344CB8AC3E}">
        <p14:creationId xmlns:p14="http://schemas.microsoft.com/office/powerpoint/2010/main" val="133148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6" cy="6857997"/>
          </a:xfrm>
          <a:prstGeom prst="rect">
            <a:avLst/>
          </a:prstGeom>
        </p:spPr>
      </p:pic>
      <p:sp>
        <p:nvSpPr>
          <p:cNvPr id="5" name="TextBox 4">
            <a:extLst>
              <a:ext uri="{FF2B5EF4-FFF2-40B4-BE49-F238E27FC236}">
                <a16:creationId xmlns:a16="http://schemas.microsoft.com/office/drawing/2014/main" id="{584E97EA-0441-43C0-BF2B-4C16FAA6CB1D}"/>
              </a:ext>
            </a:extLst>
          </p:cNvPr>
          <p:cNvSpPr txBox="1"/>
          <p:nvPr/>
        </p:nvSpPr>
        <p:spPr>
          <a:xfrm>
            <a:off x="1098551" y="41274"/>
            <a:ext cx="1403350" cy="328057"/>
          </a:xfrm>
          <a:prstGeom prst="rect">
            <a:avLst/>
          </a:prstGeom>
          <a:solidFill>
            <a:schemeClr val="bg1"/>
          </a:solidFill>
        </p:spPr>
        <p:txBody>
          <a:bodyPr wrap="square" rtlCol="0">
            <a:noAutofit/>
          </a:bodyPr>
          <a:lstStyle/>
          <a:p>
            <a:pPr algn="r"/>
            <a:r>
              <a:rPr lang="en-US" b="1" i="1" u="sng" dirty="0">
                <a:latin typeface="Arial" panose="020B0604020202020204" pitchFamily="34" charset="0"/>
                <a:cs typeface="Arial" panose="020B0604020202020204" pitchFamily="34" charset="0"/>
              </a:rPr>
              <a:t>First Draft</a:t>
            </a:r>
          </a:p>
        </p:txBody>
      </p:sp>
    </p:spTree>
    <p:extLst>
      <p:ext uri="{BB962C8B-B14F-4D97-AF65-F5344CB8AC3E}">
        <p14:creationId xmlns:p14="http://schemas.microsoft.com/office/powerpoint/2010/main" val="24040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6" cy="6857996"/>
          </a:xfrm>
          <a:prstGeom prst="rect">
            <a:avLst/>
          </a:prstGeom>
        </p:spPr>
      </p:pic>
    </p:spTree>
    <p:extLst>
      <p:ext uri="{BB962C8B-B14F-4D97-AF65-F5344CB8AC3E}">
        <p14:creationId xmlns:p14="http://schemas.microsoft.com/office/powerpoint/2010/main" val="302770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4" cy="6857995"/>
          </a:xfrm>
          <a:prstGeom prst="rect">
            <a:avLst/>
          </a:prstGeom>
        </p:spPr>
      </p:pic>
    </p:spTree>
    <p:extLst>
      <p:ext uri="{BB962C8B-B14F-4D97-AF65-F5344CB8AC3E}">
        <p14:creationId xmlns:p14="http://schemas.microsoft.com/office/powerpoint/2010/main" val="72124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3" cy="6857995"/>
          </a:xfrm>
          <a:prstGeom prst="rect">
            <a:avLst/>
          </a:prstGeom>
        </p:spPr>
      </p:pic>
    </p:spTree>
    <p:extLst>
      <p:ext uri="{BB962C8B-B14F-4D97-AF65-F5344CB8AC3E}">
        <p14:creationId xmlns:p14="http://schemas.microsoft.com/office/powerpoint/2010/main" val="428308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3" cy="6857995"/>
          </a:xfrm>
          <a:prstGeom prst="rect">
            <a:avLst/>
          </a:prstGeom>
        </p:spPr>
      </p:pic>
    </p:spTree>
    <p:extLst>
      <p:ext uri="{BB962C8B-B14F-4D97-AF65-F5344CB8AC3E}">
        <p14:creationId xmlns:p14="http://schemas.microsoft.com/office/powerpoint/2010/main" val="31652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 y="887968"/>
            <a:ext cx="9144000" cy="531085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SPCS2022</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NGS will create a </a:t>
            </a:r>
            <a:r>
              <a:rPr kumimoji="0" lang="en-US" sz="3600" b="1"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Single Statewide Zone </a:t>
            </a: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for every State, the following is a </a:t>
            </a:r>
            <a:r>
              <a:rPr kumimoji="0" lang="en-US" sz="3600" b="0" i="1" u="sng" strike="noStrike" kern="1200" cap="none" spc="-20" normalizeH="0" baseline="0" noProof="0" dirty="0">
                <a:ln>
                  <a:noFill/>
                </a:ln>
                <a:solidFill>
                  <a:prstClr val="black"/>
                </a:solidFill>
                <a:effectLst/>
                <a:uLnTx/>
                <a:uFill>
                  <a:solidFill>
                    <a:prstClr val="black"/>
                  </a:solidFill>
                </a:uFill>
                <a:latin typeface="Cambria" panose="02040503050406030204" pitchFamily="18" charset="0"/>
                <a:ea typeface="ＭＳ Ｐゴシック" pitchFamily="34" charset="-128"/>
                <a:cs typeface="Arial Black"/>
              </a:rPr>
              <a:t>Preliminary</a:t>
            </a: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map </a:t>
            </a:r>
          </a:p>
        </p:txBody>
      </p:sp>
    </p:spTree>
    <p:extLst>
      <p:ext uri="{BB962C8B-B14F-4D97-AF65-F5344CB8AC3E}">
        <p14:creationId xmlns:p14="http://schemas.microsoft.com/office/powerpoint/2010/main" val="101130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7" cy="6857997"/>
          </a:xfrm>
          <a:prstGeom prst="rect">
            <a:avLst/>
          </a:prstGeom>
        </p:spPr>
      </p:pic>
    </p:spTree>
    <p:extLst>
      <p:ext uri="{BB962C8B-B14F-4D97-AF65-F5344CB8AC3E}">
        <p14:creationId xmlns:p14="http://schemas.microsoft.com/office/powerpoint/2010/main" val="102518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Passive Control</a:t>
            </a:r>
          </a:p>
        </p:txBody>
      </p:sp>
      <p:sp>
        <p:nvSpPr>
          <p:cNvPr id="3" name="text"/>
          <p:cNvSpPr>
            <a:spLocks noGrp="1"/>
          </p:cNvSpPr>
          <p:nvPr>
            <p:ph idx="1"/>
          </p:nvPr>
        </p:nvSpPr>
        <p:spPr>
          <a:xfrm>
            <a:off x="180869" y="2043752"/>
            <a:ext cx="8979461" cy="4525963"/>
          </a:xfrm>
        </p:spPr>
        <p:txBody>
          <a:bodyPr/>
          <a:lstStyle/>
          <a:p>
            <a:r>
              <a:rPr lang="en-US" sz="2800" i="1" dirty="0">
                <a:latin typeface="Cambria" panose="02040503050406030204" pitchFamily="18" charset="0"/>
                <a:ea typeface="Cambria" panose="02040503050406030204" pitchFamily="18" charset="0"/>
              </a:rPr>
              <a:t>All marks </a:t>
            </a:r>
            <a:r>
              <a:rPr lang="en-US" sz="2800" dirty="0">
                <a:latin typeface="Cambria" panose="02040503050406030204" pitchFamily="18" charset="0"/>
                <a:ea typeface="Cambria" panose="02040503050406030204" pitchFamily="18" charset="0"/>
              </a:rPr>
              <a:t>are </a:t>
            </a:r>
            <a:r>
              <a:rPr lang="en-US" sz="2800" b="1" dirty="0">
                <a:latin typeface="Cambria" panose="02040503050406030204" pitchFamily="18" charset="0"/>
                <a:ea typeface="Cambria" panose="02040503050406030204" pitchFamily="18" charset="0"/>
              </a:rPr>
              <a:t>passive</a:t>
            </a:r>
            <a:r>
              <a:rPr lang="en-US" sz="2800" dirty="0">
                <a:latin typeface="Cambria" panose="02040503050406030204" pitchFamily="18" charset="0"/>
                <a:ea typeface="Cambria" panose="02040503050406030204" pitchFamily="18" charset="0"/>
              </a:rPr>
              <a:t>—they sit there and hold a </a:t>
            </a:r>
            <a:r>
              <a:rPr lang="en-US" sz="2800" b="1" dirty="0">
                <a:latin typeface="Cambria" panose="02040503050406030204" pitchFamily="18" charset="0"/>
                <a:ea typeface="Cambria" panose="02040503050406030204" pitchFamily="18" charset="0"/>
              </a:rPr>
              <a:t>point</a:t>
            </a: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lvl="0">
              <a:defRPr/>
            </a:pPr>
            <a:r>
              <a:rPr lang="en-US" altLang="en-US" sz="4800" dirty="0">
                <a:solidFill>
                  <a:prstClr val="black"/>
                </a:solidFill>
                <a:latin typeface="Cambria" panose="02040503050406030204" pitchFamily="18" charset="0"/>
                <a:ea typeface="Tahoma" panose="020B0604030504040204" pitchFamily="34" charset="0"/>
                <a:cs typeface="Tahoma" panose="020B0604030504040204" pitchFamily="34" charset="0"/>
              </a:rPr>
              <a:t>Terminology – Geodetic Control</a:t>
            </a:r>
            <a:endParaRPr lang="en-US" sz="4800" dirty="0">
              <a:solidFill>
                <a:prstClr val="black"/>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872" y="2621867"/>
            <a:ext cx="6158255" cy="4105504"/>
          </a:xfrm>
          <a:prstGeom prst="rect">
            <a:avLst/>
          </a:prstGeom>
        </p:spPr>
      </p:pic>
      <p:cxnSp>
        <p:nvCxnSpPr>
          <p:cNvPr id="14" name="Straight Arrow Connector 13"/>
          <p:cNvCxnSpPr/>
          <p:nvPr/>
        </p:nvCxnSpPr>
        <p:spPr>
          <a:xfrm flipH="1">
            <a:off x="4521757" y="2540000"/>
            <a:ext cx="3751386" cy="2094425"/>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410FF04-2521-4540-BA9A-14306C5F8D15}"/>
              </a:ext>
            </a:extLst>
          </p:cNvPr>
          <p:cNvPicPr>
            <a:picLocks noChangeAspect="1"/>
          </p:cNvPicPr>
          <p:nvPr/>
        </p:nvPicPr>
        <p:blipFill>
          <a:blip r:embed="rId4"/>
          <a:stretch>
            <a:fillRect/>
          </a:stretch>
        </p:blipFill>
        <p:spPr>
          <a:xfrm>
            <a:off x="39328" y="4519528"/>
            <a:ext cx="3065525" cy="2299144"/>
          </a:xfrm>
          <a:prstGeom prst="rect">
            <a:avLst/>
          </a:prstGeom>
          <a:ln w="38100" cmpd="sng">
            <a:solidFill>
              <a:schemeClr val="accent5">
                <a:lumMod val="40000"/>
                <a:lumOff val="60000"/>
              </a:schemeClr>
            </a:solidFill>
          </a:ln>
        </p:spPr>
      </p:pic>
    </p:spTree>
    <p:extLst>
      <p:ext uri="{BB962C8B-B14F-4D97-AF65-F5344CB8AC3E}">
        <p14:creationId xmlns:p14="http://schemas.microsoft.com/office/powerpoint/2010/main" val="315737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 y="887968"/>
            <a:ext cx="9144000" cy="4941523"/>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UTM (NAD83) Zones </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as </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UTM</a:t>
            </a:r>
          </a:p>
          <a:p>
            <a:pPr marL="16933" marR="0" lvl="0" indent="0" algn="ctr" defTabSz="457200" rtl="0" eaLnBrk="1" fontAlgn="base" latinLnBrk="0" hangingPunct="1">
              <a:lnSpc>
                <a:spcPct val="100000"/>
              </a:lnSpc>
              <a:spcBef>
                <a:spcPts val="0"/>
              </a:spcBef>
              <a:spcAft>
                <a:spcPct val="0"/>
              </a:spcAft>
              <a:buClrTx/>
              <a:buSzPct val="159375"/>
              <a:buFontTx/>
              <a:buNone/>
              <a:tabLst/>
              <a:defRPr/>
            </a:pP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defRPr/>
            </a:pPr>
            <a:r>
              <a:rPr kumimoji="0" lang="en-US" sz="36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The following are maps using existing UTM zones as a Single Statewide Zone</a:t>
            </a:r>
          </a:p>
          <a:p>
            <a:pPr marL="16933" marR="0" lvl="0" indent="0" algn="ctr" defTabSz="457200" rtl="0" eaLnBrk="1" fontAlgn="base" latinLnBrk="0" hangingPunct="1">
              <a:lnSpc>
                <a:spcPct val="100000"/>
              </a:lnSpc>
              <a:spcBef>
                <a:spcPts val="1200"/>
              </a:spcBef>
              <a:spcAft>
                <a:spcPct val="0"/>
              </a:spcAft>
              <a:buClrTx/>
              <a:buSzPct val="159375"/>
              <a:buFontTx/>
              <a:buNone/>
              <a:tabLst/>
              <a:defRPr/>
            </a:pPr>
            <a:r>
              <a:rPr kumimoji="0" lang="en-US" sz="20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(included to highlight the </a:t>
            </a:r>
            <a:r>
              <a:rPr kumimoji="0" lang="en-US" sz="2000" b="1"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lower performance</a:t>
            </a:r>
            <a:r>
              <a:rPr kumimoji="0" lang="en-US" sz="20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 as compared to Preliminary NGS Zone)</a:t>
            </a:r>
            <a:endParaRPr kumimoji="0" lang="en-US" sz="1800" b="0" i="1" u="none" strike="noStrike" kern="1200" cap="none" spc="-20"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69894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6" cy="6857996"/>
          </a:xfrm>
          <a:prstGeom prst="rect">
            <a:avLst/>
          </a:prstGeom>
        </p:spPr>
      </p:pic>
    </p:spTree>
    <p:extLst>
      <p:ext uri="{BB962C8B-B14F-4D97-AF65-F5344CB8AC3E}">
        <p14:creationId xmlns:p14="http://schemas.microsoft.com/office/powerpoint/2010/main" val="382369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7" cy="6857997"/>
          </a:xfrm>
          <a:prstGeom prst="rect">
            <a:avLst/>
          </a:prstGeom>
        </p:spPr>
      </p:pic>
    </p:spTree>
    <p:extLst>
      <p:ext uri="{BB962C8B-B14F-4D97-AF65-F5344CB8AC3E}">
        <p14:creationId xmlns:p14="http://schemas.microsoft.com/office/powerpoint/2010/main" val="275816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6" cy="6857997"/>
          </a:xfrm>
          <a:prstGeom prst="rect">
            <a:avLst/>
          </a:prstGeom>
        </p:spPr>
      </p:pic>
    </p:spTree>
    <p:extLst>
      <p:ext uri="{BB962C8B-B14F-4D97-AF65-F5344CB8AC3E}">
        <p14:creationId xmlns:p14="http://schemas.microsoft.com/office/powerpoint/2010/main" val="207376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3"/>
            <a:ext cx="9143997" cy="6857997"/>
          </a:xfrm>
          <a:prstGeom prst="rect">
            <a:avLst/>
          </a:prstGeom>
        </p:spPr>
      </p:pic>
      <p:sp>
        <p:nvSpPr>
          <p:cNvPr id="96" name="Rectangle 95">
            <a:extLst>
              <a:ext uri="{FF2B5EF4-FFF2-40B4-BE49-F238E27FC236}">
                <a16:creationId xmlns:a16="http://schemas.microsoft.com/office/drawing/2014/main" id="{8E85E87B-5FE8-4068-96FA-2FECD5C05B8C}"/>
              </a:ext>
            </a:extLst>
          </p:cNvPr>
          <p:cNvSpPr/>
          <p:nvPr/>
        </p:nvSpPr>
        <p:spPr>
          <a:xfrm>
            <a:off x="-3" y="4984958"/>
            <a:ext cx="9144000" cy="1873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E075A72-4DD4-49EC-80AB-BF0B7F67295E}"/>
              </a:ext>
            </a:extLst>
          </p:cNvPr>
          <p:cNvSpPr/>
          <p:nvPr/>
        </p:nvSpPr>
        <p:spPr>
          <a:xfrm>
            <a:off x="0" y="8270"/>
            <a:ext cx="9144000" cy="365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yellow grid">
            <a:extLst>
              <a:ext uri="{FF2B5EF4-FFF2-40B4-BE49-F238E27FC236}">
                <a16:creationId xmlns:a16="http://schemas.microsoft.com/office/drawing/2014/main" id="{DE7DCBB7-23CB-4310-B5D0-5EE72DEEA095}"/>
              </a:ext>
            </a:extLst>
          </p:cNvPr>
          <p:cNvGrpSpPr/>
          <p:nvPr/>
        </p:nvGrpSpPr>
        <p:grpSpPr>
          <a:xfrm>
            <a:off x="937638" y="320883"/>
            <a:ext cx="7204366" cy="4433456"/>
            <a:chOff x="858982" y="235526"/>
            <a:chExt cx="7204366" cy="4433456"/>
          </a:xfrm>
        </p:grpSpPr>
        <p:sp>
          <p:nvSpPr>
            <p:cNvPr id="100" name="Rectangle 99">
              <a:extLst>
                <a:ext uri="{FF2B5EF4-FFF2-40B4-BE49-F238E27FC236}">
                  <a16:creationId xmlns:a16="http://schemas.microsoft.com/office/drawing/2014/main" id="{28DF2809-B95F-4A6B-A51F-A99C9D24424F}"/>
                </a:ext>
              </a:extLst>
            </p:cNvPr>
            <p:cNvSpPr/>
            <p:nvPr/>
          </p:nvSpPr>
          <p:spPr>
            <a:xfrm>
              <a:off x="858982"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B1EF5B7-2CDE-4AF4-A503-4614ACC05409}"/>
                </a:ext>
              </a:extLst>
            </p:cNvPr>
            <p:cNvSpPr/>
            <p:nvPr/>
          </p:nvSpPr>
          <p:spPr>
            <a:xfrm>
              <a:off x="858982"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56A1581-577D-49A0-85BA-E45EED0A0120}"/>
                </a:ext>
              </a:extLst>
            </p:cNvPr>
            <p:cNvSpPr/>
            <p:nvPr/>
          </p:nvSpPr>
          <p:spPr>
            <a:xfrm>
              <a:off x="858982"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8251664-EAFE-4B78-B105-D9DEFEE3D3EF}"/>
                </a:ext>
              </a:extLst>
            </p:cNvPr>
            <p:cNvSpPr/>
            <p:nvPr/>
          </p:nvSpPr>
          <p:spPr>
            <a:xfrm>
              <a:off x="858982"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DC7CE29-699A-4D59-8E41-8B15BDFA2F11}"/>
                </a:ext>
              </a:extLst>
            </p:cNvPr>
            <p:cNvSpPr/>
            <p:nvPr/>
          </p:nvSpPr>
          <p:spPr>
            <a:xfrm>
              <a:off x="858982"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5CA4DBC-087F-4DEF-AE4D-5EB125D3B4C0}"/>
                </a:ext>
              </a:extLst>
            </p:cNvPr>
            <p:cNvSpPr/>
            <p:nvPr/>
          </p:nvSpPr>
          <p:spPr>
            <a:xfrm>
              <a:off x="858982"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64B248D-6195-4E98-91BE-26B56335141B}"/>
                </a:ext>
              </a:extLst>
            </p:cNvPr>
            <p:cNvSpPr/>
            <p:nvPr/>
          </p:nvSpPr>
          <p:spPr>
            <a:xfrm>
              <a:off x="858982"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2234AE3D-173F-4901-A3FF-2CD92DD5D604}"/>
                </a:ext>
              </a:extLst>
            </p:cNvPr>
            <p:cNvSpPr/>
            <p:nvPr/>
          </p:nvSpPr>
          <p:spPr>
            <a:xfrm>
              <a:off x="1413164"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9EBE3FA-6348-4506-ACB1-50632245BB01}"/>
                </a:ext>
              </a:extLst>
            </p:cNvPr>
            <p:cNvSpPr/>
            <p:nvPr/>
          </p:nvSpPr>
          <p:spPr>
            <a:xfrm>
              <a:off x="1413164"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22D11EF-571E-494D-BCD1-5AF92A3B2FA1}"/>
                </a:ext>
              </a:extLst>
            </p:cNvPr>
            <p:cNvSpPr/>
            <p:nvPr/>
          </p:nvSpPr>
          <p:spPr>
            <a:xfrm>
              <a:off x="1413164"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5F72FB49-BBEE-48EC-8513-C63830AF0F9C}"/>
                </a:ext>
              </a:extLst>
            </p:cNvPr>
            <p:cNvSpPr/>
            <p:nvPr/>
          </p:nvSpPr>
          <p:spPr>
            <a:xfrm>
              <a:off x="1413164"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1081A22-A192-4FBA-8F0D-6C2A241C944F}"/>
                </a:ext>
              </a:extLst>
            </p:cNvPr>
            <p:cNvSpPr/>
            <p:nvPr/>
          </p:nvSpPr>
          <p:spPr>
            <a:xfrm>
              <a:off x="1413164"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661049A-8093-4AF8-ABD5-508E9ECDE18F}"/>
                </a:ext>
              </a:extLst>
            </p:cNvPr>
            <p:cNvSpPr/>
            <p:nvPr/>
          </p:nvSpPr>
          <p:spPr>
            <a:xfrm>
              <a:off x="1413164"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E032DCC-1372-4ED5-AC65-8701F9E66F3E}"/>
                </a:ext>
              </a:extLst>
            </p:cNvPr>
            <p:cNvSpPr/>
            <p:nvPr/>
          </p:nvSpPr>
          <p:spPr>
            <a:xfrm>
              <a:off x="1413164"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927DDC6-D594-478D-8990-087D6A4FD909}"/>
                </a:ext>
              </a:extLst>
            </p:cNvPr>
            <p:cNvSpPr/>
            <p:nvPr/>
          </p:nvSpPr>
          <p:spPr>
            <a:xfrm>
              <a:off x="1967346"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9AD8062-C397-4688-827F-2CC8699FD200}"/>
                </a:ext>
              </a:extLst>
            </p:cNvPr>
            <p:cNvSpPr/>
            <p:nvPr/>
          </p:nvSpPr>
          <p:spPr>
            <a:xfrm>
              <a:off x="1967346"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A6E802A-04BF-4650-8DD3-6E534A1C3552}"/>
                </a:ext>
              </a:extLst>
            </p:cNvPr>
            <p:cNvSpPr/>
            <p:nvPr/>
          </p:nvSpPr>
          <p:spPr>
            <a:xfrm>
              <a:off x="1967346"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ABC5391-D670-4C84-B6D7-97E5578015B4}"/>
                </a:ext>
              </a:extLst>
            </p:cNvPr>
            <p:cNvSpPr/>
            <p:nvPr/>
          </p:nvSpPr>
          <p:spPr>
            <a:xfrm>
              <a:off x="1967346"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DA0E82C-EAF9-4779-8237-C341AC957BE4}"/>
                </a:ext>
              </a:extLst>
            </p:cNvPr>
            <p:cNvSpPr/>
            <p:nvPr/>
          </p:nvSpPr>
          <p:spPr>
            <a:xfrm>
              <a:off x="1967346"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88EFAD94-0827-4B1E-BE4B-8865C7F38F7E}"/>
                </a:ext>
              </a:extLst>
            </p:cNvPr>
            <p:cNvSpPr/>
            <p:nvPr/>
          </p:nvSpPr>
          <p:spPr>
            <a:xfrm>
              <a:off x="1967346"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712F2588-77ED-4842-9364-B87600182426}"/>
                </a:ext>
              </a:extLst>
            </p:cNvPr>
            <p:cNvSpPr/>
            <p:nvPr/>
          </p:nvSpPr>
          <p:spPr>
            <a:xfrm>
              <a:off x="1967346"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597D3951-0C88-4ACA-B7C6-92280D3C11C7}"/>
                </a:ext>
              </a:extLst>
            </p:cNvPr>
            <p:cNvSpPr/>
            <p:nvPr/>
          </p:nvSpPr>
          <p:spPr>
            <a:xfrm>
              <a:off x="2521528"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8723C5E0-D3A4-4957-B83A-22FB590BA271}"/>
                </a:ext>
              </a:extLst>
            </p:cNvPr>
            <p:cNvSpPr/>
            <p:nvPr/>
          </p:nvSpPr>
          <p:spPr>
            <a:xfrm>
              <a:off x="2521528"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E8FA30A7-8C35-4DD7-9D3F-812F1892DE7A}"/>
                </a:ext>
              </a:extLst>
            </p:cNvPr>
            <p:cNvSpPr/>
            <p:nvPr/>
          </p:nvSpPr>
          <p:spPr>
            <a:xfrm>
              <a:off x="2521528"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79CDBAD7-FEF8-4052-A937-21C4950B3F35}"/>
                </a:ext>
              </a:extLst>
            </p:cNvPr>
            <p:cNvSpPr/>
            <p:nvPr/>
          </p:nvSpPr>
          <p:spPr>
            <a:xfrm>
              <a:off x="2521528"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F6733D3-6C79-42D0-99B7-6221F80B87AC}"/>
                </a:ext>
              </a:extLst>
            </p:cNvPr>
            <p:cNvSpPr/>
            <p:nvPr/>
          </p:nvSpPr>
          <p:spPr>
            <a:xfrm>
              <a:off x="2521528"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DD409961-9886-4028-B655-436FF8FD745E}"/>
                </a:ext>
              </a:extLst>
            </p:cNvPr>
            <p:cNvSpPr/>
            <p:nvPr/>
          </p:nvSpPr>
          <p:spPr>
            <a:xfrm>
              <a:off x="2521528"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7209FD94-D4DF-45D8-AA49-57A7C9877374}"/>
                </a:ext>
              </a:extLst>
            </p:cNvPr>
            <p:cNvSpPr/>
            <p:nvPr/>
          </p:nvSpPr>
          <p:spPr>
            <a:xfrm>
              <a:off x="2521528"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77EB4DF6-5396-48ED-930B-BC790B5790AE}"/>
                </a:ext>
              </a:extLst>
            </p:cNvPr>
            <p:cNvSpPr/>
            <p:nvPr/>
          </p:nvSpPr>
          <p:spPr>
            <a:xfrm>
              <a:off x="3075710"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4F50D466-9F09-4E99-BD6E-29093E095614}"/>
                </a:ext>
              </a:extLst>
            </p:cNvPr>
            <p:cNvSpPr/>
            <p:nvPr/>
          </p:nvSpPr>
          <p:spPr>
            <a:xfrm>
              <a:off x="3075710"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76BD876F-DED8-4853-85AF-0DACB74D67BD}"/>
                </a:ext>
              </a:extLst>
            </p:cNvPr>
            <p:cNvSpPr/>
            <p:nvPr/>
          </p:nvSpPr>
          <p:spPr>
            <a:xfrm>
              <a:off x="3075710"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773AC39-5BC8-42A8-A053-FA69A3F93C63}"/>
                </a:ext>
              </a:extLst>
            </p:cNvPr>
            <p:cNvSpPr/>
            <p:nvPr/>
          </p:nvSpPr>
          <p:spPr>
            <a:xfrm>
              <a:off x="3075710"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63A8EB56-2899-40DE-863E-BFC3D612B9C8}"/>
                </a:ext>
              </a:extLst>
            </p:cNvPr>
            <p:cNvSpPr/>
            <p:nvPr/>
          </p:nvSpPr>
          <p:spPr>
            <a:xfrm>
              <a:off x="3075710"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F09B417-7F4A-4D73-AC14-050A86852D62}"/>
                </a:ext>
              </a:extLst>
            </p:cNvPr>
            <p:cNvSpPr/>
            <p:nvPr/>
          </p:nvSpPr>
          <p:spPr>
            <a:xfrm>
              <a:off x="3075710"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79421447-CE63-41B5-8C66-03F3506B88FA}"/>
                </a:ext>
              </a:extLst>
            </p:cNvPr>
            <p:cNvSpPr/>
            <p:nvPr/>
          </p:nvSpPr>
          <p:spPr>
            <a:xfrm>
              <a:off x="3629892"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F1811FAA-9A01-46B1-A7F5-3EC0AD4E6B2E}"/>
                </a:ext>
              </a:extLst>
            </p:cNvPr>
            <p:cNvSpPr/>
            <p:nvPr/>
          </p:nvSpPr>
          <p:spPr>
            <a:xfrm>
              <a:off x="3629892"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8B13154E-CB89-44E3-A122-63A40D62FC65}"/>
                </a:ext>
              </a:extLst>
            </p:cNvPr>
            <p:cNvSpPr/>
            <p:nvPr/>
          </p:nvSpPr>
          <p:spPr>
            <a:xfrm>
              <a:off x="3629892"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FD7C624-8BAA-403B-BEF6-CB700E1D20E6}"/>
                </a:ext>
              </a:extLst>
            </p:cNvPr>
            <p:cNvSpPr/>
            <p:nvPr/>
          </p:nvSpPr>
          <p:spPr>
            <a:xfrm>
              <a:off x="3629892"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9464ACA-8591-419F-8677-995A65EAF972}"/>
                </a:ext>
              </a:extLst>
            </p:cNvPr>
            <p:cNvSpPr/>
            <p:nvPr/>
          </p:nvSpPr>
          <p:spPr>
            <a:xfrm>
              <a:off x="3629892"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0BB58667-E8D2-4DBA-9A75-9D40EAA8527A}"/>
                </a:ext>
              </a:extLst>
            </p:cNvPr>
            <p:cNvSpPr/>
            <p:nvPr/>
          </p:nvSpPr>
          <p:spPr>
            <a:xfrm>
              <a:off x="3629892"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EAE8F92-0650-4858-AFDA-DCC229A29676}"/>
                </a:ext>
              </a:extLst>
            </p:cNvPr>
            <p:cNvSpPr/>
            <p:nvPr/>
          </p:nvSpPr>
          <p:spPr>
            <a:xfrm>
              <a:off x="3629892"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C32842A-9A66-44E4-8874-546DF90BD0BA}"/>
                </a:ext>
              </a:extLst>
            </p:cNvPr>
            <p:cNvSpPr/>
            <p:nvPr/>
          </p:nvSpPr>
          <p:spPr>
            <a:xfrm>
              <a:off x="4184074"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610F6CD0-B2E8-409A-A841-8E4569E8F284}"/>
                </a:ext>
              </a:extLst>
            </p:cNvPr>
            <p:cNvSpPr/>
            <p:nvPr/>
          </p:nvSpPr>
          <p:spPr>
            <a:xfrm>
              <a:off x="4184074"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23576591-0E4E-4741-A55D-18F76F38F002}"/>
                </a:ext>
              </a:extLst>
            </p:cNvPr>
            <p:cNvSpPr/>
            <p:nvPr/>
          </p:nvSpPr>
          <p:spPr>
            <a:xfrm>
              <a:off x="4184074"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CD0B879-EBEC-4963-A514-5CD676BC6C31}"/>
                </a:ext>
              </a:extLst>
            </p:cNvPr>
            <p:cNvSpPr/>
            <p:nvPr/>
          </p:nvSpPr>
          <p:spPr>
            <a:xfrm>
              <a:off x="4184074"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6CF9C4DB-5698-4BFE-B273-CEFBC60AD833}"/>
                </a:ext>
              </a:extLst>
            </p:cNvPr>
            <p:cNvSpPr/>
            <p:nvPr/>
          </p:nvSpPr>
          <p:spPr>
            <a:xfrm>
              <a:off x="4184074"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13DEAF93-1BAC-4DBC-81B8-993A5542944E}"/>
                </a:ext>
              </a:extLst>
            </p:cNvPr>
            <p:cNvSpPr/>
            <p:nvPr/>
          </p:nvSpPr>
          <p:spPr>
            <a:xfrm>
              <a:off x="4184074"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66D4F0E-73F4-43FE-9664-7D59553945F3}"/>
                </a:ext>
              </a:extLst>
            </p:cNvPr>
            <p:cNvSpPr/>
            <p:nvPr/>
          </p:nvSpPr>
          <p:spPr>
            <a:xfrm>
              <a:off x="4184074"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CEBF9380-84E2-4CF0-B119-4140835AAE25}"/>
                </a:ext>
              </a:extLst>
            </p:cNvPr>
            <p:cNvSpPr/>
            <p:nvPr/>
          </p:nvSpPr>
          <p:spPr>
            <a:xfrm>
              <a:off x="4738256"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70B658DD-ACFA-481D-AA60-ADB56769FD5F}"/>
                </a:ext>
              </a:extLst>
            </p:cNvPr>
            <p:cNvSpPr/>
            <p:nvPr/>
          </p:nvSpPr>
          <p:spPr>
            <a:xfrm>
              <a:off x="4738256"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27A014D0-F06D-417C-B43C-8E93BBD8D6DD}"/>
                </a:ext>
              </a:extLst>
            </p:cNvPr>
            <p:cNvSpPr/>
            <p:nvPr/>
          </p:nvSpPr>
          <p:spPr>
            <a:xfrm>
              <a:off x="4738256"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3815FE6B-3723-4D97-A27C-FCF5409F9CED}"/>
                </a:ext>
              </a:extLst>
            </p:cNvPr>
            <p:cNvSpPr/>
            <p:nvPr/>
          </p:nvSpPr>
          <p:spPr>
            <a:xfrm>
              <a:off x="4738256"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BBA58A3D-B4D9-4772-8A40-5A0FCFF47DD4}"/>
                </a:ext>
              </a:extLst>
            </p:cNvPr>
            <p:cNvSpPr/>
            <p:nvPr/>
          </p:nvSpPr>
          <p:spPr>
            <a:xfrm>
              <a:off x="4738256"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8CB59BC1-6CC0-433D-9B27-6A5AD73A1C08}"/>
                </a:ext>
              </a:extLst>
            </p:cNvPr>
            <p:cNvSpPr/>
            <p:nvPr/>
          </p:nvSpPr>
          <p:spPr>
            <a:xfrm>
              <a:off x="4738256"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87D1CC0B-603C-4FA6-B1EC-ADD434B49119}"/>
                </a:ext>
              </a:extLst>
            </p:cNvPr>
            <p:cNvSpPr/>
            <p:nvPr/>
          </p:nvSpPr>
          <p:spPr>
            <a:xfrm>
              <a:off x="4738256"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222D1E6-92A3-40FE-8E60-A4690043F86E}"/>
                </a:ext>
              </a:extLst>
            </p:cNvPr>
            <p:cNvSpPr/>
            <p:nvPr/>
          </p:nvSpPr>
          <p:spPr>
            <a:xfrm>
              <a:off x="3075710"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4FFB277D-7E61-4D27-AFE2-5CED2B511C1A}"/>
                </a:ext>
              </a:extLst>
            </p:cNvPr>
            <p:cNvSpPr/>
            <p:nvPr/>
          </p:nvSpPr>
          <p:spPr>
            <a:xfrm>
              <a:off x="5292438"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F5AE4C7-1708-4002-8FA9-5584574F89EB}"/>
                </a:ext>
              </a:extLst>
            </p:cNvPr>
            <p:cNvSpPr/>
            <p:nvPr/>
          </p:nvSpPr>
          <p:spPr>
            <a:xfrm>
              <a:off x="5292438"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1B92D809-89EA-406D-8959-9BB98C0E743D}"/>
                </a:ext>
              </a:extLst>
            </p:cNvPr>
            <p:cNvSpPr/>
            <p:nvPr/>
          </p:nvSpPr>
          <p:spPr>
            <a:xfrm>
              <a:off x="5292438"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9C56E99F-F3A2-4340-B60B-FB6679D72798}"/>
                </a:ext>
              </a:extLst>
            </p:cNvPr>
            <p:cNvSpPr/>
            <p:nvPr/>
          </p:nvSpPr>
          <p:spPr>
            <a:xfrm>
              <a:off x="5292438"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FCAF4BB8-E071-461E-B2F7-1F4D410EC19D}"/>
                </a:ext>
              </a:extLst>
            </p:cNvPr>
            <p:cNvSpPr/>
            <p:nvPr/>
          </p:nvSpPr>
          <p:spPr>
            <a:xfrm>
              <a:off x="5292438"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079F7635-F87B-411F-B5B6-3C7338E41210}"/>
                </a:ext>
              </a:extLst>
            </p:cNvPr>
            <p:cNvSpPr/>
            <p:nvPr/>
          </p:nvSpPr>
          <p:spPr>
            <a:xfrm>
              <a:off x="5292438"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FEF737BF-BEFA-4071-951A-B84AF281C945}"/>
                </a:ext>
              </a:extLst>
            </p:cNvPr>
            <p:cNvSpPr/>
            <p:nvPr/>
          </p:nvSpPr>
          <p:spPr>
            <a:xfrm>
              <a:off x="5292438"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3209CE3-94DE-44EE-9D94-FC547E90CBE3}"/>
                </a:ext>
              </a:extLst>
            </p:cNvPr>
            <p:cNvSpPr/>
            <p:nvPr/>
          </p:nvSpPr>
          <p:spPr>
            <a:xfrm>
              <a:off x="5846620"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3DE451CF-2983-43B1-9DE2-DEA5E2CA2DD3}"/>
                </a:ext>
              </a:extLst>
            </p:cNvPr>
            <p:cNvSpPr/>
            <p:nvPr/>
          </p:nvSpPr>
          <p:spPr>
            <a:xfrm>
              <a:off x="5846620"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7C05F74-445B-417C-A2BB-41F83AEFF3E2}"/>
                </a:ext>
              </a:extLst>
            </p:cNvPr>
            <p:cNvSpPr/>
            <p:nvPr/>
          </p:nvSpPr>
          <p:spPr>
            <a:xfrm>
              <a:off x="5846620"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C409431D-493D-4930-BDEA-0D97E0525E35}"/>
                </a:ext>
              </a:extLst>
            </p:cNvPr>
            <p:cNvSpPr/>
            <p:nvPr/>
          </p:nvSpPr>
          <p:spPr>
            <a:xfrm>
              <a:off x="5846620"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9E2886C4-2999-4659-BE74-236ACB1AB936}"/>
                </a:ext>
              </a:extLst>
            </p:cNvPr>
            <p:cNvSpPr/>
            <p:nvPr/>
          </p:nvSpPr>
          <p:spPr>
            <a:xfrm>
              <a:off x="5846620"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A7D5586A-0E00-44EB-AB0D-339692FC748E}"/>
                </a:ext>
              </a:extLst>
            </p:cNvPr>
            <p:cNvSpPr/>
            <p:nvPr/>
          </p:nvSpPr>
          <p:spPr>
            <a:xfrm>
              <a:off x="5846620"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2E7A1EB5-61C7-4970-8375-010157E403D2}"/>
                </a:ext>
              </a:extLst>
            </p:cNvPr>
            <p:cNvSpPr/>
            <p:nvPr/>
          </p:nvSpPr>
          <p:spPr>
            <a:xfrm>
              <a:off x="5846620"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59D7517-05AC-4BD6-B367-8C3499315B13}"/>
                </a:ext>
              </a:extLst>
            </p:cNvPr>
            <p:cNvSpPr/>
            <p:nvPr/>
          </p:nvSpPr>
          <p:spPr>
            <a:xfrm>
              <a:off x="6400802"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667BA0C6-02C6-4A14-B964-547B8933EEC2}"/>
                </a:ext>
              </a:extLst>
            </p:cNvPr>
            <p:cNvSpPr/>
            <p:nvPr/>
          </p:nvSpPr>
          <p:spPr>
            <a:xfrm>
              <a:off x="6400802"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21C6F210-227A-445D-BE92-6946CAAADE4A}"/>
                </a:ext>
              </a:extLst>
            </p:cNvPr>
            <p:cNvSpPr/>
            <p:nvPr/>
          </p:nvSpPr>
          <p:spPr>
            <a:xfrm>
              <a:off x="6400802"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19ABB99-52F8-433E-BFC2-B924AEC03A08}"/>
                </a:ext>
              </a:extLst>
            </p:cNvPr>
            <p:cNvSpPr/>
            <p:nvPr/>
          </p:nvSpPr>
          <p:spPr>
            <a:xfrm>
              <a:off x="6400802"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D9BF10D-3C70-4109-A4E1-C448D66618C5}"/>
                </a:ext>
              </a:extLst>
            </p:cNvPr>
            <p:cNvSpPr/>
            <p:nvPr/>
          </p:nvSpPr>
          <p:spPr>
            <a:xfrm>
              <a:off x="6400802"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CBFF21B6-13BE-4250-A0E9-E9E8F6719183}"/>
                </a:ext>
              </a:extLst>
            </p:cNvPr>
            <p:cNvSpPr/>
            <p:nvPr/>
          </p:nvSpPr>
          <p:spPr>
            <a:xfrm>
              <a:off x="6400802"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168AA1B3-AD63-4289-AFDD-81786CF72310}"/>
                </a:ext>
              </a:extLst>
            </p:cNvPr>
            <p:cNvSpPr/>
            <p:nvPr/>
          </p:nvSpPr>
          <p:spPr>
            <a:xfrm>
              <a:off x="6400802"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E3019867-2958-4663-8A60-15C70DA19499}"/>
                </a:ext>
              </a:extLst>
            </p:cNvPr>
            <p:cNvSpPr/>
            <p:nvPr/>
          </p:nvSpPr>
          <p:spPr>
            <a:xfrm>
              <a:off x="6954984"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48F6EDF2-8983-40BF-88A5-2FBAE98E13C8}"/>
                </a:ext>
              </a:extLst>
            </p:cNvPr>
            <p:cNvSpPr/>
            <p:nvPr/>
          </p:nvSpPr>
          <p:spPr>
            <a:xfrm>
              <a:off x="6954984"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BBDF461D-4117-4F31-87E2-00787D2192A0}"/>
                </a:ext>
              </a:extLst>
            </p:cNvPr>
            <p:cNvSpPr/>
            <p:nvPr/>
          </p:nvSpPr>
          <p:spPr>
            <a:xfrm>
              <a:off x="6954984"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A06DBA5-C097-494A-957E-F8ECCF5CF628}"/>
                </a:ext>
              </a:extLst>
            </p:cNvPr>
            <p:cNvSpPr/>
            <p:nvPr/>
          </p:nvSpPr>
          <p:spPr>
            <a:xfrm>
              <a:off x="6954984"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7B333DFD-99CB-4F26-B564-D784AD59F5F5}"/>
                </a:ext>
              </a:extLst>
            </p:cNvPr>
            <p:cNvSpPr/>
            <p:nvPr/>
          </p:nvSpPr>
          <p:spPr>
            <a:xfrm>
              <a:off x="6954984"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6E7BD155-F59B-40AE-ACE1-79686A52A6C8}"/>
                </a:ext>
              </a:extLst>
            </p:cNvPr>
            <p:cNvSpPr/>
            <p:nvPr/>
          </p:nvSpPr>
          <p:spPr>
            <a:xfrm>
              <a:off x="6954984"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4ECEF419-58E5-426A-B51C-666BF2A3C557}"/>
                </a:ext>
              </a:extLst>
            </p:cNvPr>
            <p:cNvSpPr/>
            <p:nvPr/>
          </p:nvSpPr>
          <p:spPr>
            <a:xfrm>
              <a:off x="6954984"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EE50CD48-912A-440D-9FAD-4682CEF2ED29}"/>
                </a:ext>
              </a:extLst>
            </p:cNvPr>
            <p:cNvSpPr/>
            <p:nvPr/>
          </p:nvSpPr>
          <p:spPr>
            <a:xfrm>
              <a:off x="7509166" y="411480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17BFE32B-7685-4C50-A028-355222F0CB05}"/>
                </a:ext>
              </a:extLst>
            </p:cNvPr>
            <p:cNvSpPr/>
            <p:nvPr/>
          </p:nvSpPr>
          <p:spPr>
            <a:xfrm>
              <a:off x="7509166" y="356061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EFAD7E4-A21F-48A0-8F7C-8581999A1121}"/>
                </a:ext>
              </a:extLst>
            </p:cNvPr>
            <p:cNvSpPr/>
            <p:nvPr/>
          </p:nvSpPr>
          <p:spPr>
            <a:xfrm>
              <a:off x="7509166" y="300643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2C6ACC78-28A9-4CAF-A9CD-FEF2421D72AC}"/>
                </a:ext>
              </a:extLst>
            </p:cNvPr>
            <p:cNvSpPr/>
            <p:nvPr/>
          </p:nvSpPr>
          <p:spPr>
            <a:xfrm>
              <a:off x="7509166" y="1898072"/>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FD4C2B7C-43B9-459C-B435-0171D82FBF88}"/>
                </a:ext>
              </a:extLst>
            </p:cNvPr>
            <p:cNvSpPr/>
            <p:nvPr/>
          </p:nvSpPr>
          <p:spPr>
            <a:xfrm>
              <a:off x="7509166" y="1343890"/>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0D30B4B-7D1E-4F00-A707-773A63CC0820}"/>
                </a:ext>
              </a:extLst>
            </p:cNvPr>
            <p:cNvSpPr/>
            <p:nvPr/>
          </p:nvSpPr>
          <p:spPr>
            <a:xfrm>
              <a:off x="7509166" y="789708"/>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BE8481A-8CA4-49C3-8BBB-C0B268027A47}"/>
                </a:ext>
              </a:extLst>
            </p:cNvPr>
            <p:cNvSpPr/>
            <p:nvPr/>
          </p:nvSpPr>
          <p:spPr>
            <a:xfrm>
              <a:off x="7509166" y="2452254"/>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21A884C3-CF59-4A87-9E8D-41A14E16E703}"/>
                </a:ext>
              </a:extLst>
            </p:cNvPr>
            <p:cNvSpPr/>
            <p:nvPr/>
          </p:nvSpPr>
          <p:spPr>
            <a:xfrm>
              <a:off x="1413164" y="235526"/>
              <a:ext cx="554182" cy="554182"/>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black grid">
            <a:extLst>
              <a:ext uri="{FF2B5EF4-FFF2-40B4-BE49-F238E27FC236}">
                <a16:creationId xmlns:a16="http://schemas.microsoft.com/office/drawing/2014/main" id="{7446B036-01A6-4967-97AD-F49E15E0AEE5}"/>
              </a:ext>
            </a:extLst>
          </p:cNvPr>
          <p:cNvGrpSpPr/>
          <p:nvPr/>
        </p:nvGrpSpPr>
        <p:grpSpPr>
          <a:xfrm>
            <a:off x="937638" y="324014"/>
            <a:ext cx="7204366" cy="4433456"/>
            <a:chOff x="858982" y="235526"/>
            <a:chExt cx="7204366" cy="4433456"/>
          </a:xfrm>
        </p:grpSpPr>
        <p:sp>
          <p:nvSpPr>
            <p:cNvPr id="2" name="Rectangle 1">
              <a:extLst>
                <a:ext uri="{FF2B5EF4-FFF2-40B4-BE49-F238E27FC236}">
                  <a16:creationId xmlns:a16="http://schemas.microsoft.com/office/drawing/2014/main" id="{CC35F2EC-FEC6-4EE1-8113-46E9B5C80AD3}"/>
                </a:ext>
              </a:extLst>
            </p:cNvPr>
            <p:cNvSpPr/>
            <p:nvPr/>
          </p:nvSpPr>
          <p:spPr>
            <a:xfrm>
              <a:off x="858982"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0ABE02-F3E7-4CE1-96E3-E826E42B7E80}"/>
                </a:ext>
              </a:extLst>
            </p:cNvPr>
            <p:cNvSpPr/>
            <p:nvPr/>
          </p:nvSpPr>
          <p:spPr>
            <a:xfrm>
              <a:off x="858982"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4CE6DB-4F5B-4A83-86A0-BE504BA7EAB2}"/>
                </a:ext>
              </a:extLst>
            </p:cNvPr>
            <p:cNvSpPr/>
            <p:nvPr/>
          </p:nvSpPr>
          <p:spPr>
            <a:xfrm>
              <a:off x="858982"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69787A-E05A-45C5-97C7-B6AEFB04DCD7}"/>
                </a:ext>
              </a:extLst>
            </p:cNvPr>
            <p:cNvSpPr/>
            <p:nvPr/>
          </p:nvSpPr>
          <p:spPr>
            <a:xfrm>
              <a:off x="858982"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2C4F46-C5F6-4D17-A801-99E61705323A}"/>
                </a:ext>
              </a:extLst>
            </p:cNvPr>
            <p:cNvSpPr/>
            <p:nvPr/>
          </p:nvSpPr>
          <p:spPr>
            <a:xfrm>
              <a:off x="858982"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FEFE3F-C670-4A6D-A74F-C3AE58E2C095}"/>
                </a:ext>
              </a:extLst>
            </p:cNvPr>
            <p:cNvSpPr/>
            <p:nvPr/>
          </p:nvSpPr>
          <p:spPr>
            <a:xfrm>
              <a:off x="858982"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EA2995-4B56-4294-8997-D1338463EB4B}"/>
                </a:ext>
              </a:extLst>
            </p:cNvPr>
            <p:cNvSpPr/>
            <p:nvPr/>
          </p:nvSpPr>
          <p:spPr>
            <a:xfrm>
              <a:off x="858982"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DDB37D-6F6A-4CC8-B925-FA2D79D3FAFB}"/>
                </a:ext>
              </a:extLst>
            </p:cNvPr>
            <p:cNvSpPr/>
            <p:nvPr/>
          </p:nvSpPr>
          <p:spPr>
            <a:xfrm>
              <a:off x="1413164"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E3C59A-964D-4FAC-B67E-F4D41547DBA0}"/>
                </a:ext>
              </a:extLst>
            </p:cNvPr>
            <p:cNvSpPr/>
            <p:nvPr/>
          </p:nvSpPr>
          <p:spPr>
            <a:xfrm>
              <a:off x="1413164"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36F5DA1-C98F-4C17-8810-E5D8000B5BB0}"/>
                </a:ext>
              </a:extLst>
            </p:cNvPr>
            <p:cNvSpPr/>
            <p:nvPr/>
          </p:nvSpPr>
          <p:spPr>
            <a:xfrm>
              <a:off x="1413164"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C6DCDB-27EB-48F0-8289-B18A065AD12B}"/>
                </a:ext>
              </a:extLst>
            </p:cNvPr>
            <p:cNvSpPr/>
            <p:nvPr/>
          </p:nvSpPr>
          <p:spPr>
            <a:xfrm>
              <a:off x="1413164"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66E69E-21CC-4F74-B5BF-8947964548D9}"/>
                </a:ext>
              </a:extLst>
            </p:cNvPr>
            <p:cNvSpPr/>
            <p:nvPr/>
          </p:nvSpPr>
          <p:spPr>
            <a:xfrm>
              <a:off x="1413164"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9B26545-D262-4041-846E-D1D99F0921F8}"/>
                </a:ext>
              </a:extLst>
            </p:cNvPr>
            <p:cNvSpPr/>
            <p:nvPr/>
          </p:nvSpPr>
          <p:spPr>
            <a:xfrm>
              <a:off x="1413164"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33D4A6-96F0-4FC1-BF37-36CD32AB4950}"/>
                </a:ext>
              </a:extLst>
            </p:cNvPr>
            <p:cNvSpPr/>
            <p:nvPr/>
          </p:nvSpPr>
          <p:spPr>
            <a:xfrm>
              <a:off x="1413164"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F523B-90E2-4E8C-A488-DAC75CCAB4FD}"/>
                </a:ext>
              </a:extLst>
            </p:cNvPr>
            <p:cNvSpPr/>
            <p:nvPr/>
          </p:nvSpPr>
          <p:spPr>
            <a:xfrm>
              <a:off x="1967346"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2386F4-1380-44AA-9945-442D9DED81EC}"/>
                </a:ext>
              </a:extLst>
            </p:cNvPr>
            <p:cNvSpPr/>
            <p:nvPr/>
          </p:nvSpPr>
          <p:spPr>
            <a:xfrm>
              <a:off x="1967346"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44B38A-4443-47CB-B5B2-ABC571B1C057}"/>
                </a:ext>
              </a:extLst>
            </p:cNvPr>
            <p:cNvSpPr/>
            <p:nvPr/>
          </p:nvSpPr>
          <p:spPr>
            <a:xfrm>
              <a:off x="1967346"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805B20-42EE-4D3E-9A85-36638FC7C759}"/>
                </a:ext>
              </a:extLst>
            </p:cNvPr>
            <p:cNvSpPr/>
            <p:nvPr/>
          </p:nvSpPr>
          <p:spPr>
            <a:xfrm>
              <a:off x="1967346"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37DADC-7811-42F3-B0E1-C477C7263032}"/>
                </a:ext>
              </a:extLst>
            </p:cNvPr>
            <p:cNvSpPr/>
            <p:nvPr/>
          </p:nvSpPr>
          <p:spPr>
            <a:xfrm>
              <a:off x="1967346"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E207205-469C-4749-82A0-248740A63A49}"/>
                </a:ext>
              </a:extLst>
            </p:cNvPr>
            <p:cNvSpPr/>
            <p:nvPr/>
          </p:nvSpPr>
          <p:spPr>
            <a:xfrm>
              <a:off x="1967346"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8AAD9B0-3651-42F3-937E-407A91D321F5}"/>
                </a:ext>
              </a:extLst>
            </p:cNvPr>
            <p:cNvSpPr/>
            <p:nvPr/>
          </p:nvSpPr>
          <p:spPr>
            <a:xfrm>
              <a:off x="1967346"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763E4D0-4152-4739-8BE8-82AFD0AE1658}"/>
                </a:ext>
              </a:extLst>
            </p:cNvPr>
            <p:cNvSpPr/>
            <p:nvPr/>
          </p:nvSpPr>
          <p:spPr>
            <a:xfrm>
              <a:off x="2521528"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D604FFA-CA64-49C8-B1C4-04384475AF71}"/>
                </a:ext>
              </a:extLst>
            </p:cNvPr>
            <p:cNvSpPr/>
            <p:nvPr/>
          </p:nvSpPr>
          <p:spPr>
            <a:xfrm>
              <a:off x="2521528"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2B3E625-A1B1-4C25-9949-B8EAFE459AFB}"/>
                </a:ext>
              </a:extLst>
            </p:cNvPr>
            <p:cNvSpPr/>
            <p:nvPr/>
          </p:nvSpPr>
          <p:spPr>
            <a:xfrm>
              <a:off x="2521528"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3619622-7EB8-4258-80D3-033804A18C7C}"/>
                </a:ext>
              </a:extLst>
            </p:cNvPr>
            <p:cNvSpPr/>
            <p:nvPr/>
          </p:nvSpPr>
          <p:spPr>
            <a:xfrm>
              <a:off x="2521528"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BDCAD24-09EE-4C4B-8831-A6E9CD0AD391}"/>
                </a:ext>
              </a:extLst>
            </p:cNvPr>
            <p:cNvSpPr/>
            <p:nvPr/>
          </p:nvSpPr>
          <p:spPr>
            <a:xfrm>
              <a:off x="2521528"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DD0A561-0A8F-4DC6-9711-E234193D6489}"/>
                </a:ext>
              </a:extLst>
            </p:cNvPr>
            <p:cNvSpPr/>
            <p:nvPr/>
          </p:nvSpPr>
          <p:spPr>
            <a:xfrm>
              <a:off x="2521528"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77B9D1-3105-45F9-A79C-26E3C7C21A28}"/>
                </a:ext>
              </a:extLst>
            </p:cNvPr>
            <p:cNvSpPr/>
            <p:nvPr/>
          </p:nvSpPr>
          <p:spPr>
            <a:xfrm>
              <a:off x="2521528"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C03C34F-C3BF-4C27-BC8D-FC06396B5CF0}"/>
                </a:ext>
              </a:extLst>
            </p:cNvPr>
            <p:cNvSpPr/>
            <p:nvPr/>
          </p:nvSpPr>
          <p:spPr>
            <a:xfrm>
              <a:off x="3075710"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504CF95-1489-48E6-A78A-892030D30FD6}"/>
                </a:ext>
              </a:extLst>
            </p:cNvPr>
            <p:cNvSpPr/>
            <p:nvPr/>
          </p:nvSpPr>
          <p:spPr>
            <a:xfrm>
              <a:off x="3075710"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468BB95-1225-46CA-B271-4710340A9233}"/>
                </a:ext>
              </a:extLst>
            </p:cNvPr>
            <p:cNvSpPr/>
            <p:nvPr/>
          </p:nvSpPr>
          <p:spPr>
            <a:xfrm>
              <a:off x="3075710"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2CF2E73-0F7B-4336-BCD8-5B1DC4298F47}"/>
                </a:ext>
              </a:extLst>
            </p:cNvPr>
            <p:cNvSpPr/>
            <p:nvPr/>
          </p:nvSpPr>
          <p:spPr>
            <a:xfrm>
              <a:off x="3075710"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10C0E32-AE46-49E7-AC7D-524DEEC8B093}"/>
                </a:ext>
              </a:extLst>
            </p:cNvPr>
            <p:cNvSpPr/>
            <p:nvPr/>
          </p:nvSpPr>
          <p:spPr>
            <a:xfrm>
              <a:off x="3075710"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0C29782-0DB9-4AB3-81D4-5E4752ED6447}"/>
                </a:ext>
              </a:extLst>
            </p:cNvPr>
            <p:cNvSpPr/>
            <p:nvPr/>
          </p:nvSpPr>
          <p:spPr>
            <a:xfrm>
              <a:off x="3075710"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40D8EB0-BC08-4CB8-9B0A-598323CA6ABA}"/>
                </a:ext>
              </a:extLst>
            </p:cNvPr>
            <p:cNvSpPr/>
            <p:nvPr/>
          </p:nvSpPr>
          <p:spPr>
            <a:xfrm>
              <a:off x="3629892"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FAF7C61-BC37-4305-AF3C-17AA84E5E632}"/>
                </a:ext>
              </a:extLst>
            </p:cNvPr>
            <p:cNvSpPr/>
            <p:nvPr/>
          </p:nvSpPr>
          <p:spPr>
            <a:xfrm>
              <a:off x="3629892"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D1385C6-18C2-40EB-AB8D-53CD62CD111A}"/>
                </a:ext>
              </a:extLst>
            </p:cNvPr>
            <p:cNvSpPr/>
            <p:nvPr/>
          </p:nvSpPr>
          <p:spPr>
            <a:xfrm>
              <a:off x="3629892"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C8AD26F-02A6-42E8-84EB-00DB5ACEFF21}"/>
                </a:ext>
              </a:extLst>
            </p:cNvPr>
            <p:cNvSpPr/>
            <p:nvPr/>
          </p:nvSpPr>
          <p:spPr>
            <a:xfrm>
              <a:off x="3629892"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131C01F-54B8-45DA-AA95-A350D4C372B7}"/>
                </a:ext>
              </a:extLst>
            </p:cNvPr>
            <p:cNvSpPr/>
            <p:nvPr/>
          </p:nvSpPr>
          <p:spPr>
            <a:xfrm>
              <a:off x="3629892"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4554AA7-D4EA-42BF-BF11-E0BF5AA1FA67}"/>
                </a:ext>
              </a:extLst>
            </p:cNvPr>
            <p:cNvSpPr/>
            <p:nvPr/>
          </p:nvSpPr>
          <p:spPr>
            <a:xfrm>
              <a:off x="3629892"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AD4D04E-659E-45B4-AEB9-1F47F67376B5}"/>
                </a:ext>
              </a:extLst>
            </p:cNvPr>
            <p:cNvSpPr/>
            <p:nvPr/>
          </p:nvSpPr>
          <p:spPr>
            <a:xfrm>
              <a:off x="3629892"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A2DF6FF-63B4-41C1-8605-43F874E451FB}"/>
                </a:ext>
              </a:extLst>
            </p:cNvPr>
            <p:cNvSpPr/>
            <p:nvPr/>
          </p:nvSpPr>
          <p:spPr>
            <a:xfrm>
              <a:off x="4184074"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6D639F7-F037-4DBE-A775-C8B4BDDAD2A0}"/>
                </a:ext>
              </a:extLst>
            </p:cNvPr>
            <p:cNvSpPr/>
            <p:nvPr/>
          </p:nvSpPr>
          <p:spPr>
            <a:xfrm>
              <a:off x="4184074"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76490E6-7EC7-4686-83AD-B29C4D7E47BC}"/>
                </a:ext>
              </a:extLst>
            </p:cNvPr>
            <p:cNvSpPr/>
            <p:nvPr/>
          </p:nvSpPr>
          <p:spPr>
            <a:xfrm>
              <a:off x="4184074"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2E0AF35-11CA-427C-B727-57590931DCD3}"/>
                </a:ext>
              </a:extLst>
            </p:cNvPr>
            <p:cNvSpPr/>
            <p:nvPr/>
          </p:nvSpPr>
          <p:spPr>
            <a:xfrm>
              <a:off x="4184074"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1D3981-126D-4853-9653-B7F113B52534}"/>
                </a:ext>
              </a:extLst>
            </p:cNvPr>
            <p:cNvSpPr/>
            <p:nvPr/>
          </p:nvSpPr>
          <p:spPr>
            <a:xfrm>
              <a:off x="4184074"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3B17FEB-EFF8-4124-BF48-B7B905935F31}"/>
                </a:ext>
              </a:extLst>
            </p:cNvPr>
            <p:cNvSpPr/>
            <p:nvPr/>
          </p:nvSpPr>
          <p:spPr>
            <a:xfrm>
              <a:off x="4184074"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24FBBF8-AD23-4FE4-A7C5-B9010DCC5622}"/>
                </a:ext>
              </a:extLst>
            </p:cNvPr>
            <p:cNvSpPr/>
            <p:nvPr/>
          </p:nvSpPr>
          <p:spPr>
            <a:xfrm>
              <a:off x="4184074"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9CF71AB-276E-4B9A-A7F9-3AE0BFFC1630}"/>
                </a:ext>
              </a:extLst>
            </p:cNvPr>
            <p:cNvSpPr/>
            <p:nvPr/>
          </p:nvSpPr>
          <p:spPr>
            <a:xfrm>
              <a:off x="4738256"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083E500-1963-46ED-AF38-E2C0C8FBA340}"/>
                </a:ext>
              </a:extLst>
            </p:cNvPr>
            <p:cNvSpPr/>
            <p:nvPr/>
          </p:nvSpPr>
          <p:spPr>
            <a:xfrm>
              <a:off x="4738256"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70C08C5-4618-4F50-A9FA-C66D818643E9}"/>
                </a:ext>
              </a:extLst>
            </p:cNvPr>
            <p:cNvSpPr/>
            <p:nvPr/>
          </p:nvSpPr>
          <p:spPr>
            <a:xfrm>
              <a:off x="4738256"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FE868EB-C580-47DE-96D2-62C693C3B543}"/>
                </a:ext>
              </a:extLst>
            </p:cNvPr>
            <p:cNvSpPr/>
            <p:nvPr/>
          </p:nvSpPr>
          <p:spPr>
            <a:xfrm>
              <a:off x="4738256"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8E09698-4304-4E2E-9C63-B2759FA8178A}"/>
                </a:ext>
              </a:extLst>
            </p:cNvPr>
            <p:cNvSpPr/>
            <p:nvPr/>
          </p:nvSpPr>
          <p:spPr>
            <a:xfrm>
              <a:off x="4738256"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0C4554C-EA91-4624-A909-742253C5703B}"/>
                </a:ext>
              </a:extLst>
            </p:cNvPr>
            <p:cNvSpPr/>
            <p:nvPr/>
          </p:nvSpPr>
          <p:spPr>
            <a:xfrm>
              <a:off x="4738256"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F6CAED5-2457-40F6-9F2B-82A3372A064C}"/>
                </a:ext>
              </a:extLst>
            </p:cNvPr>
            <p:cNvSpPr/>
            <p:nvPr/>
          </p:nvSpPr>
          <p:spPr>
            <a:xfrm>
              <a:off x="4738256"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AB95D37-A6A6-4F8A-A524-E55C6E603AA4}"/>
                </a:ext>
              </a:extLst>
            </p:cNvPr>
            <p:cNvSpPr/>
            <p:nvPr/>
          </p:nvSpPr>
          <p:spPr>
            <a:xfrm>
              <a:off x="3075710"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97BC593-A272-4E1C-8ADB-3FB37E45CB51}"/>
                </a:ext>
              </a:extLst>
            </p:cNvPr>
            <p:cNvSpPr/>
            <p:nvPr/>
          </p:nvSpPr>
          <p:spPr>
            <a:xfrm>
              <a:off x="5292438"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578BBFE-BE20-49CB-8E59-19916C0EC8B6}"/>
                </a:ext>
              </a:extLst>
            </p:cNvPr>
            <p:cNvSpPr/>
            <p:nvPr/>
          </p:nvSpPr>
          <p:spPr>
            <a:xfrm>
              <a:off x="5292438"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2568CE2-FDE2-4C30-BBCD-D03E0324F3BE}"/>
                </a:ext>
              </a:extLst>
            </p:cNvPr>
            <p:cNvSpPr/>
            <p:nvPr/>
          </p:nvSpPr>
          <p:spPr>
            <a:xfrm>
              <a:off x="5292438"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237413B-47B0-4511-B390-42EC2C2A02D5}"/>
                </a:ext>
              </a:extLst>
            </p:cNvPr>
            <p:cNvSpPr/>
            <p:nvPr/>
          </p:nvSpPr>
          <p:spPr>
            <a:xfrm>
              <a:off x="5292438"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D3D9661-46B5-4E6F-B6A4-3C9D8A455F7F}"/>
                </a:ext>
              </a:extLst>
            </p:cNvPr>
            <p:cNvSpPr/>
            <p:nvPr/>
          </p:nvSpPr>
          <p:spPr>
            <a:xfrm>
              <a:off x="5292438"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D3001C5-E75C-4E42-A384-04C26859BB9B}"/>
                </a:ext>
              </a:extLst>
            </p:cNvPr>
            <p:cNvSpPr/>
            <p:nvPr/>
          </p:nvSpPr>
          <p:spPr>
            <a:xfrm>
              <a:off x="5292438"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87921BC7-FCCE-443F-A83C-64401541F9EC}"/>
                </a:ext>
              </a:extLst>
            </p:cNvPr>
            <p:cNvSpPr/>
            <p:nvPr/>
          </p:nvSpPr>
          <p:spPr>
            <a:xfrm>
              <a:off x="5292438"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54792025-A4C7-4FEA-8C65-17A7F2A6C11B}"/>
                </a:ext>
              </a:extLst>
            </p:cNvPr>
            <p:cNvSpPr/>
            <p:nvPr/>
          </p:nvSpPr>
          <p:spPr>
            <a:xfrm>
              <a:off x="5846620"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4E2987-F736-43CE-9D5F-8536F624DEA5}"/>
                </a:ext>
              </a:extLst>
            </p:cNvPr>
            <p:cNvSpPr/>
            <p:nvPr/>
          </p:nvSpPr>
          <p:spPr>
            <a:xfrm>
              <a:off x="5846620"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669C10F-DD37-4222-98B8-13791851587B}"/>
                </a:ext>
              </a:extLst>
            </p:cNvPr>
            <p:cNvSpPr/>
            <p:nvPr/>
          </p:nvSpPr>
          <p:spPr>
            <a:xfrm>
              <a:off x="5846620"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E363149-F0A4-4327-95A8-781300CA3F1C}"/>
                </a:ext>
              </a:extLst>
            </p:cNvPr>
            <p:cNvSpPr/>
            <p:nvPr/>
          </p:nvSpPr>
          <p:spPr>
            <a:xfrm>
              <a:off x="5846620"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13924110-9488-4474-BA88-2B1E5D525587}"/>
                </a:ext>
              </a:extLst>
            </p:cNvPr>
            <p:cNvSpPr/>
            <p:nvPr/>
          </p:nvSpPr>
          <p:spPr>
            <a:xfrm>
              <a:off x="5846620"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EA20DEF-3920-42C0-A459-CA0A8DDB5BA5}"/>
                </a:ext>
              </a:extLst>
            </p:cNvPr>
            <p:cNvSpPr/>
            <p:nvPr/>
          </p:nvSpPr>
          <p:spPr>
            <a:xfrm>
              <a:off x="5846620"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55B878D-AFD8-4618-84BE-FD9352CE6BDD}"/>
                </a:ext>
              </a:extLst>
            </p:cNvPr>
            <p:cNvSpPr/>
            <p:nvPr/>
          </p:nvSpPr>
          <p:spPr>
            <a:xfrm>
              <a:off x="5846620"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13B56E9-D9F4-4F83-A7C9-3D66B4885A49}"/>
                </a:ext>
              </a:extLst>
            </p:cNvPr>
            <p:cNvSpPr/>
            <p:nvPr/>
          </p:nvSpPr>
          <p:spPr>
            <a:xfrm>
              <a:off x="6400802"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4B53273-703A-4E23-82E6-3A04D73E0BFE}"/>
                </a:ext>
              </a:extLst>
            </p:cNvPr>
            <p:cNvSpPr/>
            <p:nvPr/>
          </p:nvSpPr>
          <p:spPr>
            <a:xfrm>
              <a:off x="6400802"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F920629-B46A-4002-AAAF-698C2813A87F}"/>
                </a:ext>
              </a:extLst>
            </p:cNvPr>
            <p:cNvSpPr/>
            <p:nvPr/>
          </p:nvSpPr>
          <p:spPr>
            <a:xfrm>
              <a:off x="6400802"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02E1C2D-EAED-4D2F-A533-6744FC9817C6}"/>
                </a:ext>
              </a:extLst>
            </p:cNvPr>
            <p:cNvSpPr/>
            <p:nvPr/>
          </p:nvSpPr>
          <p:spPr>
            <a:xfrm>
              <a:off x="6400802"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29C99B9-23B6-4052-ABA0-26187729C385}"/>
                </a:ext>
              </a:extLst>
            </p:cNvPr>
            <p:cNvSpPr/>
            <p:nvPr/>
          </p:nvSpPr>
          <p:spPr>
            <a:xfrm>
              <a:off x="6400802"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1F99475-E555-4B1F-A3A0-1DC8B1FC2589}"/>
                </a:ext>
              </a:extLst>
            </p:cNvPr>
            <p:cNvSpPr/>
            <p:nvPr/>
          </p:nvSpPr>
          <p:spPr>
            <a:xfrm>
              <a:off x="6400802"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AA3F509-5B8B-4EDA-B4F1-FF9D6641251F}"/>
                </a:ext>
              </a:extLst>
            </p:cNvPr>
            <p:cNvSpPr/>
            <p:nvPr/>
          </p:nvSpPr>
          <p:spPr>
            <a:xfrm>
              <a:off x="6400802"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088B5E0-19B0-4902-A31F-9D0EFB8FD71B}"/>
                </a:ext>
              </a:extLst>
            </p:cNvPr>
            <p:cNvSpPr/>
            <p:nvPr/>
          </p:nvSpPr>
          <p:spPr>
            <a:xfrm>
              <a:off x="6954984"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B78A014-1D6E-44AA-AE7E-50B43D5ABE16}"/>
                </a:ext>
              </a:extLst>
            </p:cNvPr>
            <p:cNvSpPr/>
            <p:nvPr/>
          </p:nvSpPr>
          <p:spPr>
            <a:xfrm>
              <a:off x="6954984"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FC6D26B-DFCC-4D96-913B-668716F30F93}"/>
                </a:ext>
              </a:extLst>
            </p:cNvPr>
            <p:cNvSpPr/>
            <p:nvPr/>
          </p:nvSpPr>
          <p:spPr>
            <a:xfrm>
              <a:off x="6954984"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903FC1D-27A8-4409-B448-C763D16AB15A}"/>
                </a:ext>
              </a:extLst>
            </p:cNvPr>
            <p:cNvSpPr/>
            <p:nvPr/>
          </p:nvSpPr>
          <p:spPr>
            <a:xfrm>
              <a:off x="6954984"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EE08844-4398-41B7-A55D-CC129C1751AD}"/>
                </a:ext>
              </a:extLst>
            </p:cNvPr>
            <p:cNvSpPr/>
            <p:nvPr/>
          </p:nvSpPr>
          <p:spPr>
            <a:xfrm>
              <a:off x="6954984"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D781B11-32AD-417B-8558-9F231A6F144D}"/>
                </a:ext>
              </a:extLst>
            </p:cNvPr>
            <p:cNvSpPr/>
            <p:nvPr/>
          </p:nvSpPr>
          <p:spPr>
            <a:xfrm>
              <a:off x="6954984"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2EB55FA-F0D2-4429-A6F3-E9002E9BFB3C}"/>
                </a:ext>
              </a:extLst>
            </p:cNvPr>
            <p:cNvSpPr/>
            <p:nvPr/>
          </p:nvSpPr>
          <p:spPr>
            <a:xfrm>
              <a:off x="6954984"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6D3CA4D-2513-4583-9313-D768C6BD619D}"/>
                </a:ext>
              </a:extLst>
            </p:cNvPr>
            <p:cNvSpPr/>
            <p:nvPr/>
          </p:nvSpPr>
          <p:spPr>
            <a:xfrm>
              <a:off x="7509166" y="411480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52B770F-120A-48DD-AD24-7EB6F8440FC4}"/>
                </a:ext>
              </a:extLst>
            </p:cNvPr>
            <p:cNvSpPr/>
            <p:nvPr/>
          </p:nvSpPr>
          <p:spPr>
            <a:xfrm>
              <a:off x="7509166" y="356061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FA4D95B-7DF2-4D71-90EE-B91D01BCE4C5}"/>
                </a:ext>
              </a:extLst>
            </p:cNvPr>
            <p:cNvSpPr/>
            <p:nvPr/>
          </p:nvSpPr>
          <p:spPr>
            <a:xfrm>
              <a:off x="7509166" y="300643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9052401-10ED-4A70-9DF0-7D7AF2115AA3}"/>
                </a:ext>
              </a:extLst>
            </p:cNvPr>
            <p:cNvSpPr/>
            <p:nvPr/>
          </p:nvSpPr>
          <p:spPr>
            <a:xfrm>
              <a:off x="7509166" y="1898072"/>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DB7461C-2E16-4AAD-AC94-831A624DDBB7}"/>
                </a:ext>
              </a:extLst>
            </p:cNvPr>
            <p:cNvSpPr/>
            <p:nvPr/>
          </p:nvSpPr>
          <p:spPr>
            <a:xfrm>
              <a:off x="7509166" y="1343890"/>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8566CD8-570B-4BA0-9F5F-5E47B0A6AFA6}"/>
                </a:ext>
              </a:extLst>
            </p:cNvPr>
            <p:cNvSpPr/>
            <p:nvPr/>
          </p:nvSpPr>
          <p:spPr>
            <a:xfrm>
              <a:off x="7509166" y="789708"/>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041CB65D-23DC-4A6E-B89A-F744A8F87F10}"/>
                </a:ext>
              </a:extLst>
            </p:cNvPr>
            <p:cNvSpPr/>
            <p:nvPr/>
          </p:nvSpPr>
          <p:spPr>
            <a:xfrm>
              <a:off x="7509166" y="2452254"/>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62549CD-1C00-4EC9-AB15-08E0B3E30970}"/>
                </a:ext>
              </a:extLst>
            </p:cNvPr>
            <p:cNvSpPr/>
            <p:nvPr/>
          </p:nvSpPr>
          <p:spPr>
            <a:xfrm>
              <a:off x="1413164" y="235526"/>
              <a:ext cx="554182" cy="554182"/>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a:extLst>
              <a:ext uri="{FF2B5EF4-FFF2-40B4-BE49-F238E27FC236}">
                <a16:creationId xmlns:a16="http://schemas.microsoft.com/office/drawing/2014/main" id="{A3364FD3-0AB3-4776-B3F2-25CEDBDA82BF}"/>
              </a:ext>
            </a:extLst>
          </p:cNvPr>
          <p:cNvSpPr txBox="1"/>
          <p:nvPr/>
        </p:nvSpPr>
        <p:spPr>
          <a:xfrm>
            <a:off x="176981" y="5270090"/>
            <a:ext cx="8790038" cy="1369606"/>
          </a:xfrm>
          <a:prstGeom prst="rect">
            <a:avLst/>
          </a:prstGeom>
          <a:noFill/>
        </p:spPr>
        <p:txBody>
          <a:bodyPr wrap="square" rtlCol="0">
            <a:spAutoFit/>
          </a:bodyPr>
          <a:lstStyle/>
          <a:p>
            <a:pPr algn="ctr"/>
            <a:r>
              <a:rPr lang="en-US" sz="2500" dirty="0">
                <a:latin typeface="Cambria" panose="02040503050406030204" pitchFamily="18" charset="0"/>
                <a:ea typeface="Cambria" panose="02040503050406030204" pitchFamily="18" charset="0"/>
              </a:rPr>
              <a:t>What do we do with the existing tiling scheme in NATRF2022?</a:t>
            </a:r>
          </a:p>
          <a:p>
            <a:pPr marL="342900" indent="-342900">
              <a:spcBef>
                <a:spcPts val="12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Leave it alone?  </a:t>
            </a:r>
            <a:r>
              <a:rPr lang="en-US" sz="2400" dirty="0">
                <a:latin typeface="Cambria" panose="02040503050406030204" pitchFamily="18" charset="0"/>
                <a:ea typeface="Cambria" panose="02040503050406030204" pitchFamily="18" charset="0"/>
                <a:sym typeface="Wingdings" panose="05000000000000000000" pitchFamily="2" charset="2"/>
              </a:rPr>
              <a:t> Uneven coordinates at corners?</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en-US" sz="2400" dirty="0">
                <a:latin typeface="Cambria" panose="02040503050406030204" pitchFamily="18" charset="0"/>
                <a:ea typeface="Cambria" panose="02040503050406030204" pitchFamily="18" charset="0"/>
              </a:rPr>
              <a:t>Something different?</a:t>
            </a:r>
          </a:p>
        </p:txBody>
      </p:sp>
    </p:spTree>
    <p:extLst>
      <p:ext uri="{BB962C8B-B14F-4D97-AF65-F5344CB8AC3E}">
        <p14:creationId xmlns:p14="http://schemas.microsoft.com/office/powerpoint/2010/main" val="239054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left)">
                                      <p:cBhvr>
                                        <p:cTn id="7" dur="500"/>
                                        <p:tgtEl>
                                          <p:spTgt spid="9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wipe(left)">
                                      <p:cBhvr>
                                        <p:cTn id="10" dur="500"/>
                                        <p:tgtEl>
                                          <p:spTgt spid="9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500"/>
                                        <p:tgtEl>
                                          <p:spTgt spid="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750"/>
                                        <p:tgtEl>
                                          <p:spTgt spid="3"/>
                                        </p:tgtEl>
                                      </p:cBhvr>
                                    </p:animEffect>
                                  </p:childTnLst>
                                </p:cTn>
                              </p:par>
                            </p:childTnLst>
                          </p:cTn>
                        </p:par>
                        <p:par>
                          <p:cTn id="19" fill="hold">
                            <p:stCondLst>
                              <p:cond delay="1750"/>
                            </p:stCondLst>
                            <p:childTnLst>
                              <p:par>
                                <p:cTn id="20" presetID="1" presetClass="entr" presetSubtype="0" fill="hold" nodeType="afterEffect">
                                  <p:stCondLst>
                                    <p:cond delay="0"/>
                                  </p:stCondLst>
                                  <p:childTnLst>
                                    <p:set>
                                      <p:cBhvr>
                                        <p:cTn id="21" dur="1" fill="hold">
                                          <p:stCondLst>
                                            <p:cond delay="0"/>
                                          </p:stCondLst>
                                        </p:cTn>
                                        <p:tgtEl>
                                          <p:spTgt spid="9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2.22222E-6 2.59259E-6 L -0.01979 -0.0331 " pathEditMode="relative" rAng="0" ptsTypes="AA">
                                      <p:cBhvr>
                                        <p:cTn id="25" dur="2000" fill="hold"/>
                                        <p:tgtEl>
                                          <p:spTgt spid="99"/>
                                        </p:tgtEl>
                                        <p:attrNameLst>
                                          <p:attrName>ppt_x</p:attrName>
                                          <p:attrName>ppt_y</p:attrName>
                                        </p:attrNameLst>
                                      </p:cBhvr>
                                      <p:rCtr x="-990" y="-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0" y="1448239"/>
            <a:ext cx="9144000" cy="2725532"/>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US Survey Foot</a:t>
            </a: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and </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International Foot</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object 4"/>
          <p:cNvSpPr txBox="1"/>
          <p:nvPr/>
        </p:nvSpPr>
        <p:spPr>
          <a:xfrm>
            <a:off x="1739900" y="5755385"/>
            <a:ext cx="7404100" cy="694207"/>
          </a:xfrm>
          <a:prstGeom prst="rect">
            <a:avLst/>
          </a:prstGeom>
          <a:solidFill>
            <a:schemeClr val="bg1"/>
          </a:solidFill>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…or </a:t>
            </a:r>
            <a:r>
              <a:rPr kumimoji="0" lang="en-US" sz="4400" b="1" i="0" u="none" strike="noStrike" kern="1200" cap="none" spc="0" normalizeH="0" baseline="0" noProof="0" dirty="0" err="1">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Feets</a:t>
            </a:r>
            <a:r>
              <a:rPr kumimoji="0" lang="en-US" sz="44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 Don’t Fail Me Now</a:t>
            </a: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p:txBody>
      </p:sp>
      <p:sp>
        <p:nvSpPr>
          <p:cNvPr id="3" name="TextBox 2"/>
          <p:cNvSpPr txBox="1"/>
          <p:nvPr/>
        </p:nvSpPr>
        <p:spPr bwMode="auto">
          <a:xfrm>
            <a:off x="66675" y="5838825"/>
            <a:ext cx="904875" cy="92333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itchFamily="34" charset="0"/>
                <a:ea typeface="ＭＳ Ｐゴシック" pitchFamily="34" charset="-128"/>
                <a:cs typeface="+mn-cs"/>
              </a:rPr>
              <a:t>RIP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itchFamily="34" charset="0"/>
                <a:ea typeface="ＭＳ Ｐゴシック" pitchFamily="34" charset="-128"/>
                <a:cs typeface="+mn-cs"/>
              </a:rPr>
              <a:t>Paul </a:t>
            </a:r>
            <a:r>
              <a:rPr kumimoji="0" lang="en-US" sz="1800" b="0" i="0" u="none" strike="noStrike" kern="1200" cap="none" spc="0" normalizeH="0" baseline="0" noProof="0" dirty="0" err="1">
                <a:ln>
                  <a:noFill/>
                </a:ln>
                <a:solidFill>
                  <a:prstClr val="black">
                    <a:lumMod val="50000"/>
                    <a:lumOff val="50000"/>
                  </a:prstClr>
                </a:solidFill>
                <a:effectLst/>
                <a:uLnTx/>
                <a:uFillTx/>
                <a:latin typeface="Calibri" pitchFamily="34" charset="0"/>
                <a:ea typeface="ＭＳ Ｐゴシック" pitchFamily="34" charset="-128"/>
                <a:cs typeface="+mn-cs"/>
              </a:rPr>
              <a:t>Barrere</a:t>
            </a:r>
            <a:endParaRPr kumimoji="0" lang="en-US" sz="1800" b="0" i="0" u="none" strike="noStrike" kern="1200" cap="none" spc="0" normalizeH="0" baseline="0" noProof="0" dirty="0">
              <a:ln>
                <a:noFill/>
              </a:ln>
              <a:solidFill>
                <a:prstClr val="black">
                  <a:lumMod val="50000"/>
                  <a:lumOff val="50000"/>
                </a:prstClr>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1909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75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b="1" dirty="0">
                <a:latin typeface="Cambria" panose="02040503050406030204" pitchFamily="18" charset="0"/>
                <a:ea typeface="Cambria" panose="02040503050406030204" pitchFamily="18" charset="0"/>
              </a:rPr>
              <a:t>Two versions of same unit in current use</a:t>
            </a:r>
          </a:p>
          <a:p>
            <a:pPr lvl="1"/>
            <a:r>
              <a:rPr lang="en-US" dirty="0">
                <a:latin typeface="Cambria" panose="02040503050406030204" pitchFamily="18" charset="0"/>
                <a:ea typeface="Cambria" panose="02040503050406030204" pitchFamily="18" charset="0"/>
              </a:rPr>
              <a:t>“New” international foot and “old” U.S. survey foot</a:t>
            </a:r>
          </a:p>
          <a:p>
            <a:pPr lvl="1"/>
            <a:r>
              <a:rPr lang="en-US" dirty="0">
                <a:latin typeface="Cambria" panose="02040503050406030204" pitchFamily="18" charset="0"/>
                <a:ea typeface="Cambria" panose="02040503050406030204" pitchFamily="18" charset="0"/>
              </a:rPr>
              <a:t>Intl. shorter than US by 2 ppm (</a:t>
            </a:r>
            <a:r>
              <a:rPr lang="en-US" b="1" dirty="0">
                <a:latin typeface="Cambria" panose="02040503050406030204" pitchFamily="18" charset="0"/>
                <a:ea typeface="Cambria" panose="02040503050406030204" pitchFamily="18" charset="0"/>
              </a:rPr>
              <a:t>0.01 ft per mile</a:t>
            </a:r>
            <a:r>
              <a:rPr lang="en-US" dirty="0">
                <a:latin typeface="Cambria" panose="02040503050406030204" pitchFamily="18" charset="0"/>
                <a:ea typeface="Cambria" panose="02040503050406030204" pitchFamily="18" charset="0"/>
              </a:rPr>
              <a:t>)</a:t>
            </a:r>
          </a:p>
          <a:p>
            <a:r>
              <a:rPr lang="en-US" b="1" dirty="0">
                <a:latin typeface="Cambria" panose="02040503050406030204" pitchFamily="18" charset="0"/>
                <a:ea typeface="Cambria" panose="02040503050406030204" pitchFamily="18" charset="0"/>
              </a:rPr>
              <a:t>What’s in a name?</a:t>
            </a:r>
          </a:p>
          <a:p>
            <a:pPr lvl="1"/>
            <a:r>
              <a:rPr lang="en-US" dirty="0">
                <a:latin typeface="Cambria" panose="02040503050406030204" pitchFamily="18" charset="0"/>
                <a:ea typeface="Cambria" panose="02040503050406030204" pitchFamily="18" charset="0"/>
              </a:rPr>
              <a:t>“U.S. survey” versus “international”</a:t>
            </a:r>
          </a:p>
          <a:p>
            <a:r>
              <a:rPr lang="en-US" b="1" dirty="0">
                <a:latin typeface="Cambria" panose="02040503050406030204" pitchFamily="18" charset="0"/>
                <a:ea typeface="Cambria" panose="02040503050406030204" pitchFamily="18" charset="0"/>
              </a:rPr>
              <a:t>Who is using U.S. survey feet?</a:t>
            </a:r>
          </a:p>
          <a:p>
            <a:pPr lvl="1"/>
            <a:r>
              <a:rPr lang="en-US" dirty="0">
                <a:latin typeface="Cambria" panose="02040503050406030204" pitchFamily="18" charset="0"/>
                <a:ea typeface="Cambria" panose="02040503050406030204" pitchFamily="18" charset="0"/>
              </a:rPr>
              <a:t>Surveyors exclusively… also the users of their data.</a:t>
            </a:r>
          </a:p>
          <a:p>
            <a:pPr lvl="2"/>
            <a:r>
              <a:rPr lang="en-US" dirty="0">
                <a:latin typeface="Cambria" panose="02040503050406030204" pitchFamily="18" charset="0"/>
                <a:ea typeface="Cambria" panose="02040503050406030204" pitchFamily="18" charset="0"/>
              </a:rPr>
              <a:t>Derivative products</a:t>
            </a:r>
          </a:p>
          <a:p>
            <a:pPr marL="457200" lvl="1" indent="0" algn="ctr">
              <a:buNone/>
            </a:pPr>
            <a:endParaRPr lang="en-US" b="1" i="1" dirty="0">
              <a:latin typeface="Cambria" panose="02040503050406030204" pitchFamily="18" charset="0"/>
              <a:ea typeface="Cambria" panose="02040503050406030204" pitchFamily="18" charset="0"/>
            </a:endParaRPr>
          </a:p>
          <a:p>
            <a:pPr marL="457200" lvl="1" indent="0" algn="ctr">
              <a:spcBef>
                <a:spcPts val="0"/>
              </a:spcBef>
              <a:buNone/>
            </a:pPr>
            <a:r>
              <a:rPr lang="en-US" sz="4000" b="1" i="1" dirty="0">
                <a:latin typeface="Cambria" panose="02040503050406030204" pitchFamily="18" charset="0"/>
                <a:ea typeface="Cambria" panose="02040503050406030204" pitchFamily="18" charset="0"/>
              </a:rPr>
              <a:t>So… this impacts everyone here.</a:t>
            </a:r>
          </a:p>
          <a:p>
            <a:endParaRPr lang="en-US"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6"/>
            <a:ext cx="9144000" cy="802365"/>
          </a:xfrm>
          <a:noFill/>
        </p:spPr>
        <p:txBody>
          <a:bodyPr/>
          <a:lstStyle/>
          <a:p>
            <a:r>
              <a:rPr lang="en-US" sz="4000" b="1" dirty="0">
                <a:latin typeface="Cambria" panose="02040503050406030204" pitchFamily="18" charset="0"/>
                <a:ea typeface="Cambria" panose="02040503050406030204" pitchFamily="18" charset="0"/>
              </a:rPr>
              <a:t>The Issue at Hand…</a:t>
            </a:r>
          </a:p>
        </p:txBody>
      </p:sp>
    </p:spTree>
    <p:extLst>
      <p:ext uri="{BB962C8B-B14F-4D97-AF65-F5344CB8AC3E}">
        <p14:creationId xmlns:p14="http://schemas.microsoft.com/office/powerpoint/2010/main" val="109589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p:cTn id="7"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b="1" dirty="0">
                <a:latin typeface="Cambria" panose="02040503050406030204" pitchFamily="18" charset="0"/>
                <a:ea typeface="Cambria" panose="02040503050406030204" pitchFamily="18" charset="0"/>
              </a:rPr>
              <a:t>When does this matter?</a:t>
            </a:r>
          </a:p>
          <a:p>
            <a:pPr lvl="1"/>
            <a:r>
              <a:rPr lang="en-US" sz="3600" b="1" i="1" dirty="0">
                <a:latin typeface="Cambria" panose="02040503050406030204" pitchFamily="18" charset="0"/>
                <a:ea typeface="Cambria" panose="02040503050406030204" pitchFamily="18" charset="0"/>
              </a:rPr>
              <a:t>Not</a:t>
            </a:r>
            <a:r>
              <a:rPr lang="en-US" sz="3600" dirty="0">
                <a:latin typeface="Cambria" panose="02040503050406030204" pitchFamily="18" charset="0"/>
                <a:ea typeface="Cambria" panose="02040503050406030204" pitchFamily="18" charset="0"/>
              </a:rPr>
              <a:t> typically in lengths/distances</a:t>
            </a:r>
          </a:p>
          <a:p>
            <a:pPr lvl="1"/>
            <a:r>
              <a:rPr lang="en-US" sz="3600" dirty="0">
                <a:latin typeface="Cambria" panose="02040503050406030204" pitchFamily="18" charset="0"/>
                <a:ea typeface="Cambria" panose="02040503050406030204" pitchFamily="18" charset="0"/>
              </a:rPr>
              <a:t>Published planar coordinate systems</a:t>
            </a:r>
          </a:p>
          <a:p>
            <a:pPr lvl="2"/>
            <a:r>
              <a:rPr lang="en-US" sz="3200" dirty="0">
                <a:latin typeface="Cambria" panose="02040503050406030204" pitchFamily="18" charset="0"/>
                <a:ea typeface="Cambria" panose="02040503050406030204" pitchFamily="18" charset="0"/>
              </a:rPr>
              <a:t>Why? </a:t>
            </a:r>
            <a:r>
              <a:rPr lang="en-US" sz="3200" dirty="0">
                <a:latin typeface="Cambria" panose="02040503050406030204" pitchFamily="18" charset="0"/>
                <a:ea typeface="Cambria" panose="02040503050406030204" pitchFamily="18" charset="0"/>
                <a:sym typeface="Wingdings" panose="05000000000000000000" pitchFamily="2" charset="2"/>
              </a:rPr>
              <a:t> </a:t>
            </a:r>
            <a:r>
              <a:rPr lang="en-US" sz="3200" dirty="0">
                <a:latin typeface="Cambria" panose="02040503050406030204" pitchFamily="18" charset="0"/>
                <a:ea typeface="Cambria" panose="02040503050406030204" pitchFamily="18" charset="0"/>
              </a:rPr>
              <a:t>large false eastings and northings</a:t>
            </a:r>
          </a:p>
          <a:p>
            <a:r>
              <a:rPr lang="en-US" sz="4000" b="1" dirty="0">
                <a:latin typeface="Cambria" panose="02040503050406030204" pitchFamily="18" charset="0"/>
                <a:ea typeface="Cambria" panose="02040503050406030204" pitchFamily="18" charset="0"/>
              </a:rPr>
              <a:t>Like what?</a:t>
            </a:r>
          </a:p>
          <a:p>
            <a:pPr lvl="1"/>
            <a:r>
              <a:rPr lang="en-US" sz="3600" dirty="0">
                <a:latin typeface="Cambria" panose="02040503050406030204" pitchFamily="18" charset="0"/>
                <a:ea typeface="Cambria" panose="02040503050406030204" pitchFamily="18" charset="0"/>
              </a:rPr>
              <a:t>SPCS and UTM are very popular</a:t>
            </a:r>
          </a:p>
          <a:p>
            <a:pPr lvl="1"/>
            <a:r>
              <a:rPr lang="en-US" sz="3600" b="1" i="1" dirty="0">
                <a:latin typeface="Cambria" panose="02040503050406030204" pitchFamily="18" charset="0"/>
                <a:ea typeface="Cambria" panose="02040503050406030204" pitchFamily="18" charset="0"/>
              </a:rPr>
              <a:t>both</a:t>
            </a:r>
            <a:r>
              <a:rPr lang="en-US" sz="3600" dirty="0">
                <a:latin typeface="Cambria" panose="02040503050406030204" pitchFamily="18" charset="0"/>
                <a:ea typeface="Cambria" panose="02040503050406030204" pitchFamily="18" charset="0"/>
              </a:rPr>
              <a:t> fall victim to mix-ups</a:t>
            </a:r>
          </a:p>
          <a:p>
            <a:pPr lvl="2"/>
            <a:r>
              <a:rPr lang="en-US" sz="3200" dirty="0">
                <a:latin typeface="Cambria" panose="02040503050406030204" pitchFamily="18" charset="0"/>
                <a:ea typeface="Cambria" panose="02040503050406030204" pitchFamily="18" charset="0"/>
              </a:rPr>
              <a:t>due to… the large false E/N in their zones</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What’s impacted?</a:t>
            </a:r>
          </a:p>
        </p:txBody>
      </p:sp>
    </p:spTree>
    <p:extLst>
      <p:ext uri="{BB962C8B-B14F-4D97-AF65-F5344CB8AC3E}">
        <p14:creationId xmlns:p14="http://schemas.microsoft.com/office/powerpoint/2010/main" val="119348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dirty="0">
                <a:latin typeface="Cambria" panose="02040503050406030204" pitchFamily="18" charset="0"/>
                <a:ea typeface="Cambria" panose="02040503050406030204" pitchFamily="18" charset="0"/>
              </a:rPr>
              <a:t>1,000,000.00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a:t>
            </a:r>
            <a:r>
              <a:rPr lang="en-US" sz="4000" dirty="0">
                <a:latin typeface="Cambria" panose="02040503050406030204" pitchFamily="18" charset="0"/>
                <a:ea typeface="Cambria" panose="02040503050406030204" pitchFamily="18" charset="0"/>
              </a:rPr>
              <a:t>.00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80</a:t>
            </a:r>
            <a:r>
              <a:rPr lang="en-US" sz="4000" dirty="0">
                <a:latin typeface="Cambria" panose="02040503050406030204" pitchFamily="18" charset="0"/>
                <a:ea typeface="Cambria" panose="02040503050406030204" pitchFamily="18" charset="0"/>
              </a:rPr>
              <a:t>.00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a:t>
            </a:r>
            <a:r>
              <a:rPr lang="en-US" sz="4000" b="1" dirty="0">
                <a:latin typeface="Cambria" panose="02040503050406030204" pitchFamily="18" charset="0"/>
                <a:ea typeface="Cambria" panose="02040503050406030204" pitchFamily="18" charset="0"/>
              </a:rPr>
              <a:t>8</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ift</a:t>
            </a:r>
            <a:r>
              <a:rPr lang="en-US" sz="4000" dirty="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(can you measure that?)</a:t>
            </a:r>
          </a:p>
          <a:p>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International </a:t>
            </a:r>
            <a:r>
              <a:rPr lang="en-US" sz="4000" dirty="0">
                <a:latin typeface="Cambria" panose="02040503050406030204" pitchFamily="18" charset="0"/>
                <a:ea typeface="Cambria" panose="02040503050406030204" pitchFamily="18" charset="0"/>
                <a:sym typeface="Wingdings" panose="05000000000000000000" pitchFamily="2" charset="2"/>
              </a:rPr>
              <a:t> 1 </a:t>
            </a:r>
            <a:r>
              <a:rPr lang="en-US" sz="4000" dirty="0" err="1">
                <a:latin typeface="Cambria" panose="02040503050406030204" pitchFamily="18" charset="0"/>
                <a:ea typeface="Cambria" panose="02040503050406030204" pitchFamily="18" charset="0"/>
                <a:sym typeface="Wingdings" panose="05000000000000000000" pitchFamily="2" charset="2"/>
              </a:rPr>
              <a:t>ft</a:t>
            </a:r>
            <a:r>
              <a:rPr lang="en-US" sz="4000" dirty="0">
                <a:latin typeface="Cambria" panose="02040503050406030204" pitchFamily="18" charset="0"/>
                <a:ea typeface="Cambria" panose="02040503050406030204" pitchFamily="18" charset="0"/>
                <a:sym typeface="Wingdings" panose="05000000000000000000" pitchFamily="2" charset="2"/>
              </a:rPr>
              <a:t> = .3048 m</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US </a:t>
            </a:r>
            <a:r>
              <a:rPr lang="en-US" sz="4000" dirty="0">
                <a:latin typeface="Cambria" panose="02040503050406030204" pitchFamily="18" charset="0"/>
                <a:ea typeface="Cambria" panose="02040503050406030204" pitchFamily="18" charset="0"/>
                <a:sym typeface="Wingdings" panose="05000000000000000000" pitchFamily="2" charset="2"/>
              </a:rPr>
              <a:t></a:t>
            </a:r>
            <a:r>
              <a:rPr lang="en-US" sz="4000" dirty="0">
                <a:latin typeface="Cambria" panose="02040503050406030204" pitchFamily="18" charset="0"/>
                <a:ea typeface="Cambria" panose="02040503050406030204" pitchFamily="18" charset="0"/>
              </a:rPr>
              <a:t> 1 ft = .30480061 m (approx.)</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37617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dirty="0">
                <a:latin typeface="Cambria" panose="02040503050406030204" pitchFamily="18" charset="0"/>
                <a:ea typeface="Cambria" panose="02040503050406030204" pitchFamily="18" charset="0"/>
              </a:rPr>
              <a:t>Deprecation/Retirement</a:t>
            </a:r>
          </a:p>
          <a:p>
            <a:pPr lvl="1"/>
            <a:r>
              <a:rPr lang="en-US" sz="3600" dirty="0">
                <a:latin typeface="Cambria" panose="02040503050406030204" pitchFamily="18" charset="0"/>
                <a:ea typeface="Cambria" panose="02040503050406030204" pitchFamily="18" charset="0"/>
              </a:rPr>
              <a:t>Effective 31 December 2022</a:t>
            </a:r>
            <a:endParaRPr lang="en-US" sz="2000" dirty="0">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Which begs the question</a:t>
            </a:r>
          </a:p>
          <a:p>
            <a:pPr marL="457200" lvl="1"/>
            <a:r>
              <a:rPr lang="en-US" sz="3600" b="1" dirty="0">
                <a:latin typeface="Cambria" panose="02040503050406030204" pitchFamily="18" charset="0"/>
                <a:ea typeface="Cambria" panose="02040503050406030204" pitchFamily="18" charset="0"/>
              </a:rPr>
              <a:t>What happens next year?</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What’s happening to US Survey Foot?</a:t>
            </a:r>
          </a:p>
        </p:txBody>
      </p:sp>
      <p:pic>
        <p:nvPicPr>
          <p:cNvPr id="2" name="Picture 1">
            <a:extLst>
              <a:ext uri="{FF2B5EF4-FFF2-40B4-BE49-F238E27FC236}">
                <a16:creationId xmlns:a16="http://schemas.microsoft.com/office/drawing/2014/main" id="{697096CC-3180-4911-8FE4-323B542AD233}"/>
              </a:ext>
            </a:extLst>
          </p:cNvPr>
          <p:cNvPicPr>
            <a:picLocks noChangeAspect="1"/>
          </p:cNvPicPr>
          <p:nvPr/>
        </p:nvPicPr>
        <p:blipFill>
          <a:blip r:embed="rId3"/>
          <a:stretch>
            <a:fillRect/>
          </a:stretch>
        </p:blipFill>
        <p:spPr>
          <a:xfrm>
            <a:off x="5960533" y="3394668"/>
            <a:ext cx="3183466" cy="3463332"/>
          </a:xfrm>
          <a:prstGeom prst="rect">
            <a:avLst/>
          </a:prstGeom>
        </p:spPr>
      </p:pic>
      <p:pic>
        <p:nvPicPr>
          <p:cNvPr id="4" name="Picture 3">
            <a:extLst>
              <a:ext uri="{FF2B5EF4-FFF2-40B4-BE49-F238E27FC236}">
                <a16:creationId xmlns:a16="http://schemas.microsoft.com/office/drawing/2014/main" id="{BA3C00B0-868E-4B55-B4AB-1A7DFD26D41A}"/>
              </a:ext>
            </a:extLst>
          </p:cNvPr>
          <p:cNvPicPr>
            <a:picLocks noChangeAspect="1"/>
          </p:cNvPicPr>
          <p:nvPr/>
        </p:nvPicPr>
        <p:blipFill rotWithShape="1">
          <a:blip r:embed="rId4"/>
          <a:srcRect r="50000"/>
          <a:stretch/>
        </p:blipFill>
        <p:spPr>
          <a:xfrm>
            <a:off x="4571999" y="2902894"/>
            <a:ext cx="4572000" cy="796923"/>
          </a:xfrm>
          <a:prstGeom prst="rect">
            <a:avLst/>
          </a:prstGeom>
        </p:spPr>
      </p:pic>
    </p:spTree>
    <p:extLst>
      <p:ext uri="{BB962C8B-B14F-4D97-AF65-F5344CB8AC3E}">
        <p14:creationId xmlns:p14="http://schemas.microsoft.com/office/powerpoint/2010/main" val="62535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Active Control</a:t>
            </a:r>
          </a:p>
        </p:txBody>
      </p:sp>
      <p:sp>
        <p:nvSpPr>
          <p:cNvPr id="3" name="text"/>
          <p:cNvSpPr>
            <a:spLocks noGrp="1"/>
          </p:cNvSpPr>
          <p:nvPr>
            <p:ph idx="1"/>
          </p:nvPr>
        </p:nvSpPr>
        <p:spPr>
          <a:xfrm>
            <a:off x="180869" y="2043752"/>
            <a:ext cx="8861530" cy="4525963"/>
          </a:xfrm>
        </p:spPr>
        <p:txBody>
          <a:bodyPr/>
          <a:lstStyle/>
          <a:p>
            <a:pPr>
              <a:spcBef>
                <a:spcPts val="2400"/>
              </a:spcBef>
            </a:pPr>
            <a:r>
              <a:rPr lang="en-US" sz="2800" i="1" dirty="0">
                <a:latin typeface="Cambria" panose="02040503050406030204" pitchFamily="18" charset="0"/>
                <a:ea typeface="Cambria" panose="02040503050406030204" pitchFamily="18" charset="0"/>
              </a:rPr>
              <a:t>Some marks </a:t>
            </a:r>
            <a:r>
              <a:rPr lang="en-US" sz="2800" dirty="0">
                <a:latin typeface="Cambria" panose="02040503050406030204" pitchFamily="18" charset="0"/>
                <a:ea typeface="Cambria" panose="02040503050406030204" pitchFamily="18" charset="0"/>
              </a:rPr>
              <a:t>have permanently installed antennas that enable </a:t>
            </a:r>
            <a:r>
              <a:rPr lang="en-US" sz="2800" i="1" dirty="0">
                <a:latin typeface="Cambria" panose="02040503050406030204" pitchFamily="18" charset="0"/>
                <a:ea typeface="Cambria" panose="02040503050406030204" pitchFamily="18" charset="0"/>
              </a:rPr>
              <a:t>continuously logged observations</a:t>
            </a:r>
            <a:endParaRPr lang="en-US" sz="2800" i="1" dirty="0">
              <a:solidFill>
                <a:srgbClr val="FF0000"/>
              </a:solidFill>
              <a:latin typeface="Cambria" panose="02040503050406030204" pitchFamily="18" charset="0"/>
              <a:ea typeface="Cambria" panose="02040503050406030204" pitchFamily="18" charset="0"/>
            </a:endParaRPr>
          </a:p>
        </p:txBody>
      </p:sp>
      <p:sp>
        <p:nvSpPr>
          <p:cNvPr id="8" name="T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lvl="0">
              <a:defRPr/>
            </a:pPr>
            <a:r>
              <a:rPr lang="en-US" altLang="en-US" sz="4800" dirty="0">
                <a:solidFill>
                  <a:prstClr val="black"/>
                </a:solidFill>
                <a:latin typeface="Cambria" panose="02040503050406030204" pitchFamily="18" charset="0"/>
                <a:ea typeface="Tahoma" panose="020B0604030504040204" pitchFamily="34" charset="0"/>
                <a:cs typeface="Tahoma" panose="020B0604030504040204" pitchFamily="34" charset="0"/>
              </a:rPr>
              <a:t>Terminology – Geodetic Control</a:t>
            </a:r>
            <a:endParaRPr lang="en-US" sz="4800" dirty="0">
              <a:solidFill>
                <a:prstClr val="black"/>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 t="9" r="108" b="134"/>
          <a:stretch/>
        </p:blipFill>
        <p:spPr>
          <a:xfrm>
            <a:off x="59031" y="3449884"/>
            <a:ext cx="3946912" cy="335833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77"/>
          <a:stretch/>
        </p:blipFill>
        <p:spPr>
          <a:xfrm>
            <a:off x="4081626" y="3449884"/>
            <a:ext cx="4960773" cy="3335588"/>
          </a:xfrm>
          <a:prstGeom prst="rect">
            <a:avLst/>
          </a:prstGeom>
        </p:spPr>
      </p:pic>
      <p:sp>
        <p:nvSpPr>
          <p:cNvPr id="11" name="text"/>
          <p:cNvSpPr txBox="1">
            <a:spLocks/>
          </p:cNvSpPr>
          <p:nvPr/>
        </p:nvSpPr>
        <p:spPr bwMode="auto">
          <a:xfrm>
            <a:off x="15241" y="2972163"/>
            <a:ext cx="9160330" cy="56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(they still sit there and hold 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point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cxnSp>
        <p:nvCxnSpPr>
          <p:cNvPr id="12" name="Straight Arrow Connector 11"/>
          <p:cNvCxnSpPr/>
          <p:nvPr/>
        </p:nvCxnSpPr>
        <p:spPr>
          <a:xfrm flipH="1">
            <a:off x="2595563" y="3395272"/>
            <a:ext cx="3925161" cy="2579284"/>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416675" y="3422578"/>
            <a:ext cx="99135" cy="2619447"/>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204D0C43-65D2-40C3-8601-EE4D06101D4E}"/>
              </a:ext>
            </a:extLst>
          </p:cNvPr>
          <p:cNvPicPr>
            <a:picLocks noChangeAspect="1"/>
          </p:cNvPicPr>
          <p:nvPr/>
        </p:nvPicPr>
        <p:blipFill>
          <a:blip r:embed="rId5"/>
          <a:stretch>
            <a:fillRect/>
          </a:stretch>
        </p:blipFill>
        <p:spPr>
          <a:xfrm>
            <a:off x="3269481" y="4804030"/>
            <a:ext cx="2684306" cy="2013230"/>
          </a:xfrm>
          <a:prstGeom prst="rect">
            <a:avLst/>
          </a:prstGeom>
          <a:ln w="38100" cmpd="sng">
            <a:solidFill>
              <a:schemeClr val="accent5">
                <a:lumMod val="40000"/>
                <a:lumOff val="60000"/>
              </a:schemeClr>
            </a:solidFill>
          </a:ln>
        </p:spPr>
      </p:pic>
    </p:spTree>
    <p:extLst>
      <p:ext uri="{BB962C8B-B14F-4D97-AF65-F5344CB8AC3E}">
        <p14:creationId xmlns:p14="http://schemas.microsoft.com/office/powerpoint/2010/main" val="27059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latin typeface="Cambria" panose="02040503050406030204" pitchFamily="18" charset="0"/>
                <a:ea typeface="Cambria" panose="02040503050406030204" pitchFamily="18" charset="0"/>
              </a:rPr>
              <a:t>What happens on 01 January 2023?</a:t>
            </a:r>
          </a:p>
        </p:txBody>
      </p:sp>
      <p:sp>
        <p:nvSpPr>
          <p:cNvPr id="8" name="Content Placeholder 2">
            <a:extLst>
              <a:ext uri="{FF2B5EF4-FFF2-40B4-BE49-F238E27FC236}">
                <a16:creationId xmlns:a16="http://schemas.microsoft.com/office/drawing/2014/main" id="{B4055B1C-5F65-4D3A-AE4D-BE35D8FE531A}"/>
              </a:ext>
            </a:extLst>
          </p:cNvPr>
          <p:cNvSpPr>
            <a:spLocks noGrp="1"/>
          </p:cNvSpPr>
          <p:nvPr>
            <p:ph idx="1"/>
          </p:nvPr>
        </p:nvSpPr>
        <p:spPr>
          <a:xfrm>
            <a:off x="491068" y="1463040"/>
            <a:ext cx="8212666" cy="5110288"/>
          </a:xfrm>
        </p:spPr>
        <p:txBody>
          <a:bodyPr>
            <a:noAutofit/>
          </a:bodyPr>
          <a:lstStyle/>
          <a:p>
            <a:pPr marL="0" lvl="0" indent="0" algn="ctr" defTabSz="914400" eaLnBrk="1" fontAlgn="auto" hangingPunct="1">
              <a:spcBef>
                <a:spcPts val="0"/>
              </a:spcBef>
              <a:spcAft>
                <a:spcPts val="0"/>
              </a:spcAft>
              <a:buNone/>
              <a:defRPr/>
            </a:pPr>
            <a:r>
              <a:rPr lang="en-US" sz="3600" dirty="0">
                <a:latin typeface="Cambria" panose="02040503050406030204" pitchFamily="18" charset="0"/>
                <a:ea typeface="Cambria" panose="02040503050406030204" pitchFamily="18" charset="0"/>
              </a:rPr>
              <a:t>Per FRN October 2020</a:t>
            </a:r>
          </a:p>
          <a:p>
            <a:pPr marL="0" lvl="0" indent="0" defTabSz="914400" eaLnBrk="1" fontAlgn="auto" hangingPunct="1">
              <a:spcBef>
                <a:spcPts val="0"/>
              </a:spcBef>
              <a:spcAft>
                <a:spcPts val="0"/>
              </a:spcAft>
              <a:buNone/>
              <a:defRPr/>
            </a:pPr>
            <a:endParaRPr lang="en-US" sz="3600" dirty="0">
              <a:latin typeface="Cambria" panose="02040503050406030204" pitchFamily="18" charset="0"/>
              <a:ea typeface="Cambria" panose="02040503050406030204" pitchFamily="18" charset="0"/>
            </a:endParaRPr>
          </a:p>
          <a:p>
            <a:pPr marL="0" lvl="0" indent="0" defTabSz="914400" eaLnBrk="1" fontAlgn="auto" hangingPunct="1">
              <a:spcBef>
                <a:spcPts val="0"/>
              </a:spcBef>
              <a:spcAft>
                <a:spcPts val="0"/>
              </a:spcAft>
              <a:buNone/>
              <a:defRPr/>
            </a:pPr>
            <a:r>
              <a:rPr lang="en-US" sz="3600" i="1" dirty="0">
                <a:latin typeface="Cambria" panose="02040503050406030204" pitchFamily="18" charset="0"/>
                <a:ea typeface="Cambria" panose="02040503050406030204" pitchFamily="18" charset="0"/>
              </a:rPr>
              <a:t>The date of December 31, 2022, was selected to accompany the modernization of the NSRS by NOAA’s National Geodetic Survey.</a:t>
            </a:r>
          </a:p>
          <a:p>
            <a:pPr marL="0" lvl="0" indent="0" defTabSz="914400" eaLnBrk="1" fontAlgn="auto" hangingPunct="1">
              <a:spcBef>
                <a:spcPts val="0"/>
              </a:spcBef>
              <a:spcAft>
                <a:spcPts val="0"/>
              </a:spcAft>
              <a:buNone/>
              <a:defRPr/>
            </a:pPr>
            <a:endParaRPr lang="en-US" sz="3600" i="1" dirty="0">
              <a:latin typeface="Cambria" panose="02040503050406030204" pitchFamily="18" charset="0"/>
              <a:ea typeface="Cambria" panose="02040503050406030204" pitchFamily="18" charset="0"/>
            </a:endParaRPr>
          </a:p>
          <a:p>
            <a:pPr marL="0" lvl="0" indent="0" algn="ctr" defTabSz="914400" eaLnBrk="1" fontAlgn="auto" hangingPunct="1">
              <a:spcBef>
                <a:spcPts val="0"/>
              </a:spcBef>
              <a:spcAft>
                <a:spcPts val="0"/>
              </a:spcAft>
              <a:buNone/>
              <a:defRPr/>
            </a:pPr>
            <a:r>
              <a:rPr lang="en-US" sz="3600" b="1" dirty="0">
                <a:latin typeface="Cambria" panose="02040503050406030204" pitchFamily="18" charset="0"/>
                <a:ea typeface="Cambria" panose="02040503050406030204" pitchFamily="18" charset="0"/>
              </a:rPr>
              <a:t>Nothing changes until new datums.</a:t>
            </a:r>
          </a:p>
        </p:txBody>
      </p:sp>
    </p:spTree>
    <p:extLst>
      <p:ext uri="{BB962C8B-B14F-4D97-AF65-F5344CB8AC3E}">
        <p14:creationId xmlns:p14="http://schemas.microsoft.com/office/powerpoint/2010/main" val="390770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300" dirty="0">
                <a:solidFill>
                  <a:schemeClr val="tx2">
                    <a:lumMod val="75000"/>
                  </a:schemeClr>
                </a:solidFill>
                <a:latin typeface="Cambria" panose="02040503050406030204" pitchFamily="18" charset="0"/>
              </a:rPr>
              <a:t>Estimated change in orthometric heights from NAVD88 to </a:t>
            </a:r>
            <a:r>
              <a:rPr lang="en-US" sz="2300" b="1" dirty="0">
                <a:solidFill>
                  <a:schemeClr val="tx2">
                    <a:lumMod val="75000"/>
                  </a:schemeClr>
                </a:solidFill>
                <a:latin typeface="Cambria" panose="02040503050406030204" pitchFamily="18" charset="0"/>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fontAlgn="auto">
              <a:spcBef>
                <a:spcPts val="0"/>
              </a:spcBef>
              <a:spcAft>
                <a:spcPts val="0"/>
              </a:spcAft>
              <a:defRPr/>
            </a:pPr>
            <a:r>
              <a:rPr lang="en-US" b="1" i="1" dirty="0">
                <a:solidFill>
                  <a:srgbClr val="000000"/>
                </a:solidFill>
                <a:latin typeface="Calibri"/>
                <a:ea typeface="+mn-ea"/>
              </a:rPr>
              <a:t>(NAPGD2022 approximated using xGEOID16B)</a:t>
            </a:r>
          </a:p>
        </p:txBody>
      </p:sp>
      <p:sp>
        <p:nvSpPr>
          <p:cNvPr id="2" name="Rectangle: Rounded Corners 1">
            <a:extLst>
              <a:ext uri="{FF2B5EF4-FFF2-40B4-BE49-F238E27FC236}">
                <a16:creationId xmlns:a16="http://schemas.microsoft.com/office/drawing/2014/main" id="{CB3BA0E1-6C9A-49E9-A441-FA6C54BEE17B}"/>
              </a:ext>
            </a:extLst>
          </p:cNvPr>
          <p:cNvSpPr/>
          <p:nvPr/>
        </p:nvSpPr>
        <p:spPr>
          <a:xfrm>
            <a:off x="108155" y="5476568"/>
            <a:ext cx="1720645" cy="491613"/>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00BBE9-FABB-472F-AD07-E5BE53D762CB}"/>
              </a:ext>
            </a:extLst>
          </p:cNvPr>
          <p:cNvSpPr txBox="1"/>
          <p:nvPr/>
        </p:nvSpPr>
        <p:spPr>
          <a:xfrm>
            <a:off x="255639" y="1415845"/>
            <a:ext cx="4680154" cy="1582994"/>
          </a:xfrm>
          <a:prstGeom prst="rect">
            <a:avLst/>
          </a:prstGeom>
          <a:solidFill>
            <a:schemeClr val="bg1">
              <a:lumMod val="95000"/>
            </a:schemeClr>
          </a:solidFill>
          <a:effectLst>
            <a:softEdge rad="63500"/>
          </a:effectLst>
        </p:spPr>
        <p:txBody>
          <a:bodyPr wrap="square" rtlCol="0">
            <a:noAutofit/>
          </a:bodyPr>
          <a:lstStyle/>
          <a:p>
            <a:pPr algn="ctr"/>
            <a:r>
              <a:rPr lang="en-US" sz="3200" dirty="0">
                <a:latin typeface="Cambria" panose="02040503050406030204" pitchFamily="18" charset="0"/>
                <a:ea typeface="Cambria" panose="02040503050406030204" pitchFamily="18" charset="0"/>
              </a:rPr>
              <a:t>Change in Pennsylvania:</a:t>
            </a:r>
          </a:p>
          <a:p>
            <a:pPr marL="225425"/>
            <a:r>
              <a:rPr lang="en-US" sz="3200" dirty="0">
                <a:latin typeface="Cambria" panose="02040503050406030204" pitchFamily="18" charset="0"/>
                <a:ea typeface="Cambria" panose="02040503050406030204" pitchFamily="18" charset="0"/>
              </a:rPr>
              <a:t>At least -0.6 feet</a:t>
            </a:r>
          </a:p>
          <a:p>
            <a:pPr marL="225425"/>
            <a:r>
              <a:rPr lang="en-US" sz="3200" dirty="0">
                <a:latin typeface="Cambria" panose="02040503050406030204" pitchFamily="18" charset="0"/>
                <a:ea typeface="Cambria" panose="02040503050406030204" pitchFamily="18" charset="0"/>
              </a:rPr>
              <a:t>At most -2.0 feet</a:t>
            </a:r>
          </a:p>
        </p:txBody>
      </p:sp>
    </p:spTree>
    <p:extLst>
      <p:ext uri="{BB962C8B-B14F-4D97-AF65-F5344CB8AC3E}">
        <p14:creationId xmlns:p14="http://schemas.microsoft.com/office/powerpoint/2010/main" val="80330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i="1" dirty="0">
                <a:latin typeface="Cambria" panose="02040503050406030204" pitchFamily="18" charset="0"/>
                <a:ea typeface="Cambria" panose="02040503050406030204" pitchFamily="18" charset="0"/>
              </a:rPr>
              <a:t>Remember…</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Cambria" panose="02040503050406030204" pitchFamily="18" charset="0"/>
                <a:ea typeface="Cambria" panose="02040503050406030204" pitchFamily="18" charset="0"/>
              </a:rPr>
              <a:t>What’s the goal of NATRF2022?</a:t>
            </a:r>
          </a:p>
          <a:p>
            <a:pPr lvl="2">
              <a:spcAft>
                <a:spcPts val="1200"/>
              </a:spcAft>
            </a:pPr>
            <a:r>
              <a:rPr lang="en-US" sz="2800" dirty="0">
                <a:latin typeface="Cambria" panose="02040503050406030204" pitchFamily="18" charset="0"/>
                <a:ea typeface="Cambria" panose="02040503050406030204" pitchFamily="18" charset="0"/>
              </a:rPr>
              <a:t>Give you the </a:t>
            </a:r>
            <a:r>
              <a:rPr lang="en-US" sz="2800" b="1" dirty="0">
                <a:latin typeface="Cambria" panose="02040503050406030204" pitchFamily="18" charset="0"/>
                <a:ea typeface="Cambria" panose="02040503050406030204" pitchFamily="18" charset="0"/>
              </a:rPr>
              <a:t>stability</a:t>
            </a:r>
            <a:r>
              <a:rPr lang="en-US" sz="2800" dirty="0">
                <a:latin typeface="Cambria" panose="02040503050406030204" pitchFamily="18" charset="0"/>
                <a:ea typeface="Cambria" panose="02040503050406030204" pitchFamily="18" charset="0"/>
              </a:rPr>
              <a:t> in positions that you expect</a:t>
            </a:r>
          </a:p>
          <a:p>
            <a:pPr lvl="1">
              <a:spcAft>
                <a:spcPts val="1200"/>
              </a:spcAft>
            </a:pPr>
            <a:r>
              <a:rPr lang="en-US" sz="3200" dirty="0">
                <a:latin typeface="Cambria" panose="02040503050406030204" pitchFamily="18" charset="0"/>
                <a:ea typeface="Cambria" panose="02040503050406030204" pitchFamily="18" charset="0"/>
              </a:rPr>
              <a:t>That’s the point of Reference Epochs (REs)</a:t>
            </a:r>
          </a:p>
          <a:p>
            <a:pPr lvl="2">
              <a:spcAft>
                <a:spcPts val="1200"/>
              </a:spcAft>
            </a:pPr>
            <a:r>
              <a:rPr lang="en-US" sz="2800" dirty="0">
                <a:latin typeface="Cambria" panose="02040503050406030204" pitchFamily="18" charset="0"/>
                <a:ea typeface="Cambria" panose="02040503050406030204" pitchFamily="18" charset="0"/>
              </a:rPr>
              <a:t>Akin to the different realizations of NAD83</a:t>
            </a:r>
          </a:p>
          <a:p>
            <a:pPr lvl="2">
              <a:spcAft>
                <a:spcPts val="1200"/>
              </a:spcAft>
            </a:pPr>
            <a:r>
              <a:rPr lang="en-US" sz="2800" dirty="0">
                <a:latin typeface="Cambria" panose="02040503050406030204" pitchFamily="18" charset="0"/>
                <a:ea typeface="Cambria" panose="02040503050406030204" pitchFamily="18" charset="0"/>
              </a:rPr>
              <a:t>REs will be published every 5 or 10 years</a:t>
            </a:r>
          </a:p>
          <a:p>
            <a:pPr lvl="3">
              <a:spcAft>
                <a:spcPts val="1200"/>
              </a:spcAft>
            </a:pPr>
            <a:r>
              <a:rPr lang="en-US" sz="2400" dirty="0">
                <a:latin typeface="Cambria" panose="02040503050406030204" pitchFamily="18" charset="0"/>
                <a:ea typeface="Cambria" panose="02040503050406030204" pitchFamily="18" charset="0"/>
              </a:rPr>
              <a:t>you choose when you update</a:t>
            </a:r>
          </a:p>
          <a:p>
            <a:pPr lvl="3">
              <a:spcAft>
                <a:spcPts val="1200"/>
              </a:spcAft>
            </a:pPr>
            <a:r>
              <a:rPr lang="en-US" sz="2400" dirty="0">
                <a:latin typeface="Cambria" panose="02040503050406030204" pitchFamily="18" charset="0"/>
                <a:ea typeface="Cambria" panose="02040503050406030204" pitchFamily="18" charset="0"/>
              </a:rPr>
              <a:t>in a perfect world, everyone would stay current</a:t>
            </a:r>
          </a:p>
        </p:txBody>
      </p:sp>
      <p:sp>
        <p:nvSpPr>
          <p:cNvPr id="4" name="TextBox 3">
            <a:extLst>
              <a:ext uri="{FF2B5EF4-FFF2-40B4-BE49-F238E27FC236}">
                <a16:creationId xmlns:a16="http://schemas.microsoft.com/office/drawing/2014/main" id="{E16E5822-5EFD-4811-AF4F-97300EE60D91}"/>
              </a:ext>
            </a:extLst>
          </p:cNvPr>
          <p:cNvSpPr txBox="1"/>
          <p:nvPr/>
        </p:nvSpPr>
        <p:spPr>
          <a:xfrm>
            <a:off x="5991639" y="3927772"/>
            <a:ext cx="1866900" cy="461665"/>
          </a:xfrm>
          <a:prstGeom prst="rect">
            <a:avLst/>
          </a:prstGeom>
          <a:noFill/>
        </p:spPr>
        <p:txBody>
          <a:bodyPr wrap="square" rtlCol="0">
            <a:spAutoFit/>
          </a:bodyPr>
          <a:lstStyle/>
          <a:p>
            <a:r>
              <a:rPr lang="en-US" sz="2400" i="1" dirty="0">
                <a:latin typeface="Cambria" panose="02040503050406030204" pitchFamily="18" charset="0"/>
                <a:ea typeface="Cambria" panose="02040503050406030204" pitchFamily="18" charset="0"/>
              </a:rPr>
              <a:t>aka versions</a:t>
            </a:r>
            <a:endParaRPr lang="en-US" sz="1400" i="1" dirty="0"/>
          </a:p>
        </p:txBody>
      </p:sp>
      <p:sp>
        <p:nvSpPr>
          <p:cNvPr id="5" name="Arrow: Bent 4">
            <a:extLst>
              <a:ext uri="{FF2B5EF4-FFF2-40B4-BE49-F238E27FC236}">
                <a16:creationId xmlns:a16="http://schemas.microsoft.com/office/drawing/2014/main" id="{C326BCE3-AA3E-432D-B888-29DD91E301B9}"/>
              </a:ext>
            </a:extLst>
          </p:cNvPr>
          <p:cNvSpPr/>
          <p:nvPr/>
        </p:nvSpPr>
        <p:spPr>
          <a:xfrm flipV="1">
            <a:off x="5038725" y="3971924"/>
            <a:ext cx="1014413" cy="271464"/>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424337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Preparing for NATRF2022</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Cambria" panose="02040503050406030204" pitchFamily="18" charset="0"/>
                <a:ea typeface="Cambria" panose="02040503050406030204" pitchFamily="18" charset="0"/>
              </a:rPr>
              <a:t>Two factors will dictate your frequency of coordinate updates</a:t>
            </a:r>
          </a:p>
          <a:p>
            <a:pPr marL="1428750" lvl="2" indent="-514350">
              <a:spcAft>
                <a:spcPts val="1200"/>
              </a:spcAft>
              <a:buFont typeface="+mj-lt"/>
              <a:buAutoNum type="arabicParenR"/>
            </a:pPr>
            <a:r>
              <a:rPr lang="en-US" sz="2800" dirty="0">
                <a:latin typeface="Cambria" panose="02040503050406030204" pitchFamily="18" charset="0"/>
                <a:ea typeface="Cambria" panose="02040503050406030204" pitchFamily="18" charset="0"/>
              </a:rPr>
              <a:t>Your accuracy needs</a:t>
            </a:r>
          </a:p>
          <a:p>
            <a:pPr marL="1428750" lvl="2" indent="-514350">
              <a:spcAft>
                <a:spcPts val="1200"/>
              </a:spcAft>
              <a:buFont typeface="+mj-lt"/>
              <a:buAutoNum type="arabicParenR"/>
            </a:pPr>
            <a:r>
              <a:rPr lang="en-US" sz="2800" dirty="0">
                <a:latin typeface="Cambria" panose="02040503050406030204" pitchFamily="18" charset="0"/>
                <a:ea typeface="Cambria" panose="02040503050406030204" pitchFamily="18" charset="0"/>
              </a:rPr>
              <a:t>The region you work in </a:t>
            </a:r>
            <a:r>
              <a:rPr lang="en-US" sz="2800" dirty="0">
                <a:latin typeface="Cambria" panose="02040503050406030204" pitchFamily="18" charset="0"/>
                <a:ea typeface="Cambria" panose="02040503050406030204" pitchFamily="18" charset="0"/>
                <a:sym typeface="Wingdings" panose="05000000000000000000" pitchFamily="2" charset="2"/>
              </a:rPr>
              <a:t> tectonic motion</a:t>
            </a:r>
            <a:endParaRPr lang="en-US" sz="2800" dirty="0">
              <a:latin typeface="Cambria" panose="02040503050406030204" pitchFamily="18" charset="0"/>
              <a:ea typeface="Cambria" panose="02040503050406030204" pitchFamily="18" charset="0"/>
            </a:endParaRPr>
          </a:p>
          <a:p>
            <a:pPr lvl="3">
              <a:spcAft>
                <a:spcPts val="1200"/>
              </a:spcAft>
            </a:pPr>
            <a:r>
              <a:rPr lang="en-US" sz="2400" dirty="0">
                <a:latin typeface="Cambria" panose="02040503050406030204" pitchFamily="18" charset="0"/>
                <a:ea typeface="Cambria" panose="02040503050406030204" pitchFamily="18" charset="0"/>
              </a:rPr>
              <a:t>Do manholes need cm-level updates annually?</a:t>
            </a:r>
          </a:p>
          <a:p>
            <a:pPr lvl="3">
              <a:spcAft>
                <a:spcPts val="1200"/>
              </a:spcAft>
            </a:pPr>
            <a:r>
              <a:rPr lang="en-US" sz="2400" dirty="0">
                <a:latin typeface="Cambria" panose="02040503050406030204" pitchFamily="18" charset="0"/>
                <a:ea typeface="Cambria" panose="02040503050406030204" pitchFamily="18" charset="0"/>
              </a:rPr>
              <a:t>We accommodate that… you choose</a:t>
            </a:r>
          </a:p>
          <a:p>
            <a:pPr lvl="3">
              <a:spcAft>
                <a:spcPts val="1200"/>
              </a:spcAft>
            </a:pPr>
            <a:r>
              <a:rPr lang="en-US" sz="2400" dirty="0">
                <a:latin typeface="Cambria" panose="02040503050406030204" pitchFamily="18" charset="0"/>
                <a:ea typeface="Cambria" panose="02040503050406030204" pitchFamily="18" charset="0"/>
              </a:rPr>
              <a:t>Just because we’re chasing the millimeter… it doesn’t mean you need to.</a:t>
            </a:r>
          </a:p>
        </p:txBody>
      </p:sp>
    </p:spTree>
    <p:custDataLst>
      <p:tags r:id="rId1"/>
    </p:custDataLst>
    <p:extLst>
      <p:ext uri="{BB962C8B-B14F-4D97-AF65-F5344CB8AC3E}">
        <p14:creationId xmlns:p14="http://schemas.microsoft.com/office/powerpoint/2010/main" val="193458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Preparing</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Cambria" panose="02040503050406030204" pitchFamily="18" charset="0"/>
                <a:ea typeface="Cambria" panose="02040503050406030204" pitchFamily="18" charset="0"/>
              </a:rPr>
              <a:t>Know the epoch of your data/datasets</a:t>
            </a:r>
          </a:p>
          <a:p>
            <a:pPr lvl="2">
              <a:spcAft>
                <a:spcPts val="1200"/>
              </a:spcAft>
            </a:pPr>
            <a:r>
              <a:rPr lang="en-US" sz="2800" dirty="0">
                <a:latin typeface="Cambria" panose="02040503050406030204" pitchFamily="18" charset="0"/>
                <a:ea typeface="Cambria" panose="02040503050406030204" pitchFamily="18" charset="0"/>
              </a:rPr>
              <a:t>consider how you will track this</a:t>
            </a:r>
          </a:p>
          <a:p>
            <a:pPr lvl="3">
              <a:spcAft>
                <a:spcPts val="1200"/>
              </a:spcAft>
            </a:pPr>
            <a:r>
              <a:rPr lang="en-US" sz="2400" dirty="0">
                <a:latin typeface="Cambria" panose="02040503050406030204" pitchFamily="18" charset="0"/>
                <a:ea typeface="Cambria" panose="02040503050406030204" pitchFamily="18" charset="0"/>
              </a:rPr>
              <a:t>full to-the-second timestamp on every feature?</a:t>
            </a:r>
          </a:p>
          <a:p>
            <a:pPr lvl="3">
              <a:spcAft>
                <a:spcPts val="1200"/>
              </a:spcAft>
            </a:pPr>
            <a:r>
              <a:rPr lang="en-US" sz="2400" dirty="0">
                <a:latin typeface="Cambria" panose="02040503050406030204" pitchFamily="18" charset="0"/>
                <a:ea typeface="Cambria" panose="02040503050406030204" pitchFamily="18" charset="0"/>
              </a:rPr>
              <a:t>labeling a year for each dataset?</a:t>
            </a:r>
          </a:p>
          <a:p>
            <a:pPr lvl="3">
              <a:spcAft>
                <a:spcPts val="1200"/>
              </a:spcAft>
            </a:pPr>
            <a:r>
              <a:rPr lang="en-US" sz="2400" dirty="0">
                <a:latin typeface="Cambria" panose="02040503050406030204" pitchFamily="18" charset="0"/>
                <a:ea typeface="Cambria" panose="02040503050406030204" pitchFamily="18" charset="0"/>
              </a:rPr>
              <a:t>something in-between that works for your needs?</a:t>
            </a:r>
          </a:p>
          <a:p>
            <a:pPr lvl="3">
              <a:spcAft>
                <a:spcPts val="1200"/>
              </a:spcAft>
            </a:pP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Preparing</a:t>
            </a: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a:t>
            </a:r>
          </a:p>
          <a:p>
            <a:pPr marL="1319213" lvl="3">
              <a:spcAft>
                <a:spcPts val="1200"/>
              </a:spcAft>
            </a:pPr>
            <a:r>
              <a:rPr lang="en-US" sz="2400" b="1" i="1" dirty="0">
                <a:latin typeface="Cambria" panose="02040503050406030204" pitchFamily="18" charset="0"/>
                <a:ea typeface="Cambria" panose="02040503050406030204" pitchFamily="18" charset="0"/>
              </a:rPr>
              <a:t>What does this really mean?</a:t>
            </a:r>
          </a:p>
          <a:p>
            <a:pPr marL="1776413" lvl="4">
              <a:spcAft>
                <a:spcPts val="1200"/>
              </a:spcAft>
            </a:pPr>
            <a:r>
              <a:rPr lang="en-US" sz="2400" dirty="0">
                <a:latin typeface="Cambria" panose="02040503050406030204" pitchFamily="18" charset="0"/>
                <a:ea typeface="Cambria" panose="02040503050406030204" pitchFamily="18" charset="0"/>
              </a:rPr>
              <a:t>consider a hydro-enforced DEM</a:t>
            </a:r>
          </a:p>
          <a:p>
            <a:pPr marL="2233613" lvl="5">
              <a:spcAft>
                <a:spcPts val="1200"/>
              </a:spcAft>
            </a:pPr>
            <a:r>
              <a:rPr lang="en-US" sz="2400" dirty="0">
                <a:latin typeface="Cambria" panose="02040503050406030204" pitchFamily="18" charset="0"/>
                <a:ea typeface="Cambria" panose="02040503050406030204" pitchFamily="18" charset="0"/>
              </a:rPr>
              <a:t>start over with the raw flight data (GNSS/IMU)</a:t>
            </a:r>
          </a:p>
          <a:p>
            <a:pPr marL="2233613" lvl="5">
              <a:spcAft>
                <a:spcPts val="1200"/>
              </a:spcAft>
            </a:pPr>
            <a:r>
              <a:rPr lang="en-US" sz="2400" dirty="0">
                <a:latin typeface="Cambria" panose="02040503050406030204" pitchFamily="18" charset="0"/>
                <a:ea typeface="Cambria" panose="02040503050406030204" pitchFamily="18" charset="0"/>
              </a:rPr>
              <a:t>generate new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1319213" lvl="3">
              <a:spcAft>
                <a:spcPts val="1200"/>
              </a:spcAft>
            </a:pPr>
            <a:r>
              <a:rPr lang="en-US" sz="2400" b="1" i="1" dirty="0">
                <a:latin typeface="Cambria" panose="02040503050406030204" pitchFamily="18" charset="0"/>
                <a:ea typeface="Cambria" panose="02040503050406030204" pitchFamily="18" charset="0"/>
              </a:rPr>
              <a:t>unrealistic! </a:t>
            </a:r>
            <a:r>
              <a:rPr lang="en-US" sz="2400" dirty="0">
                <a:latin typeface="Cambria" panose="02040503050406030204" pitchFamily="18" charset="0"/>
                <a:ea typeface="Cambria" panose="02040503050406030204" pitchFamily="18" charset="0"/>
              </a:rPr>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Preparing</a:t>
            </a:r>
          </a:p>
        </p:txBody>
      </p:sp>
      <p:sp>
        <p:nvSpPr>
          <p:cNvPr id="3" name="Content Placeholder 2"/>
          <p:cNvSpPr>
            <a:spLocks noGrp="1"/>
          </p:cNvSpPr>
          <p:nvPr>
            <p:ph idx="1"/>
          </p:nvPr>
        </p:nvSpPr>
        <p:spPr>
          <a:xfrm>
            <a:off x="0" y="1257304"/>
            <a:ext cx="9067800" cy="5448296"/>
          </a:xfrm>
        </p:spPr>
        <p:txBody>
          <a:bodyPr/>
          <a:lstStyle/>
          <a:p>
            <a:pPr marL="171450" lvl="1" indent="0">
              <a:spcAft>
                <a:spcPts val="1200"/>
              </a:spcAft>
              <a:buNone/>
            </a:pPr>
            <a:r>
              <a:rPr lang="en-US" sz="3200" dirty="0">
                <a:latin typeface="Cambria" panose="02040503050406030204" pitchFamily="18" charset="0"/>
                <a:ea typeface="Cambria" panose="02040503050406030204" pitchFamily="18" charset="0"/>
              </a:rPr>
              <a:t>Transforming your data</a:t>
            </a:r>
          </a:p>
          <a:p>
            <a:pPr marL="862013" lvl="2">
              <a:spcBef>
                <a:spcPts val="0"/>
              </a:spcBef>
              <a:spcAft>
                <a:spcPts val="1200"/>
              </a:spcAft>
            </a:pPr>
            <a:r>
              <a:rPr lang="en-US" sz="2800" dirty="0">
                <a:latin typeface="Cambria" panose="02040503050406030204" pitchFamily="18" charset="0"/>
                <a:ea typeface="Cambria" panose="02040503050406030204" pitchFamily="18" charset="0"/>
              </a:rPr>
              <a:t>NCAT </a:t>
            </a:r>
            <a:r>
              <a:rPr lang="en-US" sz="2300" dirty="0">
                <a:latin typeface="Cambria" panose="02040503050406030204" pitchFamily="18" charset="0"/>
                <a:ea typeface="Cambria" panose="02040503050406030204" pitchFamily="18" charset="0"/>
              </a:rPr>
              <a:t>- NGS Coordinate Conversion and Transformation Tool</a:t>
            </a:r>
          </a:p>
          <a:p>
            <a:pPr marL="1319213" lvl="3">
              <a:spcAft>
                <a:spcPts val="1200"/>
              </a:spcAft>
            </a:pPr>
            <a:r>
              <a:rPr lang="en-US" sz="2400" dirty="0">
                <a:latin typeface="Cambria" panose="02040503050406030204" pitchFamily="18" charset="0"/>
                <a:ea typeface="Cambria" panose="02040503050406030204" pitchFamily="18" charset="0"/>
              </a:rPr>
              <a:t>ASCII up/download, Web Services, Download, GitHub</a:t>
            </a:r>
          </a:p>
          <a:p>
            <a:pPr marL="1319213" lvl="3">
              <a:spcAft>
                <a:spcPts val="1200"/>
              </a:spcAft>
            </a:pPr>
            <a:r>
              <a:rPr lang="en-US" sz="2400" b="1" i="1" dirty="0">
                <a:latin typeface="Cambria" panose="02040503050406030204" pitchFamily="18" charset="0"/>
                <a:ea typeface="Cambria" panose="02040503050406030204" pitchFamily="18" charset="0"/>
              </a:rPr>
              <a:t>ask your software provider(s) about integration</a:t>
            </a:r>
          </a:p>
          <a:p>
            <a:pPr marL="1776413" lvl="4">
              <a:spcAft>
                <a:spcPts val="1200"/>
              </a:spcAft>
            </a:pPr>
            <a:r>
              <a:rPr lang="en-US" sz="2400" dirty="0">
                <a:latin typeface="Cambria" panose="02040503050406030204" pitchFamily="18" charset="0"/>
                <a:ea typeface="Cambria" panose="02040503050406030204" pitchFamily="18" charset="0"/>
              </a:rPr>
              <a:t>we envision COTS integrations as most popular method of access</a:t>
            </a:r>
          </a:p>
          <a:p>
            <a:pPr marL="1776413" lvl="4">
              <a:spcAft>
                <a:spcPts val="1200"/>
              </a:spcAft>
            </a:pPr>
            <a:r>
              <a:rPr lang="en-US" sz="2400" dirty="0">
                <a:latin typeface="Cambria" panose="02040503050406030204" pitchFamily="18" charset="0"/>
                <a:ea typeface="Cambria" panose="02040503050406030204" pitchFamily="18" charset="0"/>
              </a:rPr>
              <a:t>Industry Workshops - May 2021 and August 2022</a:t>
            </a:r>
          </a:p>
          <a:p>
            <a:pPr marL="2233613" lvl="5">
              <a:spcAft>
                <a:spcPts val="1200"/>
              </a:spcAft>
            </a:pPr>
            <a:r>
              <a:rPr lang="en-US" sz="1600" dirty="0" err="1"/>
              <a:t>Esri</a:t>
            </a:r>
            <a:r>
              <a:rPr lang="en-US" sz="1600" dirty="0"/>
              <a:t>, Trimble, Blue Marble, </a:t>
            </a:r>
            <a:r>
              <a:rPr lang="en-US" sz="1600" dirty="0" err="1"/>
              <a:t>etc</a:t>
            </a:r>
            <a:r>
              <a:rPr lang="en-US" sz="1600" dirty="0"/>
              <a:t>… all the well known names attended</a:t>
            </a:r>
            <a:endParaRPr lang="en-US" sz="16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Geospatial Software Developers’ Summit – Nov/Dec</a:t>
            </a:r>
          </a:p>
          <a:p>
            <a:pPr marL="2233613" lvl="5">
              <a:spcAft>
                <a:spcPts val="1200"/>
              </a:spcAft>
            </a:pPr>
            <a:r>
              <a:rPr lang="en-US" sz="2400" dirty="0">
                <a:latin typeface="Cambria" panose="02040503050406030204" pitchFamily="18" charset="0"/>
                <a:ea typeface="Cambria" panose="02040503050406030204" pitchFamily="18" charset="0"/>
              </a:rPr>
              <a:t>International &amp; Virtual </a:t>
            </a:r>
            <a:r>
              <a:rPr lang="en-US" sz="2400" dirty="0">
                <a:latin typeface="Cambria" panose="02040503050406030204" pitchFamily="18" charset="0"/>
                <a:ea typeface="Cambria" panose="02040503050406030204" pitchFamily="18" charset="0"/>
                <a:sym typeface="Wingdings" panose="05000000000000000000" pitchFamily="2" charset="2"/>
              </a:rPr>
              <a:t> US NGS and </a:t>
            </a:r>
            <a:r>
              <a:rPr lang="en-US" sz="2400" dirty="0" err="1">
                <a:latin typeface="Cambria" panose="02040503050406030204" pitchFamily="18" charset="0"/>
                <a:ea typeface="Cambria" panose="02040503050406030204" pitchFamily="18" charset="0"/>
                <a:sym typeface="Wingdings" panose="05000000000000000000" pitchFamily="2" charset="2"/>
              </a:rPr>
              <a:t>NRCan</a:t>
            </a:r>
            <a:r>
              <a:rPr lang="en-US" sz="2400" dirty="0">
                <a:latin typeface="Cambria" panose="02040503050406030204" pitchFamily="18" charset="0"/>
                <a:ea typeface="Cambria" panose="02040503050406030204" pitchFamily="18" charset="0"/>
                <a:sym typeface="Wingdings" panose="05000000000000000000" pitchFamily="2" charset="2"/>
              </a:rPr>
              <a:t> CGS </a:t>
            </a:r>
            <a:endParaRPr lang="en-US" sz="2400" dirty="0">
              <a:latin typeface="Cambria" panose="02040503050406030204" pitchFamily="18" charset="0"/>
              <a:ea typeface="Cambria" panose="02040503050406030204" pitchFamily="18" charset="0"/>
            </a:endParaRPr>
          </a:p>
        </p:txBody>
      </p:sp>
      <p:pic>
        <p:nvPicPr>
          <p:cNvPr id="4" name="Picture 3">
            <a:hlinkClick r:id="rId4"/>
            <a:extLst>
              <a:ext uri="{FF2B5EF4-FFF2-40B4-BE49-F238E27FC236}">
                <a16:creationId xmlns:a16="http://schemas.microsoft.com/office/drawing/2014/main" id="{71AF3A20-4542-4B2B-ADFB-1BDEBCC6C28C}"/>
              </a:ext>
            </a:extLst>
          </p:cNvPr>
          <p:cNvPicPr>
            <a:picLocks noChangeAspect="1"/>
          </p:cNvPicPr>
          <p:nvPr/>
        </p:nvPicPr>
        <p:blipFill>
          <a:blip r:embed="rId5"/>
          <a:stretch>
            <a:fillRect/>
          </a:stretch>
        </p:blipFill>
        <p:spPr>
          <a:xfrm>
            <a:off x="112226" y="1991709"/>
            <a:ext cx="8919549" cy="408595"/>
          </a:xfrm>
          <a:prstGeom prst="rect">
            <a:avLst/>
          </a:prstGeom>
          <a:ln w="25400">
            <a:solidFill>
              <a:schemeClr val="tx1">
                <a:lumMod val="50000"/>
                <a:lumOff val="50000"/>
              </a:schemeClr>
            </a:solidFill>
          </a:ln>
        </p:spPr>
      </p:pic>
      <p:pic>
        <p:nvPicPr>
          <p:cNvPr id="5" name="Picture 4">
            <a:hlinkClick r:id="rId6"/>
            <a:extLst>
              <a:ext uri="{FF2B5EF4-FFF2-40B4-BE49-F238E27FC236}">
                <a16:creationId xmlns:a16="http://schemas.microsoft.com/office/drawing/2014/main" id="{1BB37688-A773-4123-9882-6F87D688B74D}"/>
              </a:ext>
            </a:extLst>
          </p:cNvPr>
          <p:cNvPicPr>
            <a:picLocks noChangeAspect="1"/>
          </p:cNvPicPr>
          <p:nvPr/>
        </p:nvPicPr>
        <p:blipFill rotWithShape="1">
          <a:blip r:embed="rId7"/>
          <a:srcRect r="75104" b="82935"/>
          <a:stretch/>
        </p:blipFill>
        <p:spPr>
          <a:xfrm>
            <a:off x="6680342" y="846138"/>
            <a:ext cx="2077282" cy="914401"/>
          </a:xfrm>
          <a:prstGeom prst="rect">
            <a:avLst/>
          </a:prstGeom>
          <a:ln w="25400">
            <a:solidFill>
              <a:schemeClr val="tx1">
                <a:lumMod val="50000"/>
                <a:lumOff val="50000"/>
              </a:schemeClr>
            </a:solidFill>
          </a:ln>
        </p:spPr>
      </p:pic>
      <p:pic>
        <p:nvPicPr>
          <p:cNvPr id="6" name="Picture 5">
            <a:hlinkClick r:id="rId8"/>
            <a:extLst>
              <a:ext uri="{FF2B5EF4-FFF2-40B4-BE49-F238E27FC236}">
                <a16:creationId xmlns:a16="http://schemas.microsoft.com/office/drawing/2014/main" id="{94ED4274-951B-47DB-8BAE-ACDA4C887DB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9041" t="5770" r="572" b="47402"/>
          <a:stretch/>
        </p:blipFill>
        <p:spPr>
          <a:xfrm>
            <a:off x="76200" y="4591055"/>
            <a:ext cx="1463312" cy="2183964"/>
          </a:xfrm>
          <a:prstGeom prst="rect">
            <a:avLst/>
          </a:prstGeom>
          <a:ln w="25400">
            <a:solidFill>
              <a:schemeClr val="tx1">
                <a:lumMod val="50000"/>
                <a:lumOff val="50000"/>
              </a:schemeClr>
            </a:solidFill>
          </a:ln>
        </p:spPr>
      </p:pic>
    </p:spTree>
    <p:custDataLst>
      <p:tags r:id="rId1"/>
    </p:custDataLst>
    <p:extLst>
      <p:ext uri="{BB962C8B-B14F-4D97-AF65-F5344CB8AC3E}">
        <p14:creationId xmlns:p14="http://schemas.microsoft.com/office/powerpoint/2010/main" val="42883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26" t="128" r="144" b="90"/>
          <a:stretch/>
        </p:blipFill>
        <p:spPr>
          <a:xfrm>
            <a:off x="-43543" y="0"/>
            <a:ext cx="9187543" cy="6858000"/>
          </a:xfrm>
          <a:prstGeom prst="rect">
            <a:avLst/>
          </a:prstGeom>
        </p:spPr>
      </p:pic>
      <p:sp>
        <p:nvSpPr>
          <p:cNvPr id="5" name="Title 4"/>
          <p:cNvSpPr>
            <a:spLocks noGrp="1"/>
          </p:cNvSpPr>
          <p:nvPr>
            <p:ph type="title"/>
          </p:nvPr>
        </p:nvSpPr>
        <p:spPr>
          <a:xfrm>
            <a:off x="722313" y="5444395"/>
            <a:ext cx="7772400" cy="1362075"/>
          </a:xfrm>
        </p:spPr>
        <p:txBody>
          <a:bodyPr/>
          <a:lstStyle/>
          <a:p>
            <a:r>
              <a:rPr lang="en-US" sz="4400" dirty="0">
                <a:latin typeface="Cambria" panose="02040503050406030204" pitchFamily="18" charset="0"/>
                <a:ea typeface="Cambria" panose="02040503050406030204" pitchFamily="18" charset="0"/>
              </a:rPr>
              <a:t>additional Resources</a:t>
            </a:r>
          </a:p>
        </p:txBody>
      </p:sp>
    </p:spTree>
    <p:extLst>
      <p:ext uri="{BB962C8B-B14F-4D97-AF65-F5344CB8AC3E}">
        <p14:creationId xmlns:p14="http://schemas.microsoft.com/office/powerpoint/2010/main" val="852633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691" y="2045"/>
            <a:ext cx="9142509" cy="6853910"/>
            <a:chOff x="8691" y="2045"/>
            <a:chExt cx="9142509" cy="685391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 y="2045"/>
              <a:ext cx="9126617" cy="6853910"/>
            </a:xfrm>
            <a:prstGeom prst="rect">
              <a:avLst/>
            </a:prstGeom>
          </p:spPr>
        </p:pic>
        <p:sp>
          <p:nvSpPr>
            <p:cNvPr id="11" name="TextBox 10"/>
            <p:cNvSpPr txBox="1"/>
            <p:nvPr/>
          </p:nvSpPr>
          <p:spPr>
            <a:xfrm>
              <a:off x="2374845" y="28800"/>
              <a:ext cx="67763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7" normalizeH="0" baseline="0" noProof="0" dirty="0">
                  <a:ln>
                    <a:noFill/>
                  </a:ln>
                  <a:solidFill>
                    <a:prstClr val="white"/>
                  </a:solidFill>
                  <a:effectLst/>
                  <a:uLnTx/>
                  <a:uFillTx/>
                  <a:latin typeface="Cambria" panose="02040503050406030204" pitchFamily="18" charset="0"/>
                  <a:ea typeface="MS PGothic" pitchFamily="34" charset="-128"/>
                  <a:cs typeface="Calibri"/>
                </a:rPr>
                <a:t>https://www.ngs.noaa.gov/ADVISORS/</a:t>
              </a:r>
              <a:endPar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grpSp>
      <p:pic>
        <p:nvPicPr>
          <p:cNvPr id="17" name="jeff"/>
          <p:cNvPicPr>
            <a:picLocks noChangeAspect="1"/>
          </p:cNvPicPr>
          <p:nvPr/>
        </p:nvPicPr>
        <p:blipFill rotWithShape="1">
          <a:blip r:embed="rId4">
            <a:extLst>
              <a:ext uri="{28A0092B-C50C-407E-A947-70E740481C1C}">
                <a14:useLocalDpi xmlns:a14="http://schemas.microsoft.com/office/drawing/2010/main" val="0"/>
              </a:ext>
            </a:extLst>
          </a:blip>
          <a:srcRect l="162" t="28" r="38" b="605"/>
          <a:stretch/>
        </p:blipFill>
        <p:spPr>
          <a:xfrm>
            <a:off x="6669881" y="1294606"/>
            <a:ext cx="728662" cy="881063"/>
          </a:xfrm>
          <a:prstGeom prst="rect">
            <a:avLst/>
          </a:prstGeom>
        </p:spPr>
      </p:pic>
      <p:pic>
        <p:nvPicPr>
          <p:cNvPr id="4" name="Graphic 3" descr="Party hat">
            <a:extLst>
              <a:ext uri="{FF2B5EF4-FFF2-40B4-BE49-F238E27FC236}">
                <a16:creationId xmlns:a16="http://schemas.microsoft.com/office/drawing/2014/main" id="{5B111697-51F3-421D-A1BE-C0228400F4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86292">
            <a:off x="7923135" y="2595653"/>
            <a:ext cx="577262" cy="577262"/>
          </a:xfrm>
          <a:prstGeom prst="rect">
            <a:avLst/>
          </a:prstGeom>
        </p:spPr>
      </p:pic>
      <p:pic>
        <p:nvPicPr>
          <p:cNvPr id="6" name="Graphic 5" descr="Streamers">
            <a:extLst>
              <a:ext uri="{FF2B5EF4-FFF2-40B4-BE49-F238E27FC236}">
                <a16:creationId xmlns:a16="http://schemas.microsoft.com/office/drawing/2014/main" id="{9244AA65-7C1F-41E1-B08E-DD02191BA5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0708" y="3342780"/>
            <a:ext cx="914400" cy="914400"/>
          </a:xfrm>
          <a:prstGeom prst="rect">
            <a:avLst/>
          </a:prstGeom>
        </p:spPr>
      </p:pic>
      <p:pic>
        <p:nvPicPr>
          <p:cNvPr id="8" name="Graphic 7" descr="Confetti ball">
            <a:extLst>
              <a:ext uri="{FF2B5EF4-FFF2-40B4-BE49-F238E27FC236}">
                <a16:creationId xmlns:a16="http://schemas.microsoft.com/office/drawing/2014/main" id="{639855DE-E02C-4A16-9538-1CD9542CA1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36800" y="4110000"/>
            <a:ext cx="914400" cy="914400"/>
          </a:xfrm>
          <a:prstGeom prst="rect">
            <a:avLst/>
          </a:prstGeom>
        </p:spPr>
      </p:pic>
      <p:sp>
        <p:nvSpPr>
          <p:cNvPr id="12" name="TextBox 11">
            <a:extLst>
              <a:ext uri="{FF2B5EF4-FFF2-40B4-BE49-F238E27FC236}">
                <a16:creationId xmlns:a16="http://schemas.microsoft.com/office/drawing/2014/main" id="{5DBD68A1-1CC8-404E-AB29-9767920275F7}"/>
              </a:ext>
            </a:extLst>
          </p:cNvPr>
          <p:cNvSpPr txBox="1"/>
          <p:nvPr/>
        </p:nvSpPr>
        <p:spPr bwMode="auto">
          <a:xfrm>
            <a:off x="7048500" y="4136342"/>
            <a:ext cx="1399807" cy="584775"/>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RETIRES TOMORROW</a:t>
            </a:r>
          </a:p>
        </p:txBody>
      </p:sp>
    </p:spTree>
    <p:extLst>
      <p:ext uri="{BB962C8B-B14F-4D97-AF65-F5344CB8AC3E}">
        <p14:creationId xmlns:p14="http://schemas.microsoft.com/office/powerpoint/2010/main" val="1257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21" presetClass="entr" presetSubtype="1" fill="hold"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500"/>
                            </p:stCondLst>
                            <p:childTnLst>
                              <p:par>
                                <p:cTn id="26" presetID="10" presetClass="entr" presetSubtype="0" fill="hold" grpId="0" nodeType="afterEffect">
                                  <p:stCondLst>
                                    <p:cond delay="0"/>
                                  </p:stCondLst>
                                  <p:iterate type="lt">
                                    <p:tmPct val="0"/>
                                  </p:iterate>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34" presetClass="emph" presetSubtype="0" fill="hold" grpId="1" nodeType="with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2"/>
                                        </p:tgtEl>
                                        <p:attrNameLst>
                                          <p:attrName>ppt_x</p:attrName>
                                          <p:attrName>ppt_y</p:attrName>
                                        </p:attrNameLst>
                                      </p:cBhvr>
                                    </p:animMotion>
                                    <p:animRot by="1500000">
                                      <p:cBhvr>
                                        <p:cTn id="31" dur="125" fill="hold">
                                          <p:stCondLst>
                                            <p:cond delay="0"/>
                                          </p:stCondLst>
                                        </p:cTn>
                                        <p:tgtEl>
                                          <p:spTgt spid="12"/>
                                        </p:tgtEl>
                                        <p:attrNameLst>
                                          <p:attrName>r</p:attrName>
                                        </p:attrNameLst>
                                      </p:cBhvr>
                                    </p:animRot>
                                    <p:animRot by="-1500000">
                                      <p:cBhvr>
                                        <p:cTn id="32" dur="125" fill="hold">
                                          <p:stCondLst>
                                            <p:cond delay="125"/>
                                          </p:stCondLst>
                                        </p:cTn>
                                        <p:tgtEl>
                                          <p:spTgt spid="12"/>
                                        </p:tgtEl>
                                        <p:attrNameLst>
                                          <p:attrName>r</p:attrName>
                                        </p:attrNameLst>
                                      </p:cBhvr>
                                    </p:animRot>
                                    <p:animRot by="-1500000">
                                      <p:cBhvr>
                                        <p:cTn id="33" dur="125" fill="hold">
                                          <p:stCondLst>
                                            <p:cond delay="250"/>
                                          </p:stCondLst>
                                        </p:cTn>
                                        <p:tgtEl>
                                          <p:spTgt spid="12"/>
                                        </p:tgtEl>
                                        <p:attrNameLst>
                                          <p:attrName>r</p:attrName>
                                        </p:attrNameLst>
                                      </p:cBhvr>
                                    </p:animRot>
                                    <p:animRot by="1500000">
                                      <p:cBhvr>
                                        <p:cTn id="34" dur="125" fill="hold">
                                          <p:stCondLst>
                                            <p:cond delay="375"/>
                                          </p:stCondLst>
                                        </p:cTn>
                                        <p:tgtEl>
                                          <p:spTgt spid="12"/>
                                        </p:tgtEl>
                                        <p:attrNameLst>
                                          <p:attrName>r</p:attrName>
                                        </p:attrNameLst>
                                      </p:cBhvr>
                                    </p:animRot>
                                  </p:childTnLst>
                                </p:cTn>
                              </p:par>
                              <p:par>
                                <p:cTn id="35" presetID="26" presetClass="emph" presetSubtype="0" repeatCount="3000" fill="hold" nodeType="withEffect">
                                  <p:stCondLst>
                                    <p:cond delay="0"/>
                                  </p:stCondLst>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par>
                                <p:cTn id="38" presetID="26" presetClass="emph" presetSubtype="0" repeatCount="3000" fill="hold"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01034"/>
            <a:ext cx="8569106" cy="4525963"/>
          </a:xfrm>
        </p:spPr>
        <p:txBody>
          <a:bodyPr/>
          <a:lstStyle/>
          <a:p>
            <a:pPr marL="0" indent="0" algn="ctr">
              <a:buNone/>
            </a:pPr>
            <a:r>
              <a:rPr lang="en-US" b="1" dirty="0">
                <a:latin typeface="Cambria" panose="02040503050406030204" pitchFamily="18" charset="0"/>
                <a:ea typeface="Cambria" panose="02040503050406030204" pitchFamily="18" charset="0"/>
              </a:rPr>
              <a:t>geodesy.noaa.gov/ADVISORS/</a:t>
            </a:r>
          </a:p>
          <a:p>
            <a:pPr marL="227013" indent="-227013"/>
            <a:r>
              <a:rPr lang="en-US" dirty="0">
                <a:latin typeface="Cambria" panose="02040503050406030204" pitchFamily="18" charset="0"/>
                <a:ea typeface="Cambria" panose="02040503050406030204" pitchFamily="18" charset="0"/>
              </a:rPr>
              <a:t>query any major search engine: “</a:t>
            </a:r>
            <a:r>
              <a:rPr lang="en-US" dirty="0" err="1">
                <a:latin typeface="Cambria" panose="02040503050406030204" pitchFamily="18" charset="0"/>
                <a:ea typeface="Cambria" panose="02040503050406030204" pitchFamily="18" charset="0"/>
              </a:rPr>
              <a:t>ngs</a:t>
            </a:r>
            <a:r>
              <a:rPr lang="en-US" dirty="0">
                <a:latin typeface="Cambria" panose="02040503050406030204" pitchFamily="18" charset="0"/>
                <a:ea typeface="Cambria" panose="02040503050406030204" pitchFamily="18" charset="0"/>
              </a:rPr>
              <a:t> advisors”</a:t>
            </a:r>
          </a:p>
          <a:p>
            <a:pPr marL="0"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35803" y="248511"/>
            <a:ext cx="8890503" cy="1143000"/>
          </a:xfrm>
        </p:spPr>
        <p:txBody>
          <a:bodyPr/>
          <a:lstStyle/>
          <a:p>
            <a:r>
              <a:rPr lang="en-US" dirty="0">
                <a:latin typeface="Cambria" panose="02040503050406030204" pitchFamily="18" charset="0"/>
                <a:ea typeface="Cambria" panose="02040503050406030204" pitchFamily="18" charset="0"/>
              </a:rPr>
              <a:t>Regional Geodetic Advisor Program</a:t>
            </a:r>
          </a:p>
        </p:txBody>
      </p:sp>
      <p:pic>
        <p:nvPicPr>
          <p:cNvPr id="5" name="Picture 4">
            <a:extLst>
              <a:ext uri="{FF2B5EF4-FFF2-40B4-BE49-F238E27FC236}">
                <a16:creationId xmlns:a16="http://schemas.microsoft.com/office/drawing/2014/main" id="{6EE9C5F2-6086-4CBD-BFB5-6428B5C17869}"/>
              </a:ext>
            </a:extLst>
          </p:cNvPr>
          <p:cNvPicPr>
            <a:picLocks noChangeAspect="1"/>
          </p:cNvPicPr>
          <p:nvPr/>
        </p:nvPicPr>
        <p:blipFill>
          <a:blip r:embed="rId3"/>
          <a:stretch>
            <a:fillRect/>
          </a:stretch>
        </p:blipFill>
        <p:spPr>
          <a:xfrm>
            <a:off x="1920371" y="2739247"/>
            <a:ext cx="5303258" cy="3968754"/>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16076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hidden="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624013"/>
            <a:ext cx="4453592" cy="45259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8176" y="1988190"/>
            <a:ext cx="7503977"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Continuously Operating Reference Station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itchFamily="34" charset="-128"/>
              <a:cs typeface="+mn-cs"/>
            </a:endParaRPr>
          </a:p>
        </p:txBody>
      </p:sp>
      <p:sp>
        <p:nvSpPr>
          <p:cNvPr id="9" name="Rounded Rectangle 8"/>
          <p:cNvSpPr/>
          <p:nvPr/>
        </p:nvSpPr>
        <p:spPr>
          <a:xfrm>
            <a:off x="3882383" y="4959032"/>
            <a:ext cx="4191000" cy="1499960"/>
          </a:xfrm>
          <a:prstGeom prst="roundRect">
            <a:avLst/>
          </a:prstGeom>
          <a:gradFill>
            <a:gsLst>
              <a:gs pos="0">
                <a:schemeClr val="bg2">
                  <a:lumMod val="25000"/>
                </a:schemeClr>
              </a:gs>
              <a:gs pos="54000">
                <a:schemeClr val="bg2">
                  <a:lumMod val="50000"/>
                </a:schemeClr>
              </a:gs>
            </a:gsLst>
          </a:gradFill>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Connector 16"/>
          <p:cNvCxnSpPr/>
          <p:nvPr/>
        </p:nvCxnSpPr>
        <p:spPr>
          <a:xfrm>
            <a:off x="5854058"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75502"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087876" y="3379238"/>
            <a:ext cx="2381" cy="216694"/>
          </a:xfrm>
          <a:prstGeom prst="line">
            <a:avLst/>
          </a:prstGeom>
          <a:ln>
            <a:solidFill>
              <a:srgbClr val="7F7F7F"/>
            </a:solidFill>
          </a:ln>
          <a:effectLst>
            <a:outerShdw blurRad="40000" dist="20000" dir="5400000" rotWithShape="0">
              <a:srgbClr val="7F7F7F"/>
            </a:outerShdw>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802623" y="3546878"/>
            <a:ext cx="350520" cy="2225040"/>
          </a:xfrm>
          <a:prstGeom prst="rect">
            <a:avLst/>
          </a:prstGeom>
          <a:solidFill>
            <a:schemeClr val="bg1">
              <a:lumMod val="65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p:cNvSpPr/>
          <p:nvPr/>
        </p:nvSpPr>
        <p:spPr>
          <a:xfrm>
            <a:off x="6164346" y="3398288"/>
            <a:ext cx="727937" cy="1238331"/>
          </a:xfrm>
          <a:custGeom>
            <a:avLst/>
            <a:gdLst>
              <a:gd name="connsiteX0" fmla="*/ 10387 w 727937"/>
              <a:gd name="connsiteY0" fmla="*/ 0 h 1238331"/>
              <a:gd name="connsiteX1" fmla="*/ 10387 w 727937"/>
              <a:gd name="connsiteY1" fmla="*/ 57150 h 1238331"/>
              <a:gd name="connsiteX2" fmla="*/ 118337 w 727937"/>
              <a:gd name="connsiteY2" fmla="*/ 304800 h 1238331"/>
              <a:gd name="connsiteX3" fmla="*/ 111987 w 727937"/>
              <a:gd name="connsiteY3" fmla="*/ 1041400 h 1238331"/>
              <a:gd name="connsiteX4" fmla="*/ 238987 w 727937"/>
              <a:gd name="connsiteY4" fmla="*/ 1238250 h 1238331"/>
              <a:gd name="connsiteX5" fmla="*/ 727937 w 727937"/>
              <a:gd name="connsiteY5" fmla="*/ 1060450 h 123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37" h="1238331">
                <a:moveTo>
                  <a:pt x="10387" y="0"/>
                </a:moveTo>
                <a:cubicBezTo>
                  <a:pt x="1391" y="3175"/>
                  <a:pt x="-7605" y="6350"/>
                  <a:pt x="10387" y="57150"/>
                </a:cubicBezTo>
                <a:cubicBezTo>
                  <a:pt x="28379" y="107950"/>
                  <a:pt x="101404" y="140758"/>
                  <a:pt x="118337" y="304800"/>
                </a:cubicBezTo>
                <a:cubicBezTo>
                  <a:pt x="135270" y="468842"/>
                  <a:pt x="91879" y="885825"/>
                  <a:pt x="111987" y="1041400"/>
                </a:cubicBezTo>
                <a:cubicBezTo>
                  <a:pt x="132095" y="1196975"/>
                  <a:pt x="136329" y="1235075"/>
                  <a:pt x="238987" y="1238250"/>
                </a:cubicBezTo>
                <a:cubicBezTo>
                  <a:pt x="341645" y="1241425"/>
                  <a:pt x="534791" y="1150937"/>
                  <a:pt x="727937" y="1060450"/>
                </a:cubicBezTo>
              </a:path>
            </a:pathLst>
          </a:cu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elay 4"/>
          <p:cNvSpPr/>
          <p:nvPr/>
        </p:nvSpPr>
        <p:spPr>
          <a:xfrm rot="16200000">
            <a:off x="5731036" y="2847326"/>
            <a:ext cx="493694" cy="715288"/>
          </a:xfrm>
          <a:prstGeom prst="flowChartDelay">
            <a:avLst/>
          </a:prstGeom>
          <a:solidFill>
            <a:schemeClr val="bg1"/>
          </a:solidFill>
          <a:ln>
            <a:solidFill>
              <a:schemeClr val="bg1">
                <a:lumMod val="50000"/>
              </a:schemeClr>
            </a:solidFill>
          </a:ln>
          <a:effectLst>
            <a:outerShdw blurRad="50800" dist="254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839643" y="3398287"/>
            <a:ext cx="1899305" cy="2185446"/>
          </a:xfrm>
          <a:prstGeom prst="rect">
            <a:avLst/>
          </a:prstGeom>
          <a:solidFill>
            <a:schemeClr val="bg1">
              <a:lumMod val="95000"/>
            </a:schemeClr>
          </a:solidFill>
          <a:ln w="2222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6966372" y="3513986"/>
            <a:ext cx="960961" cy="399844"/>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bwMode="auto">
          <a:xfrm>
            <a:off x="6950195" y="3551139"/>
            <a:ext cx="1072955"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RECEIVER</a:t>
            </a:r>
          </a:p>
        </p:txBody>
      </p:sp>
      <p:sp>
        <p:nvSpPr>
          <p:cNvPr id="26" name="Rounded Rectangle 25"/>
          <p:cNvSpPr/>
          <p:nvPr/>
        </p:nvSpPr>
        <p:spPr>
          <a:xfrm>
            <a:off x="6966372" y="4501451"/>
            <a:ext cx="1354661" cy="399844"/>
          </a:xfrm>
          <a:prstGeom prst="round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6959968" y="4001683"/>
            <a:ext cx="745115" cy="399844"/>
          </a:xfrm>
          <a:prstGeom prst="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bwMode="auto">
          <a:xfrm>
            <a:off x="6913695" y="4533957"/>
            <a:ext cx="1455866"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DATA STORAGE</a:t>
            </a:r>
          </a:p>
        </p:txBody>
      </p:sp>
      <p:sp>
        <p:nvSpPr>
          <p:cNvPr id="25" name="TextBox 24"/>
          <p:cNvSpPr txBox="1"/>
          <p:nvPr/>
        </p:nvSpPr>
        <p:spPr bwMode="auto">
          <a:xfrm>
            <a:off x="6913695" y="4035191"/>
            <a:ext cx="851716"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POWER</a:t>
            </a:r>
          </a:p>
        </p:txBody>
      </p:sp>
      <p:sp>
        <p:nvSpPr>
          <p:cNvPr id="28" name="Rounded Rectangle 27"/>
          <p:cNvSpPr/>
          <p:nvPr/>
        </p:nvSpPr>
        <p:spPr>
          <a:xfrm>
            <a:off x="6966372" y="4983968"/>
            <a:ext cx="1663765" cy="399844"/>
          </a:xfrm>
          <a:prstGeom prst="roundRect">
            <a:avLst/>
          </a:prstGeom>
          <a:solidFill>
            <a:srgbClr val="FFFF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bwMode="auto">
          <a:xfrm>
            <a:off x="6902529" y="5014952"/>
            <a:ext cx="1858409"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COMMUNICATIONS</a:t>
            </a:r>
          </a:p>
        </p:txBody>
      </p:sp>
      <p:sp>
        <p:nvSpPr>
          <p:cNvPr id="30" name="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lvl="0">
              <a:defRPr/>
            </a:pPr>
            <a:r>
              <a:rPr lang="en-US" altLang="en-US" sz="4800" dirty="0">
                <a:solidFill>
                  <a:prstClr val="black"/>
                </a:solidFill>
                <a:latin typeface="Cambria" panose="02040503050406030204" pitchFamily="18" charset="0"/>
                <a:ea typeface="Tahoma" panose="020B0604030504040204" pitchFamily="34" charset="0"/>
                <a:cs typeface="Tahoma" panose="020B0604030504040204" pitchFamily="34" charset="0"/>
              </a:rPr>
              <a:t>Terminology – Geodetic Control</a:t>
            </a:r>
            <a:endParaRPr kumimoji="0" lang="en-US" sz="48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endParaRPr>
          </a:p>
        </p:txBody>
      </p:sp>
      <p:sp>
        <p:nvSpPr>
          <p:cNvPr id="3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CORS</a:t>
            </a:r>
          </a:p>
        </p:txBody>
      </p:sp>
      <p:sp>
        <p:nvSpPr>
          <p:cNvPr id="34" name="TextBox 33"/>
          <p:cNvSpPr txBox="1"/>
          <p:nvPr/>
        </p:nvSpPr>
        <p:spPr bwMode="auto">
          <a:xfrm>
            <a:off x="6950194" y="2836778"/>
            <a:ext cx="1599439" cy="338554"/>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GNSS ANTENNA</a:t>
            </a:r>
          </a:p>
        </p:txBody>
      </p:sp>
      <p:cxnSp>
        <p:nvCxnSpPr>
          <p:cNvPr id="36" name="Straight Connector 35"/>
          <p:cNvCxnSpPr/>
          <p:nvPr/>
        </p:nvCxnSpPr>
        <p:spPr>
          <a:xfrm flipV="1">
            <a:off x="6358883" y="3012527"/>
            <a:ext cx="666750" cy="123824"/>
          </a:xfrm>
          <a:prstGeom prst="line">
            <a:avLst/>
          </a:prstGeom>
          <a:ln w="15875">
            <a:solidFill>
              <a:schemeClr val="tx1"/>
            </a:solidFill>
            <a:headEnd type="triangle" w="sm" len="sm"/>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43" y="2691347"/>
            <a:ext cx="2917198" cy="3890544"/>
          </a:xfrm>
          <a:prstGeom prst="rect">
            <a:avLst/>
          </a:prstGeom>
          <a:ln w="38100">
            <a:solidFill>
              <a:schemeClr val="bg1">
                <a:lumMod val="50000"/>
              </a:schemeClr>
            </a:solidFill>
          </a:ln>
          <a:effectLst/>
        </p:spPr>
      </p:pic>
      <p:sp>
        <p:nvSpPr>
          <p:cNvPr id="33" name="TextBox 32">
            <a:extLst>
              <a:ext uri="{FF2B5EF4-FFF2-40B4-BE49-F238E27FC236}">
                <a16:creationId xmlns:a16="http://schemas.microsoft.com/office/drawing/2014/main" id="{24E7B18B-8104-4460-9FB1-124FC08C9B3C}"/>
              </a:ext>
            </a:extLst>
          </p:cNvPr>
          <p:cNvSpPr txBox="1"/>
          <p:nvPr/>
        </p:nvSpPr>
        <p:spPr bwMode="auto">
          <a:xfrm>
            <a:off x="852473" y="6243337"/>
            <a:ext cx="2219337" cy="338554"/>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pitchFamily="34" charset="0"/>
                <a:ea typeface="ＭＳ Ｐゴシック" pitchFamily="34" charset="-128"/>
                <a:cs typeface="+mn-cs"/>
              </a:rPr>
              <a:t>WVTA in Terra</a:t>
            </a:r>
            <a:r>
              <a:rPr kumimoji="0" lang="en-US" sz="1600" b="1" i="0" u="none" strike="noStrike" kern="1200" cap="none" spc="0" normalizeH="0" noProof="0" dirty="0">
                <a:ln>
                  <a:noFill/>
                </a:ln>
                <a:solidFill>
                  <a:schemeClr val="bg1"/>
                </a:solidFill>
                <a:effectLst/>
                <a:uLnTx/>
                <a:uFillTx/>
                <a:latin typeface="Calibri" pitchFamily="34" charset="0"/>
                <a:ea typeface="ＭＳ Ｐゴシック" pitchFamily="34" charset="-128"/>
                <a:cs typeface="+mn-cs"/>
              </a:rPr>
              <a:t> Alta, WV</a:t>
            </a:r>
            <a:endParaRPr kumimoji="0" lang="en-US" sz="1600" b="1" i="0" u="none" strike="noStrike" kern="1200" cap="none" spc="0" normalizeH="0" baseline="0" noProof="0" dirty="0">
              <a:ln>
                <a:noFill/>
              </a:ln>
              <a:solidFill>
                <a:schemeClr val="bg1"/>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782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000"/>
                            </p:stCondLst>
                            <p:childTnLst>
                              <p:par>
                                <p:cTn id="18" presetID="22" presetClass="entr" presetSubtype="8" fill="hold" grpId="0" nodeType="afterEffect">
                                  <p:stCondLst>
                                    <p:cond delay="150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150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150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150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22" presetClass="entr" presetSubtype="8" fill="hold" grpId="0" nodeType="withEffect">
                                  <p:stCondLst>
                                    <p:cond delay="150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grpId="0" nodeType="withEffect">
                                  <p:stCondLst>
                                    <p:cond delay="15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par>
                                <p:cTn id="45" presetID="22" presetClass="entr" presetSubtype="8" fill="hold" grpId="0" nodeType="withEffect">
                                  <p:stCondLst>
                                    <p:cond delay="150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P spid="22" grpId="0" animBg="1"/>
      <p:bldP spid="23" grpId="0"/>
      <p:bldP spid="26" grpId="0" animBg="1"/>
      <p:bldP spid="27" grpId="0" animBg="1"/>
      <p:bldP spid="24" grpId="0"/>
      <p:bldP spid="25" grpId="0"/>
      <p:bldP spid="28" grpId="0" animBg="1"/>
      <p:bldP spid="29" grpId="0"/>
      <p:bldP spid="3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sp>
        <p:nvSpPr>
          <p:cNvPr id="6" name="Content Placeholder 5"/>
          <p:cNvSpPr>
            <a:spLocks noGrp="1"/>
          </p:cNvSpPr>
          <p:nvPr>
            <p:ph idx="1"/>
          </p:nvPr>
        </p:nvSpPr>
        <p:spPr>
          <a:xfrm>
            <a:off x="252549" y="1183748"/>
            <a:ext cx="8773758" cy="5437769"/>
          </a:xfrm>
        </p:spPr>
        <p:txBody>
          <a:bodyPr/>
          <a:lstStyle/>
          <a:p>
            <a:pPr marL="227013" indent="-227013"/>
            <a:r>
              <a:rPr lang="en-US" dirty="0">
                <a:latin typeface="Cambria" panose="02040503050406030204" pitchFamily="18" charset="0"/>
                <a:ea typeface="Cambria" panose="02040503050406030204" pitchFamily="18" charset="0"/>
              </a:rPr>
              <a:t>Not an NGS employee, rather:</a:t>
            </a:r>
          </a:p>
          <a:p>
            <a:pPr marL="627063" lvl="1" indent="-227013"/>
            <a:r>
              <a:rPr lang="en-US" dirty="0">
                <a:latin typeface="Cambria" panose="02040503050406030204" pitchFamily="18" charset="0"/>
                <a:ea typeface="Cambria" panose="02040503050406030204" pitchFamily="18" charset="0"/>
              </a:rPr>
              <a:t>State/Commonwealth government</a:t>
            </a:r>
          </a:p>
          <a:p>
            <a:pPr marL="1027113" lvl="2" indent="-227013"/>
            <a:r>
              <a:rPr lang="en-US" dirty="0">
                <a:latin typeface="Cambria" panose="02040503050406030204" pitchFamily="18" charset="0"/>
                <a:ea typeface="Cambria" panose="02040503050406030204" pitchFamily="18" charset="0"/>
              </a:rPr>
              <a:t>RTN manager</a:t>
            </a:r>
          </a:p>
          <a:p>
            <a:pPr marL="1027113" lvl="2" indent="-227013"/>
            <a:r>
              <a:rPr lang="en-US" dirty="0">
                <a:latin typeface="Cambria" panose="02040503050406030204" pitchFamily="18" charset="0"/>
                <a:ea typeface="Cambria" panose="02040503050406030204" pitchFamily="18" charset="0"/>
              </a:rPr>
              <a:t>DOT survey lead</a:t>
            </a:r>
          </a:p>
          <a:p>
            <a:pPr marL="1027113" lvl="2" indent="-227013"/>
            <a:r>
              <a:rPr lang="en-US" dirty="0">
                <a:latin typeface="Cambria" panose="02040503050406030204" pitchFamily="18" charset="0"/>
                <a:ea typeface="Cambria" panose="02040503050406030204" pitchFamily="18" charset="0"/>
              </a:rPr>
              <a:t>Geospatial Information Officer</a:t>
            </a:r>
          </a:p>
          <a:p>
            <a:pPr marL="627063" lvl="1" indent="-227013"/>
            <a:r>
              <a:rPr lang="en-US" dirty="0">
                <a:latin typeface="Cambria" panose="02040503050406030204" pitchFamily="18" charset="0"/>
                <a:ea typeface="Cambria" panose="02040503050406030204" pitchFamily="18" charset="0"/>
              </a:rPr>
              <a:t>Academia</a:t>
            </a:r>
          </a:p>
          <a:p>
            <a:pPr marL="1027113" lvl="2" indent="-227013"/>
            <a:r>
              <a:rPr lang="en-US" dirty="0">
                <a:latin typeface="Cambria" panose="02040503050406030204" pitchFamily="18" charset="0"/>
                <a:ea typeface="Cambria" panose="02040503050406030204" pitchFamily="18" charset="0"/>
              </a:rPr>
              <a:t>Professor or Program Director</a:t>
            </a:r>
          </a:p>
          <a:p>
            <a:pPr marL="627063" lvl="1" indent="-227013"/>
            <a:r>
              <a:rPr lang="en-US" dirty="0">
                <a:latin typeface="Cambria" panose="02040503050406030204" pitchFamily="18" charset="0"/>
                <a:ea typeface="Cambria" panose="02040503050406030204" pitchFamily="18" charset="0"/>
              </a:rPr>
              <a:t>Professional society representative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p:txBody>
      </p:sp>
    </p:spTree>
    <p:extLst>
      <p:ext uri="{BB962C8B-B14F-4D97-AF65-F5344CB8AC3E}">
        <p14:creationId xmlns:p14="http://schemas.microsoft.com/office/powerpoint/2010/main" val="3901603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290" y="3592614"/>
            <a:ext cx="4386878" cy="3001984"/>
          </a:xfrm>
          <a:prstGeom prst="rect">
            <a:avLst/>
          </a:prstGeom>
          <a:ln w="19050">
            <a:solidFill>
              <a:schemeClr val="tx2">
                <a:lumMod val="60000"/>
                <a:lumOff val="40000"/>
              </a:schemeClr>
            </a:solidFill>
          </a:ln>
        </p:spPr>
      </p:pic>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err="1">
                <a:latin typeface="Cambria" panose="02040503050406030204" pitchFamily="18" charset="0"/>
                <a:ea typeface="Cambria" panose="02040503050406030204" pitchFamily="18" charset="0"/>
              </a:rPr>
              <a:t>Stepehn</a:t>
            </a:r>
            <a:r>
              <a:rPr lang="en-US" dirty="0">
                <a:latin typeface="Cambria" panose="02040503050406030204" pitchFamily="18" charset="0"/>
                <a:ea typeface="Cambria" panose="02040503050406030204" pitchFamily="18" charset="0"/>
              </a:rPr>
              <a:t> at PennDOT and Brian at PSU</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2" t="50" b="11"/>
          <a:stretch/>
        </p:blipFill>
        <p:spPr>
          <a:xfrm>
            <a:off x="421500" y="3592614"/>
            <a:ext cx="3874438" cy="3001984"/>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34639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7" t="111" b="35"/>
          <a:stretch/>
        </p:blipFill>
        <p:spPr>
          <a:xfrm>
            <a:off x="60159" y="1181099"/>
            <a:ext cx="4410777" cy="5293495"/>
          </a:xfrm>
          <a:prstGeom prst="rect">
            <a:avLst/>
          </a:prstGeom>
          <a:ln w="12700">
            <a:solidFill>
              <a:schemeClr val="accent1">
                <a:shade val="50000"/>
              </a:schemeClr>
            </a:solidFill>
          </a:ln>
          <a:effectLst/>
        </p:spPr>
      </p:pic>
      <p:pic>
        <p:nvPicPr>
          <p:cNvPr id="4" name="Picture 3"/>
          <p:cNvPicPr>
            <a:picLocks noChangeAspect="1"/>
          </p:cNvPicPr>
          <p:nvPr/>
        </p:nvPicPr>
        <p:blipFill>
          <a:blip r:embed="rId4"/>
          <a:stretch>
            <a:fillRect/>
          </a:stretch>
        </p:blipFill>
        <p:spPr>
          <a:xfrm>
            <a:off x="4514979" y="1181099"/>
            <a:ext cx="4532768" cy="3801473"/>
          </a:xfrm>
          <a:prstGeom prst="rect">
            <a:avLst/>
          </a:prstGeom>
          <a:ln w="12700">
            <a:solidFill>
              <a:schemeClr val="accent1">
                <a:shade val="50000"/>
              </a:schemeClr>
            </a:solidFill>
          </a:ln>
        </p:spPr>
      </p:pic>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719081" y="5658267"/>
              <a:ext cx="1647191" cy="931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a:ea typeface="+mn-ea"/>
                  <a:cs typeface="+mn-cs"/>
                </a:rPr>
                <a:t>Educational Videos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a:ea typeface="+mn-ea"/>
                  <a:cs typeface="+mn-cs"/>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a:ea typeface="+mn-ea"/>
                  <a:cs typeface="+mn-cs"/>
                </a:rPr>
                <a:t>Online Lesson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a:ea typeface="+mn-ea"/>
                  <a:cs typeface="+mn-cs"/>
                </a:rPr>
                <a:t>(via </a:t>
              </a:r>
              <a:r>
                <a:rPr kumimoji="0" lang="en-US" sz="1800" b="1" i="0" u="none" strike="noStrike" kern="1200" cap="none" spc="0" normalizeH="0" baseline="0" noProof="0" dirty="0" err="1">
                  <a:ln>
                    <a:noFill/>
                  </a:ln>
                  <a:solidFill>
                    <a:srgbClr val="781D22"/>
                  </a:solidFill>
                  <a:effectLst/>
                  <a:uLnTx/>
                  <a:uFillTx/>
                  <a:latin typeface="Calibri"/>
                  <a:ea typeface="+mn-ea"/>
                  <a:cs typeface="+mn-cs"/>
                </a:rPr>
                <a:t>MetEd</a:t>
              </a:r>
              <a:r>
                <a:rPr kumimoji="0" lang="en-US" sz="1800" b="1" i="0" u="none" strike="noStrike" kern="1200" cap="none" spc="0" normalizeH="0" baseline="0" noProof="0" dirty="0">
                  <a:ln>
                    <a:noFill/>
                  </a:ln>
                  <a:solidFill>
                    <a:srgbClr val="781D22"/>
                  </a:solidFill>
                  <a:effectLst/>
                  <a:uLnTx/>
                  <a:uFillTx/>
                  <a:latin typeface="Calibri"/>
                  <a:ea typeface="+mn-ea"/>
                  <a:cs typeface="+mn-cs"/>
                </a:rPr>
                <a:t>/COMET)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81D22"/>
                  </a:solidFill>
                  <a:effectLst/>
                  <a:uLnTx/>
                  <a:uFillTx/>
                  <a:latin typeface="Calibri"/>
                  <a:ea typeface="+mn-ea"/>
                  <a:cs typeface="+mn-cs"/>
                </a:rPr>
                <a:t>~1 hour</a:t>
              </a:r>
            </a:p>
          </p:txBody>
        </p:sp>
      </p:grpSp>
      <p:sp>
        <p:nvSpPr>
          <p:cNvPr id="13"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Resources at </a:t>
            </a:r>
            <a:r>
              <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rPr>
              <a:t>geodesy.noaa.gov </a:t>
            </a:r>
          </a:p>
        </p:txBody>
      </p:sp>
      <p:sp>
        <p:nvSpPr>
          <p:cNvPr id="2" name="Rounded Rectangle 1"/>
          <p:cNvSpPr/>
          <p:nvPr/>
        </p:nvSpPr>
        <p:spPr>
          <a:xfrm>
            <a:off x="1386840" y="1847918"/>
            <a:ext cx="1112520" cy="278062"/>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675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par>
                          <p:cTn id="8" fill="hold">
                            <p:stCondLst>
                              <p:cond delay="2600"/>
                            </p:stCondLst>
                            <p:childTnLst>
                              <p:par>
                                <p:cTn id="9" presetID="21" presetClass="entr" presetSubtype="2"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heel(2)">
                                      <p:cBhvr>
                                        <p:cTn id="11" dur="2000"/>
                                        <p:tgtEl>
                                          <p:spTgt spid="14"/>
                                        </p:tgtEl>
                                      </p:cBhvr>
                                    </p:animEffect>
                                  </p:childTnLst>
                                </p:cTn>
                              </p:par>
                            </p:childTnLst>
                          </p:cTn>
                        </p:par>
                        <p:par>
                          <p:cTn id="12" fill="hold">
                            <p:stCondLst>
                              <p:cond delay="5600"/>
                            </p:stCondLst>
                            <p:childTnLst>
                              <p:par>
                                <p:cTn id="13" presetID="21" presetClass="entr" presetSubtype="2" fill="hold" grpId="0" nodeType="afterEffect">
                                  <p:stCondLst>
                                    <p:cond delay="800"/>
                                  </p:stCondLst>
                                  <p:childTnLst>
                                    <p:set>
                                      <p:cBhvr>
                                        <p:cTn id="14" dur="1" fill="hold">
                                          <p:stCondLst>
                                            <p:cond delay="0"/>
                                          </p:stCondLst>
                                        </p:cTn>
                                        <p:tgtEl>
                                          <p:spTgt spid="17"/>
                                        </p:tgtEl>
                                        <p:attrNameLst>
                                          <p:attrName>style.visibility</p:attrName>
                                        </p:attrNameLst>
                                      </p:cBhvr>
                                      <p:to>
                                        <p:strVal val="visible"/>
                                      </p:to>
                                    </p:set>
                                    <p:animEffect transition="in" filter="wheel(2)">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4" t="62" b="8"/>
          <a:stretch/>
        </p:blipFill>
        <p:spPr>
          <a:xfrm>
            <a:off x="3862874" y="998057"/>
            <a:ext cx="5172842" cy="5755669"/>
          </a:xfrm>
          <a:prstGeom prst="rect">
            <a:avLst/>
          </a:prstGeom>
          <a:ln w="25400">
            <a:solidFill>
              <a:schemeClr val="bg1">
                <a:lumMod val="75000"/>
              </a:schemeClr>
            </a:solidFill>
          </a:ln>
          <a:effectLst>
            <a:outerShdw blurRad="50800" dist="38100" dir="2700000" algn="tl" rotWithShape="0">
              <a:prstClr val="black">
                <a:alpha val="40000"/>
              </a:prstClr>
            </a:outerShdw>
          </a:effectLst>
        </p:spPr>
      </p:pic>
      <p:sp>
        <p:nvSpPr>
          <p:cNvPr id="15" name="Rectangle 14"/>
          <p:cNvSpPr/>
          <p:nvPr/>
        </p:nvSpPr>
        <p:spPr>
          <a:xfrm rot="406022">
            <a:off x="6063116" y="3657351"/>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408422">
            <a:off x="6143762" y="3712211"/>
            <a:ext cx="2662602" cy="646331"/>
          </a:xfrm>
          <a:prstGeom prst="rect">
            <a:avLst/>
          </a:prstGeom>
          <a:noFill/>
        </p:spPr>
        <p:txBody>
          <a:bodyPr wrap="square" rtlCol="0">
            <a:spAutoFit/>
          </a:bodyPr>
          <a:lstStyle/>
          <a:p>
            <a:pPr algn="ctr"/>
            <a:r>
              <a:rPr lang="en-US" i="1" dirty="0"/>
              <a:t>Click this icon on homepage</a:t>
            </a:r>
          </a:p>
        </p:txBody>
      </p:sp>
      <p:sp>
        <p:nvSpPr>
          <p:cNvPr id="18" name="Right Arrow 17"/>
          <p:cNvSpPr/>
          <p:nvPr/>
        </p:nvSpPr>
        <p:spPr>
          <a:xfrm rot="5832851">
            <a:off x="7083570" y="4361402"/>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0" y="518205"/>
            <a:ext cx="3862874"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a:latin typeface="Cambria" panose="02040503050406030204" pitchFamily="18" charset="0"/>
                <a:ea typeface="Cambria" panose="02040503050406030204" pitchFamily="18" charset="0"/>
                <a:cs typeface="Arial" pitchFamily="34" charset="0"/>
              </a:rPr>
              <a:t>Email Subscriptions</a:t>
            </a:r>
          </a:p>
        </p:txBody>
      </p:sp>
      <p:sp>
        <p:nvSpPr>
          <p:cNvPr id="27" name="TextBox 26"/>
          <p:cNvSpPr txBox="1"/>
          <p:nvPr/>
        </p:nvSpPr>
        <p:spPr>
          <a:xfrm>
            <a:off x="1" y="1891559"/>
            <a:ext cx="3862873" cy="4303053"/>
          </a:xfrm>
          <a:prstGeom prst="rect">
            <a:avLst/>
          </a:prstGeom>
          <a:noFill/>
        </p:spPr>
        <p:txBody>
          <a:bodyPr wrap="square" rtlCol="0">
            <a:noAutofit/>
          </a:bodyPr>
          <a:lstStyle/>
          <a:p>
            <a:pPr>
              <a:spcBef>
                <a:spcPts val="600"/>
              </a:spcBef>
            </a:pPr>
            <a:r>
              <a:rPr lang="en-US" sz="2000" b="1" i="1" dirty="0">
                <a:latin typeface="Cambria" panose="02040503050406030204" pitchFamily="18" charset="0"/>
                <a:ea typeface="Cambria" panose="02040503050406030204" pitchFamily="18" charset="0"/>
              </a:rPr>
              <a:t>*Only 1-2 messages per month*</a:t>
            </a:r>
          </a:p>
          <a:p>
            <a:pPr marL="285750" indent="-285750">
              <a:spcBef>
                <a:spcPts val="600"/>
              </a:spcBef>
              <a:buFont typeface="Arial" panose="020B0604020202020204" pitchFamily="34" charset="0"/>
              <a:buChar char="•"/>
            </a:pPr>
            <a:endParaRPr lang="en-US" sz="2400" b="1" dirty="0">
              <a:latin typeface="Cambria" panose="02040503050406030204" pitchFamily="18" charset="0"/>
              <a:ea typeface="Cambria" panose="02040503050406030204" pitchFamily="18" charset="0"/>
            </a:endParaRP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NGS News</a:t>
            </a:r>
          </a:p>
          <a:p>
            <a:pPr lvl="1">
              <a:spcBef>
                <a:spcPts val="600"/>
              </a:spcBef>
            </a:pPr>
            <a:r>
              <a:rPr lang="en-US" sz="2000" i="1" dirty="0">
                <a:latin typeface="Cambria" panose="02040503050406030204" pitchFamily="18" charset="0"/>
                <a:ea typeface="Cambria" panose="02040503050406030204" pitchFamily="18" charset="0"/>
              </a:rPr>
              <a:t>Includes quarterly NSRS Modernization newsletter</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Webinar Series</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Training</a:t>
            </a:r>
          </a:p>
          <a:p>
            <a:pPr lvl="1">
              <a:spcBef>
                <a:spcPts val="600"/>
              </a:spcBef>
            </a:pPr>
            <a:r>
              <a:rPr lang="en-US" sz="2000" i="1" dirty="0">
                <a:solidFill>
                  <a:prstClr val="black"/>
                </a:solidFill>
                <a:latin typeface="Cambria" panose="02040503050406030204" pitchFamily="18" charset="0"/>
                <a:ea typeface="Cambria" panose="02040503050406030204" pitchFamily="18" charset="0"/>
              </a:rPr>
              <a:t>Primarily surveyor focused</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GPS on Benchmarks</a:t>
            </a:r>
          </a:p>
          <a:p>
            <a:pPr>
              <a:spcBef>
                <a:spcPts val="600"/>
              </a:spcBef>
            </a:pPr>
            <a:endParaRPr lang="en-US" sz="2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0A08195-D018-4732-80EA-E95417E0F7DE}"/>
              </a:ext>
            </a:extLst>
          </p:cNvPr>
          <p:cNvPicPr>
            <a:picLocks noChangeAspect="1"/>
          </p:cNvPicPr>
          <p:nvPr/>
        </p:nvPicPr>
        <p:blipFill>
          <a:blip r:embed="rId4"/>
          <a:stretch>
            <a:fillRect/>
          </a:stretch>
        </p:blipFill>
        <p:spPr>
          <a:xfrm rot="420000">
            <a:off x="6018264" y="5111006"/>
            <a:ext cx="2638095" cy="561905"/>
          </a:xfrm>
          <a:prstGeom prst="rect">
            <a:avLst/>
          </a:prstGeom>
        </p:spPr>
      </p:pic>
    </p:spTree>
    <p:extLst>
      <p:ext uri="{BB962C8B-B14F-4D97-AF65-F5344CB8AC3E}">
        <p14:creationId xmlns:p14="http://schemas.microsoft.com/office/powerpoint/2010/main" val="1901345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18"/>
                                        </p:tgtEl>
                                      </p:cBhvr>
                                    </p:animEffect>
                                    <p:animScale>
                                      <p:cBhvr>
                                        <p:cTn id="7"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743065"/>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rPr>
              <a:t>https://www.ngs.noaa.gov/ADVISORS/</a:t>
            </a:r>
          </a:p>
          <a:p>
            <a:pPr algn="ctr">
              <a:lnSpc>
                <a:spcPct val="95000"/>
              </a:lnSpc>
              <a:buClr>
                <a:srgbClr val="000000"/>
              </a:buClr>
              <a:buSzPct val="45000"/>
            </a:pP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4800" b="1" dirty="0">
                <a:latin typeface="Cambria" panose="02040503050406030204" pitchFamily="18" charset="0"/>
                <a:ea typeface="Cambria" panose="02040503050406030204" pitchFamily="18" charset="0"/>
              </a:rPr>
              <a:t>jeff.jalbrzikowski@noaa.gov</a:t>
            </a:r>
          </a:p>
          <a:p>
            <a:pPr algn="ctr"/>
            <a:r>
              <a:rPr lang="en-GB" sz="48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230510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10.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11.xml><?xml version="1.0" encoding="utf-8"?>
<p:tagLst xmlns:a="http://schemas.openxmlformats.org/drawingml/2006/main" xmlns:r="http://schemas.openxmlformats.org/officeDocument/2006/relationships" xmlns:p="http://schemas.openxmlformats.org/presentationml/2006/main">
  <p:tag name="TIMING" val="|1.9|5.3|1.7|9.9|5.3|4.8|3.1"/>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7.6"/>
</p:tagLst>
</file>

<file path=ppt/tags/tag7.xml><?xml version="1.0" encoding="utf-8"?>
<p:tagLst xmlns:a="http://schemas.openxmlformats.org/drawingml/2006/main" xmlns:r="http://schemas.openxmlformats.org/officeDocument/2006/relationships" xmlns:p="http://schemas.openxmlformats.org/presentationml/2006/main">
  <p:tag name="TIMING" val="|2.9|8.3"/>
</p:tagLst>
</file>

<file path=ppt/tags/tag8.xml><?xml version="1.0" encoding="utf-8"?>
<p:tagLst xmlns:a="http://schemas.openxmlformats.org/drawingml/2006/main" xmlns:r="http://schemas.openxmlformats.org/officeDocument/2006/relationships" xmlns:p="http://schemas.openxmlformats.org/presentationml/2006/main">
  <p:tag name="TIMING" val="|4.5|7.1|2.3|6.5|7.9|4.4"/>
</p:tagLst>
</file>

<file path=ppt/tags/tag9.xml><?xml version="1.0" encoding="utf-8"?>
<p:tagLst xmlns:a="http://schemas.openxmlformats.org/drawingml/2006/main" xmlns:r="http://schemas.openxmlformats.org/officeDocument/2006/relationships" xmlns:p="http://schemas.openxmlformats.org/presentationml/2006/main">
  <p:tag name="TIMING" val="|1.5|10.3|2.4|7.8|4.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J">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5.xml><?xml version="1.0" encoding="utf-8"?>
<a:theme xmlns:a="http://schemas.openxmlformats.org/drawingml/2006/main" name="2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17129</TotalTime>
  <Words>6548</Words>
  <Application>Microsoft Office PowerPoint</Application>
  <PresentationFormat>On-screen Show (4:3)</PresentationFormat>
  <Paragraphs>861</Paragraphs>
  <Slides>94</Slides>
  <Notes>76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94</vt:i4>
      </vt:variant>
    </vt:vector>
  </HeadingPairs>
  <TitlesOfParts>
    <vt:vector size="110" baseType="lpstr">
      <vt:lpstr>ＭＳ Ｐゴシック</vt:lpstr>
      <vt:lpstr>Arial</vt:lpstr>
      <vt:lpstr>Arial Black</vt:lpstr>
      <vt:lpstr>Calibri</vt:lpstr>
      <vt:lpstr>Calibri Light</vt:lpstr>
      <vt:lpstr>Cambria</vt:lpstr>
      <vt:lpstr>Franklin Gothic Demi</vt:lpstr>
      <vt:lpstr>Gill Sans MT</vt:lpstr>
      <vt:lpstr>Times New Roman</vt:lpstr>
      <vt:lpstr>Wingdings</vt:lpstr>
      <vt:lpstr>1_Office Theme</vt:lpstr>
      <vt:lpstr>NGS PowerPoint Template-geodesy.noaa.gov</vt:lpstr>
      <vt:lpstr>Office Theme</vt:lpstr>
      <vt:lpstr>1_NGS PowerPoint Template-geodesy.noaa.gov</vt:lpstr>
      <vt:lpstr>2_NGS PowerPoint Template-geodesy.noaa.gov</vt:lpstr>
      <vt:lpstr>2_Office Theme</vt:lpstr>
      <vt:lpstr>PowerPoint Presentation</vt:lpstr>
      <vt:lpstr>Organizational Structure</vt:lpstr>
      <vt:lpstr>Organizational Structure</vt:lpstr>
      <vt:lpstr>NGS Mission</vt:lpstr>
      <vt:lpstr>PowerPoint Presentation</vt:lpstr>
      <vt:lpstr>PowerPoint Presentation</vt:lpstr>
      <vt:lpstr>Passive Control</vt:lpstr>
      <vt:lpstr>Active Control</vt:lpstr>
      <vt:lpstr>CORS</vt:lpstr>
      <vt:lpstr>PowerPoint Presentation</vt:lpstr>
      <vt:lpstr>PowerPoint Presentation</vt:lpstr>
      <vt:lpstr>PowerPoint Presentation</vt:lpstr>
      <vt:lpstr>PowerPoint Presentation</vt:lpstr>
      <vt:lpstr>Yes, we are delayed.</vt:lpstr>
      <vt:lpstr>Delayed Release of the Modernized NSRS</vt:lpstr>
      <vt:lpstr>Delayed Release  Re-prioritization</vt:lpstr>
      <vt:lpstr>What’s going to stay the same?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“Plate-Fixed”</vt:lpstr>
      <vt:lpstr>PowerPoint Presentation</vt:lpstr>
      <vt:lpstr>PowerPoint Presentation</vt:lpstr>
      <vt:lpstr>4D alignment – Epochs</vt:lpstr>
      <vt:lpstr>NCAT</vt:lpstr>
      <vt:lpstr>NGS Coordinate Conversion And Transformation Tool (NCAT)</vt:lpstr>
      <vt:lpstr>PowerPoint Presentation</vt:lpstr>
      <vt:lpstr>PowerPoint Presentation</vt:lpstr>
      <vt:lpstr>PowerPoint Presentation</vt:lpstr>
      <vt:lpstr>PowerPoint Presentation</vt:lpstr>
      <vt:lpstr>PowerPoint Presentation</vt:lpstr>
      <vt:lpstr>NCAT source code is on GitHub</vt:lpstr>
      <vt:lpstr>NGS Coordinate Conversion and Transformation Tool (NCAT) </vt:lpstr>
      <vt:lpstr>PowerPoint Presentation</vt:lpstr>
      <vt:lpstr>Continuously Operating Reference Stations (CORS)</vt:lpstr>
      <vt:lpstr>NOAA CORS Network (NCN)</vt:lpstr>
      <vt:lpstr>NOAA CORS Network (NCN)</vt:lpstr>
      <vt:lpstr>NOAA CORS Network (NCN)</vt:lpstr>
      <vt:lpstr>KeyNetGPS CORS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Issue at Hand…</vt:lpstr>
      <vt:lpstr>PowerPoint Presentation</vt:lpstr>
      <vt:lpstr>PowerPoint Presentation</vt:lpstr>
      <vt:lpstr>PowerPoint Presentation</vt:lpstr>
      <vt:lpstr>PowerPoint Presentation</vt:lpstr>
      <vt:lpstr>PowerPoint Presentation</vt:lpstr>
      <vt:lpstr>Remember…</vt:lpstr>
      <vt:lpstr>Preparing for NATRF2022</vt:lpstr>
      <vt:lpstr>Preparing</vt:lpstr>
      <vt:lpstr>Preparing</vt:lpstr>
      <vt:lpstr>Preparing</vt:lpstr>
      <vt:lpstr>additional Resources</vt:lpstr>
      <vt:lpstr>PowerPoint Presentation</vt:lpstr>
      <vt:lpstr>Regional Geodetic Advisor Program</vt:lpstr>
      <vt:lpstr>State Geodetic Coordinators</vt:lpstr>
      <vt:lpstr>State Geodetic Coordinators</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577</cp:revision>
  <cp:lastPrinted>2019-08-26T20:31:52Z</cp:lastPrinted>
  <dcterms:created xsi:type="dcterms:W3CDTF">2018-11-15T01:51:21Z</dcterms:created>
  <dcterms:modified xsi:type="dcterms:W3CDTF">2024-05-09T22:12:15Z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50231808</vt:lpwstr>
  </property>
  <property fmtid="{D5CDD505-2E9C-101B-9397-08002B2CF9AE}" pid="3" name="NXPowerLiteSettings">
    <vt:lpwstr>F70005D002A000</vt:lpwstr>
  </property>
  <property fmtid="{D5CDD505-2E9C-101B-9397-08002B2CF9AE}" pid="4" name="NXPowerLiteVersion">
    <vt:lpwstr>D10.2.0</vt:lpwstr>
  </property>
</Properties>
</file>