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tags+xml" PartName="/ppt/tags/tag1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image/jpg" PartName="/ppt/media/image16.jpg"/>
  <Override ContentType="application/vnd.openxmlformats-officedocument.presentationml.tags+xml" PartName="/ppt/tags/tag2.xml"/>
  <Override ContentType="application/vnd.openxmlformats-officedocument.presentationml.notesSlide+xml" PartName="/ppt/notesSlides/notesSlide17.xml"/>
  <Override ContentType="application/vnd.openxmlformats-officedocument.presentationml.tags+xml" PartName="/ppt/tags/tag3.xml"/>
  <Override ContentType="application/vnd.openxmlformats-officedocument.presentationml.notesSlide+xml" PartName="/ppt/notesSlides/notesSlide18.xml"/>
  <Override ContentType="application/vnd.openxmlformats-officedocument.presentationml.tags+xml" PartName="/ppt/tags/tag4.xml"/>
  <Override ContentType="application/vnd.openxmlformats-officedocument.presentationml.notesSlide+xml" PartName="/ppt/notesSlides/notesSlide19.xml"/>
  <Override ContentType="application/vnd.openxmlformats-officedocument.presentationml.tags+xml" PartName="/ppt/tags/tag5.xml"/>
  <Override ContentType="application/vnd.openxmlformats-officedocument.presentationml.notesSlide+xml" PartName="/ppt/notesSlides/notesSlide20.xml"/>
  <Override ContentType="application/vnd.openxmlformats-officedocument.presentationml.tags+xml" PartName="/ppt/tags/tag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9" r:id="rId2"/>
  </p:sldMasterIdLst>
  <p:notesMasterIdLst>
    <p:notesMasterId r:id="rId34"/>
  </p:notesMasterIdLst>
  <p:sldIdLst>
    <p:sldId id="2442" r:id="rId3"/>
    <p:sldId id="1757" r:id="rId4"/>
    <p:sldId id="1758" r:id="rId5"/>
    <p:sldId id="2389" r:id="rId6"/>
    <p:sldId id="2424" r:id="rId7"/>
    <p:sldId id="734" r:id="rId8"/>
    <p:sldId id="731" r:id="rId9"/>
    <p:sldId id="854" r:id="rId10"/>
    <p:sldId id="2444" r:id="rId11"/>
    <p:sldId id="1127" r:id="rId12"/>
    <p:sldId id="849" r:id="rId13"/>
    <p:sldId id="1431" r:id="rId14"/>
    <p:sldId id="2404" r:id="rId15"/>
    <p:sldId id="1453" r:id="rId16"/>
    <p:sldId id="1382" r:id="rId17"/>
    <p:sldId id="1440" r:id="rId18"/>
    <p:sldId id="1463" r:id="rId19"/>
    <p:sldId id="1464" r:id="rId20"/>
    <p:sldId id="1465" r:id="rId21"/>
    <p:sldId id="1466" r:id="rId22"/>
    <p:sldId id="2395" r:id="rId23"/>
    <p:sldId id="2407" r:id="rId24"/>
    <p:sldId id="2360" r:id="rId25"/>
    <p:sldId id="2379" r:id="rId26"/>
    <p:sldId id="2378" r:id="rId27"/>
    <p:sldId id="2381" r:id="rId28"/>
    <p:sldId id="2380" r:id="rId29"/>
    <p:sldId id="2445" r:id="rId30"/>
    <p:sldId id="1402" r:id="rId31"/>
    <p:sldId id="2386" r:id="rId32"/>
    <p:sldId id="2437" r:id="rId3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328" userDrawn="1">
          <p15:clr>
            <a:srgbClr val="A4A3A4"/>
          </p15:clr>
        </p15:guide>
        <p15:guide id="4" pos="432" userDrawn="1">
          <p15:clr>
            <a:srgbClr val="A4A3A4"/>
          </p15:clr>
        </p15:guide>
        <p15:guide id="5" orient="horz" pos="492" userDrawn="1">
          <p15:clr>
            <a:srgbClr val="A4A3A4"/>
          </p15:clr>
        </p15:guide>
        <p15:guide id="6" orient="horz" pos="277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Jalbrzikowski" initials="JJ" lastIdx="1" clrIdx="0">
    <p:extLst>
      <p:ext uri="{19B8F6BF-5375-455C-9EA6-DF929625EA0E}">
        <p15:presenceInfo xmlns:p15="http://schemas.microsoft.com/office/powerpoint/2012/main" userId="1db5a2018b1ac95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69603" autoAdjust="0"/>
  </p:normalViewPr>
  <p:slideViewPr>
    <p:cSldViewPr snapToGrid="0" snapToObjects="1">
      <p:cViewPr varScale="1">
        <p:scale>
          <a:sx n="82" d="100"/>
          <a:sy n="82" d="100"/>
        </p:scale>
        <p:origin x="1426" y="62"/>
      </p:cViewPr>
      <p:guideLst>
        <p:guide orient="horz" pos="1620"/>
        <p:guide pos="2880"/>
        <p:guide pos="5328"/>
        <p:guide pos="432"/>
        <p:guide orient="horz" pos="492"/>
        <p:guide orient="horz" pos="2772"/>
      </p:guideLst>
    </p:cSldViewPr>
  </p:slideViewPr>
  <p:outlineViewPr>
    <p:cViewPr>
      <p:scale>
        <a:sx n="33" d="100"/>
        <a:sy n="33" d="100"/>
      </p:scale>
      <p:origin x="0" y="-10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8CB5-095A-482C-A694-A1B7A471FED7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9FB0-8150-449D-AB8E-6FB22E83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-We are</a:t>
            </a:r>
            <a:r>
              <a:rPr lang="en-US" baseline="0" dirty="0"/>
              <a:t> the Federal Government’s oldest scientific agency.</a:t>
            </a:r>
          </a:p>
          <a:p>
            <a:r>
              <a:rPr lang="en-US" baseline="0" dirty="0"/>
              <a:t>-part of the Executive Branch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-I know it can seem kind of strange that NGS is part of the NOS, but the origins of NGS lie with the C&amp;GS.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-we are a “Program Office” of the NOS</a:t>
            </a:r>
          </a:p>
          <a:p>
            <a:r>
              <a:rPr lang="en-US" baseline="0" dirty="0"/>
              <a:t>Survey of the Coast – 1807</a:t>
            </a:r>
          </a:p>
          <a:p>
            <a:r>
              <a:rPr lang="en-US" baseline="0" dirty="0"/>
              <a:t>Coast Survey – 1836</a:t>
            </a:r>
          </a:p>
          <a:p>
            <a:r>
              <a:rPr lang="en-US" baseline="0" dirty="0"/>
              <a:t>Coast and Geodetic Survey – 1878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NGS since 1970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380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Ok, now ITRF mentioned</a:t>
            </a:r>
            <a:r>
              <a:rPr lang="en-US" baseline="0" dirty="0"/>
              <a:t> a couple slides ago.</a:t>
            </a:r>
          </a:p>
          <a:p>
            <a:r>
              <a:rPr lang="en-US" baseline="0" dirty="0"/>
              <a:t>Most simplistic way to explain ITRF is to watch this animation.</a:t>
            </a:r>
            <a:endParaRPr lang="en-US" dirty="0"/>
          </a:p>
          <a:p>
            <a:r>
              <a:rPr lang="en-US" dirty="0"/>
              <a:t>This is </a:t>
            </a:r>
            <a:r>
              <a:rPr lang="en-US" i="1" dirty="0"/>
              <a:t>a very loose representation/visualization</a:t>
            </a:r>
            <a:r>
              <a:rPr lang="en-US" i="1" baseline="0" dirty="0"/>
              <a:t> </a:t>
            </a:r>
            <a:r>
              <a:rPr lang="en-US" baseline="0" dirty="0"/>
              <a:t>of what the ITRF is, a characterization only.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922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CED05C-FEED-4026-8EA4-FCBC60F452D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98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67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We say “NATRF2022” is “fixed” to the N.A. Plate, making it a “plate fixed” frame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-the</a:t>
            </a:r>
            <a:r>
              <a:rPr lang="en-US" sz="1200" baseline="0" dirty="0"/>
              <a:t> frame is constant to itself, but rotating within ITRF, and moving in a different direction than the other 3 frames</a:t>
            </a: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53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1401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Historically NGS has been inconsistent with these top two words.  </a:t>
            </a:r>
          </a:p>
          <a:p>
            <a:r>
              <a:rPr lang="en-US" dirty="0"/>
              <a:t>Going forward, we will use them as:</a:t>
            </a:r>
          </a:p>
          <a:p>
            <a:pPr lvl="1"/>
            <a:r>
              <a:rPr lang="en-US" dirty="0"/>
              <a:t>Conversion:  Meaning to change the type of coordinate without changing the datum or frame</a:t>
            </a:r>
          </a:p>
          <a:p>
            <a:pPr lvl="1"/>
            <a:r>
              <a:rPr lang="en-US" dirty="0"/>
              <a:t>Transformation:  Meaning to change the datum or frame, without changing the type of coordinate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1E35-BFDD-405B-89B5-EDCF0FB433D1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465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What’s the magnitude of the horizontal datum shift across Pennsylvania?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Minimum Shift ~3.75 feet</a:t>
            </a: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Maximum Shift ~3.97</a:t>
            </a:r>
          </a:p>
          <a:p>
            <a:pPr algn="l"/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l"/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Remember this is just an estimation, don’t hold me to the numbers please</a:t>
            </a:r>
          </a:p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5A6246-21F9-416C-BD6D-2D5049A046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521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 will be published every 5 or 10 years</a:t>
            </a:r>
          </a:p>
          <a:p>
            <a:r>
              <a:rPr lang="en-US" dirty="0"/>
              <a:t>-you choose when you update</a:t>
            </a:r>
          </a:p>
          <a:p>
            <a:r>
              <a:rPr lang="en-US" dirty="0"/>
              <a:t>-in a perfect world, everyone would stay current, but we expect many users will adopt first RE and stay </a:t>
            </a:r>
            <a:r>
              <a:rPr lang="en-US" dirty="0" err="1"/>
              <a:t>ther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80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What’s the goal of the</a:t>
            </a: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 way NATRF2022 was designed, by including </a:t>
            </a: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EPP2022 and IFVM2022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For a database of features in PA</a:t>
            </a:r>
          </a:p>
          <a:p>
            <a:endParaRPr lang="en-US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Does a database of manholes in PA need cm-level coordinate updates on an annual basis?  Probably</a:t>
            </a:r>
            <a:r>
              <a:rPr lang="en-US" sz="1200" baseline="0" dirty="0">
                <a:latin typeface="Cambria" panose="02040503050406030204" pitchFamily="18" charset="0"/>
                <a:ea typeface="Cambria" panose="02040503050406030204" pitchFamily="18" charset="0"/>
              </a:rPr>
              <a:t> not.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87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1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-as you can read my slide,</a:t>
            </a:r>
            <a:r>
              <a:rPr lang="en-US" baseline="0" dirty="0"/>
              <a:t> I like to point that out because over my 2 years at NGS I’ve seen and heard this misunderstanding quite a bit</a:t>
            </a:r>
          </a:p>
          <a:p>
            <a:r>
              <a:rPr lang="en-US" baseline="0" dirty="0"/>
              <a:t>-don’t worry! it doesn’t offend us! and we do work closely with USGS, but we are separate agencies within totally different departments of the federal government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509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62013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this is totally unrealistic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both from a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financial</a:t>
            </a:r>
            <a:r>
              <a:rPr lang="en-US" sz="2800" baseline="0" dirty="0">
                <a:latin typeface="Cambria" panose="02040503050406030204" pitchFamily="18" charset="0"/>
                <a:ea typeface="Cambria" panose="02040503050406030204" pitchFamily="18" charset="0"/>
              </a:rPr>
              <a:t> and programmatic perspective</a:t>
            </a:r>
          </a:p>
          <a:p>
            <a:pPr marL="862013" lvl="2">
              <a:spcAft>
                <a:spcPts val="1200"/>
              </a:spcAft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054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Transforming your data</a:t>
            </a:r>
          </a:p>
          <a:p>
            <a:endParaRPr lang="en-US" dirty="0"/>
          </a:p>
          <a:p>
            <a:r>
              <a:rPr lang="en-US" dirty="0"/>
              <a:t>NCAT - NGS Coordinate Conversion and Transformation Tool</a:t>
            </a:r>
          </a:p>
          <a:p>
            <a:endParaRPr lang="en-US" dirty="0"/>
          </a:p>
          <a:p>
            <a:r>
              <a:rPr lang="en-US" dirty="0"/>
              <a:t>available now: ASCII upload and Web Services</a:t>
            </a:r>
          </a:p>
          <a:p>
            <a:endParaRPr lang="en-US" dirty="0"/>
          </a:p>
          <a:p>
            <a:r>
              <a:rPr lang="en-US" dirty="0"/>
              <a:t>ask your software providers about integration</a:t>
            </a:r>
          </a:p>
          <a:p>
            <a:endParaRPr lang="en-US" dirty="0"/>
          </a:p>
          <a:p>
            <a:r>
              <a:rPr lang="en-US" dirty="0"/>
              <a:t>we envision this as most popular method of access</a:t>
            </a:r>
          </a:p>
          <a:p>
            <a:endParaRPr lang="en-US" dirty="0"/>
          </a:p>
          <a:p>
            <a:r>
              <a:rPr lang="en-US" sz="1600" b="1" i="1" dirty="0"/>
              <a:t>Industry Workshops - May 2021 and August 2022</a:t>
            </a:r>
          </a:p>
          <a:p>
            <a:r>
              <a:rPr lang="en-US" sz="1600" b="1" i="1" dirty="0"/>
              <a:t>-</a:t>
            </a:r>
            <a:r>
              <a:rPr lang="en-US" sz="1600" b="1" i="1" dirty="0" err="1"/>
              <a:t>Esri</a:t>
            </a:r>
            <a:r>
              <a:rPr lang="en-US" sz="1600" b="1" i="1" dirty="0"/>
              <a:t>, Trimble, Blue Marble, </a:t>
            </a:r>
            <a:r>
              <a:rPr lang="en-US" sz="1600" b="1" i="1" dirty="0" err="1"/>
              <a:t>etc</a:t>
            </a:r>
            <a:r>
              <a:rPr lang="en-US" sz="1600" b="1" i="1" dirty="0"/>
              <a:t>… all the well known names attended</a:t>
            </a:r>
          </a:p>
          <a:p>
            <a:endParaRPr lang="en-US" sz="1600" b="1" i="1" dirty="0"/>
          </a:p>
          <a:p>
            <a:r>
              <a:rPr lang="en-US" sz="1600" b="1" i="1" dirty="0"/>
              <a:t>Geospatial Software Developers’ Summit – Nov/Dec</a:t>
            </a:r>
          </a:p>
          <a:p>
            <a:r>
              <a:rPr lang="en-US" sz="1600" b="1" i="1" dirty="0"/>
              <a:t>- International &amp; Virtual  US NGS and </a:t>
            </a:r>
            <a:r>
              <a:rPr lang="en-US" sz="1600" b="1" i="1" dirty="0" err="1"/>
              <a:t>NRCan</a:t>
            </a:r>
            <a:r>
              <a:rPr lang="en-US" sz="1600" b="1" i="1" dirty="0"/>
              <a:t> CGS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B5857B-6BAE-944B-AAB1-ECC8570D134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12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19908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4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28663" indent="-279400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2363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71625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20888" indent="-223838" defTabSz="912813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780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924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49688" indent="-223838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2FAF5C0-36E2-4EA1-8339-41C33C357364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eaLnBrk="1" hangingPunct="1"/>
              <a:t>4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11400" y="527050"/>
            <a:ext cx="4673600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NGS develops and maintains the National Spatial Reference System, a national coordinate system that provides the foundation for transportation, navigation, land record systems, mapping and charting efforts, and a multitude of scientific and engineering applications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CLICK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latin typeface="Arial" panose="020B0604020202020204" pitchFamily="34" charset="0"/>
                <a:ea typeface="ＭＳ Ｐゴシック" panose="020B0600070205080204" pitchFamily="34" charset="-128"/>
              </a:rPr>
              <a:t>You’ve all seen this or some similar graphic I’m sure.  That bottom layer… that’s our baby, the NSRS.</a:t>
            </a:r>
          </a:p>
        </p:txBody>
      </p:sp>
    </p:spTree>
    <p:extLst>
      <p:ext uri="{BB962C8B-B14F-4D97-AF65-F5344CB8AC3E}">
        <p14:creationId xmlns:p14="http://schemas.microsoft.com/office/powerpoint/2010/main" val="3711496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-so you’ve probably seen that phrase that I have front and center here, NSRS Modernization</a:t>
            </a:r>
          </a:p>
          <a:p>
            <a:r>
              <a:rPr lang="en-US" dirty="0"/>
              <a:t>-that’s the blanket</a:t>
            </a:r>
            <a:r>
              <a:rPr lang="en-US" baseline="0" dirty="0"/>
              <a:t> term we use to refer to not just the new </a:t>
            </a:r>
            <a:r>
              <a:rPr lang="en-US" baseline="0" dirty="0" err="1"/>
              <a:t>datums</a:t>
            </a:r>
            <a:r>
              <a:rPr lang="en-US" baseline="0" dirty="0"/>
              <a:t> but other updates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8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458">
              <a:defRPr/>
            </a:pPr>
            <a:r>
              <a:rPr lang="en-US" dirty="0"/>
              <a:t>The primary mission of</a:t>
            </a:r>
            <a:r>
              <a:rPr lang="en-US" baseline="0" dirty="0"/>
              <a:t> NGS is, “to define, maintain, and provide access to the NSRS to meet our nations economic, social, and environmental needs”.</a:t>
            </a:r>
            <a:endParaRPr lang="en-US" dirty="0"/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/>
              <a:t>NSRS is a consistent geospatial framework, common to all Federal</a:t>
            </a:r>
            <a:r>
              <a:rPr lang="en-US" baseline="0" dirty="0"/>
              <a:t> agencies and other users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dirty="0"/>
              <a:t>NSRS supports </a:t>
            </a:r>
            <a:r>
              <a:rPr lang="en-US" altLang="en-US" dirty="0">
                <a:cs typeface="Arial" panose="020B0604020202020204" pitchFamily="34" charset="0"/>
              </a:rPr>
              <a:t>informed decision-making for mapping and charting, navigation, flood risk determination, transportation, land management, and more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</a:rPr>
              <a:t>Elements of NSRS include (but are not limited to):  latitude, longitude, elevation, gravity, shoreline position + their changes over time …other elements include scale</a:t>
            </a:r>
            <a:r>
              <a:rPr lang="en-US" altLang="en-US" baseline="0" dirty="0">
                <a:cs typeface="Arial" panose="020B0604020202020204" pitchFamily="34" charset="0"/>
              </a:rPr>
              <a:t>, earth</a:t>
            </a:r>
            <a:r>
              <a:rPr lang="en-US" altLang="en-US" dirty="0">
                <a:cs typeface="Arial" panose="020B0604020202020204" pitchFamily="34" charset="0"/>
              </a:rPr>
              <a:t> orientation parameters and others</a:t>
            </a:r>
          </a:p>
          <a:p>
            <a:pPr marL="173336" indent="-173336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The vertical component of the NSRS currently</a:t>
            </a:r>
            <a:r>
              <a:rPr lang="en-US" altLang="en-US" baseline="0" dirty="0">
                <a:cs typeface="Arial" panose="020B0604020202020204" pitchFamily="34" charset="0"/>
                <a:sym typeface="Wingdings" panose="05000000000000000000" pitchFamily="2" charset="2"/>
              </a:rPr>
              <a:t> utilizes the</a:t>
            </a:r>
            <a:r>
              <a:rPr lang="en-US" altLang="en-US" dirty="0">
                <a:cs typeface="Arial" panose="020B0604020202020204" pitchFamily="34" charset="0"/>
                <a:sym typeface="Wingdings" panose="05000000000000000000" pitchFamily="2" charset="2"/>
              </a:rPr>
              <a:t> North American Vertical Datum of 1988 (NAVD88)</a:t>
            </a: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FDA5B-9D0D-4B8C-AC0F-2DE92514A503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952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-geometric component is latitude, longitude, and ellipsoid</a:t>
            </a:r>
            <a:r>
              <a:rPr lang="en-US" baseline="0" dirty="0"/>
              <a:t> height</a:t>
            </a:r>
          </a:p>
          <a:p>
            <a:r>
              <a:rPr lang="en-US" baseline="0" dirty="0"/>
              <a:t>-geopotential component is combined with the geometric components to calculate an </a:t>
            </a:r>
            <a:r>
              <a:rPr lang="en-US" baseline="0" dirty="0" err="1"/>
              <a:t>ortho</a:t>
            </a:r>
            <a:r>
              <a:rPr lang="en-US" baseline="0" dirty="0"/>
              <a:t> height or capital 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350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7050"/>
            <a:ext cx="35052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-what’s</a:t>
            </a:r>
            <a:r>
              <a:rPr lang="en-US" baseline="0" dirty="0"/>
              <a:t> the </a:t>
            </a:r>
            <a:r>
              <a:rPr lang="en-US" sz="1200" spc="-7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Calibri"/>
              </a:rPr>
              <a:t>Magnitude of Horizontal Change?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Calibri"/>
            </a:endParaRPr>
          </a:p>
          <a:p>
            <a:r>
              <a:rPr lang="en-US" dirty="0"/>
              <a:t>-we will have</a:t>
            </a:r>
            <a:r>
              <a:rPr lang="en-US" baseline="0" dirty="0"/>
              <a:t> tools online to simplify the process of estimating NAD83</a:t>
            </a:r>
            <a:r>
              <a:rPr lang="en-US" baseline="0" dirty="0">
                <a:sym typeface="Wingdings" panose="05000000000000000000" pitchFamily="2" charset="2"/>
              </a:rPr>
              <a:t>NATRF2022</a:t>
            </a:r>
          </a:p>
          <a:p>
            <a:r>
              <a:rPr lang="en-US" baseline="0" dirty="0">
                <a:sym typeface="Wingdings" panose="05000000000000000000" pitchFamily="2" charset="2"/>
              </a:rPr>
              <a:t>-see the 1.1 and 1.2m contour lines are south and just thru southern WV, so you’ll see a northwesterly shift of less than 4 feet throughout WV, between 3.7 and 3.7 feet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8708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13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45713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6537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11400" y="527050"/>
            <a:ext cx="4673600" cy="2628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do you see an Epoch right now in NGS data?</a:t>
            </a:r>
          </a:p>
          <a:p>
            <a:r>
              <a:rPr lang="en-US" b="1" dirty="0"/>
              <a:t>CLICK</a:t>
            </a:r>
          </a:p>
          <a:p>
            <a:endParaRPr lang="en-US" dirty="0"/>
          </a:p>
          <a:p>
            <a:r>
              <a:rPr lang="en-US" dirty="0"/>
              <a:t>Datasheets! there you see the epoch</a:t>
            </a:r>
            <a:r>
              <a:rPr lang="en-US" baseline="0" dirty="0"/>
              <a:t> of 2010.0</a:t>
            </a:r>
            <a:endParaRPr lang="en-US" dirty="0"/>
          </a:p>
          <a:p>
            <a:r>
              <a:rPr lang="en-US" dirty="0"/>
              <a:t>and</a:t>
            </a:r>
            <a:r>
              <a:rPr lang="en-US" baseline="0" dirty="0"/>
              <a:t> of course OPUS Solution Reports!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note that in blue over there on the right you’ll see </a:t>
            </a:r>
            <a:r>
              <a:rPr lang="en-US" i="1" dirty="0"/>
              <a:t>another</a:t>
            </a:r>
            <a:r>
              <a:rPr lang="en-US" i="1" baseline="0" dirty="0"/>
              <a:t> </a:t>
            </a:r>
            <a:r>
              <a:rPr lang="en-US" i="0" baseline="0" dirty="0"/>
              <a:t>epoch, in the ITRF, which I will explain later on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B99B5A-D3DB-4354-AA55-43E94BB02C0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20602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gs.noaa.gov/ADVISORS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0887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FA7C4F-1407-BEA3-4929-C9CF5DA6A51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18365" y="3813141"/>
            <a:ext cx="8707271" cy="1256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US" sz="2400" b="0" i="0" u="none" strike="noStrike" kern="1200" cap="none" spc="-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2"/>
              </a:rPr>
              <a:t>https://www.ngs.noaa.gov/ADVISORS/</a:t>
            </a:r>
            <a:endParaRPr kumimoji="0" lang="en-US" sz="2400" b="0" i="0" u="none" strike="noStrike" kern="1200" cap="none" spc="-7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endParaRPr lang="en-GB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828675" rtl="0" eaLnBrk="0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Tx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use any major search engine: “NGS advisors”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7786C3B8-CCCD-8B89-A31C-A2EA0DF697F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18365" y="646504"/>
            <a:ext cx="870727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 Jalbrzikowski, P.S., GISP, CFS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Appalachian Regional Geodetic Advisor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jeff.jalbrzikowski@noaa.gov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317241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457200" y="120015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>
              <a:buClr>
                <a:schemeClr val="accent2"/>
              </a:buClr>
              <a:buFont typeface="Arial" charset="0"/>
              <a:buChar char="•"/>
              <a:defRPr sz="2100">
                <a:solidFill>
                  <a:schemeClr val="bg1"/>
                </a:solidFill>
              </a:defRPr>
            </a:lvl1pPr>
            <a:lvl2pPr>
              <a:defRPr sz="1200" b="0" i="0">
                <a:latin typeface="Calibri" charset="0"/>
                <a:ea typeface="Calibri" charset="0"/>
                <a:cs typeface="Calibri" charset="0"/>
              </a:defRPr>
            </a:lvl2pPr>
            <a:lvl3pPr>
              <a:defRPr sz="1050" b="0" i="0">
                <a:latin typeface="Calibri" charset="0"/>
                <a:ea typeface="Calibri" charset="0"/>
                <a:cs typeface="Calibri" charset="0"/>
              </a:defRPr>
            </a:lvl3pPr>
            <a:lvl4pPr>
              <a:defRPr sz="1050" b="0" i="0">
                <a:latin typeface="Calibri" charset="0"/>
                <a:ea typeface="Calibri" charset="0"/>
                <a:cs typeface="Calibri" charset="0"/>
              </a:defRPr>
            </a:lvl4pPr>
            <a:lvl5pPr>
              <a:defRPr sz="1050" b="0" i="0">
                <a:latin typeface="Calibri" charset="0"/>
                <a:ea typeface="Calibri" charset="0"/>
                <a:cs typeface="Calibri" charset="0"/>
              </a:defRPr>
            </a:lvl5pPr>
          </a:lstStyle>
          <a:p>
            <a:pPr lvl="0"/>
            <a:r>
              <a:rPr lang="en-US" dirty="0"/>
              <a:t>Text = 28 </a:t>
            </a:r>
            <a:r>
              <a:rPr lang="en-US" dirty="0" err="1"/>
              <a:t>pt</a:t>
            </a:r>
            <a:r>
              <a:rPr lang="en-US" dirty="0"/>
              <a:t> Calibri</a:t>
            </a:r>
          </a:p>
        </p:txBody>
      </p:sp>
      <p:sp>
        <p:nvSpPr>
          <p:cNvPr id="4" name="Title 5"/>
          <p:cNvSpPr>
            <a:spLocks noGrp="1"/>
          </p:cNvSpPr>
          <p:nvPr>
            <p:ph type="title" hasCustomPrompt="1"/>
          </p:nvPr>
        </p:nvSpPr>
        <p:spPr>
          <a:xfrm>
            <a:off x="457200" y="268226"/>
            <a:ext cx="8229600" cy="54730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= 32 </a:t>
            </a:r>
            <a:r>
              <a:rPr lang="en-US" dirty="0" err="1"/>
              <a:t>pt</a:t>
            </a:r>
            <a:r>
              <a:rPr lang="en-US" dirty="0"/>
              <a:t> Calibri</a:t>
            </a:r>
          </a:p>
        </p:txBody>
      </p:sp>
    </p:spTree>
    <p:extLst>
      <p:ext uri="{BB962C8B-B14F-4D97-AF65-F5344CB8AC3E}">
        <p14:creationId xmlns:p14="http://schemas.microsoft.com/office/powerpoint/2010/main" val="296840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Title Slide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4C8179-00F4-C5CF-A2B2-611C5D4C81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476"/>
            <a:ext cx="914552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0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0"/>
            <a:ext cx="8435340" cy="6858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84F121D3-B0F5-EAB9-2BCA-643BA7FBC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1028700"/>
            <a:ext cx="8435340" cy="3634740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94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E33EB96-C9D2-15A9-D761-E25156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42900"/>
            <a:ext cx="8435340" cy="685800"/>
          </a:xfrm>
        </p:spPr>
        <p:txBody>
          <a:bodyPr/>
          <a:lstStyle/>
          <a:p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4514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ADED4E-B04A-4590-40F3-32E45C38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639DFDDC-F7B4-9175-004F-D526BCFF4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" y="342900"/>
            <a:ext cx="2606040" cy="754380"/>
          </a:xfrm>
        </p:spPr>
        <p:txBody>
          <a:bodyPr tIns="45720" bIns="45720" anchor="t" anchorCtr="0">
            <a:normAutofit/>
          </a:bodyPr>
          <a:lstStyle>
            <a:lvl1pPr>
              <a:defRPr sz="2400"/>
            </a:lvl1pPr>
          </a:lstStyle>
          <a:p>
            <a:endParaRPr lang="en-US" b="1" dirty="0"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0B5D0D-0383-0684-3296-25438009F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" y="1097280"/>
            <a:ext cx="2606040" cy="3634740"/>
          </a:xfrm>
        </p:spPr>
        <p:txBody>
          <a:bodyPr tIns="45720" bIns="45720" numCol="1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394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4869180"/>
            <a:ext cx="2057400" cy="273844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FCA8DAF9-CFC1-344C-89B7-DCB2EBBDC6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8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36C185-3C5A-B14E-7AA3-6D4AA1D11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8CF70-1155-487E-B744-8711D623BA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28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6AEA-48A7-924D-9406-EC6E0EBC20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51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17" Target="../media/image1.jpeg" Type="http://schemas.openxmlformats.org/officeDocument/2006/relationships/image"/><Relationship Id="rId2" Target="../slideLayouts/slideLayout2.xml" Type="http://schemas.openxmlformats.org/officeDocument/2006/relationships/slideLayout"/><Relationship Id="rId16" Target="../theme/theme1.xml" Type="http://schemas.openxmlformats.org/officeDocument/2006/relationships/theme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slideLayouts/slideLayout15.xml" Type="http://schemas.openxmlformats.org/officeDocument/2006/relationships/slideLayout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slideLayouts/slideLayout14.xml" Type="http://schemas.openxmlformats.org/officeDocument/2006/relationships/slideLayout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F016A468-B10C-E94D-B4AE-FD48B5E66BC0}" type="datetimeFigureOut">
              <a:rPr lang="en-US" smtClean="0"/>
              <a:pPr/>
              <a:t>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3D538F9-49A3-B84F-B36B-A7030CDE5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  <p:sldLayoutId id="2147483664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BCE26D-6A7E-3D87-F313-08A969695B8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914552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42900"/>
            <a:ext cx="843534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028700"/>
            <a:ext cx="8435340" cy="3634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5B2F7E2-D04B-3EA5-05CF-99C2B88BA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000" y="486727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B78CF70-1155-487E-B744-8711D623BA7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hyperlink" Target="https://www.ngs.noaa.gov/web_services/ncat/index.shtml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github.com/noaa-ngs/ncat-lib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>
            <a:extLst>
              <a:ext uri="{FF2B5EF4-FFF2-40B4-BE49-F238E27FC236}">
                <a16:creationId xmlns:a16="http://schemas.microsoft.com/office/drawing/2014/main" id="{469610B8-BB3F-BF3C-5E15-886E092F5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066" y="966583"/>
            <a:ext cx="7893934" cy="1367301"/>
          </a:xfrm>
        </p:spPr>
        <p:txBody>
          <a:bodyPr anchor="t">
            <a:normAutofit/>
          </a:bodyPr>
          <a:lstStyle/>
          <a:p>
            <a:r>
              <a:rPr lang="en-US" dirty="0"/>
              <a:t>Geodesy for the Geographer</a:t>
            </a:r>
            <a:br>
              <a:rPr lang="en-US" dirty="0"/>
            </a:br>
            <a:r>
              <a:rPr lang="en-US" sz="2800"/>
              <a:t>Replacing NAD 83</a:t>
            </a:r>
            <a:endParaRPr lang="en-US" dirty="0"/>
          </a:p>
        </p:txBody>
      </p:sp>
      <p:sp>
        <p:nvSpPr>
          <p:cNvPr id="5" name="Event">
            <a:extLst>
              <a:ext uri="{FF2B5EF4-FFF2-40B4-BE49-F238E27FC236}">
                <a16:creationId xmlns:a16="http://schemas.microsoft.com/office/drawing/2014/main" id="{13A578A0-5032-6418-BE12-7B86233DD9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333884"/>
            <a:ext cx="9144000" cy="813175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i="1" dirty="0">
                <a:solidFill>
                  <a:schemeClr val="tx1"/>
                </a:solidFill>
              </a:rPr>
              <a:t>URISA GIS-Pro</a:t>
            </a:r>
          </a:p>
          <a:p>
            <a:pPr>
              <a:spcBef>
                <a:spcPts val="0"/>
              </a:spcBef>
            </a:pPr>
            <a:r>
              <a:rPr lang="en-US" sz="1800" i="1" dirty="0">
                <a:solidFill>
                  <a:schemeClr val="tx1"/>
                </a:solidFill>
              </a:rPr>
              <a:t>October 2023</a:t>
            </a:r>
          </a:p>
        </p:txBody>
      </p:sp>
      <p:sp>
        <p:nvSpPr>
          <p:cNvPr id="6" name="Name POC">
            <a:extLst>
              <a:ext uri="{FF2B5EF4-FFF2-40B4-BE49-F238E27FC236}">
                <a16:creationId xmlns:a16="http://schemas.microsoft.com/office/drawing/2014/main" id="{C3BF81BD-98E6-5FD6-738B-A30B77E56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47060"/>
            <a:ext cx="9143999" cy="1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  <a:p>
            <a:pPr algn="ctr">
              <a:spcBef>
                <a:spcPts val="1800"/>
              </a:spcBef>
            </a:pPr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1592679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43001" y="665976"/>
            <a:ext cx="6858000" cy="35907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r>
              <a:rPr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sz="4050" b="1" spc="-1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Terrestrial 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Reference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Frame of</a:t>
            </a:r>
            <a:r>
              <a:rPr sz="4050" b="1" spc="-2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endParaRPr lang="en-US" sz="330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r>
              <a:rPr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NATRF2022</a:t>
            </a:r>
            <a:endParaRPr lang="en-US" sz="45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endParaRPr lang="en-US" sz="33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405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(pronounced: </a:t>
            </a:r>
            <a:r>
              <a:rPr lang="en-US" sz="4050" b="1" spc="-15" dirty="0" err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nat</a:t>
            </a:r>
            <a:r>
              <a:rPr lang="en-US" sz="405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-ref)</a:t>
            </a:r>
            <a:endParaRPr sz="405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2922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"/>
          <p:cNvSpPr>
            <a:spLocks noChangeAspect="1"/>
          </p:cNvSpPr>
          <p:nvPr/>
        </p:nvSpPr>
        <p:spPr>
          <a:xfrm>
            <a:off x="878715" y="21350"/>
            <a:ext cx="7386572" cy="51054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sz="1350">
              <a:solidFill>
                <a:prstClr val="black"/>
              </a:solidFill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56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62" y="0"/>
            <a:ext cx="5430476" cy="5143500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9037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"/>
          <p:cNvSpPr>
            <a:spLocks noGrp="1"/>
          </p:cNvSpPr>
          <p:nvPr>
            <p:ph idx="1"/>
          </p:nvPr>
        </p:nvSpPr>
        <p:spPr>
          <a:xfrm>
            <a:off x="245035" y="1063812"/>
            <a:ext cx="8665883" cy="3696579"/>
          </a:xfrm>
        </p:spPr>
        <p:txBody>
          <a:bodyPr>
            <a:normAutofit/>
          </a:bodyPr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Existing, accepted terminology</a:t>
            </a:r>
          </a:p>
          <a:p>
            <a:pPr lvl="1"/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nternational 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TRF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first realization of the ITRF was 1992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NATRF2022 will be based on ITRF2020</a:t>
            </a:r>
          </a:p>
          <a:p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Horizontal Datum – misnomer for NAD83</a:t>
            </a:r>
          </a:p>
          <a:p>
            <a:pPr lvl="2"/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205978"/>
            <a:ext cx="9144000" cy="8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Terrestrial Reference Frame?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04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47" y="132672"/>
            <a:ext cx="4910706" cy="49107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4946" y="178838"/>
            <a:ext cx="2713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Watch the grid!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280" y="81154"/>
            <a:ext cx="2817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 concept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0849" y="3927274"/>
            <a:ext cx="2220951" cy="5309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12699" marR="535292" defTabSz="342900" fontAlgn="base">
              <a:spcBef>
                <a:spcPts val="2250"/>
              </a:spcBef>
              <a:spcAft>
                <a:spcPct val="0"/>
              </a:spcAft>
              <a:tabLst>
                <a:tab pos="354956" algn="l"/>
                <a:tab pos="355591" algn="l"/>
                <a:tab pos="4898903" algn="l"/>
              </a:tabLst>
              <a:defRPr/>
            </a:pPr>
            <a:r>
              <a:rPr lang="en-US" sz="3000" i="1" spc="-15" dirty="0">
                <a:solidFill>
                  <a:srgbClr val="424242"/>
                </a:solidFill>
                <a:uFill>
                  <a:solidFill>
                    <a:srgbClr val="000000"/>
                  </a:solidFill>
                </a:u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Drift…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29288" y="4687025"/>
            <a:ext cx="97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Epoch:</a:t>
            </a:r>
          </a:p>
        </p:txBody>
      </p:sp>
    </p:spTree>
    <p:extLst>
      <p:ext uri="{BB962C8B-B14F-4D97-AF65-F5344CB8AC3E}">
        <p14:creationId xmlns:p14="http://schemas.microsoft.com/office/powerpoint/2010/main" val="61431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8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475200" y="702464"/>
            <a:ext cx="8229599" cy="3126483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marL="12700" algn="ctr"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495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NATRF2022</a:t>
            </a:r>
          </a:p>
          <a:p>
            <a:pPr marL="12700" algn="ctr"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22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lang="en-US" sz="22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lang="en-US" sz="2250" b="1" spc="-1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Terrestrial Reference Frame of 2022</a:t>
            </a:r>
            <a:endParaRPr lang="en-US" sz="2250" b="1" spc="-5" dirty="0">
              <a:solidFill>
                <a:prstClr val="black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Bef>
                <a:spcPts val="1350"/>
              </a:spcBef>
              <a:spcAft>
                <a:spcPts val="1350"/>
              </a:spcAft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3150" b="1" i="1" spc="-15" dirty="0">
                <a:solidFill>
                  <a:prstClr val="black">
                    <a:lumMod val="50000"/>
                    <a:lumOff val="50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will replace</a:t>
            </a:r>
          </a:p>
          <a:p>
            <a:pPr marL="12700" algn="ctr"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NAD83</a:t>
            </a:r>
          </a:p>
          <a:p>
            <a:pPr marL="12700" algn="ctr"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240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lang="en-US" sz="240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lang="en-US" sz="2400" b="1" spc="-1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Datum of 1983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96E2A2-0094-497B-AB4E-FD413C87AB6A}"/>
              </a:ext>
            </a:extLst>
          </p:cNvPr>
          <p:cNvSpPr txBox="1"/>
          <p:nvPr/>
        </p:nvSpPr>
        <p:spPr>
          <a:xfrm>
            <a:off x="-17583" y="4256365"/>
            <a:ext cx="916158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i="1" dirty="0">
                <a:latin typeface="Cambria" panose="02040503050406030204" pitchFamily="18" charset="0"/>
                <a:ea typeface="Cambria" panose="02040503050406030204" pitchFamily="18" charset="0"/>
              </a:rPr>
              <a:t>Technically, not just NATRF2022 but also its 4 sister TRFs…</a:t>
            </a:r>
          </a:p>
        </p:txBody>
      </p:sp>
    </p:spTree>
    <p:extLst>
      <p:ext uri="{BB962C8B-B14F-4D97-AF65-F5344CB8AC3E}">
        <p14:creationId xmlns:p14="http://schemas.microsoft.com/office/powerpoint/2010/main" val="35829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341178"/>
            <a:ext cx="9144000" cy="627736"/>
          </a:xfrm>
          <a:prstGeom prst="rect">
            <a:avLst/>
          </a:prstGeom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4000" spc="-5" dirty="0">
                <a:cs typeface="Calibri"/>
              </a:rPr>
              <a:t>Four</a:t>
            </a:r>
            <a:r>
              <a:rPr sz="4000" spc="-5" dirty="0">
                <a:cs typeface="Calibri"/>
              </a:rPr>
              <a:t> </a:t>
            </a:r>
            <a:r>
              <a:rPr lang="en-US" sz="4000" spc="-5" dirty="0">
                <a:cs typeface="Calibri"/>
              </a:rPr>
              <a:t>T</a:t>
            </a:r>
            <a:r>
              <a:rPr sz="4000" spc="-35" dirty="0">
                <a:cs typeface="Calibri"/>
              </a:rPr>
              <a:t>R</a:t>
            </a:r>
            <a:r>
              <a:rPr sz="4000" spc="-20" dirty="0">
                <a:cs typeface="Calibri"/>
              </a:rPr>
              <a:t>Fs</a:t>
            </a:r>
            <a:r>
              <a:rPr lang="en-US" sz="4000" spc="-20" dirty="0">
                <a:cs typeface="Calibri"/>
              </a:rPr>
              <a:t> for Modernized NSRS</a:t>
            </a:r>
            <a:endParaRPr sz="4000" dirty="0">
              <a:latin typeface="Cambria" panose="02040503050406030204" pitchFamily="18" charset="0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3474" y="1148878"/>
            <a:ext cx="6533148" cy="3919352"/>
          </a:xfrm>
          <a:prstGeom prst="rect">
            <a:avLst/>
          </a:prstGeom>
        </p:spPr>
        <p:txBody>
          <a:bodyPr vert="horz" wrap="square" lIns="0" tIns="12700" rIns="0" bIns="0" rtlCol="0">
            <a:noAutofit/>
          </a:bodyPr>
          <a:lstStyle/>
          <a:p>
            <a:pPr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SzPct val="100000"/>
              <a:tabLst>
                <a:tab pos="297808" algn="l"/>
                <a:tab pos="298442" algn="l"/>
              </a:tabLst>
              <a:defRPr/>
            </a:pPr>
            <a:r>
              <a:rPr sz="225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sz="2250" spc="-5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sz="2250" spc="-15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Terrestrial </a:t>
            </a:r>
            <a:r>
              <a:rPr sz="2250" spc="-5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Reference Frame of</a:t>
            </a:r>
            <a:r>
              <a:rPr sz="2250" spc="-25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  <a:r>
              <a:rPr sz="2250" spc="-5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2022</a:t>
            </a:r>
            <a:endParaRPr sz="2250" dirty="0"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250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2250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(NATRF2022)</a:t>
            </a:r>
            <a:endParaRPr lang="en-US" sz="2250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385763" indent="-385763"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US" sz="2250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SzPct val="100000"/>
              <a:tabLst>
                <a:tab pos="297808" algn="l"/>
                <a:tab pos="298442" algn="l"/>
              </a:tabLst>
              <a:defRPr/>
            </a:pPr>
            <a:r>
              <a:rPr sz="225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Pacific Terrestrial Reference Frame of 2022</a:t>
            </a:r>
          </a:p>
          <a:p>
            <a:pPr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250" spc="-3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2250" spc="-30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(PATRF2022)</a:t>
            </a:r>
            <a:endParaRPr lang="en-US" sz="2250" spc="-3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385763" indent="-385763"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US" sz="2250" spc="-30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SzPct val="100000"/>
              <a:tabLst>
                <a:tab pos="297808" algn="l"/>
                <a:tab pos="298442" algn="l"/>
              </a:tabLst>
              <a:defRPr/>
            </a:pPr>
            <a:r>
              <a:rPr sz="225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Caribbean Terrestrial Reference Frame of 2022</a:t>
            </a:r>
          </a:p>
          <a:p>
            <a:pPr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250" spc="-15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2250" spc="-15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(CATRF2022)</a:t>
            </a:r>
            <a:endParaRPr lang="en-US" sz="2250" spc="-15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385763" indent="-385763"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/>
            </a:pPr>
            <a:endParaRPr lang="en-US" sz="2250" spc="-15" dirty="0">
              <a:solidFill>
                <a:srgbClr val="C00000"/>
              </a:solid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buSzPct val="100000"/>
              <a:tabLst>
                <a:tab pos="297808" algn="l"/>
                <a:tab pos="298442" algn="l"/>
              </a:tabLst>
              <a:defRPr/>
            </a:pPr>
            <a:r>
              <a:rPr sz="225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Mariana Terrestrial Reference Frame of</a:t>
            </a:r>
            <a:r>
              <a:rPr lang="en-US" sz="2250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2022</a:t>
            </a:r>
            <a:endParaRPr sz="2250" dirty="0"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defTabSz="342900" fontAlgn="base">
              <a:lnSpc>
                <a:spcPts val="1900"/>
              </a:lnSpc>
              <a:spcBef>
                <a:spcPts val="450"/>
              </a:spcBef>
              <a:spcAft>
                <a:spcPts val="450"/>
              </a:spcAft>
              <a:defRPr/>
            </a:pPr>
            <a:r>
              <a:rPr lang="en-US" sz="2250" spc="-15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	</a:t>
            </a:r>
            <a:r>
              <a:rPr sz="2250" spc="-15" dirty="0">
                <a:solidFill>
                  <a:srgbClr val="C00000"/>
                </a:solid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(MATRF2022)</a:t>
            </a:r>
            <a:endParaRPr sz="2250" dirty="0">
              <a:solidFill>
                <a:prstClr val="black"/>
              </a:solid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12447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2"/>
          <p:cNvSpPr txBox="1">
            <a:spLocks noGrp="1"/>
          </p:cNvSpPr>
          <p:nvPr>
            <p:ph type="title"/>
          </p:nvPr>
        </p:nvSpPr>
        <p:spPr>
          <a:xfrm>
            <a:off x="1143000" y="257444"/>
            <a:ext cx="6858000" cy="627736"/>
          </a:xfrm>
          <a:prstGeom prst="rect">
            <a:avLst/>
          </a:prstGeom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4000" spc="-10" dirty="0">
                <a:cs typeface="Calibri"/>
              </a:rPr>
              <a:t>Plate-Fixed NSRS TRFs</a:t>
            </a:r>
          </a:p>
        </p:txBody>
      </p:sp>
      <p:sp>
        <p:nvSpPr>
          <p:cNvPr id="12" name="TextBox 11"/>
          <p:cNvSpPr txBox="1"/>
          <p:nvPr/>
        </p:nvSpPr>
        <p:spPr bwMode="auto">
          <a:xfrm>
            <a:off x="1299630" y="1161441"/>
            <a:ext cx="264754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= constant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Plate = rotating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166148" y="1161441"/>
            <a:ext cx="38348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Frame = rotating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relative to ITRF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 Plate = constant</a:t>
            </a:r>
          </a:p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(</a:t>
            </a:r>
            <a:r>
              <a:rPr lang="en-US" sz="2400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relative to NATRF2022</a:t>
            </a:r>
            <a:r>
              <a:rPr lang="en-US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562549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831232" y="864079"/>
            <a:ext cx="7715075" cy="16906736"/>
            <a:chOff x="-415691" y="1152105"/>
            <a:chExt cx="10286766" cy="225423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7325" y="1152105"/>
              <a:ext cx="10058400" cy="560091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-415691" y="18093503"/>
              <a:ext cx="10058400" cy="5600916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505974" y="451505"/>
            <a:ext cx="8089386" cy="4885130"/>
            <a:chOff x="-849368" y="602007"/>
            <a:chExt cx="10785848" cy="6513506"/>
          </a:xfrm>
        </p:grpSpPr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1"/>
            <a:ext cx="9144000" cy="5669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constant frame, rotating plate</a:t>
            </a:r>
          </a:p>
        </p:txBody>
      </p:sp>
    </p:spTree>
    <p:extLst>
      <p:ext uri="{BB962C8B-B14F-4D97-AF65-F5344CB8AC3E}">
        <p14:creationId xmlns:p14="http://schemas.microsoft.com/office/powerpoint/2010/main" val="171509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05974" y="451505"/>
            <a:ext cx="8089386" cy="17319309"/>
            <a:chOff x="-849368" y="602007"/>
            <a:chExt cx="10785848" cy="23092412"/>
          </a:xfrm>
        </p:grpSpPr>
        <p:grpSp>
          <p:nvGrpSpPr>
            <p:cNvPr id="4" name="Group 3"/>
            <p:cNvGrpSpPr/>
            <p:nvPr/>
          </p:nvGrpSpPr>
          <p:grpSpPr>
            <a:xfrm>
              <a:off x="-415691" y="1152105"/>
              <a:ext cx="10286766" cy="22542314"/>
              <a:chOff x="-415691" y="1152105"/>
              <a:chExt cx="10286766" cy="22542314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7325" y="1152105"/>
                <a:ext cx="10058400" cy="5600916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0800000">
                <a:off x="-415691" y="18093503"/>
                <a:ext cx="10058400" cy="5600916"/>
              </a:xfrm>
              <a:prstGeom prst="rect">
                <a:avLst/>
              </a:prstGeom>
            </p:spPr>
          </p:pic>
        </p:grpSp>
        <p:cxnSp>
          <p:nvCxnSpPr>
            <p:cNvPr id="12" name="Straight Connector 11"/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88"/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8" name="Freeform 97"/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5" name="TextBox 104"/>
          <p:cNvSpPr txBox="1"/>
          <p:nvPr/>
        </p:nvSpPr>
        <p:spPr>
          <a:xfrm>
            <a:off x="0" y="0"/>
            <a:ext cx="9144000" cy="566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rotating frame, constant with plate</a:t>
            </a:r>
          </a:p>
        </p:txBody>
      </p:sp>
      <p:sp>
        <p:nvSpPr>
          <p:cNvPr id="26" name="object 2"/>
          <p:cNvSpPr txBox="1">
            <a:spLocks noGrp="1"/>
          </p:cNvSpPr>
          <p:nvPr>
            <p:ph type="title" idx="4294967295"/>
          </p:nvPr>
        </p:nvSpPr>
        <p:spPr>
          <a:xfrm>
            <a:off x="3241675" y="561975"/>
            <a:ext cx="2660650" cy="56673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1206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95"/>
              </a:spcBef>
            </a:pPr>
            <a:r>
              <a:rPr lang="en-US" sz="3600" spc="-10" dirty="0">
                <a:cs typeface="Calibri"/>
              </a:rPr>
              <a:t>Plate-Fixed</a:t>
            </a:r>
          </a:p>
        </p:txBody>
      </p:sp>
    </p:spTree>
    <p:extLst>
      <p:ext uri="{BB962C8B-B14F-4D97-AF65-F5344CB8AC3E}">
        <p14:creationId xmlns:p14="http://schemas.microsoft.com/office/powerpoint/2010/main" val="29052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645070"/>
            <a:ext cx="6172200" cy="30199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5900" y="120253"/>
            <a:ext cx="6172200" cy="8572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Organizational Structure</a:t>
            </a:r>
          </a:p>
        </p:txBody>
      </p:sp>
      <p:pic>
        <p:nvPicPr>
          <p:cNvPr id="4" name="DoC logo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27" y="1039843"/>
            <a:ext cx="748344" cy="74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NOAA 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908" y="2132737"/>
            <a:ext cx="851783" cy="85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NGS log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83" y="3954654"/>
            <a:ext cx="943976" cy="9492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72000" y="1776639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785476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9706" y="3585490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485900" y="3704755"/>
            <a:ext cx="6172200" cy="12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defTabSz="342900">
              <a:buNone/>
              <a:defRPr/>
            </a:pPr>
            <a:endParaRPr lang="en-US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1" indent="0" defTabSz="342900"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342900" lvl="1" indent="0" defTabSz="342900"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342900" lvl="1" indent="0" defTabSz="342900">
              <a:buNone/>
              <a:defRPr/>
            </a:pPr>
            <a:endParaRPr lang="en-US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30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>
            <a:off x="505974" y="451505"/>
            <a:ext cx="8089386" cy="17319309"/>
            <a:chOff x="-849368" y="602007"/>
            <a:chExt cx="10785848" cy="23092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0FAA5C-B762-4CB0-9D29-8BEBDA835F9C}"/>
                </a:ext>
              </a:extLst>
            </p:cNvPr>
            <p:cNvGrpSpPr/>
            <p:nvPr/>
          </p:nvGrpSpPr>
          <p:grpSpPr>
            <a:xfrm>
              <a:off x="-849368" y="602007"/>
              <a:ext cx="10785848" cy="23092412"/>
              <a:chOff x="-849368" y="602007"/>
              <a:chExt cx="10785848" cy="230924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EEC80D5-AED2-4F5E-A850-19C708E72E79}"/>
                  </a:ext>
                </a:extLst>
              </p:cNvPr>
              <p:cNvGrpSpPr/>
              <p:nvPr/>
            </p:nvGrpSpPr>
            <p:grpSpPr>
              <a:xfrm>
                <a:off x="-415691" y="1152105"/>
                <a:ext cx="10286766" cy="22542314"/>
                <a:chOff x="-415691" y="1152105"/>
                <a:chExt cx="10286766" cy="22542314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99DB4685-4BE3-44B2-9A42-5E7B4C729B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7325" y="1152105"/>
                  <a:ext cx="10058400" cy="560091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4AF1668-2116-47EE-B50C-4DB1D54AB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-415691" y="18093503"/>
                  <a:ext cx="10058400" cy="5600916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C127AD56-817E-42B6-9482-FDA647469FF8}"/>
                  </a:ext>
                </a:extLst>
              </p:cNvPr>
              <p:cNvCxnSpPr/>
              <p:nvPr/>
            </p:nvCxnSpPr>
            <p:spPr>
              <a:xfrm flipH="1">
                <a:off x="79920" y="759213"/>
                <a:ext cx="1515511" cy="58835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F1218598-0C98-46AB-8882-51E4FE3626FB}"/>
                  </a:ext>
                </a:extLst>
              </p:cNvPr>
              <p:cNvCxnSpPr/>
              <p:nvPr/>
            </p:nvCxnSpPr>
            <p:spPr>
              <a:xfrm flipH="1">
                <a:off x="1034643" y="786335"/>
                <a:ext cx="1245139" cy="6046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A5203577-E8F2-4BB3-A72A-94F0E9705534}"/>
                  </a:ext>
                </a:extLst>
              </p:cNvPr>
              <p:cNvCxnSpPr/>
              <p:nvPr/>
            </p:nvCxnSpPr>
            <p:spPr>
              <a:xfrm flipH="1">
                <a:off x="2021967" y="789613"/>
                <a:ext cx="893534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1F1CC143-7244-4543-9187-388F40FCE4BE}"/>
                  </a:ext>
                </a:extLst>
              </p:cNvPr>
              <p:cNvCxnSpPr/>
              <p:nvPr/>
            </p:nvCxnSpPr>
            <p:spPr>
              <a:xfrm flipH="1">
                <a:off x="2983161" y="789613"/>
                <a:ext cx="579195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14833F8C-1225-4F46-9EE9-377CB43F119F}"/>
                  </a:ext>
                </a:extLst>
              </p:cNvPr>
              <p:cNvCxnSpPr/>
              <p:nvPr/>
            </p:nvCxnSpPr>
            <p:spPr>
              <a:xfrm flipH="1">
                <a:off x="3908904" y="789613"/>
                <a:ext cx="292060" cy="6325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F4A4F93-1BC4-45E2-8A95-6F1F27132F1E}"/>
                  </a:ext>
                </a:extLst>
              </p:cNvPr>
              <p:cNvCxnSpPr/>
              <p:nvPr/>
            </p:nvCxnSpPr>
            <p:spPr>
              <a:xfrm>
                <a:off x="4834484" y="759213"/>
                <a:ext cx="78035" cy="633929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DD9C65C-7276-4178-8E95-5A3F0ADD86A7}"/>
                  </a:ext>
                </a:extLst>
              </p:cNvPr>
              <p:cNvCxnSpPr/>
              <p:nvPr/>
            </p:nvCxnSpPr>
            <p:spPr>
              <a:xfrm>
                <a:off x="5481224" y="759213"/>
                <a:ext cx="372456" cy="61510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955CC27-2B73-425D-908D-17314D49DB57}"/>
                  </a:ext>
                </a:extLst>
              </p:cNvPr>
              <p:cNvCxnSpPr/>
              <p:nvPr/>
            </p:nvCxnSpPr>
            <p:spPr>
              <a:xfrm>
                <a:off x="6119947" y="789613"/>
                <a:ext cx="717439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19E9665-4FCA-419D-9B30-46FE080F27D6}"/>
                  </a:ext>
                </a:extLst>
              </p:cNvPr>
              <p:cNvCxnSpPr/>
              <p:nvPr/>
            </p:nvCxnSpPr>
            <p:spPr>
              <a:xfrm>
                <a:off x="6748858" y="759213"/>
                <a:ext cx="1099742" cy="62960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5DCBA5C-A91E-410E-B9CB-2E13E385AC8F}"/>
                  </a:ext>
                </a:extLst>
              </p:cNvPr>
              <p:cNvCxnSpPr/>
              <p:nvPr/>
            </p:nvCxnSpPr>
            <p:spPr>
              <a:xfrm>
                <a:off x="7446546" y="789613"/>
                <a:ext cx="1389378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27E39F5-DAF7-426E-888B-FA53CF39F079}"/>
                  </a:ext>
                </a:extLst>
              </p:cNvPr>
              <p:cNvCxnSpPr/>
              <p:nvPr/>
            </p:nvCxnSpPr>
            <p:spPr>
              <a:xfrm>
                <a:off x="8124369" y="786335"/>
                <a:ext cx="1735839" cy="62385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A46F113-93A2-4BBD-A364-6C7D2515C3B6}"/>
                  </a:ext>
                </a:extLst>
              </p:cNvPr>
              <p:cNvCxnSpPr/>
              <p:nvPr/>
            </p:nvCxnSpPr>
            <p:spPr>
              <a:xfrm>
                <a:off x="8808720" y="790575"/>
                <a:ext cx="1051488" cy="31439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652DED6B-503F-457D-AE3D-FAFB415E565F}"/>
                  </a:ext>
                </a:extLst>
              </p:cNvPr>
              <p:cNvCxnSpPr/>
              <p:nvPr/>
            </p:nvCxnSpPr>
            <p:spPr>
              <a:xfrm flipH="1">
                <a:off x="-849368" y="789613"/>
                <a:ext cx="1760447" cy="5401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88">
                <a:extLst>
                  <a:ext uri="{FF2B5EF4-FFF2-40B4-BE49-F238E27FC236}">
                    <a16:creationId xmlns:a16="http://schemas.microsoft.com/office/drawing/2014/main" id="{DCDFFED4-2671-4AEB-809E-D4908FF23AB7}"/>
                  </a:ext>
                </a:extLst>
              </p:cNvPr>
              <p:cNvSpPr/>
              <p:nvPr/>
            </p:nvSpPr>
            <p:spPr>
              <a:xfrm>
                <a:off x="-160020" y="602007"/>
                <a:ext cx="9475470" cy="942200"/>
              </a:xfrm>
              <a:custGeom>
                <a:avLst/>
                <a:gdLst>
                  <a:gd name="connsiteX0" fmla="*/ 8930640 w 8930640"/>
                  <a:gd name="connsiteY0" fmla="*/ 45720 h 829832"/>
                  <a:gd name="connsiteX1" fmla="*/ 8023860 w 8930640"/>
                  <a:gd name="connsiteY1" fmla="*/ 365760 h 829832"/>
                  <a:gd name="connsiteX2" fmla="*/ 6705600 w 8930640"/>
                  <a:gd name="connsiteY2" fmla="*/ 647700 h 829832"/>
                  <a:gd name="connsiteX3" fmla="*/ 5364480 w 8930640"/>
                  <a:gd name="connsiteY3" fmla="*/ 792480 h 829832"/>
                  <a:gd name="connsiteX4" fmla="*/ 4000500 w 8930640"/>
                  <a:gd name="connsiteY4" fmla="*/ 822960 h 829832"/>
                  <a:gd name="connsiteX5" fmla="*/ 2667000 w 8930640"/>
                  <a:gd name="connsiteY5" fmla="*/ 685800 h 829832"/>
                  <a:gd name="connsiteX6" fmla="*/ 1348740 w 8930640"/>
                  <a:gd name="connsiteY6" fmla="*/ 411480 h 829832"/>
                  <a:gd name="connsiteX7" fmla="*/ 0 w 8930640"/>
                  <a:gd name="connsiteY7" fmla="*/ 0 h 8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0640" h="829832">
                    <a:moveTo>
                      <a:pt x="8930640" y="45720"/>
                    </a:moveTo>
                    <a:cubicBezTo>
                      <a:pt x="8662670" y="155575"/>
                      <a:pt x="8394700" y="265430"/>
                      <a:pt x="8023860" y="365760"/>
                    </a:cubicBezTo>
                    <a:cubicBezTo>
                      <a:pt x="7653020" y="466090"/>
                      <a:pt x="7148830" y="576580"/>
                      <a:pt x="6705600" y="647700"/>
                    </a:cubicBezTo>
                    <a:cubicBezTo>
                      <a:pt x="6262370" y="718820"/>
                      <a:pt x="5815330" y="763270"/>
                      <a:pt x="5364480" y="792480"/>
                    </a:cubicBezTo>
                    <a:cubicBezTo>
                      <a:pt x="4913630" y="821690"/>
                      <a:pt x="4450080" y="840740"/>
                      <a:pt x="4000500" y="822960"/>
                    </a:cubicBezTo>
                    <a:cubicBezTo>
                      <a:pt x="3550920" y="805180"/>
                      <a:pt x="3108960" y="754380"/>
                      <a:pt x="2667000" y="685800"/>
                    </a:cubicBezTo>
                    <a:cubicBezTo>
                      <a:pt x="2225040" y="617220"/>
                      <a:pt x="1793240" y="525780"/>
                      <a:pt x="1348740" y="411480"/>
                    </a:cubicBezTo>
                    <a:cubicBezTo>
                      <a:pt x="904240" y="297180"/>
                      <a:pt x="120650" y="5588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94">
                <a:extLst>
                  <a:ext uri="{FF2B5EF4-FFF2-40B4-BE49-F238E27FC236}">
                    <a16:creationId xmlns:a16="http://schemas.microsoft.com/office/drawing/2014/main" id="{DCC407A2-287E-4875-90D4-1F066B5D89BA}"/>
                  </a:ext>
                </a:extLst>
              </p:cNvPr>
              <p:cNvSpPr/>
              <p:nvPr/>
            </p:nvSpPr>
            <p:spPr>
              <a:xfrm>
                <a:off x="-160020" y="1682115"/>
                <a:ext cx="9547059" cy="876459"/>
              </a:xfrm>
              <a:custGeom>
                <a:avLst/>
                <a:gdLst>
                  <a:gd name="connsiteX0" fmla="*/ 0 w 9547059"/>
                  <a:gd name="connsiteY0" fmla="*/ 0 h 876459"/>
                  <a:gd name="connsiteX1" fmla="*/ 708660 w 9547059"/>
                  <a:gd name="connsiteY1" fmla="*/ 243840 h 876459"/>
                  <a:gd name="connsiteX2" fmla="*/ 2133600 w 9547059"/>
                  <a:gd name="connsiteY2" fmla="*/ 617220 h 876459"/>
                  <a:gd name="connsiteX3" fmla="*/ 3566160 w 9547059"/>
                  <a:gd name="connsiteY3" fmla="*/ 807720 h 876459"/>
                  <a:gd name="connsiteX4" fmla="*/ 5029200 w 9547059"/>
                  <a:gd name="connsiteY4" fmla="*/ 876300 h 876459"/>
                  <a:gd name="connsiteX5" fmla="*/ 6477000 w 9547059"/>
                  <a:gd name="connsiteY5" fmla="*/ 792480 h 876459"/>
                  <a:gd name="connsiteX6" fmla="*/ 7932420 w 9547059"/>
                  <a:gd name="connsiteY6" fmla="*/ 556260 h 876459"/>
                  <a:gd name="connsiteX7" fmla="*/ 9334500 w 9547059"/>
                  <a:gd name="connsiteY7" fmla="*/ 152400 h 876459"/>
                  <a:gd name="connsiteX8" fmla="*/ 9517380 w 9547059"/>
                  <a:gd name="connsiteY8" fmla="*/ 91440 h 87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59" h="876459">
                    <a:moveTo>
                      <a:pt x="0" y="0"/>
                    </a:moveTo>
                    <a:cubicBezTo>
                      <a:pt x="176530" y="70485"/>
                      <a:pt x="353060" y="140970"/>
                      <a:pt x="708660" y="243840"/>
                    </a:cubicBezTo>
                    <a:cubicBezTo>
                      <a:pt x="1064260" y="346710"/>
                      <a:pt x="1657350" y="523240"/>
                      <a:pt x="2133600" y="617220"/>
                    </a:cubicBezTo>
                    <a:cubicBezTo>
                      <a:pt x="2609850" y="711200"/>
                      <a:pt x="3083560" y="764540"/>
                      <a:pt x="3566160" y="807720"/>
                    </a:cubicBezTo>
                    <a:cubicBezTo>
                      <a:pt x="4048760" y="850900"/>
                      <a:pt x="4544060" y="878840"/>
                      <a:pt x="5029200" y="876300"/>
                    </a:cubicBezTo>
                    <a:cubicBezTo>
                      <a:pt x="5514340" y="873760"/>
                      <a:pt x="5993130" y="845820"/>
                      <a:pt x="6477000" y="792480"/>
                    </a:cubicBezTo>
                    <a:cubicBezTo>
                      <a:pt x="6960870" y="739140"/>
                      <a:pt x="7456170" y="662940"/>
                      <a:pt x="7932420" y="556260"/>
                    </a:cubicBezTo>
                    <a:cubicBezTo>
                      <a:pt x="8408670" y="449580"/>
                      <a:pt x="9070340" y="229870"/>
                      <a:pt x="9334500" y="152400"/>
                    </a:cubicBezTo>
                    <a:cubicBezTo>
                      <a:pt x="9598660" y="74930"/>
                      <a:pt x="9558020" y="83185"/>
                      <a:pt x="9517380" y="9144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95">
                <a:extLst>
                  <a:ext uri="{FF2B5EF4-FFF2-40B4-BE49-F238E27FC236}">
                    <a16:creationId xmlns:a16="http://schemas.microsoft.com/office/drawing/2014/main" id="{6E66ADA6-5BED-4B34-A047-01E0A35B1646}"/>
                  </a:ext>
                </a:extLst>
              </p:cNvPr>
              <p:cNvSpPr/>
              <p:nvPr/>
            </p:nvSpPr>
            <p:spPr>
              <a:xfrm>
                <a:off x="-373380" y="2710815"/>
                <a:ext cx="10035540" cy="895564"/>
              </a:xfrm>
              <a:custGeom>
                <a:avLst/>
                <a:gdLst>
                  <a:gd name="connsiteX0" fmla="*/ 10035540 w 10035540"/>
                  <a:gd name="connsiteY0" fmla="*/ 45720 h 895564"/>
                  <a:gd name="connsiteX1" fmla="*/ 9852660 w 10035540"/>
                  <a:gd name="connsiteY1" fmla="*/ 114300 h 895564"/>
                  <a:gd name="connsiteX2" fmla="*/ 9113520 w 10035540"/>
                  <a:gd name="connsiteY2" fmla="*/ 327660 h 895564"/>
                  <a:gd name="connsiteX3" fmla="*/ 7574280 w 10035540"/>
                  <a:gd name="connsiteY3" fmla="*/ 670560 h 895564"/>
                  <a:gd name="connsiteX4" fmla="*/ 6012180 w 10035540"/>
                  <a:gd name="connsiteY4" fmla="*/ 861060 h 895564"/>
                  <a:gd name="connsiteX5" fmla="*/ 4457700 w 10035540"/>
                  <a:gd name="connsiteY5" fmla="*/ 883920 h 895564"/>
                  <a:gd name="connsiteX6" fmla="*/ 2895600 w 10035540"/>
                  <a:gd name="connsiteY6" fmla="*/ 731520 h 895564"/>
                  <a:gd name="connsiteX7" fmla="*/ 1348740 w 10035540"/>
                  <a:gd name="connsiteY7" fmla="*/ 426720 h 895564"/>
                  <a:gd name="connsiteX8" fmla="*/ 0 w 10035540"/>
                  <a:gd name="connsiteY8" fmla="*/ 0 h 89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5540" h="895564">
                    <a:moveTo>
                      <a:pt x="10035540" y="45720"/>
                    </a:moveTo>
                    <a:cubicBezTo>
                      <a:pt x="10020935" y="56515"/>
                      <a:pt x="10006330" y="67310"/>
                      <a:pt x="9852660" y="114300"/>
                    </a:cubicBezTo>
                    <a:cubicBezTo>
                      <a:pt x="9698990" y="161290"/>
                      <a:pt x="9493250" y="234950"/>
                      <a:pt x="9113520" y="327660"/>
                    </a:cubicBezTo>
                    <a:cubicBezTo>
                      <a:pt x="8733790" y="420370"/>
                      <a:pt x="8091170" y="581660"/>
                      <a:pt x="7574280" y="670560"/>
                    </a:cubicBezTo>
                    <a:cubicBezTo>
                      <a:pt x="7057390" y="759460"/>
                      <a:pt x="6531610" y="825500"/>
                      <a:pt x="6012180" y="861060"/>
                    </a:cubicBezTo>
                    <a:cubicBezTo>
                      <a:pt x="5492750" y="896620"/>
                      <a:pt x="4977130" y="905510"/>
                      <a:pt x="4457700" y="883920"/>
                    </a:cubicBezTo>
                    <a:cubicBezTo>
                      <a:pt x="3938270" y="862330"/>
                      <a:pt x="3413760" y="807720"/>
                      <a:pt x="2895600" y="731520"/>
                    </a:cubicBezTo>
                    <a:cubicBezTo>
                      <a:pt x="2377440" y="655320"/>
                      <a:pt x="1831340" y="548640"/>
                      <a:pt x="1348740" y="426720"/>
                    </a:cubicBezTo>
                    <a:cubicBezTo>
                      <a:pt x="866140" y="304800"/>
                      <a:pt x="433070" y="15240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96">
                <a:extLst>
                  <a:ext uri="{FF2B5EF4-FFF2-40B4-BE49-F238E27FC236}">
                    <a16:creationId xmlns:a16="http://schemas.microsoft.com/office/drawing/2014/main" id="{3826B369-3382-4C9B-8FE9-AD8CCC9AE3FA}"/>
                  </a:ext>
                </a:extLst>
              </p:cNvPr>
              <p:cNvSpPr/>
              <p:nvPr/>
            </p:nvSpPr>
            <p:spPr>
              <a:xfrm>
                <a:off x="-487680" y="3769995"/>
                <a:ext cx="10370820" cy="872529"/>
              </a:xfrm>
              <a:custGeom>
                <a:avLst/>
                <a:gdLst>
                  <a:gd name="connsiteX0" fmla="*/ 10370820 w 10370820"/>
                  <a:gd name="connsiteY0" fmla="*/ 0 h 872529"/>
                  <a:gd name="connsiteX1" fmla="*/ 9509760 w 10370820"/>
                  <a:gd name="connsiteY1" fmla="*/ 281940 h 872529"/>
                  <a:gd name="connsiteX2" fmla="*/ 7856220 w 10370820"/>
                  <a:gd name="connsiteY2" fmla="*/ 640080 h 872529"/>
                  <a:gd name="connsiteX3" fmla="*/ 6202680 w 10370820"/>
                  <a:gd name="connsiteY3" fmla="*/ 845820 h 872529"/>
                  <a:gd name="connsiteX4" fmla="*/ 4518660 w 10370820"/>
                  <a:gd name="connsiteY4" fmla="*/ 853440 h 872529"/>
                  <a:gd name="connsiteX5" fmla="*/ 2865120 w 10370820"/>
                  <a:gd name="connsiteY5" fmla="*/ 693420 h 872529"/>
                  <a:gd name="connsiteX6" fmla="*/ 1211580 w 10370820"/>
                  <a:gd name="connsiteY6" fmla="*/ 358140 h 872529"/>
                  <a:gd name="connsiteX7" fmla="*/ 0 w 10370820"/>
                  <a:gd name="connsiteY7" fmla="*/ 7620 h 8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0820" h="872529">
                    <a:moveTo>
                      <a:pt x="10370820" y="0"/>
                    </a:moveTo>
                    <a:cubicBezTo>
                      <a:pt x="10149840" y="87630"/>
                      <a:pt x="9928860" y="175260"/>
                      <a:pt x="9509760" y="281940"/>
                    </a:cubicBezTo>
                    <a:cubicBezTo>
                      <a:pt x="9090660" y="388620"/>
                      <a:pt x="8407400" y="546100"/>
                      <a:pt x="7856220" y="640080"/>
                    </a:cubicBezTo>
                    <a:cubicBezTo>
                      <a:pt x="7305040" y="734060"/>
                      <a:pt x="6758940" y="810260"/>
                      <a:pt x="6202680" y="845820"/>
                    </a:cubicBezTo>
                    <a:cubicBezTo>
                      <a:pt x="5646420" y="881380"/>
                      <a:pt x="5074920" y="878840"/>
                      <a:pt x="4518660" y="853440"/>
                    </a:cubicBezTo>
                    <a:cubicBezTo>
                      <a:pt x="3962400" y="828040"/>
                      <a:pt x="3416300" y="775970"/>
                      <a:pt x="2865120" y="693420"/>
                    </a:cubicBezTo>
                    <a:cubicBezTo>
                      <a:pt x="2313940" y="610870"/>
                      <a:pt x="1689100" y="472440"/>
                      <a:pt x="1211580" y="358140"/>
                    </a:cubicBezTo>
                    <a:cubicBezTo>
                      <a:pt x="734060" y="243840"/>
                      <a:pt x="367030" y="125730"/>
                      <a:pt x="0" y="762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97">
                <a:extLst>
                  <a:ext uri="{FF2B5EF4-FFF2-40B4-BE49-F238E27FC236}">
                    <a16:creationId xmlns:a16="http://schemas.microsoft.com/office/drawing/2014/main" id="{5A04930E-04B7-41F3-8A00-E304EF5BFE62}"/>
                  </a:ext>
                </a:extLst>
              </p:cNvPr>
              <p:cNvSpPr/>
              <p:nvPr/>
            </p:nvSpPr>
            <p:spPr>
              <a:xfrm>
                <a:off x="-571677" y="4829027"/>
                <a:ext cx="10508157" cy="843495"/>
              </a:xfrm>
              <a:custGeom>
                <a:avLst/>
                <a:gdLst>
                  <a:gd name="connsiteX0" fmla="*/ 177 w 10508157"/>
                  <a:gd name="connsiteY0" fmla="*/ 148 h 843495"/>
                  <a:gd name="connsiteX1" fmla="*/ 160197 w 10508157"/>
                  <a:gd name="connsiteY1" fmla="*/ 45868 h 843495"/>
                  <a:gd name="connsiteX2" fmla="*/ 1036497 w 10508157"/>
                  <a:gd name="connsiteY2" fmla="*/ 312568 h 843495"/>
                  <a:gd name="connsiteX3" fmla="*/ 2789097 w 10508157"/>
                  <a:gd name="connsiteY3" fmla="*/ 663088 h 843495"/>
                  <a:gd name="connsiteX4" fmla="*/ 4595037 w 10508157"/>
                  <a:gd name="connsiteY4" fmla="*/ 830728 h 843495"/>
                  <a:gd name="connsiteX5" fmla="*/ 6355257 w 10508157"/>
                  <a:gd name="connsiteY5" fmla="*/ 807868 h 843495"/>
                  <a:gd name="connsiteX6" fmla="*/ 8130717 w 10508157"/>
                  <a:gd name="connsiteY6" fmla="*/ 617368 h 843495"/>
                  <a:gd name="connsiteX7" fmla="*/ 9860457 w 10508157"/>
                  <a:gd name="connsiteY7" fmla="*/ 198268 h 843495"/>
                  <a:gd name="connsiteX8" fmla="*/ 10508157 w 10508157"/>
                  <a:gd name="connsiteY8" fmla="*/ 15388 h 84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157" h="843495">
                    <a:moveTo>
                      <a:pt x="177" y="148"/>
                    </a:moveTo>
                    <a:cubicBezTo>
                      <a:pt x="-6173" y="-3027"/>
                      <a:pt x="160197" y="45868"/>
                      <a:pt x="160197" y="45868"/>
                    </a:cubicBezTo>
                    <a:cubicBezTo>
                      <a:pt x="332917" y="97938"/>
                      <a:pt x="598347" y="209698"/>
                      <a:pt x="1036497" y="312568"/>
                    </a:cubicBezTo>
                    <a:cubicBezTo>
                      <a:pt x="1474647" y="415438"/>
                      <a:pt x="2196007" y="576728"/>
                      <a:pt x="2789097" y="663088"/>
                    </a:cubicBezTo>
                    <a:cubicBezTo>
                      <a:pt x="3382187" y="749448"/>
                      <a:pt x="4000677" y="806598"/>
                      <a:pt x="4595037" y="830728"/>
                    </a:cubicBezTo>
                    <a:cubicBezTo>
                      <a:pt x="5189397" y="854858"/>
                      <a:pt x="5765977" y="843428"/>
                      <a:pt x="6355257" y="807868"/>
                    </a:cubicBezTo>
                    <a:cubicBezTo>
                      <a:pt x="6944537" y="772308"/>
                      <a:pt x="7546517" y="718968"/>
                      <a:pt x="8130717" y="617368"/>
                    </a:cubicBezTo>
                    <a:cubicBezTo>
                      <a:pt x="8714917" y="515768"/>
                      <a:pt x="9464217" y="298598"/>
                      <a:pt x="9860457" y="198268"/>
                    </a:cubicBezTo>
                    <a:cubicBezTo>
                      <a:pt x="10256697" y="97938"/>
                      <a:pt x="10382427" y="56663"/>
                      <a:pt x="10508157" y="153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98">
                <a:extLst>
                  <a:ext uri="{FF2B5EF4-FFF2-40B4-BE49-F238E27FC236}">
                    <a16:creationId xmlns:a16="http://schemas.microsoft.com/office/drawing/2014/main" id="{83D2D810-A5FE-49D3-B810-69B5C729C4D0}"/>
                  </a:ext>
                </a:extLst>
              </p:cNvPr>
              <p:cNvSpPr/>
              <p:nvPr/>
            </p:nvSpPr>
            <p:spPr>
              <a:xfrm>
                <a:off x="-807720" y="5835015"/>
                <a:ext cx="10706100" cy="854006"/>
              </a:xfrm>
              <a:custGeom>
                <a:avLst/>
                <a:gdLst>
                  <a:gd name="connsiteX0" fmla="*/ 10706100 w 10706100"/>
                  <a:gd name="connsiteY0" fmla="*/ 91440 h 854006"/>
                  <a:gd name="connsiteX1" fmla="*/ 10393680 w 10706100"/>
                  <a:gd name="connsiteY1" fmla="*/ 182880 h 854006"/>
                  <a:gd name="connsiteX2" fmla="*/ 9464040 w 10706100"/>
                  <a:gd name="connsiteY2" fmla="*/ 419100 h 854006"/>
                  <a:gd name="connsiteX3" fmla="*/ 7589520 w 10706100"/>
                  <a:gd name="connsiteY3" fmla="*/ 739140 h 854006"/>
                  <a:gd name="connsiteX4" fmla="*/ 5715000 w 10706100"/>
                  <a:gd name="connsiteY4" fmla="*/ 853440 h 854006"/>
                  <a:gd name="connsiteX5" fmla="*/ 3817620 w 10706100"/>
                  <a:gd name="connsiteY5" fmla="*/ 769620 h 854006"/>
                  <a:gd name="connsiteX6" fmla="*/ 1935480 w 10706100"/>
                  <a:gd name="connsiteY6" fmla="*/ 495300 h 854006"/>
                  <a:gd name="connsiteX7" fmla="*/ 1028700 w 10706100"/>
                  <a:gd name="connsiteY7" fmla="*/ 297180 h 854006"/>
                  <a:gd name="connsiteX8" fmla="*/ 594360 w 10706100"/>
                  <a:gd name="connsiteY8" fmla="*/ 175260 h 854006"/>
                  <a:gd name="connsiteX9" fmla="*/ 0 w 10706100"/>
                  <a:gd name="connsiteY9" fmla="*/ 0 h 8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100" h="854006">
                    <a:moveTo>
                      <a:pt x="10706100" y="91440"/>
                    </a:moveTo>
                    <a:cubicBezTo>
                      <a:pt x="10653395" y="109855"/>
                      <a:pt x="10393680" y="182880"/>
                      <a:pt x="10393680" y="182880"/>
                    </a:cubicBezTo>
                    <a:cubicBezTo>
                      <a:pt x="10186670" y="237490"/>
                      <a:pt x="9931400" y="326390"/>
                      <a:pt x="9464040" y="419100"/>
                    </a:cubicBezTo>
                    <a:cubicBezTo>
                      <a:pt x="8996680" y="511810"/>
                      <a:pt x="8214360" y="666750"/>
                      <a:pt x="7589520" y="739140"/>
                    </a:cubicBezTo>
                    <a:cubicBezTo>
                      <a:pt x="6964680" y="811530"/>
                      <a:pt x="6343650" y="848360"/>
                      <a:pt x="5715000" y="853440"/>
                    </a:cubicBezTo>
                    <a:cubicBezTo>
                      <a:pt x="5086350" y="858520"/>
                      <a:pt x="4447540" y="829310"/>
                      <a:pt x="3817620" y="769620"/>
                    </a:cubicBezTo>
                    <a:cubicBezTo>
                      <a:pt x="3187700" y="709930"/>
                      <a:pt x="2400300" y="574040"/>
                      <a:pt x="1935480" y="495300"/>
                    </a:cubicBezTo>
                    <a:cubicBezTo>
                      <a:pt x="1470660" y="416560"/>
                      <a:pt x="1252220" y="350520"/>
                      <a:pt x="1028700" y="297180"/>
                    </a:cubicBezTo>
                    <a:cubicBezTo>
                      <a:pt x="805180" y="243840"/>
                      <a:pt x="594360" y="175260"/>
                      <a:pt x="594360" y="175260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8A28D-4E5E-464D-9907-E32EB25F6ACD}"/>
                </a:ext>
              </a:extLst>
            </p:cNvPr>
            <p:cNvSpPr/>
            <p:nvPr/>
          </p:nvSpPr>
          <p:spPr>
            <a:xfrm>
              <a:off x="6358007" y="3419754"/>
              <a:ext cx="141064" cy="16294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Arc 1">
            <a:extLst>
              <a:ext uri="{FF2B5EF4-FFF2-40B4-BE49-F238E27FC236}">
                <a16:creationId xmlns:a16="http://schemas.microsoft.com/office/drawing/2014/main" id="{A1389F58-F6F7-4C6F-AC48-93F986056D1E}"/>
              </a:ext>
            </a:extLst>
          </p:cNvPr>
          <p:cNvSpPr/>
          <p:nvPr/>
        </p:nvSpPr>
        <p:spPr>
          <a:xfrm rot="923700" flipH="1">
            <a:off x="1574508" y="2490288"/>
            <a:ext cx="6948968" cy="6945644"/>
          </a:xfrm>
          <a:prstGeom prst="arc">
            <a:avLst>
              <a:gd name="adj1" fmla="val 16200000"/>
              <a:gd name="adj2" fmla="val 17374577"/>
            </a:avLst>
          </a:prstGeom>
          <a:ln w="28575">
            <a:solidFill>
              <a:srgbClr val="00B05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u="sng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505974" y="451505"/>
            <a:ext cx="8089386" cy="4885130"/>
            <a:chOff x="-849368" y="602007"/>
            <a:chExt cx="10785848" cy="651350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809394-EFF8-45B1-8F24-9F5513A67B44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23872A-A23C-4687-9B23-2621B7E0826F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338E07-8D2E-41EF-8053-D2D6170D3642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7A6CFE-5860-459A-BE18-30BF3F312E1B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92CE49-919B-437F-BD7C-848B848D3408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06F02-78AD-4B6C-A4C7-F2CF3D5F72E0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AFB512-50E1-4330-874A-FC138DD49537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94D2E9-EC32-4B18-A305-6B48EDB50DFD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5342C3-F414-46AF-BC19-B859A3036ECA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448838-0A0F-47D6-BC2E-CF342F9EE763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1BDA3A-BD0C-48CB-A09D-680656A7505E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84897B-5BE5-49D9-BF5C-C1353170B68C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533E05-5D04-4E48-948F-D6C665A56917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A1D3FBBA-354D-4EDC-800F-D8BEF167BF40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01A2CFFB-EB28-45CE-8CB0-1672826CC319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2CFA0F56-6738-4824-AE63-84DCF421C71F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96">
              <a:extLst>
                <a:ext uri="{FF2B5EF4-FFF2-40B4-BE49-F238E27FC236}">
                  <a16:creationId xmlns:a16="http://schemas.microsoft.com/office/drawing/2014/main" id="{1D0D456E-72BD-48B1-B9AF-C56112B892D3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97">
              <a:extLst>
                <a:ext uri="{FF2B5EF4-FFF2-40B4-BE49-F238E27FC236}">
                  <a16:creationId xmlns:a16="http://schemas.microsoft.com/office/drawing/2014/main" id="{5D727E83-65EA-44F1-9CE0-F084D6ECEF50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98">
              <a:extLst>
                <a:ext uri="{FF2B5EF4-FFF2-40B4-BE49-F238E27FC236}">
                  <a16:creationId xmlns:a16="http://schemas.microsoft.com/office/drawing/2014/main" id="{64179DF1-715E-40EA-90A4-FB20325E104F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title">
            <a:extLst>
              <a:ext uri="{FF2B5EF4-FFF2-40B4-BE49-F238E27FC236}">
                <a16:creationId xmlns:a16="http://schemas.microsoft.com/office/drawing/2014/main" id="{EEF895EC-4A5B-4E3C-BC23-A527B301D396}"/>
              </a:ext>
            </a:extLst>
          </p:cNvPr>
          <p:cNvSpPr txBox="1"/>
          <p:nvPr/>
        </p:nvSpPr>
        <p:spPr>
          <a:xfrm>
            <a:off x="0" y="0"/>
            <a:ext cx="9144000" cy="5694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ITRF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or 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NATRF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– your choice </a:t>
            </a:r>
            <a:r>
              <a:rPr lang="en-US" sz="30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if you know epoch</a:t>
            </a:r>
            <a:endParaRPr lang="en-US" sz="3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9" name="if you know epoch">
            <a:extLst>
              <a:ext uri="{FF2B5EF4-FFF2-40B4-BE49-F238E27FC236}">
                <a16:creationId xmlns:a16="http://schemas.microsoft.com/office/drawing/2014/main" id="{0A0424CE-156D-4A35-B3F2-933223922CAA}"/>
              </a:ext>
            </a:extLst>
          </p:cNvPr>
          <p:cNvSpPr txBox="1"/>
          <p:nvPr/>
        </p:nvSpPr>
        <p:spPr>
          <a:xfrm>
            <a:off x="0" y="-3151"/>
            <a:ext cx="9144000" cy="4780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                           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if you know epoch</a:t>
            </a:r>
            <a:endParaRPr lang="en-US" sz="3000" b="1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7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ccel="8000" decel="8000" autoRev="1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600000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DDCF4D7-01B6-4DCE-9B94-6743F8678F19}"/>
              </a:ext>
            </a:extLst>
          </p:cNvPr>
          <p:cNvSpPr/>
          <p:nvPr/>
        </p:nvSpPr>
        <p:spPr>
          <a:xfrm>
            <a:off x="1197000" y="924142"/>
            <a:ext cx="6366507" cy="1041680"/>
          </a:xfrm>
          <a:prstGeom prst="rect">
            <a:avLst/>
          </a:prstGeom>
          <a:solidFill>
            <a:srgbClr val="92D05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97000" y="3407834"/>
            <a:ext cx="6366506" cy="1329266"/>
          </a:xfrm>
          <a:prstGeom prst="rect">
            <a:avLst/>
          </a:prstGeom>
          <a:solidFill>
            <a:srgbClr val="FFFF00"/>
          </a:solidFill>
          <a:ln w="25400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Rectangle 1"/>
          <p:cNvSpPr/>
          <p:nvPr/>
        </p:nvSpPr>
        <p:spPr>
          <a:xfrm>
            <a:off x="1197000" y="2014876"/>
            <a:ext cx="6366506" cy="1329266"/>
          </a:xfrm>
          <a:prstGeom prst="rect">
            <a:avLst/>
          </a:prstGeom>
          <a:solidFill>
            <a:srgbClr val="FFC000">
              <a:alpha val="9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865" y="885826"/>
            <a:ext cx="6619261" cy="4162424"/>
          </a:xfrm>
        </p:spPr>
        <p:txBody>
          <a:bodyPr/>
          <a:lstStyle/>
          <a:p>
            <a:pPr marL="0" indent="0">
              <a:buNone/>
            </a:pPr>
            <a:r>
              <a:rPr lang="en-US" sz="2100" b="1" dirty="0"/>
              <a:t>Conversion</a:t>
            </a:r>
            <a:endParaRPr lang="en-US" sz="1500" dirty="0"/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2100" dirty="0"/>
              <a:t>change the </a:t>
            </a:r>
            <a:r>
              <a:rPr lang="en-US" sz="2100" b="1" i="1" dirty="0"/>
              <a:t>type</a:t>
            </a:r>
            <a:r>
              <a:rPr lang="en-US" sz="2100" dirty="0"/>
              <a:t> of coordinate</a:t>
            </a:r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1500" dirty="0">
                <a:sym typeface="Wingdings" panose="05000000000000000000" pitchFamily="2" charset="2"/>
              </a:rPr>
              <a:t>NAD83(2011) </a:t>
            </a:r>
            <a:r>
              <a:rPr lang="en-US" sz="1500" b="1" i="1" dirty="0"/>
              <a:t>latitude &amp; longitude </a:t>
            </a:r>
            <a:r>
              <a:rPr lang="en-US" sz="1500" dirty="0">
                <a:sym typeface="Wingdings" panose="05000000000000000000" pitchFamily="2" charset="2"/>
              </a:rPr>
              <a:t> NAD83(2011)</a:t>
            </a:r>
            <a:r>
              <a:rPr lang="en-US" sz="1500" dirty="0"/>
              <a:t> </a:t>
            </a:r>
            <a:r>
              <a:rPr lang="en-US" sz="1500" b="1" i="1" dirty="0"/>
              <a:t>SPCS</a:t>
            </a:r>
          </a:p>
          <a:p>
            <a:pPr marL="0" lvl="1" indent="0">
              <a:spcBef>
                <a:spcPts val="900"/>
              </a:spcBef>
              <a:buNone/>
            </a:pPr>
            <a:r>
              <a:rPr lang="en-US" sz="2100" b="1" dirty="0"/>
              <a:t>Transformation</a:t>
            </a:r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2100" dirty="0"/>
              <a:t>change the </a:t>
            </a:r>
            <a:r>
              <a:rPr lang="en-US" sz="2100" b="1" i="1" dirty="0"/>
              <a:t>datum</a:t>
            </a:r>
            <a:r>
              <a:rPr lang="en-US" sz="2100" dirty="0"/>
              <a:t> of coordinate</a:t>
            </a:r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1500" b="1" i="1" dirty="0"/>
              <a:t>NGVD29</a:t>
            </a:r>
            <a:r>
              <a:rPr lang="en-US" sz="1500" i="1" dirty="0"/>
              <a:t> </a:t>
            </a:r>
            <a:r>
              <a:rPr lang="en-US" sz="1500" dirty="0"/>
              <a:t>height </a:t>
            </a:r>
            <a:r>
              <a:rPr lang="en-US" sz="1500" dirty="0">
                <a:sym typeface="Wingdings" panose="05000000000000000000" pitchFamily="2" charset="2"/>
              </a:rPr>
              <a:t></a:t>
            </a:r>
            <a:r>
              <a:rPr lang="en-US" sz="1500" dirty="0"/>
              <a:t> </a:t>
            </a:r>
            <a:r>
              <a:rPr lang="en-US" sz="1500" b="1" i="1" dirty="0"/>
              <a:t>NAVD88</a:t>
            </a:r>
            <a:r>
              <a:rPr lang="en-US" sz="1500" i="1" dirty="0"/>
              <a:t> </a:t>
            </a:r>
            <a:r>
              <a:rPr lang="en-US" sz="1500" dirty="0"/>
              <a:t>height</a:t>
            </a:r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1500" b="1" i="1" dirty="0"/>
              <a:t>NAD 27 </a:t>
            </a:r>
            <a:r>
              <a:rPr lang="en-US" sz="1500" dirty="0"/>
              <a:t>latitude &amp; longitude </a:t>
            </a:r>
            <a:r>
              <a:rPr lang="en-US" sz="1500" dirty="0">
                <a:sym typeface="Wingdings" panose="05000000000000000000" pitchFamily="2" charset="2"/>
              </a:rPr>
              <a:t></a:t>
            </a:r>
            <a:r>
              <a:rPr lang="en-US" sz="1500" dirty="0"/>
              <a:t> </a:t>
            </a:r>
            <a:r>
              <a:rPr lang="en-US" sz="1500" b="1" i="1" dirty="0"/>
              <a:t>NAD 83(2011) </a:t>
            </a:r>
            <a:r>
              <a:rPr lang="en-US" sz="1500" dirty="0"/>
              <a:t>latitude &amp; longitude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2100" b="1" dirty="0"/>
              <a:t>Propagation</a:t>
            </a:r>
            <a:endParaRPr lang="en-US" sz="1500" dirty="0"/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2100" dirty="0"/>
              <a:t>change the </a:t>
            </a:r>
            <a:r>
              <a:rPr lang="en-US" sz="2100" b="1" i="1" dirty="0"/>
              <a:t>epoch</a:t>
            </a:r>
            <a:r>
              <a:rPr lang="en-US" sz="2100" dirty="0"/>
              <a:t> of coordinate</a:t>
            </a:r>
          </a:p>
          <a:p>
            <a:pPr marL="516731" lvl="2" indent="-173831">
              <a:buFont typeface="Cambria" panose="02040503050406030204" pitchFamily="18" charset="0"/>
              <a:buChar char="–"/>
            </a:pPr>
            <a:r>
              <a:rPr lang="en-US" sz="1500" dirty="0"/>
              <a:t>NATRF2022 </a:t>
            </a:r>
            <a:r>
              <a:rPr lang="en-US" sz="1500" b="1" i="1" dirty="0"/>
              <a:t>epoch 2020.00</a:t>
            </a:r>
            <a:r>
              <a:rPr lang="en-US" sz="1500" dirty="0"/>
              <a:t> to NATRF2022 </a:t>
            </a:r>
            <a:r>
              <a:rPr lang="en-US" sz="1500" b="1" i="1" dirty="0"/>
              <a:t>epoch 2023.243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1258C19-2F64-4EAA-B34C-016C4EDB4B16}"/>
              </a:ext>
            </a:extLst>
          </p:cNvPr>
          <p:cNvSpPr txBox="1">
            <a:spLocks/>
          </p:cNvSpPr>
          <p:nvPr/>
        </p:nvSpPr>
        <p:spPr bwMode="auto">
          <a:xfrm>
            <a:off x="1143001" y="205979"/>
            <a:ext cx="6870248" cy="66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altLang="en-US" sz="33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Terminology - </a:t>
            </a:r>
            <a:r>
              <a:rPr lang="en-US" sz="3300" dirty="0">
                <a:latin typeface="Cambria" panose="02040503050406030204" pitchFamily="18" charset="0"/>
                <a:ea typeface="Cambria" panose="02040503050406030204" pitchFamily="18" charset="0"/>
              </a:rPr>
              <a:t>Changing Coordinates</a:t>
            </a:r>
          </a:p>
        </p:txBody>
      </p:sp>
    </p:spTree>
    <p:extLst>
      <p:ext uri="{BB962C8B-B14F-4D97-AF65-F5344CB8AC3E}">
        <p14:creationId xmlns:p14="http://schemas.microsoft.com/office/powerpoint/2010/main" val="138505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>
            <a:extLst>
              <a:ext uri="{FF2B5EF4-FFF2-40B4-BE49-F238E27FC236}">
                <a16:creationId xmlns:a16="http://schemas.microsoft.com/office/drawing/2014/main" id="{81BF13C1-A33F-4B70-8474-233A19389343}"/>
              </a:ext>
            </a:extLst>
          </p:cNvPr>
          <p:cNvPicPr/>
          <p:nvPr/>
        </p:nvPicPr>
        <p:blipFill rotWithShape="1">
          <a:blip cstate="print" r:embed="rId3"/>
          <a:srcRect b="4" l="14" r="-1" t="60"/>
          <a:stretch/>
        </p:blipFill>
        <p:spPr>
          <a:xfrm>
            <a:off x="889182" y="0"/>
            <a:ext cx="7369098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47E006-4C77-4236-9CE6-E570D2D4D4C3}"/>
              </a:ext>
            </a:extLst>
          </p:cNvPr>
          <p:cNvSpPr txBox="1"/>
          <p:nvPr/>
        </p:nvSpPr>
        <p:spPr bwMode="auto">
          <a:xfrm>
            <a:off x="1143000" y="1"/>
            <a:ext cx="6858000" cy="45012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2325">
                <a:latin charset="0" panose="02040503050406030204" pitchFamily="18" typeface="Cambria"/>
                <a:ea charset="0" panose="02040503050406030204" pitchFamily="18" typeface="Cambria"/>
              </a:rPr>
              <a:t>Estimated Geometric Change - Horizontal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227FD0-2B0C-4549-8B66-AADDD8EE9E43}"/>
              </a:ext>
            </a:extLst>
          </p:cNvPr>
          <p:cNvSpPr txBox="1"/>
          <p:nvPr/>
        </p:nvSpPr>
        <p:spPr bwMode="auto">
          <a:xfrm>
            <a:off x="2203848" y="425456"/>
            <a:ext cx="4736306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pPr algn="ctr"/>
            <a:r>
              <a:rPr dirty="0" lang="en-US" sz="2400">
                <a:latin charset="0" panose="02040503050406030204" pitchFamily="18" typeface="Cambria"/>
                <a:ea charset="0" panose="02040503050406030204" pitchFamily="18" typeface="Cambria"/>
              </a:rPr>
              <a:t>NAD83 (2011) </a:t>
            </a:r>
            <a:r>
              <a:rPr dirty="0" lang="en-US" sz="2400">
                <a:latin charset="0" panose="02040503050406030204" pitchFamily="18" typeface="Cambria"/>
                <a:ea charset="0" panose="02040503050406030204" pitchFamily="18" typeface="Cambria"/>
                <a:sym charset="2" panose="05000000000000000000" pitchFamily="2" typeface="Wingdings"/>
              </a:rPr>
              <a:t> NATRF2022</a:t>
            </a:r>
            <a:endParaRPr dirty="0" lang="en-US" sz="2400"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1DAE50-4102-41B7-86E3-59632E0311E8}"/>
              </a:ext>
            </a:extLst>
          </p:cNvPr>
          <p:cNvSpPr txBox="1"/>
          <p:nvPr/>
        </p:nvSpPr>
        <p:spPr bwMode="auto">
          <a:xfrm rot="19160232">
            <a:off x="5290365" y="3079152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3.6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07F4F5-D74D-4642-A75B-553B504FCF7B}"/>
              </a:ext>
            </a:extLst>
          </p:cNvPr>
          <p:cNvSpPr txBox="1"/>
          <p:nvPr/>
        </p:nvSpPr>
        <p:spPr bwMode="auto">
          <a:xfrm rot="19731704">
            <a:off x="4914909" y="1210845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4.3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18E5B6-3494-4A65-B32E-7F0D0F9CFA6C}"/>
              </a:ext>
            </a:extLst>
          </p:cNvPr>
          <p:cNvSpPr txBox="1"/>
          <p:nvPr/>
        </p:nvSpPr>
        <p:spPr bwMode="auto">
          <a:xfrm rot="19603532">
            <a:off x="5296815" y="2046348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3.9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A56F6F23-74DA-4424-931E-E58FFB8C7C63}"/>
              </a:ext>
            </a:extLst>
          </p:cNvPr>
          <p:cNvSpPr/>
          <p:nvPr/>
        </p:nvSpPr>
        <p:spPr>
          <a:xfrm rot="18732100">
            <a:off x="3174325" y="1301872"/>
            <a:ext cx="592931" cy="2539756"/>
          </a:xfrm>
          <a:prstGeom prst="up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 rtlCol="0" vert="vert"/>
          <a:lstStyle/>
          <a:p>
            <a:pPr algn="ctr"/>
            <a:r>
              <a:rPr dirty="0" lang="en-US" sz="2100">
                <a:solidFill>
                  <a:schemeClr val="tx1"/>
                </a:solidFill>
                <a:latin charset="0" panose="020B0604020202020204" pitchFamily="34" typeface="Arial"/>
                <a:cs charset="0" panose="020B0604020202020204" pitchFamily="34" typeface="Arial"/>
              </a:rPr>
              <a:t>Direction of Shift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03E20-CC9A-4694-91E8-FC164E571726}"/>
              </a:ext>
            </a:extLst>
          </p:cNvPr>
          <p:cNvSpPr txBox="1"/>
          <p:nvPr/>
        </p:nvSpPr>
        <p:spPr bwMode="auto">
          <a:xfrm rot="19275728">
            <a:off x="3242333" y="961428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4.6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713031-26E7-4DB3-B3DD-C3911359ECC6}"/>
              </a:ext>
            </a:extLst>
          </p:cNvPr>
          <p:cNvSpPr txBox="1"/>
          <p:nvPr/>
        </p:nvSpPr>
        <p:spPr bwMode="auto">
          <a:xfrm rot="19028476">
            <a:off x="6049082" y="4358132"/>
            <a:ext cx="11644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tlCol="0" wrap="square">
            <a:spAutoFit/>
          </a:bodyPr>
          <a:lstStyle/>
          <a:p>
            <a:r>
              <a:rPr b="1" dirty="0" lang="en-US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3.0</a:t>
            </a:r>
            <a:r>
              <a:rPr b="1" dirty="0" lang="en-US" spc="-11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 </a:t>
            </a:r>
            <a:r>
              <a:rPr b="1" dirty="0" lang="en-US" spc="-38" sz="2400">
                <a:ln w="28575">
                  <a:solidFill>
                    <a:srgbClr val="FFFF00"/>
                  </a:solidFill>
                </a:ln>
                <a:latin charset="0" panose="020B0A04020102020204" pitchFamily="34" typeface="Arial Black"/>
                <a:cs typeface="Arial"/>
              </a:rPr>
              <a:t>ft</a:t>
            </a:r>
            <a:endParaRPr b="1" dirty="0" lang="en-US" sz="2400">
              <a:ln w="28575">
                <a:solidFill>
                  <a:srgbClr val="FFFF00"/>
                </a:solidFill>
              </a:ln>
              <a:latin charset="0" panose="020B0A04020102020204" pitchFamily="34" typeface="Arial Black"/>
              <a:cs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707653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979"/>
            <a:ext cx="6858000" cy="857250"/>
          </a:xfrm>
        </p:spPr>
        <p:txBody>
          <a:bodyPr/>
          <a:lstStyle/>
          <a:p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Remember…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59" y="1057278"/>
            <a:ext cx="8660780" cy="4086222"/>
          </a:xfrm>
        </p:spPr>
        <p:txBody>
          <a:bodyPr/>
          <a:lstStyle/>
          <a:p>
            <a:pPr marL="401638" lvl="1">
              <a:spcAft>
                <a:spcPts val="900"/>
              </a:spcAft>
            </a:pPr>
            <a:r>
              <a:rPr lang="en-US" dirty="0"/>
              <a:t>What’s the goal of NATRF2022?</a:t>
            </a:r>
          </a:p>
          <a:p>
            <a:pPr marL="803275" lvl="2">
              <a:spcAft>
                <a:spcPts val="900"/>
              </a:spcAft>
            </a:pPr>
            <a:r>
              <a:rPr lang="en-US" dirty="0"/>
              <a:t>Give you the </a:t>
            </a:r>
            <a:r>
              <a:rPr lang="en-US" b="1" dirty="0"/>
              <a:t>stability</a:t>
            </a:r>
            <a:r>
              <a:rPr lang="en-US" dirty="0"/>
              <a:t> in positions that you expect</a:t>
            </a:r>
          </a:p>
          <a:p>
            <a:pPr marL="401638" lvl="1">
              <a:spcAft>
                <a:spcPts val="900"/>
              </a:spcAft>
            </a:pPr>
            <a:r>
              <a:rPr lang="en-US" dirty="0"/>
              <a:t>That’s the point of Reference Epochs (REs)</a:t>
            </a:r>
          </a:p>
          <a:p>
            <a:pPr marL="803275" lvl="2">
              <a:spcAft>
                <a:spcPts val="900"/>
              </a:spcAft>
            </a:pPr>
            <a:r>
              <a:rPr lang="en-US" dirty="0"/>
              <a:t>Akin to the different realizations of NAD83</a:t>
            </a:r>
          </a:p>
          <a:p>
            <a:pPr marL="803275" lvl="2">
              <a:spcAft>
                <a:spcPts val="900"/>
              </a:spcAft>
            </a:pPr>
            <a:r>
              <a:rPr lang="en-US" dirty="0"/>
              <a:t>REs will be published every 5 or 10 years</a:t>
            </a:r>
          </a:p>
          <a:p>
            <a:pPr marL="1144588" lvl="3">
              <a:spcAft>
                <a:spcPts val="900"/>
              </a:spcAft>
            </a:pPr>
            <a:r>
              <a:rPr lang="en-US" dirty="0"/>
              <a:t>you choose when you update</a:t>
            </a:r>
          </a:p>
          <a:p>
            <a:pPr marL="1144588" lvl="3">
              <a:spcBef>
                <a:spcPts val="0"/>
              </a:spcBef>
              <a:spcAft>
                <a:spcPts val="900"/>
              </a:spcAft>
            </a:pPr>
            <a:r>
              <a:rPr lang="en-US" dirty="0"/>
              <a:t>we expect many users will adopt our first Reference Epoch Coordinates (RECs), then stay there long term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E5822-5EFD-4811-AF4F-97300EE60D91}"/>
              </a:ext>
            </a:extLst>
          </p:cNvPr>
          <p:cNvSpPr txBox="1"/>
          <p:nvPr/>
        </p:nvSpPr>
        <p:spPr>
          <a:xfrm>
            <a:off x="6808452" y="3168107"/>
            <a:ext cx="18077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aka versions</a:t>
            </a:r>
            <a:endParaRPr lang="en-US" sz="1100" i="1" dirty="0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C326BCE3-AA3E-432D-B888-29DD91E301B9}"/>
              </a:ext>
            </a:extLst>
          </p:cNvPr>
          <p:cNvSpPr/>
          <p:nvPr/>
        </p:nvSpPr>
        <p:spPr>
          <a:xfrm flipV="1">
            <a:off x="4462674" y="3231701"/>
            <a:ext cx="2390775" cy="203598"/>
          </a:xfrm>
          <a:prstGeom prst="bentArrow">
            <a:avLst>
              <a:gd name="adj1" fmla="val 25000"/>
              <a:gd name="adj2" fmla="val 32953"/>
              <a:gd name="adj3" fmla="val 25000"/>
              <a:gd name="adj4" fmla="val 4375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337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979"/>
            <a:ext cx="6858000" cy="857250"/>
          </a:xfrm>
        </p:spPr>
        <p:txBody>
          <a:bodyPr/>
          <a:lstStyle/>
          <a:p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Preparing for New Datums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27" y="1057278"/>
            <a:ext cx="8653346" cy="4086222"/>
          </a:xfrm>
        </p:spPr>
        <p:txBody>
          <a:bodyPr>
            <a:normAutofit/>
          </a:bodyPr>
          <a:lstStyle/>
          <a:p>
            <a:pPr marL="285750" lvl="1">
              <a:spcAft>
                <a:spcPts val="900"/>
              </a:spcAft>
            </a:pPr>
            <a:r>
              <a:rPr lang="en-US" dirty="0"/>
              <a:t>Two factors will dictate your frequency of coordinate updates</a:t>
            </a:r>
          </a:p>
          <a:p>
            <a:pPr marL="803275" lvl="2" indent="-385763">
              <a:spcAft>
                <a:spcPts val="900"/>
              </a:spcAft>
              <a:buFont typeface="+mj-lt"/>
              <a:buAutoNum type="arabicParenR"/>
            </a:pPr>
            <a:r>
              <a:rPr lang="en-US" dirty="0"/>
              <a:t>Your accuracy needs</a:t>
            </a:r>
          </a:p>
          <a:p>
            <a:pPr marL="803275" lvl="2" indent="-385763">
              <a:spcAft>
                <a:spcPts val="900"/>
              </a:spcAft>
              <a:buFont typeface="+mj-lt"/>
              <a:buAutoNum type="arabicParenR"/>
            </a:pPr>
            <a:r>
              <a:rPr lang="en-US" dirty="0"/>
              <a:t>The region you work in </a:t>
            </a:r>
            <a:r>
              <a:rPr lang="en-US" dirty="0">
                <a:sym typeface="Wingdings" panose="05000000000000000000" pitchFamily="2" charset="2"/>
              </a:rPr>
              <a:t> tectonic motion</a:t>
            </a:r>
            <a:endParaRPr lang="en-US" dirty="0"/>
          </a:p>
          <a:p>
            <a:pPr marL="1316038" lvl="3">
              <a:spcAft>
                <a:spcPts val="900"/>
              </a:spcAft>
            </a:pPr>
            <a:r>
              <a:rPr lang="en-US" dirty="0"/>
              <a:t>Do manholes need cm-level updates annually?</a:t>
            </a:r>
          </a:p>
          <a:p>
            <a:pPr marL="1316038" lvl="3">
              <a:spcAft>
                <a:spcPts val="900"/>
              </a:spcAft>
            </a:pPr>
            <a:r>
              <a:rPr lang="en-US" dirty="0"/>
              <a:t>We accommodate that… you choose</a:t>
            </a:r>
          </a:p>
          <a:p>
            <a:pPr marL="1316038" lvl="3">
              <a:spcAft>
                <a:spcPts val="900"/>
              </a:spcAft>
            </a:pPr>
            <a:r>
              <a:rPr lang="en-US" dirty="0"/>
              <a:t>Just because we’re chasing the millimeter… it doesn’t mean you need to.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58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979"/>
            <a:ext cx="6858000" cy="857250"/>
          </a:xfrm>
        </p:spPr>
        <p:txBody>
          <a:bodyPr/>
          <a:lstStyle/>
          <a:p>
            <a:r>
              <a:rPr lang="en-US" dirty="0">
                <a:ea typeface="Cambria" panose="02040503050406030204" pitchFamily="18" charset="0"/>
              </a:rPr>
              <a:t>Preparing for New Datums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59" y="1057278"/>
            <a:ext cx="8697951" cy="4086222"/>
          </a:xfrm>
        </p:spPr>
        <p:txBody>
          <a:bodyPr>
            <a:normAutofit/>
          </a:bodyPr>
          <a:lstStyle/>
          <a:p>
            <a:pPr marL="285750" lvl="1">
              <a:spcAft>
                <a:spcPts val="900"/>
              </a:spcAft>
            </a:pPr>
            <a:r>
              <a:rPr lang="en-US" sz="3200" dirty="0"/>
              <a:t>Know the epoch of your data/datasets</a:t>
            </a:r>
          </a:p>
          <a:p>
            <a:pPr marL="684213" lvl="2">
              <a:spcAft>
                <a:spcPts val="900"/>
              </a:spcAft>
            </a:pPr>
            <a:r>
              <a:rPr lang="en-US" sz="2800" dirty="0"/>
              <a:t>consider how you will track this</a:t>
            </a:r>
          </a:p>
          <a:p>
            <a:pPr marL="973138" lvl="3">
              <a:spcAft>
                <a:spcPts val="900"/>
              </a:spcAft>
            </a:pPr>
            <a:r>
              <a:rPr lang="en-US" sz="2400" dirty="0"/>
              <a:t>full to-the-second timestamp on every feature?</a:t>
            </a:r>
          </a:p>
          <a:p>
            <a:pPr marL="973138" lvl="3">
              <a:spcAft>
                <a:spcPts val="900"/>
              </a:spcAft>
            </a:pPr>
            <a:r>
              <a:rPr lang="en-US" sz="2400" dirty="0"/>
              <a:t>labeling a year for each dataset?</a:t>
            </a:r>
          </a:p>
          <a:p>
            <a:pPr marL="973138" lvl="3">
              <a:spcAft>
                <a:spcPts val="900"/>
              </a:spcAft>
            </a:pPr>
            <a:r>
              <a:rPr lang="en-US" sz="2400" dirty="0"/>
              <a:t>something in-between that works for your needs?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98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979"/>
            <a:ext cx="6858000" cy="857250"/>
          </a:xfrm>
        </p:spPr>
        <p:txBody>
          <a:bodyPr/>
          <a:lstStyle/>
          <a:p>
            <a:r>
              <a:rPr lang="en-US" dirty="0">
                <a:ea typeface="Cambria" panose="02040503050406030204" pitchFamily="18" charset="0"/>
              </a:rPr>
              <a:t>Preparing for New Datums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93" y="1057278"/>
            <a:ext cx="8683083" cy="4086222"/>
          </a:xfrm>
        </p:spPr>
        <p:txBody>
          <a:bodyPr>
            <a:noAutofit/>
          </a:bodyPr>
          <a:lstStyle/>
          <a:p>
            <a:pPr marL="342900" lvl="1">
              <a:spcAft>
                <a:spcPts val="900"/>
              </a:spcAft>
            </a:pPr>
            <a:r>
              <a:rPr lang="en-US" dirty="0"/>
              <a:t>Reprocessing your data</a:t>
            </a:r>
          </a:p>
          <a:p>
            <a:pPr marL="646510" lvl="2">
              <a:spcAft>
                <a:spcPts val="900"/>
              </a:spcAft>
            </a:pPr>
            <a:r>
              <a:rPr lang="en-US" dirty="0"/>
              <a:t>in a perfect world, everyone would reprocess</a:t>
            </a:r>
          </a:p>
          <a:p>
            <a:pPr marL="989410" lvl="3">
              <a:spcAft>
                <a:spcPts val="900"/>
              </a:spcAft>
            </a:pPr>
            <a:r>
              <a:rPr lang="en-US" b="1" i="1" dirty="0"/>
              <a:t>What does this really mean?</a:t>
            </a:r>
          </a:p>
          <a:p>
            <a:pPr marL="1332310" lvl="4">
              <a:spcAft>
                <a:spcPts val="900"/>
              </a:spcAft>
            </a:pPr>
            <a:r>
              <a:rPr lang="en-US" dirty="0"/>
              <a:t>consider a hydro-enforced DEM</a:t>
            </a:r>
          </a:p>
          <a:p>
            <a:pPr marL="1675210" lvl="5">
              <a:spcAft>
                <a:spcPts val="9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start over with the raw flight data (GNSS/IMU)</a:t>
            </a:r>
          </a:p>
          <a:p>
            <a:pPr marL="1675210" lvl="5">
              <a:spcAft>
                <a:spcPts val="9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generate new point clouds</a:t>
            </a:r>
          </a:p>
          <a:p>
            <a:pPr marL="1675210" lvl="5">
              <a:spcAft>
                <a:spcPts val="900"/>
              </a:spcAft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recreate all the drainage features in new datum</a:t>
            </a:r>
          </a:p>
          <a:p>
            <a:pPr marL="989410" lvl="3">
              <a:spcAft>
                <a:spcPts val="900"/>
              </a:spcAft>
            </a:pPr>
            <a:r>
              <a:rPr lang="en-US" sz="2800" b="1" i="1" dirty="0"/>
              <a:t>Unrealistic for vast majority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72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05979"/>
            <a:ext cx="6858000" cy="857250"/>
          </a:xfrm>
        </p:spPr>
        <p:txBody>
          <a:bodyPr/>
          <a:lstStyle/>
          <a:p>
            <a:r>
              <a:rPr dirty="0" lang="en-US">
                <a:ea charset="0" panose="02040503050406030204" pitchFamily="18" typeface="Cambria"/>
              </a:rPr>
              <a:t>Preparing for New Datums</a:t>
            </a:r>
            <a:endParaRPr dirty="0" lang="en-US"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460" y="942978"/>
            <a:ext cx="8690516" cy="4086222"/>
          </a:xfrm>
        </p:spPr>
        <p:txBody>
          <a:bodyPr/>
          <a:lstStyle/>
          <a:p>
            <a:pPr lvl="1" marL="342900">
              <a:spcAft>
                <a:spcPts val="900"/>
              </a:spcAft>
            </a:pPr>
            <a:r>
              <a:rPr dirty="0" lang="en-US"/>
              <a:t>Transforming your data</a:t>
            </a:r>
          </a:p>
          <a:p>
            <a:pPr indent="0" lvl="2" marL="42863">
              <a:spcBef>
                <a:spcPts val="0"/>
              </a:spcBef>
              <a:spcAft>
                <a:spcPts val="900"/>
              </a:spcAft>
              <a:buNone/>
            </a:pPr>
            <a:r>
              <a:rPr b="1" dirty="0" lang="en-US"/>
              <a:t>NGS Coordinate Conversion and Transformation Tool</a:t>
            </a:r>
          </a:p>
          <a:p>
            <a:pPr lvl="3" marL="728663">
              <a:spcAft>
                <a:spcPts val="900"/>
              </a:spcAft>
            </a:pPr>
            <a:r>
              <a:rPr dirty="0" lang="en-US"/>
              <a:t>ASCII up/download, Web Services, or Download</a:t>
            </a:r>
          </a:p>
          <a:p>
            <a:pPr lvl="3" marL="728663">
              <a:spcAft>
                <a:spcPts val="900"/>
              </a:spcAft>
            </a:pPr>
            <a:r>
              <a:rPr dirty="0" lang="en-US"/>
              <a:t>Source code on GitHub </a:t>
            </a:r>
            <a:r>
              <a:rPr dirty="0" lang="en-US">
                <a:sym charset="2" panose="05000000000000000000" pitchFamily="2" typeface="Wingdings"/>
              </a:rPr>
              <a:t> </a:t>
            </a:r>
            <a:r>
              <a:rPr dirty="0" lang="en-US"/>
              <a:t>github.com/</a:t>
            </a:r>
            <a:r>
              <a:rPr dirty="0" err="1" lang="en-US"/>
              <a:t>noaa-ngs</a:t>
            </a:r>
            <a:endParaRPr dirty="0" lang="en-US"/>
          </a:p>
          <a:p>
            <a:pPr lvl="3" marL="728663">
              <a:spcAft>
                <a:spcPts val="900"/>
              </a:spcAft>
            </a:pPr>
            <a:r>
              <a:rPr b="1" dirty="0" i="1" lang="en-US"/>
              <a:t>ask your software provider(s) about integration</a:t>
            </a:r>
          </a:p>
          <a:p>
            <a:pPr lvl="4" marL="897731">
              <a:spcAft>
                <a:spcPts val="900"/>
              </a:spcAft>
            </a:pPr>
            <a:r>
              <a:rPr dirty="0" lang="en-US"/>
              <a:t>we envision COTS integrations as most popular method of access</a:t>
            </a:r>
          </a:p>
        </p:txBody>
      </p:sp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1BB37688-A773-4123-9882-6F87D688B7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6" r="205"/>
          <a:stretch/>
        </p:blipFill>
        <p:spPr>
          <a:xfrm>
            <a:off x="6742486" y="4073521"/>
            <a:ext cx="2171054" cy="955679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hlinkClick r:id="rId6"/>
            <a:extLst>
              <a:ext uri="{FF2B5EF4-FFF2-40B4-BE49-F238E27FC236}">
                <a16:creationId xmlns:a16="http://schemas.microsoft.com/office/drawing/2014/main" id="{94ED4274-951B-47DB-8BAE-ACDA4C887DBD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" l="30" r="356" t="70"/>
          <a:stretch/>
        </p:blipFill>
        <p:spPr>
          <a:xfrm>
            <a:off x="6715759" y="2090535"/>
            <a:ext cx="1852010" cy="667905"/>
          </a:xfrm>
          <a:prstGeom prst="rect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883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/>
          <p:cNvGrpSpPr/>
          <p:nvPr/>
        </p:nvGrpSpPr>
        <p:grpSpPr>
          <a:xfrm rot="-600000">
            <a:off x="502920" y="484632"/>
            <a:ext cx="8089386" cy="17319309"/>
            <a:chOff x="-849368" y="602007"/>
            <a:chExt cx="10785848" cy="2309241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40FAA5C-B762-4CB0-9D29-8BEBDA835F9C}"/>
                </a:ext>
              </a:extLst>
            </p:cNvPr>
            <p:cNvGrpSpPr/>
            <p:nvPr/>
          </p:nvGrpSpPr>
          <p:grpSpPr>
            <a:xfrm>
              <a:off x="-849368" y="602007"/>
              <a:ext cx="10785848" cy="23092412"/>
              <a:chOff x="-849368" y="602007"/>
              <a:chExt cx="10785848" cy="23092412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6EEC80D5-AED2-4F5E-A850-19C708E72E79}"/>
                  </a:ext>
                </a:extLst>
              </p:cNvPr>
              <p:cNvGrpSpPr/>
              <p:nvPr/>
            </p:nvGrpSpPr>
            <p:grpSpPr>
              <a:xfrm>
                <a:off x="-415691" y="1152105"/>
                <a:ext cx="10286766" cy="22542314"/>
                <a:chOff x="-415691" y="1152105"/>
                <a:chExt cx="10286766" cy="22542314"/>
              </a:xfrm>
            </p:grpSpPr>
            <p:pic>
              <p:nvPicPr>
                <p:cNvPr id="25" name="Picture 24">
                  <a:extLst>
                    <a:ext uri="{FF2B5EF4-FFF2-40B4-BE49-F238E27FC236}">
                      <a16:creationId xmlns:a16="http://schemas.microsoft.com/office/drawing/2014/main" id="{99DB4685-4BE3-44B2-9A42-5E7B4C729B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7325" y="1152105"/>
                  <a:ext cx="10058400" cy="5600916"/>
                </a:xfrm>
                <a:prstGeom prst="rect">
                  <a:avLst/>
                </a:prstGeom>
              </p:spPr>
            </p:pic>
            <p:pic>
              <p:nvPicPr>
                <p:cNvPr id="26" name="Picture 25">
                  <a:extLst>
                    <a:ext uri="{FF2B5EF4-FFF2-40B4-BE49-F238E27FC236}">
                      <a16:creationId xmlns:a16="http://schemas.microsoft.com/office/drawing/2014/main" id="{94AF1668-2116-47EE-B50C-4DB1D54AB3F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000000"/>
                    </a:clrFrom>
                    <a:clrTo>
                      <a:srgbClr val="000000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0800000">
                  <a:off x="-415691" y="18093503"/>
                  <a:ext cx="10058400" cy="5600916"/>
                </a:xfrm>
                <a:prstGeom prst="rect">
                  <a:avLst/>
                </a:prstGeom>
              </p:spPr>
            </p:pic>
          </p:grpSp>
          <p:cxnSp>
            <p:nvCxnSpPr>
              <p:cNvPr id="6" name="Straight Connector 5" hidden="1">
                <a:extLst>
                  <a:ext uri="{FF2B5EF4-FFF2-40B4-BE49-F238E27FC236}">
                    <a16:creationId xmlns:a16="http://schemas.microsoft.com/office/drawing/2014/main" id="{C127AD56-817E-42B6-9482-FDA647469FF8}"/>
                  </a:ext>
                </a:extLst>
              </p:cNvPr>
              <p:cNvCxnSpPr/>
              <p:nvPr/>
            </p:nvCxnSpPr>
            <p:spPr>
              <a:xfrm flipH="1">
                <a:off x="79920" y="759213"/>
                <a:ext cx="1515511" cy="5883522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 hidden="1">
                <a:extLst>
                  <a:ext uri="{FF2B5EF4-FFF2-40B4-BE49-F238E27FC236}">
                    <a16:creationId xmlns:a16="http://schemas.microsoft.com/office/drawing/2014/main" id="{F1218598-0C98-46AB-8882-51E4FE3626FB}"/>
                  </a:ext>
                </a:extLst>
              </p:cNvPr>
              <p:cNvCxnSpPr/>
              <p:nvPr/>
            </p:nvCxnSpPr>
            <p:spPr>
              <a:xfrm flipH="1">
                <a:off x="1034643" y="786335"/>
                <a:ext cx="1245139" cy="6046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 hidden="1">
                <a:extLst>
                  <a:ext uri="{FF2B5EF4-FFF2-40B4-BE49-F238E27FC236}">
                    <a16:creationId xmlns:a16="http://schemas.microsoft.com/office/drawing/2014/main" id="{A5203577-E8F2-4BB3-A72A-94F0E9705534}"/>
                  </a:ext>
                </a:extLst>
              </p:cNvPr>
              <p:cNvCxnSpPr/>
              <p:nvPr/>
            </p:nvCxnSpPr>
            <p:spPr>
              <a:xfrm flipH="1">
                <a:off x="2021967" y="789613"/>
                <a:ext cx="893534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 hidden="1">
                <a:extLst>
                  <a:ext uri="{FF2B5EF4-FFF2-40B4-BE49-F238E27FC236}">
                    <a16:creationId xmlns:a16="http://schemas.microsoft.com/office/drawing/2014/main" id="{1F1CC143-7244-4543-9187-388F40FCE4BE}"/>
                  </a:ext>
                </a:extLst>
              </p:cNvPr>
              <p:cNvCxnSpPr/>
              <p:nvPr/>
            </p:nvCxnSpPr>
            <p:spPr>
              <a:xfrm flipH="1">
                <a:off x="2983161" y="789613"/>
                <a:ext cx="579195" cy="61206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 hidden="1">
                <a:extLst>
                  <a:ext uri="{FF2B5EF4-FFF2-40B4-BE49-F238E27FC236}">
                    <a16:creationId xmlns:a16="http://schemas.microsoft.com/office/drawing/2014/main" id="{14833F8C-1225-4F46-9EE9-377CB43F119F}"/>
                  </a:ext>
                </a:extLst>
              </p:cNvPr>
              <p:cNvCxnSpPr/>
              <p:nvPr/>
            </p:nvCxnSpPr>
            <p:spPr>
              <a:xfrm flipH="1">
                <a:off x="3908904" y="789613"/>
                <a:ext cx="292060" cy="63259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 hidden="1">
                <a:extLst>
                  <a:ext uri="{FF2B5EF4-FFF2-40B4-BE49-F238E27FC236}">
                    <a16:creationId xmlns:a16="http://schemas.microsoft.com/office/drawing/2014/main" id="{AF4A4F93-1BC4-45E2-8A95-6F1F27132F1E}"/>
                  </a:ext>
                </a:extLst>
              </p:cNvPr>
              <p:cNvCxnSpPr/>
              <p:nvPr/>
            </p:nvCxnSpPr>
            <p:spPr>
              <a:xfrm>
                <a:off x="4834484" y="759213"/>
                <a:ext cx="78035" cy="633929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 hidden="1">
                <a:extLst>
                  <a:ext uri="{FF2B5EF4-FFF2-40B4-BE49-F238E27FC236}">
                    <a16:creationId xmlns:a16="http://schemas.microsoft.com/office/drawing/2014/main" id="{ADD9C65C-7276-4178-8E95-5A3F0ADD86A7}"/>
                  </a:ext>
                </a:extLst>
              </p:cNvPr>
              <p:cNvCxnSpPr/>
              <p:nvPr/>
            </p:nvCxnSpPr>
            <p:spPr>
              <a:xfrm>
                <a:off x="5481224" y="759213"/>
                <a:ext cx="372456" cy="615101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 hidden="1">
                <a:extLst>
                  <a:ext uri="{FF2B5EF4-FFF2-40B4-BE49-F238E27FC236}">
                    <a16:creationId xmlns:a16="http://schemas.microsoft.com/office/drawing/2014/main" id="{8955CC27-2B73-425D-908D-17314D49DB57}"/>
                  </a:ext>
                </a:extLst>
              </p:cNvPr>
              <p:cNvCxnSpPr/>
              <p:nvPr/>
            </p:nvCxnSpPr>
            <p:spPr>
              <a:xfrm>
                <a:off x="6119947" y="789613"/>
                <a:ext cx="717439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 hidden="1">
                <a:extLst>
                  <a:ext uri="{FF2B5EF4-FFF2-40B4-BE49-F238E27FC236}">
                    <a16:creationId xmlns:a16="http://schemas.microsoft.com/office/drawing/2014/main" id="{119E9665-4FCA-419D-9B30-46FE080F27D6}"/>
                  </a:ext>
                </a:extLst>
              </p:cNvPr>
              <p:cNvCxnSpPr/>
              <p:nvPr/>
            </p:nvCxnSpPr>
            <p:spPr>
              <a:xfrm>
                <a:off x="6748858" y="759213"/>
                <a:ext cx="1099742" cy="62960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 hidden="1">
                <a:extLst>
                  <a:ext uri="{FF2B5EF4-FFF2-40B4-BE49-F238E27FC236}">
                    <a16:creationId xmlns:a16="http://schemas.microsoft.com/office/drawing/2014/main" id="{25DCBA5C-A91E-410E-B9CB-2E13E385AC8F}"/>
                  </a:ext>
                </a:extLst>
              </p:cNvPr>
              <p:cNvCxnSpPr/>
              <p:nvPr/>
            </p:nvCxnSpPr>
            <p:spPr>
              <a:xfrm>
                <a:off x="7446546" y="789613"/>
                <a:ext cx="1389378" cy="6235226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 hidden="1">
                <a:extLst>
                  <a:ext uri="{FF2B5EF4-FFF2-40B4-BE49-F238E27FC236}">
                    <a16:creationId xmlns:a16="http://schemas.microsoft.com/office/drawing/2014/main" id="{727E39F5-DAF7-426E-888B-FA53CF39F079}"/>
                  </a:ext>
                </a:extLst>
              </p:cNvPr>
              <p:cNvCxnSpPr/>
              <p:nvPr/>
            </p:nvCxnSpPr>
            <p:spPr>
              <a:xfrm>
                <a:off x="8124369" y="786335"/>
                <a:ext cx="1735839" cy="6238504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 hidden="1">
                <a:extLst>
                  <a:ext uri="{FF2B5EF4-FFF2-40B4-BE49-F238E27FC236}">
                    <a16:creationId xmlns:a16="http://schemas.microsoft.com/office/drawing/2014/main" id="{CA46F113-93A2-4BBD-A364-6C7D2515C3B6}"/>
                  </a:ext>
                </a:extLst>
              </p:cNvPr>
              <p:cNvCxnSpPr/>
              <p:nvPr/>
            </p:nvCxnSpPr>
            <p:spPr>
              <a:xfrm>
                <a:off x="8808720" y="790575"/>
                <a:ext cx="1051488" cy="3143973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 hidden="1">
                <a:extLst>
                  <a:ext uri="{FF2B5EF4-FFF2-40B4-BE49-F238E27FC236}">
                    <a16:creationId xmlns:a16="http://schemas.microsoft.com/office/drawing/2014/main" id="{652DED6B-503F-457D-AE3D-FAFB415E565F}"/>
                  </a:ext>
                </a:extLst>
              </p:cNvPr>
              <p:cNvCxnSpPr/>
              <p:nvPr/>
            </p:nvCxnSpPr>
            <p:spPr>
              <a:xfrm flipH="1">
                <a:off x="-849368" y="789613"/>
                <a:ext cx="1760447" cy="5401637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88" hidden="1">
                <a:extLst>
                  <a:ext uri="{FF2B5EF4-FFF2-40B4-BE49-F238E27FC236}">
                    <a16:creationId xmlns:a16="http://schemas.microsoft.com/office/drawing/2014/main" id="{DCDFFED4-2671-4AEB-809E-D4908FF23AB7}"/>
                  </a:ext>
                </a:extLst>
              </p:cNvPr>
              <p:cNvSpPr/>
              <p:nvPr/>
            </p:nvSpPr>
            <p:spPr>
              <a:xfrm>
                <a:off x="-160020" y="602007"/>
                <a:ext cx="9475470" cy="942200"/>
              </a:xfrm>
              <a:custGeom>
                <a:avLst/>
                <a:gdLst>
                  <a:gd name="connsiteX0" fmla="*/ 8930640 w 8930640"/>
                  <a:gd name="connsiteY0" fmla="*/ 45720 h 829832"/>
                  <a:gd name="connsiteX1" fmla="*/ 8023860 w 8930640"/>
                  <a:gd name="connsiteY1" fmla="*/ 365760 h 829832"/>
                  <a:gd name="connsiteX2" fmla="*/ 6705600 w 8930640"/>
                  <a:gd name="connsiteY2" fmla="*/ 647700 h 829832"/>
                  <a:gd name="connsiteX3" fmla="*/ 5364480 w 8930640"/>
                  <a:gd name="connsiteY3" fmla="*/ 792480 h 829832"/>
                  <a:gd name="connsiteX4" fmla="*/ 4000500 w 8930640"/>
                  <a:gd name="connsiteY4" fmla="*/ 822960 h 829832"/>
                  <a:gd name="connsiteX5" fmla="*/ 2667000 w 8930640"/>
                  <a:gd name="connsiteY5" fmla="*/ 685800 h 829832"/>
                  <a:gd name="connsiteX6" fmla="*/ 1348740 w 8930640"/>
                  <a:gd name="connsiteY6" fmla="*/ 411480 h 829832"/>
                  <a:gd name="connsiteX7" fmla="*/ 0 w 8930640"/>
                  <a:gd name="connsiteY7" fmla="*/ 0 h 829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30640" h="829832">
                    <a:moveTo>
                      <a:pt x="8930640" y="45720"/>
                    </a:moveTo>
                    <a:cubicBezTo>
                      <a:pt x="8662670" y="155575"/>
                      <a:pt x="8394700" y="265430"/>
                      <a:pt x="8023860" y="365760"/>
                    </a:cubicBezTo>
                    <a:cubicBezTo>
                      <a:pt x="7653020" y="466090"/>
                      <a:pt x="7148830" y="576580"/>
                      <a:pt x="6705600" y="647700"/>
                    </a:cubicBezTo>
                    <a:cubicBezTo>
                      <a:pt x="6262370" y="718820"/>
                      <a:pt x="5815330" y="763270"/>
                      <a:pt x="5364480" y="792480"/>
                    </a:cubicBezTo>
                    <a:cubicBezTo>
                      <a:pt x="4913630" y="821690"/>
                      <a:pt x="4450080" y="840740"/>
                      <a:pt x="4000500" y="822960"/>
                    </a:cubicBezTo>
                    <a:cubicBezTo>
                      <a:pt x="3550920" y="805180"/>
                      <a:pt x="3108960" y="754380"/>
                      <a:pt x="2667000" y="685800"/>
                    </a:cubicBezTo>
                    <a:cubicBezTo>
                      <a:pt x="2225040" y="617220"/>
                      <a:pt x="1793240" y="525780"/>
                      <a:pt x="1348740" y="411480"/>
                    </a:cubicBezTo>
                    <a:cubicBezTo>
                      <a:pt x="904240" y="297180"/>
                      <a:pt x="120650" y="5588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Freeform 94" hidden="1">
                <a:extLst>
                  <a:ext uri="{FF2B5EF4-FFF2-40B4-BE49-F238E27FC236}">
                    <a16:creationId xmlns:a16="http://schemas.microsoft.com/office/drawing/2014/main" id="{DCC407A2-287E-4875-90D4-1F066B5D89BA}"/>
                  </a:ext>
                </a:extLst>
              </p:cNvPr>
              <p:cNvSpPr/>
              <p:nvPr/>
            </p:nvSpPr>
            <p:spPr>
              <a:xfrm>
                <a:off x="-160020" y="1682115"/>
                <a:ext cx="9547059" cy="876459"/>
              </a:xfrm>
              <a:custGeom>
                <a:avLst/>
                <a:gdLst>
                  <a:gd name="connsiteX0" fmla="*/ 0 w 9547059"/>
                  <a:gd name="connsiteY0" fmla="*/ 0 h 876459"/>
                  <a:gd name="connsiteX1" fmla="*/ 708660 w 9547059"/>
                  <a:gd name="connsiteY1" fmla="*/ 243840 h 876459"/>
                  <a:gd name="connsiteX2" fmla="*/ 2133600 w 9547059"/>
                  <a:gd name="connsiteY2" fmla="*/ 617220 h 876459"/>
                  <a:gd name="connsiteX3" fmla="*/ 3566160 w 9547059"/>
                  <a:gd name="connsiteY3" fmla="*/ 807720 h 876459"/>
                  <a:gd name="connsiteX4" fmla="*/ 5029200 w 9547059"/>
                  <a:gd name="connsiteY4" fmla="*/ 876300 h 876459"/>
                  <a:gd name="connsiteX5" fmla="*/ 6477000 w 9547059"/>
                  <a:gd name="connsiteY5" fmla="*/ 792480 h 876459"/>
                  <a:gd name="connsiteX6" fmla="*/ 7932420 w 9547059"/>
                  <a:gd name="connsiteY6" fmla="*/ 556260 h 876459"/>
                  <a:gd name="connsiteX7" fmla="*/ 9334500 w 9547059"/>
                  <a:gd name="connsiteY7" fmla="*/ 152400 h 876459"/>
                  <a:gd name="connsiteX8" fmla="*/ 9517380 w 9547059"/>
                  <a:gd name="connsiteY8" fmla="*/ 91440 h 876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547059" h="876459">
                    <a:moveTo>
                      <a:pt x="0" y="0"/>
                    </a:moveTo>
                    <a:cubicBezTo>
                      <a:pt x="176530" y="70485"/>
                      <a:pt x="353060" y="140970"/>
                      <a:pt x="708660" y="243840"/>
                    </a:cubicBezTo>
                    <a:cubicBezTo>
                      <a:pt x="1064260" y="346710"/>
                      <a:pt x="1657350" y="523240"/>
                      <a:pt x="2133600" y="617220"/>
                    </a:cubicBezTo>
                    <a:cubicBezTo>
                      <a:pt x="2609850" y="711200"/>
                      <a:pt x="3083560" y="764540"/>
                      <a:pt x="3566160" y="807720"/>
                    </a:cubicBezTo>
                    <a:cubicBezTo>
                      <a:pt x="4048760" y="850900"/>
                      <a:pt x="4544060" y="878840"/>
                      <a:pt x="5029200" y="876300"/>
                    </a:cubicBezTo>
                    <a:cubicBezTo>
                      <a:pt x="5514340" y="873760"/>
                      <a:pt x="5993130" y="845820"/>
                      <a:pt x="6477000" y="792480"/>
                    </a:cubicBezTo>
                    <a:cubicBezTo>
                      <a:pt x="6960870" y="739140"/>
                      <a:pt x="7456170" y="662940"/>
                      <a:pt x="7932420" y="556260"/>
                    </a:cubicBezTo>
                    <a:cubicBezTo>
                      <a:pt x="8408670" y="449580"/>
                      <a:pt x="9070340" y="229870"/>
                      <a:pt x="9334500" y="152400"/>
                    </a:cubicBezTo>
                    <a:cubicBezTo>
                      <a:pt x="9598660" y="74930"/>
                      <a:pt x="9558020" y="83185"/>
                      <a:pt x="9517380" y="9144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Freeform 95" hidden="1">
                <a:extLst>
                  <a:ext uri="{FF2B5EF4-FFF2-40B4-BE49-F238E27FC236}">
                    <a16:creationId xmlns:a16="http://schemas.microsoft.com/office/drawing/2014/main" id="{6E66ADA6-5BED-4B34-A047-01E0A35B1646}"/>
                  </a:ext>
                </a:extLst>
              </p:cNvPr>
              <p:cNvSpPr/>
              <p:nvPr/>
            </p:nvSpPr>
            <p:spPr>
              <a:xfrm>
                <a:off x="-373380" y="2710815"/>
                <a:ext cx="10035540" cy="895564"/>
              </a:xfrm>
              <a:custGeom>
                <a:avLst/>
                <a:gdLst>
                  <a:gd name="connsiteX0" fmla="*/ 10035540 w 10035540"/>
                  <a:gd name="connsiteY0" fmla="*/ 45720 h 895564"/>
                  <a:gd name="connsiteX1" fmla="*/ 9852660 w 10035540"/>
                  <a:gd name="connsiteY1" fmla="*/ 114300 h 895564"/>
                  <a:gd name="connsiteX2" fmla="*/ 9113520 w 10035540"/>
                  <a:gd name="connsiteY2" fmla="*/ 327660 h 895564"/>
                  <a:gd name="connsiteX3" fmla="*/ 7574280 w 10035540"/>
                  <a:gd name="connsiteY3" fmla="*/ 670560 h 895564"/>
                  <a:gd name="connsiteX4" fmla="*/ 6012180 w 10035540"/>
                  <a:gd name="connsiteY4" fmla="*/ 861060 h 895564"/>
                  <a:gd name="connsiteX5" fmla="*/ 4457700 w 10035540"/>
                  <a:gd name="connsiteY5" fmla="*/ 883920 h 895564"/>
                  <a:gd name="connsiteX6" fmla="*/ 2895600 w 10035540"/>
                  <a:gd name="connsiteY6" fmla="*/ 731520 h 895564"/>
                  <a:gd name="connsiteX7" fmla="*/ 1348740 w 10035540"/>
                  <a:gd name="connsiteY7" fmla="*/ 426720 h 895564"/>
                  <a:gd name="connsiteX8" fmla="*/ 0 w 10035540"/>
                  <a:gd name="connsiteY8" fmla="*/ 0 h 895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5540" h="895564">
                    <a:moveTo>
                      <a:pt x="10035540" y="45720"/>
                    </a:moveTo>
                    <a:cubicBezTo>
                      <a:pt x="10020935" y="56515"/>
                      <a:pt x="10006330" y="67310"/>
                      <a:pt x="9852660" y="114300"/>
                    </a:cubicBezTo>
                    <a:cubicBezTo>
                      <a:pt x="9698990" y="161290"/>
                      <a:pt x="9493250" y="234950"/>
                      <a:pt x="9113520" y="327660"/>
                    </a:cubicBezTo>
                    <a:cubicBezTo>
                      <a:pt x="8733790" y="420370"/>
                      <a:pt x="8091170" y="581660"/>
                      <a:pt x="7574280" y="670560"/>
                    </a:cubicBezTo>
                    <a:cubicBezTo>
                      <a:pt x="7057390" y="759460"/>
                      <a:pt x="6531610" y="825500"/>
                      <a:pt x="6012180" y="861060"/>
                    </a:cubicBezTo>
                    <a:cubicBezTo>
                      <a:pt x="5492750" y="896620"/>
                      <a:pt x="4977130" y="905510"/>
                      <a:pt x="4457700" y="883920"/>
                    </a:cubicBezTo>
                    <a:cubicBezTo>
                      <a:pt x="3938270" y="862330"/>
                      <a:pt x="3413760" y="807720"/>
                      <a:pt x="2895600" y="731520"/>
                    </a:cubicBezTo>
                    <a:cubicBezTo>
                      <a:pt x="2377440" y="655320"/>
                      <a:pt x="1831340" y="548640"/>
                      <a:pt x="1348740" y="426720"/>
                    </a:cubicBezTo>
                    <a:cubicBezTo>
                      <a:pt x="866140" y="304800"/>
                      <a:pt x="433070" y="15240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Freeform 96" hidden="1">
                <a:extLst>
                  <a:ext uri="{FF2B5EF4-FFF2-40B4-BE49-F238E27FC236}">
                    <a16:creationId xmlns:a16="http://schemas.microsoft.com/office/drawing/2014/main" id="{3826B369-3382-4C9B-8FE9-AD8CCC9AE3FA}"/>
                  </a:ext>
                </a:extLst>
              </p:cNvPr>
              <p:cNvSpPr/>
              <p:nvPr/>
            </p:nvSpPr>
            <p:spPr>
              <a:xfrm>
                <a:off x="-487680" y="3769995"/>
                <a:ext cx="10370820" cy="872529"/>
              </a:xfrm>
              <a:custGeom>
                <a:avLst/>
                <a:gdLst>
                  <a:gd name="connsiteX0" fmla="*/ 10370820 w 10370820"/>
                  <a:gd name="connsiteY0" fmla="*/ 0 h 872529"/>
                  <a:gd name="connsiteX1" fmla="*/ 9509760 w 10370820"/>
                  <a:gd name="connsiteY1" fmla="*/ 281940 h 872529"/>
                  <a:gd name="connsiteX2" fmla="*/ 7856220 w 10370820"/>
                  <a:gd name="connsiteY2" fmla="*/ 640080 h 872529"/>
                  <a:gd name="connsiteX3" fmla="*/ 6202680 w 10370820"/>
                  <a:gd name="connsiteY3" fmla="*/ 845820 h 872529"/>
                  <a:gd name="connsiteX4" fmla="*/ 4518660 w 10370820"/>
                  <a:gd name="connsiteY4" fmla="*/ 853440 h 872529"/>
                  <a:gd name="connsiteX5" fmla="*/ 2865120 w 10370820"/>
                  <a:gd name="connsiteY5" fmla="*/ 693420 h 872529"/>
                  <a:gd name="connsiteX6" fmla="*/ 1211580 w 10370820"/>
                  <a:gd name="connsiteY6" fmla="*/ 358140 h 872529"/>
                  <a:gd name="connsiteX7" fmla="*/ 0 w 10370820"/>
                  <a:gd name="connsiteY7" fmla="*/ 7620 h 8725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70820" h="872529">
                    <a:moveTo>
                      <a:pt x="10370820" y="0"/>
                    </a:moveTo>
                    <a:cubicBezTo>
                      <a:pt x="10149840" y="87630"/>
                      <a:pt x="9928860" y="175260"/>
                      <a:pt x="9509760" y="281940"/>
                    </a:cubicBezTo>
                    <a:cubicBezTo>
                      <a:pt x="9090660" y="388620"/>
                      <a:pt x="8407400" y="546100"/>
                      <a:pt x="7856220" y="640080"/>
                    </a:cubicBezTo>
                    <a:cubicBezTo>
                      <a:pt x="7305040" y="734060"/>
                      <a:pt x="6758940" y="810260"/>
                      <a:pt x="6202680" y="845820"/>
                    </a:cubicBezTo>
                    <a:cubicBezTo>
                      <a:pt x="5646420" y="881380"/>
                      <a:pt x="5074920" y="878840"/>
                      <a:pt x="4518660" y="853440"/>
                    </a:cubicBezTo>
                    <a:cubicBezTo>
                      <a:pt x="3962400" y="828040"/>
                      <a:pt x="3416300" y="775970"/>
                      <a:pt x="2865120" y="693420"/>
                    </a:cubicBezTo>
                    <a:cubicBezTo>
                      <a:pt x="2313940" y="610870"/>
                      <a:pt x="1689100" y="472440"/>
                      <a:pt x="1211580" y="358140"/>
                    </a:cubicBezTo>
                    <a:cubicBezTo>
                      <a:pt x="734060" y="243840"/>
                      <a:pt x="367030" y="125730"/>
                      <a:pt x="0" y="7620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Freeform 97" hidden="1">
                <a:extLst>
                  <a:ext uri="{FF2B5EF4-FFF2-40B4-BE49-F238E27FC236}">
                    <a16:creationId xmlns:a16="http://schemas.microsoft.com/office/drawing/2014/main" id="{5A04930E-04B7-41F3-8A00-E304EF5BFE62}"/>
                  </a:ext>
                </a:extLst>
              </p:cNvPr>
              <p:cNvSpPr/>
              <p:nvPr/>
            </p:nvSpPr>
            <p:spPr>
              <a:xfrm>
                <a:off x="-571677" y="4829027"/>
                <a:ext cx="10508157" cy="843495"/>
              </a:xfrm>
              <a:custGeom>
                <a:avLst/>
                <a:gdLst>
                  <a:gd name="connsiteX0" fmla="*/ 177 w 10508157"/>
                  <a:gd name="connsiteY0" fmla="*/ 148 h 843495"/>
                  <a:gd name="connsiteX1" fmla="*/ 160197 w 10508157"/>
                  <a:gd name="connsiteY1" fmla="*/ 45868 h 843495"/>
                  <a:gd name="connsiteX2" fmla="*/ 1036497 w 10508157"/>
                  <a:gd name="connsiteY2" fmla="*/ 312568 h 843495"/>
                  <a:gd name="connsiteX3" fmla="*/ 2789097 w 10508157"/>
                  <a:gd name="connsiteY3" fmla="*/ 663088 h 843495"/>
                  <a:gd name="connsiteX4" fmla="*/ 4595037 w 10508157"/>
                  <a:gd name="connsiteY4" fmla="*/ 830728 h 843495"/>
                  <a:gd name="connsiteX5" fmla="*/ 6355257 w 10508157"/>
                  <a:gd name="connsiteY5" fmla="*/ 807868 h 843495"/>
                  <a:gd name="connsiteX6" fmla="*/ 8130717 w 10508157"/>
                  <a:gd name="connsiteY6" fmla="*/ 617368 h 843495"/>
                  <a:gd name="connsiteX7" fmla="*/ 9860457 w 10508157"/>
                  <a:gd name="connsiteY7" fmla="*/ 198268 h 843495"/>
                  <a:gd name="connsiteX8" fmla="*/ 10508157 w 10508157"/>
                  <a:gd name="connsiteY8" fmla="*/ 15388 h 843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08157" h="843495">
                    <a:moveTo>
                      <a:pt x="177" y="148"/>
                    </a:moveTo>
                    <a:cubicBezTo>
                      <a:pt x="-6173" y="-3027"/>
                      <a:pt x="160197" y="45868"/>
                      <a:pt x="160197" y="45868"/>
                    </a:cubicBezTo>
                    <a:cubicBezTo>
                      <a:pt x="332917" y="97938"/>
                      <a:pt x="598347" y="209698"/>
                      <a:pt x="1036497" y="312568"/>
                    </a:cubicBezTo>
                    <a:cubicBezTo>
                      <a:pt x="1474647" y="415438"/>
                      <a:pt x="2196007" y="576728"/>
                      <a:pt x="2789097" y="663088"/>
                    </a:cubicBezTo>
                    <a:cubicBezTo>
                      <a:pt x="3382187" y="749448"/>
                      <a:pt x="4000677" y="806598"/>
                      <a:pt x="4595037" y="830728"/>
                    </a:cubicBezTo>
                    <a:cubicBezTo>
                      <a:pt x="5189397" y="854858"/>
                      <a:pt x="5765977" y="843428"/>
                      <a:pt x="6355257" y="807868"/>
                    </a:cubicBezTo>
                    <a:cubicBezTo>
                      <a:pt x="6944537" y="772308"/>
                      <a:pt x="7546517" y="718968"/>
                      <a:pt x="8130717" y="617368"/>
                    </a:cubicBezTo>
                    <a:cubicBezTo>
                      <a:pt x="8714917" y="515768"/>
                      <a:pt x="9464217" y="298598"/>
                      <a:pt x="9860457" y="198268"/>
                    </a:cubicBezTo>
                    <a:cubicBezTo>
                      <a:pt x="10256697" y="97938"/>
                      <a:pt x="10382427" y="56663"/>
                      <a:pt x="10508157" y="15388"/>
                    </a:cubicBez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Freeform 98" hidden="1">
                <a:extLst>
                  <a:ext uri="{FF2B5EF4-FFF2-40B4-BE49-F238E27FC236}">
                    <a16:creationId xmlns:a16="http://schemas.microsoft.com/office/drawing/2014/main" id="{83D2D810-A5FE-49D3-B810-69B5C729C4D0}"/>
                  </a:ext>
                </a:extLst>
              </p:cNvPr>
              <p:cNvSpPr/>
              <p:nvPr/>
            </p:nvSpPr>
            <p:spPr>
              <a:xfrm>
                <a:off x="-807720" y="5835015"/>
                <a:ext cx="10706100" cy="854006"/>
              </a:xfrm>
              <a:custGeom>
                <a:avLst/>
                <a:gdLst>
                  <a:gd name="connsiteX0" fmla="*/ 10706100 w 10706100"/>
                  <a:gd name="connsiteY0" fmla="*/ 91440 h 854006"/>
                  <a:gd name="connsiteX1" fmla="*/ 10393680 w 10706100"/>
                  <a:gd name="connsiteY1" fmla="*/ 182880 h 854006"/>
                  <a:gd name="connsiteX2" fmla="*/ 9464040 w 10706100"/>
                  <a:gd name="connsiteY2" fmla="*/ 419100 h 854006"/>
                  <a:gd name="connsiteX3" fmla="*/ 7589520 w 10706100"/>
                  <a:gd name="connsiteY3" fmla="*/ 739140 h 854006"/>
                  <a:gd name="connsiteX4" fmla="*/ 5715000 w 10706100"/>
                  <a:gd name="connsiteY4" fmla="*/ 853440 h 854006"/>
                  <a:gd name="connsiteX5" fmla="*/ 3817620 w 10706100"/>
                  <a:gd name="connsiteY5" fmla="*/ 769620 h 854006"/>
                  <a:gd name="connsiteX6" fmla="*/ 1935480 w 10706100"/>
                  <a:gd name="connsiteY6" fmla="*/ 495300 h 854006"/>
                  <a:gd name="connsiteX7" fmla="*/ 1028700 w 10706100"/>
                  <a:gd name="connsiteY7" fmla="*/ 297180 h 854006"/>
                  <a:gd name="connsiteX8" fmla="*/ 594360 w 10706100"/>
                  <a:gd name="connsiteY8" fmla="*/ 175260 h 854006"/>
                  <a:gd name="connsiteX9" fmla="*/ 0 w 10706100"/>
                  <a:gd name="connsiteY9" fmla="*/ 0 h 85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06100" h="854006">
                    <a:moveTo>
                      <a:pt x="10706100" y="91440"/>
                    </a:moveTo>
                    <a:cubicBezTo>
                      <a:pt x="10653395" y="109855"/>
                      <a:pt x="10393680" y="182880"/>
                      <a:pt x="10393680" y="182880"/>
                    </a:cubicBezTo>
                    <a:cubicBezTo>
                      <a:pt x="10186670" y="237490"/>
                      <a:pt x="9931400" y="326390"/>
                      <a:pt x="9464040" y="419100"/>
                    </a:cubicBezTo>
                    <a:cubicBezTo>
                      <a:pt x="8996680" y="511810"/>
                      <a:pt x="8214360" y="666750"/>
                      <a:pt x="7589520" y="739140"/>
                    </a:cubicBezTo>
                    <a:cubicBezTo>
                      <a:pt x="6964680" y="811530"/>
                      <a:pt x="6343650" y="848360"/>
                      <a:pt x="5715000" y="853440"/>
                    </a:cubicBezTo>
                    <a:cubicBezTo>
                      <a:pt x="5086350" y="858520"/>
                      <a:pt x="4447540" y="829310"/>
                      <a:pt x="3817620" y="769620"/>
                    </a:cubicBezTo>
                    <a:cubicBezTo>
                      <a:pt x="3187700" y="709930"/>
                      <a:pt x="2400300" y="574040"/>
                      <a:pt x="1935480" y="495300"/>
                    </a:cubicBezTo>
                    <a:cubicBezTo>
                      <a:pt x="1470660" y="416560"/>
                      <a:pt x="1252220" y="350520"/>
                      <a:pt x="1028700" y="297180"/>
                    </a:cubicBezTo>
                    <a:cubicBezTo>
                      <a:pt x="805180" y="243840"/>
                      <a:pt x="594360" y="175260"/>
                      <a:pt x="594360" y="175260"/>
                    </a:cubicBezTo>
                    <a:lnTo>
                      <a:pt x="0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3429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50" u="sng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118A28D-4E5E-464D-9907-E32EB25F6ACD}"/>
                </a:ext>
              </a:extLst>
            </p:cNvPr>
            <p:cNvSpPr/>
            <p:nvPr/>
          </p:nvSpPr>
          <p:spPr>
            <a:xfrm>
              <a:off x="6358007" y="3419754"/>
              <a:ext cx="141064" cy="162943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52" name="ITRF blue"/>
          <p:cNvGrpSpPr/>
          <p:nvPr/>
        </p:nvGrpSpPr>
        <p:grpSpPr>
          <a:xfrm>
            <a:off x="505974" y="451505"/>
            <a:ext cx="8089386" cy="4885130"/>
            <a:chOff x="-849368" y="602007"/>
            <a:chExt cx="10785848" cy="6513506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E809394-EFF8-45B1-8F24-9F5513A67B44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123872A-A23C-4687-9B23-2621B7E0826F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1338E07-8D2E-41EF-8053-D2D6170D3642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67A6CFE-5860-459A-BE18-30BF3F312E1B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92CE49-919B-437F-BD7C-848B848D3408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5D06F02-78AD-4B6C-A4C7-F2CF3D5F72E0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EAFB512-50E1-4330-874A-FC138DD49537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F94D2E9-EC32-4B18-A305-6B48EDB50DFD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65342C3-F414-46AF-BC19-B859A3036ECA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D448838-0A0F-47D6-BC2E-CF342F9EE763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11BDA3A-BD0C-48CB-A09D-680656A7505E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B84897B-5BE5-49D9-BF5C-C1353170B68C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21533E05-5D04-4E48-948F-D6C665A56917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A1D3FBBA-354D-4EDC-800F-D8BEF167BF40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2" name="Freeform 94">
              <a:extLst>
                <a:ext uri="{FF2B5EF4-FFF2-40B4-BE49-F238E27FC236}">
                  <a16:creationId xmlns:a16="http://schemas.microsoft.com/office/drawing/2014/main" id="{01A2CFFB-EB28-45CE-8CB0-1672826CC319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3" name="Freeform 95">
              <a:extLst>
                <a:ext uri="{FF2B5EF4-FFF2-40B4-BE49-F238E27FC236}">
                  <a16:creationId xmlns:a16="http://schemas.microsoft.com/office/drawing/2014/main" id="{2CFA0F56-6738-4824-AE63-84DCF421C71F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4" name="Freeform 96">
              <a:extLst>
                <a:ext uri="{FF2B5EF4-FFF2-40B4-BE49-F238E27FC236}">
                  <a16:creationId xmlns:a16="http://schemas.microsoft.com/office/drawing/2014/main" id="{1D0D456E-72BD-48B1-B9AF-C56112B892D3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Freeform 97">
              <a:extLst>
                <a:ext uri="{FF2B5EF4-FFF2-40B4-BE49-F238E27FC236}">
                  <a16:creationId xmlns:a16="http://schemas.microsoft.com/office/drawing/2014/main" id="{5D727E83-65EA-44F1-9CE0-F084D6ECEF50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Freeform 98">
              <a:extLst>
                <a:ext uri="{FF2B5EF4-FFF2-40B4-BE49-F238E27FC236}">
                  <a16:creationId xmlns:a16="http://schemas.microsoft.com/office/drawing/2014/main" id="{64179DF1-715E-40EA-90A4-FB20325E104F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" name="Arc 1">
            <a:extLst>
              <a:ext uri="{FF2B5EF4-FFF2-40B4-BE49-F238E27FC236}">
                <a16:creationId xmlns:a16="http://schemas.microsoft.com/office/drawing/2014/main" id="{A1389F58-F6F7-4C6F-AC48-93F986056D1E}"/>
              </a:ext>
            </a:extLst>
          </p:cNvPr>
          <p:cNvSpPr/>
          <p:nvPr/>
        </p:nvSpPr>
        <p:spPr>
          <a:xfrm rot="923700" flipH="1">
            <a:off x="1574508" y="2490288"/>
            <a:ext cx="6948968" cy="6945644"/>
          </a:xfrm>
          <a:prstGeom prst="arc">
            <a:avLst>
              <a:gd name="adj1" fmla="val 16200000"/>
              <a:gd name="adj2" fmla="val 17374577"/>
            </a:avLst>
          </a:prstGeom>
          <a:ln w="28575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350" u="sng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" name="NATRF red">
            <a:extLst>
              <a:ext uri="{FF2B5EF4-FFF2-40B4-BE49-F238E27FC236}">
                <a16:creationId xmlns:a16="http://schemas.microsoft.com/office/drawing/2014/main" id="{8A636F6B-616D-E538-E612-F14CBEA44171}"/>
              </a:ext>
            </a:extLst>
          </p:cNvPr>
          <p:cNvGrpSpPr/>
          <p:nvPr/>
        </p:nvGrpSpPr>
        <p:grpSpPr>
          <a:xfrm>
            <a:off x="505339" y="450870"/>
            <a:ext cx="8089386" cy="4885130"/>
            <a:chOff x="-849368" y="602007"/>
            <a:chExt cx="10785848" cy="6513506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097E060D-AA45-A225-091A-587817CBF62B}"/>
                </a:ext>
              </a:extLst>
            </p:cNvPr>
            <p:cNvCxnSpPr/>
            <p:nvPr/>
          </p:nvCxnSpPr>
          <p:spPr>
            <a:xfrm flipH="1">
              <a:off x="79920" y="759213"/>
              <a:ext cx="1515511" cy="588352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79472B7-D465-4540-35BF-C4A18126AACB}"/>
                </a:ext>
              </a:extLst>
            </p:cNvPr>
            <p:cNvCxnSpPr/>
            <p:nvPr/>
          </p:nvCxnSpPr>
          <p:spPr>
            <a:xfrm flipH="1">
              <a:off x="1034643" y="786335"/>
              <a:ext cx="1245139" cy="6046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DEC095C-AB87-3D4B-E83B-7982F84FA305}"/>
                </a:ext>
              </a:extLst>
            </p:cNvPr>
            <p:cNvCxnSpPr/>
            <p:nvPr/>
          </p:nvCxnSpPr>
          <p:spPr>
            <a:xfrm flipH="1">
              <a:off x="2021967" y="789613"/>
              <a:ext cx="893534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595FCB-B837-9307-9343-12D83DA79B8F}"/>
                </a:ext>
              </a:extLst>
            </p:cNvPr>
            <p:cNvCxnSpPr/>
            <p:nvPr/>
          </p:nvCxnSpPr>
          <p:spPr>
            <a:xfrm flipH="1">
              <a:off x="2983161" y="789613"/>
              <a:ext cx="579195" cy="61206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E5D424AC-3069-AA2B-0F86-DE5768512D70}"/>
                </a:ext>
              </a:extLst>
            </p:cNvPr>
            <p:cNvCxnSpPr/>
            <p:nvPr/>
          </p:nvCxnSpPr>
          <p:spPr>
            <a:xfrm flipH="1">
              <a:off x="3908904" y="789613"/>
              <a:ext cx="292060" cy="63259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F2F16388-9D00-48DD-AAD8-C563676851F0}"/>
                </a:ext>
              </a:extLst>
            </p:cNvPr>
            <p:cNvCxnSpPr/>
            <p:nvPr/>
          </p:nvCxnSpPr>
          <p:spPr>
            <a:xfrm>
              <a:off x="4834484" y="759213"/>
              <a:ext cx="78035" cy="633929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A5B1DFE-2CDC-1689-905C-C1B829128C3E}"/>
                </a:ext>
              </a:extLst>
            </p:cNvPr>
            <p:cNvCxnSpPr/>
            <p:nvPr/>
          </p:nvCxnSpPr>
          <p:spPr>
            <a:xfrm>
              <a:off x="5481224" y="759213"/>
              <a:ext cx="372456" cy="615101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6D3FE4EB-71F2-76DD-6A3C-1356D6E8A59D}"/>
                </a:ext>
              </a:extLst>
            </p:cNvPr>
            <p:cNvCxnSpPr/>
            <p:nvPr/>
          </p:nvCxnSpPr>
          <p:spPr>
            <a:xfrm>
              <a:off x="6119947" y="789613"/>
              <a:ext cx="717439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82767B25-A3E7-0DC1-4DEF-3A43B1B5B168}"/>
                </a:ext>
              </a:extLst>
            </p:cNvPr>
            <p:cNvCxnSpPr/>
            <p:nvPr/>
          </p:nvCxnSpPr>
          <p:spPr>
            <a:xfrm>
              <a:off x="6748858" y="759213"/>
              <a:ext cx="1099742" cy="62960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E4525C8-0B12-6FEC-4432-EB5E0AAAFD8D}"/>
                </a:ext>
              </a:extLst>
            </p:cNvPr>
            <p:cNvCxnSpPr/>
            <p:nvPr/>
          </p:nvCxnSpPr>
          <p:spPr>
            <a:xfrm>
              <a:off x="7446546" y="789613"/>
              <a:ext cx="1389378" cy="62352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F3584EB-1ECC-9B97-FFCE-378F80845C04}"/>
                </a:ext>
              </a:extLst>
            </p:cNvPr>
            <p:cNvCxnSpPr/>
            <p:nvPr/>
          </p:nvCxnSpPr>
          <p:spPr>
            <a:xfrm>
              <a:off x="8124369" y="786335"/>
              <a:ext cx="1735839" cy="623850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2C9C23E-2133-4B71-9D04-5DFA0A68AF97}"/>
                </a:ext>
              </a:extLst>
            </p:cNvPr>
            <p:cNvCxnSpPr/>
            <p:nvPr/>
          </p:nvCxnSpPr>
          <p:spPr>
            <a:xfrm>
              <a:off x="8808720" y="790575"/>
              <a:ext cx="1051488" cy="314397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A7B8B39-4347-DF58-CE31-21E6009B5823}"/>
                </a:ext>
              </a:extLst>
            </p:cNvPr>
            <p:cNvCxnSpPr/>
            <p:nvPr/>
          </p:nvCxnSpPr>
          <p:spPr>
            <a:xfrm flipH="1">
              <a:off x="-849368" y="789613"/>
              <a:ext cx="1760447" cy="540163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Freeform 88">
              <a:extLst>
                <a:ext uri="{FF2B5EF4-FFF2-40B4-BE49-F238E27FC236}">
                  <a16:creationId xmlns:a16="http://schemas.microsoft.com/office/drawing/2014/main" id="{026F90FC-74C5-EDC5-9BD2-AD46B92C1532}"/>
                </a:ext>
              </a:extLst>
            </p:cNvPr>
            <p:cNvSpPr/>
            <p:nvPr/>
          </p:nvSpPr>
          <p:spPr>
            <a:xfrm>
              <a:off x="-160020" y="602007"/>
              <a:ext cx="9475470" cy="942200"/>
            </a:xfrm>
            <a:custGeom>
              <a:avLst/>
              <a:gdLst>
                <a:gd name="connsiteX0" fmla="*/ 8930640 w 8930640"/>
                <a:gd name="connsiteY0" fmla="*/ 45720 h 829832"/>
                <a:gd name="connsiteX1" fmla="*/ 8023860 w 8930640"/>
                <a:gd name="connsiteY1" fmla="*/ 365760 h 829832"/>
                <a:gd name="connsiteX2" fmla="*/ 6705600 w 8930640"/>
                <a:gd name="connsiteY2" fmla="*/ 647700 h 829832"/>
                <a:gd name="connsiteX3" fmla="*/ 5364480 w 8930640"/>
                <a:gd name="connsiteY3" fmla="*/ 792480 h 829832"/>
                <a:gd name="connsiteX4" fmla="*/ 4000500 w 8930640"/>
                <a:gd name="connsiteY4" fmla="*/ 822960 h 829832"/>
                <a:gd name="connsiteX5" fmla="*/ 2667000 w 8930640"/>
                <a:gd name="connsiteY5" fmla="*/ 685800 h 829832"/>
                <a:gd name="connsiteX6" fmla="*/ 1348740 w 8930640"/>
                <a:gd name="connsiteY6" fmla="*/ 411480 h 829832"/>
                <a:gd name="connsiteX7" fmla="*/ 0 w 8930640"/>
                <a:gd name="connsiteY7" fmla="*/ 0 h 829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30640" h="829832">
                  <a:moveTo>
                    <a:pt x="8930640" y="45720"/>
                  </a:moveTo>
                  <a:cubicBezTo>
                    <a:pt x="8662670" y="155575"/>
                    <a:pt x="8394700" y="265430"/>
                    <a:pt x="8023860" y="365760"/>
                  </a:cubicBezTo>
                  <a:cubicBezTo>
                    <a:pt x="7653020" y="466090"/>
                    <a:pt x="7148830" y="576580"/>
                    <a:pt x="6705600" y="647700"/>
                  </a:cubicBezTo>
                  <a:cubicBezTo>
                    <a:pt x="6262370" y="718820"/>
                    <a:pt x="5815330" y="763270"/>
                    <a:pt x="5364480" y="792480"/>
                  </a:cubicBezTo>
                  <a:cubicBezTo>
                    <a:pt x="4913630" y="821690"/>
                    <a:pt x="4450080" y="840740"/>
                    <a:pt x="4000500" y="822960"/>
                  </a:cubicBezTo>
                  <a:cubicBezTo>
                    <a:pt x="3550920" y="805180"/>
                    <a:pt x="3108960" y="754380"/>
                    <a:pt x="2667000" y="685800"/>
                  </a:cubicBezTo>
                  <a:cubicBezTo>
                    <a:pt x="2225040" y="617220"/>
                    <a:pt x="1793240" y="525780"/>
                    <a:pt x="1348740" y="411480"/>
                  </a:cubicBezTo>
                  <a:cubicBezTo>
                    <a:pt x="904240" y="297180"/>
                    <a:pt x="120650" y="5588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Freeform 94">
              <a:extLst>
                <a:ext uri="{FF2B5EF4-FFF2-40B4-BE49-F238E27FC236}">
                  <a16:creationId xmlns:a16="http://schemas.microsoft.com/office/drawing/2014/main" id="{E6A25778-C950-62A7-19A4-CE5CC50A202B}"/>
                </a:ext>
              </a:extLst>
            </p:cNvPr>
            <p:cNvSpPr/>
            <p:nvPr/>
          </p:nvSpPr>
          <p:spPr>
            <a:xfrm>
              <a:off x="-160020" y="1682115"/>
              <a:ext cx="9547059" cy="876459"/>
            </a:xfrm>
            <a:custGeom>
              <a:avLst/>
              <a:gdLst>
                <a:gd name="connsiteX0" fmla="*/ 0 w 9547059"/>
                <a:gd name="connsiteY0" fmla="*/ 0 h 876459"/>
                <a:gd name="connsiteX1" fmla="*/ 708660 w 9547059"/>
                <a:gd name="connsiteY1" fmla="*/ 243840 h 876459"/>
                <a:gd name="connsiteX2" fmla="*/ 2133600 w 9547059"/>
                <a:gd name="connsiteY2" fmla="*/ 617220 h 876459"/>
                <a:gd name="connsiteX3" fmla="*/ 3566160 w 9547059"/>
                <a:gd name="connsiteY3" fmla="*/ 807720 h 876459"/>
                <a:gd name="connsiteX4" fmla="*/ 5029200 w 9547059"/>
                <a:gd name="connsiteY4" fmla="*/ 876300 h 876459"/>
                <a:gd name="connsiteX5" fmla="*/ 6477000 w 9547059"/>
                <a:gd name="connsiteY5" fmla="*/ 792480 h 876459"/>
                <a:gd name="connsiteX6" fmla="*/ 7932420 w 9547059"/>
                <a:gd name="connsiteY6" fmla="*/ 556260 h 876459"/>
                <a:gd name="connsiteX7" fmla="*/ 9334500 w 9547059"/>
                <a:gd name="connsiteY7" fmla="*/ 152400 h 876459"/>
                <a:gd name="connsiteX8" fmla="*/ 9517380 w 9547059"/>
                <a:gd name="connsiteY8" fmla="*/ 91440 h 876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47059" h="876459">
                  <a:moveTo>
                    <a:pt x="0" y="0"/>
                  </a:moveTo>
                  <a:cubicBezTo>
                    <a:pt x="176530" y="70485"/>
                    <a:pt x="353060" y="140970"/>
                    <a:pt x="708660" y="243840"/>
                  </a:cubicBezTo>
                  <a:cubicBezTo>
                    <a:pt x="1064260" y="346710"/>
                    <a:pt x="1657350" y="523240"/>
                    <a:pt x="2133600" y="617220"/>
                  </a:cubicBezTo>
                  <a:cubicBezTo>
                    <a:pt x="2609850" y="711200"/>
                    <a:pt x="3083560" y="764540"/>
                    <a:pt x="3566160" y="807720"/>
                  </a:cubicBezTo>
                  <a:cubicBezTo>
                    <a:pt x="4048760" y="850900"/>
                    <a:pt x="4544060" y="878840"/>
                    <a:pt x="5029200" y="876300"/>
                  </a:cubicBezTo>
                  <a:cubicBezTo>
                    <a:pt x="5514340" y="873760"/>
                    <a:pt x="5993130" y="845820"/>
                    <a:pt x="6477000" y="792480"/>
                  </a:cubicBezTo>
                  <a:cubicBezTo>
                    <a:pt x="6960870" y="739140"/>
                    <a:pt x="7456170" y="662940"/>
                    <a:pt x="7932420" y="556260"/>
                  </a:cubicBezTo>
                  <a:cubicBezTo>
                    <a:pt x="8408670" y="449580"/>
                    <a:pt x="9070340" y="229870"/>
                    <a:pt x="9334500" y="152400"/>
                  </a:cubicBezTo>
                  <a:cubicBezTo>
                    <a:pt x="9598660" y="74930"/>
                    <a:pt x="9558020" y="83185"/>
                    <a:pt x="9517380" y="9144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Freeform 95">
              <a:extLst>
                <a:ext uri="{FF2B5EF4-FFF2-40B4-BE49-F238E27FC236}">
                  <a16:creationId xmlns:a16="http://schemas.microsoft.com/office/drawing/2014/main" id="{6C2B16D7-4C66-F1E5-0CEF-F6784477F5CB}"/>
                </a:ext>
              </a:extLst>
            </p:cNvPr>
            <p:cNvSpPr/>
            <p:nvPr/>
          </p:nvSpPr>
          <p:spPr>
            <a:xfrm>
              <a:off x="-373380" y="2710815"/>
              <a:ext cx="10035540" cy="895564"/>
            </a:xfrm>
            <a:custGeom>
              <a:avLst/>
              <a:gdLst>
                <a:gd name="connsiteX0" fmla="*/ 10035540 w 10035540"/>
                <a:gd name="connsiteY0" fmla="*/ 45720 h 895564"/>
                <a:gd name="connsiteX1" fmla="*/ 9852660 w 10035540"/>
                <a:gd name="connsiteY1" fmla="*/ 114300 h 895564"/>
                <a:gd name="connsiteX2" fmla="*/ 9113520 w 10035540"/>
                <a:gd name="connsiteY2" fmla="*/ 327660 h 895564"/>
                <a:gd name="connsiteX3" fmla="*/ 7574280 w 10035540"/>
                <a:gd name="connsiteY3" fmla="*/ 670560 h 895564"/>
                <a:gd name="connsiteX4" fmla="*/ 6012180 w 10035540"/>
                <a:gd name="connsiteY4" fmla="*/ 861060 h 895564"/>
                <a:gd name="connsiteX5" fmla="*/ 4457700 w 10035540"/>
                <a:gd name="connsiteY5" fmla="*/ 883920 h 895564"/>
                <a:gd name="connsiteX6" fmla="*/ 2895600 w 10035540"/>
                <a:gd name="connsiteY6" fmla="*/ 731520 h 895564"/>
                <a:gd name="connsiteX7" fmla="*/ 1348740 w 10035540"/>
                <a:gd name="connsiteY7" fmla="*/ 426720 h 895564"/>
                <a:gd name="connsiteX8" fmla="*/ 0 w 10035540"/>
                <a:gd name="connsiteY8" fmla="*/ 0 h 895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35540" h="895564">
                  <a:moveTo>
                    <a:pt x="10035540" y="45720"/>
                  </a:moveTo>
                  <a:cubicBezTo>
                    <a:pt x="10020935" y="56515"/>
                    <a:pt x="10006330" y="67310"/>
                    <a:pt x="9852660" y="114300"/>
                  </a:cubicBezTo>
                  <a:cubicBezTo>
                    <a:pt x="9698990" y="161290"/>
                    <a:pt x="9493250" y="234950"/>
                    <a:pt x="9113520" y="327660"/>
                  </a:cubicBezTo>
                  <a:cubicBezTo>
                    <a:pt x="8733790" y="420370"/>
                    <a:pt x="8091170" y="581660"/>
                    <a:pt x="7574280" y="670560"/>
                  </a:cubicBezTo>
                  <a:cubicBezTo>
                    <a:pt x="7057390" y="759460"/>
                    <a:pt x="6531610" y="825500"/>
                    <a:pt x="6012180" y="861060"/>
                  </a:cubicBezTo>
                  <a:cubicBezTo>
                    <a:pt x="5492750" y="896620"/>
                    <a:pt x="4977130" y="905510"/>
                    <a:pt x="4457700" y="883920"/>
                  </a:cubicBezTo>
                  <a:cubicBezTo>
                    <a:pt x="3938270" y="862330"/>
                    <a:pt x="3413760" y="807720"/>
                    <a:pt x="2895600" y="731520"/>
                  </a:cubicBezTo>
                  <a:cubicBezTo>
                    <a:pt x="2377440" y="655320"/>
                    <a:pt x="1831340" y="548640"/>
                    <a:pt x="1348740" y="426720"/>
                  </a:cubicBezTo>
                  <a:cubicBezTo>
                    <a:pt x="866140" y="304800"/>
                    <a:pt x="433070" y="152400"/>
                    <a:pt x="0" y="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Freeform 96">
              <a:extLst>
                <a:ext uri="{FF2B5EF4-FFF2-40B4-BE49-F238E27FC236}">
                  <a16:creationId xmlns:a16="http://schemas.microsoft.com/office/drawing/2014/main" id="{B2A8EF95-3551-3B13-F6FB-9E8C67C53B93}"/>
                </a:ext>
              </a:extLst>
            </p:cNvPr>
            <p:cNvSpPr/>
            <p:nvPr/>
          </p:nvSpPr>
          <p:spPr>
            <a:xfrm>
              <a:off x="-487680" y="3769995"/>
              <a:ext cx="10370820" cy="872529"/>
            </a:xfrm>
            <a:custGeom>
              <a:avLst/>
              <a:gdLst>
                <a:gd name="connsiteX0" fmla="*/ 10370820 w 10370820"/>
                <a:gd name="connsiteY0" fmla="*/ 0 h 872529"/>
                <a:gd name="connsiteX1" fmla="*/ 9509760 w 10370820"/>
                <a:gd name="connsiteY1" fmla="*/ 281940 h 872529"/>
                <a:gd name="connsiteX2" fmla="*/ 7856220 w 10370820"/>
                <a:gd name="connsiteY2" fmla="*/ 640080 h 872529"/>
                <a:gd name="connsiteX3" fmla="*/ 6202680 w 10370820"/>
                <a:gd name="connsiteY3" fmla="*/ 845820 h 872529"/>
                <a:gd name="connsiteX4" fmla="*/ 4518660 w 10370820"/>
                <a:gd name="connsiteY4" fmla="*/ 853440 h 872529"/>
                <a:gd name="connsiteX5" fmla="*/ 2865120 w 10370820"/>
                <a:gd name="connsiteY5" fmla="*/ 693420 h 872529"/>
                <a:gd name="connsiteX6" fmla="*/ 1211580 w 10370820"/>
                <a:gd name="connsiteY6" fmla="*/ 358140 h 872529"/>
                <a:gd name="connsiteX7" fmla="*/ 0 w 10370820"/>
                <a:gd name="connsiteY7" fmla="*/ 7620 h 87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70820" h="872529">
                  <a:moveTo>
                    <a:pt x="10370820" y="0"/>
                  </a:moveTo>
                  <a:cubicBezTo>
                    <a:pt x="10149840" y="87630"/>
                    <a:pt x="9928860" y="175260"/>
                    <a:pt x="9509760" y="281940"/>
                  </a:cubicBezTo>
                  <a:cubicBezTo>
                    <a:pt x="9090660" y="388620"/>
                    <a:pt x="8407400" y="546100"/>
                    <a:pt x="7856220" y="640080"/>
                  </a:cubicBezTo>
                  <a:cubicBezTo>
                    <a:pt x="7305040" y="734060"/>
                    <a:pt x="6758940" y="810260"/>
                    <a:pt x="6202680" y="845820"/>
                  </a:cubicBezTo>
                  <a:cubicBezTo>
                    <a:pt x="5646420" y="881380"/>
                    <a:pt x="5074920" y="878840"/>
                    <a:pt x="4518660" y="853440"/>
                  </a:cubicBezTo>
                  <a:cubicBezTo>
                    <a:pt x="3962400" y="828040"/>
                    <a:pt x="3416300" y="775970"/>
                    <a:pt x="2865120" y="693420"/>
                  </a:cubicBezTo>
                  <a:cubicBezTo>
                    <a:pt x="2313940" y="610870"/>
                    <a:pt x="1689100" y="472440"/>
                    <a:pt x="1211580" y="358140"/>
                  </a:cubicBezTo>
                  <a:cubicBezTo>
                    <a:pt x="734060" y="243840"/>
                    <a:pt x="367030" y="125730"/>
                    <a:pt x="0" y="7620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Freeform 97">
              <a:extLst>
                <a:ext uri="{FF2B5EF4-FFF2-40B4-BE49-F238E27FC236}">
                  <a16:creationId xmlns:a16="http://schemas.microsoft.com/office/drawing/2014/main" id="{F6248FCD-997B-143B-E3AD-C69BDC5DD3CF}"/>
                </a:ext>
              </a:extLst>
            </p:cNvPr>
            <p:cNvSpPr/>
            <p:nvPr/>
          </p:nvSpPr>
          <p:spPr>
            <a:xfrm>
              <a:off x="-571677" y="4829027"/>
              <a:ext cx="10508157" cy="843495"/>
            </a:xfrm>
            <a:custGeom>
              <a:avLst/>
              <a:gdLst>
                <a:gd name="connsiteX0" fmla="*/ 177 w 10508157"/>
                <a:gd name="connsiteY0" fmla="*/ 148 h 843495"/>
                <a:gd name="connsiteX1" fmla="*/ 160197 w 10508157"/>
                <a:gd name="connsiteY1" fmla="*/ 45868 h 843495"/>
                <a:gd name="connsiteX2" fmla="*/ 1036497 w 10508157"/>
                <a:gd name="connsiteY2" fmla="*/ 312568 h 843495"/>
                <a:gd name="connsiteX3" fmla="*/ 2789097 w 10508157"/>
                <a:gd name="connsiteY3" fmla="*/ 663088 h 843495"/>
                <a:gd name="connsiteX4" fmla="*/ 4595037 w 10508157"/>
                <a:gd name="connsiteY4" fmla="*/ 830728 h 843495"/>
                <a:gd name="connsiteX5" fmla="*/ 6355257 w 10508157"/>
                <a:gd name="connsiteY5" fmla="*/ 807868 h 843495"/>
                <a:gd name="connsiteX6" fmla="*/ 8130717 w 10508157"/>
                <a:gd name="connsiteY6" fmla="*/ 617368 h 843495"/>
                <a:gd name="connsiteX7" fmla="*/ 9860457 w 10508157"/>
                <a:gd name="connsiteY7" fmla="*/ 198268 h 843495"/>
                <a:gd name="connsiteX8" fmla="*/ 10508157 w 10508157"/>
                <a:gd name="connsiteY8" fmla="*/ 15388 h 84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8157" h="843495">
                  <a:moveTo>
                    <a:pt x="177" y="148"/>
                  </a:moveTo>
                  <a:cubicBezTo>
                    <a:pt x="-6173" y="-3027"/>
                    <a:pt x="160197" y="45868"/>
                    <a:pt x="160197" y="45868"/>
                  </a:cubicBezTo>
                  <a:cubicBezTo>
                    <a:pt x="332917" y="97938"/>
                    <a:pt x="598347" y="209698"/>
                    <a:pt x="1036497" y="312568"/>
                  </a:cubicBezTo>
                  <a:cubicBezTo>
                    <a:pt x="1474647" y="415438"/>
                    <a:pt x="2196007" y="576728"/>
                    <a:pt x="2789097" y="663088"/>
                  </a:cubicBezTo>
                  <a:cubicBezTo>
                    <a:pt x="3382187" y="749448"/>
                    <a:pt x="4000677" y="806598"/>
                    <a:pt x="4595037" y="830728"/>
                  </a:cubicBezTo>
                  <a:cubicBezTo>
                    <a:pt x="5189397" y="854858"/>
                    <a:pt x="5765977" y="843428"/>
                    <a:pt x="6355257" y="807868"/>
                  </a:cubicBezTo>
                  <a:cubicBezTo>
                    <a:pt x="6944537" y="772308"/>
                    <a:pt x="7546517" y="718968"/>
                    <a:pt x="8130717" y="617368"/>
                  </a:cubicBezTo>
                  <a:cubicBezTo>
                    <a:pt x="8714917" y="515768"/>
                    <a:pt x="9464217" y="298598"/>
                    <a:pt x="9860457" y="198268"/>
                  </a:cubicBezTo>
                  <a:cubicBezTo>
                    <a:pt x="10256697" y="97938"/>
                    <a:pt x="10382427" y="56663"/>
                    <a:pt x="10508157" y="1538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Freeform 98">
              <a:extLst>
                <a:ext uri="{FF2B5EF4-FFF2-40B4-BE49-F238E27FC236}">
                  <a16:creationId xmlns:a16="http://schemas.microsoft.com/office/drawing/2014/main" id="{2DC50E0C-BA72-DC07-B8DC-2DA235254BF9}"/>
                </a:ext>
              </a:extLst>
            </p:cNvPr>
            <p:cNvSpPr/>
            <p:nvPr/>
          </p:nvSpPr>
          <p:spPr>
            <a:xfrm>
              <a:off x="-807720" y="5835015"/>
              <a:ext cx="10706100" cy="854006"/>
            </a:xfrm>
            <a:custGeom>
              <a:avLst/>
              <a:gdLst>
                <a:gd name="connsiteX0" fmla="*/ 10706100 w 10706100"/>
                <a:gd name="connsiteY0" fmla="*/ 91440 h 854006"/>
                <a:gd name="connsiteX1" fmla="*/ 10393680 w 10706100"/>
                <a:gd name="connsiteY1" fmla="*/ 182880 h 854006"/>
                <a:gd name="connsiteX2" fmla="*/ 9464040 w 10706100"/>
                <a:gd name="connsiteY2" fmla="*/ 419100 h 854006"/>
                <a:gd name="connsiteX3" fmla="*/ 7589520 w 10706100"/>
                <a:gd name="connsiteY3" fmla="*/ 739140 h 854006"/>
                <a:gd name="connsiteX4" fmla="*/ 5715000 w 10706100"/>
                <a:gd name="connsiteY4" fmla="*/ 853440 h 854006"/>
                <a:gd name="connsiteX5" fmla="*/ 3817620 w 10706100"/>
                <a:gd name="connsiteY5" fmla="*/ 769620 h 854006"/>
                <a:gd name="connsiteX6" fmla="*/ 1935480 w 10706100"/>
                <a:gd name="connsiteY6" fmla="*/ 495300 h 854006"/>
                <a:gd name="connsiteX7" fmla="*/ 1028700 w 10706100"/>
                <a:gd name="connsiteY7" fmla="*/ 297180 h 854006"/>
                <a:gd name="connsiteX8" fmla="*/ 594360 w 10706100"/>
                <a:gd name="connsiteY8" fmla="*/ 175260 h 854006"/>
                <a:gd name="connsiteX9" fmla="*/ 0 w 10706100"/>
                <a:gd name="connsiteY9" fmla="*/ 0 h 8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06100" h="854006">
                  <a:moveTo>
                    <a:pt x="10706100" y="91440"/>
                  </a:moveTo>
                  <a:cubicBezTo>
                    <a:pt x="10653395" y="109855"/>
                    <a:pt x="10393680" y="182880"/>
                    <a:pt x="10393680" y="182880"/>
                  </a:cubicBezTo>
                  <a:cubicBezTo>
                    <a:pt x="10186670" y="237490"/>
                    <a:pt x="9931400" y="326390"/>
                    <a:pt x="9464040" y="419100"/>
                  </a:cubicBezTo>
                  <a:cubicBezTo>
                    <a:pt x="8996680" y="511810"/>
                    <a:pt x="8214360" y="666750"/>
                    <a:pt x="7589520" y="739140"/>
                  </a:cubicBezTo>
                  <a:cubicBezTo>
                    <a:pt x="6964680" y="811530"/>
                    <a:pt x="6343650" y="848360"/>
                    <a:pt x="5715000" y="853440"/>
                  </a:cubicBezTo>
                  <a:cubicBezTo>
                    <a:pt x="5086350" y="858520"/>
                    <a:pt x="4447540" y="829310"/>
                    <a:pt x="3817620" y="769620"/>
                  </a:cubicBezTo>
                  <a:cubicBezTo>
                    <a:pt x="3187700" y="709930"/>
                    <a:pt x="2400300" y="574040"/>
                    <a:pt x="1935480" y="495300"/>
                  </a:cubicBezTo>
                  <a:cubicBezTo>
                    <a:pt x="1470660" y="416560"/>
                    <a:pt x="1252220" y="350520"/>
                    <a:pt x="1028700" y="297180"/>
                  </a:cubicBezTo>
                  <a:cubicBezTo>
                    <a:pt x="805180" y="243840"/>
                    <a:pt x="594360" y="175260"/>
                    <a:pt x="594360" y="175260"/>
                  </a:cubicBezTo>
                  <a:lnTo>
                    <a:pt x="0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 u="sng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" name="title">
            <a:extLst>
              <a:ext uri="{FF2B5EF4-FFF2-40B4-BE49-F238E27FC236}">
                <a16:creationId xmlns:a16="http://schemas.microsoft.com/office/drawing/2014/main" id="{EEF895EC-4A5B-4E3C-BC23-A527B301D396}"/>
              </a:ext>
            </a:extLst>
          </p:cNvPr>
          <p:cNvSpPr txBox="1"/>
          <p:nvPr/>
        </p:nvSpPr>
        <p:spPr>
          <a:xfrm>
            <a:off x="0" y="0"/>
            <a:ext cx="9144000" cy="9667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NCAT will allow you to propagate new field data from </a:t>
            </a:r>
          </a:p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B0F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Survey Epoch </a:t>
            </a:r>
            <a:r>
              <a:rPr lang="en-US" sz="3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 </a:t>
            </a:r>
            <a:r>
              <a:rPr lang="en-US" sz="3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Reference Epoch</a:t>
            </a:r>
            <a:endParaRPr lang="en-US" sz="30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74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accel="8000" decel="8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2D32-5F7D-4F87-B057-3BDF81F7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About the timing of it all…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F523A-6ED6-430C-9AC8-11BAF88B5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Timeline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Complete review of stakeholder submittals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Late 2022-Early 2023:  Preliminary designs for stakeholder review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Mid-2023:  Finalize all zone designs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Other things in 2023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Provide machine-readable definitions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Modify NGS algorithms (e.g., 1-parallel Lambert)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Document new projection algorithms</a:t>
            </a:r>
          </a:p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Release with rollout of modernized NSRS</a:t>
            </a: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Final definitions available by late 2023</a:t>
            </a: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Release with new “datums” in 2025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CEA3F119-C038-6A65-7E9F-E7F8B7C8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4867275"/>
            <a:ext cx="2057400" cy="273844"/>
          </a:xfrm>
        </p:spPr>
        <p:txBody>
          <a:bodyPr/>
          <a:lstStyle/>
          <a:p>
            <a:pPr defTabSz="685800">
              <a:defRPr/>
            </a:pPr>
            <a:fld id="{18F78EF0-46D9-49D1-A73D-CC3C5E0924CA}" type="slidenum">
              <a:rPr lang="en-US">
                <a:solidFill>
                  <a:prstClr val="white">
                    <a:lumMod val="50000"/>
                  </a:prstClr>
                </a:solidFill>
                <a:latin typeface="Calibri"/>
              </a:rPr>
              <a:pPr defTabSz="685800">
                <a:defRPr/>
              </a:pPr>
              <a:t>29</a:t>
            </a:fld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D5C880-2B66-F9E7-2780-4DB9B7D1EBF6}"/>
              </a:ext>
            </a:extLst>
          </p:cNvPr>
          <p:cNvSpPr/>
          <p:nvPr/>
        </p:nvSpPr>
        <p:spPr>
          <a:xfrm rot="20193485">
            <a:off x="6106981" y="2331842"/>
            <a:ext cx="2190344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33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Rollout in</a:t>
            </a:r>
          </a:p>
          <a:p>
            <a:pPr algn="ctr" defTabSz="685800"/>
            <a:r>
              <a:rPr lang="en-US" sz="72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226604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85900" y="645069"/>
            <a:ext cx="6172200" cy="30199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-Department of Commerce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DoC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(~47,000 employees)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Oceanic and Atmospheric 						Administration (NOAA)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		</a:t>
            </a:r>
          </a:p>
          <a:p>
            <a:pPr marL="342900" lvl="1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			-National Ocean Service (NOS)</a:t>
            </a:r>
          </a:p>
        </p:txBody>
      </p:sp>
      <p:sp>
        <p:nvSpPr>
          <p:cNvPr id="3" name="organizational structure"/>
          <p:cNvSpPr>
            <a:spLocks noGrp="1"/>
          </p:cNvSpPr>
          <p:nvPr>
            <p:ph type="title"/>
          </p:nvPr>
        </p:nvSpPr>
        <p:spPr>
          <a:xfrm>
            <a:off x="1485900" y="120253"/>
            <a:ext cx="6172200" cy="857250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Organizational Structure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9627" y="1039841"/>
            <a:ext cx="748344" cy="74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7908" y="2132735"/>
            <a:ext cx="851783" cy="851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983" y="3954653"/>
            <a:ext cx="943976" cy="949249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572000" y="1778190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2782671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9706" y="3586058"/>
            <a:ext cx="0" cy="4469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1"/>
          <p:cNvSpPr txBox="1">
            <a:spLocks/>
          </p:cNvSpPr>
          <p:nvPr/>
        </p:nvSpPr>
        <p:spPr bwMode="auto">
          <a:xfrm>
            <a:off x="1485900" y="3704754"/>
            <a:ext cx="6172200" cy="12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defTabSz="342900">
              <a:buNone/>
              <a:defRPr/>
            </a:pPr>
            <a:endParaRPr lang="en-US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lvl="1" indent="0" defTabSz="342900"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-National Geodetic Survey (NGS)</a:t>
            </a:r>
          </a:p>
          <a:p>
            <a:pPr marL="342900" lvl="1" indent="0" defTabSz="342900">
              <a:buNone/>
              <a:defRPr/>
            </a:pPr>
            <a:r>
              <a:rPr lang="en-US" sz="21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				(~175 employees)</a:t>
            </a:r>
          </a:p>
          <a:p>
            <a:pPr marL="342900" lvl="1" indent="0" defTabSz="342900">
              <a:buNone/>
              <a:defRPr/>
            </a:pPr>
            <a:endParaRPr lang="en-US" sz="21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2589" y="1045298"/>
            <a:ext cx="778972" cy="7760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277" y="4031513"/>
            <a:ext cx="1891594" cy="75663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922073" y="1931592"/>
            <a:ext cx="0" cy="20230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not equal"/>
          <p:cNvSpPr txBox="1"/>
          <p:nvPr/>
        </p:nvSpPr>
        <p:spPr bwMode="auto">
          <a:xfrm>
            <a:off x="3395720" y="3941713"/>
            <a:ext cx="859221" cy="85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950" dirty="0">
                <a:solidFill>
                  <a:prstClr val="black"/>
                </a:solidFill>
                <a:latin typeface="Calibri" pitchFamily="34" charset="0"/>
                <a:ea typeface="ＭＳ Ｐゴシック" pitchFamily="34" charset="-128"/>
              </a:rPr>
              <a:t>≠</a:t>
            </a:r>
          </a:p>
        </p:txBody>
      </p:sp>
      <p:sp>
        <p:nvSpPr>
          <p:cNvPr id="17" name="we're not usgs" hidden="1"/>
          <p:cNvSpPr txBox="1">
            <a:spLocks/>
          </p:cNvSpPr>
          <p:nvPr/>
        </p:nvSpPr>
        <p:spPr bwMode="auto">
          <a:xfrm>
            <a:off x="1493606" y="132416"/>
            <a:ext cx="6172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defTabSz="342900">
              <a:defRPr/>
            </a:pP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We’re not USGS, we’re NGS</a:t>
            </a:r>
          </a:p>
        </p:txBody>
      </p:sp>
    </p:spTree>
    <p:extLst>
      <p:ext uri="{BB962C8B-B14F-4D97-AF65-F5344CB8AC3E}">
        <p14:creationId xmlns:p14="http://schemas.microsoft.com/office/powerpoint/2010/main" val="386248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6" grpId="0"/>
      <p:bldP spid="10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35713-7A71-4591-9AFB-C550C743D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2260" y="0"/>
            <a:ext cx="6080912" cy="45910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03796" y="13980"/>
            <a:ext cx="3692504" cy="415498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100" spc="-5" dirty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  <a:cs typeface="Calibri"/>
              </a:rPr>
              <a:t>geodesy.noaa.gov/ADVISORS/</a:t>
            </a:r>
            <a:endParaRPr lang="en-US" sz="21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E3A0862-A82C-A1D9-5874-1D1269A91430}"/>
              </a:ext>
            </a:extLst>
          </p:cNvPr>
          <p:cNvSpPr txBox="1">
            <a:spLocks/>
          </p:cNvSpPr>
          <p:nvPr/>
        </p:nvSpPr>
        <p:spPr>
          <a:xfrm>
            <a:off x="-38100" y="30073"/>
            <a:ext cx="2521974" cy="101386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2400" dirty="0"/>
              <a:t>Regional Geodetic Advisor Program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7C2C58C-0D1A-3E8B-DA1C-AF083C9BACBD}"/>
              </a:ext>
            </a:extLst>
          </p:cNvPr>
          <p:cNvSpPr txBox="1">
            <a:spLocks/>
          </p:cNvSpPr>
          <p:nvPr/>
        </p:nvSpPr>
        <p:spPr>
          <a:xfrm>
            <a:off x="0" y="1013460"/>
            <a:ext cx="5036820" cy="33756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14 RGAs across country</a:t>
            </a:r>
          </a:p>
          <a:p>
            <a:pPr marL="0" indent="0">
              <a:buNone/>
            </a:pPr>
            <a:r>
              <a:rPr lang="en-US" sz="2000" dirty="0"/>
              <a:t>We are here to support:</a:t>
            </a:r>
          </a:p>
          <a:p>
            <a:pPr lvl="1"/>
            <a:r>
              <a:rPr lang="en-US" sz="2000" dirty="0"/>
              <a:t>You</a:t>
            </a:r>
          </a:p>
          <a:p>
            <a:pPr lvl="1"/>
            <a:r>
              <a:rPr lang="en-US" sz="2000" dirty="0"/>
              <a:t>Your constituents</a:t>
            </a:r>
          </a:p>
          <a:p>
            <a:pPr lvl="1"/>
            <a:r>
              <a:rPr lang="en-US" sz="2000" dirty="0"/>
              <a:t>Our Federal Partners</a:t>
            </a:r>
          </a:p>
          <a:p>
            <a:pPr marL="0" indent="0">
              <a:buNone/>
            </a:pPr>
            <a:r>
              <a:rPr lang="en-US" sz="2000" i="1" dirty="0"/>
              <a:t>Questions about </a:t>
            </a:r>
          </a:p>
          <a:p>
            <a:pPr marL="0" indent="0">
              <a:buNone/>
            </a:pPr>
            <a:r>
              <a:rPr lang="en-US" sz="2000" i="1" dirty="0"/>
              <a:t>NSRS Modernization?</a:t>
            </a:r>
          </a:p>
          <a:p>
            <a:pPr lvl="1"/>
            <a:r>
              <a:rPr lang="en-US" sz="2000" dirty="0"/>
              <a:t>Reach out now</a:t>
            </a:r>
          </a:p>
          <a:p>
            <a:pPr lvl="1"/>
            <a:r>
              <a:rPr lang="en-US" sz="2000" dirty="0"/>
              <a:t>Be prepared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8314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090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14172" y="308020"/>
            <a:ext cx="5598999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4000" dirty="0">
                <a:latin typeface="Cambria" panose="02040503050406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NGS Mission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79273" y="1145599"/>
            <a:ext cx="8235906" cy="3351068"/>
          </a:xfrm>
        </p:spPr>
        <p:txBody>
          <a:bodyPr>
            <a:norm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To define, maintain and provide access to the </a:t>
            </a:r>
            <a:r>
              <a:rPr lang="en-US" altLang="zh-CN" b="1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National Spatial Reference System (NSRS)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to meet our Nation’s economic, social, and environmental needs.</a:t>
            </a:r>
            <a:r>
              <a:rPr lang="en-US" altLang="zh-CN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2" descr="12-layers">
            <a:extLst>
              <a:ext uri="{FF2B5EF4-FFF2-40B4-BE49-F238E27FC236}">
                <a16:creationId xmlns:a16="http://schemas.microsoft.com/office/drawing/2014/main" id="{2A3367CF-4BCA-46BC-82FC-BF947D353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122" y="1469478"/>
            <a:ext cx="2143125" cy="3178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CD3946BA-581C-47A7-AAF1-5FD08586017F}"/>
              </a:ext>
            </a:extLst>
          </p:cNvPr>
          <p:cNvSpPr/>
          <p:nvPr/>
        </p:nvSpPr>
        <p:spPr>
          <a:xfrm>
            <a:off x="2287879" y="3997902"/>
            <a:ext cx="1103243" cy="678346"/>
          </a:xfrm>
          <a:prstGeom prst="rightArrow">
            <a:avLst/>
          </a:prstGeom>
          <a:ln w="15875"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NSRS</a:t>
            </a:r>
          </a:p>
        </p:txBody>
      </p:sp>
    </p:spTree>
    <p:extLst>
      <p:ext uri="{BB962C8B-B14F-4D97-AF65-F5344CB8AC3E}">
        <p14:creationId xmlns:p14="http://schemas.microsoft.com/office/powerpoint/2010/main" val="28854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6" presetClass="emph" presetSubtype="0" repeatCount="2000" fill="hold" grpId="2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8184F-47C7-4DF0-BA2C-52F08F98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205979"/>
            <a:ext cx="6858000" cy="857250"/>
          </a:xfrm>
        </p:spPr>
        <p:txBody>
          <a:bodyPr>
            <a:normAutofit/>
          </a:bodyPr>
          <a:lstStyle/>
          <a:p>
            <a:r>
              <a:rPr lang="en-US" sz="4000" dirty="0"/>
              <a:t>Modernizing the NSRS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CB94E-1EFB-4F90-B437-49166959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365" y="1005415"/>
            <a:ext cx="8474635" cy="3932106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/>
              <a:t>Updating </a:t>
            </a:r>
            <a:r>
              <a:rPr lang="en-US" sz="2400" b="1" i="1" dirty="0"/>
              <a:t>all</a:t>
            </a:r>
            <a:r>
              <a:rPr lang="en-US" sz="2400" dirty="0"/>
              <a:t> NSRS coordinates</a:t>
            </a:r>
          </a:p>
          <a:p>
            <a:pPr lvl="1">
              <a:defRPr/>
            </a:pPr>
            <a:r>
              <a:rPr lang="en-US" sz="2000" dirty="0"/>
              <a:t>Replace existing datums with new datums</a:t>
            </a:r>
          </a:p>
          <a:p>
            <a:pPr lvl="1">
              <a:defRPr/>
            </a:pPr>
            <a:r>
              <a:rPr lang="en-US" sz="2000" dirty="0"/>
              <a:t>Replacing existing SPCS83 with new SPCS2022</a:t>
            </a:r>
          </a:p>
          <a:p>
            <a:pPr lvl="1">
              <a:defRPr/>
            </a:pPr>
            <a:r>
              <a:rPr lang="en-US" sz="2000" dirty="0"/>
              <a:t>Accounting for coordinates changing with time</a:t>
            </a:r>
          </a:p>
          <a:p>
            <a:pPr>
              <a:defRPr/>
            </a:pPr>
            <a:r>
              <a:rPr lang="en-US" sz="2400" dirty="0"/>
              <a:t>Improving NGS products and services</a:t>
            </a:r>
          </a:p>
          <a:p>
            <a:pPr>
              <a:defRPr/>
            </a:pPr>
            <a:r>
              <a:rPr lang="en-US" sz="2400" dirty="0"/>
              <a:t>Simplifying customer contributions</a:t>
            </a:r>
          </a:p>
          <a:p>
            <a:pPr>
              <a:defRPr/>
            </a:pPr>
            <a:r>
              <a:rPr lang="en-US" sz="2400" dirty="0"/>
              <a:t>Making the NSRS:</a:t>
            </a:r>
          </a:p>
          <a:p>
            <a:pPr lvl="1">
              <a:defRPr/>
            </a:pPr>
            <a:r>
              <a:rPr lang="en-US" sz="2000" b="1" i="1" dirty="0"/>
              <a:t>More</a:t>
            </a:r>
            <a:r>
              <a:rPr lang="en-US" sz="2000" dirty="0"/>
              <a:t> accurate</a:t>
            </a:r>
          </a:p>
          <a:p>
            <a:pPr lvl="1">
              <a:defRPr/>
            </a:pPr>
            <a:r>
              <a:rPr lang="en-US" sz="2000" b="1" i="1" dirty="0"/>
              <a:t>More</a:t>
            </a:r>
            <a:r>
              <a:rPr lang="en-US" sz="2000" dirty="0"/>
              <a:t> accessible</a:t>
            </a:r>
          </a:p>
          <a:p>
            <a:pPr lvl="1">
              <a:defRPr/>
            </a:pPr>
            <a:r>
              <a:rPr lang="en-US" sz="2000" b="1" i="1" dirty="0"/>
              <a:t>More</a:t>
            </a:r>
            <a:r>
              <a:rPr lang="en-US" sz="2000" dirty="0"/>
              <a:t> efficient</a:t>
            </a: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5672F8-2E11-420E-932D-1C02A556BF66}"/>
              </a:ext>
            </a:extLst>
          </p:cNvPr>
          <p:cNvSpPr/>
          <p:nvPr/>
        </p:nvSpPr>
        <p:spPr>
          <a:xfrm rot="20193485">
            <a:off x="5565135" y="3069109"/>
            <a:ext cx="2190344" cy="16850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/>
            <a:r>
              <a:rPr lang="en-US" sz="33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Rollout in</a:t>
            </a:r>
          </a:p>
          <a:p>
            <a:pPr algn="ctr" defTabSz="685800"/>
            <a:r>
              <a:rPr lang="en-US" sz="7200" b="1" kern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  <a:sym typeface="Arial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98347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143001" y="1206042"/>
            <a:ext cx="6858000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lvl="1" algn="ctr">
              <a:spcBef>
                <a:spcPts val="100"/>
              </a:spcBef>
            </a:pPr>
            <a:r>
              <a:rPr lang="en-US" sz="5700" spc="-5" dirty="0">
                <a:solidFill>
                  <a:prstClr val="black"/>
                </a:solidFill>
                <a:latin typeface="Cambria" panose="02040503050406030204" pitchFamily="18" charset="0"/>
                <a:cs typeface="Calibri"/>
              </a:rPr>
              <a:t>NSRS Modernization</a:t>
            </a:r>
          </a:p>
        </p:txBody>
      </p:sp>
      <p:sp>
        <p:nvSpPr>
          <p:cNvPr id="13" name="Title"/>
          <p:cNvSpPr txBox="1">
            <a:spLocks noGrp="1"/>
          </p:cNvSpPr>
          <p:nvPr>
            <p:ph type="title"/>
          </p:nvPr>
        </p:nvSpPr>
        <p:spPr>
          <a:xfrm>
            <a:off x="1402200" y="2442731"/>
            <a:ext cx="6339600" cy="474489"/>
          </a:xfrm>
          <a:prstGeom prst="rect">
            <a:avLst/>
          </a:prstGeom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spc="-30" dirty="0">
                <a:cs typeface="Calibri"/>
              </a:rPr>
              <a:t>What’s going to stay the same?</a:t>
            </a:r>
            <a:endParaRPr sz="1800" dirty="0">
              <a:cs typeface="Calibri"/>
            </a:endParaRPr>
          </a:p>
        </p:txBody>
      </p:sp>
      <p:sp>
        <p:nvSpPr>
          <p:cNvPr id="4" name="Title"/>
          <p:cNvSpPr txBox="1">
            <a:spLocks/>
          </p:cNvSpPr>
          <p:nvPr/>
        </p:nvSpPr>
        <p:spPr bwMode="auto">
          <a:xfrm>
            <a:off x="1402200" y="3509351"/>
            <a:ext cx="6339600" cy="47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  <a:ea typeface="ＭＳ Ｐゴシック" charset="0"/>
                <a:cs typeface="Times New Roman" pitchFamily="18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3000" spc="-30" dirty="0">
                <a:latin typeface="Cambria" panose="02040503050406030204" pitchFamily="18" charset="0"/>
                <a:cs typeface="Calibri"/>
              </a:rPr>
              <a:t>What’s going to be different?</a:t>
            </a:r>
            <a:endParaRPr lang="en-US" sz="3000" dirty="0">
              <a:latin typeface="Cambria" panose="02040503050406030204" pitchFamily="18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93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1143000" y="130303"/>
            <a:ext cx="68580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defRPr/>
            </a:pPr>
            <a:r>
              <a:rPr lang="en-US" sz="33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National Spatial Reference System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143000" y="987664"/>
            <a:ext cx="6858000" cy="1470800"/>
          </a:xfrm>
          <a:prstGeom prst="rect">
            <a:avLst/>
          </a:prstGeom>
        </p:spPr>
        <p:txBody>
          <a:bodyPr vert="horz" lIns="68580" tIns="34290" rIns="68580" bIns="3429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800">
              <a:spcBef>
                <a:spcPts val="750"/>
              </a:spcBef>
              <a:buNone/>
              <a:defRPr/>
            </a:pPr>
            <a:r>
              <a:rPr lang="en-US" altLang="en-US" sz="21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A </a:t>
            </a:r>
            <a:r>
              <a:rPr lang="en-US" altLang="en-US" sz="2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common</a:t>
            </a:r>
            <a:r>
              <a:rPr lang="en-US" altLang="en-US" sz="21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and </a:t>
            </a:r>
            <a:r>
              <a:rPr lang="en-US" altLang="en-US" sz="21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consistent</a:t>
            </a:r>
            <a:r>
              <a:rPr lang="en-US" altLang="en-US" sz="21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altLang="en-US" sz="21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geospatial framework to meet the economic, social, and environmental positioning needs of our Nation. </a:t>
            </a:r>
          </a:p>
          <a:p>
            <a:pPr marL="0" indent="0" algn="ctr" defTabSz="685800">
              <a:spcBef>
                <a:spcPts val="750"/>
              </a:spcBef>
              <a:buNone/>
              <a:defRPr/>
            </a:pPr>
            <a:endParaRPr lang="en-US" altLang="en-US" sz="6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indent="0" defTabSz="685800">
              <a:spcBef>
                <a:spcPts val="750"/>
              </a:spcBef>
              <a:buNone/>
              <a:defRPr/>
            </a:pPr>
            <a:r>
              <a:rPr lang="en-US" altLang="en-US" sz="210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  Foundational elements include: </a:t>
            </a:r>
          </a:p>
          <a:p>
            <a:pPr marL="0" indent="0" defTabSz="685800">
              <a:spcBef>
                <a:spcPts val="750"/>
              </a:spcBef>
              <a:buNone/>
              <a:defRPr/>
            </a:pPr>
            <a:endParaRPr lang="en-US" altLang="en-US" sz="21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171450" indent="-171450" defTabSz="685800">
              <a:spcBef>
                <a:spcPts val="750"/>
              </a:spcBef>
              <a:defRPr/>
            </a:pPr>
            <a:endParaRPr lang="en-US" sz="210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102163" y="1957831"/>
            <a:ext cx="2898837" cy="2677656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altLang="en-US" sz="21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Latitude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altLang="en-US" sz="21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Longitude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altLang="en-US" sz="21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Height  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altLang="en-US" sz="21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Gravity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r>
              <a:rPr lang="en-US" altLang="en-US" sz="21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Shoreline Position   </a:t>
            </a:r>
          </a:p>
          <a:p>
            <a:pPr marL="257175" indent="-257175" defTabSz="685800">
              <a:buFont typeface="Arial" panose="020B0604020202020204" pitchFamily="34" charset="0"/>
              <a:buChar char="•"/>
              <a:defRPr/>
            </a:pPr>
            <a:endParaRPr lang="en-US" altLang="en-US" sz="2100" kern="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685800">
              <a:defRPr/>
            </a:pPr>
            <a:r>
              <a:rPr lang="en-US" altLang="en-US" sz="2100" i="1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…how these change over time </a:t>
            </a:r>
          </a:p>
        </p:txBody>
      </p:sp>
      <p:graphicFrame>
        <p:nvGraphicFramePr>
          <p:cNvPr id="15" name="Content Placeholder 6"/>
          <p:cNvGraphicFramePr>
            <a:graphicFrameLocks/>
          </p:cNvGraphicFramePr>
          <p:nvPr/>
        </p:nvGraphicFramePr>
        <p:xfrm>
          <a:off x="1228725" y="2355484"/>
          <a:ext cx="3793333" cy="128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54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2110979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</a:tblGrid>
              <a:tr h="71697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</a:t>
                      </a:r>
                      <a:endParaRPr lang="en-US" sz="18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Vertical</a:t>
                      </a:r>
                      <a:endParaRPr lang="en-US" sz="18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28557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NAD</a:t>
                      </a:r>
                      <a:r>
                        <a:rPr lang="en-US" sz="1500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83</a:t>
                      </a:r>
                      <a:endParaRPr lang="en-US" sz="1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NAVD88</a:t>
                      </a: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28557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NAD27</a:t>
                      </a:r>
                      <a:endParaRPr lang="en-US" sz="1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NGVD</a:t>
                      </a:r>
                      <a:r>
                        <a:rPr lang="en-US" sz="1500" b="1" baseline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5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</a:tbl>
          </a:graphicData>
        </a:graphic>
      </p:graphicFrame>
      <p:graphicFrame>
        <p:nvGraphicFramePr>
          <p:cNvPr id="20" name="Content Placeholder 6"/>
          <p:cNvGraphicFramePr>
            <a:graphicFrameLocks/>
          </p:cNvGraphicFramePr>
          <p:nvPr/>
        </p:nvGraphicFramePr>
        <p:xfrm>
          <a:off x="1228725" y="3743053"/>
          <a:ext cx="3793333" cy="128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54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2110979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</a:tblGrid>
              <a:tr h="71697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Great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Lakes</a:t>
                      </a:r>
                    </a:p>
                    <a:p>
                      <a:pPr algn="ctr"/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Geoid</a:t>
                      </a:r>
                    </a:p>
                    <a:p>
                      <a:pPr algn="ctr"/>
                      <a:r>
                        <a:rPr lang="en-US" sz="18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Models</a:t>
                      </a: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28557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IGLD85</a:t>
                      </a:r>
                      <a:endParaRPr lang="en-US" sz="1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GEOID18</a:t>
                      </a: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285576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IGLD55</a:t>
                      </a:r>
                      <a:endParaRPr lang="en-US" sz="1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GEOID12B</a:t>
                      </a: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730454" y="2601733"/>
            <a:ext cx="1555851" cy="415498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en-US" sz="2100" kern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Elevation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6251400" y="2797940"/>
            <a:ext cx="523800" cy="0"/>
          </a:xfrm>
          <a:prstGeom prst="straightConnector1">
            <a:avLst/>
          </a:prstGeom>
          <a:ln w="381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38CCFEB3-E82E-4057-AA73-20E0CB075AB8}"/>
              </a:ext>
            </a:extLst>
          </p:cNvPr>
          <p:cNvGraphicFramePr>
            <a:graphicFrameLocks/>
          </p:cNvGraphicFramePr>
          <p:nvPr/>
        </p:nvGraphicFramePr>
        <p:xfrm>
          <a:off x="1225916" y="2355484"/>
          <a:ext cx="3793333" cy="128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54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2110979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</a:tblGrid>
              <a:tr h="71697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Horizontal</a:t>
                      </a:r>
                      <a:endParaRPr lang="en-US" sz="1800" b="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Vertical</a:t>
                      </a:r>
                      <a:endParaRPr lang="en-US" sz="1800" baseline="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endParaRPr lang="en-US" sz="1800" dirty="0">
                        <a:solidFill>
                          <a:schemeClr val="bg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285576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285576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b="1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EB04C5C2-4505-4ACA-A943-BE35CDEDCEAC}"/>
              </a:ext>
            </a:extLst>
          </p:cNvPr>
          <p:cNvGraphicFramePr>
            <a:graphicFrameLocks/>
          </p:cNvGraphicFramePr>
          <p:nvPr/>
        </p:nvGraphicFramePr>
        <p:xfrm>
          <a:off x="1225916" y="3743053"/>
          <a:ext cx="3793333" cy="1288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54">
                  <a:extLst>
                    <a:ext uri="{9D8B030D-6E8A-4147-A177-3AD203B41FA5}">
                      <a16:colId xmlns:a16="http://schemas.microsoft.com/office/drawing/2014/main" val="2202110323"/>
                    </a:ext>
                  </a:extLst>
                </a:gridCol>
                <a:gridCol w="2110979">
                  <a:extLst>
                    <a:ext uri="{9D8B030D-6E8A-4147-A177-3AD203B41FA5}">
                      <a16:colId xmlns:a16="http://schemas.microsoft.com/office/drawing/2014/main" val="1277430874"/>
                    </a:ext>
                  </a:extLst>
                </a:gridCol>
              </a:tblGrid>
              <a:tr h="71697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Great</a:t>
                      </a:r>
                      <a:r>
                        <a:rPr lang="en-US" sz="18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Lakes</a:t>
                      </a:r>
                    </a:p>
                    <a:p>
                      <a:pPr algn="ctr"/>
                      <a:r>
                        <a:rPr lang="en-US" sz="1800" b="0" dirty="0" err="1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Datums</a:t>
                      </a: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Geoid</a:t>
                      </a:r>
                    </a:p>
                    <a:p>
                      <a:pPr algn="ctr"/>
                      <a:r>
                        <a:rPr lang="en-US" sz="1800" b="0" baseline="0" dirty="0">
                          <a:solidFill>
                            <a:schemeClr val="bg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Models</a:t>
                      </a: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080662"/>
                  </a:ext>
                </a:extLst>
              </a:tr>
              <a:tr h="285576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544551"/>
                  </a:ext>
                </a:extLst>
              </a:tr>
              <a:tr h="285576"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56975" marR="56975" marT="28488" marB="284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057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12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1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43000" y="310488"/>
            <a:ext cx="6858000" cy="44807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buSzPct val="159375"/>
            </a:pPr>
            <a:r>
              <a:rPr lang="en-US" sz="3750" b="1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cs typeface="Arial"/>
              </a:rPr>
              <a:t>Positional Components of </a:t>
            </a:r>
          </a:p>
          <a:p>
            <a:pPr algn="ctr">
              <a:buSzPct val="159375"/>
            </a:pPr>
            <a:r>
              <a:rPr lang="en-US" sz="3750" b="1" dirty="0"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cs typeface="Arial"/>
              </a:rPr>
              <a:t>the NSRS</a:t>
            </a:r>
            <a:endParaRPr lang="en-US" sz="3750" b="1" spc="-5" dirty="0">
              <a:uFill>
                <a:solidFill>
                  <a:srgbClr val="1F497D"/>
                </a:solidFill>
              </a:uFill>
              <a:latin typeface="Cambria" panose="02040503050406030204" pitchFamily="18" charset="0"/>
              <a:cs typeface="Arial"/>
            </a:endParaRPr>
          </a:p>
          <a:p>
            <a:pPr algn="ctr">
              <a:spcBef>
                <a:spcPts val="2250"/>
              </a:spcBef>
              <a:buSzPct val="159375"/>
            </a:pPr>
            <a:r>
              <a:rPr lang="en-US" sz="36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Geometric</a:t>
            </a:r>
          </a:p>
          <a:p>
            <a:pPr algn="ctr">
              <a:buSzPct val="159375"/>
            </a:pPr>
            <a:r>
              <a:rPr lang="en-US" sz="2700" b="1" spc="-15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“Horizontal”</a:t>
            </a:r>
          </a:p>
          <a:p>
            <a:pPr algn="ctr">
              <a:buSzPct val="159375"/>
            </a:pPr>
            <a:r>
              <a:rPr lang="en-US" sz="2400" b="1" spc="-15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Latitude, Longitude, </a:t>
            </a:r>
            <a:r>
              <a:rPr lang="en-US" sz="2400" b="1" i="1" spc="-15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Ellipsoid Height</a:t>
            </a:r>
          </a:p>
          <a:p>
            <a:pPr algn="ctr">
              <a:spcBef>
                <a:spcPts val="2250"/>
              </a:spcBef>
              <a:buSzPct val="159375"/>
            </a:pPr>
            <a:r>
              <a:rPr lang="en-US" sz="36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Geopotential</a:t>
            </a:r>
          </a:p>
          <a:p>
            <a:pPr lvl="0" algn="ctr">
              <a:buSzPct val="159375"/>
            </a:pPr>
            <a:r>
              <a:rPr lang="en-US" sz="2700" b="1" spc="-15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Orthometric Height</a:t>
            </a:r>
          </a:p>
          <a:p>
            <a:pPr lvl="0" algn="ctr">
              <a:buSzPct val="159375"/>
            </a:pPr>
            <a:r>
              <a:rPr lang="en-US" sz="2700" b="1" spc="-15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cs typeface="Arial Black"/>
              </a:rPr>
              <a:t>aka “Elevation”</a:t>
            </a:r>
            <a:endParaRPr lang="en-US" sz="3600" b="1" spc="-15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cs typeface="Arial Black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6608406" y="1913217"/>
            <a:ext cx="986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1" spc="-15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NAD83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 bwMode="auto">
          <a:xfrm>
            <a:off x="6608406" y="3499273"/>
            <a:ext cx="11686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en-US" b="1" spc="-15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</a:rPr>
              <a:t>NAVD88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782647" y="2081164"/>
            <a:ext cx="797768" cy="699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endCxn id="5" idx="1"/>
          </p:cNvCxnSpPr>
          <p:nvPr/>
        </p:nvCxnSpPr>
        <p:spPr>
          <a:xfrm>
            <a:off x="5972175" y="3671888"/>
            <a:ext cx="636231" cy="120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9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143001" y="665976"/>
            <a:ext cx="6858000" cy="38446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r>
              <a:rPr sz="4050" b="1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North </a:t>
            </a:r>
            <a:r>
              <a:rPr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American </a:t>
            </a:r>
            <a:r>
              <a:rPr lang="en-US" sz="4050" b="1" spc="-1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Datum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4050" b="1" spc="-1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of 1983</a:t>
            </a:r>
            <a:r>
              <a:rPr lang="en-US" sz="4050" b="1" spc="-5" dirty="0">
                <a:solidFill>
                  <a:prstClr val="black"/>
                </a:solidFill>
                <a:uFill>
                  <a:solidFill>
                    <a:srgbClr val="1F497D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"/>
              </a:rPr>
              <a:t> 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endParaRPr lang="en-US" sz="3300" b="1" spc="-5" dirty="0">
              <a:solidFill>
                <a:srgbClr val="1F497D"/>
              </a:solidFill>
              <a:uFill>
                <a:solidFill>
                  <a:srgbClr val="1F497D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r>
              <a:rPr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NA</a:t>
            </a:r>
            <a:r>
              <a:rPr lang="en-US" sz="4500" b="1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D83</a:t>
            </a:r>
          </a:p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endParaRPr lang="en-US" sz="4500" b="1" spc="-15" dirty="0">
              <a:solidFill>
                <a:srgbClr val="C00000"/>
              </a:solidFill>
              <a:uFill>
                <a:solidFill>
                  <a:srgbClr val="C00000"/>
                </a:solidFill>
              </a:uFill>
              <a:latin typeface="Cambria" panose="02040503050406030204" pitchFamily="18" charset="0"/>
              <a:ea typeface="ＭＳ Ｐゴシック" pitchFamily="34" charset="-128"/>
              <a:cs typeface="Arial Black"/>
            </a:endParaRPr>
          </a:p>
          <a:p>
            <a:pPr marL="12700" algn="ctr" defTabSz="342900" fontAlgn="base">
              <a:spcAft>
                <a:spcPct val="0"/>
              </a:spcAft>
              <a:buSzPct val="159375"/>
              <a:tabLst>
                <a:tab pos="297808" algn="l"/>
                <a:tab pos="298442" algn="l"/>
              </a:tabLst>
              <a:defRPr/>
            </a:pPr>
            <a:r>
              <a:rPr lang="en-US" sz="4500" b="1" i="1" spc="-15" dirty="0">
                <a:solidFill>
                  <a:prstClr val="black">
                    <a:lumMod val="50000"/>
                    <a:lumOff val="50000"/>
                  </a:prstClr>
                </a:solidFill>
                <a:uFill>
                  <a:solidFill>
                    <a:srgbClr val="C00000"/>
                  </a:solidFill>
                </a:uFill>
                <a:latin typeface="Cambria" panose="02040503050406030204" pitchFamily="18" charset="0"/>
                <a:ea typeface="ＭＳ Ｐゴシック" pitchFamily="34" charset="-128"/>
                <a:cs typeface="Arial Black"/>
              </a:rPr>
              <a:t>will be replaced by</a:t>
            </a:r>
          </a:p>
        </p:txBody>
      </p:sp>
    </p:spTree>
    <p:extLst>
      <p:ext uri="{BB962C8B-B14F-4D97-AF65-F5344CB8AC3E}">
        <p14:creationId xmlns:p14="http://schemas.microsoft.com/office/powerpoint/2010/main" val="288463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8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7.1|2.3|6.5|7.9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3|2.4|7.8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7.4|1.2|2.5|5.6|5.2|3.5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.3|1.7|9.9|5.3|4.8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J_NGS_background_16by9.potx" id="{DAEBF894-B51F-425B-9492-0BF76FB518CC}" vid="{08C939DD-2156-4032-B91F-746944264C94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JJ_NGS_background_16by9</Template>
  <TotalTime>804</TotalTime>
  <Words>1924</Words>
  <Application>Microsoft Office PowerPoint</Application>
  <PresentationFormat>On-screen Show (16:9)</PresentationFormat>
  <Paragraphs>340</Paragraphs>
  <Slides>31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 Black</vt:lpstr>
      <vt:lpstr>Calibri</vt:lpstr>
      <vt:lpstr>Cambria</vt:lpstr>
      <vt:lpstr>Wingdings</vt:lpstr>
      <vt:lpstr>Office Theme</vt:lpstr>
      <vt:lpstr>1_Office Theme</vt:lpstr>
      <vt:lpstr>Geodesy for the Geographer Replacing NAD 83</vt:lpstr>
      <vt:lpstr>Organizational Structure</vt:lpstr>
      <vt:lpstr>Organizational Structure</vt:lpstr>
      <vt:lpstr>NGS Mission</vt:lpstr>
      <vt:lpstr>Modernizing the NSRS</vt:lpstr>
      <vt:lpstr>What’s going to stay the same?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TRFs for Modernized NSRS</vt:lpstr>
      <vt:lpstr>Plate-Fixed NSRS TRFs</vt:lpstr>
      <vt:lpstr>PowerPoint Presentation</vt:lpstr>
      <vt:lpstr>Plate-Fixed</vt:lpstr>
      <vt:lpstr>PowerPoint Presentation</vt:lpstr>
      <vt:lpstr>PowerPoint Presentation</vt:lpstr>
      <vt:lpstr>PowerPoint Presentation</vt:lpstr>
      <vt:lpstr>Remember…</vt:lpstr>
      <vt:lpstr>Preparing for New Datums</vt:lpstr>
      <vt:lpstr>Preparing for New Datums</vt:lpstr>
      <vt:lpstr>Preparing for New Datums</vt:lpstr>
      <vt:lpstr>Preparing for New Datums</vt:lpstr>
      <vt:lpstr>PowerPoint Presentation</vt:lpstr>
      <vt:lpstr>About the timing of it all…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SPCS2022 Making Earth Flat Again... One Zone at a Time!</dc:title>
  <dc:creator>Jeff Jalbrzikowski</dc:creator>
  <cp:lastModifiedBy>Jeff Jalbrzikowski</cp:lastModifiedBy>
  <cp:revision>48</cp:revision>
  <dcterms:created xsi:type="dcterms:W3CDTF">2023-05-25T12:26:39Z</dcterms:created>
  <dcterms:modified xsi:type="dcterms:W3CDTF">2024-01-12T15:24:51Z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1519837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D10.2.0</vt:lpwstr>
  </property>
</Properties>
</file>