
<file path=[Content_Types].xml><?xml version="1.0" encoding="utf-8"?>
<Types xmlns="http://schemas.openxmlformats.org/package/2006/content-types">
  <Default ContentType="image/gif" Extension="gif"/>
  <Default ContentType="image/jpeg" Extension="jfif"/>
  <Default ContentType="image/jpeg" Extension="jpeg"/>
  <Default ContentType="image/jpeg" Extension="jp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image/jpg" PartName="/ppt/media/image11.jpg"/>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tags+xml" PartName="/ppt/tags/tag1.xml"/>
  <Override ContentType="application/vnd.openxmlformats-officedocument.presentationml.notesSlide+xml" PartName="/ppt/notesSlides/notesSlide33.xml"/>
  <Override ContentType="application/vnd.openxmlformats-officedocument.presentationml.tags+xml" PartName="/ppt/tags/tag2.xml"/>
  <Override ContentType="application/vnd.openxmlformats-officedocument.presentationml.notesSlide+xml" PartName="/ppt/notesSlides/notesSlide34.xml"/>
  <Override ContentType="application/vnd.openxmlformats-officedocument.presentationml.tags+xml" PartName="/ppt/tags/tag3.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drawingml.diagramData+xml" PartName="/ppt/diagrams/data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drawingml.diagramColors+xml" PartName="/ppt/diagrams/colors1.xml"/>
  <Override ContentType="application/vnd.ms-office.drawingml.diagramDrawing+xml" PartName="/ppt/diagrams/drawing1.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tags+xml" PartName="/ppt/tags/tag4.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tags+xml" PartName="/ppt/tags/tag5.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image/jpg" PartName="/ppt/media/image62.jpg"/>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80.xml"/>
  <Override ContentType="application/vnd.openxmlformats-officedocument.presentationml.notesSlide+xml" PartName="/ppt/notesSlides/notesSlide81.xml"/>
  <Override ContentType="application/vnd.openxmlformats-officedocument.presentationml.notesSlide+xml" PartName="/ppt/notesSlides/notesSlide82.xml"/>
  <Override ContentType="application/vnd.openxmlformats-officedocument.presentationml.notesSlide+xml" PartName="/ppt/notesSlides/notesSlide83.xml"/>
  <Override ContentType="application/vnd.openxmlformats-officedocument.presentationml.notesSlide+xml" PartName="/ppt/notesSlides/notesSlide84.xml"/>
  <Override ContentType="application/vnd.openxmlformats-officedocument.presentationml.notesSlide+xml" PartName="/ppt/notesSlides/notesSlide85.xml"/>
  <Override ContentType="application/vnd.openxmlformats-officedocument.presentationml.notesSlide+xml" PartName="/ppt/notesSlides/notesSlide86.xml"/>
  <Override ContentType="application/vnd.openxmlformats-officedocument.presentationml.notesSlide+xml" PartName="/ppt/notesSlides/notesSlide87.xml"/>
  <Override ContentType="application/vnd.openxmlformats-officedocument.presentationml.notesSlide+xml" PartName="/ppt/notesSlides/notesSlide88.xml"/>
  <Override ContentType="application/vnd.openxmlformats-officedocument.presentationml.notesSlide+xml" PartName="/ppt/notesSlides/notesSlide89.xml"/>
  <Override ContentType="application/vnd.openxmlformats-officedocument.presentationml.tags+xml" PartName="/ppt/tags/tag6.xml"/>
  <Override ContentType="application/vnd.openxmlformats-officedocument.presentationml.notesSlide+xml" PartName="/ppt/notesSlides/notesSlide90.xml"/>
  <Override ContentType="application/vnd.openxmlformats-officedocument.presentationml.tags+xml" PartName="/ppt/tags/tag7.xml"/>
  <Override ContentType="application/vnd.openxmlformats-officedocument.presentationml.notesSlide+xml" PartName="/ppt/notesSlides/notesSlide91.xml"/>
  <Override ContentType="application/vnd.openxmlformats-officedocument.presentationml.tags+xml" PartName="/ppt/tags/tag8.xml"/>
  <Override ContentType="application/vnd.openxmlformats-officedocument.presentationml.notesSlide+xml" PartName="/ppt/notesSlides/notesSlide92.xml"/>
  <Override ContentType="application/vnd.openxmlformats-officedocument.presentationml.notesSlide+xml" PartName="/ppt/notesSlides/notesSlide93.xml"/>
  <Override ContentType="application/vnd.openxmlformats-officedocument.presentationml.notesSlide+xml" PartName="/ppt/notesSlides/notesSlide94.xml"/>
  <Override ContentType="application/vnd.openxmlformats-officedocument.presentationml.notesSlide+xml" PartName="/ppt/notesSlides/notesSlide95.xml"/>
  <Override ContentType="application/vnd.openxmlformats-officedocument.presentationml.notesSlide+xml" PartName="/ppt/notesSlides/notesSlide96.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7"/>
  </p:notesMasterIdLst>
  <p:handoutMasterIdLst>
    <p:handoutMasterId r:id="rId148"/>
  </p:handoutMasterIdLst>
  <p:sldIdLst>
    <p:sldId id="257" r:id="rId2"/>
    <p:sldId id="2408" r:id="rId3"/>
    <p:sldId id="1757" r:id="rId4"/>
    <p:sldId id="1758" r:id="rId5"/>
    <p:sldId id="2389" r:id="rId6"/>
    <p:sldId id="277" r:id="rId7"/>
    <p:sldId id="274" r:id="rId8"/>
    <p:sldId id="1797" r:id="rId9"/>
    <p:sldId id="1964" r:id="rId10"/>
    <p:sldId id="1983" r:id="rId11"/>
    <p:sldId id="1367" r:id="rId12"/>
    <p:sldId id="1368" r:id="rId13"/>
    <p:sldId id="2471" r:id="rId14"/>
    <p:sldId id="2472" r:id="rId15"/>
    <p:sldId id="1397" r:id="rId16"/>
    <p:sldId id="258" r:id="rId17"/>
    <p:sldId id="259" r:id="rId18"/>
    <p:sldId id="260" r:id="rId19"/>
    <p:sldId id="298" r:id="rId20"/>
    <p:sldId id="2489" r:id="rId21"/>
    <p:sldId id="2488" r:id="rId22"/>
    <p:sldId id="2433" r:id="rId23"/>
    <p:sldId id="2458" r:id="rId24"/>
    <p:sldId id="2459" r:id="rId25"/>
    <p:sldId id="2402" r:id="rId26"/>
    <p:sldId id="2460" r:id="rId27"/>
    <p:sldId id="2411" r:id="rId28"/>
    <p:sldId id="2468" r:id="rId29"/>
    <p:sldId id="1924" r:id="rId30"/>
    <p:sldId id="2485" r:id="rId31"/>
    <p:sldId id="2409" r:id="rId32"/>
    <p:sldId id="2486" r:id="rId33"/>
    <p:sldId id="2414" r:id="rId34"/>
    <p:sldId id="1944" r:id="rId35"/>
    <p:sldId id="2420" r:id="rId36"/>
    <p:sldId id="2487" r:id="rId37"/>
    <p:sldId id="2421" r:id="rId38"/>
    <p:sldId id="1925" r:id="rId39"/>
    <p:sldId id="2461" r:id="rId40"/>
    <p:sldId id="2462" r:id="rId41"/>
    <p:sldId id="2363" r:id="rId42"/>
    <p:sldId id="2469" r:id="rId43"/>
    <p:sldId id="2470" r:id="rId44"/>
    <p:sldId id="2467" r:id="rId45"/>
    <p:sldId id="1939" r:id="rId46"/>
    <p:sldId id="1988" r:id="rId47"/>
    <p:sldId id="1985" r:id="rId48"/>
    <p:sldId id="1986" r:id="rId49"/>
    <p:sldId id="2424" r:id="rId50"/>
    <p:sldId id="854" r:id="rId51"/>
    <p:sldId id="2464" r:id="rId52"/>
    <p:sldId id="2456" r:id="rId53"/>
    <p:sldId id="2481" r:id="rId54"/>
    <p:sldId id="2404" r:id="rId55"/>
    <p:sldId id="2001" r:id="rId56"/>
    <p:sldId id="1453" r:id="rId57"/>
    <p:sldId id="1440" r:id="rId58"/>
    <p:sldId id="1460" r:id="rId59"/>
    <p:sldId id="1463" r:id="rId60"/>
    <p:sldId id="1464" r:id="rId61"/>
    <p:sldId id="1465" r:id="rId62"/>
    <p:sldId id="1466" r:id="rId63"/>
    <p:sldId id="2445" r:id="rId64"/>
    <p:sldId id="2443" r:id="rId65"/>
    <p:sldId id="2446" r:id="rId66"/>
    <p:sldId id="2444" r:id="rId67"/>
    <p:sldId id="2384" r:id="rId68"/>
    <p:sldId id="2463" r:id="rId69"/>
    <p:sldId id="2418" r:id="rId70"/>
    <p:sldId id="2396" r:id="rId71"/>
    <p:sldId id="2397" r:id="rId72"/>
    <p:sldId id="2398" r:id="rId73"/>
    <p:sldId id="2399" r:id="rId74"/>
    <p:sldId id="2415" r:id="rId75"/>
    <p:sldId id="2416" r:id="rId76"/>
    <p:sldId id="2401" r:id="rId77"/>
    <p:sldId id="2447" r:id="rId78"/>
    <p:sldId id="2407" r:id="rId79"/>
    <p:sldId id="2440" r:id="rId80"/>
    <p:sldId id="2152" r:id="rId81"/>
    <p:sldId id="2153" r:id="rId82"/>
    <p:sldId id="2154" r:id="rId83"/>
    <p:sldId id="2148" r:id="rId84"/>
    <p:sldId id="2155" r:id="rId85"/>
    <p:sldId id="2393" r:id="rId86"/>
    <p:sldId id="2426" r:id="rId87"/>
    <p:sldId id="2427" r:id="rId88"/>
    <p:sldId id="280" r:id="rId89"/>
    <p:sldId id="2428" r:id="rId90"/>
    <p:sldId id="2149" r:id="rId91"/>
    <p:sldId id="2429" r:id="rId92"/>
    <p:sldId id="2430" r:id="rId93"/>
    <p:sldId id="2439" r:id="rId94"/>
    <p:sldId id="2448" r:id="rId95"/>
    <p:sldId id="2449" r:id="rId96"/>
    <p:sldId id="276" r:id="rId97"/>
    <p:sldId id="2450" r:id="rId98"/>
    <p:sldId id="278" r:id="rId99"/>
    <p:sldId id="2451" r:id="rId100"/>
    <p:sldId id="2457" r:id="rId101"/>
    <p:sldId id="2452" r:id="rId102"/>
    <p:sldId id="2442" r:id="rId103"/>
    <p:sldId id="2006" r:id="rId104"/>
    <p:sldId id="2482" r:id="rId105"/>
    <p:sldId id="2438" r:id="rId106"/>
    <p:sldId id="2045" r:id="rId107"/>
    <p:sldId id="2044" r:id="rId108"/>
    <p:sldId id="2432" r:id="rId109"/>
    <p:sldId id="2419" r:id="rId110"/>
    <p:sldId id="2423" r:id="rId111"/>
    <p:sldId id="2434" r:id="rId112"/>
    <p:sldId id="1519" r:id="rId113"/>
    <p:sldId id="2422" r:id="rId114"/>
    <p:sldId id="2436" r:id="rId115"/>
    <p:sldId id="729" r:id="rId116"/>
    <p:sldId id="727" r:id="rId117"/>
    <p:sldId id="728" r:id="rId118"/>
    <p:sldId id="852" r:id="rId119"/>
    <p:sldId id="789" r:id="rId120"/>
    <p:sldId id="790" r:id="rId121"/>
    <p:sldId id="791" r:id="rId122"/>
    <p:sldId id="792" r:id="rId123"/>
    <p:sldId id="793" r:id="rId124"/>
    <p:sldId id="794" r:id="rId125"/>
    <p:sldId id="795" r:id="rId126"/>
    <p:sldId id="263" r:id="rId127"/>
    <p:sldId id="264" r:id="rId128"/>
    <p:sldId id="265" r:id="rId129"/>
    <p:sldId id="266" r:id="rId130"/>
    <p:sldId id="2490" r:id="rId131"/>
    <p:sldId id="740" r:id="rId132"/>
    <p:sldId id="2473" r:id="rId133"/>
    <p:sldId id="2474" r:id="rId134"/>
    <p:sldId id="2475" r:id="rId135"/>
    <p:sldId id="2378" r:id="rId136"/>
    <p:sldId id="2381" r:id="rId137"/>
    <p:sldId id="2380" r:id="rId138"/>
    <p:sldId id="332" r:id="rId139"/>
    <p:sldId id="2454" r:id="rId140"/>
    <p:sldId id="2476" r:id="rId141"/>
    <p:sldId id="2386" r:id="rId142"/>
    <p:sldId id="855" r:id="rId143"/>
    <p:sldId id="2479" r:id="rId144"/>
    <p:sldId id="272" r:id="rId145"/>
    <p:sldId id="2480" r:id="rId1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Jalbrzikowski" initials="JJ" lastIdx="1" clrIdx="0">
    <p:extLst>
      <p:ext uri="{19B8F6BF-5375-455C-9EA6-DF929625EA0E}">
        <p15:presenceInfo xmlns:p15="http://schemas.microsoft.com/office/powerpoint/2012/main" userId="Jeff Jalbrzikows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674" autoAdjust="0"/>
    <p:restoredTop sz="60835" autoAdjust="0"/>
  </p:normalViewPr>
  <p:slideViewPr>
    <p:cSldViewPr snapToGrid="0" snapToObjects="1">
      <p:cViewPr varScale="1">
        <p:scale>
          <a:sx n="72" d="100"/>
          <a:sy n="72" d="100"/>
        </p:scale>
        <p:origin x="821" y="58"/>
      </p:cViewPr>
      <p:guideLst>
        <p:guide orient="horz" pos="1620"/>
        <p:guide pos="2880"/>
        <p:guide pos="5328"/>
        <p:guide pos="432"/>
        <p:guide orient="horz" pos="492"/>
        <p:guide orient="horz" pos="2772"/>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225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handoutMaster" Target="handoutMasters/handoutMaster1.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4E7D2-7565-4BB2-9838-3506CEB0ED28}" type="doc">
      <dgm:prSet loTypeId="urn:microsoft.com/office/officeart/2005/8/layout/chevron1" loCatId="process" qsTypeId="urn:microsoft.com/office/officeart/2005/8/quickstyle/simple1" qsCatId="simple" csTypeId="urn:microsoft.com/office/officeart/2005/8/colors/accent1_2" csCatId="accent1" phldr="1"/>
      <dgm:spPr/>
    </dgm:pt>
    <dgm:pt modelId="{697DA56B-D265-479C-9FCD-9DBF258A5CE5}">
      <dgm:prSet phldrT="[Text]" custT="1"/>
      <dgm:spPr>
        <a:solidFill>
          <a:schemeClr val="accent6">
            <a:lumMod val="75000"/>
          </a:schemeClr>
        </a:solidFill>
        <a:ln>
          <a:solidFill>
            <a:schemeClr val="tx1"/>
          </a:solidFill>
        </a:ln>
      </dgm:spPr>
      <dgm:t>
        <a:bodyPr/>
        <a:lstStyle/>
        <a:p>
          <a:pPr algn="ctr"/>
          <a:r>
            <a:rPr lang="en-US" sz="1800" dirty="0">
              <a:solidFill>
                <a:schemeClr val="tx1"/>
              </a:solidFill>
            </a:rPr>
            <a:t>NAD27</a:t>
          </a:r>
          <a:endParaRPr lang="en-US" sz="1600" dirty="0">
            <a:solidFill>
              <a:schemeClr val="tx1"/>
            </a:solidFill>
          </a:endParaRPr>
        </a:p>
      </dgm:t>
    </dgm:pt>
    <dgm:pt modelId="{D2D55A34-5519-4579-906C-D4ED5D443770}" type="parTrans" cxnId="{F7B1D737-F1FA-498E-BB9B-4A22DC8E5553}">
      <dgm:prSet/>
      <dgm:spPr/>
      <dgm:t>
        <a:bodyPr/>
        <a:lstStyle/>
        <a:p>
          <a:pPr algn="ctr"/>
          <a:endParaRPr lang="en-US"/>
        </a:p>
      </dgm:t>
    </dgm:pt>
    <dgm:pt modelId="{C9661E72-7B6A-4DF4-A65E-C2E052618C17}" type="sibTrans" cxnId="{F7B1D737-F1FA-498E-BB9B-4A22DC8E5553}">
      <dgm:prSet/>
      <dgm:spPr/>
      <dgm:t>
        <a:bodyPr/>
        <a:lstStyle/>
        <a:p>
          <a:pPr algn="ctr"/>
          <a:endParaRPr lang="en-US"/>
        </a:p>
      </dgm:t>
    </dgm:pt>
    <dgm:pt modelId="{E081A86D-12A8-41E3-A3BE-C671A52D9376}">
      <dgm:prSet phldrT="[Text]" custT="1"/>
      <dgm:spPr>
        <a:solidFill>
          <a:srgbClr val="FBF616"/>
        </a:solidFill>
        <a:ln>
          <a:solidFill>
            <a:schemeClr val="tx1"/>
          </a:solidFill>
        </a:ln>
      </dgm:spPr>
      <dgm:t>
        <a:bodyPr/>
        <a:lstStyle/>
        <a:p>
          <a:pPr algn="ctr"/>
          <a:r>
            <a:rPr lang="en-US" sz="1800" dirty="0">
              <a:solidFill>
                <a:schemeClr val="tx1"/>
              </a:solidFill>
            </a:rPr>
            <a:t>NAD83 (1986)</a:t>
          </a:r>
        </a:p>
      </dgm:t>
    </dgm:pt>
    <dgm:pt modelId="{424BE90C-FA10-4EA6-A936-F75E800E373F}" type="parTrans" cxnId="{A0FF9B40-4C4B-4D21-8B41-F2E5C02E7955}">
      <dgm:prSet/>
      <dgm:spPr/>
      <dgm:t>
        <a:bodyPr/>
        <a:lstStyle/>
        <a:p>
          <a:pPr algn="ctr"/>
          <a:endParaRPr lang="en-US"/>
        </a:p>
      </dgm:t>
    </dgm:pt>
    <dgm:pt modelId="{E945B78C-AC2B-4E2B-991B-F30033E0A5D2}" type="sibTrans" cxnId="{A0FF9B40-4C4B-4D21-8B41-F2E5C02E7955}">
      <dgm:prSet/>
      <dgm:spPr/>
      <dgm:t>
        <a:bodyPr/>
        <a:lstStyle/>
        <a:p>
          <a:pPr algn="ctr"/>
          <a:endParaRPr lang="en-US"/>
        </a:p>
      </dgm:t>
    </dgm:pt>
    <dgm:pt modelId="{5B15CA0A-F019-42B4-860D-EECB53E6E161}">
      <dgm:prSet phldrT="[Text]" custT="1"/>
      <dgm:spPr>
        <a:solidFill>
          <a:schemeClr val="accent3"/>
        </a:solidFill>
        <a:ln>
          <a:solidFill>
            <a:schemeClr val="tx1"/>
          </a:solidFill>
        </a:ln>
      </dgm:spPr>
      <dgm:t>
        <a:bodyPr/>
        <a:lstStyle/>
        <a:p>
          <a:pPr algn="ctr"/>
          <a:endParaRPr lang="en-US" sz="1600" dirty="0">
            <a:solidFill>
              <a:schemeClr val="tx1"/>
            </a:solidFill>
          </a:endParaRPr>
        </a:p>
      </dgm:t>
    </dgm:pt>
    <dgm:pt modelId="{2BE7C007-60A3-4C05-AC6F-CF0B729AFC32}" type="parTrans" cxnId="{97AB65F2-35BA-4CEA-A3D7-64235955DD5C}">
      <dgm:prSet/>
      <dgm:spPr/>
      <dgm:t>
        <a:bodyPr/>
        <a:lstStyle/>
        <a:p>
          <a:pPr algn="ctr"/>
          <a:endParaRPr lang="en-US"/>
        </a:p>
      </dgm:t>
    </dgm:pt>
    <dgm:pt modelId="{E719348E-B54A-4036-AF7B-3D4FD2A6C88D}" type="sibTrans" cxnId="{97AB65F2-35BA-4CEA-A3D7-64235955DD5C}">
      <dgm:prSet/>
      <dgm:spPr/>
      <dgm:t>
        <a:bodyPr/>
        <a:lstStyle/>
        <a:p>
          <a:pPr algn="ctr"/>
          <a:endParaRPr lang="en-US"/>
        </a:p>
      </dgm:t>
    </dgm:pt>
    <dgm:pt modelId="{18C9A2AD-D228-4102-91BA-739599C05699}">
      <dgm:prSet phldrT="[Text]" custT="1"/>
      <dgm:spPr>
        <a:solidFill>
          <a:schemeClr val="accent6"/>
        </a:solidFill>
        <a:ln>
          <a:solidFill>
            <a:schemeClr val="tx1"/>
          </a:solidFill>
        </a:ln>
      </dgm:spPr>
      <dgm:t>
        <a:bodyPr/>
        <a:lstStyle/>
        <a:p>
          <a:pPr algn="ctr"/>
          <a:endParaRPr lang="en-US" sz="1600" dirty="0">
            <a:solidFill>
              <a:schemeClr val="tx1"/>
            </a:solidFill>
          </a:endParaRPr>
        </a:p>
      </dgm:t>
    </dgm:pt>
    <dgm:pt modelId="{CF65A571-A390-4737-9AF4-6A572D42D518}" type="parTrans" cxnId="{4EF50818-E815-49E5-8B4E-BCB30CD67757}">
      <dgm:prSet/>
      <dgm:spPr/>
      <dgm:t>
        <a:bodyPr/>
        <a:lstStyle/>
        <a:p>
          <a:pPr algn="ctr"/>
          <a:endParaRPr lang="en-US"/>
        </a:p>
      </dgm:t>
    </dgm:pt>
    <dgm:pt modelId="{7E8DD8E3-839F-4326-9B80-0BBD08E66360}" type="sibTrans" cxnId="{4EF50818-E815-49E5-8B4E-BCB30CD67757}">
      <dgm:prSet/>
      <dgm:spPr/>
      <dgm:t>
        <a:bodyPr/>
        <a:lstStyle/>
        <a:p>
          <a:pPr algn="ctr"/>
          <a:endParaRPr lang="en-US"/>
        </a:p>
      </dgm:t>
    </dgm:pt>
    <dgm:pt modelId="{32CC5A6A-BB3C-4D25-88E8-8C890926075F}">
      <dgm:prSet phldrT="[Text]" custT="1"/>
      <dgm:spPr>
        <a:solidFill>
          <a:schemeClr val="accent1">
            <a:lumMod val="60000"/>
            <a:lumOff val="40000"/>
          </a:schemeClr>
        </a:solidFill>
        <a:ln>
          <a:solidFill>
            <a:schemeClr val="tx1"/>
          </a:solidFill>
        </a:ln>
      </dgm:spPr>
      <dgm:t>
        <a:bodyPr/>
        <a:lstStyle/>
        <a:p>
          <a:pPr algn="ctr"/>
          <a:r>
            <a:rPr lang="en-US" sz="1800" dirty="0">
              <a:solidFill>
                <a:schemeClr val="tx1"/>
              </a:solidFill>
            </a:rPr>
            <a:t>NAD83 (2011)</a:t>
          </a:r>
        </a:p>
      </dgm:t>
    </dgm:pt>
    <dgm:pt modelId="{AE92E2C1-3018-4F52-835E-E3DCD70A21DD}" type="parTrans" cxnId="{B1DC1CA8-9048-45A0-A71D-115CA84BB9D5}">
      <dgm:prSet/>
      <dgm:spPr/>
      <dgm:t>
        <a:bodyPr/>
        <a:lstStyle/>
        <a:p>
          <a:endParaRPr lang="en-US"/>
        </a:p>
      </dgm:t>
    </dgm:pt>
    <dgm:pt modelId="{B42ECEE3-B9FC-42CE-BBF9-B8CC31FE7770}" type="sibTrans" cxnId="{B1DC1CA8-9048-45A0-A71D-115CA84BB9D5}">
      <dgm:prSet/>
      <dgm:spPr/>
      <dgm:t>
        <a:bodyPr/>
        <a:lstStyle/>
        <a:p>
          <a:endParaRPr lang="en-US"/>
        </a:p>
      </dgm:t>
    </dgm:pt>
    <dgm:pt modelId="{8C340ED1-C2C0-4ABE-ADC7-48616CAEC23E}" type="pres">
      <dgm:prSet presAssocID="{4664E7D2-7565-4BB2-9838-3506CEB0ED28}" presName="Name0" presStyleCnt="0">
        <dgm:presLayoutVars>
          <dgm:dir/>
          <dgm:animLvl val="lvl"/>
          <dgm:resizeHandles val="exact"/>
        </dgm:presLayoutVars>
      </dgm:prSet>
      <dgm:spPr/>
    </dgm:pt>
    <dgm:pt modelId="{A0E98B29-CCF6-4268-BB6E-5CE7A9501B0A}" type="pres">
      <dgm:prSet presAssocID="{697DA56B-D265-479C-9FCD-9DBF258A5CE5}" presName="parTxOnly" presStyleLbl="node1" presStyleIdx="0" presStyleCnt="5">
        <dgm:presLayoutVars>
          <dgm:chMax val="0"/>
          <dgm:chPref val="0"/>
          <dgm:bulletEnabled val="1"/>
        </dgm:presLayoutVars>
      </dgm:prSet>
      <dgm:spPr/>
    </dgm:pt>
    <dgm:pt modelId="{E4B42393-0DD7-4FC3-9B3B-55AEDA1FDF2B}" type="pres">
      <dgm:prSet presAssocID="{C9661E72-7B6A-4DF4-A65E-C2E052618C17}" presName="parTxOnlySpace" presStyleCnt="0"/>
      <dgm:spPr/>
    </dgm:pt>
    <dgm:pt modelId="{5EB6A662-EB0A-4387-A904-8C06F2F50B26}" type="pres">
      <dgm:prSet presAssocID="{18C9A2AD-D228-4102-91BA-739599C05699}" presName="parTxOnly" presStyleLbl="node1" presStyleIdx="1" presStyleCnt="5">
        <dgm:presLayoutVars>
          <dgm:chMax val="0"/>
          <dgm:chPref val="0"/>
          <dgm:bulletEnabled val="1"/>
        </dgm:presLayoutVars>
      </dgm:prSet>
      <dgm:spPr/>
    </dgm:pt>
    <dgm:pt modelId="{489CD689-E811-4738-B97C-B51019F9A09F}" type="pres">
      <dgm:prSet presAssocID="{7E8DD8E3-839F-4326-9B80-0BBD08E66360}" presName="parTxOnlySpace" presStyleCnt="0"/>
      <dgm:spPr/>
    </dgm:pt>
    <dgm:pt modelId="{F52C1901-4091-46C2-906D-20AAC097A5D4}" type="pres">
      <dgm:prSet presAssocID="{E081A86D-12A8-41E3-A3BE-C671A52D9376}" presName="parTxOnly" presStyleLbl="node1" presStyleIdx="2" presStyleCnt="5">
        <dgm:presLayoutVars>
          <dgm:chMax val="0"/>
          <dgm:chPref val="0"/>
          <dgm:bulletEnabled val="1"/>
        </dgm:presLayoutVars>
      </dgm:prSet>
      <dgm:spPr/>
    </dgm:pt>
    <dgm:pt modelId="{0C7CD711-91B9-4A62-8607-DA28AFEDB362}" type="pres">
      <dgm:prSet presAssocID="{E945B78C-AC2B-4E2B-991B-F30033E0A5D2}" presName="parTxOnlySpace" presStyleCnt="0"/>
      <dgm:spPr/>
    </dgm:pt>
    <dgm:pt modelId="{EEFC2EA2-6546-43E5-98DA-C18A1D58B2B3}" type="pres">
      <dgm:prSet presAssocID="{5B15CA0A-F019-42B4-860D-EECB53E6E161}" presName="parTxOnly" presStyleLbl="node1" presStyleIdx="3" presStyleCnt="5">
        <dgm:presLayoutVars>
          <dgm:chMax val="0"/>
          <dgm:chPref val="0"/>
          <dgm:bulletEnabled val="1"/>
        </dgm:presLayoutVars>
      </dgm:prSet>
      <dgm:spPr/>
    </dgm:pt>
    <dgm:pt modelId="{4BB48F1D-A757-48EE-8A3D-F1D5F0ECF9B8}" type="pres">
      <dgm:prSet presAssocID="{E719348E-B54A-4036-AF7B-3D4FD2A6C88D}" presName="parTxOnlySpace" presStyleCnt="0"/>
      <dgm:spPr/>
    </dgm:pt>
    <dgm:pt modelId="{EA8B618A-6C09-44E5-AB5B-53F19DF4A409}" type="pres">
      <dgm:prSet presAssocID="{32CC5A6A-BB3C-4D25-88E8-8C890926075F}" presName="parTxOnly" presStyleLbl="node1" presStyleIdx="4" presStyleCnt="5">
        <dgm:presLayoutVars>
          <dgm:chMax val="0"/>
          <dgm:chPref val="0"/>
          <dgm:bulletEnabled val="1"/>
        </dgm:presLayoutVars>
      </dgm:prSet>
      <dgm:spPr/>
    </dgm:pt>
  </dgm:ptLst>
  <dgm:cxnLst>
    <dgm:cxn modelId="{4EF50818-E815-49E5-8B4E-BCB30CD67757}" srcId="{4664E7D2-7565-4BB2-9838-3506CEB0ED28}" destId="{18C9A2AD-D228-4102-91BA-739599C05699}" srcOrd="1" destOrd="0" parTransId="{CF65A571-A390-4737-9AF4-6A572D42D518}" sibTransId="{7E8DD8E3-839F-4326-9B80-0BBD08E66360}"/>
    <dgm:cxn modelId="{0BC3B11B-C92D-4366-ADD9-3D454D12C315}" type="presOf" srcId="{E081A86D-12A8-41E3-A3BE-C671A52D9376}" destId="{F52C1901-4091-46C2-906D-20AAC097A5D4}" srcOrd="0" destOrd="0" presId="urn:microsoft.com/office/officeart/2005/8/layout/chevron1"/>
    <dgm:cxn modelId="{47FA6632-677F-40E2-A6BE-6E0F7533838B}" type="presOf" srcId="{4664E7D2-7565-4BB2-9838-3506CEB0ED28}" destId="{8C340ED1-C2C0-4ABE-ADC7-48616CAEC23E}" srcOrd="0" destOrd="0" presId="urn:microsoft.com/office/officeart/2005/8/layout/chevron1"/>
    <dgm:cxn modelId="{F7B1D737-F1FA-498E-BB9B-4A22DC8E5553}" srcId="{4664E7D2-7565-4BB2-9838-3506CEB0ED28}" destId="{697DA56B-D265-479C-9FCD-9DBF258A5CE5}" srcOrd="0" destOrd="0" parTransId="{D2D55A34-5519-4579-906C-D4ED5D443770}" sibTransId="{C9661E72-7B6A-4DF4-A65E-C2E052618C17}"/>
    <dgm:cxn modelId="{A0FF9B40-4C4B-4D21-8B41-F2E5C02E7955}" srcId="{4664E7D2-7565-4BB2-9838-3506CEB0ED28}" destId="{E081A86D-12A8-41E3-A3BE-C671A52D9376}" srcOrd="2" destOrd="0" parTransId="{424BE90C-FA10-4EA6-A936-F75E800E373F}" sibTransId="{E945B78C-AC2B-4E2B-991B-F30033E0A5D2}"/>
    <dgm:cxn modelId="{17DA7143-FF16-46BB-8BBB-6866A1FD94E8}" type="presOf" srcId="{18C9A2AD-D228-4102-91BA-739599C05699}" destId="{5EB6A662-EB0A-4387-A904-8C06F2F50B26}" srcOrd="0" destOrd="0" presId="urn:microsoft.com/office/officeart/2005/8/layout/chevron1"/>
    <dgm:cxn modelId="{CC9B4886-0711-44D0-A33B-EB3CB64B4AC4}" type="presOf" srcId="{5B15CA0A-F019-42B4-860D-EECB53E6E161}" destId="{EEFC2EA2-6546-43E5-98DA-C18A1D58B2B3}" srcOrd="0" destOrd="0" presId="urn:microsoft.com/office/officeart/2005/8/layout/chevron1"/>
    <dgm:cxn modelId="{B1DC1CA8-9048-45A0-A71D-115CA84BB9D5}" srcId="{4664E7D2-7565-4BB2-9838-3506CEB0ED28}" destId="{32CC5A6A-BB3C-4D25-88E8-8C890926075F}" srcOrd="4" destOrd="0" parTransId="{AE92E2C1-3018-4F52-835E-E3DCD70A21DD}" sibTransId="{B42ECEE3-B9FC-42CE-BBF9-B8CC31FE7770}"/>
    <dgm:cxn modelId="{69C6E5C0-3753-4BDE-8B3F-38A9782A1D9F}" type="presOf" srcId="{32CC5A6A-BB3C-4D25-88E8-8C890926075F}" destId="{EA8B618A-6C09-44E5-AB5B-53F19DF4A409}" srcOrd="0" destOrd="0" presId="urn:microsoft.com/office/officeart/2005/8/layout/chevron1"/>
    <dgm:cxn modelId="{97AB65F2-35BA-4CEA-A3D7-64235955DD5C}" srcId="{4664E7D2-7565-4BB2-9838-3506CEB0ED28}" destId="{5B15CA0A-F019-42B4-860D-EECB53E6E161}" srcOrd="3" destOrd="0" parTransId="{2BE7C007-60A3-4C05-AC6F-CF0B729AFC32}" sibTransId="{E719348E-B54A-4036-AF7B-3D4FD2A6C88D}"/>
    <dgm:cxn modelId="{FD38F3FF-B13A-4972-A7C3-B9E04E5DC869}" type="presOf" srcId="{697DA56B-D265-479C-9FCD-9DBF258A5CE5}" destId="{A0E98B29-CCF6-4268-BB6E-5CE7A9501B0A}" srcOrd="0" destOrd="0" presId="urn:microsoft.com/office/officeart/2005/8/layout/chevron1"/>
    <dgm:cxn modelId="{486FFFDD-813A-4F3F-8038-71C6ACF90D99}" type="presParOf" srcId="{8C340ED1-C2C0-4ABE-ADC7-48616CAEC23E}" destId="{A0E98B29-CCF6-4268-BB6E-5CE7A9501B0A}" srcOrd="0" destOrd="0" presId="urn:microsoft.com/office/officeart/2005/8/layout/chevron1"/>
    <dgm:cxn modelId="{68B1095F-D24C-4DDE-85BA-AD1175DFE4DB}" type="presParOf" srcId="{8C340ED1-C2C0-4ABE-ADC7-48616CAEC23E}" destId="{E4B42393-0DD7-4FC3-9B3B-55AEDA1FDF2B}" srcOrd="1" destOrd="0" presId="urn:microsoft.com/office/officeart/2005/8/layout/chevron1"/>
    <dgm:cxn modelId="{58FE6A29-627E-4417-846E-5D087658ECA6}" type="presParOf" srcId="{8C340ED1-C2C0-4ABE-ADC7-48616CAEC23E}" destId="{5EB6A662-EB0A-4387-A904-8C06F2F50B26}" srcOrd="2" destOrd="0" presId="urn:microsoft.com/office/officeart/2005/8/layout/chevron1"/>
    <dgm:cxn modelId="{CC5792CF-55F2-49E7-BA16-21574D23AC2C}" type="presParOf" srcId="{8C340ED1-C2C0-4ABE-ADC7-48616CAEC23E}" destId="{489CD689-E811-4738-B97C-B51019F9A09F}" srcOrd="3" destOrd="0" presId="urn:microsoft.com/office/officeart/2005/8/layout/chevron1"/>
    <dgm:cxn modelId="{A043D51C-6A2D-4A23-BEB9-2343B93EA87D}" type="presParOf" srcId="{8C340ED1-C2C0-4ABE-ADC7-48616CAEC23E}" destId="{F52C1901-4091-46C2-906D-20AAC097A5D4}" srcOrd="4" destOrd="0" presId="urn:microsoft.com/office/officeart/2005/8/layout/chevron1"/>
    <dgm:cxn modelId="{62263AEC-0FA4-4DCA-ABFC-76203B2F2C8B}" type="presParOf" srcId="{8C340ED1-C2C0-4ABE-ADC7-48616CAEC23E}" destId="{0C7CD711-91B9-4A62-8607-DA28AFEDB362}" srcOrd="5" destOrd="0" presId="urn:microsoft.com/office/officeart/2005/8/layout/chevron1"/>
    <dgm:cxn modelId="{018ACBF5-8234-4C14-9DF0-59A21FC123BD}" type="presParOf" srcId="{8C340ED1-C2C0-4ABE-ADC7-48616CAEC23E}" destId="{EEFC2EA2-6546-43E5-98DA-C18A1D58B2B3}" srcOrd="6" destOrd="0" presId="urn:microsoft.com/office/officeart/2005/8/layout/chevron1"/>
    <dgm:cxn modelId="{CFEFCF28-BE64-4B48-82E3-53A210C21E57}" type="presParOf" srcId="{8C340ED1-C2C0-4ABE-ADC7-48616CAEC23E}" destId="{4BB48F1D-A757-48EE-8A3D-F1D5F0ECF9B8}" srcOrd="7" destOrd="0" presId="urn:microsoft.com/office/officeart/2005/8/layout/chevron1"/>
    <dgm:cxn modelId="{51A42D85-2422-44DF-98DB-F43D46ED3C2C}" type="presParOf" srcId="{8C340ED1-C2C0-4ABE-ADC7-48616CAEC23E}" destId="{EA8B618A-6C09-44E5-AB5B-53F19DF4A409}"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98B29-CCF6-4268-BB6E-5CE7A9501B0A}">
      <dsp:nvSpPr>
        <dsp:cNvPr id="0" name=""/>
        <dsp:cNvSpPr/>
      </dsp:nvSpPr>
      <dsp:spPr>
        <a:xfrm>
          <a:off x="1617" y="281603"/>
          <a:ext cx="1439546" cy="575818"/>
        </a:xfrm>
        <a:prstGeom prst="chevron">
          <a:avLst/>
        </a:prstGeom>
        <a:solidFill>
          <a:schemeClr val="accent6">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NAD27</a:t>
          </a:r>
          <a:endParaRPr lang="en-US" sz="1600" kern="1200" dirty="0">
            <a:solidFill>
              <a:schemeClr val="tx1"/>
            </a:solidFill>
          </a:endParaRPr>
        </a:p>
      </dsp:txBody>
      <dsp:txXfrm>
        <a:off x="289526" y="281603"/>
        <a:ext cx="863728" cy="575818"/>
      </dsp:txXfrm>
    </dsp:sp>
    <dsp:sp modelId="{5EB6A662-EB0A-4387-A904-8C06F2F50B26}">
      <dsp:nvSpPr>
        <dsp:cNvPr id="0" name=""/>
        <dsp:cNvSpPr/>
      </dsp:nvSpPr>
      <dsp:spPr>
        <a:xfrm>
          <a:off x="1297208" y="281603"/>
          <a:ext cx="1439546" cy="575818"/>
        </a:xfrm>
        <a:prstGeom prst="chevron">
          <a:avLst/>
        </a:prstGeom>
        <a:solidFill>
          <a:schemeClr val="accent6"/>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1585117" y="281603"/>
        <a:ext cx="863728" cy="575818"/>
      </dsp:txXfrm>
    </dsp:sp>
    <dsp:sp modelId="{F52C1901-4091-46C2-906D-20AAC097A5D4}">
      <dsp:nvSpPr>
        <dsp:cNvPr id="0" name=""/>
        <dsp:cNvSpPr/>
      </dsp:nvSpPr>
      <dsp:spPr>
        <a:xfrm>
          <a:off x="2592800" y="281603"/>
          <a:ext cx="1439546" cy="575818"/>
        </a:xfrm>
        <a:prstGeom prst="chevron">
          <a:avLst/>
        </a:prstGeom>
        <a:solidFill>
          <a:srgbClr val="FBF616"/>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NAD83 (1986)</a:t>
          </a:r>
        </a:p>
      </dsp:txBody>
      <dsp:txXfrm>
        <a:off x="2880709" y="281603"/>
        <a:ext cx="863728" cy="575818"/>
      </dsp:txXfrm>
    </dsp:sp>
    <dsp:sp modelId="{EEFC2EA2-6546-43E5-98DA-C18A1D58B2B3}">
      <dsp:nvSpPr>
        <dsp:cNvPr id="0" name=""/>
        <dsp:cNvSpPr/>
      </dsp:nvSpPr>
      <dsp:spPr>
        <a:xfrm>
          <a:off x="3888391" y="281603"/>
          <a:ext cx="1439546" cy="575818"/>
        </a:xfrm>
        <a:prstGeom prst="chevron">
          <a:avLst/>
        </a:prstGeom>
        <a:solidFill>
          <a:schemeClr val="accent3"/>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chemeClr val="tx1"/>
            </a:solidFill>
          </a:endParaRPr>
        </a:p>
      </dsp:txBody>
      <dsp:txXfrm>
        <a:off x="4176300" y="281603"/>
        <a:ext cx="863728" cy="575818"/>
      </dsp:txXfrm>
    </dsp:sp>
    <dsp:sp modelId="{EA8B618A-6C09-44E5-AB5B-53F19DF4A409}">
      <dsp:nvSpPr>
        <dsp:cNvPr id="0" name=""/>
        <dsp:cNvSpPr/>
      </dsp:nvSpPr>
      <dsp:spPr>
        <a:xfrm>
          <a:off x="5183983" y="281603"/>
          <a:ext cx="1439546" cy="575818"/>
        </a:xfrm>
        <a:prstGeom prst="chevron">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NAD83 (2011)</a:t>
          </a:r>
        </a:p>
      </dsp:txBody>
      <dsp:txXfrm>
        <a:off x="5471892" y="281603"/>
        <a:ext cx="863728" cy="57581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EC586A-B41B-48D0-A06A-B3E027B6D5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682C374-7D31-4C97-A89C-93A276495C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62E671-13FF-4322-9D63-38B303EFDF2C}" type="datetimeFigureOut">
              <a:rPr lang="en-US" smtClean="0"/>
              <a:t>2024-04-15</a:t>
            </a:fld>
            <a:endParaRPr lang="en-US"/>
          </a:p>
        </p:txBody>
      </p:sp>
      <p:sp>
        <p:nvSpPr>
          <p:cNvPr id="4" name="Footer Placeholder 3">
            <a:extLst>
              <a:ext uri="{FF2B5EF4-FFF2-40B4-BE49-F238E27FC236}">
                <a16:creationId xmlns:a16="http://schemas.microsoft.com/office/drawing/2014/main" id="{37A39966-3D05-45A4-966A-E87C4021E1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122379-905B-40A3-AB54-E52333E481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14BC58-8A76-4030-A860-03A8C714C422}" type="slidenum">
              <a:rPr lang="en-US" smtClean="0"/>
              <a:t>‹#›</a:t>
            </a:fld>
            <a:endParaRPr lang="en-US"/>
          </a:p>
        </p:txBody>
      </p:sp>
    </p:spTree>
    <p:extLst>
      <p:ext uri="{BB962C8B-B14F-4D97-AF65-F5344CB8AC3E}">
        <p14:creationId xmlns:p14="http://schemas.microsoft.com/office/powerpoint/2010/main" val="4032288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18CB5-095A-482C-A694-A1B7A471FED7}" type="datetimeFigureOut">
              <a:rPr lang="en-US" smtClean="0"/>
              <a:t>2024-04-15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29FB0-8150-449D-AB8E-6FB22E8315DD}" type="slidenum">
              <a:rPr lang="en-US" smtClean="0"/>
              <a:t>‹#›</a:t>
            </a:fld>
            <a:endParaRPr lang="en-US"/>
          </a:p>
        </p:txBody>
      </p:sp>
    </p:spTree>
    <p:extLst>
      <p:ext uri="{BB962C8B-B14F-4D97-AF65-F5344CB8AC3E}">
        <p14:creationId xmlns:p14="http://schemas.microsoft.com/office/powerpoint/2010/main" val="370904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-We are</a:t>
            </a:r>
            <a:r>
              <a:rPr lang="en-US" baseline="0" dirty="0"/>
              <a:t> the Federal Government’s oldest scientific agency.</a:t>
            </a:r>
          </a:p>
          <a:p>
            <a:r>
              <a:rPr lang="en-US" baseline="0" dirty="0"/>
              <a:t>-part of the Executive Branch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 know it can seem kind of strange that NGS is part of the NOS, but the origins of NGS lie with the C&amp;GS.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are a “Program Office” of the NOS</a:t>
            </a:r>
          </a:p>
          <a:p>
            <a:r>
              <a:rPr lang="en-US" baseline="0" dirty="0"/>
              <a:t>Survey of the Coast – 1807</a:t>
            </a:r>
          </a:p>
          <a:p>
            <a:pPr marL="0" marR="0" lvl="0" indent="0" algn="l" defTabSz="914378" rtl="0" eaLnBrk="1" fontAlgn="auto" latinLnBrk="0" hangingPunct="1">
              <a:lnSpc>
                <a:spcPct val="100000"/>
              </a:lnSpc>
              <a:spcBef>
                <a:spcPts val="0"/>
              </a:spcBef>
              <a:spcAft>
                <a:spcPts val="0"/>
              </a:spcAft>
              <a:buClrTx/>
              <a:buSzTx/>
              <a:buFontTx/>
              <a:buNone/>
              <a:tabLst/>
              <a:defRPr/>
            </a:pPr>
            <a:r>
              <a:rPr lang="en-US" baseline="0" dirty="0"/>
              <a:t>Coast Survey – 1836  </a:t>
            </a:r>
            <a:r>
              <a:rPr lang="en-US" baseline="0" dirty="0">
                <a:sym typeface="Wingdings" panose="05000000000000000000" pitchFamily="2" charset="2"/>
              </a:rPr>
              <a:t> </a:t>
            </a:r>
            <a:r>
              <a:rPr lang="en-US" i="1" baseline="0" dirty="0"/>
              <a:t>in 1871 the agency was tasked by Congress with responsibility to carry geodetic control inland (&gt;150 years)</a:t>
            </a:r>
          </a:p>
          <a:p>
            <a:r>
              <a:rPr lang="en-US" baseline="0" dirty="0"/>
              <a:t>Coast and Geodetic Survey –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NGS since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65380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a:t>
            </a:fld>
            <a:endParaRPr lang="en-US"/>
          </a:p>
        </p:txBody>
      </p:sp>
    </p:spTree>
    <p:extLst>
      <p:ext uri="{BB962C8B-B14F-4D97-AF65-F5344CB8AC3E}">
        <p14:creationId xmlns:p14="http://schemas.microsoft.com/office/powerpoint/2010/main" val="605732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a:t>
            </a:fld>
            <a:endParaRPr lang="en-US"/>
          </a:p>
        </p:txBody>
      </p:sp>
    </p:spTree>
    <p:extLst>
      <p:ext uri="{BB962C8B-B14F-4D97-AF65-F5344CB8AC3E}">
        <p14:creationId xmlns:p14="http://schemas.microsoft.com/office/powerpoint/2010/main" val="791558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14</a:t>
            </a:fld>
            <a:endParaRPr lang="en-US"/>
          </a:p>
        </p:txBody>
      </p:sp>
    </p:spTree>
    <p:extLst>
      <p:ext uri="{BB962C8B-B14F-4D97-AF65-F5344CB8AC3E}">
        <p14:creationId xmlns:p14="http://schemas.microsoft.com/office/powerpoint/2010/main" val="1049378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baseline="0" dirty="0"/>
              <a:t>Currently 4 types of OPUS.</a:t>
            </a:r>
          </a:p>
          <a:p>
            <a:r>
              <a:rPr lang="en-US" baseline="0" dirty="0"/>
              <a:t>*OPUS only supports GPS constellation data, last I talked to the OPUS developer the plan for incorporation of other constellations is Jan 2021.</a:t>
            </a:r>
          </a:p>
          <a:p>
            <a:r>
              <a:rPr lang="en-US" baseline="0" dirty="0"/>
              <a:t>Rapid Static – f</a:t>
            </a:r>
            <a:r>
              <a:rPr lang="en-US" sz="1200" b="0" i="0" kern="1200" dirty="0">
                <a:solidFill>
                  <a:schemeClr val="tx1"/>
                </a:solidFill>
                <a:effectLst/>
                <a:latin typeface="+mn-lt"/>
                <a:ea typeface="+mn-ea"/>
                <a:cs typeface="+mn-cs"/>
              </a:rPr>
              <a:t>iles </a:t>
            </a:r>
            <a:r>
              <a:rPr lang="en-US" baseline="0" dirty="0"/>
              <a:t>uploaded </a:t>
            </a:r>
            <a:r>
              <a:rPr lang="en-US" sz="1200" b="0" i="0" kern="1200" dirty="0">
                <a:solidFill>
                  <a:schemeClr val="tx1"/>
                </a:solidFill>
                <a:effectLst/>
                <a:latin typeface="+mn-lt"/>
                <a:ea typeface="+mn-ea"/>
                <a:cs typeface="+mn-cs"/>
              </a:rPr>
              <a:t>that are 15 minutes to 2 hours in duration are processed using an NGS software called “RSGPS”</a:t>
            </a:r>
          </a:p>
          <a:p>
            <a:r>
              <a:rPr lang="en-US" baseline="0" dirty="0"/>
              <a:t>Static - files that are 2 to 48 hours in duration are processed using an NGS software called PAGES Your coordinates are the average of three independent, single-baseline solutions,</a:t>
            </a:r>
          </a:p>
          <a:p>
            <a:r>
              <a:rPr lang="en-US" baseline="0" dirty="0"/>
              <a:t>OP and Beta OP - these are not a different processing software, just a way to tie multiple OPUS-Static solutions together and use least squares methods to adjust them all as a coherent network</a:t>
            </a:r>
          </a:p>
          <a:p>
            <a:r>
              <a:rPr lang="en-US" baseline="0" dirty="0"/>
              <a:t>**the Beta serves as a testing bed for the developers to roll out new features or improvements and get feedback from users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06544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be talking about</a:t>
            </a:r>
            <a:r>
              <a:rPr lang="en-US" baseline="0" dirty="0"/>
              <a:t> OPUS today, but I need to clarify one of our processes for this to all be clear. I will also mention that this is a new-</a:t>
            </a:r>
            <a:r>
              <a:rPr lang="en-US" baseline="0" dirty="0" err="1"/>
              <a:t>ish</a:t>
            </a:r>
            <a:r>
              <a:rPr lang="en-US" baseline="0" dirty="0"/>
              <a:t> workflow for NGS, began in the past 8 or so years.</a:t>
            </a:r>
          </a:p>
          <a:p>
            <a:endParaRPr lang="en-US" baseline="0" dirty="0"/>
          </a:p>
          <a:p>
            <a:r>
              <a:rPr lang="en-US" baseline="0" dirty="0"/>
              <a:t>So all NGS Products &amp; Services go thru this process as they are created, tested internally, open for testing by you our constituents, and then rolled out as final products.</a:t>
            </a:r>
          </a:p>
          <a:p>
            <a:r>
              <a:rPr lang="en-US" b="1" dirty="0"/>
              <a:t>CLICK</a:t>
            </a:r>
          </a:p>
          <a:p>
            <a:r>
              <a:rPr lang="en-US" dirty="0"/>
              <a:t>There’s three</a:t>
            </a:r>
            <a:r>
              <a:rPr lang="en-US" baseline="0" dirty="0"/>
              <a:t> environments that products will exist in, listed here in the order they occur</a:t>
            </a:r>
          </a:p>
          <a:p>
            <a:endParaRPr lang="en-US" baseline="0" dirty="0"/>
          </a:p>
          <a:p>
            <a:r>
              <a:rPr lang="en-US" baseline="0" dirty="0"/>
              <a:t>First, a tool will be created on the “DEV” servers for internal NGS-only development, testing, and otherwise “working the bugs out”</a:t>
            </a:r>
          </a:p>
          <a:p>
            <a:r>
              <a:rPr lang="en-US" baseline="0" dirty="0">
                <a:sym typeface="Wingdings" panose="05000000000000000000" pitchFamily="2" charset="2"/>
              </a:rPr>
              <a:t>this is the same phase as when you hear a software company or video game maker talk about their </a:t>
            </a:r>
            <a:r>
              <a:rPr lang="en-US" i="1" baseline="0" dirty="0">
                <a:sym typeface="Wingdings" panose="05000000000000000000" pitchFamily="2" charset="2"/>
              </a:rPr>
              <a:t>alpha products</a:t>
            </a:r>
            <a:endParaRPr lang="en-US" i="0" baseline="0" dirty="0"/>
          </a:p>
          <a:p>
            <a:endParaRPr lang="en-US" baseline="0" dirty="0"/>
          </a:p>
          <a:p>
            <a:r>
              <a:rPr lang="en-US" b="1" dirty="0"/>
              <a:t>CLICK</a:t>
            </a:r>
            <a:endParaRPr lang="en-US" baseline="0" dirty="0"/>
          </a:p>
          <a:p>
            <a:r>
              <a:rPr lang="en-US" baseline="0" dirty="0"/>
              <a:t>Next, after some level of confidence in the product is gained, it will be migrated to the Beta servers, thereby open to the public for their own testing</a:t>
            </a:r>
          </a:p>
          <a:p>
            <a:r>
              <a:rPr lang="en-US" baseline="0" dirty="0">
                <a:sym typeface="Wingdings" panose="05000000000000000000" pitchFamily="2" charset="2"/>
              </a:rPr>
              <a:t>it’s important to note that when a product is available via our Beta page, when you use it you are indeed now a “beta tester”</a:t>
            </a:r>
          </a:p>
          <a:p>
            <a:pPr marL="171450" indent="-171450">
              <a:buFont typeface="Wingdings" panose="05000000000000000000" pitchFamily="2" charset="2"/>
              <a:buChar char="à"/>
            </a:pPr>
            <a:r>
              <a:rPr lang="en-US" baseline="0" dirty="0">
                <a:sym typeface="Wingdings" panose="05000000000000000000" pitchFamily="2" charset="2"/>
              </a:rPr>
              <a:t>key features will have already been tested in the Development environment, but it is still a beta, so as a beta tester please let us know if you have issues/complications/struggles or the like</a:t>
            </a:r>
          </a:p>
          <a:p>
            <a:pPr marL="171450" indent="-171450">
              <a:buFont typeface="Wingdings" panose="05000000000000000000" pitchFamily="2" charset="2"/>
              <a:buChar char="à"/>
            </a:pPr>
            <a:endParaRPr lang="en-US" baseline="0" dirty="0">
              <a:sym typeface="Wingdings" panose="05000000000000000000" pitchFamily="2" charset="2"/>
            </a:endParaRPr>
          </a:p>
          <a:p>
            <a:pPr marL="0" indent="0">
              <a:buFont typeface="Wingdings" panose="05000000000000000000" pitchFamily="2" charset="2"/>
              <a:buNone/>
            </a:pPr>
            <a:r>
              <a:rPr lang="en-US" b="1" dirty="0"/>
              <a:t>CLICK</a:t>
            </a:r>
            <a:endParaRPr lang="en-US" baseline="0" dirty="0">
              <a:sym typeface="Wingdings" panose="05000000000000000000" pitchFamily="2" charset="2"/>
            </a:endParaRPr>
          </a:p>
          <a:p>
            <a:pPr marL="0" indent="0">
              <a:buFont typeface="Wingdings" panose="05000000000000000000" pitchFamily="2" charset="2"/>
              <a:buNone/>
            </a:pPr>
            <a:r>
              <a:rPr lang="en-US" baseline="0" dirty="0">
                <a:sym typeface="Wingdings" panose="05000000000000000000" pitchFamily="2" charset="2"/>
              </a:rPr>
              <a:t>At some point, when all I’s are dotted and T’s crossed, the thing will be moved to the Production environment.</a:t>
            </a:r>
          </a:p>
          <a:p>
            <a:pPr marL="0" indent="0">
              <a:buFont typeface="Wingdings" panose="05000000000000000000" pitchFamily="2" charset="2"/>
              <a:buNone/>
            </a:pPr>
            <a:r>
              <a:rPr lang="en-US" baseline="0" dirty="0">
                <a:sym typeface="Wingdings" panose="05000000000000000000" pitchFamily="2" charset="2"/>
              </a:rPr>
              <a:t> by then, the tool is integrated into others, has been vetted with 2 testing phases and functions as expected, but may still continue to receive version updates by repeating this process</a:t>
            </a:r>
            <a:endParaRPr lang="en-US" dirty="0"/>
          </a:p>
        </p:txBody>
      </p:sp>
      <p:sp>
        <p:nvSpPr>
          <p:cNvPr id="4" name="Slide Number Placeholder 3"/>
          <p:cNvSpPr>
            <a:spLocks noGrp="1"/>
          </p:cNvSpPr>
          <p:nvPr>
            <p:ph type="sldNum" sz="quarter" idx="10"/>
          </p:nvPr>
        </p:nvSpPr>
        <p:spPr/>
        <p:txBody>
          <a:bodyPr/>
          <a:lstStyle/>
          <a:p>
            <a:fld id="{63F8C030-6EFD-4E8C-8A9A-285A35F1235A}" type="slidenum">
              <a:rPr lang="en-US" smtClean="0"/>
              <a:t>16</a:t>
            </a:fld>
            <a:endParaRPr lang="en-US"/>
          </a:p>
        </p:txBody>
      </p:sp>
    </p:spTree>
    <p:extLst>
      <p:ext uri="{BB962C8B-B14F-4D97-AF65-F5344CB8AC3E}">
        <p14:creationId xmlns:p14="http://schemas.microsoft.com/office/powerpoint/2010/main" val="86033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here we have 3 screenshots, first here showing the Production OPUS Projects gateway page </a:t>
            </a:r>
          </a:p>
          <a:p>
            <a:r>
              <a:rPr lang="en-US" b="1" baseline="0" dirty="0"/>
              <a:t>CLICK</a:t>
            </a:r>
          </a:p>
          <a:p>
            <a:r>
              <a:rPr lang="en-US" dirty="0"/>
              <a:t>Second is</a:t>
            </a:r>
            <a:r>
              <a:rPr lang="en-US" baseline="0" dirty="0"/>
              <a:t> the Beta page, with the text here showing the URL for our Beta homepage</a:t>
            </a:r>
          </a:p>
          <a:p>
            <a:r>
              <a:rPr lang="en-US" baseline="0" dirty="0"/>
              <a:t>-How do you find that beta page?  substitute “beta” for “www”</a:t>
            </a:r>
          </a:p>
          <a:p>
            <a:r>
              <a:rPr lang="en-US" baseline="0" dirty="0"/>
              <a:t>-or most tools that have a beta will have a link to that beta platform</a:t>
            </a:r>
          </a:p>
          <a:p>
            <a:r>
              <a:rPr lang="en-US" b="1" baseline="0" dirty="0"/>
              <a:t>CLICK</a:t>
            </a:r>
          </a:p>
          <a:p>
            <a:r>
              <a:rPr lang="en-US" baseline="0" dirty="0"/>
              <a:t>Last is the Development or DEV example, which again you will not see unless via a demo from NGS personnel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F8C030-6EFD-4E8C-8A9A-285A35F1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680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F8C030-6EFD-4E8C-8A9A-285A35F1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276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l" eaLnBrk="1" hangingPunct="1">
              <a:buNone/>
            </a:pPr>
            <a:r>
              <a:rPr lang="en-US" dirty="0">
                <a:solidFill>
                  <a:prstClr val="black"/>
                </a:solidFill>
                <a:latin typeface="Cambria" panose="02040503050406030204" pitchFamily="18" charset="0"/>
                <a:ea typeface="Cambria" panose="02040503050406030204" pitchFamily="18" charset="0"/>
              </a:rPr>
              <a:t>-OPUS Static takes the best 3 of 5 baselines, sequentially processed, and provides you their peak-to-peak average </a:t>
            </a:r>
          </a:p>
          <a:p>
            <a:pPr marL="0" indent="0" algn="l" eaLnBrk="1" hangingPunct="1">
              <a:buNone/>
            </a:pPr>
            <a:endParaRPr lang="en-US" dirty="0">
              <a:solidFill>
                <a:prstClr val="black"/>
              </a:solidFill>
              <a:latin typeface="Cambria" panose="02040503050406030204" pitchFamily="18" charset="0"/>
              <a:ea typeface="Cambria" panose="02040503050406030204" pitchFamily="18" charset="0"/>
            </a:endParaRPr>
          </a:p>
          <a:p>
            <a:pPr marL="0" indent="0" algn="l" eaLnBrk="1" hangingPunct="1">
              <a:buNone/>
            </a:pPr>
            <a:r>
              <a:rPr lang="en-US" i="1" dirty="0" err="1">
                <a:solidFill>
                  <a:prstClr val="black"/>
                </a:solidFill>
                <a:latin typeface="Cambria" panose="02040503050406030204" pitchFamily="18" charset="0"/>
                <a:ea typeface="Cambria" panose="02040503050406030204" pitchFamily="18" charset="0"/>
              </a:rPr>
              <a:t>sidenote</a:t>
            </a:r>
            <a:endParaRPr lang="en-US" i="1" dirty="0">
              <a:solidFill>
                <a:prstClr val="black"/>
              </a:solidFill>
              <a:latin typeface="Cambria" panose="02040503050406030204" pitchFamily="18" charset="0"/>
              <a:ea typeface="Cambria" panose="02040503050406030204" pitchFamily="18" charset="0"/>
            </a:endParaRPr>
          </a:p>
          <a:p>
            <a:pPr marL="0" lvl="1" indent="0" defTabSz="457189">
              <a:spcBef>
                <a:spcPts val="0"/>
              </a:spcBef>
              <a:spcAft>
                <a:spcPts val="300"/>
              </a:spcAft>
              <a:buNone/>
            </a:pPr>
            <a:r>
              <a:rPr lang="en-US" dirty="0">
                <a:solidFill>
                  <a:prstClr val="black"/>
                </a:solidFill>
                <a:latin typeface="Cambria" panose="02040503050406030204" pitchFamily="18" charset="0"/>
                <a:ea typeface="Cambria" panose="02040503050406030204" pitchFamily="18" charset="0"/>
              </a:rPr>
              <a:t>-we delivered over 1.2 million solutions in 2021, compared to in 2011 when we first broke the 200,000 solutions milestone</a:t>
            </a:r>
          </a:p>
        </p:txBody>
      </p:sp>
    </p:spTree>
    <p:extLst>
      <p:ext uri="{BB962C8B-B14F-4D97-AF65-F5344CB8AC3E}">
        <p14:creationId xmlns:p14="http://schemas.microsoft.com/office/powerpoint/2010/main" val="933721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indent="-171450" eaLnBrk="1" hangingPunct="1">
              <a:spcBef>
                <a:spcPct val="0"/>
              </a:spcBef>
              <a:buFont typeface="Arial" panose="020B0604020202020204" pitchFamily="34" charset="0"/>
              <a:buChar char="•"/>
            </a:pPr>
            <a:r>
              <a:rPr lang="en-US" altLang="en-US" dirty="0">
                <a:latin typeface="Arial" charset="0"/>
              </a:rPr>
              <a:t>OPUS-RS or Rapid Static performs two calculations.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dirty="0">
                <a:latin typeface="Arial" charset="0"/>
              </a:rPr>
              <a:t>1</a:t>
            </a:r>
            <a:r>
              <a:rPr lang="en-US" altLang="en-US" baseline="30000" dirty="0">
                <a:latin typeface="Arial" charset="0"/>
              </a:rPr>
              <a:t>st</a:t>
            </a:r>
            <a:r>
              <a:rPr lang="en-US" altLang="en-US" baseline="0" dirty="0">
                <a:latin typeface="Arial" charset="0"/>
              </a:rPr>
              <a:t> </a:t>
            </a:r>
            <a:r>
              <a:rPr lang="en-US" altLang="en-US" dirty="0">
                <a:latin typeface="Arial" charset="0"/>
              </a:rPr>
              <a:t>-</a:t>
            </a:r>
            <a:r>
              <a:rPr lang="en-US" altLang="en-US" baseline="0" dirty="0">
                <a:latin typeface="Arial" charset="0"/>
              </a:rPr>
              <a:t> </a:t>
            </a:r>
            <a:r>
              <a:rPr lang="en-US" altLang="en-US" sz="1100" dirty="0">
                <a:latin typeface="Arial" charset="0"/>
              </a:rPr>
              <a:t>creates an atmospheric delay model from surrounding CORS data (white circle)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b="0" dirty="0">
                <a:latin typeface="Arial" charset="0"/>
              </a:rPr>
              <a:t>2</a:t>
            </a:r>
            <a:r>
              <a:rPr lang="en-US" altLang="en-US" b="0" baseline="30000" dirty="0">
                <a:latin typeface="Arial" charset="0"/>
              </a:rPr>
              <a:t>nd</a:t>
            </a:r>
            <a:r>
              <a:rPr lang="en-US" altLang="en-US" b="0" dirty="0">
                <a:latin typeface="Arial" charset="0"/>
              </a:rPr>
              <a:t> - </a:t>
            </a:r>
            <a:r>
              <a:rPr lang="en-US" altLang="en-US" sz="1100" dirty="0">
                <a:latin typeface="Arial" charset="0"/>
              </a:rPr>
              <a:t>Your position is determined via a differential GPS static solution</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644382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l" eaLnBrk="1" hangingPunct="1">
              <a:buNone/>
            </a:pPr>
            <a:r>
              <a:rPr lang="en-US" dirty="0">
                <a:solidFill>
                  <a:prstClr val="black"/>
                </a:solidFill>
                <a:latin typeface="Cambria" panose="02040503050406030204" pitchFamily="18" charset="0"/>
                <a:ea typeface="Cambria" panose="02040503050406030204" pitchFamily="18" charset="0"/>
              </a:rPr>
              <a:t>-OPUS Static takes the best 3 of 5 baselines, sequentially processed, and provides you their peak-to-peak average </a:t>
            </a:r>
          </a:p>
          <a:p>
            <a:pPr marL="158750" indent="0" eaLnBrk="1" hangingPunct="1">
              <a:buNone/>
            </a:pPr>
            <a:endParaRPr lang="en-US" dirty="0">
              <a:solidFill>
                <a:prstClr val="black"/>
              </a:solidFill>
              <a:latin typeface="Cambria" panose="02040503050406030204" pitchFamily="18" charset="0"/>
              <a:ea typeface="Cambria" panose="02040503050406030204" pitchFamily="18" charset="0"/>
            </a:endParaRPr>
          </a:p>
          <a:p>
            <a:pPr marL="0" lvl="1" indent="0" defTabSz="457189">
              <a:spcBef>
                <a:spcPts val="0"/>
              </a:spcBef>
              <a:spcAft>
                <a:spcPts val="300"/>
              </a:spcAft>
              <a:buNone/>
            </a:pPr>
            <a:r>
              <a:rPr lang="en-US" dirty="0">
                <a:solidFill>
                  <a:prstClr val="black"/>
                </a:solidFill>
                <a:latin typeface="Cambria" panose="02040503050406030204" pitchFamily="18" charset="0"/>
                <a:ea typeface="Cambria" panose="02040503050406030204" pitchFamily="18" charset="0"/>
              </a:rPr>
              <a:t>-we delivered over 1.2 million solutions in 2021, compared to in 2011 when we first broke the 200,000 solutions milestone</a:t>
            </a:r>
          </a:p>
          <a:p>
            <a:pPr marL="0" lvl="1" indent="0" defTabSz="457189">
              <a:spcBef>
                <a:spcPts val="0"/>
              </a:spcBef>
              <a:spcAft>
                <a:spcPts val="300"/>
              </a:spcAft>
              <a:buNone/>
            </a:pPr>
            <a:r>
              <a:rPr lang="en-US" dirty="0">
                <a:solidFill>
                  <a:prstClr val="black"/>
                </a:solidFill>
                <a:latin typeface="Cambria" panose="02040503050406030204" pitchFamily="18" charset="0"/>
                <a:ea typeface="Cambria" panose="02040503050406030204" pitchFamily="18" charset="0"/>
              </a:rPr>
              <a:t>-</a:t>
            </a:r>
            <a:r>
              <a:rPr lang="en-US" dirty="0" err="1">
                <a:solidFill>
                  <a:prstClr val="black"/>
                </a:solidFill>
                <a:latin typeface="Cambria" panose="02040503050406030204" pitchFamily="18" charset="0"/>
                <a:ea typeface="Cambria" panose="02040503050406030204" pitchFamily="18" charset="0"/>
              </a:rPr>
              <a:t>sidenote</a:t>
            </a:r>
            <a:r>
              <a:rPr lang="en-US" dirty="0">
                <a:solidFill>
                  <a:prstClr val="black"/>
                </a:solidFill>
                <a:latin typeface="Cambria" panose="02040503050406030204" pitchFamily="18" charset="0"/>
                <a:ea typeface="Cambria" panose="02040503050406030204" pitchFamily="18" charset="0"/>
              </a:rPr>
              <a:t> that we’ve already b</a:t>
            </a:r>
            <a:r>
              <a:rPr lang="en-US" dirty="0"/>
              <a:t>roken the 1.5 million mark for 2022</a:t>
            </a:r>
            <a:endParaRPr dirty="0"/>
          </a:p>
        </p:txBody>
      </p:sp>
    </p:spTree>
    <p:extLst>
      <p:ext uri="{BB962C8B-B14F-4D97-AF65-F5344CB8AC3E}">
        <p14:creationId xmlns:p14="http://schemas.microsoft.com/office/powerpoint/2010/main" val="3023589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-as you can read my slide,</a:t>
            </a:r>
            <a:r>
              <a:rPr lang="en-US" baseline="0" dirty="0"/>
              <a:t> I like to point that out because over my years at NGS I’ve seen and heard this misunderstanding quite a bit</a:t>
            </a:r>
          </a:p>
          <a:p>
            <a:r>
              <a:rPr lang="en-US" baseline="0" dirty="0"/>
              <a:t>-don’t worry! it doesn’t offend us! and we do work closely with USGS, but we are separate agencies within totally different departments of the federal government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03509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633378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Google Shape;3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2492784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here that the Dashboard map is separate from the Web Map Application. </a:t>
            </a:r>
          </a:p>
          <a:p>
            <a:r>
              <a:rPr lang="en-US" b="1" dirty="0"/>
              <a:t>CLICK</a:t>
            </a:r>
            <a:r>
              <a:rPr lang="en-US" dirty="0"/>
              <a:t> They are linked, but different tools.</a:t>
            </a:r>
          </a:p>
          <a:p>
            <a:r>
              <a:rPr lang="en-US" dirty="0"/>
              <a:t>If you got mixed up about this at some point, no worries, you were not the only one.</a:t>
            </a:r>
          </a:p>
          <a:p>
            <a:r>
              <a:rPr lang="en-US" b="0" dirty="0"/>
              <a:t>If we have had this process to submit GPSonBM for years now… why are we now putting out this </a:t>
            </a:r>
            <a:r>
              <a:rPr lang="en-US" b="1" i="1" dirty="0"/>
              <a:t>option</a:t>
            </a:r>
            <a:r>
              <a:rPr lang="en-US" b="0" dirty="0"/>
              <a:t> for OPUS Projects via GVX?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b="0" dirty="0"/>
          </a:p>
        </p:txBody>
      </p:sp>
      <p:sp>
        <p:nvSpPr>
          <p:cNvPr id="4" name="Slide Number Placeholder 3"/>
          <p:cNvSpPr>
            <a:spLocks noGrp="1"/>
          </p:cNvSpPr>
          <p:nvPr>
            <p:ph type="sldNum" sz="quarter" idx="5"/>
          </p:nvPr>
        </p:nvSpPr>
        <p:spPr/>
        <p:txBody>
          <a:bodyPr/>
          <a:lstStyle/>
          <a:p>
            <a:fld id="{123EC7C2-2797-4141-BEE3-A4E0AD397BA7}" type="slidenum">
              <a:rPr lang="en-US" smtClean="0"/>
              <a:t>27</a:t>
            </a:fld>
            <a:endParaRPr lang="en-US"/>
          </a:p>
        </p:txBody>
      </p:sp>
    </p:spTree>
    <p:extLst>
      <p:ext uri="{BB962C8B-B14F-4D97-AF65-F5344CB8AC3E}">
        <p14:creationId xmlns:p14="http://schemas.microsoft.com/office/powerpoint/2010/main" val="1993204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observations and these are called “active” stations.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29</a:t>
            </a:fld>
            <a:endParaRPr lang="en-US" altLang="en-US"/>
          </a:p>
        </p:txBody>
      </p:sp>
    </p:spTree>
    <p:extLst>
      <p:ext uri="{BB962C8B-B14F-4D97-AF65-F5344CB8AC3E}">
        <p14:creationId xmlns:p14="http://schemas.microsoft.com/office/powerpoint/2010/main" val="3349576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30</a:t>
            </a:fld>
            <a:endParaRPr lang="en-US" altLang="en-US"/>
          </a:p>
        </p:txBody>
      </p:sp>
    </p:spTree>
    <p:extLst>
      <p:ext uri="{BB962C8B-B14F-4D97-AF65-F5344CB8AC3E}">
        <p14:creationId xmlns:p14="http://schemas.microsoft.com/office/powerpoint/2010/main" val="752254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LZ0930</a:t>
            </a:r>
          </a:p>
          <a:p>
            <a:endParaRPr lang="en-US" dirty="0"/>
          </a:p>
          <a:p>
            <a:r>
              <a:rPr lang="en-US" dirty="0"/>
              <a:t>Lycoming County </a:t>
            </a:r>
            <a:r>
              <a:rPr lang="en-US" dirty="0">
                <a:sym typeface="Wingdings" panose="05000000000000000000" pitchFamily="2" charset="2"/>
              </a:rPr>
              <a:t> PRR copper plug in bridge abutment</a:t>
            </a:r>
          </a:p>
          <a:p>
            <a:r>
              <a:rPr lang="en-US" dirty="0">
                <a:sym typeface="Wingdings" panose="05000000000000000000" pitchFamily="2" charset="2"/>
              </a:rPr>
              <a:t>--that’s a photo from PennDOT, not sure what District Lycoming County is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31</a:t>
            </a:fld>
            <a:endParaRPr lang="en-US" altLang="en-US"/>
          </a:p>
        </p:txBody>
      </p:sp>
    </p:spTree>
    <p:extLst>
      <p:ext uri="{BB962C8B-B14F-4D97-AF65-F5344CB8AC3E}">
        <p14:creationId xmlns:p14="http://schemas.microsoft.com/office/powerpoint/2010/main" val="4131745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KW0392 – </a:t>
            </a:r>
          </a:p>
          <a:p>
            <a:r>
              <a:rPr lang="en-US" dirty="0"/>
              <a:t>https://www.ngs.noaa.gov/cgi-bin/ds_mark.prl?PidBox=KW0392</a:t>
            </a:r>
          </a:p>
          <a:p>
            <a:endParaRPr lang="en-US" dirty="0"/>
          </a:p>
          <a:p>
            <a:endParaRPr lang="en-US" dirty="0"/>
          </a:p>
          <a:p>
            <a:r>
              <a:rPr lang="en-US" dirty="0"/>
              <a:t>COLUMBIA COUNTY, PA, NEAR READING COMPANY REAILROAD STATION</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32</a:t>
            </a:fld>
            <a:endParaRPr lang="en-US" altLang="en-US"/>
          </a:p>
        </p:txBody>
      </p:sp>
    </p:spTree>
    <p:extLst>
      <p:ext uri="{BB962C8B-B14F-4D97-AF65-F5344CB8AC3E}">
        <p14:creationId xmlns:p14="http://schemas.microsoft.com/office/powerpoint/2010/main" val="3462079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KR1724 - https://www.ngs.noaa.gov/cgi-bin/ds_mark.prl?PidBox=kr1724</a:t>
            </a:r>
          </a:p>
          <a:p>
            <a:endParaRPr lang="en-US" dirty="0"/>
          </a:p>
          <a:p>
            <a:r>
              <a:rPr lang="en-US" dirty="0"/>
              <a:t>Set 1946 </a:t>
            </a:r>
            <a:r>
              <a:rPr lang="en-US" dirty="0">
                <a:sym typeface="Wingdings" panose="05000000000000000000" pitchFamily="2" charset="2"/>
              </a:rPr>
              <a:t> Washoe County, NV, about 4 miles southwest of Reno</a:t>
            </a:r>
          </a:p>
          <a:p>
            <a:endParaRPr lang="en-US" dirty="0"/>
          </a:p>
          <a:p>
            <a:r>
              <a:rPr lang="en-US" dirty="0"/>
              <a:t>Recovery 1958 </a:t>
            </a:r>
            <a:r>
              <a:rPr lang="en-US" dirty="0">
                <a:sym typeface="Wingdings" panose="05000000000000000000" pitchFamily="2" charset="2"/>
              </a:rPr>
              <a:t> </a:t>
            </a:r>
            <a:r>
              <a:rPr lang="en-US" dirty="0"/>
              <a:t>THE STATION MARK WILL BE PRESERVED BY MR. GARCIA, AND WILL BE IN THE CENTER OF HIS LIVING ROOM. - -&gt; BUILT AS A BROKEN WAGON WHEEL WITH THE TRIANGULATION STATION THE HUB THERE-OF. </a:t>
            </a:r>
          </a:p>
          <a:p>
            <a:endParaRPr lang="en-US" dirty="0"/>
          </a:p>
          <a:p>
            <a:r>
              <a:rPr lang="en-US" dirty="0"/>
              <a:t>A STANDARD DISK STAMPED WHEELER 1946, 1958 IS BEING PROVIDED MR. GARCIA, TO PLACE IN THE FLOOR. </a:t>
            </a:r>
          </a:p>
        </p:txBody>
      </p:sp>
      <p:sp>
        <p:nvSpPr>
          <p:cNvPr id="4" name="Slide Number Placeholder 3"/>
          <p:cNvSpPr>
            <a:spLocks noGrp="1"/>
          </p:cNvSpPr>
          <p:nvPr>
            <p:ph type="sldNum" sz="quarter" idx="5"/>
          </p:nvPr>
        </p:nvSpPr>
        <p:spPr/>
        <p:txBody>
          <a:bodyPr/>
          <a:lstStyle/>
          <a:p>
            <a:pPr>
              <a:defRPr/>
            </a:pPr>
            <a:fld id="{5BB99B5A-D3DB-4354-AA55-43E94BB02C0B}" type="slidenum">
              <a:rPr lang="en-US" smtClean="0"/>
              <a:pPr>
                <a:defRPr/>
              </a:pPr>
              <a:t>33</a:t>
            </a:fld>
            <a:endParaRPr lang="en-US"/>
          </a:p>
        </p:txBody>
      </p:sp>
    </p:spTree>
    <p:extLst>
      <p:ext uri="{BB962C8B-B14F-4D97-AF65-F5344CB8AC3E}">
        <p14:creationId xmlns:p14="http://schemas.microsoft.com/office/powerpoint/2010/main" val="1620056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observations and these are called “active” stations.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34</a:t>
            </a:fld>
            <a:endParaRPr lang="en-US" altLang="en-US"/>
          </a:p>
        </p:txBody>
      </p:sp>
    </p:spTree>
    <p:extLst>
      <p:ext uri="{BB962C8B-B14F-4D97-AF65-F5344CB8AC3E}">
        <p14:creationId xmlns:p14="http://schemas.microsoft.com/office/powerpoint/2010/main" val="1087136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35</a:t>
            </a:fld>
            <a:endParaRPr lang="en-US" altLang="en-US"/>
          </a:p>
        </p:txBody>
      </p:sp>
    </p:spTree>
    <p:extLst>
      <p:ext uri="{BB962C8B-B14F-4D97-AF65-F5344CB8AC3E}">
        <p14:creationId xmlns:p14="http://schemas.microsoft.com/office/powerpoint/2010/main" val="3064577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311400" y="527050"/>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CLICK</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You’ve all seen this or some similar graphic I’m sure.  That bottom layer… that’s our baby, the NSRS.</a:t>
            </a:r>
          </a:p>
        </p:txBody>
      </p:sp>
    </p:spTree>
    <p:extLst>
      <p:ext uri="{BB962C8B-B14F-4D97-AF65-F5344CB8AC3E}">
        <p14:creationId xmlns:p14="http://schemas.microsoft.com/office/powerpoint/2010/main" val="3711496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36</a:t>
            </a:fld>
            <a:endParaRPr lang="en-US" altLang="en-US"/>
          </a:p>
        </p:txBody>
      </p:sp>
    </p:spTree>
    <p:extLst>
      <p:ext uri="{BB962C8B-B14F-4D97-AF65-F5344CB8AC3E}">
        <p14:creationId xmlns:p14="http://schemas.microsoft.com/office/powerpoint/2010/main" val="3984036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37</a:t>
            </a:fld>
            <a:endParaRPr lang="en-US" altLang="en-US"/>
          </a:p>
        </p:txBody>
      </p:sp>
    </p:spTree>
    <p:extLst>
      <p:ext uri="{BB962C8B-B14F-4D97-AF65-F5344CB8AC3E}">
        <p14:creationId xmlns:p14="http://schemas.microsoft.com/office/powerpoint/2010/main" val="623670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mbria" panose="02040503050406030204" pitchFamily="18" charset="0"/>
                <a:ea typeface="Cambria" panose="02040503050406030204" pitchFamily="18" charset="0"/>
              </a:rPr>
              <a:t>Often the term active geodetic control has been used to mean some equipment is </a:t>
            </a:r>
            <a:r>
              <a:rPr lang="en-US" b="1" i="1" dirty="0">
                <a:solidFill>
                  <a:srgbClr val="C00000"/>
                </a:solidFill>
                <a:latin typeface="Cambria" panose="02040503050406030204" pitchFamily="18" charset="0"/>
                <a:ea typeface="Cambria" panose="02040503050406030204" pitchFamily="18" charset="0"/>
              </a:rPr>
              <a:t>continuously</a:t>
            </a:r>
            <a:r>
              <a:rPr lang="en-US" b="1" dirty="0">
                <a:solidFill>
                  <a:srgbClr val="C00000"/>
                </a:solidFill>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or at least </a:t>
            </a:r>
            <a:r>
              <a:rPr lang="en-US" b="1" i="1" dirty="0">
                <a:solidFill>
                  <a:srgbClr val="C00000"/>
                </a:solidFill>
                <a:latin typeface="Cambria" panose="02040503050406030204" pitchFamily="18" charset="0"/>
                <a:ea typeface="Cambria" panose="02040503050406030204" pitchFamily="18" charset="0"/>
              </a:rPr>
              <a:t>frequently</a:t>
            </a:r>
            <a:r>
              <a:rPr lang="en-US" dirty="0">
                <a:latin typeface="Cambria" panose="02040503050406030204" pitchFamily="18" charset="0"/>
                <a:ea typeface="Cambria" panose="02040503050406030204" pitchFamily="18" charset="0"/>
              </a:rPr>
              <a:t> collecting observations at or near a </a:t>
            </a:r>
            <a:r>
              <a:rPr lang="en-US" b="1" dirty="0">
                <a:solidFill>
                  <a:srgbClr val="C00000"/>
                </a:solidFill>
                <a:latin typeface="Cambria" panose="02040503050406030204" pitchFamily="18" charset="0"/>
                <a:ea typeface="Cambria" panose="02040503050406030204" pitchFamily="18" charset="0"/>
              </a:rPr>
              <a:t>point</a:t>
            </a:r>
          </a:p>
          <a:p>
            <a:pPr marL="0" indent="0">
              <a:buNone/>
            </a:pPr>
            <a:endParaRPr lang="en-US" b="1" dirty="0">
              <a:solidFill>
                <a:srgbClr val="C00000"/>
              </a:solidFill>
              <a:latin typeface="Cambria" panose="02040503050406030204" pitchFamily="18" charset="0"/>
              <a:ea typeface="Cambria" panose="02040503050406030204" pitchFamily="18" charset="0"/>
            </a:endParaRPr>
          </a:p>
          <a:p>
            <a:pPr marL="0" indent="0">
              <a:buNone/>
            </a:pPr>
            <a:r>
              <a:rPr lang="en-US" dirty="0">
                <a:latin typeface="Cambria" panose="02040503050406030204" pitchFamily="18" charset="0"/>
                <a:ea typeface="Cambria" panose="02040503050406030204" pitchFamily="18" charset="0"/>
              </a:rPr>
              <a:t>Yet those observations are often used to compute coordinates (often time-dependent) at a </a:t>
            </a:r>
            <a:r>
              <a:rPr lang="en-US" dirty="0">
                <a:solidFill>
                  <a:srgbClr val="C00000"/>
                </a:solidFill>
                <a:latin typeface="Cambria" panose="02040503050406030204" pitchFamily="18" charset="0"/>
                <a:ea typeface="Cambria" panose="02040503050406030204" pitchFamily="18" charset="0"/>
              </a:rPr>
              <a:t>point</a:t>
            </a:r>
            <a:r>
              <a:rPr lang="en-US" dirty="0">
                <a:latin typeface="Cambria" panose="02040503050406030204" pitchFamily="18" charset="0"/>
                <a:ea typeface="Cambria" panose="02040503050406030204" pitchFamily="18" charset="0"/>
              </a:rPr>
              <a:t> on a </a:t>
            </a:r>
            <a:r>
              <a:rPr lang="en-US" dirty="0">
                <a:solidFill>
                  <a:srgbClr val="C00000"/>
                </a:solidFill>
                <a:latin typeface="Cambria" panose="02040503050406030204" pitchFamily="18" charset="0"/>
                <a:ea typeface="Cambria" panose="02040503050406030204" pitchFamily="18" charset="0"/>
              </a:rPr>
              <a:t>mark</a:t>
            </a:r>
            <a:r>
              <a:rPr lang="en-US" dirty="0">
                <a:latin typeface="Cambria" panose="02040503050406030204" pitchFamily="18" charset="0"/>
                <a:ea typeface="Cambria" panose="02040503050406030204" pitchFamily="18" charset="0"/>
              </a:rPr>
              <a:t>, which, by its nature is </a:t>
            </a:r>
            <a:r>
              <a:rPr lang="en-US" i="1" dirty="0">
                <a:latin typeface="Cambria" panose="02040503050406030204" pitchFamily="18" charset="0"/>
                <a:ea typeface="Cambria" panose="02040503050406030204" pitchFamily="18" charset="0"/>
              </a:rPr>
              <a:t>passive</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38</a:t>
            </a:fld>
            <a:endParaRPr lang="en-US"/>
          </a:p>
        </p:txBody>
      </p:sp>
    </p:spTree>
    <p:extLst>
      <p:ext uri="{BB962C8B-B14F-4D97-AF65-F5344CB8AC3E}">
        <p14:creationId xmlns:p14="http://schemas.microsoft.com/office/powerpoint/2010/main" val="3809116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41</a:t>
            </a:fld>
            <a:endParaRPr lang="en-US"/>
          </a:p>
        </p:txBody>
      </p:sp>
    </p:spTree>
    <p:extLst>
      <p:ext uri="{BB962C8B-B14F-4D97-AF65-F5344CB8AC3E}">
        <p14:creationId xmlns:p14="http://schemas.microsoft.com/office/powerpoint/2010/main" val="4114856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42</a:t>
            </a:fld>
            <a:endParaRPr lang="en-US"/>
          </a:p>
        </p:txBody>
      </p:sp>
    </p:spTree>
    <p:extLst>
      <p:ext uri="{BB962C8B-B14F-4D97-AF65-F5344CB8AC3E}">
        <p14:creationId xmlns:p14="http://schemas.microsoft.com/office/powerpoint/2010/main" val="17907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43</a:t>
            </a:fld>
            <a:endParaRPr lang="en-US"/>
          </a:p>
        </p:txBody>
      </p:sp>
    </p:spTree>
    <p:extLst>
      <p:ext uri="{BB962C8B-B14F-4D97-AF65-F5344CB8AC3E}">
        <p14:creationId xmlns:p14="http://schemas.microsoft.com/office/powerpoint/2010/main" val="3748340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 remember, today’s presentation is not JUST about new </a:t>
            </a:r>
            <a:r>
              <a:rPr lang="en-US" dirty="0" err="1"/>
              <a:t>datums</a:t>
            </a:r>
            <a:r>
              <a:rPr lang="en-US" dirty="0"/>
              <a:t>, it is about</a:t>
            </a:r>
            <a:r>
              <a:rPr lang="en-US" baseline="0" dirty="0"/>
              <a:t> modernizing the NSRS as a whole.</a:t>
            </a:r>
          </a:p>
          <a:p>
            <a:endParaRPr lang="en-US" baseline="0" dirty="0"/>
          </a:p>
          <a:p>
            <a:r>
              <a:rPr lang="en-US" baseline="0" dirty="0"/>
              <a:t>You don’t know what the NSRS is?  Stay tuned, we’ll get there as we go along.</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sz="1300" b="0" i="0" u="none" strike="noStrike" kern="1200" cap="none" spc="0" normalizeH="0" baseline="0" noProof="0" dirty="0">
              <a:ln>
                <a:noFill/>
              </a:ln>
              <a:solidFill>
                <a:prstClr val="black"/>
              </a:solidFill>
              <a:effectLst/>
              <a:uLnTx/>
              <a:uFillTx/>
              <a:ea typeface="ＭＳ Ｐゴシック" pitchFamily="34" charset="-128"/>
              <a:cs typeface="+mn-cs"/>
            </a:endParaRPr>
          </a:p>
        </p:txBody>
      </p:sp>
    </p:spTree>
    <p:extLst>
      <p:ext uri="{BB962C8B-B14F-4D97-AF65-F5344CB8AC3E}">
        <p14:creationId xmlns:p14="http://schemas.microsoft.com/office/powerpoint/2010/main" val="1265029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a:defRPr>
                <a:solidFill>
                  <a:schemeClr val="tx1"/>
                </a:solidFill>
                <a:latin typeface="Calibri" panose="020F0502020204030204" pitchFamily="34" charset="0"/>
              </a:defRPr>
            </a:lvl1pPr>
            <a:lvl2pPr marL="770270" indent="-295354" defTabSz="964935">
              <a:defRPr>
                <a:solidFill>
                  <a:schemeClr val="tx1"/>
                </a:solidFill>
                <a:latin typeface="Calibri" panose="020F0502020204030204" pitchFamily="34" charset="0"/>
              </a:defRPr>
            </a:lvl2pPr>
            <a:lvl3pPr marL="1186450" indent="-236619" defTabSz="964935">
              <a:defRPr>
                <a:solidFill>
                  <a:schemeClr val="tx1"/>
                </a:solidFill>
                <a:latin typeface="Calibri" panose="020F0502020204030204" pitchFamily="34" charset="0"/>
              </a:defRPr>
            </a:lvl3pPr>
            <a:lvl4pPr marL="1661365" indent="-236619" defTabSz="964935">
              <a:defRPr>
                <a:solidFill>
                  <a:schemeClr val="tx1"/>
                </a:solidFill>
                <a:latin typeface="Calibri" panose="020F0502020204030204" pitchFamily="34" charset="0"/>
              </a:defRPr>
            </a:lvl4pPr>
            <a:lvl5pPr marL="2136281" indent="-236619" defTabSz="964935">
              <a:defRPr>
                <a:solidFill>
                  <a:schemeClr val="tx1"/>
                </a:solidFill>
                <a:latin typeface="Calibri" panose="020F0502020204030204" pitchFamily="34" charset="0"/>
              </a:defRPr>
            </a:lvl5pPr>
            <a:lvl6pPr marL="2619587" indent="-236619" defTabSz="964935" fontAlgn="base">
              <a:spcBef>
                <a:spcPct val="0"/>
              </a:spcBef>
              <a:spcAft>
                <a:spcPct val="0"/>
              </a:spcAft>
              <a:defRPr>
                <a:solidFill>
                  <a:schemeClr val="tx1"/>
                </a:solidFill>
                <a:latin typeface="Calibri" panose="020F0502020204030204" pitchFamily="34" charset="0"/>
              </a:defRPr>
            </a:lvl6pPr>
            <a:lvl7pPr marL="3102893" indent="-236619" defTabSz="964935" fontAlgn="base">
              <a:spcBef>
                <a:spcPct val="0"/>
              </a:spcBef>
              <a:spcAft>
                <a:spcPct val="0"/>
              </a:spcAft>
              <a:defRPr>
                <a:solidFill>
                  <a:schemeClr val="tx1"/>
                </a:solidFill>
                <a:latin typeface="Calibri" panose="020F0502020204030204" pitchFamily="34" charset="0"/>
              </a:defRPr>
            </a:lvl7pPr>
            <a:lvl8pPr marL="3586199" indent="-236619" defTabSz="964935" fontAlgn="base">
              <a:spcBef>
                <a:spcPct val="0"/>
              </a:spcBef>
              <a:spcAft>
                <a:spcPct val="0"/>
              </a:spcAft>
              <a:defRPr>
                <a:solidFill>
                  <a:schemeClr val="tx1"/>
                </a:solidFill>
                <a:latin typeface="Calibri" panose="020F0502020204030204" pitchFamily="34" charset="0"/>
              </a:defRPr>
            </a:lvl8pPr>
            <a:lvl9pPr marL="4069505" indent="-236619" defTabSz="964935" fontAlgn="base">
              <a:spcBef>
                <a:spcPct val="0"/>
              </a:spcBef>
              <a:spcAft>
                <a:spcPct val="0"/>
              </a:spcAft>
              <a:defRPr>
                <a:solidFill>
                  <a:schemeClr val="tx1"/>
                </a:solidFill>
                <a:latin typeface="Calibri" panose="020F0502020204030204" pitchFamily="34" charset="0"/>
              </a:defRPr>
            </a:lvl9pPr>
          </a:lstStyle>
          <a:p>
            <a:pPr marL="0" marR="0" lvl="0" indent="0" algn="r" defTabSz="964935" rtl="0" eaLnBrk="1" fontAlgn="base" latinLnBrk="0" hangingPunct="1">
              <a:lnSpc>
                <a:spcPct val="100000"/>
              </a:lnSpc>
              <a:spcBef>
                <a:spcPct val="0"/>
              </a:spcBef>
              <a:spcAft>
                <a:spcPct val="0"/>
              </a:spcAft>
              <a:buClrTx/>
              <a:buSzTx/>
              <a:buFontTx/>
              <a:buNone/>
              <a:tabLst/>
              <a:defRPr/>
            </a:pPr>
            <a:fld id="{7D198DFF-37DE-4FAA-9E29-95275F2A0D3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4935" rtl="0" eaLnBrk="1" fontAlgn="base" latinLnBrk="0" hangingPunct="1">
                <a:lnSpc>
                  <a:spcPct val="100000"/>
                </a:lnSpc>
                <a:spcBef>
                  <a:spcPct val="0"/>
                </a:spcBef>
                <a:spcAft>
                  <a:spcPct val="0"/>
                </a:spcAft>
                <a:buClrTx/>
                <a:buSzTx/>
                <a:buFontTx/>
                <a:buNone/>
                <a:tabLst/>
                <a:defRPr/>
              </a:pPr>
              <a:t>46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Header Placeholder 1"/>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3" name="Date Placeholder 2"/>
          <p:cNvSpPr>
            <a:spLocks noGrp="1"/>
          </p:cNvSpPr>
          <p:nvPr>
            <p:ph type="dt"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3656371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NAD27</a:t>
            </a:r>
          </a:p>
          <a:p>
            <a:r>
              <a:rPr lang="en-US" dirty="0"/>
              <a:t>-like the dial of a rotary phone, you were</a:t>
            </a:r>
            <a:r>
              <a:rPr lang="en-US" baseline="0" dirty="0"/>
              <a:t> out there spinning a theodolite around, running resections and solar shots to get a position… am I right?</a:t>
            </a:r>
          </a:p>
          <a:p>
            <a:r>
              <a:rPr lang="en-US" baseline="0" dirty="0"/>
              <a:t>-and you’d get a position, but it might not be that great, and if you set a mark then everybody wanted your data, like sharing the old party lines</a:t>
            </a:r>
          </a:p>
          <a:p>
            <a:endParaRPr lang="en-US" baseline="0" dirty="0"/>
          </a:p>
          <a:p>
            <a:r>
              <a:rPr lang="en-US" baseline="0" dirty="0"/>
              <a:t>NAD83(1986)</a:t>
            </a:r>
          </a:p>
          <a:p>
            <a:r>
              <a:rPr lang="en-US" baseline="0" dirty="0"/>
              <a:t>-we brought in a more accurate network, it was easier to access</a:t>
            </a:r>
          </a:p>
          <a:p>
            <a:r>
              <a:rPr lang="en-US" baseline="0" dirty="0"/>
              <a:t>-you were using an early total station and data collector, just like pushing the buttons on a touchtone phone</a:t>
            </a:r>
          </a:p>
          <a:p>
            <a:endParaRPr lang="en-US" baseline="0" dirty="0"/>
          </a:p>
          <a:p>
            <a:r>
              <a:rPr lang="en-US" baseline="0" dirty="0"/>
              <a:t>NAD83(2007/2011)</a:t>
            </a:r>
          </a:p>
          <a:p>
            <a:r>
              <a:rPr lang="en-US" baseline="0" dirty="0"/>
              <a:t>-the network was maturing with more CORS just like the cell towers</a:t>
            </a:r>
          </a:p>
          <a:p>
            <a:r>
              <a:rPr lang="en-US" baseline="0" dirty="0"/>
              <a:t>-just as cell phones were becoming ubiquitous, so too was the use of OPUS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47</a:t>
            </a:fld>
            <a:endParaRPr lang="en-US"/>
          </a:p>
        </p:txBody>
      </p:sp>
    </p:spTree>
    <p:extLst>
      <p:ext uri="{BB962C8B-B14F-4D97-AF65-F5344CB8AC3E}">
        <p14:creationId xmlns:p14="http://schemas.microsoft.com/office/powerpoint/2010/main" val="3733749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a:t>
            </a:r>
            <a:r>
              <a:rPr lang="en-US" baseline="0" dirty="0"/>
              <a:t> if you think about the NSRS that way, then NATRF2022 is our smartphone, in more ways than one, right?</a:t>
            </a:r>
          </a:p>
          <a:p>
            <a:r>
              <a:rPr lang="en-US" baseline="0" dirty="0"/>
              <a:t>-some folks were excited to get a smartphone, but some (show of hands?) were reluctant to embrace the idea… kind of like this whole NSRS Modernization deal huh?</a:t>
            </a:r>
          </a:p>
          <a:p>
            <a:r>
              <a:rPr lang="en-US" baseline="0" dirty="0"/>
              <a:t>-some of us are excited for this development and some folks, well some are ready to retire as soon as NGS rolls this out, am </a:t>
            </a:r>
            <a:r>
              <a:rPr lang="en-US" baseline="0"/>
              <a:t>I right?</a:t>
            </a:r>
          </a:p>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48</a:t>
            </a:fld>
            <a:endParaRPr lang="en-US"/>
          </a:p>
        </p:txBody>
      </p:sp>
    </p:spTree>
    <p:extLst>
      <p:ext uri="{BB962C8B-B14F-4D97-AF65-F5344CB8AC3E}">
        <p14:creationId xmlns:p14="http://schemas.microsoft.com/office/powerpoint/2010/main" val="1419686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Follow up thought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it or not, we know that the vast majority of our users are obtaining NSRS coordinates via OPUS</a:t>
            </a:r>
          </a:p>
          <a:p>
            <a:r>
              <a:rPr lang="en-US" dirty="0"/>
              <a:t>-while that is our plan for the future </a:t>
            </a:r>
            <a:r>
              <a:rPr lang="en-US"/>
              <a:t>of primary access, </a:t>
            </a:r>
            <a:r>
              <a:rPr lang="en-US" dirty="0"/>
              <a:t>modernized NSRS, as of now the official form of access (specifically to NAVD88) truly is to “touch brass” as they say </a:t>
            </a:r>
            <a:r>
              <a:rPr lang="en-US" dirty="0">
                <a:sym typeface="Wingdings" panose="05000000000000000000" pitchFamily="2" charset="2"/>
              </a:rPr>
              <a:t> meaning occupy a benchmark</a:t>
            </a:r>
            <a:endParaRPr lang="en-US" dirty="0"/>
          </a:p>
        </p:txBody>
      </p:sp>
      <p:sp>
        <p:nvSpPr>
          <p:cNvPr id="4" name="Slide Number Placeholder 3"/>
          <p:cNvSpPr>
            <a:spLocks noGrp="1"/>
          </p:cNvSpPr>
          <p:nvPr>
            <p:ph type="sldNum" sz="quarter" idx="5"/>
          </p:nvPr>
        </p:nvSpPr>
        <p:spPr/>
        <p:txBody>
          <a:bodyPr/>
          <a:lstStyle/>
          <a:p>
            <a:fld id="{123EC7C2-2797-4141-BEE3-A4E0AD397BA7}" type="slidenum">
              <a:rPr lang="en-US" smtClean="0"/>
              <a:t>6</a:t>
            </a:fld>
            <a:endParaRPr lang="en-US"/>
          </a:p>
        </p:txBody>
      </p:sp>
    </p:spTree>
    <p:extLst>
      <p:ext uri="{BB962C8B-B14F-4D97-AF65-F5344CB8AC3E}">
        <p14:creationId xmlns:p14="http://schemas.microsoft.com/office/powerpoint/2010/main" val="25836555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a:t>
            </a:r>
            <a:r>
              <a:rPr lang="en-US" baseline="0" dirty="0"/>
              <a:t> height or capital 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350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CED05C-FEED-4026-8EA4-FCBC60F452D4}" type="slidenum">
              <a:rPr lang="en-US" smtClean="0"/>
              <a:t>51</a:t>
            </a:fld>
            <a:endParaRPr lang="en-US"/>
          </a:p>
        </p:txBody>
      </p:sp>
    </p:spTree>
    <p:extLst>
      <p:ext uri="{BB962C8B-B14F-4D97-AF65-F5344CB8AC3E}">
        <p14:creationId xmlns:p14="http://schemas.microsoft.com/office/powerpoint/2010/main" val="4245698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50367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54</a:t>
            </a:fld>
            <a:endParaRPr lang="en-US"/>
          </a:p>
        </p:txBody>
      </p:sp>
    </p:spTree>
    <p:extLst>
      <p:ext uri="{BB962C8B-B14F-4D97-AF65-F5344CB8AC3E}">
        <p14:creationId xmlns:p14="http://schemas.microsoft.com/office/powerpoint/2010/main" val="25372206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what is that acronym,</a:t>
            </a:r>
            <a:r>
              <a:rPr lang="en-US" baseline="0" dirty="0"/>
              <a:t> ITRF?</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a global reference frame,</a:t>
            </a:r>
            <a:r>
              <a:rPr lang="en-US" baseline="0" dirty="0"/>
              <a:t> the most widely adopted one, or the “gold standard” or the “Cadillac” or what-have-you</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-ITRF is the internationally recognized standard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-who realizes</a:t>
            </a:r>
            <a:r>
              <a:rPr lang="en-US" baseline="0" dirty="0"/>
              <a:t> the ITRF? well, NGS contributes to the realization but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t>
            </a:r>
            <a:r>
              <a:rPr lang="en-US" dirty="0"/>
              <a:t>The IERS is in responsible charge of defining, realizing and promoting the ITRF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the ITRF was formally adopted by the…yes, more acronyms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IUGG some years ago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60994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Ok, now ITRF mentioned</a:t>
            </a:r>
            <a:r>
              <a:rPr lang="en-US" baseline="0" dirty="0"/>
              <a:t> a couple slides ago.</a:t>
            </a:r>
          </a:p>
          <a:p>
            <a:r>
              <a:rPr lang="en-US" baseline="0" dirty="0"/>
              <a:t>Most simplistic way to explain ITRF is to watch this animation.</a:t>
            </a:r>
            <a:endParaRPr lang="en-US" dirty="0"/>
          </a:p>
          <a:p>
            <a:r>
              <a:rPr lang="en-US" dirty="0"/>
              <a:t>This is </a:t>
            </a:r>
            <a:r>
              <a:rPr lang="en-US" i="1" dirty="0"/>
              <a:t>a very loose representation/visualization</a:t>
            </a:r>
            <a:r>
              <a:rPr lang="en-US" i="1" baseline="0" dirty="0"/>
              <a:t> </a:t>
            </a:r>
            <a:r>
              <a:rPr lang="en-US" baseline="0" dirty="0"/>
              <a:t>of what the ITRF is, a characterization only.</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087922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503678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869647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442532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07140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that mean? </a:t>
            </a:r>
          </a:p>
          <a:p>
            <a:endParaRPr lang="en-US" dirty="0"/>
          </a:p>
          <a:p>
            <a:r>
              <a:rPr lang="en-US" b="1" i="1" dirty="0"/>
              <a:t>Please</a:t>
            </a:r>
            <a:r>
              <a:rPr lang="en-US" dirty="0"/>
              <a:t> don’t think of this as us here at NGS being some pointy-haired semantics.  We need to make distinctions about CORS when talking about all this.  If you haven’t already realized this, you’ll start to catch on today.</a:t>
            </a:r>
          </a:p>
        </p:txBody>
      </p:sp>
      <p:sp>
        <p:nvSpPr>
          <p:cNvPr id="4" name="Slide Number Placeholder 3"/>
          <p:cNvSpPr>
            <a:spLocks noGrp="1"/>
          </p:cNvSpPr>
          <p:nvPr>
            <p:ph type="sldNum" sz="quarter" idx="5"/>
          </p:nvPr>
        </p:nvSpPr>
        <p:spPr/>
        <p:txBody>
          <a:bodyPr/>
          <a:lstStyle/>
          <a:p>
            <a:fld id="{123EC7C2-2797-4141-BEE3-A4E0AD397BA7}" type="slidenum">
              <a:rPr lang="en-US" smtClean="0"/>
              <a:t>7</a:t>
            </a:fld>
            <a:endParaRPr lang="en-US"/>
          </a:p>
        </p:txBody>
      </p:sp>
    </p:spTree>
    <p:extLst>
      <p:ext uri="{BB962C8B-B14F-4D97-AF65-F5344CB8AC3E}">
        <p14:creationId xmlns:p14="http://schemas.microsoft.com/office/powerpoint/2010/main" val="616129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en-US" sz="1300" b="0" i="0" u="none" strike="noStrike" kern="1200" cap="none" spc="0" normalizeH="0" baseline="0" noProof="0" dirty="0">
              <a:ln>
                <a:noFill/>
              </a:ln>
              <a:solidFill>
                <a:prstClr val="black"/>
              </a:solidFill>
              <a:effectLst/>
              <a:uLnTx/>
              <a:uFillTx/>
              <a:ea typeface="ＭＳ Ｐゴシック" pitchFamily="34" charset="-128"/>
              <a:cs typeface="+mn-cs"/>
            </a:endParaRPr>
          </a:p>
        </p:txBody>
      </p:sp>
    </p:spTree>
    <p:extLst>
      <p:ext uri="{BB962C8B-B14F-4D97-AF65-F5344CB8AC3E}">
        <p14:creationId xmlns:p14="http://schemas.microsoft.com/office/powerpoint/2010/main" val="20789772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ITRF is independent of any plates, tied to the layer below, </a:t>
            </a:r>
          </a:p>
          <a:p>
            <a:r>
              <a:rPr lang="en-US" dirty="0"/>
              <a:t>-”plate-agnostic” if we want to sound all silicon valley </a:t>
            </a:r>
            <a:r>
              <a:rPr lang="en-US" dirty="0" err="1"/>
              <a:t>ish</a:t>
            </a:r>
            <a:endParaRPr lang="en-US" dirty="0"/>
          </a:p>
          <a:p>
            <a:r>
              <a:rPr lang="en-US" dirty="0"/>
              <a:t>-the plates go down about 200 km (125 mi) deep below our feet right now, as we’re on a continental plate</a:t>
            </a:r>
          </a:p>
          <a:p>
            <a:r>
              <a:rPr lang="en-US" dirty="0"/>
              <a:t>--(oceanic plates are roughly half the thickness, like 100 km)</a:t>
            </a:r>
          </a:p>
          <a:p>
            <a:r>
              <a:rPr lang="en-US" dirty="0"/>
              <a:t>-</a:t>
            </a:r>
            <a:r>
              <a:rPr lang="en-US" dirty="0">
                <a:sym typeface="Wingdings" panose="05000000000000000000" pitchFamily="2" charset="2"/>
              </a:rPr>
              <a:t> but thickness of the tectonic plates varies greatly, from down to 15 km up over the 200 km I mentioned earlier</a:t>
            </a:r>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66</a:t>
            </a:fld>
            <a:endParaRPr lang="en-US"/>
          </a:p>
        </p:txBody>
      </p:sp>
    </p:spTree>
    <p:extLst>
      <p:ext uri="{BB962C8B-B14F-4D97-AF65-F5344CB8AC3E}">
        <p14:creationId xmlns:p14="http://schemas.microsoft.com/office/powerpoint/2010/main" val="6043771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After that, they diverge and continue to do so, we’ll visualize that soon</a:t>
            </a:r>
            <a:endParaRPr kumimoji="0" lang="en-US" sz="11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1118866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NGS has been inconsistent with these top two words.  </a:t>
            </a:r>
          </a:p>
          <a:p>
            <a:r>
              <a:rPr lang="en-US" dirty="0"/>
              <a:t>Going forward, we will use them as:</a:t>
            </a:r>
          </a:p>
          <a:p>
            <a:pPr lvl="1"/>
            <a:r>
              <a:rPr lang="en-US" dirty="0"/>
              <a:t>Conversion:  Meaning to change the type of coordinate without changing the datum or frame</a:t>
            </a:r>
          </a:p>
          <a:p>
            <a:pPr lvl="1"/>
            <a:r>
              <a:rPr lang="en-US" dirty="0"/>
              <a:t>Transformation:  Meaning to change the datum or frame, without changing the type of coordinate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584654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69</a:t>
            </a:fld>
            <a:endParaRPr lang="en-US"/>
          </a:p>
        </p:txBody>
      </p:sp>
    </p:spTree>
    <p:extLst>
      <p:ext uri="{BB962C8B-B14F-4D97-AF65-F5344CB8AC3E}">
        <p14:creationId xmlns:p14="http://schemas.microsoft.com/office/powerpoint/2010/main" val="2994248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940168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46077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514149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616646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Cambria" panose="02040503050406030204" pitchFamily="18" charset="0"/>
                <a:ea typeface="Cambria" panose="02040503050406030204" pitchFamily="18" charset="0"/>
              </a:rPr>
              <a:t>What’s the magnitude of the horizontal datum shift across Pennsylvania?</a:t>
            </a:r>
          </a:p>
          <a:p>
            <a:pPr algn="l"/>
            <a:r>
              <a:rPr lang="en-US" sz="1200" dirty="0">
                <a:latin typeface="Cambria" panose="02040503050406030204" pitchFamily="18" charset="0"/>
                <a:ea typeface="Cambria" panose="02040503050406030204" pitchFamily="18" charset="0"/>
              </a:rPr>
              <a:t>Minimum Shift ~3.75 feet</a:t>
            </a:r>
          </a:p>
          <a:p>
            <a:pPr algn="l"/>
            <a:r>
              <a:rPr lang="en-US" sz="1200" dirty="0">
                <a:latin typeface="Cambria" panose="02040503050406030204" pitchFamily="18" charset="0"/>
                <a:ea typeface="Cambria" panose="02040503050406030204" pitchFamily="18" charset="0"/>
              </a:rPr>
              <a:t>Maximum Shift ~3.97</a:t>
            </a:r>
          </a:p>
          <a:p>
            <a:pPr algn="l"/>
            <a:endParaRPr lang="en-US" sz="1200" dirty="0">
              <a:latin typeface="Cambria" panose="02040503050406030204" pitchFamily="18" charset="0"/>
              <a:ea typeface="Cambria" panose="02040503050406030204" pitchFamily="18" charset="0"/>
            </a:endParaRPr>
          </a:p>
          <a:p>
            <a:pPr algn="l"/>
            <a:r>
              <a:rPr lang="en-US" sz="1200" dirty="0">
                <a:latin typeface="Cambria" panose="02040503050406030204" pitchFamily="18" charset="0"/>
                <a:ea typeface="Cambria" panose="02040503050406030204" pitchFamily="18" charset="0"/>
              </a:rPr>
              <a:t>Remember this is just an estimation, don’t hold me to the numbers please</a:t>
            </a:r>
          </a:p>
          <a:p>
            <a:pPr algn="l"/>
            <a:endParaRPr lang="en-US" dirty="0"/>
          </a:p>
        </p:txBody>
      </p:sp>
      <p:sp>
        <p:nvSpPr>
          <p:cNvPr id="4" name="Slide Number Placeholder 3"/>
          <p:cNvSpPr>
            <a:spLocks noGrp="1"/>
          </p:cNvSpPr>
          <p:nvPr>
            <p:ph type="sldNum" sz="quarter" idx="5"/>
          </p:nvPr>
        </p:nvSpPr>
        <p:spPr/>
        <p:txBody>
          <a:bodyPr/>
          <a:lstStyle/>
          <a:p>
            <a:fld id="{8C5A6246-21F9-416C-BD6D-2D5049A04672}" type="slidenum">
              <a:rPr lang="en-US" smtClean="0"/>
              <a:t>78</a:t>
            </a:fld>
            <a:endParaRPr lang="en-US"/>
          </a:p>
        </p:txBody>
      </p:sp>
    </p:spTree>
    <p:extLst>
      <p:ext uri="{BB962C8B-B14F-4D97-AF65-F5344CB8AC3E}">
        <p14:creationId xmlns:p14="http://schemas.microsoft.com/office/powerpoint/2010/main" val="592652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latin typeface="Cambria" panose="02040503050406030204" pitchFamily="18" charset="0"/>
                <a:ea typeface="Cambria" panose="02040503050406030204" pitchFamily="18" charset="0"/>
              </a:rPr>
              <a:t>Global: International GNSS Service (IGS) Network</a:t>
            </a:r>
          </a:p>
          <a:p>
            <a:pPr lvl="1"/>
            <a:r>
              <a:rPr lang="en-US" sz="2000" i="1" dirty="0">
                <a:latin typeface="Cambria" panose="02040503050406030204" pitchFamily="18" charset="0"/>
                <a:ea typeface="Cambria" panose="02040503050406030204" pitchFamily="18" charset="0"/>
              </a:rPr>
              <a:t>The</a:t>
            </a:r>
            <a:r>
              <a:rPr lang="en-US" sz="2000" dirty="0">
                <a:latin typeface="Cambria" panose="02040503050406030204" pitchFamily="18" charset="0"/>
                <a:ea typeface="Cambria" panose="02040503050406030204" pitchFamily="18" charset="0"/>
              </a:rPr>
              <a:t> international standard since mid-1990s</a:t>
            </a:r>
          </a:p>
          <a:p>
            <a:pPr lvl="1"/>
            <a:r>
              <a:rPr lang="en-US" sz="2000" dirty="0">
                <a:latin typeface="Cambria" panose="02040503050406030204" pitchFamily="18" charset="0"/>
                <a:ea typeface="Cambria" panose="02040503050406030204" pitchFamily="18" charset="0"/>
              </a:rPr>
              <a:t>Supported by IGS Analysis Centers (ACs) </a:t>
            </a:r>
            <a:r>
              <a:rPr lang="en-US" sz="1800" dirty="0">
                <a:latin typeface="Cambria" panose="02040503050406030204" pitchFamily="18" charset="0"/>
                <a:ea typeface="Cambria" panose="02040503050406030204" pitchFamily="18" charset="0"/>
                <a:sym typeface="Wingdings" panose="05000000000000000000" pitchFamily="2" charset="2"/>
              </a:rPr>
              <a:t> NGS is one AC of seven total</a:t>
            </a:r>
            <a:endParaRPr lang="en-US" sz="2000" dirty="0">
              <a:latin typeface="Cambria" panose="02040503050406030204" pitchFamily="18" charset="0"/>
              <a:ea typeface="Cambria" panose="02040503050406030204" pitchFamily="18" charset="0"/>
              <a:sym typeface="Wingdings" panose="05000000000000000000" pitchFamily="2" charset="2"/>
            </a:endParaRPr>
          </a:p>
          <a:p>
            <a:pPr lvl="1"/>
            <a:r>
              <a:rPr lang="en-US" sz="2000" dirty="0">
                <a:latin typeface="Cambria" panose="02040503050406030204" pitchFamily="18" charset="0"/>
                <a:ea typeface="Cambria" panose="02040503050406030204" pitchFamily="18" charset="0"/>
                <a:sym typeface="Wingdings" panose="05000000000000000000" pitchFamily="2" charset="2"/>
              </a:rPr>
              <a:t>Overall system sponsored by NASA</a:t>
            </a:r>
            <a:endParaRPr lang="en-US" sz="20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NSRS: NOAA CORS Network (NCN)</a:t>
            </a:r>
          </a:p>
          <a:p>
            <a:pPr lvl="1"/>
            <a:r>
              <a:rPr lang="en-US" sz="2400" dirty="0">
                <a:latin typeface="Cambria" panose="02040503050406030204" pitchFamily="18" charset="0"/>
                <a:ea typeface="Cambria" panose="02040503050406030204" pitchFamily="18" charset="0"/>
              </a:rPr>
              <a:t>NGS processes/distributes data, but few are NGS-operated</a:t>
            </a:r>
          </a:p>
          <a:p>
            <a:pPr lvl="1"/>
            <a:r>
              <a:rPr lang="en-US" sz="2400" dirty="0">
                <a:latin typeface="Cambria" panose="02040503050406030204" pitchFamily="18" charset="0"/>
                <a:ea typeface="Cambria" panose="02040503050406030204" pitchFamily="18" charset="0"/>
              </a:rPr>
              <a:t>Subset of NGS-operated CORS comprise the under construction NOAA </a:t>
            </a:r>
            <a:r>
              <a:rPr lang="en-US" sz="2400" i="1" dirty="0">
                <a:latin typeface="Cambria" panose="02040503050406030204" pitchFamily="18" charset="0"/>
                <a:ea typeface="Cambria" panose="02040503050406030204" pitchFamily="18" charset="0"/>
              </a:rPr>
              <a:t>Foundation</a:t>
            </a:r>
            <a:r>
              <a:rPr lang="en-US" sz="2400" dirty="0">
                <a:latin typeface="Cambria" panose="02040503050406030204" pitchFamily="18" charset="0"/>
                <a:ea typeface="Cambria" panose="02040503050406030204" pitchFamily="18" charset="0"/>
              </a:rPr>
              <a:t> CORS Network (NFCN)</a:t>
            </a:r>
          </a:p>
          <a:p>
            <a:r>
              <a:rPr lang="en-US" sz="2800" dirty="0">
                <a:latin typeface="Cambria" panose="02040503050406030204" pitchFamily="18" charset="0"/>
                <a:ea typeface="Cambria" panose="02040503050406030204" pitchFamily="18" charset="0"/>
              </a:rPr>
              <a:t>Regional/State/Commonwealth/Local Networks</a:t>
            </a:r>
          </a:p>
          <a:p>
            <a:pPr lvl="1"/>
            <a:r>
              <a:rPr lang="en-US" sz="2000" dirty="0">
                <a:latin typeface="Cambria" panose="02040503050406030204" pitchFamily="18" charset="0"/>
                <a:ea typeface="Cambria" panose="02040503050406030204" pitchFamily="18" charset="0"/>
              </a:rPr>
              <a:t>Real-Time Networks (RTN… aka “VRS”)</a:t>
            </a:r>
          </a:p>
          <a:p>
            <a:pPr lvl="1"/>
            <a:r>
              <a:rPr lang="en-US" sz="2000" dirty="0">
                <a:latin typeface="Cambria" panose="02040503050406030204" pitchFamily="18" charset="0"/>
                <a:ea typeface="Cambria" panose="02040503050406030204" pitchFamily="18" charset="0"/>
              </a:rPr>
              <a:t>Currently semi-coupled to the NCN</a:t>
            </a:r>
          </a:p>
          <a:p>
            <a:pPr lvl="2"/>
            <a:r>
              <a:rPr lang="en-US" sz="1200" dirty="0">
                <a:latin typeface="Cambria" panose="02040503050406030204" pitchFamily="18" charset="0"/>
                <a:ea typeface="Cambria" panose="02040503050406030204" pitchFamily="18" charset="0"/>
              </a:rPr>
              <a:t>NGS sees the future as a close coupling of other networks with the NCN so users can seamlessly and confidently work in the NSRS using their favorite regional/local CORS network</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a:t>
            </a:fld>
            <a:endParaRPr lang="en-US" altLang="en-US" dirty="0"/>
          </a:p>
        </p:txBody>
      </p:sp>
    </p:spTree>
    <p:extLst>
      <p:ext uri="{BB962C8B-B14F-4D97-AF65-F5344CB8AC3E}">
        <p14:creationId xmlns:p14="http://schemas.microsoft.com/office/powerpoint/2010/main" val="22163056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SPCS83 zones</a:t>
            </a:r>
            <a:r>
              <a:rPr lang="en-US" baseline="0" dirty="0"/>
              <a:t> as a frame of reference</a:t>
            </a:r>
          </a:p>
          <a:p>
            <a:endParaRPr lang="en-US" baseline="0" dirty="0"/>
          </a:p>
          <a:p>
            <a:r>
              <a:rPr lang="en-US" baseline="0" dirty="0"/>
              <a:t>NOTE that the color shading of these zones is matched to that of the Preliminary SPCS2022 Zones that follow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276879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illustrates</a:t>
            </a:r>
            <a:r>
              <a:rPr lang="en-US" baseline="0" dirty="0"/>
              <a:t> the preliminary SPCS2022 zones</a:t>
            </a:r>
          </a:p>
          <a:p>
            <a:endParaRPr lang="en-US" baseline="0" dirty="0"/>
          </a:p>
          <a:p>
            <a:r>
              <a:rPr lang="en-US" sz="1400" baseline="0" dirty="0"/>
              <a:t>There are 4 zones in the NGS design, per request that we design “4-5 zones required to meet the minimum distortion acceptable” set by our design criteria of 50ppm</a:t>
            </a:r>
          </a:p>
          <a:p>
            <a:endParaRPr lang="en-US" baseline="0" dirty="0"/>
          </a:p>
          <a:p>
            <a:r>
              <a:rPr lang="en-US" baseline="0" dirty="0"/>
              <a:t>NOTE the request also included wording: “It is also requested that PennDOT districts be </a:t>
            </a:r>
            <a:r>
              <a:rPr lang="en-US" baseline="0" dirty="0" err="1"/>
              <a:t>divded</a:t>
            </a:r>
            <a:r>
              <a:rPr lang="en-US" baseline="0" dirty="0"/>
              <a:t> into no more than two zones”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9218073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Pennsylvania Department of Transportation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Pennsylvania Turnpike Commission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Cambria" panose="02040503050406030204" pitchFamily="18" charset="0"/>
                <a:ea typeface="Cambria" panose="02040503050406030204" pitchFamily="18" charset="0"/>
              </a:rPr>
              <a:t>PSLS of course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Cambria" panose="02040503050406030204" pitchFamily="18" charset="0"/>
                <a:ea typeface="Cambria" panose="02040503050406030204" pitchFamily="18" charset="0"/>
              </a:rPr>
              <a:t>PSPE – Society of Professional Engineers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Cambria" panose="02040503050406030204" pitchFamily="18" charset="0"/>
                <a:ea typeface="Cambria" panose="02040503050406030204" pitchFamily="18" charset="0"/>
              </a:rPr>
              <a:t>The </a:t>
            </a:r>
            <a:r>
              <a:rPr lang="en-US" dirty="0" err="1">
                <a:latin typeface="Cambria" panose="02040503050406030204" pitchFamily="18" charset="0"/>
                <a:ea typeface="Cambria" panose="02040503050406030204" pitchFamily="18" charset="0"/>
              </a:rPr>
              <a:t>GeoBoard</a:t>
            </a:r>
            <a:endParaRPr lang="en-US" dirty="0">
              <a:latin typeface="Cambria" panose="02040503050406030204" pitchFamily="18" charset="0"/>
              <a:ea typeface="Cambria" panose="02040503050406030204" pitchFamily="18"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Cambria" panose="02040503050406030204" pitchFamily="18" charset="0"/>
                <a:ea typeface="Cambria" panose="02040503050406030204" pitchFamily="18" charset="0"/>
              </a:rPr>
              <a:t>County GIS Professionals Association of </a:t>
            </a:r>
            <a:r>
              <a:rPr lang="en-US" dirty="0" err="1">
                <a:latin typeface="Cambria" panose="02040503050406030204" pitchFamily="18" charset="0"/>
                <a:ea typeface="Cambria" panose="02040503050406030204" pitchFamily="18" charset="0"/>
              </a:rPr>
              <a:t>Pennsylkvania</a:t>
            </a:r>
            <a:endParaRPr lang="en-US" dirty="0">
              <a:latin typeface="Cambria" panose="02040503050406030204" pitchFamily="18" charset="0"/>
              <a:ea typeface="Cambria" panose="02040503050406030204" pitchFamily="18"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PA Mapping &amp; Geographic Information Consortium</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Your State chapter of the Management Association for Private Photogrammetric Surveyors</a:t>
            </a:r>
            <a:endParaRPr lang="en-US"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D46DE8B-F250-4584-83EE-1EA3792DC8CC}"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85</a:t>
            </a:fld>
            <a:endParaRPr kumimoji="0" 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9372256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that the West Zone far surpasses the NGS design criteria of 50ppm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42349408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a:t>
            </a:r>
            <a:r>
              <a:rPr lang="en-US" baseline="0" dirty="0"/>
              <a:t> and </a:t>
            </a:r>
            <a:r>
              <a:rPr lang="en-US" dirty="0"/>
              <a:t>likely final, draft</a:t>
            </a:r>
            <a:r>
              <a:rPr lang="en-US" baseline="0" dirty="0"/>
              <a:t> of an Oblique Mercator projection for the Preliminary Central Zone</a:t>
            </a:r>
          </a:p>
          <a:p>
            <a:endParaRPr lang="en-US" baseline="0" dirty="0"/>
          </a:p>
          <a:p>
            <a:r>
              <a:rPr lang="en-US" baseline="0" dirty="0"/>
              <a:t>NOTE that even with the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7636132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a:t>
            </a:r>
            <a:r>
              <a:rPr lang="en-US" i="1" baseline="0" dirty="0"/>
              <a:t>second</a:t>
            </a:r>
            <a:r>
              <a:rPr lang="en-US" baseline="0" dirty="0"/>
              <a:t> draft of a </a:t>
            </a:r>
            <a:r>
              <a:rPr lang="en-US" dirty="0"/>
              <a:t>Preliminary North East Zone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5596434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is the </a:t>
            </a:r>
            <a:r>
              <a:rPr lang="en-US" i="1" baseline="0" dirty="0"/>
              <a:t>second</a:t>
            </a:r>
            <a:r>
              <a:rPr lang="en-US" baseline="0" dirty="0"/>
              <a:t> draft of a </a:t>
            </a:r>
            <a:r>
              <a:rPr lang="en-US" dirty="0"/>
              <a:t>Preliminary South East Zone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1648207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2186565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Single Statewide Zone designed by NGS is</a:t>
            </a:r>
            <a:r>
              <a:rPr lang="en-US" baseline="0" dirty="0"/>
              <a:t> color shaded to match the following section of slides that show UTM Zones linear distortion values</a:t>
            </a:r>
          </a:p>
          <a:p>
            <a:endParaRPr lang="en-US" baseline="0" dirty="0"/>
          </a:p>
          <a:p>
            <a:r>
              <a:rPr lang="en-US" baseline="0" dirty="0"/>
              <a:t>It is known that some user communities with large areas of responsibility choose to maintain geospatial data and work in UTM</a:t>
            </a:r>
          </a:p>
          <a:p>
            <a:endParaRPr lang="en-US" baseline="0" dirty="0"/>
          </a:p>
          <a:p>
            <a:r>
              <a:rPr lang="en-US" baseline="0" dirty="0"/>
              <a:t>This graphic as compared to the UTM serves to highlight in SPCS2022, users will see better performance (lower linear distortion) if they choose to work in the SPCS2022 Single Statewide Zone rather than one of the UTM Zones that fall within Pennsylvania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0314920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NGS designed preliminary</a:t>
            </a:r>
            <a:r>
              <a:rPr lang="en-US" baseline="0" dirty="0"/>
              <a:t> single statewide zone is included again here at the end for easier visual comparisons.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497131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CORS Networks.</a:t>
            </a:r>
          </a:p>
          <a:p>
            <a:r>
              <a:rPr lang="en-US" dirty="0"/>
              <a:t>The Global Standard is  the IGS Network</a:t>
            </a:r>
          </a:p>
          <a:p>
            <a:pPr lvl="1"/>
            <a:r>
              <a:rPr lang="en-US" dirty="0"/>
              <a:t>IGS = International GNSS Service</a:t>
            </a:r>
          </a:p>
          <a:p>
            <a:endParaRPr lang="en-US" dirty="0"/>
          </a:p>
          <a:p>
            <a:r>
              <a:rPr lang="en-US" dirty="0"/>
              <a:t>The NOAA CORS Network (NCN) which consists of:</a:t>
            </a:r>
          </a:p>
          <a:p>
            <a:pPr lvl="1"/>
            <a:r>
              <a:rPr lang="en-US" dirty="0"/>
              <a:t>The NOAA Foundation CORS Network (NFCN), a sub-network being installed, owned, and operated by NGS </a:t>
            </a:r>
          </a:p>
          <a:p>
            <a:pPr lvl="1"/>
            <a:r>
              <a:rPr lang="en-US" dirty="0"/>
              <a:t>and 2,000+ stations managed, but rarely owned by NGS</a:t>
            </a:r>
          </a:p>
          <a:p>
            <a:endParaRPr lang="en-US" dirty="0"/>
          </a:p>
          <a:p>
            <a:r>
              <a:rPr lang="en-US" dirty="0"/>
              <a:t>Other Regional/Local Networks (RTNs, etc.)</a:t>
            </a:r>
          </a:p>
          <a:p>
            <a:pPr lvl="1"/>
            <a:r>
              <a:rPr lang="en-US" dirty="0"/>
              <a:t>Currently semi-coupled to the NCN</a:t>
            </a:r>
          </a:p>
          <a:p>
            <a:pPr lvl="2"/>
            <a:r>
              <a:rPr lang="en-US" dirty="0"/>
              <a:t>NGS sees the future as a close coupling of these other networks with the NCN so users can seamlessly and confidently work in the NSRS using their favorite regional/local CORS network.</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a:t>
            </a:fld>
            <a:endParaRPr lang="en-US" altLang="en-US" dirty="0"/>
          </a:p>
        </p:txBody>
      </p:sp>
    </p:spTree>
    <p:extLst>
      <p:ext uri="{BB962C8B-B14F-4D97-AF65-F5344CB8AC3E}">
        <p14:creationId xmlns:p14="http://schemas.microsoft.com/office/powerpoint/2010/main" val="6958850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that you don’t have to cutoff data at any SPCS zone extent </a:t>
            </a:r>
          </a:p>
          <a:p>
            <a:r>
              <a:rPr lang="en-US" dirty="0">
                <a:sym typeface="Wingdings" panose="05000000000000000000" pitchFamily="2" charset="2"/>
              </a:rPr>
              <a:t> just need to understand that they’re designed with certain extents in mind</a:t>
            </a:r>
          </a:p>
        </p:txBody>
      </p:sp>
      <p:sp>
        <p:nvSpPr>
          <p:cNvPr id="4" name="Slide Number Placeholder 3"/>
          <p:cNvSpPr>
            <a:spLocks noGrp="1"/>
          </p:cNvSpPr>
          <p:nvPr>
            <p:ph type="sldNum" sz="quarter" idx="5"/>
          </p:nvPr>
        </p:nvSpPr>
        <p:spPr/>
        <p:txBody>
          <a:bodyPr/>
          <a:lstStyle/>
          <a:p>
            <a:fld id="{B3E29FB0-8150-449D-AB8E-6FB22E8315DD}" type="slidenum">
              <a:rPr lang="en-US" smtClean="0"/>
              <a:t>100</a:t>
            </a:fld>
            <a:endParaRPr lang="en-US"/>
          </a:p>
        </p:txBody>
      </p:sp>
    </p:spTree>
    <p:extLst>
      <p:ext uri="{BB962C8B-B14F-4D97-AF65-F5344CB8AC3E}">
        <p14:creationId xmlns:p14="http://schemas.microsoft.com/office/powerpoint/2010/main" val="18388343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101</a:t>
            </a:fld>
            <a:endParaRPr lang="en-US"/>
          </a:p>
        </p:txBody>
      </p:sp>
    </p:spTree>
    <p:extLst>
      <p:ext uri="{BB962C8B-B14F-4D97-AF65-F5344CB8AC3E}">
        <p14:creationId xmlns:p14="http://schemas.microsoft.com/office/powerpoint/2010/main" val="40692057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104</a:t>
            </a:fld>
            <a:endParaRPr lang="en-US"/>
          </a:p>
        </p:txBody>
      </p:sp>
    </p:spTree>
    <p:extLst>
      <p:ext uri="{BB962C8B-B14F-4D97-AF65-F5344CB8AC3E}">
        <p14:creationId xmlns:p14="http://schemas.microsoft.com/office/powerpoint/2010/main" val="35991862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2728552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5541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4641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1584944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109</a:t>
            </a:fld>
            <a:endParaRPr lang="en-US" dirty="0"/>
          </a:p>
        </p:txBody>
      </p:sp>
    </p:spTree>
    <p:extLst>
      <p:ext uri="{BB962C8B-B14F-4D97-AF65-F5344CB8AC3E}">
        <p14:creationId xmlns:p14="http://schemas.microsoft.com/office/powerpoint/2010/main" val="15454937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112</a:t>
            </a:fld>
            <a:endParaRPr lang="en-US" dirty="0"/>
          </a:p>
        </p:txBody>
      </p:sp>
    </p:spTree>
    <p:extLst>
      <p:ext uri="{BB962C8B-B14F-4D97-AF65-F5344CB8AC3E}">
        <p14:creationId xmlns:p14="http://schemas.microsoft.com/office/powerpoint/2010/main" val="23212066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158494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a:t>
            </a:fld>
            <a:endParaRPr lang="en-US"/>
          </a:p>
        </p:txBody>
      </p:sp>
    </p:spTree>
    <p:extLst>
      <p:ext uri="{BB962C8B-B14F-4D97-AF65-F5344CB8AC3E}">
        <p14:creationId xmlns:p14="http://schemas.microsoft.com/office/powerpoint/2010/main" val="28408276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9505135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-believe</a:t>
            </a:r>
            <a:r>
              <a:rPr lang="en-US" baseline="0" dirty="0"/>
              <a:t> it or not there’s more than 2 types, but the 2 types you’ll see NGS publish are…</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120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9465709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121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3738422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122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390107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717639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7611408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111043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n-ea"/>
                <a:cs typeface="+mn-cs"/>
              </a:rPr>
              <a:t>The illustrated strategy will be adopted at NGS. An </a:t>
            </a:r>
            <a:r>
              <a:rPr lang="en-US" sz="1200" b="0" i="1" u="none" strike="noStrike" kern="1200" baseline="0" dirty="0">
                <a:solidFill>
                  <a:schemeClr val="tx1"/>
                </a:solidFill>
                <a:latin typeface="+mn-lt"/>
                <a:ea typeface="+mn-ea"/>
                <a:cs typeface="+mn-cs"/>
              </a:rPr>
              <a:t>animated</a:t>
            </a:r>
            <a:r>
              <a:rPr lang="en-US" sz="1200" b="0" i="0" u="none" strike="noStrike" kern="1200" baseline="0" dirty="0">
                <a:solidFill>
                  <a:schemeClr val="tx1"/>
                </a:solidFill>
                <a:latin typeface="+mn-lt"/>
                <a:ea typeface="+mn-ea"/>
                <a:cs typeface="+mn-cs"/>
              </a:rPr>
              <a:t> characterization of this approach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What this means is that NGS will decouple the geoid from GMSL, until they have diverged by some threshold amount, currently defined as 20cm.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that threshold is reached a new geoid will be defined and held fixed until reaching next threshold. In this way, the impact of the change of GMSL is accounted for in the heights of the NSRS, while the appearance of stability is maintained for “decades at a time” (BP2 Section 14).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we calculate how long that might be based on existing rates of sea level rise of 3ish mm/</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 then we’re </a:t>
            </a:r>
            <a:r>
              <a:rPr lang="en-US" sz="1200" b="0" i="0" u="none" strike="noStrike" kern="1200" baseline="0">
                <a:solidFill>
                  <a:schemeClr val="tx1"/>
                </a:solidFill>
                <a:latin typeface="+mn-lt"/>
                <a:ea typeface="+mn-ea"/>
                <a:cs typeface="+mn-cs"/>
              </a:rPr>
              <a:t>talking ~60 </a:t>
            </a:r>
            <a:r>
              <a:rPr lang="en-US" sz="1200" b="0" i="0" u="none" strike="noStrike" kern="1200" baseline="0" dirty="0">
                <a:solidFill>
                  <a:schemeClr val="tx1"/>
                </a:solidFill>
                <a:latin typeface="+mn-lt"/>
                <a:ea typeface="+mn-ea"/>
                <a:cs typeface="+mn-cs"/>
              </a:rPr>
              <a:t>years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6668419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Ohio, from just under a foot to almost 2 feet</a:t>
            </a:r>
          </a:p>
          <a:p>
            <a:r>
              <a:rPr lang="en-US" dirty="0"/>
              <a:t>Quite a bit of variation, but average of 1.5 foot shift down</a:t>
            </a:r>
          </a:p>
          <a:p>
            <a:endParaRPr lang="en-US" dirty="0"/>
          </a:p>
          <a:p>
            <a:r>
              <a:rPr lang="en-US" dirty="0"/>
              <a:t>Change in Pennsylvania:</a:t>
            </a:r>
          </a:p>
          <a:p>
            <a:r>
              <a:rPr lang="en-US" dirty="0"/>
              <a:t>At least -0.6 feet</a:t>
            </a:r>
          </a:p>
          <a:p>
            <a:r>
              <a:rPr lang="en-US" dirty="0"/>
              <a:t>At most -2.0 feet</a:t>
            </a:r>
          </a:p>
          <a:p>
            <a:endParaRPr lang="en-US" dirty="0"/>
          </a:p>
        </p:txBody>
      </p:sp>
      <p:sp>
        <p:nvSpPr>
          <p:cNvPr id="4" name="Slide Number Placeholder 3"/>
          <p:cNvSpPr>
            <a:spLocks noGrp="1"/>
          </p:cNvSpPr>
          <p:nvPr>
            <p:ph type="sldNum" sz="quarter" idx="5"/>
          </p:nvPr>
        </p:nvSpPr>
        <p:spPr/>
        <p:txBody>
          <a:bodyPr/>
          <a:lstStyle/>
          <a:p>
            <a:fld id="{A75B7599-733F-47EA-9377-00C630B2FDD7}" type="slidenum">
              <a:rPr lang="en-US" smtClean="0"/>
              <a:t>131</a:t>
            </a:fld>
            <a:endParaRPr lang="en-US"/>
          </a:p>
        </p:txBody>
      </p:sp>
    </p:spTree>
    <p:extLst>
      <p:ext uri="{BB962C8B-B14F-4D97-AF65-F5344CB8AC3E}">
        <p14:creationId xmlns:p14="http://schemas.microsoft.com/office/powerpoint/2010/main" val="26607158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134</a:t>
            </a:fld>
            <a:endParaRPr lang="en-US"/>
          </a:p>
        </p:txBody>
      </p:sp>
    </p:spTree>
    <p:extLst>
      <p:ext uri="{BB962C8B-B14F-4D97-AF65-F5344CB8AC3E}">
        <p14:creationId xmlns:p14="http://schemas.microsoft.com/office/powerpoint/2010/main" val="248761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11</a:t>
            </a:fld>
            <a:endParaRPr lang="en-US"/>
          </a:p>
        </p:txBody>
      </p:sp>
    </p:spTree>
    <p:extLst>
      <p:ext uri="{BB962C8B-B14F-4D97-AF65-F5344CB8AC3E}">
        <p14:creationId xmlns:p14="http://schemas.microsoft.com/office/powerpoint/2010/main" val="227134539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135</a:t>
            </a:fld>
            <a:endParaRPr lang="en-US"/>
          </a:p>
        </p:txBody>
      </p:sp>
    </p:spTree>
    <p:extLst>
      <p:ext uri="{BB962C8B-B14F-4D97-AF65-F5344CB8AC3E}">
        <p14:creationId xmlns:p14="http://schemas.microsoft.com/office/powerpoint/2010/main" val="24876147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 data</a:t>
            </a:r>
          </a:p>
          <a:p>
            <a:pPr marL="1776413" lvl="4">
              <a:spcAft>
                <a:spcPts val="1200"/>
              </a:spcAft>
            </a:pPr>
            <a:endParaRPr lang="en-US" sz="2400" dirty="0">
              <a:latin typeface="Cambria" panose="02040503050406030204" pitchFamily="18" charset="0"/>
              <a:ea typeface="Cambria" panose="02040503050406030204" pitchFamily="18" charset="0"/>
            </a:endParaRPr>
          </a:p>
          <a:p>
            <a:pPr marL="1776413" lvl="4">
              <a:spcAft>
                <a:spcPts val="1200"/>
              </a:spcAft>
            </a:pPr>
            <a:r>
              <a:rPr lang="en-US" sz="2400" dirty="0">
                <a:latin typeface="Cambria" panose="02040503050406030204" pitchFamily="18" charset="0"/>
                <a:ea typeface="Cambria" panose="02040503050406030204" pitchFamily="18" charset="0"/>
              </a:rPr>
              <a:t>consider a final product like you</a:t>
            </a:r>
            <a:r>
              <a:rPr lang="en-US" sz="2400" baseline="0" dirty="0">
                <a:latin typeface="Cambria" panose="02040503050406030204" pitchFamily="18" charset="0"/>
                <a:ea typeface="Cambria" panose="02040503050406030204" pitchFamily="18" charset="0"/>
              </a:rPr>
              <a:t> use everyday - a</a:t>
            </a:r>
            <a:r>
              <a:rPr lang="en-US" sz="2400" dirty="0">
                <a:latin typeface="Cambria" panose="02040503050406030204" pitchFamily="18" charset="0"/>
                <a:ea typeface="Cambria" panose="02040503050406030204" pitchFamily="18" charset="0"/>
              </a:rPr>
              <a:t> hydro-enforced DEM</a:t>
            </a:r>
          </a:p>
          <a:p>
            <a:pPr marL="2233613" lvl="5">
              <a:spcAft>
                <a:spcPts val="1200"/>
              </a:spcAft>
            </a:pPr>
            <a:r>
              <a:rPr lang="en-US" sz="2400" dirty="0">
                <a:latin typeface="Cambria" panose="02040503050406030204" pitchFamily="18" charset="0"/>
                <a:ea typeface="Cambria" panose="02040503050406030204" pitchFamily="18" charset="0"/>
              </a:rPr>
              <a:t>starting fresh with the raw GNSS/IMU processing</a:t>
            </a:r>
          </a:p>
          <a:p>
            <a:pPr marL="2233613" lvl="5">
              <a:spcAft>
                <a:spcPts val="1200"/>
              </a:spcAft>
            </a:pPr>
            <a:r>
              <a:rPr lang="en-US" sz="2400" dirty="0">
                <a:latin typeface="Cambria" panose="02040503050406030204" pitchFamily="18" charset="0"/>
                <a:ea typeface="Cambria" panose="02040503050406030204" pitchFamily="18" charset="0"/>
              </a:rPr>
              <a:t>generate new ellipsoid height point clouds</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marR="0" lvl="2" indent="0" algn="l" defTabSz="914400" rtl="0" eaLnBrk="0" fontAlgn="base" latinLnBrk="0" hangingPunct="0">
              <a:lnSpc>
                <a:spcPct val="100000"/>
              </a:lnSpc>
              <a:spcBef>
                <a:spcPct val="30000"/>
              </a:spcBef>
              <a:spcAft>
                <a:spcPts val="1200"/>
              </a:spcAft>
              <a:buClrTx/>
              <a:buSzTx/>
              <a:buFontTx/>
              <a:buNone/>
              <a:tabLst/>
              <a:defRPr/>
            </a:pPr>
            <a:r>
              <a:rPr lang="en-US" sz="2800" dirty="0">
                <a:latin typeface="Cambria" panose="02040503050406030204" pitchFamily="18" charset="0"/>
                <a:ea typeface="Cambria" panose="02040503050406030204" pitchFamily="18" charset="0"/>
              </a:rPr>
              <a:t>this is totally unrealistic </a:t>
            </a:r>
            <a:r>
              <a:rPr lang="en-US" sz="2800" dirty="0">
                <a:latin typeface="Cambria" panose="02040503050406030204" pitchFamily="18" charset="0"/>
                <a:ea typeface="Cambria" panose="02040503050406030204" pitchFamily="18" charset="0"/>
                <a:sym typeface="Wingdings" panose="05000000000000000000" pitchFamily="2" charset="2"/>
              </a:rPr>
              <a:t> both from a </a:t>
            </a:r>
            <a:r>
              <a:rPr lang="en-US" sz="2800" dirty="0">
                <a:latin typeface="Cambria" panose="02040503050406030204" pitchFamily="18" charset="0"/>
                <a:ea typeface="Cambria" panose="02040503050406030204" pitchFamily="18" charset="0"/>
              </a:rPr>
              <a:t>financial</a:t>
            </a:r>
            <a:r>
              <a:rPr lang="en-US" sz="2800" baseline="0" dirty="0">
                <a:latin typeface="Cambria" panose="02040503050406030204" pitchFamily="18" charset="0"/>
                <a:ea typeface="Cambria" panose="02040503050406030204" pitchFamily="18" charset="0"/>
              </a:rPr>
              <a:t> and programmatic perspective</a:t>
            </a:r>
          </a:p>
          <a:p>
            <a:pPr marL="862013" lvl="2">
              <a:spcAft>
                <a:spcPts val="1200"/>
              </a:spcAft>
            </a:pPr>
            <a:endParaRPr lang="en-US" sz="2800" dirty="0">
              <a:latin typeface="Cambria" panose="02040503050406030204" pitchFamily="18" charset="0"/>
              <a:ea typeface="Cambria" panose="02040503050406030204" pitchFamily="18" charset="0"/>
            </a:endParaRPr>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136</a:t>
            </a:fld>
            <a:endParaRPr lang="en-US"/>
          </a:p>
        </p:txBody>
      </p:sp>
    </p:spTree>
    <p:extLst>
      <p:ext uri="{BB962C8B-B14F-4D97-AF65-F5344CB8AC3E}">
        <p14:creationId xmlns:p14="http://schemas.microsoft.com/office/powerpoint/2010/main" val="17843054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Transforming your data</a:t>
            </a:r>
          </a:p>
          <a:p>
            <a:endParaRPr lang="en-US" dirty="0"/>
          </a:p>
          <a:p>
            <a:r>
              <a:rPr lang="en-US" dirty="0"/>
              <a:t>NCAT - NGS Coordinate Conversion and Transformation Tool</a:t>
            </a:r>
          </a:p>
          <a:p>
            <a:endParaRPr lang="en-US" dirty="0"/>
          </a:p>
          <a:p>
            <a:r>
              <a:rPr lang="en-US" dirty="0"/>
              <a:t>available now: ASCII upload and Web Services</a:t>
            </a:r>
          </a:p>
          <a:p>
            <a:endParaRPr lang="en-US" dirty="0"/>
          </a:p>
          <a:p>
            <a:r>
              <a:rPr lang="en-US" dirty="0"/>
              <a:t>ask your software providers about integration</a:t>
            </a:r>
          </a:p>
          <a:p>
            <a:endParaRPr lang="en-US" dirty="0"/>
          </a:p>
          <a:p>
            <a:r>
              <a:rPr lang="en-US" dirty="0"/>
              <a:t>we envision this as most popular method of access</a:t>
            </a:r>
          </a:p>
          <a:p>
            <a:endParaRPr lang="en-US" dirty="0"/>
          </a:p>
          <a:p>
            <a:r>
              <a:rPr lang="en-US" dirty="0"/>
              <a:t>Industry Workshop held this year – </a:t>
            </a:r>
            <a:r>
              <a:rPr lang="en-US" dirty="0" err="1"/>
              <a:t>esri</a:t>
            </a:r>
            <a:r>
              <a:rPr lang="en-US" dirty="0"/>
              <a:t>, </a:t>
            </a:r>
            <a:r>
              <a:rPr lang="en-US" dirty="0" err="1"/>
              <a:t>trimble</a:t>
            </a:r>
            <a:r>
              <a:rPr lang="en-US" baseline="0" dirty="0"/>
              <a:t>, </a:t>
            </a:r>
            <a:r>
              <a:rPr lang="en-US" baseline="0" dirty="0" err="1"/>
              <a:t>bluemarble</a:t>
            </a:r>
            <a:r>
              <a:rPr lang="en-US" baseline="0" dirty="0"/>
              <a:t>, all the major well known names were represented</a:t>
            </a:r>
            <a:endParaRPr lang="en-US" dirty="0"/>
          </a:p>
          <a:p>
            <a:endParaRPr lang="en-US" dirty="0"/>
          </a:p>
          <a:p>
            <a:r>
              <a:rPr lang="en-US" dirty="0"/>
              <a:t>labeling a year for each dataset?</a:t>
            </a:r>
          </a:p>
          <a:p>
            <a:endParaRPr lang="en-US" dirty="0"/>
          </a:p>
          <a:p>
            <a:r>
              <a:rPr lang="en-US" dirty="0"/>
              <a:t>something in-between that works for your needs</a:t>
            </a:r>
          </a:p>
          <a:p>
            <a:endParaRPr lang="en-US" dirty="0"/>
          </a:p>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137</a:t>
            </a:fld>
            <a:endParaRPr lang="en-US"/>
          </a:p>
        </p:txBody>
      </p:sp>
    </p:spTree>
    <p:extLst>
      <p:ext uri="{BB962C8B-B14F-4D97-AF65-F5344CB8AC3E}">
        <p14:creationId xmlns:p14="http://schemas.microsoft.com/office/powerpoint/2010/main" val="37811123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mbria" panose="02040503050406030204" pitchFamily="18" charset="0"/>
                <a:ea typeface="Cambria" panose="02040503050406030204" pitchFamily="18" charset="0"/>
              </a:rPr>
              <a:t>-OPUS Share </a:t>
            </a:r>
            <a:r>
              <a:rPr lang="en-US" dirty="0">
                <a:latin typeface="Cambria" panose="02040503050406030204" pitchFamily="18" charset="0"/>
                <a:ea typeface="Cambria" panose="02040503050406030204" pitchFamily="18" charset="0"/>
                <a:sym typeface="Wingdings" panose="05000000000000000000" pitchFamily="2" charset="2"/>
              </a:rPr>
              <a:t>requires </a:t>
            </a:r>
            <a:r>
              <a:rPr lang="en-US" dirty="0">
                <a:latin typeface="Cambria" panose="02040503050406030204" pitchFamily="18" charset="0"/>
                <a:ea typeface="Cambria" panose="02040503050406030204" pitchFamily="18" charset="0"/>
              </a:rPr>
              <a:t>4+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static data; 2 photos; and</a:t>
            </a:r>
            <a:r>
              <a:rPr lang="en-US" baseline="0" dirty="0">
                <a:latin typeface="Cambria" panose="02040503050406030204" pitchFamily="18" charset="0"/>
                <a:ea typeface="Cambria" panose="02040503050406030204" pitchFamily="18" charset="0"/>
              </a:rPr>
              <a:t> a brief description of reference ties (</a:t>
            </a:r>
            <a:r>
              <a:rPr lang="en-US" b="1" u="sng" baseline="0" dirty="0">
                <a:latin typeface="Cambria" panose="02040503050406030204" pitchFamily="18" charset="0"/>
                <a:ea typeface="Cambria" panose="02040503050406030204" pitchFamily="18" charset="0"/>
              </a:rPr>
              <a:t>not</a:t>
            </a:r>
            <a:r>
              <a:rPr lang="en-US" b="1" baseline="0" dirty="0">
                <a:latin typeface="Cambria" panose="02040503050406030204" pitchFamily="18" charset="0"/>
                <a:ea typeface="Cambria" panose="02040503050406030204" pitchFamily="18" charset="0"/>
              </a:rPr>
              <a:t> a full IDB “from the post office”</a:t>
            </a:r>
            <a:r>
              <a:rPr lang="en-US" baseline="0" dirty="0">
                <a:latin typeface="Cambria" panose="02040503050406030204" pitchFamily="18" charset="0"/>
                <a:ea typeface="Cambria" panose="02040503050406030204" pitchFamily="18" charset="0"/>
              </a:rPr>
              <a:t>)</a:t>
            </a:r>
          </a:p>
          <a:p>
            <a:r>
              <a:rPr lang="en-US" baseline="0" dirty="0">
                <a:latin typeface="Cambria" panose="02040503050406030204" pitchFamily="18" charset="0"/>
                <a:ea typeface="Cambria" panose="02040503050406030204" pitchFamily="18" charset="0"/>
                <a:sym typeface="Wingdings" panose="05000000000000000000" pitchFamily="2" charset="2"/>
              </a:rPr>
              <a:t> </a:t>
            </a:r>
            <a:r>
              <a:rPr lang="en-US" b="1" baseline="0" dirty="0">
                <a:latin typeface="Cambria" panose="02040503050406030204" pitchFamily="18" charset="0"/>
                <a:ea typeface="Cambria" panose="02040503050406030204" pitchFamily="18" charset="0"/>
              </a:rPr>
              <a:t>NOTE THAT OPUS SHARE OPTION REQUIRES 2 OBSERVATIONS </a:t>
            </a:r>
          </a:p>
          <a:p>
            <a:r>
              <a:rPr lang="en-US" b="1" baseline="0" dirty="0">
                <a:latin typeface="Cambria" panose="02040503050406030204" pitchFamily="18" charset="0"/>
                <a:ea typeface="Cambria" panose="02040503050406030204" pitchFamily="18" charset="0"/>
                <a:sym typeface="Wingdings" panose="05000000000000000000" pitchFamily="2" charset="2"/>
              </a:rPr>
              <a:t> WHY? </a:t>
            </a:r>
            <a:r>
              <a:rPr lang="en-US" b="1" baseline="0">
                <a:latin typeface="Cambria" panose="02040503050406030204" pitchFamily="18" charset="0"/>
                <a:ea typeface="Cambria" panose="02040503050406030204" pitchFamily="18" charset="0"/>
                <a:sym typeface="Wingdings" panose="05000000000000000000" pitchFamily="2" charset="2"/>
              </a:rPr>
              <a:t>WE REQUIRE </a:t>
            </a:r>
            <a:r>
              <a:rPr lang="en-US" b="1" baseline="0" dirty="0">
                <a:latin typeface="Cambria" panose="02040503050406030204" pitchFamily="18" charset="0"/>
                <a:ea typeface="Cambria" panose="02040503050406030204" pitchFamily="18" charset="0"/>
                <a:sym typeface="Wingdings" panose="05000000000000000000" pitchFamily="2" charset="2"/>
              </a:rPr>
              <a:t>REDUNDANCY FOR ANY OBS THAT GO INTO OUR DATABASE</a:t>
            </a:r>
          </a:p>
          <a:p>
            <a:endParaRPr lang="en-US" b="1" baseline="0" dirty="0">
              <a:latin typeface="Cambria" panose="02040503050406030204" pitchFamily="18" charset="0"/>
              <a:ea typeface="Cambria" panose="020405030504060302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-OPUS Projects </a:t>
            </a:r>
            <a:r>
              <a:rPr lang="en-US" dirty="0">
                <a:latin typeface="Cambria" panose="02040503050406030204" pitchFamily="18" charset="0"/>
                <a:ea typeface="Cambria" panose="02040503050406030204" pitchFamily="18" charset="0"/>
                <a:sym typeface="Wingdings" panose="05000000000000000000" pitchFamily="2" charset="2"/>
              </a:rPr>
              <a:t></a:t>
            </a:r>
            <a:r>
              <a:rPr lang="en-US" dirty="0">
                <a:latin typeface="Cambria" panose="02040503050406030204" pitchFamily="18" charset="0"/>
                <a:ea typeface="Cambria" panose="02040503050406030204" pitchFamily="18" charset="0"/>
              </a:rPr>
              <a:t> 2+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data; photos; full</a:t>
            </a:r>
            <a:r>
              <a:rPr lang="en-US" baseline="0" dirty="0">
                <a:latin typeface="Cambria" panose="02040503050406030204" pitchFamily="18" charset="0"/>
                <a:ea typeface="Cambria" panose="02040503050406030204" pitchFamily="18" charset="0"/>
              </a:rPr>
              <a:t> IDB style </a:t>
            </a:r>
            <a:r>
              <a:rPr lang="en-US" dirty="0">
                <a:latin typeface="Cambria" panose="02040503050406030204" pitchFamily="18" charset="0"/>
                <a:ea typeface="Cambria" panose="02040503050406030204" pitchFamily="18" charset="0"/>
              </a:rPr>
              <a:t>descriptions </a:t>
            </a:r>
            <a:r>
              <a:rPr lang="en-US" b="1" dirty="0">
                <a:latin typeface="Cambria" panose="02040503050406030204" pitchFamily="18" charset="0"/>
                <a:ea typeface="Cambria" panose="02040503050406030204" pitchFamily="18" charset="0"/>
              </a:rPr>
              <a:t>via </a:t>
            </a:r>
            <a:r>
              <a:rPr lang="en-US" b="1" dirty="0" err="1">
                <a:latin typeface="Cambria" panose="02040503050406030204" pitchFamily="18" charset="0"/>
                <a:ea typeface="Cambria" panose="02040503050406030204" pitchFamily="18" charset="0"/>
              </a:rPr>
              <a:t>Win</a:t>
            </a:r>
            <a:r>
              <a:rPr lang="en-US" b="1" baseline="0" dirty="0" err="1">
                <a:latin typeface="Cambria" panose="02040503050406030204" pitchFamily="18" charset="0"/>
                <a:ea typeface="Cambria" panose="02040503050406030204" pitchFamily="18" charset="0"/>
              </a:rPr>
              <a:t>Desc</a:t>
            </a:r>
            <a:r>
              <a:rPr lang="en-US" b="1" baseline="0" dirty="0">
                <a:latin typeface="Cambria" panose="02040503050406030204" pitchFamily="18" charset="0"/>
                <a:ea typeface="Cambria" panose="02040503050406030204" pitchFamily="18" charset="0"/>
              </a:rPr>
              <a:t> (*MUST USE WINDESC*)</a:t>
            </a:r>
            <a:endParaRPr lang="en-US" b="1" dirty="0">
              <a:latin typeface="Cambria" panose="02040503050406030204" pitchFamily="18" charset="0"/>
              <a:ea typeface="Cambria" panose="02040503050406030204" pitchFamily="18" charset="0"/>
            </a:endParaRPr>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138</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1662521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indent="0">
              <a:buFontTx/>
              <a:buNone/>
            </a:pPr>
            <a:r>
              <a:rPr lang="en-US" baseline="0" dirty="0"/>
              <a:t>-14 Regional Advisors across the country and Territories</a:t>
            </a:r>
          </a:p>
          <a:p>
            <a:pPr marL="0" indent="0">
              <a:buFont typeface="Arial" panose="020B0604020202020204" pitchFamily="34" charset="0"/>
              <a:buNone/>
            </a:pPr>
            <a:r>
              <a:rPr lang="en-US" baseline="0" dirty="0"/>
              <a:t>-our advisors homepage up there at the top, also easy to find us by querying any major search engine for “</a:t>
            </a:r>
            <a:r>
              <a:rPr lang="en-US" baseline="0" dirty="0" err="1"/>
              <a:t>ngs</a:t>
            </a:r>
            <a:r>
              <a:rPr lang="en-US" baseline="0" dirty="0"/>
              <a:t> advisors”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475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142</a:t>
            </a:fld>
            <a:endParaRPr lang="en-US" altLang="en-US"/>
          </a:p>
        </p:txBody>
      </p:sp>
    </p:spTree>
    <p:extLst>
      <p:ext uri="{BB962C8B-B14F-4D97-AF65-F5344CB8AC3E}">
        <p14:creationId xmlns:p14="http://schemas.microsoft.com/office/powerpoint/2010/main" val="33160963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144</a:t>
            </a:fld>
            <a:endParaRPr lang="en-US"/>
          </a:p>
        </p:txBody>
      </p:sp>
    </p:spTree>
    <p:extLst>
      <p:ext uri="{BB962C8B-B14F-4D97-AF65-F5344CB8AC3E}">
        <p14:creationId xmlns:p14="http://schemas.microsoft.com/office/powerpoint/2010/main" val="1385009258"/>
      </p:ext>
    </p:extLst>
  </p:cSld>
  <p:clrMapOvr>
    <a:masterClrMapping/>
  </p:clrMapOvr>
</p:notes>
</file>

<file path=ppt/slideLayouts/_rels/slideLayout1.xml.rels><?xml version="1.0" encoding="UTF-8" standalone="yes" ?><Relationships xmlns="http://schemas.openxmlformats.org/package/2006/relationships"><Relationship Id="rId2" Target="../media/image2.jpeg" Type="http://schemas.openxmlformats.org/officeDocument/2006/relationships/image"/><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2024-04-15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2024-04-15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2024-04-15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2024-04-15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Grey Layout">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253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27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2024-04-15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2024-04-15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2024-04-15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2024-04-15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2024-04-15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2024-04-15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GRAPHIC">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39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2024-04-15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Masters/_rels/slideMaster1.xml.rels><?xml version="1.0" encoding="UTF-8" standalone="yes" ?><Relationships xmlns="http://schemas.openxmlformats.org/package/2006/relationships"><Relationship Id="rId8" Target="../slideLayouts/slideLayout8.xml" Type="http://schemas.openxmlformats.org/officeDocument/2006/relationships/slideLayout"/><Relationship Id="rId13" Target="../slideLayouts/slideLayout13.xml" Type="http://schemas.openxmlformats.org/officeDocument/2006/relationships/slideLayout"/><Relationship Id="rId3" Target="../slideLayouts/slideLayout3.xml" Type="http://schemas.openxmlformats.org/officeDocument/2006/relationships/slideLayout"/><Relationship Id="rId7" Target="../slideLayouts/slideLayout7.xml" Type="http://schemas.openxmlformats.org/officeDocument/2006/relationships/slideLayout"/><Relationship Id="rId12" Target="../slideLayouts/slideLayout12.xml" Type="http://schemas.openxmlformats.org/officeDocument/2006/relationships/slideLayout"/><Relationship Id="rId2" Target="../slideLayouts/slideLayout2.xml" Type="http://schemas.openxmlformats.org/officeDocument/2006/relationships/slideLayout"/><Relationship Id="rId16" Target="../media/image1.jpeg" Type="http://schemas.openxmlformats.org/officeDocument/2006/relationships/image"/><Relationship Id="rId1" Target="../slideLayouts/slideLayout1.xml" Type="http://schemas.openxmlformats.org/officeDocument/2006/relationships/slideLayout"/><Relationship Id="rId6" Target="../slideLayouts/slideLayout6.xml" Type="http://schemas.openxmlformats.org/officeDocument/2006/relationships/slideLayout"/><Relationship Id="rId11" Target="../slideLayouts/slideLayout11.xml" Type="http://schemas.openxmlformats.org/officeDocument/2006/relationships/slideLayout"/><Relationship Id="rId5" Target="../slideLayouts/slideLayout5.xml" Type="http://schemas.openxmlformats.org/officeDocument/2006/relationships/slideLayout"/><Relationship Id="rId15" Target="../theme/theme1.xml" Type="http://schemas.openxmlformats.org/officeDocument/2006/relationships/theme"/><Relationship Id="rId10" Target="../slideLayouts/slideLayout10.xml" Type="http://schemas.openxmlformats.org/officeDocument/2006/relationships/slideLayout"/><Relationship Id="rId4" Target="../slideLayouts/slideLayout4.xml" Type="http://schemas.openxmlformats.org/officeDocument/2006/relationships/slideLayout"/><Relationship Id="rId9" Target="../slideLayouts/slideLayout9.xml" Type="http://schemas.openxmlformats.org/officeDocument/2006/relationships/slideLayout"/><Relationship Id="rId14" Target="../slideLayouts/slideLayout14.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solidFill>
                <a:latin typeface="Cambria" panose="02040503050406030204" pitchFamily="18" charset="0"/>
                <a:ea typeface="Cambria" panose="02040503050406030204" pitchFamily="18" charset="0"/>
              </a:defRPr>
            </a:lvl1pPr>
          </a:lstStyle>
          <a:p>
            <a:fld id="{F016A468-B10C-E94D-B4AE-FD48B5E66BC0}" type="datetimeFigureOut">
              <a:rPr lang="en-US" smtClean="0"/>
              <a:pPr/>
              <a:t>2024-04-15</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solidFill>
                <a:latin typeface="Cambria" panose="02040503050406030204" pitchFamily="18" charset="0"/>
                <a:ea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ea typeface="Cambria" panose="02040503050406030204" pitchFamily="18" charset="0"/>
              </a:defRPr>
            </a:lvl1pPr>
          </a:lstStyle>
          <a:p>
            <a:fld id="{D3D538F9-49A3-B84F-B36B-A7030CDE5D5B}" type="slidenum">
              <a:rPr lang="en-US" smtClean="0"/>
              <a:pPr/>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arget="../media/image76.jpeg" Type="http://schemas.openxmlformats.org/officeDocument/2006/relationships/image"/><Relationship Id="rId2" Target="../notesSlides/notesSlide70.xml" Type="http://schemas.openxmlformats.org/officeDocument/2006/relationships/notesSlide"/><Relationship Id="rId1" Target="../slideLayouts/slideLayout7.xml" Type="http://schemas.openxmlformats.org/officeDocument/2006/relationships/slideLayout"/></Relationships>
</file>

<file path=ppt/slides/_rels/slide101.xml.rels><?xml version="1.0" encoding="UTF-8" standalone="yes" ?><Relationships xmlns="http://schemas.openxmlformats.org/package/2006/relationships"><Relationship Id="rId3" Target="../media/image73.jpeg" Type="http://schemas.openxmlformats.org/officeDocument/2006/relationships/image"/><Relationship Id="rId2" Target="../notesSlides/notesSlide71.xml" Type="http://schemas.openxmlformats.org/officeDocument/2006/relationships/notesSlide"/><Relationship Id="rId1" Target="../slideLayouts/slideLayout6.xml" Type="http://schemas.openxmlformats.org/officeDocument/2006/relationships/slideLayout"/><Relationship Id="rId4" Target="../media/image77.jpg" Type="http://schemas.openxmlformats.org/officeDocument/2006/relationships/image"/></Relationships>
</file>

<file path=ppt/slides/_rels/slide102.xml.rels><?xml version="1.0" encoding="UTF-8" standalone="yes" ?><Relationships xmlns="http://schemas.openxmlformats.org/package/2006/relationships"><Relationship Id="rId3" Target="../media/image77.jpg" Type="http://schemas.openxmlformats.org/officeDocument/2006/relationships/image"/><Relationship Id="rId2" Target="../media/image73.jpeg" Type="http://schemas.openxmlformats.org/officeDocument/2006/relationships/image"/><Relationship Id="rId1" Target="../slideLayouts/slideLayout6.xml" Type="http://schemas.openxmlformats.org/officeDocument/2006/relationships/slideLayout"/></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arget="../media/image79.jpeg" Type="http://schemas.openxmlformats.org/officeDocument/2006/relationships/image"/><Relationship Id="rId2" Target="../notesSlides/notesSlide75.xml" Type="http://schemas.openxmlformats.org/officeDocument/2006/relationships/notesSlide"/><Relationship Id="rId1" Target="../slideLayouts/slideLayout14.xml" Type="http://schemas.openxmlformats.org/officeDocument/2006/relationships/slideLayout"/><Relationship Id="rId5" Target="../media/image81.jpeg" Type="http://schemas.openxmlformats.org/officeDocument/2006/relationships/image"/><Relationship Id="rId4" Target="../media/image80.jpeg" Type="http://schemas.openxmlformats.org/officeDocument/2006/relationships/image"/></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3" Target="../media/image14.jpeg" Type="http://schemas.openxmlformats.org/officeDocument/2006/relationships/image"/><Relationship Id="rId2" Target="../notesSlides/notesSlide9.xml" Type="http://schemas.openxmlformats.org/officeDocument/2006/relationships/notesSlide"/><Relationship Id="rId1" Target="../slideLayouts/slideLayout8.xml" Type="http://schemas.openxmlformats.org/officeDocument/2006/relationships/slideLayout"/></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arget="../media/image84.jpeg" Type="http://schemas.openxmlformats.org/officeDocument/2006/relationships/image"/><Relationship Id="rId1" Target="../slideLayouts/slideLayout14.xml" Type="http://schemas.openxmlformats.org/officeDocument/2006/relationships/slideLayout"/></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arget="../media/image15.jpeg" Type="http://schemas.openxmlformats.org/officeDocument/2006/relationships/image"/><Relationship Id="rId2" Target="../notesSlides/notesSlide10.xml" Type="http://schemas.openxmlformats.org/officeDocument/2006/relationships/notesSlide"/><Relationship Id="rId1" Target="../slideLayouts/slideLayout8.xml" Type="http://schemas.openxmlformats.org/officeDocument/2006/relationships/slideLayout"/></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hyperlink" Target="https://www.publicdomainpictures.net/view-image.php?image=2928&amp;picture=&amp;jazyk=FR" TargetMode="External"/><Relationship Id="rId2" Type="http://schemas.openxmlformats.org/officeDocument/2006/relationships/image" Target="../media/image86.jp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hyperlink" Target="https://www.publicdomainpictures.net/view-image.php?image=2928&amp;picture=&amp;jazyk=FR" TargetMode="External"/><Relationship Id="rId2" Type="http://schemas.openxmlformats.org/officeDocument/2006/relationships/image" Target="../media/image86.jp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arget="../media/image14.jpeg" Type="http://schemas.openxmlformats.org/officeDocument/2006/relationships/image"/><Relationship Id="rId2" Target="../notesSlides/notesSlide11.xml" Type="http://schemas.openxmlformats.org/officeDocument/2006/relationships/notesSlide"/><Relationship Id="rId1" Target="../slideLayouts/slideLayout8.xml" Type="http://schemas.openxmlformats.org/officeDocument/2006/relationships/slideLayout"/></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arget="../media/image87.jpeg" Type="http://schemas.openxmlformats.org/officeDocument/2006/relationships/image"/><Relationship Id="rId2" Target="../notesSlides/notesSlide88.xml" Type="http://schemas.openxmlformats.org/officeDocument/2006/relationships/notesSlide"/><Relationship Id="rId1" Target="../slideLayouts/slideLayout8.xml" Type="http://schemas.openxmlformats.org/officeDocument/2006/relationships/slideLayout"/></Relationships>
</file>

<file path=ppt/slides/_rels/slide1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0.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www.ngs.noaa.gov/web_services/ncat/index.shtml" TargetMode="External"/><Relationship Id="rId5" Type="http://schemas.openxmlformats.org/officeDocument/2006/relationships/image" Target="../media/image61.png"/><Relationship Id="rId4" Type="http://schemas.openxmlformats.org/officeDocument/2006/relationships/hyperlink" Target="https://github.com/noaa-ngs/ncat-lib" TargetMode="Externa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arget="../media/image92.jpeg" Type="http://schemas.openxmlformats.org/officeDocument/2006/relationships/image"/><Relationship Id="rId2" Target="../media/image91.jpeg" Type="http://schemas.openxmlformats.org/officeDocument/2006/relationships/image"/><Relationship Id="rId1" Target="../slideLayouts/slideLayout7.xml" Type="http://schemas.openxmlformats.org/officeDocument/2006/relationships/slideLayout"/></Relationships>
</file>

<file path=ppt/slides/_rels/slide14.xml.rels><?xml version="1.0" encoding="UTF-8" standalone="yes" ?><Relationships xmlns="http://schemas.openxmlformats.org/package/2006/relationships"><Relationship Id="rId3" Target="../media/image15.jpeg" Type="http://schemas.openxmlformats.org/officeDocument/2006/relationships/image"/><Relationship Id="rId2" Target="../notesSlides/notesSlide12.xml" Type="http://schemas.openxmlformats.org/officeDocument/2006/relationships/notesSlide"/><Relationship Id="rId1" Target="../slideLayouts/slideLayout8.xml" Type="http://schemas.openxmlformats.org/officeDocument/2006/relationships/slideLayout"/></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arget="../media/image96.jpeg" Type="http://schemas.openxmlformats.org/officeDocument/2006/relationships/image"/><Relationship Id="rId2" Target="../media/image95.jpeg" Type="http://schemas.openxmlformats.org/officeDocument/2006/relationships/image"/><Relationship Id="rId1" Target="../slideLayouts/slideLayout7.xml" Type="http://schemas.openxmlformats.org/officeDocument/2006/relationships/slideLayout"/></Relationships>
</file>

<file path=ppt/slides/_rels/slide144.xml.rels><?xml version="1.0" encoding="UTF-8" standalone="yes"?>
<Relationships xmlns="http://schemas.openxmlformats.org/package/2006/relationships"><Relationship Id="rId3" Type="http://schemas.openxmlformats.org/officeDocument/2006/relationships/hyperlink" Target="https://geodesy.noaa.gov/ADVISORS/"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arget="../media/image28.jpeg" Type="http://schemas.openxmlformats.org/officeDocument/2006/relationships/image"/><Relationship Id="rId1" Target="../slideLayouts/slideLayout7.xml" Type="http://schemas.openxmlformats.org/officeDocument/2006/relationships/slideLayout"/></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arget="../media/image33.jpeg" Type="http://schemas.openxmlformats.org/officeDocument/2006/relationships/image"/><Relationship Id="rId2" Target="../notesSlides/notesSlide27.xml" Type="http://schemas.openxmlformats.org/officeDocument/2006/relationships/notesSlide"/><Relationship Id="rId1" Target="../slideLayouts/slideLayout8.xml" Type="http://schemas.openxmlformats.org/officeDocument/2006/relationships/slideLayout"/></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f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federalregister.gov/d/2020-16084" TargetMode="Externa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hyperlink" Target="https://www.govinfo.gov/content/pkg/FR-2020-07-24/pdf/2020-16084.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arget="../media/image41.png" Type="http://schemas.openxmlformats.org/officeDocument/2006/relationships/image"/><Relationship Id="rId2" Target="../media/image40.jpeg" Type="http://schemas.openxmlformats.org/officeDocument/2006/relationships/image"/><Relationship Id="rId1" Target="../slideLayouts/slideLayout2.xml" Type="http://schemas.openxmlformats.org/officeDocument/2006/relationships/slideLayout"/><Relationship Id="rId5" Target="../media/image43.png" Type="http://schemas.openxmlformats.org/officeDocument/2006/relationships/image"/><Relationship Id="rId4" Target="../media/image42.png" Type="http://schemas.openxmlformats.org/officeDocument/2006/relationships/image"/></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ngs.noaa.gov/datums/newdatums/TrackOurProgress.s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geodesy.noaa.gov/web/science_edu/webinar_series/2022-are-you-done-yet.shtml" TargetMode="External"/><Relationship Id="rId4" Type="http://schemas.openxmlformats.org/officeDocument/2006/relationships/hyperlink" Target="https://geodesy.noaa.gov/datums/newdatums/FAQNewDatums.shtml" TargetMode="External"/></Relationships>
</file>

<file path=ppt/slides/_rels/slide4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6.JPG"/><Relationship Id="rId7" Type="http://schemas.openxmlformats.org/officeDocument/2006/relationships/diagramColors" Target="../diagrams/colors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8.jpg"/><Relationship Id="rId4" Type="http://schemas.openxmlformats.org/officeDocument/2006/relationships/diagramData" Target="../diagrams/data1.xml"/><Relationship Id="rId9" Type="http://schemas.openxmlformats.org/officeDocument/2006/relationships/image" Target="../media/image47.jpg"/></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arget="../media/image50.jpeg" Type="http://schemas.openxmlformats.org/officeDocument/2006/relationships/image"/><Relationship Id="rId1" Target="../slideLayouts/slideLayout7.xml" Type="http://schemas.openxmlformats.org/officeDocument/2006/relationships/slideLayout"/></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arget="../media/image10.jpeg" Type="http://schemas.openxmlformats.org/officeDocument/2006/relationships/image"/><Relationship Id="rId2" Target="../notesSlides/notesSlide4.xml" Type="http://schemas.openxmlformats.org/officeDocument/2006/relationships/notesSlide"/><Relationship Id="rId1" Target="../slideLayouts/slideLayout2.xml" Type="http://schemas.openxmlformats.org/officeDocument/2006/relationships/slideLayout"/></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arget="../media/image54.jpeg" Type="http://schemas.openxmlformats.org/officeDocument/2006/relationships/image"/><Relationship Id="rId1" Target="../slideLayouts/slideLayout13.xml" Type="http://schemas.openxmlformats.org/officeDocument/2006/relationships/slideLayout"/></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arget="https://geodesy.noaa.gov/NCAT/" TargetMode="External" Type="http://schemas.openxmlformats.org/officeDocument/2006/relationships/hyperlink"/><Relationship Id="rId2" Target="../notesSlides/notesSlide55.xml" Type="http://schemas.openxmlformats.org/officeDocument/2006/relationships/notesSlide"/><Relationship Id="rId1" Target="../slideLayouts/slideLayout2.xml" Type="http://schemas.openxmlformats.org/officeDocument/2006/relationships/slideLayout"/><Relationship Id="rId4" Target="../media/image56.jpeg" Type="http://schemas.openxmlformats.org/officeDocument/2006/relationships/image"/></Relationships>
</file>

<file path=ppt/slides/_rels/slide71.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arget="../media/image63.jpeg" Type="http://schemas.openxmlformats.org/officeDocument/2006/relationships/image"/><Relationship Id="rId1" Target="../slideLayouts/slideLayout2.xml" Type="http://schemas.openxmlformats.org/officeDocument/2006/relationships/slideLayout"/></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arget="../media/image64.jpeg" Type="http://schemas.openxmlformats.org/officeDocument/2006/relationships/image"/><Relationship Id="rId1" Target="../slideLayouts/slideLayout8.xml" Type="http://schemas.openxmlformats.org/officeDocument/2006/relationships/slideLayout"/></Relationships>
</file>

<file path=ppt/slides/_rels/slide82.xml.rels><?xml version="1.0" encoding="UTF-8" standalone="yes" ?><Relationships xmlns="http://schemas.openxmlformats.org/package/2006/relationships"><Relationship Id="rId2" Target="../media/image65.jpeg" Type="http://schemas.openxmlformats.org/officeDocument/2006/relationships/image"/><Relationship Id="rId1" Target="../slideLayouts/slideLayout8.xml" Type="http://schemas.openxmlformats.org/officeDocument/2006/relationships/slideLayout"/></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arget="../media/image67.jpeg" Type="http://schemas.openxmlformats.org/officeDocument/2006/relationships/image"/><Relationship Id="rId2" Target="../notesSlides/notesSlide63.xml" Type="http://schemas.openxmlformats.org/officeDocument/2006/relationships/notesSlide"/><Relationship Id="rId1" Target="../slideLayouts/slideLayout8.xml" Type="http://schemas.openxmlformats.org/officeDocument/2006/relationships/slideLayout"/></Relationships>
</file>

<file path=ppt/slides/_rels/slide87.xml.rels><?xml version="1.0" encoding="UTF-8" standalone="yes" ?><Relationships xmlns="http://schemas.openxmlformats.org/package/2006/relationships"><Relationship Id="rId3" Target="../media/image68.jpeg" Type="http://schemas.openxmlformats.org/officeDocument/2006/relationships/image"/><Relationship Id="rId2" Target="../notesSlides/notesSlide64.xml" Type="http://schemas.openxmlformats.org/officeDocument/2006/relationships/notesSlide"/><Relationship Id="rId1" Target="../slideLayouts/slideLayout8.xml" Type="http://schemas.openxmlformats.org/officeDocument/2006/relationships/slideLayout"/></Relationships>
</file>

<file path=ppt/slides/_rels/slide88.xml.rels><?xml version="1.0" encoding="UTF-8" standalone="yes" ?><Relationships xmlns="http://schemas.openxmlformats.org/package/2006/relationships"><Relationship Id="rId3" Target="../media/image69.jpeg" Type="http://schemas.openxmlformats.org/officeDocument/2006/relationships/image"/><Relationship Id="rId2" Target="../notesSlides/notesSlide65.xml" Type="http://schemas.openxmlformats.org/officeDocument/2006/relationships/notesSlide"/><Relationship Id="rId1" Target="../slideLayouts/slideLayout8.xml" Type="http://schemas.openxmlformats.org/officeDocument/2006/relationships/slideLayout"/></Relationships>
</file>

<file path=ppt/slides/_rels/slide89.xml.rels><?xml version="1.0" encoding="UTF-8" standalone="yes" ?><Relationships xmlns="http://schemas.openxmlformats.org/package/2006/relationships"><Relationship Id="rId3" Target="../media/image70.jpeg" Type="http://schemas.openxmlformats.org/officeDocument/2006/relationships/image"/><Relationship Id="rId2" Target="../notesSlides/notesSlide66.xml" Type="http://schemas.openxmlformats.org/officeDocument/2006/relationships/notesSlide"/><Relationship Id="rId1" Target="../slideLayouts/slideLayout8.xml" Type="http://schemas.openxmlformats.org/officeDocument/2006/relationships/slideLayout"/></Relationships>
</file>

<file path=ppt/slides/_rels/slide9.xml.rels><?xml version="1.0" encoding="UTF-8" standalone="yes" ?><Relationships xmlns="http://schemas.openxmlformats.org/package/2006/relationships"><Relationship Id="rId3" Target="../media/image13.jpeg" Type="http://schemas.openxmlformats.org/officeDocument/2006/relationships/image"/><Relationship Id="rId2" Target="../notesSlides/notesSlide7.xml" Type="http://schemas.openxmlformats.org/officeDocument/2006/relationships/notesSlide"/><Relationship Id="rId1" Target="../slideLayouts/slideLayout14.xml" Type="http://schemas.openxmlformats.org/officeDocument/2006/relationships/slideLayout"/><Relationship Id="rId4" Target="../media/image11.jpg" Type="http://schemas.openxmlformats.org/officeDocument/2006/relationships/image"/></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arget="../media/image73.jpeg" Type="http://schemas.openxmlformats.org/officeDocument/2006/relationships/image"/><Relationship Id="rId2" Target="../notesSlides/notesSlide68.xml" Type="http://schemas.openxmlformats.org/officeDocument/2006/relationships/notesSlide"/><Relationship Id="rId1" Target="../slideLayouts/slideLayout8.xml" Type="http://schemas.openxmlformats.org/officeDocument/2006/relationships/slideLayout"/></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arget="../media/image74.jpeg" Type="http://schemas.openxmlformats.org/officeDocument/2006/relationships/image"/><Relationship Id="rId1" Target="../slideLayouts/slideLayout8.xml" Type="http://schemas.openxmlformats.org/officeDocument/2006/relationships/slideLayout"/></Relationships>
</file>

<file path=ppt/slides/_rels/slide98.xml.rels><?xml version="1.0" encoding="UTF-8" standalone="yes" ?><Relationships xmlns="http://schemas.openxmlformats.org/package/2006/relationships"><Relationship Id="rId2" Target="../media/image75.jpeg" Type="http://schemas.openxmlformats.org/officeDocument/2006/relationships/image"/><Relationship Id="rId1" Target="../slideLayouts/slideLayout8.xml" Type="http://schemas.openxmlformats.org/officeDocument/2006/relationships/slideLayout"/></Relationships>
</file>

<file path=ppt/slides/_rels/slide99.xml.rels><?xml version="1.0" encoding="UTF-8" standalone="yes" ?><Relationships xmlns="http://schemas.openxmlformats.org/package/2006/relationships"><Relationship Id="rId3" Target="../media/image73.jpeg" Type="http://schemas.openxmlformats.org/officeDocument/2006/relationships/image"/><Relationship Id="rId2" Target="../notesSlides/notesSlide69.xml" Type="http://schemas.openxmlformats.org/officeDocument/2006/relationships/notesSlide"/><Relationship Id="rId1" Target="../slideLayouts/slideLayout8.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81F2AE08-6BDE-4BF0-A9DA-569A06265BF4}"/>
              </a:ext>
            </a:extLst>
          </p:cNvPr>
          <p:cNvSpPr>
            <a:spLocks noGrp="1"/>
          </p:cNvSpPr>
          <p:nvPr>
            <p:ph type="ctrTitle"/>
          </p:nvPr>
        </p:nvSpPr>
        <p:spPr>
          <a:xfrm>
            <a:off x="1250066" y="966583"/>
            <a:ext cx="7893934" cy="1367301"/>
          </a:xfrm>
        </p:spPr>
        <p:txBody>
          <a:bodyPr anchor="t">
            <a:normAutofit/>
          </a:bodyPr>
          <a:lstStyle/>
          <a:p>
            <a:r>
              <a:rPr lang="en-US" dirty="0"/>
              <a:t>NSRS Modernization</a:t>
            </a:r>
            <a:br>
              <a:rPr lang="en-US" dirty="0"/>
            </a:br>
            <a:r>
              <a:rPr lang="en-US" sz="2800" dirty="0"/>
              <a:t>Preparing for New Datums</a:t>
            </a:r>
            <a:endParaRPr lang="en-US" dirty="0"/>
          </a:p>
        </p:txBody>
      </p:sp>
      <p:sp>
        <p:nvSpPr>
          <p:cNvPr id="15" name="Event">
            <a:extLst>
              <a:ext uri="{FF2B5EF4-FFF2-40B4-BE49-F238E27FC236}">
                <a16:creationId xmlns:a16="http://schemas.microsoft.com/office/drawing/2014/main" id="{7A4A8595-C901-4916-B243-6D2AD16E6431}"/>
              </a:ext>
            </a:extLst>
          </p:cNvPr>
          <p:cNvSpPr>
            <a:spLocks noGrp="1"/>
          </p:cNvSpPr>
          <p:nvPr>
            <p:ph type="subTitle" idx="1"/>
          </p:nvPr>
        </p:nvSpPr>
        <p:spPr>
          <a:xfrm>
            <a:off x="-1" y="2333884"/>
            <a:ext cx="9144000" cy="813175"/>
          </a:xfrm>
        </p:spPr>
        <p:txBody>
          <a:bodyPr anchor="ctr">
            <a:normAutofit/>
          </a:bodyPr>
          <a:lstStyle/>
          <a:p>
            <a:pPr>
              <a:spcBef>
                <a:spcPts val="0"/>
              </a:spcBef>
            </a:pPr>
            <a:r>
              <a:rPr lang="en-US" sz="1800" i="1" dirty="0">
                <a:solidFill>
                  <a:schemeClr val="tx1"/>
                </a:solidFill>
              </a:rPr>
              <a:t>PSLS Annual Conference</a:t>
            </a:r>
          </a:p>
          <a:p>
            <a:pPr>
              <a:spcBef>
                <a:spcPts val="0"/>
              </a:spcBef>
            </a:pPr>
            <a:r>
              <a:rPr lang="en-US" sz="1800" i="1" dirty="0">
                <a:solidFill>
                  <a:schemeClr val="tx1"/>
                </a:solidFill>
              </a:rPr>
              <a:t>January 2024</a:t>
            </a:r>
          </a:p>
        </p:txBody>
      </p:sp>
      <p:sp>
        <p:nvSpPr>
          <p:cNvPr id="16" name="Name POC">
            <a:extLst>
              <a:ext uri="{FF2B5EF4-FFF2-40B4-BE49-F238E27FC236}">
                <a16:creationId xmlns:a16="http://schemas.microsoft.com/office/drawing/2014/main" id="{F6137DED-D925-4B47-B611-ADB0471AF7DD}"/>
              </a:ext>
            </a:extLst>
          </p:cNvPr>
          <p:cNvSpPr txBox="1">
            <a:spLocks noChangeArrowheads="1"/>
          </p:cNvSpPr>
          <p:nvPr/>
        </p:nvSpPr>
        <p:spPr bwMode="auto">
          <a:xfrm>
            <a:off x="0" y="3147060"/>
            <a:ext cx="9143999" cy="199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2400" b="1" dirty="0">
                <a:latin typeface="Cambria" panose="02040503050406030204" pitchFamily="18" charset="0"/>
                <a:ea typeface="Cambria" panose="02040503050406030204" pitchFamily="18" charset="0"/>
              </a:rPr>
              <a:t>Jeff Jalbrzikowski, P.S., GISP, CFS</a:t>
            </a:r>
          </a:p>
          <a:p>
            <a:pPr algn="ctr"/>
            <a:r>
              <a:rPr lang="en-GB" sz="2400" b="1" dirty="0">
                <a:latin typeface="Cambria" panose="02040503050406030204" pitchFamily="18" charset="0"/>
                <a:ea typeface="Cambria" panose="02040503050406030204" pitchFamily="18" charset="0"/>
              </a:rPr>
              <a:t>Appalachian Regional Geodetic Advisor</a:t>
            </a:r>
          </a:p>
          <a:p>
            <a:pPr algn="ctr">
              <a:spcBef>
                <a:spcPts val="1800"/>
              </a:spcBef>
            </a:pPr>
            <a:r>
              <a:rPr lang="en-GB" sz="2400" b="1" dirty="0">
                <a:latin typeface="Cambria" panose="02040503050406030204" pitchFamily="18" charset="0"/>
                <a:ea typeface="Cambria" panose="02040503050406030204" pitchFamily="18" charset="0"/>
              </a:rPr>
              <a:t>jeff.jalbrzikowski@noaa.gov</a:t>
            </a:r>
          </a:p>
          <a:p>
            <a:pPr algn="ctr"/>
            <a:r>
              <a:rPr lang="en-GB" sz="24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127919" y="236538"/>
            <a:ext cx="6888162" cy="566737"/>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3600" b="1" spc="-5" dirty="0">
                <a:cs typeface="Calibri"/>
              </a:rPr>
              <a:t>NOAA CORS Network (NCN)</a:t>
            </a:r>
            <a:endParaRPr sz="3600" b="1" dirty="0">
              <a:cs typeface="Calibri"/>
            </a:endParaRPr>
          </a:p>
        </p:txBody>
      </p:sp>
      <p:sp>
        <p:nvSpPr>
          <p:cNvPr id="3" name="object 3"/>
          <p:cNvSpPr>
            <a:spLocks noChangeAspect="1"/>
          </p:cNvSpPr>
          <p:nvPr/>
        </p:nvSpPr>
        <p:spPr>
          <a:xfrm>
            <a:off x="731026" y="946088"/>
            <a:ext cx="7681948" cy="4197412"/>
          </a:xfrm>
          <a:prstGeom prst="rect">
            <a:avLst/>
          </a:prstGeom>
          <a:blipFill>
            <a:blip r:embed="rId3"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2281581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0C90E-7F17-40C4-BFF8-61F28AB0BD15}"/>
              </a:ext>
            </a:extLst>
          </p:cNvPr>
          <p:cNvPicPr>
            <a:picLocks noChangeAspect="1"/>
          </p:cNvPicPr>
          <p:nvPr/>
        </p:nvPicPr>
        <p:blipFill>
          <a:blip r:embed="rId3"/>
          <a:stretch>
            <a:fillRect/>
          </a:stretch>
        </p:blipFill>
        <p:spPr>
          <a:xfrm>
            <a:off x="652874" y="809549"/>
            <a:ext cx="7838252" cy="2362776"/>
          </a:xfrm>
          <a:prstGeom prst="rect">
            <a:avLst/>
          </a:prstGeom>
          <a:ln w="31750">
            <a:solidFill>
              <a:schemeClr val="bg1">
                <a:lumMod val="65000"/>
              </a:schemeClr>
            </a:solidFill>
          </a:ln>
        </p:spPr>
      </p:pic>
    </p:spTree>
    <p:extLst>
      <p:ext uri="{BB962C8B-B14F-4D97-AF65-F5344CB8AC3E}">
        <p14:creationId xmlns:p14="http://schemas.microsoft.com/office/powerpoint/2010/main" val="165122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statewide">
            <a:extLst>
              <a:ext uri="{FF2B5EF4-FFF2-40B4-BE49-F238E27FC236}">
                <a16:creationId xmlns:a16="http://schemas.microsoft.com/office/drawing/2014/main" id="{256250F7-57E2-4B19-85B6-C8CE958E091C}"/>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29334" l="1999" r="1714" t="7238"/>
          <a:stretch/>
        </p:blipFill>
        <p:spPr>
          <a:xfrm>
            <a:off x="1588231" y="1404267"/>
            <a:ext cx="5745203" cy="2838442"/>
          </a:xfrm>
          <a:prstGeom prst="rect">
            <a:avLst/>
          </a:prstGeom>
          <a:scene3d>
            <a:camera prst="isometricOffAxis2Top"/>
            <a:lightRig dir="t" rig="threePt"/>
          </a:scene3d>
          <a:sp3d prstMaterial="softEdge"/>
        </p:spPr>
      </p:pic>
      <p:pic>
        <p:nvPicPr>
          <p:cNvPr id="5" name="4 zone">
            <a:extLst>
              <a:ext uri="{FF2B5EF4-FFF2-40B4-BE49-F238E27FC236}">
                <a16:creationId xmlns:a16="http://schemas.microsoft.com/office/drawing/2014/main" id="{9EF16259-714F-4BE7-A0B4-1A93BDEEF5A2}"/>
              </a:ext>
            </a:extLst>
          </p:cNvPr>
          <p:cNvPicPr>
            <a:picLocks noChangeAspect="1"/>
          </p:cNvPicPr>
          <p:nvPr/>
        </p:nvPicPr>
        <p:blipFill rotWithShape="1">
          <a:blip r:embed="rId4"/>
          <a:srcRect b="24" l="25" r="25" t="16"/>
          <a:stretch/>
        </p:blipFill>
        <p:spPr>
          <a:xfrm>
            <a:off x="1700351" y="-114295"/>
            <a:ext cx="5744866" cy="3588378"/>
          </a:xfrm>
          <a:prstGeom prst="rect">
            <a:avLst/>
          </a:prstGeom>
          <a:scene3d>
            <a:camera prst="isometricOffAxis2Top"/>
            <a:lightRig dir="t" rig="threePt"/>
          </a:scene3d>
          <a:sp3d prstMaterial="softEdge"/>
        </p:spPr>
      </p:pic>
      <p:sp>
        <p:nvSpPr>
          <p:cNvPr id="6" name="Title 5">
            <a:extLst>
              <a:ext uri="{FF2B5EF4-FFF2-40B4-BE49-F238E27FC236}">
                <a16:creationId xmlns:a16="http://schemas.microsoft.com/office/drawing/2014/main" id="{DF3D0BF9-8757-45A5-B3A4-0171720275F1}"/>
              </a:ext>
            </a:extLst>
          </p:cNvPr>
          <p:cNvSpPr>
            <a:spLocks noGrp="1"/>
          </p:cNvSpPr>
          <p:nvPr>
            <p:ph type="title"/>
          </p:nvPr>
        </p:nvSpPr>
        <p:spPr>
          <a:xfrm>
            <a:off x="1143000" y="205978"/>
            <a:ext cx="6858000" cy="616982"/>
          </a:xfrm>
        </p:spPr>
        <p:txBody>
          <a:bodyPr>
            <a:normAutofit fontScale="90000"/>
          </a:bodyPr>
          <a:lstStyle/>
          <a:p>
            <a:r>
              <a:rPr dirty="0" lang="en-US">
                <a:latin charset="0" panose="02040503050406030204" pitchFamily="18" typeface="Cambria"/>
                <a:ea charset="0" panose="02040503050406030204" pitchFamily="18" typeface="Cambria"/>
              </a:rPr>
              <a:t>SPCS2022 Zone Layers in PA</a:t>
            </a:r>
          </a:p>
        </p:txBody>
      </p:sp>
      <p:sp>
        <p:nvSpPr>
          <p:cNvPr id="9" name="TextBox 8">
            <a:extLst>
              <a:ext uri="{FF2B5EF4-FFF2-40B4-BE49-F238E27FC236}">
                <a16:creationId xmlns:a16="http://schemas.microsoft.com/office/drawing/2014/main" id="{BA40ED84-C190-41C3-A4DF-1F53643A2E1D}"/>
              </a:ext>
            </a:extLst>
          </p:cNvPr>
          <p:cNvSpPr txBox="1"/>
          <p:nvPr/>
        </p:nvSpPr>
        <p:spPr bwMode="auto">
          <a:xfrm>
            <a:off x="1024890" y="3562350"/>
            <a:ext cx="7094220" cy="1409700"/>
          </a:xfrm>
          <a:prstGeom prst="rect">
            <a:avLst/>
          </a:prstGeom>
          <a:noFill/>
          <a:ln w="9525">
            <a:noFill/>
            <a:miter lim="800000"/>
            <a:headEnd/>
            <a:tailEnd/>
          </a:ln>
        </p:spPr>
        <p:txBody>
          <a:bodyPr rtlCol="0" wrap="square">
            <a:noAutofit/>
          </a:bodyPr>
          <a:lstStyle/>
          <a:p>
            <a:pPr defTabSz="342900" fontAlgn="base" indent="-257175" marL="257175">
              <a:spcBef>
                <a:spcPct val="0"/>
              </a:spcBef>
              <a:spcAft>
                <a:spcPct val="0"/>
              </a:spcAft>
              <a:buFont charset="0" panose="020B0604020202020204" pitchFamily="34" typeface="Arial"/>
              <a:buChar char="•"/>
              <a:defRPr/>
            </a:pPr>
            <a:r>
              <a:rPr dirty="0" lang="en-US" sz="2000">
                <a:solidFill>
                  <a:prstClr val="black"/>
                </a:solidFill>
                <a:latin charset="0" panose="02040503050406030204" pitchFamily="18" typeface="Cambria"/>
                <a:ea charset="0" panose="02040503050406030204" pitchFamily="18" typeface="Cambria"/>
              </a:rPr>
              <a:t>Both Single Statewide and Multi-Zone Layers will coexist</a:t>
            </a:r>
          </a:p>
          <a:p>
            <a:pPr defTabSz="342900" fontAlgn="base" indent="-257175" marL="257175">
              <a:lnSpc>
                <a:spcPct val="150000"/>
              </a:lnSpc>
              <a:spcBef>
                <a:spcPct val="0"/>
              </a:spcBef>
              <a:spcAft>
                <a:spcPct val="0"/>
              </a:spcAft>
              <a:buFont charset="0" panose="020B0604020202020204" pitchFamily="34" typeface="Arial"/>
              <a:buChar char="•"/>
              <a:defRPr/>
            </a:pPr>
            <a:r>
              <a:rPr dirty="0" lang="en-US" sz="2000">
                <a:solidFill>
                  <a:prstClr val="black"/>
                </a:solidFill>
                <a:latin charset="0" panose="02040503050406030204" pitchFamily="18" typeface="Cambria"/>
                <a:ea charset="0" panose="02040503050406030204" pitchFamily="18" typeface="Cambria"/>
              </a:rPr>
              <a:t>Think about your data, your goals, your customers</a:t>
            </a:r>
          </a:p>
          <a:p>
            <a:pPr defTabSz="342900" fontAlgn="base" indent="-257175" lvl="1" marL="600075">
              <a:spcBef>
                <a:spcPct val="0"/>
              </a:spcBef>
              <a:spcAft>
                <a:spcPct val="0"/>
              </a:spcAft>
              <a:buFont charset="0" panose="020B0604020202020204" pitchFamily="34" typeface="Arial"/>
              <a:buChar char="•"/>
              <a:defRPr/>
            </a:pPr>
            <a:r>
              <a:rPr dirty="0" lang="en-US" sz="1600">
                <a:solidFill>
                  <a:prstClr val="black"/>
                </a:solidFill>
                <a:latin charset="0" panose="02040503050406030204" pitchFamily="18" typeface="Cambria"/>
                <a:ea charset="0" panose="02040503050406030204" pitchFamily="18" typeface="Cambria"/>
              </a:rPr>
              <a:t>Remember that geographic coordinates are your friend!</a:t>
            </a:r>
          </a:p>
          <a:p>
            <a:pPr defTabSz="342900" fontAlgn="base" indent="-257175" marL="257175">
              <a:spcBef>
                <a:spcPts val="600"/>
              </a:spcBef>
              <a:spcAft>
                <a:spcPct val="0"/>
              </a:spcAft>
              <a:buFont charset="0" panose="020B0604020202020204" pitchFamily="34" typeface="Arial"/>
              <a:buChar char="•"/>
              <a:defRPr/>
            </a:pPr>
            <a:r>
              <a:rPr dirty="0" lang="en-US" sz="2000">
                <a:solidFill>
                  <a:prstClr val="black"/>
                </a:solidFill>
                <a:latin charset="0" panose="02040503050406030204" pitchFamily="18" typeface="Cambria"/>
                <a:ea charset="0" panose="02040503050406030204" pitchFamily="18" typeface="Cambria"/>
              </a:rPr>
              <a:t>Smaller zones not “the best” … it all depends on usage &amp; goals</a:t>
            </a:r>
          </a:p>
        </p:txBody>
      </p:sp>
    </p:spTree>
    <p:extLst>
      <p:ext uri="{BB962C8B-B14F-4D97-AF65-F5344CB8AC3E}">
        <p14:creationId xmlns:p14="http://schemas.microsoft.com/office/powerpoint/2010/main" val="2008991988"/>
      </p:ext>
    </p:extLst>
  </p:cSld>
  <p:clrMapOvr>
    <a:masterClrMapping/>
  </p:clrMapOvr>
</p:sld>
</file>

<file path=ppt/slides/slide10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3D0BF9-8757-45A5-B3A4-0171720275F1}"/>
              </a:ext>
            </a:extLst>
          </p:cNvPr>
          <p:cNvSpPr>
            <a:spLocks noGrp="1"/>
          </p:cNvSpPr>
          <p:nvPr>
            <p:ph type="title"/>
          </p:nvPr>
        </p:nvSpPr>
        <p:spPr>
          <a:xfrm>
            <a:off x="5048250" y="428062"/>
            <a:ext cx="3523435" cy="616982"/>
          </a:xfrm>
        </p:spPr>
        <p:txBody>
          <a:bodyPr>
            <a:normAutofit fontScale="90000"/>
          </a:bodyPr>
          <a:lstStyle/>
          <a:p>
            <a:r>
              <a:rPr dirty="0" i="1" lang="en-US">
                <a:latin charset="0" panose="02040503050406030204" pitchFamily="18" typeface="Cambria"/>
                <a:ea charset="0" panose="02040503050406030204" pitchFamily="18" typeface="Cambria"/>
              </a:rPr>
              <a:t>Which is best?</a:t>
            </a:r>
          </a:p>
        </p:txBody>
      </p:sp>
      <p:sp>
        <p:nvSpPr>
          <p:cNvPr id="9" name="TextBox 8">
            <a:extLst>
              <a:ext uri="{FF2B5EF4-FFF2-40B4-BE49-F238E27FC236}">
                <a16:creationId xmlns:a16="http://schemas.microsoft.com/office/drawing/2014/main" id="{BA40ED84-C190-41C3-A4DF-1F53643A2E1D}"/>
              </a:ext>
            </a:extLst>
          </p:cNvPr>
          <p:cNvSpPr txBox="1"/>
          <p:nvPr/>
        </p:nvSpPr>
        <p:spPr bwMode="auto">
          <a:xfrm>
            <a:off x="0" y="4504292"/>
            <a:ext cx="9144000" cy="620806"/>
          </a:xfrm>
          <a:prstGeom prst="rect">
            <a:avLst/>
          </a:prstGeom>
          <a:noFill/>
          <a:ln w="9525">
            <a:noFill/>
            <a:miter lim="800000"/>
            <a:headEnd/>
            <a:tailEnd/>
          </a:ln>
        </p:spPr>
        <p:txBody>
          <a:bodyPr rtlCol="0" wrap="square">
            <a:noAutofit/>
          </a:bodyPr>
          <a:lstStyle/>
          <a:p>
            <a:pPr algn="ctr" defTabSz="342900" fontAlgn="base">
              <a:spcBef>
                <a:spcPct val="0"/>
              </a:spcBef>
              <a:spcAft>
                <a:spcPct val="0"/>
              </a:spcAft>
              <a:defRPr/>
            </a:pPr>
            <a:r>
              <a:rPr dirty="0" lang="en-US" sz="3600">
                <a:solidFill>
                  <a:prstClr val="black"/>
                </a:solidFill>
                <a:latin charset="0" panose="02040503050406030204" pitchFamily="18" typeface="Cambria"/>
                <a:ea charset="0" panose="02040503050406030204" pitchFamily="18" typeface="Cambria"/>
              </a:rPr>
              <a:t>Each has strengths and each has weaknesses.</a:t>
            </a:r>
          </a:p>
        </p:txBody>
      </p:sp>
      <p:pic>
        <p:nvPicPr>
          <p:cNvPr id="7" name="statewide">
            <a:extLst>
              <a:ext uri="{FF2B5EF4-FFF2-40B4-BE49-F238E27FC236}">
                <a16:creationId xmlns:a16="http://schemas.microsoft.com/office/drawing/2014/main" id="{63013929-B895-46D3-AA69-5DFB2A1FE599}"/>
              </a:ext>
            </a:extLst>
          </p:cNvPr>
          <p:cNvPicPr>
            <a:picLocks noChangeAspect="1"/>
          </p:cNvPicPr>
          <p:nvPr/>
        </p:nvPicPr>
        <p:blipFill rotWithShape="1">
          <a:blip cstate="print" r:embed="rId2">
            <a:extLst>
              <a:ext uri="{28A0092B-C50C-407E-A947-70E740481C1C}">
                <a14:useLocalDpi xmlns:a14="http://schemas.microsoft.com/office/drawing/2010/main" val="0"/>
              </a:ext>
            </a:extLst>
          </a:blip>
          <a:srcRect b="29334" l="1999" r="1714" t="7238"/>
          <a:stretch/>
        </p:blipFill>
        <p:spPr>
          <a:xfrm>
            <a:off x="4287718" y="2105024"/>
            <a:ext cx="4856282" cy="2399267"/>
          </a:xfrm>
          <a:prstGeom prst="rect">
            <a:avLst/>
          </a:prstGeom>
          <a:scene3d>
            <a:camera prst="orthographicFront"/>
            <a:lightRig dir="t" rig="threePt"/>
          </a:scene3d>
          <a:sp3d prstMaterial="softEdge"/>
        </p:spPr>
      </p:pic>
      <p:pic>
        <p:nvPicPr>
          <p:cNvPr id="8" name="4 zone">
            <a:extLst>
              <a:ext uri="{FF2B5EF4-FFF2-40B4-BE49-F238E27FC236}">
                <a16:creationId xmlns:a16="http://schemas.microsoft.com/office/drawing/2014/main" id="{1CEFFA86-4212-482E-A7AD-B73F5F371D41}"/>
              </a:ext>
            </a:extLst>
          </p:cNvPr>
          <p:cNvPicPr>
            <a:picLocks noChangeAspect="1"/>
          </p:cNvPicPr>
          <p:nvPr/>
        </p:nvPicPr>
        <p:blipFill rotWithShape="1">
          <a:blip r:embed="rId3"/>
          <a:srcRect b="24" l="25" r="25" t="16"/>
          <a:stretch/>
        </p:blipFill>
        <p:spPr>
          <a:xfrm>
            <a:off x="19050" y="34179"/>
            <a:ext cx="4572000" cy="2855778"/>
          </a:xfrm>
          <a:prstGeom prst="rect">
            <a:avLst/>
          </a:prstGeom>
          <a:scene3d>
            <a:camera prst="orthographicFront"/>
            <a:lightRig dir="t" rig="threePt"/>
          </a:scene3d>
          <a:sp3d prstMaterial="softEdge"/>
        </p:spPr>
      </p:pic>
      <p:sp>
        <p:nvSpPr>
          <p:cNvPr id="4" name="TextBox 3">
            <a:extLst>
              <a:ext uri="{FF2B5EF4-FFF2-40B4-BE49-F238E27FC236}">
                <a16:creationId xmlns:a16="http://schemas.microsoft.com/office/drawing/2014/main" id="{C4CCFE1B-9D78-4A33-A501-DEAD676EC05A}"/>
              </a:ext>
            </a:extLst>
          </p:cNvPr>
          <p:cNvSpPr txBox="1"/>
          <p:nvPr/>
        </p:nvSpPr>
        <p:spPr>
          <a:xfrm>
            <a:off x="5197396" y="1756291"/>
            <a:ext cx="3036926" cy="369332"/>
          </a:xfrm>
          <a:prstGeom prst="rect">
            <a:avLst/>
          </a:prstGeom>
          <a:noFill/>
        </p:spPr>
        <p:txBody>
          <a:bodyPr rtlCol="0" wrap="square">
            <a:spAutoFit/>
          </a:bodyPr>
          <a:lstStyle/>
          <a:p>
            <a:pPr algn="ctr"/>
            <a:r>
              <a:rPr dirty="0" lang="en-US">
                <a:latin charset="0" panose="02040503050406030204" pitchFamily="18" typeface="Cambria"/>
                <a:ea charset="0" panose="02040503050406030204" pitchFamily="18" typeface="Cambria"/>
              </a:rPr>
              <a:t>Single Statewide Zone Layer</a:t>
            </a:r>
          </a:p>
        </p:txBody>
      </p:sp>
      <p:sp>
        <p:nvSpPr>
          <p:cNvPr id="10" name="TextBox 9">
            <a:extLst>
              <a:ext uri="{FF2B5EF4-FFF2-40B4-BE49-F238E27FC236}">
                <a16:creationId xmlns:a16="http://schemas.microsoft.com/office/drawing/2014/main" id="{C963384B-1A99-437A-8F06-4EC53DC17300}"/>
              </a:ext>
            </a:extLst>
          </p:cNvPr>
          <p:cNvSpPr txBox="1"/>
          <p:nvPr/>
        </p:nvSpPr>
        <p:spPr>
          <a:xfrm>
            <a:off x="1123950" y="2851857"/>
            <a:ext cx="2362200" cy="369332"/>
          </a:xfrm>
          <a:prstGeom prst="rect">
            <a:avLst/>
          </a:prstGeom>
          <a:noFill/>
        </p:spPr>
        <p:txBody>
          <a:bodyPr rtlCol="0" wrap="square">
            <a:spAutoFit/>
          </a:bodyPr>
          <a:lstStyle/>
          <a:p>
            <a:pPr algn="ctr"/>
            <a:r>
              <a:rPr dirty="0" lang="en-US">
                <a:latin charset="0" panose="02040503050406030204" pitchFamily="18" typeface="Cambria"/>
                <a:ea charset="0" panose="02040503050406030204" pitchFamily="18" typeface="Cambria"/>
              </a:rPr>
              <a:t>Multi-Zone Layer</a:t>
            </a:r>
          </a:p>
        </p:txBody>
      </p:sp>
    </p:spTree>
    <p:extLst>
      <p:ext uri="{BB962C8B-B14F-4D97-AF65-F5344CB8AC3E}">
        <p14:creationId xmlns:p14="http://schemas.microsoft.com/office/powerpoint/2010/main" val="26096319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64619"/>
            <a:ext cx="9143999" cy="686246"/>
          </a:xfrm>
          <a:prstGeom prst="rect">
            <a:avLst/>
          </a:prstGeom>
        </p:spPr>
        <p:txBody>
          <a:bodyPr vert="horz" wrap="square" lIns="0" tIns="9049" rIns="0" bIns="0" numCol="1" rtlCol="0" anchor="ctr" anchorCtr="0" compatLnSpc="1">
            <a:prstTxWarp prst="textNoShape">
              <a:avLst/>
            </a:prstTxWarp>
            <a:spAutoFit/>
          </a:bodyPr>
          <a:lstStyle/>
          <a:p>
            <a:pPr marL="9525">
              <a:spcBef>
                <a:spcPts val="71"/>
              </a:spcBef>
            </a:pPr>
            <a:r>
              <a:rPr lang="en-US" spc="-15" dirty="0"/>
              <a:t>SPCS2022 </a:t>
            </a:r>
            <a:r>
              <a:rPr spc="-15" dirty="0"/>
              <a:t>Zone </a:t>
            </a:r>
            <a:r>
              <a:rPr lang="en-US" spc="-23" dirty="0"/>
              <a:t>L</a:t>
            </a:r>
            <a:r>
              <a:rPr spc="-23" dirty="0"/>
              <a:t>ayers </a:t>
            </a:r>
            <a:r>
              <a:rPr spc="-4" dirty="0"/>
              <a:t>and</a:t>
            </a:r>
            <a:r>
              <a:rPr dirty="0">
                <a:latin typeface="Cambria" panose="02040503050406030204" pitchFamily="18" charset="0"/>
                <a:ea typeface="Cambria" panose="02040503050406030204" pitchFamily="18" charset="0"/>
              </a:rPr>
              <a:t> </a:t>
            </a:r>
            <a:r>
              <a:rPr spc="-19" dirty="0"/>
              <a:t>LDPs</a:t>
            </a:r>
            <a:endParaRPr dirty="0">
              <a:latin typeface="Cambria" panose="02040503050406030204" pitchFamily="18" charset="0"/>
              <a:ea typeface="Cambria" panose="02040503050406030204" pitchFamily="18" charset="0"/>
            </a:endParaRPr>
          </a:p>
        </p:txBody>
      </p:sp>
      <p:sp>
        <p:nvSpPr>
          <p:cNvPr id="3" name="object 3"/>
          <p:cNvSpPr txBox="1"/>
          <p:nvPr/>
        </p:nvSpPr>
        <p:spPr>
          <a:xfrm>
            <a:off x="347433" y="1111793"/>
            <a:ext cx="8449135" cy="3653725"/>
          </a:xfrm>
          <a:prstGeom prst="rect">
            <a:avLst/>
          </a:prstGeom>
        </p:spPr>
        <p:txBody>
          <a:bodyPr vert="horz" wrap="square" lIns="0" tIns="47149" rIns="0" bIns="0" rtlCol="0">
            <a:spAutoFit/>
          </a:bodyPr>
          <a:lstStyle/>
          <a:p>
            <a:pPr marL="266700" indent="-257175" defTabSz="342900" fontAlgn="base">
              <a:spcBef>
                <a:spcPts val="371"/>
              </a:spcBef>
              <a:spcAft>
                <a:spcPts val="600"/>
              </a:spcAft>
              <a:buFont typeface="Arial"/>
              <a:buChar char="•"/>
              <a:tabLst>
                <a:tab pos="266224" algn="l"/>
                <a:tab pos="266700" algn="l"/>
              </a:tabLst>
              <a:defRPr/>
            </a:pPr>
            <a:r>
              <a:rPr sz="2800" spc="-11" dirty="0">
                <a:solidFill>
                  <a:prstClr val="black"/>
                </a:solidFill>
                <a:latin typeface="Cambria" panose="02040503050406030204" pitchFamily="18" charset="0"/>
                <a:ea typeface="Cambria" panose="02040503050406030204" pitchFamily="18" charset="0"/>
                <a:cs typeface="Calibri"/>
              </a:rPr>
              <a:t>Each </a:t>
            </a:r>
            <a:r>
              <a:rPr sz="2800" spc="-23" dirty="0">
                <a:solidFill>
                  <a:prstClr val="black"/>
                </a:solidFill>
                <a:latin typeface="Cambria" panose="02040503050406030204" pitchFamily="18" charset="0"/>
                <a:ea typeface="Cambria" panose="02040503050406030204" pitchFamily="18" charset="0"/>
                <a:cs typeface="Calibri"/>
              </a:rPr>
              <a:t>state </a:t>
            </a:r>
            <a:r>
              <a:rPr sz="2800" spc="-15" dirty="0">
                <a:solidFill>
                  <a:prstClr val="black"/>
                </a:solidFill>
                <a:latin typeface="Cambria" panose="02040503050406030204" pitchFamily="18" charset="0"/>
                <a:ea typeface="Cambria" panose="02040503050406030204" pitchFamily="18" charset="0"/>
                <a:cs typeface="Calibri"/>
              </a:rPr>
              <a:t>may have </a:t>
            </a:r>
            <a:r>
              <a:rPr sz="2800" spc="-11" dirty="0">
                <a:solidFill>
                  <a:prstClr val="black"/>
                </a:solidFill>
                <a:latin typeface="Cambria" panose="02040503050406030204" pitchFamily="18" charset="0"/>
                <a:ea typeface="Cambria" panose="02040503050406030204" pitchFamily="18" charset="0"/>
                <a:cs typeface="Calibri"/>
              </a:rPr>
              <a:t>max </a:t>
            </a:r>
            <a:r>
              <a:rPr sz="2800" dirty="0">
                <a:solidFill>
                  <a:prstClr val="black"/>
                </a:solidFill>
                <a:latin typeface="Cambria" panose="02040503050406030204" pitchFamily="18" charset="0"/>
                <a:ea typeface="Cambria" panose="02040503050406030204" pitchFamily="18" charset="0"/>
                <a:cs typeface="Calibri"/>
              </a:rPr>
              <a:t>of </a:t>
            </a:r>
            <a:r>
              <a:rPr lang="en-US" sz="2800" spc="-4" dirty="0">
                <a:solidFill>
                  <a:prstClr val="black"/>
                </a:solidFill>
                <a:latin typeface="Cambria" panose="02040503050406030204" pitchFamily="18" charset="0"/>
                <a:ea typeface="Cambria" panose="02040503050406030204" pitchFamily="18" charset="0"/>
                <a:cs typeface="Calibri"/>
              </a:rPr>
              <a:t>3</a:t>
            </a:r>
            <a:r>
              <a:rPr sz="2800" spc="-4" dirty="0">
                <a:solidFill>
                  <a:prstClr val="black"/>
                </a:solidFill>
                <a:latin typeface="Cambria" panose="02040503050406030204" pitchFamily="18" charset="0"/>
                <a:ea typeface="Cambria" panose="02040503050406030204" pitchFamily="18" charset="0"/>
                <a:cs typeface="Calibri"/>
              </a:rPr>
              <a:t> </a:t>
            </a:r>
            <a:r>
              <a:rPr sz="2800" spc="-15" dirty="0">
                <a:solidFill>
                  <a:prstClr val="black"/>
                </a:solidFill>
                <a:latin typeface="Cambria" panose="02040503050406030204" pitchFamily="18" charset="0"/>
                <a:ea typeface="Cambria" panose="02040503050406030204" pitchFamily="18" charset="0"/>
                <a:cs typeface="Calibri"/>
              </a:rPr>
              <a:t>zone “layers”</a:t>
            </a:r>
            <a:endParaRPr sz="2800" dirty="0">
              <a:solidFill>
                <a:prstClr val="black"/>
              </a:solidFill>
              <a:latin typeface="Cambria" panose="02040503050406030204" pitchFamily="18" charset="0"/>
              <a:ea typeface="Cambria" panose="02040503050406030204" pitchFamily="18" charset="0"/>
              <a:cs typeface="Calibri"/>
            </a:endParaRPr>
          </a:p>
          <a:p>
            <a:pPr marL="809625" lvl="1" indent="-457200" defTabSz="342900" fontAlgn="base">
              <a:spcBef>
                <a:spcPts val="255"/>
              </a:spcBef>
              <a:spcAft>
                <a:spcPct val="0"/>
              </a:spcAft>
              <a:buFont typeface="+mj-lt"/>
              <a:buAutoNum type="arabicParenR"/>
              <a:tabLst>
                <a:tab pos="566738" algn="l"/>
              </a:tabLst>
              <a:defRPr/>
            </a:pPr>
            <a:r>
              <a:rPr sz="2400" spc="-4" dirty="0">
                <a:solidFill>
                  <a:prstClr val="black"/>
                </a:solidFill>
                <a:latin typeface="Cambria" panose="02040503050406030204" pitchFamily="18" charset="0"/>
                <a:ea typeface="Cambria" panose="02040503050406030204" pitchFamily="18" charset="0"/>
                <a:cs typeface="Calibri"/>
              </a:rPr>
              <a:t>One </a:t>
            </a:r>
            <a:r>
              <a:rPr sz="2400" spc="-15" dirty="0">
                <a:solidFill>
                  <a:prstClr val="black"/>
                </a:solidFill>
                <a:latin typeface="Cambria" panose="02040503050406030204" pitchFamily="18" charset="0"/>
                <a:ea typeface="Cambria" panose="02040503050406030204" pitchFamily="18" charset="0"/>
                <a:cs typeface="Calibri"/>
              </a:rPr>
              <a:t>layer </a:t>
            </a:r>
            <a:r>
              <a:rPr sz="2400" spc="-8" dirty="0">
                <a:solidFill>
                  <a:prstClr val="black"/>
                </a:solidFill>
                <a:latin typeface="Cambria" panose="02040503050406030204" pitchFamily="18" charset="0"/>
                <a:ea typeface="Cambria" panose="02040503050406030204" pitchFamily="18" charset="0"/>
                <a:cs typeface="Calibri"/>
              </a:rPr>
              <a:t>must </a:t>
            </a:r>
            <a:r>
              <a:rPr sz="2400" spc="-4" dirty="0">
                <a:solidFill>
                  <a:prstClr val="black"/>
                </a:solidFill>
                <a:latin typeface="Cambria" panose="02040503050406030204" pitchFamily="18" charset="0"/>
                <a:ea typeface="Cambria" panose="02040503050406030204" pitchFamily="18" charset="0"/>
                <a:cs typeface="Calibri"/>
              </a:rPr>
              <a:t>be </a:t>
            </a:r>
            <a:r>
              <a:rPr sz="2400" spc="-15" dirty="0">
                <a:solidFill>
                  <a:prstClr val="black"/>
                </a:solidFill>
                <a:latin typeface="Cambria" panose="02040503050406030204" pitchFamily="18" charset="0"/>
                <a:ea typeface="Cambria" panose="02040503050406030204" pitchFamily="18" charset="0"/>
                <a:cs typeface="Calibri"/>
              </a:rPr>
              <a:t>statewide zone</a:t>
            </a:r>
            <a:endParaRPr lang="en-US" sz="2400" spc="-4" dirty="0">
              <a:solidFill>
                <a:prstClr val="black"/>
              </a:solidFill>
              <a:latin typeface="Cambria" panose="02040503050406030204" pitchFamily="18" charset="0"/>
              <a:ea typeface="Cambria" panose="02040503050406030204" pitchFamily="18" charset="0"/>
              <a:cs typeface="Calibri"/>
            </a:endParaRPr>
          </a:p>
          <a:p>
            <a:pPr marL="909638" lvl="2" indent="-214313" defTabSz="342900" fontAlgn="base">
              <a:spcBef>
                <a:spcPts val="255"/>
              </a:spcBef>
              <a:spcAft>
                <a:spcPts val="1200"/>
              </a:spcAft>
              <a:buFont typeface="Arial"/>
              <a:buChar char="–"/>
              <a:tabLst>
                <a:tab pos="566738" algn="l"/>
              </a:tabLst>
              <a:defRPr/>
            </a:pPr>
            <a:r>
              <a:rPr lang="en-US" sz="2400" b="1" spc="-4" dirty="0">
                <a:solidFill>
                  <a:prstClr val="black"/>
                </a:solidFill>
                <a:latin typeface="Cambria" panose="02040503050406030204" pitchFamily="18" charset="0"/>
                <a:ea typeface="Cambria" panose="02040503050406030204" pitchFamily="18" charset="0"/>
                <a:cs typeface="Calibri"/>
              </a:rPr>
              <a:t>Pennsylvania Single Statewide</a:t>
            </a:r>
            <a:endParaRPr sz="2400" b="1" dirty="0">
              <a:solidFill>
                <a:prstClr val="black"/>
              </a:solidFill>
              <a:latin typeface="Cambria" panose="02040503050406030204" pitchFamily="18" charset="0"/>
              <a:ea typeface="Cambria" panose="02040503050406030204" pitchFamily="18" charset="0"/>
              <a:cs typeface="Calibri"/>
            </a:endParaRPr>
          </a:p>
          <a:p>
            <a:pPr marL="809625" lvl="1" indent="-457200" defTabSz="342900" fontAlgn="base">
              <a:spcBef>
                <a:spcPts val="233"/>
              </a:spcBef>
              <a:spcAft>
                <a:spcPct val="0"/>
              </a:spcAft>
              <a:buFont typeface="+mj-lt"/>
              <a:buAutoNum type="arabicParenR"/>
              <a:tabLst>
                <a:tab pos="566738" algn="l"/>
              </a:tabLst>
              <a:defRPr/>
            </a:pPr>
            <a:r>
              <a:rPr sz="2400" spc="-4" dirty="0">
                <a:solidFill>
                  <a:prstClr val="black"/>
                </a:solidFill>
                <a:latin typeface="Cambria" panose="02040503050406030204" pitchFamily="18" charset="0"/>
                <a:ea typeface="Cambria" panose="02040503050406030204" pitchFamily="18" charset="0"/>
                <a:cs typeface="Calibri"/>
              </a:rPr>
              <a:t>Other </a:t>
            </a:r>
            <a:r>
              <a:rPr sz="2400" spc="-19" dirty="0">
                <a:solidFill>
                  <a:prstClr val="black"/>
                </a:solidFill>
                <a:latin typeface="Cambria" panose="02040503050406030204" pitchFamily="18" charset="0"/>
                <a:ea typeface="Cambria" panose="02040503050406030204" pitchFamily="18" charset="0"/>
                <a:cs typeface="Calibri"/>
              </a:rPr>
              <a:t>layers </a:t>
            </a:r>
            <a:r>
              <a:rPr sz="2400" spc="-15" dirty="0">
                <a:solidFill>
                  <a:prstClr val="black"/>
                </a:solidFill>
                <a:latin typeface="Cambria" panose="02040503050406030204" pitchFamily="18" charset="0"/>
                <a:ea typeface="Cambria" panose="02040503050406030204" pitchFamily="18" charset="0"/>
                <a:cs typeface="Calibri"/>
              </a:rPr>
              <a:t>have </a:t>
            </a:r>
            <a:r>
              <a:rPr sz="2400" spc="-11" dirty="0">
                <a:solidFill>
                  <a:prstClr val="black"/>
                </a:solidFill>
                <a:latin typeface="Cambria" panose="02040503050406030204" pitchFamily="18" charset="0"/>
                <a:ea typeface="Cambria" panose="02040503050406030204" pitchFamily="18" charset="0"/>
                <a:cs typeface="Calibri"/>
              </a:rPr>
              <a:t>two </a:t>
            </a:r>
            <a:r>
              <a:rPr sz="2400" spc="-4" dirty="0">
                <a:solidFill>
                  <a:prstClr val="black"/>
                </a:solidFill>
                <a:latin typeface="Cambria" panose="02040503050406030204" pitchFamily="18" charset="0"/>
                <a:ea typeface="Cambria" panose="02040503050406030204" pitchFamily="18" charset="0"/>
                <a:cs typeface="Calibri"/>
              </a:rPr>
              <a:t>or </a:t>
            </a:r>
            <a:r>
              <a:rPr sz="2400" spc="-11" dirty="0">
                <a:solidFill>
                  <a:prstClr val="black"/>
                </a:solidFill>
                <a:latin typeface="Cambria" panose="02040503050406030204" pitchFamily="18" charset="0"/>
                <a:ea typeface="Cambria" panose="02040503050406030204" pitchFamily="18" charset="0"/>
                <a:cs typeface="Calibri"/>
              </a:rPr>
              <a:t>more </a:t>
            </a:r>
            <a:r>
              <a:rPr sz="2400" spc="-15" dirty="0">
                <a:solidFill>
                  <a:prstClr val="black"/>
                </a:solidFill>
                <a:latin typeface="Cambria" panose="02040503050406030204" pitchFamily="18" charset="0"/>
                <a:ea typeface="Cambria" panose="02040503050406030204" pitchFamily="18" charset="0"/>
                <a:cs typeface="Calibri"/>
              </a:rPr>
              <a:t>zones</a:t>
            </a:r>
            <a:endParaRPr lang="en-US" sz="2400" spc="-8" dirty="0">
              <a:solidFill>
                <a:prstClr val="black"/>
              </a:solidFill>
              <a:latin typeface="Cambria" panose="02040503050406030204" pitchFamily="18" charset="0"/>
              <a:ea typeface="Cambria" panose="02040503050406030204" pitchFamily="18" charset="0"/>
              <a:cs typeface="Calibri"/>
            </a:endParaRPr>
          </a:p>
          <a:p>
            <a:pPr marL="909638" lvl="2" indent="-214313" defTabSz="342900" fontAlgn="base">
              <a:spcBef>
                <a:spcPts val="233"/>
              </a:spcBef>
              <a:spcAft>
                <a:spcPts val="1200"/>
              </a:spcAft>
              <a:buFont typeface="Arial"/>
              <a:buChar char="–"/>
              <a:tabLst>
                <a:tab pos="566738" algn="l"/>
              </a:tabLst>
              <a:defRPr/>
            </a:pPr>
            <a:r>
              <a:rPr lang="en-US" sz="2400" b="1" spc="-8" dirty="0">
                <a:solidFill>
                  <a:prstClr val="black"/>
                </a:solidFill>
                <a:latin typeface="Cambria" panose="02040503050406030204" pitchFamily="18" charset="0"/>
                <a:ea typeface="Cambria" panose="02040503050406030204" pitchFamily="18" charset="0"/>
                <a:cs typeface="Calibri"/>
              </a:rPr>
              <a:t>Pennsylvania Multi-Zone</a:t>
            </a:r>
            <a:endParaRPr sz="2400" dirty="0">
              <a:solidFill>
                <a:prstClr val="black"/>
              </a:solidFill>
              <a:latin typeface="Cambria" panose="02040503050406030204" pitchFamily="18" charset="0"/>
              <a:ea typeface="Cambria" panose="02040503050406030204" pitchFamily="18" charset="0"/>
              <a:cs typeface="Calibri"/>
            </a:endParaRPr>
          </a:p>
          <a:p>
            <a:pPr marL="809625" lvl="1" indent="-457200" defTabSz="342900" fontAlgn="base">
              <a:spcBef>
                <a:spcPts val="233"/>
              </a:spcBef>
              <a:spcAft>
                <a:spcPct val="0"/>
              </a:spcAft>
              <a:buFont typeface="+mj-lt"/>
              <a:buAutoNum type="arabicParenR"/>
              <a:tabLst>
                <a:tab pos="566738" algn="l"/>
              </a:tabLst>
              <a:defRPr/>
            </a:pPr>
            <a:r>
              <a:rPr lang="en-US" sz="2400" spc="-4" dirty="0">
                <a:solidFill>
                  <a:prstClr val="black"/>
                </a:solidFill>
                <a:latin typeface="Cambria" panose="02040503050406030204" pitchFamily="18" charset="0"/>
                <a:ea typeface="Cambria" panose="02040503050406030204" pitchFamily="18" charset="0"/>
                <a:cs typeface="Calibri"/>
              </a:rPr>
              <a:t>A third </a:t>
            </a:r>
            <a:r>
              <a:rPr lang="en-US" sz="2400" spc="-15" dirty="0">
                <a:solidFill>
                  <a:prstClr val="black"/>
                </a:solidFill>
                <a:latin typeface="Cambria" panose="02040503050406030204" pitchFamily="18" charset="0"/>
                <a:ea typeface="Cambria" panose="02040503050406030204" pitchFamily="18" charset="0"/>
                <a:cs typeface="Calibri"/>
              </a:rPr>
              <a:t>layer</a:t>
            </a:r>
            <a:r>
              <a:rPr sz="2400" spc="-15" dirty="0">
                <a:solidFill>
                  <a:prstClr val="black"/>
                </a:solidFill>
                <a:latin typeface="Cambria" panose="02040503050406030204" pitchFamily="18" charset="0"/>
                <a:ea typeface="Cambria" panose="02040503050406030204" pitchFamily="18" charset="0"/>
                <a:cs typeface="Calibri"/>
              </a:rPr>
              <a:t> </a:t>
            </a:r>
            <a:r>
              <a:rPr sz="2400" spc="-11" dirty="0">
                <a:solidFill>
                  <a:prstClr val="black"/>
                </a:solidFill>
                <a:latin typeface="Cambria" panose="02040503050406030204" pitchFamily="18" charset="0"/>
                <a:ea typeface="Cambria" panose="02040503050406030204" pitchFamily="18" charset="0"/>
                <a:cs typeface="Calibri"/>
              </a:rPr>
              <a:t>can</a:t>
            </a:r>
            <a:r>
              <a:rPr lang="en-US" sz="2400" spc="-11" dirty="0">
                <a:solidFill>
                  <a:prstClr val="black"/>
                </a:solidFill>
                <a:latin typeface="Cambria" panose="02040503050406030204" pitchFamily="18" charset="0"/>
                <a:ea typeface="Cambria" panose="02040503050406030204" pitchFamily="18" charset="0"/>
                <a:cs typeface="Calibri"/>
              </a:rPr>
              <a:t> exist, but must be</a:t>
            </a:r>
            <a:r>
              <a:rPr sz="2400" spc="-15" dirty="0">
                <a:solidFill>
                  <a:prstClr val="black"/>
                </a:solidFill>
                <a:latin typeface="Cambria" panose="02040503050406030204" pitchFamily="18" charset="0"/>
                <a:ea typeface="Cambria" panose="02040503050406030204" pitchFamily="18" charset="0"/>
                <a:cs typeface="Calibri"/>
              </a:rPr>
              <a:t> </a:t>
            </a:r>
            <a:r>
              <a:rPr sz="2400" spc="-8" dirty="0">
                <a:solidFill>
                  <a:prstClr val="black"/>
                </a:solidFill>
                <a:latin typeface="Cambria" panose="02040503050406030204" pitchFamily="18" charset="0"/>
                <a:ea typeface="Cambria" panose="02040503050406030204" pitchFamily="18" charset="0"/>
                <a:cs typeface="Calibri"/>
              </a:rPr>
              <a:t>discontinuous</a:t>
            </a:r>
            <a:r>
              <a:rPr sz="2400" spc="49" dirty="0">
                <a:solidFill>
                  <a:prstClr val="black"/>
                </a:solidFill>
                <a:latin typeface="Cambria" panose="02040503050406030204" pitchFamily="18" charset="0"/>
                <a:ea typeface="Cambria" panose="02040503050406030204" pitchFamily="18" charset="0"/>
                <a:cs typeface="Calibri"/>
              </a:rPr>
              <a:t> </a:t>
            </a:r>
            <a:r>
              <a:rPr sz="2400" spc="-19" dirty="0">
                <a:solidFill>
                  <a:prstClr val="black"/>
                </a:solidFill>
                <a:latin typeface="Cambria" panose="02040503050406030204" pitchFamily="18" charset="0"/>
                <a:ea typeface="Cambria" panose="02040503050406030204" pitchFamily="18" charset="0"/>
                <a:cs typeface="Calibri"/>
              </a:rPr>
              <a:t>coverage</a:t>
            </a:r>
            <a:endParaRPr lang="en-US" sz="2400" spc="-19" dirty="0">
              <a:solidFill>
                <a:prstClr val="black"/>
              </a:solidFill>
              <a:latin typeface="Cambria" panose="02040503050406030204" pitchFamily="18" charset="0"/>
              <a:ea typeface="Cambria" panose="02040503050406030204" pitchFamily="18" charset="0"/>
              <a:cs typeface="Calibri"/>
            </a:endParaRPr>
          </a:p>
          <a:p>
            <a:pPr marL="909638" lvl="2" indent="-214313" defTabSz="342900" fontAlgn="base">
              <a:spcBef>
                <a:spcPts val="233"/>
              </a:spcBef>
              <a:spcAft>
                <a:spcPct val="0"/>
              </a:spcAft>
              <a:buFont typeface="Arial"/>
              <a:buChar char="–"/>
              <a:tabLst>
                <a:tab pos="566738" algn="l"/>
              </a:tabLst>
              <a:defRPr/>
            </a:pPr>
            <a:r>
              <a:rPr lang="en-US" sz="2400" spc="-19" dirty="0">
                <a:solidFill>
                  <a:prstClr val="black"/>
                </a:solidFill>
                <a:latin typeface="Cambria" panose="02040503050406030204" pitchFamily="18" charset="0"/>
                <a:ea typeface="Cambria" panose="02040503050406030204" pitchFamily="18" charset="0"/>
                <a:cs typeface="Calibri"/>
              </a:rPr>
              <a:t>Left open for possibilities in Pennsylvania</a:t>
            </a:r>
          </a:p>
          <a:p>
            <a:pPr marL="1366838" lvl="3" indent="-214313" defTabSz="342900" fontAlgn="base">
              <a:spcBef>
                <a:spcPts val="233"/>
              </a:spcBef>
              <a:spcAft>
                <a:spcPct val="0"/>
              </a:spcAft>
              <a:buFont typeface="Arial"/>
              <a:buChar char="–"/>
              <a:tabLst>
                <a:tab pos="566738" algn="l"/>
              </a:tabLst>
              <a:defRPr/>
            </a:pPr>
            <a:r>
              <a:rPr lang="en-US" sz="2400" spc="-19" dirty="0">
                <a:solidFill>
                  <a:prstClr val="black"/>
                </a:solidFill>
                <a:latin typeface="Cambria" panose="02040503050406030204" pitchFamily="18" charset="0"/>
                <a:ea typeface="Cambria" panose="02040503050406030204" pitchFamily="18" charset="0"/>
                <a:cs typeface="Calibri"/>
              </a:rPr>
              <a:t>Low Distortion Projections (LDPs) for specific areas?</a:t>
            </a:r>
          </a:p>
        </p:txBody>
      </p:sp>
    </p:spTree>
    <p:extLst>
      <p:ext uri="{BB962C8B-B14F-4D97-AF65-F5344CB8AC3E}">
        <p14:creationId xmlns:p14="http://schemas.microsoft.com/office/powerpoint/2010/main" val="26649850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4561" y="1266519"/>
            <a:ext cx="8241175" cy="3583273"/>
          </a:xfrm>
        </p:spPr>
        <p:txBody>
          <a:bodyPr>
            <a:noAutofit/>
          </a:bodyPr>
          <a:lstStyle/>
          <a:p>
            <a:pPr marL="0" indent="0">
              <a:buNone/>
            </a:pPr>
            <a:r>
              <a:rPr lang="en-US" sz="2400" dirty="0">
                <a:latin typeface="Cambria" panose="02040503050406030204" pitchFamily="18" charset="0"/>
                <a:ea typeface="Cambria" panose="02040503050406030204" pitchFamily="18" charset="0"/>
              </a:rPr>
              <a:t>Problems</a:t>
            </a:r>
          </a:p>
          <a:p>
            <a:r>
              <a:rPr lang="en-US" sz="2400" dirty="0">
                <a:latin typeface="Cambria" panose="02040503050406030204" pitchFamily="18" charset="0"/>
                <a:ea typeface="Cambria" panose="02040503050406030204" pitchFamily="18" charset="0"/>
              </a:rPr>
              <a:t>Designates specific zones</a:t>
            </a:r>
          </a:p>
          <a:p>
            <a:r>
              <a:rPr lang="en-US" sz="2400" dirty="0">
                <a:latin typeface="Cambria" panose="02040503050406030204" pitchFamily="18" charset="0"/>
                <a:ea typeface="Cambria" panose="02040503050406030204" pitchFamily="18" charset="0"/>
              </a:rPr>
              <a:t>Parameters of projections included</a:t>
            </a:r>
          </a:p>
          <a:p>
            <a:r>
              <a:rPr lang="en-US" sz="2400" dirty="0">
                <a:latin typeface="Cambria" panose="02040503050406030204" pitchFamily="18" charset="0"/>
                <a:ea typeface="Cambria" panose="02040503050406030204" pitchFamily="18" charset="0"/>
              </a:rPr>
              <a:t>Restricts datum usage to 1983 or 1927</a:t>
            </a:r>
          </a:p>
          <a:p>
            <a:r>
              <a:rPr lang="en-US" sz="2400" dirty="0">
                <a:latin typeface="Cambria" panose="02040503050406030204" pitchFamily="18" charset="0"/>
                <a:ea typeface="Cambria" panose="02040503050406030204" pitchFamily="18" charset="0"/>
              </a:rPr>
              <a:t>Unit of measure designated as Survey Foot</a:t>
            </a:r>
          </a:p>
          <a:p>
            <a:endParaRPr lang="en-US" sz="2400" dirty="0">
              <a:latin typeface="Cambria" panose="02040503050406030204" pitchFamily="18" charset="0"/>
              <a:ea typeface="Cambria" panose="02040503050406030204" pitchFamily="18" charset="0"/>
            </a:endParaRPr>
          </a:p>
          <a:p>
            <a:pPr marL="0" indent="0" algn="ctr">
              <a:buNone/>
            </a:pPr>
            <a:r>
              <a:rPr lang="en-US" sz="2400" i="1" dirty="0">
                <a:latin typeface="Cambria" panose="02040503050406030204" pitchFamily="18" charset="0"/>
                <a:ea typeface="Cambria" panose="02040503050406030204" pitchFamily="18" charset="0"/>
              </a:rPr>
              <a:t>Anyone familiar with the requirement that SPCS coordinates in recorded land records must be certified by the surveyor?</a:t>
            </a:r>
          </a:p>
          <a:p>
            <a:endParaRPr lang="en-US" sz="2400"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0" y="205979"/>
            <a:ext cx="9144000" cy="857250"/>
          </a:xfrm>
        </p:spPr>
        <p:txBody>
          <a:bodyPr>
            <a:normAutofit/>
          </a:bodyPr>
          <a:lstStyle/>
          <a:p>
            <a:r>
              <a:rPr lang="en-US" dirty="0">
                <a:latin typeface="Cambria" panose="02040503050406030204" pitchFamily="18" charset="0"/>
                <a:ea typeface="Cambria" panose="02040503050406030204" pitchFamily="18" charset="0"/>
              </a:rPr>
              <a:t>Pennsylvania Coordinate System Law</a:t>
            </a:r>
          </a:p>
        </p:txBody>
      </p:sp>
      <p:sp>
        <p:nvSpPr>
          <p:cNvPr id="6" name="Content Placeholder 1">
            <a:extLst>
              <a:ext uri="{FF2B5EF4-FFF2-40B4-BE49-F238E27FC236}">
                <a16:creationId xmlns:a16="http://schemas.microsoft.com/office/drawing/2014/main" id="{C4E7FE2D-4830-4D26-A81B-EBBDCE91C38B}"/>
              </a:ext>
            </a:extLst>
          </p:cNvPr>
          <p:cNvSpPr txBox="1">
            <a:spLocks/>
          </p:cNvSpPr>
          <p:nvPr/>
        </p:nvSpPr>
        <p:spPr bwMode="auto">
          <a:xfrm>
            <a:off x="1143000" y="865970"/>
            <a:ext cx="6858000" cy="37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Cambria" panose="02040503050406030204" pitchFamily="18" charset="0"/>
                <a:ea typeface="Cambria" panose="02040503050406030204" pitchFamily="18" charset="0"/>
              </a:rPr>
              <a:t>Act of Dec. 16, 1992, P.L. 1224, No. 161</a:t>
            </a:r>
          </a:p>
        </p:txBody>
      </p:sp>
    </p:spTree>
    <p:extLst>
      <p:ext uri="{BB962C8B-B14F-4D97-AF65-F5344CB8AC3E}">
        <p14:creationId xmlns:p14="http://schemas.microsoft.com/office/powerpoint/2010/main" val="249315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706143"/>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2022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SPCS2022</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3600" i="1" spc="-15" dirty="0">
                <a:solidFill>
                  <a:prstClr val="black"/>
                </a:solidFill>
                <a:uFill>
                  <a:solidFill>
                    <a:srgbClr val="C00000"/>
                  </a:solidFill>
                </a:uFill>
                <a:latin typeface="Cambria" panose="02040503050406030204" pitchFamily="18" charset="0"/>
                <a:ea typeface="ＭＳ Ｐゴシック" pitchFamily="34" charset="-128"/>
                <a:cs typeface="Arial Black"/>
              </a:rPr>
              <a:t>Not just Pennsylvania</a:t>
            </a:r>
          </a:p>
        </p:txBody>
      </p:sp>
    </p:spTree>
    <p:extLst>
      <p:ext uri="{BB962C8B-B14F-4D97-AF65-F5344CB8AC3E}">
        <p14:creationId xmlns:p14="http://schemas.microsoft.com/office/powerpoint/2010/main" val="369696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405539A-5FAD-408D-4C9C-7F38A0CCFF96}"/>
              </a:ext>
            </a:extLst>
          </p:cNvPr>
          <p:cNvGrpSpPr/>
          <p:nvPr/>
        </p:nvGrpSpPr>
        <p:grpSpPr>
          <a:xfrm>
            <a:off x="2651760" y="68580"/>
            <a:ext cx="6492240" cy="4869180"/>
            <a:chOff x="3535680" y="91440"/>
            <a:chExt cx="8656320" cy="6492240"/>
          </a:xfrm>
        </p:grpSpPr>
        <p:pic>
          <p:nvPicPr>
            <p:cNvPr id="2" name="Picture 1">
              <a:extLst>
                <a:ext uri="{FF2B5EF4-FFF2-40B4-BE49-F238E27FC236}">
                  <a16:creationId xmlns:a16="http://schemas.microsoft.com/office/drawing/2014/main" id="{6A7C6FC5-BAD6-7526-1627-8B6C5B8B8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3" name="Rectangle 2">
              <a:extLst>
                <a:ext uri="{FF2B5EF4-FFF2-40B4-BE49-F238E27FC236}">
                  <a16:creationId xmlns:a16="http://schemas.microsoft.com/office/drawing/2014/main" id="{B88567B7-BC26-5F2F-9583-4435D1552563}"/>
                </a:ext>
              </a:extLst>
            </p:cNvPr>
            <p:cNvSpPr/>
            <p:nvPr/>
          </p:nvSpPr>
          <p:spPr>
            <a:xfrm>
              <a:off x="10961225" y="4919241"/>
              <a:ext cx="1064871" cy="231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69057"/>
            <a:ext cx="3511296" cy="822722"/>
          </a:xfrm>
          <a:solidFill>
            <a:schemeClr val="bg1"/>
          </a:solidFill>
        </p:spPr>
        <p:txBody>
          <a:bodyPr vert="horz" lIns="91440" tIns="34290" rIns="91440" bIns="34290" rtlCol="0" anchor="t" anchorCtr="0">
            <a:normAutofit/>
          </a:bodyPr>
          <a:lstStyle/>
          <a:p>
            <a:pPr algn="l"/>
            <a:r>
              <a:rPr lang="en-US" sz="2000" b="1" dirty="0">
                <a:latin typeface="+mn-lt"/>
              </a:rPr>
              <a:t>Number of SPCS2022 zones </a:t>
            </a:r>
            <a:r>
              <a:rPr lang="en-US" sz="2000" b="1" i="1" dirty="0">
                <a:latin typeface="+mn-lt"/>
              </a:rPr>
              <a:t>(preliminary)</a:t>
            </a:r>
            <a:endParaRPr lang="en-US" sz="2000" b="1" dirty="0">
              <a:latin typeface="+mn-lt"/>
            </a:endParaRP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779"/>
            <a:ext cx="3511296" cy="2006964"/>
          </a:xfrm>
          <a:solidFill>
            <a:schemeClr val="bg1"/>
          </a:solidFill>
        </p:spPr>
        <p:txBody>
          <a:bodyPr vert="horz" lIns="91440" tIns="34290" rIns="91440" bIns="34290" numCol="1" rtlCol="0">
            <a:normAutofit/>
          </a:bodyPr>
          <a:lstStyle/>
          <a:p>
            <a:pPr marL="0" indent="0">
              <a:lnSpc>
                <a:spcPct val="80000"/>
              </a:lnSpc>
              <a:spcBef>
                <a:spcPts val="900"/>
              </a:spcBef>
              <a:buNone/>
            </a:pPr>
            <a:r>
              <a:rPr lang="en-US" sz="2100" b="1" dirty="0"/>
              <a:t>CONUS, Alaska, and Hawaii</a:t>
            </a:r>
          </a:p>
          <a:p>
            <a:pPr marL="0" indent="0">
              <a:lnSpc>
                <a:spcPct val="80000"/>
              </a:lnSpc>
              <a:spcBef>
                <a:spcPts val="900"/>
              </a:spcBef>
              <a:buNone/>
            </a:pPr>
            <a:r>
              <a:rPr lang="en-US" sz="1800" i="1" dirty="0"/>
              <a:t>Three island zones not shown:</a:t>
            </a:r>
          </a:p>
          <a:p>
            <a:pPr marL="385763" indent="-385763">
              <a:lnSpc>
                <a:spcPct val="80000"/>
              </a:lnSpc>
              <a:spcBef>
                <a:spcPts val="900"/>
              </a:spcBef>
              <a:buFont typeface="+mj-lt"/>
              <a:buAutoNum type="arabicPeriod"/>
            </a:pPr>
            <a:r>
              <a:rPr lang="en-US" sz="1500" dirty="0"/>
              <a:t>Puerto Rico and U.S. Virgins Islands</a:t>
            </a:r>
          </a:p>
          <a:p>
            <a:pPr marL="385763" indent="-385763">
              <a:lnSpc>
                <a:spcPct val="80000"/>
              </a:lnSpc>
              <a:spcBef>
                <a:spcPts val="900"/>
              </a:spcBef>
              <a:buFont typeface="+mj-lt"/>
              <a:buAutoNum type="arabicPeriod"/>
            </a:pPr>
            <a:r>
              <a:rPr lang="en-US" sz="1500" dirty="0"/>
              <a:t>American Samoa</a:t>
            </a:r>
          </a:p>
          <a:p>
            <a:pPr marL="385763" indent="-385763">
              <a:lnSpc>
                <a:spcPct val="80000"/>
              </a:lnSpc>
              <a:spcBef>
                <a:spcPts val="900"/>
              </a:spcBef>
              <a:buFont typeface="+mj-lt"/>
              <a:buAutoNum type="arabicPeriod"/>
            </a:pPr>
            <a:r>
              <a:rPr lang="en-US" sz="1500" dirty="0"/>
              <a:t>Guam and the Commonwealth of the Northern Mariana Islands</a:t>
            </a:r>
          </a:p>
        </p:txBody>
      </p:sp>
    </p:spTree>
    <p:extLst>
      <p:ext uri="{BB962C8B-B14F-4D97-AF65-F5344CB8AC3E}">
        <p14:creationId xmlns:p14="http://schemas.microsoft.com/office/powerpoint/2010/main" val="377975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FAB586-A876-BB4F-C76B-7574AD18DFC3}"/>
              </a:ext>
            </a:extLst>
          </p:cNvPr>
          <p:cNvPicPr>
            <a:picLocks noChangeAspect="1"/>
          </p:cNvPicPr>
          <p:nvPr/>
        </p:nvPicPr>
        <p:blipFill>
          <a:blip r:embed="rId3"/>
          <a:stretch>
            <a:fillRect/>
          </a:stretch>
        </p:blipFill>
        <p:spPr>
          <a:xfrm>
            <a:off x="2651760" y="68580"/>
            <a:ext cx="6492240" cy="4869180"/>
          </a:xfrm>
          <a:prstGeom prst="rect">
            <a:avLst/>
          </a:prstGeom>
        </p:spPr>
      </p:pic>
      <p:pic>
        <p:nvPicPr>
          <p:cNvPr id="2" name="Picture 1">
            <a:extLst>
              <a:ext uri="{FF2B5EF4-FFF2-40B4-BE49-F238E27FC236}">
                <a16:creationId xmlns:a16="http://schemas.microsoft.com/office/drawing/2014/main" id="{CBB48746-EC41-294E-D649-86D940BB90F5}"/>
              </a:ext>
            </a:extLst>
          </p:cNvPr>
          <p:cNvPicPr>
            <a:picLocks noChangeAspect="1"/>
          </p:cNvPicPr>
          <p:nvPr/>
        </p:nvPicPr>
        <p:blipFill>
          <a:blip r:embed="rId4"/>
          <a:stretch>
            <a:fillRect/>
          </a:stretch>
        </p:blipFill>
        <p:spPr>
          <a:xfrm>
            <a:off x="2651760" y="68580"/>
            <a:ext cx="6492240" cy="4869180"/>
          </a:xfrm>
          <a:prstGeom prst="rect">
            <a:avLst/>
          </a:prstGeom>
        </p:spPr>
      </p:pic>
      <p:pic>
        <p:nvPicPr>
          <p:cNvPr id="4" name="Picture 3">
            <a:extLst>
              <a:ext uri="{FF2B5EF4-FFF2-40B4-BE49-F238E27FC236}">
                <a16:creationId xmlns:a16="http://schemas.microsoft.com/office/drawing/2014/main" id="{5C6EF6DC-C9CE-4236-16CE-8B2E2B7C60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760" y="68580"/>
            <a:ext cx="6492240" cy="4869180"/>
          </a:xfrm>
          <a:prstGeom prst="rect">
            <a:avLst/>
          </a:prstGeom>
        </p:spPr>
      </p:pic>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137161"/>
            <a:ext cx="2605088" cy="754856"/>
          </a:xfrm>
        </p:spPr>
        <p:txBody>
          <a:bodyPr vert="horz" lIns="91440" tIns="34290" rIns="91440" bIns="34290" rtlCol="0" anchor="t" anchorCtr="0">
            <a:noAutofit/>
          </a:bodyPr>
          <a:lstStyle/>
          <a:p>
            <a:pPr algn="l"/>
            <a:r>
              <a:rPr lang="en-US" sz="2000" b="1"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540"/>
            <a:ext cx="2674620" cy="3633788"/>
          </a:xfrm>
        </p:spPr>
        <p:txBody>
          <a:bodyPr vert="horz" lIns="91440" tIns="34290" rIns="91440" bIns="34290" numCol="1" rtlCol="0">
            <a:normAutofit/>
          </a:bodyPr>
          <a:lstStyle/>
          <a:p>
            <a:pPr marL="0" indent="0">
              <a:lnSpc>
                <a:spcPct val="80000"/>
              </a:lnSpc>
              <a:spcBef>
                <a:spcPts val="450"/>
              </a:spcBef>
              <a:buNone/>
            </a:pPr>
            <a:r>
              <a:rPr lang="en-US" sz="2100" b="1" dirty="0"/>
              <a:t>846 zones (CONUS)</a:t>
            </a:r>
          </a:p>
          <a:p>
            <a:pPr marL="0" indent="0">
              <a:lnSpc>
                <a:spcPct val="80000"/>
              </a:lnSpc>
              <a:spcBef>
                <a:spcPts val="450"/>
              </a:spcBef>
              <a:buNone/>
            </a:pPr>
            <a:r>
              <a:rPr lang="en-US" sz="15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nvGraphicFramePr>
        <p:xfrm>
          <a:off x="68580" y="1440180"/>
          <a:ext cx="2606040" cy="3549606"/>
        </p:xfrm>
        <a:graphic>
          <a:graphicData uri="http://schemas.openxmlformats.org/drawingml/2006/table">
            <a:tbl>
              <a:tblPr firstRow="1" bandRow="1">
                <a:tableStyleId>{5C22544A-7EE6-4342-B048-85BDC9FD1C3A}</a:tableStyleId>
              </a:tblPr>
              <a:tblGrid>
                <a:gridCol w="651510">
                  <a:extLst>
                    <a:ext uri="{9D8B030D-6E8A-4147-A177-3AD203B41FA5}">
                      <a16:colId xmlns:a16="http://schemas.microsoft.com/office/drawing/2014/main" val="2285974399"/>
                    </a:ext>
                  </a:extLst>
                </a:gridCol>
                <a:gridCol w="651510">
                  <a:extLst>
                    <a:ext uri="{9D8B030D-6E8A-4147-A177-3AD203B41FA5}">
                      <a16:colId xmlns:a16="http://schemas.microsoft.com/office/drawing/2014/main" val="3565563844"/>
                    </a:ext>
                  </a:extLst>
                </a:gridCol>
                <a:gridCol w="651510">
                  <a:extLst>
                    <a:ext uri="{9D8B030D-6E8A-4147-A177-3AD203B41FA5}">
                      <a16:colId xmlns:a16="http://schemas.microsoft.com/office/drawing/2014/main" val="2225808953"/>
                    </a:ext>
                  </a:extLst>
                </a:gridCol>
                <a:gridCol w="651510">
                  <a:extLst>
                    <a:ext uri="{9D8B030D-6E8A-4147-A177-3AD203B41FA5}">
                      <a16:colId xmlns:a16="http://schemas.microsoft.com/office/drawing/2014/main" val="3812511783"/>
                    </a:ext>
                  </a:extLst>
                </a:gridCol>
              </a:tblGrid>
              <a:tr h="382314">
                <a:tc>
                  <a:txBody>
                    <a:bodyPr/>
                    <a:lstStyle/>
                    <a:p>
                      <a:pPr algn="ctr"/>
                      <a:r>
                        <a:rPr lang="en-US" sz="1400" dirty="0" err="1"/>
                        <a:t>Distor</a:t>
                      </a:r>
                      <a:endParaRPr lang="en-US" sz="1400" dirty="0"/>
                    </a:p>
                  </a:txBody>
                  <a:tcPr marL="68580" marR="68580" marT="34290" marB="34290"/>
                </a:tc>
                <a:tc>
                  <a:txBody>
                    <a:bodyPr/>
                    <a:lstStyle/>
                    <a:p>
                      <a:pPr algn="ctr"/>
                      <a:r>
                        <a:rPr lang="en-US" sz="1400" dirty="0"/>
                        <a:t>Pop</a:t>
                      </a:r>
                    </a:p>
                  </a:txBody>
                  <a:tcPr marL="68580" marR="68580" marT="34290" marB="34290"/>
                </a:tc>
                <a:tc>
                  <a:txBody>
                    <a:bodyPr/>
                    <a:lstStyle/>
                    <a:p>
                      <a:pPr algn="ctr"/>
                      <a:r>
                        <a:rPr lang="en-US" sz="1400" dirty="0"/>
                        <a:t>Cities</a:t>
                      </a:r>
                    </a:p>
                  </a:txBody>
                  <a:tcPr marL="68580" marR="68580" marT="34290" marB="34290"/>
                </a:tc>
                <a:tc>
                  <a:txBody>
                    <a:bodyPr/>
                    <a:lstStyle/>
                    <a:p>
                      <a:pPr algn="ctr"/>
                      <a:r>
                        <a:rPr lang="en-US" sz="1400" dirty="0"/>
                        <a:t>Area</a:t>
                      </a:r>
                    </a:p>
                  </a:txBody>
                  <a:tcPr marL="68580" marR="68580" marT="34290" marB="34290"/>
                </a:tc>
                <a:extLst>
                  <a:ext uri="{0D108BD9-81ED-4DB2-BD59-A6C34878D82A}">
                    <a16:rowId xmlns:a16="http://schemas.microsoft.com/office/drawing/2014/main" val="3831103758"/>
                  </a:ext>
                </a:extLst>
              </a:tr>
              <a:tr h="297180">
                <a:tc>
                  <a:txBody>
                    <a:bodyPr/>
                    <a:lstStyle/>
                    <a:p>
                      <a:pPr algn="r"/>
                      <a:r>
                        <a:rPr lang="en-US" sz="1400" b="1" dirty="0"/>
                        <a:t>±20</a:t>
                      </a:r>
                      <a:endParaRPr lang="en-US" sz="1400" dirty="0"/>
                    </a:p>
                  </a:txBody>
                  <a:tcPr marL="68580" marR="68580" marT="34290" marB="34290"/>
                </a:tc>
                <a:tc>
                  <a:txBody>
                    <a:bodyPr/>
                    <a:lstStyle/>
                    <a:p>
                      <a:pPr algn="r"/>
                      <a:r>
                        <a:rPr lang="en-US" sz="1400" dirty="0"/>
                        <a:t>76%</a:t>
                      </a:r>
                    </a:p>
                  </a:txBody>
                  <a:tcPr marL="68580" marR="68580" marT="34290" marB="34290"/>
                </a:tc>
                <a:tc>
                  <a:txBody>
                    <a:bodyPr/>
                    <a:lstStyle/>
                    <a:p>
                      <a:pPr algn="r"/>
                      <a:r>
                        <a:rPr lang="en-US" sz="1400" dirty="0"/>
                        <a:t>71%</a:t>
                      </a:r>
                    </a:p>
                  </a:txBody>
                  <a:tcPr marL="68580" marR="68580" marT="34290" marB="34290"/>
                </a:tc>
                <a:tc>
                  <a:txBody>
                    <a:bodyPr/>
                    <a:lstStyle/>
                    <a:p>
                      <a:pPr algn="r"/>
                      <a:r>
                        <a:rPr lang="en-US" sz="1400" dirty="0"/>
                        <a:t>58%</a:t>
                      </a:r>
                    </a:p>
                  </a:txBody>
                  <a:tcPr marL="68580" marR="68580" marT="34290" marB="34290"/>
                </a:tc>
                <a:extLst>
                  <a:ext uri="{0D108BD9-81ED-4DB2-BD59-A6C34878D82A}">
                    <a16:rowId xmlns:a16="http://schemas.microsoft.com/office/drawing/2014/main" val="1223376906"/>
                  </a:ext>
                </a:extLst>
              </a:tr>
              <a:tr h="297180">
                <a:tc>
                  <a:txBody>
                    <a:bodyPr/>
                    <a:lstStyle/>
                    <a:p>
                      <a:pPr algn="r"/>
                      <a:r>
                        <a:rPr lang="en-US" sz="1400" b="1" dirty="0"/>
                        <a:t>±50</a:t>
                      </a:r>
                      <a:endParaRPr lang="en-US" sz="1400" dirty="0"/>
                    </a:p>
                  </a:txBody>
                  <a:tcPr marL="68580" marR="68580" marT="34290" marB="34290"/>
                </a:tc>
                <a:tc>
                  <a:txBody>
                    <a:bodyPr/>
                    <a:lstStyle/>
                    <a:p>
                      <a:pPr algn="r"/>
                      <a:r>
                        <a:rPr lang="en-US" sz="1400" dirty="0"/>
                        <a:t>92%</a:t>
                      </a:r>
                    </a:p>
                  </a:txBody>
                  <a:tcPr marL="68580" marR="68580" marT="34290" marB="34290"/>
                </a:tc>
                <a:tc>
                  <a:txBody>
                    <a:bodyPr/>
                    <a:lstStyle/>
                    <a:p>
                      <a:pPr algn="r"/>
                      <a:r>
                        <a:rPr lang="en-US" sz="1400" dirty="0"/>
                        <a:t>89%</a:t>
                      </a:r>
                    </a:p>
                  </a:txBody>
                  <a:tcPr marL="68580" marR="68580" marT="34290" marB="34290"/>
                </a:tc>
                <a:tc>
                  <a:txBody>
                    <a:bodyPr/>
                    <a:lstStyle/>
                    <a:p>
                      <a:pPr algn="r"/>
                      <a:r>
                        <a:rPr lang="en-US" sz="1400" dirty="0"/>
                        <a:t>76%</a:t>
                      </a:r>
                    </a:p>
                  </a:txBody>
                  <a:tcPr marL="68580" marR="68580" marT="34290" marB="34290"/>
                </a:tc>
                <a:extLst>
                  <a:ext uri="{0D108BD9-81ED-4DB2-BD59-A6C34878D82A}">
                    <a16:rowId xmlns:a16="http://schemas.microsoft.com/office/drawing/2014/main" val="2336405844"/>
                  </a:ext>
                </a:extLst>
              </a:tr>
              <a:tr h="297180">
                <a:tc>
                  <a:txBody>
                    <a:bodyPr/>
                    <a:lstStyle/>
                    <a:p>
                      <a:pPr algn="r"/>
                      <a:r>
                        <a:rPr lang="en-US" sz="1400" b="1" dirty="0"/>
                        <a:t>±100</a:t>
                      </a:r>
                      <a:endParaRPr lang="en-US" sz="1400" dirty="0"/>
                    </a:p>
                  </a:txBody>
                  <a:tcPr marL="68580" marR="68580" marT="34290" marB="34290"/>
                </a:tc>
                <a:tc>
                  <a:txBody>
                    <a:bodyPr/>
                    <a:lstStyle/>
                    <a:p>
                      <a:pPr algn="r"/>
                      <a:r>
                        <a:rPr lang="en-US" sz="1400" dirty="0"/>
                        <a:t>98%</a:t>
                      </a:r>
                    </a:p>
                  </a:txBody>
                  <a:tcPr marL="68580" marR="68580" marT="34290" marB="34290"/>
                </a:tc>
                <a:tc>
                  <a:txBody>
                    <a:bodyPr/>
                    <a:lstStyle/>
                    <a:p>
                      <a:pPr algn="r"/>
                      <a:r>
                        <a:rPr lang="en-US" sz="1400" dirty="0"/>
                        <a:t>97%</a:t>
                      </a:r>
                    </a:p>
                  </a:txBody>
                  <a:tcPr marL="68580" marR="68580" marT="34290" marB="34290"/>
                </a:tc>
                <a:tc>
                  <a:txBody>
                    <a:bodyPr/>
                    <a:lstStyle/>
                    <a:p>
                      <a:pPr algn="r"/>
                      <a:r>
                        <a:rPr lang="en-US" sz="1400" dirty="0"/>
                        <a:t>89%</a:t>
                      </a:r>
                    </a:p>
                  </a:txBody>
                  <a:tcPr marL="68580" marR="68580" marT="34290" marB="34290"/>
                </a:tc>
                <a:extLst>
                  <a:ext uri="{0D108BD9-81ED-4DB2-BD59-A6C34878D82A}">
                    <a16:rowId xmlns:a16="http://schemas.microsoft.com/office/drawing/2014/main" val="537786564"/>
                  </a:ext>
                </a:extLst>
              </a:tr>
              <a:tr h="525780">
                <a:tc>
                  <a:txBody>
                    <a:bodyPr/>
                    <a:lstStyle/>
                    <a:p>
                      <a:pPr algn="r"/>
                      <a:r>
                        <a:rPr lang="en-US" sz="1400" b="1" dirty="0"/>
                        <a:t>±400</a:t>
                      </a:r>
                      <a:endParaRPr lang="en-US" sz="1400" dirty="0"/>
                    </a:p>
                  </a:txBody>
                  <a:tcPr marL="68580" marR="68580" marT="34290" marB="34290"/>
                </a:tc>
                <a:tc>
                  <a:txBody>
                    <a:bodyPr/>
                    <a:lstStyle/>
                    <a:p>
                      <a:pPr algn="r"/>
                      <a:r>
                        <a:rPr lang="en-US" sz="1400" dirty="0"/>
                        <a:t>100%</a:t>
                      </a:r>
                    </a:p>
                  </a:txBody>
                  <a:tcPr marL="68580" marR="68580" marT="34290" marB="34290"/>
                </a:tc>
                <a:tc>
                  <a:txBody>
                    <a:bodyPr/>
                    <a:lstStyle/>
                    <a:p>
                      <a:pPr algn="r"/>
                      <a:r>
                        <a:rPr lang="en-US" sz="1400" dirty="0"/>
                        <a:t>100%</a:t>
                      </a:r>
                    </a:p>
                  </a:txBody>
                  <a:tcPr marL="68580" marR="68580" marT="34290" marB="34290"/>
                </a:tc>
                <a:tc>
                  <a:txBody>
                    <a:bodyPr/>
                    <a:lstStyle/>
                    <a:p>
                      <a:pPr algn="r"/>
                      <a:r>
                        <a:rPr lang="en-US" sz="1400" dirty="0"/>
                        <a:t>99.9%</a:t>
                      </a:r>
                    </a:p>
                  </a:txBody>
                  <a:tcPr marL="68580" marR="68580" marT="34290" marB="34290"/>
                </a:tc>
                <a:extLst>
                  <a:ext uri="{0D108BD9-81ED-4DB2-BD59-A6C34878D82A}">
                    <a16:rowId xmlns:a16="http://schemas.microsoft.com/office/drawing/2014/main" val="1583499600"/>
                  </a:ext>
                </a:extLst>
              </a:tr>
              <a:tr h="291662">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i="1" dirty="0"/>
                        <a:t>City and area statistics (ppm):</a:t>
                      </a:r>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297180">
                <a:tc>
                  <a:txBody>
                    <a:bodyPr/>
                    <a:lstStyle/>
                    <a:p>
                      <a:endParaRPr lang="en-US" sz="1300" dirty="0"/>
                    </a:p>
                  </a:txBody>
                  <a:tcPr marL="68580" marR="68580" marT="34290" marB="34290"/>
                </a:tc>
                <a:tc>
                  <a:txBody>
                    <a:bodyPr/>
                    <a:lstStyle/>
                    <a:p>
                      <a:pPr algn="r"/>
                      <a:r>
                        <a:rPr lang="en-US" sz="1300" b="1" dirty="0"/>
                        <a:t>Min</a:t>
                      </a:r>
                    </a:p>
                  </a:txBody>
                  <a:tcPr marL="68580" marR="68580" marT="34290" marB="34290"/>
                </a:tc>
                <a:tc>
                  <a:txBody>
                    <a:bodyPr/>
                    <a:lstStyle/>
                    <a:p>
                      <a:pPr algn="r"/>
                      <a:r>
                        <a:rPr lang="en-US" sz="1300" dirty="0"/>
                        <a:t>-407</a:t>
                      </a:r>
                    </a:p>
                  </a:txBody>
                  <a:tcPr marL="68580" marR="68580" marT="34290" marB="34290"/>
                </a:tc>
                <a:tc>
                  <a:txBody>
                    <a:bodyPr/>
                    <a:lstStyle/>
                    <a:p>
                      <a:pPr algn="r"/>
                      <a:r>
                        <a:rPr lang="en-US" sz="1300" dirty="0"/>
                        <a:t>-1438</a:t>
                      </a:r>
                    </a:p>
                  </a:txBody>
                  <a:tcPr marL="68580" marR="68580" marT="34290" marB="34290"/>
                </a:tc>
                <a:extLst>
                  <a:ext uri="{0D108BD9-81ED-4DB2-BD59-A6C34878D82A}">
                    <a16:rowId xmlns:a16="http://schemas.microsoft.com/office/drawing/2014/main" val="2383593542"/>
                  </a:ext>
                </a:extLst>
              </a:tr>
              <a:tr h="276685">
                <a:tc>
                  <a:txBody>
                    <a:bodyPr/>
                    <a:lstStyle/>
                    <a:p>
                      <a:endParaRPr lang="en-US" sz="1300"/>
                    </a:p>
                  </a:txBody>
                  <a:tcPr marL="68580" marR="68580" marT="34290" marB="34290"/>
                </a:tc>
                <a:tc>
                  <a:txBody>
                    <a:bodyPr/>
                    <a:lstStyle/>
                    <a:p>
                      <a:pPr algn="r"/>
                      <a:r>
                        <a:rPr lang="en-US" sz="1300" b="1" dirty="0"/>
                        <a:t>Max</a:t>
                      </a:r>
                    </a:p>
                  </a:txBody>
                  <a:tcPr marL="68580" marR="68580" marT="34290" marB="34290"/>
                </a:tc>
                <a:tc>
                  <a:txBody>
                    <a:bodyPr/>
                    <a:lstStyle/>
                    <a:p>
                      <a:pPr algn="r"/>
                      <a:r>
                        <a:rPr lang="en-US" sz="1300" dirty="0"/>
                        <a:t>+486</a:t>
                      </a:r>
                    </a:p>
                  </a:txBody>
                  <a:tcPr marL="68580" marR="68580" marT="34290" marB="34290"/>
                </a:tc>
                <a:tc>
                  <a:txBody>
                    <a:bodyPr/>
                    <a:lstStyle/>
                    <a:p>
                      <a:pPr algn="r"/>
                      <a:r>
                        <a:rPr lang="en-US" sz="1300" dirty="0"/>
                        <a:t>+2624</a:t>
                      </a:r>
                    </a:p>
                  </a:txBody>
                  <a:tcPr marL="68580" marR="68580" marT="34290" marB="34290"/>
                </a:tc>
                <a:extLst>
                  <a:ext uri="{0D108BD9-81ED-4DB2-BD59-A6C34878D82A}">
                    <a16:rowId xmlns:a16="http://schemas.microsoft.com/office/drawing/2014/main" val="1849227157"/>
                  </a:ext>
                </a:extLst>
              </a:tr>
              <a:tr h="290085">
                <a:tc>
                  <a:txBody>
                    <a:bodyPr/>
                    <a:lstStyle/>
                    <a:p>
                      <a:endParaRPr lang="en-US" sz="1300"/>
                    </a:p>
                  </a:txBody>
                  <a:tcPr marL="68580" marR="68580" marT="34290" marB="34290"/>
                </a:tc>
                <a:tc>
                  <a:txBody>
                    <a:bodyPr/>
                    <a:lstStyle/>
                    <a:p>
                      <a:pPr algn="r"/>
                      <a:r>
                        <a:rPr lang="en-US" sz="1300" b="1" dirty="0"/>
                        <a:t>Range</a:t>
                      </a:r>
                    </a:p>
                  </a:txBody>
                  <a:tcPr marL="68580" marR="68580" marT="34290" marB="34290"/>
                </a:tc>
                <a:tc>
                  <a:txBody>
                    <a:bodyPr/>
                    <a:lstStyle/>
                    <a:p>
                      <a:pPr algn="r"/>
                      <a:r>
                        <a:rPr lang="en-US" sz="1300" dirty="0"/>
                        <a:t>893</a:t>
                      </a:r>
                    </a:p>
                  </a:txBody>
                  <a:tcPr marL="68580" marR="68580" marT="34290" marB="34290"/>
                </a:tc>
                <a:tc>
                  <a:txBody>
                    <a:bodyPr/>
                    <a:lstStyle/>
                    <a:p>
                      <a:pPr algn="r"/>
                      <a:r>
                        <a:rPr lang="en-US" sz="1300" dirty="0"/>
                        <a:t>4062</a:t>
                      </a:r>
                    </a:p>
                  </a:txBody>
                  <a:tcPr marL="68580" marR="68580" marT="34290" marB="34290"/>
                </a:tc>
                <a:extLst>
                  <a:ext uri="{0D108BD9-81ED-4DB2-BD59-A6C34878D82A}">
                    <a16:rowId xmlns:a16="http://schemas.microsoft.com/office/drawing/2014/main" val="1143360944"/>
                  </a:ext>
                </a:extLst>
              </a:tr>
              <a:tr h="297180">
                <a:tc>
                  <a:txBody>
                    <a:bodyPr/>
                    <a:lstStyle/>
                    <a:p>
                      <a:endParaRPr lang="en-US" sz="1300"/>
                    </a:p>
                  </a:txBody>
                  <a:tcPr marL="68580" marR="68580" marT="34290" marB="34290"/>
                </a:tc>
                <a:tc>
                  <a:txBody>
                    <a:bodyPr/>
                    <a:lstStyle/>
                    <a:p>
                      <a:pPr algn="r"/>
                      <a:r>
                        <a:rPr lang="en-US" sz="1300" b="1" dirty="0"/>
                        <a:t>Mean</a:t>
                      </a:r>
                    </a:p>
                  </a:txBody>
                  <a:tcPr marL="68580" marR="68580" marT="34290" marB="34290"/>
                </a:tc>
                <a:tc>
                  <a:txBody>
                    <a:bodyPr/>
                    <a:lstStyle/>
                    <a:p>
                      <a:pPr algn="r"/>
                      <a:r>
                        <a:rPr lang="en-US" sz="1300" dirty="0"/>
                        <a:t>-6</a:t>
                      </a:r>
                    </a:p>
                  </a:txBody>
                  <a:tcPr marL="68580" marR="68580" marT="34290" marB="34290"/>
                </a:tc>
                <a:tc>
                  <a:txBody>
                    <a:bodyPr/>
                    <a:lstStyle/>
                    <a:p>
                      <a:pPr algn="r"/>
                      <a:r>
                        <a:rPr lang="en-US" sz="1300" dirty="0"/>
                        <a:t>-23</a:t>
                      </a:r>
                    </a:p>
                  </a:txBody>
                  <a:tcPr marL="68580" marR="68580" marT="34290" marB="34290"/>
                </a:tc>
                <a:extLst>
                  <a:ext uri="{0D108BD9-81ED-4DB2-BD59-A6C34878D82A}">
                    <a16:rowId xmlns:a16="http://schemas.microsoft.com/office/drawing/2014/main" val="2556979924"/>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dirty="0"/>
                        <a:t>Mean weighted by pop = -4</a:t>
                      </a: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Tree>
    <p:extLst>
      <p:ext uri="{BB962C8B-B14F-4D97-AF65-F5344CB8AC3E}">
        <p14:creationId xmlns:p14="http://schemas.microsoft.com/office/powerpoint/2010/main" val="389620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349347"/>
            <a:ext cx="9144000" cy="3336811"/>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800" b="1" dirty="0">
                <a:solidFill>
                  <a:prstClr val="black"/>
                </a:solidFill>
                <a:uFill>
                  <a:solidFill>
                    <a:srgbClr val="1F497D"/>
                  </a:solidFill>
                </a:uFill>
                <a:latin typeface="Cambria" panose="02040503050406030204" pitchFamily="18" charset="0"/>
                <a:ea typeface="ＭＳ Ｐゴシック" pitchFamily="34" charset="-128"/>
                <a:cs typeface="Arial"/>
              </a:rPr>
              <a:t>The Survey Foot is dead!</a:t>
            </a:r>
          </a:p>
          <a:p>
            <a:pPr marL="12700" algn="ctr" defTabSz="342900" fontAlgn="base">
              <a:spcAft>
                <a:spcPct val="0"/>
              </a:spcAft>
              <a:buSzPct val="159375"/>
              <a:defRPr/>
            </a:pPr>
            <a:endParaRPr lang="en-US" sz="48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800" b="1" i="1" spc="-15" dirty="0">
                <a:solidFill>
                  <a:srgbClr val="C00000"/>
                </a:solidFill>
                <a:uFill>
                  <a:solidFill>
                    <a:srgbClr val="C00000"/>
                  </a:solidFill>
                </a:uFill>
                <a:latin typeface="Cambria" panose="02040503050406030204" pitchFamily="18" charset="0"/>
                <a:ea typeface="ＭＳ Ｐゴシック" pitchFamily="34" charset="-128"/>
                <a:cs typeface="Arial Black"/>
              </a:rPr>
              <a:t>Long live the Survey Foot!</a:t>
            </a:r>
          </a:p>
          <a:p>
            <a:pPr marL="12700" algn="ctr" defTabSz="342900" fontAlgn="base">
              <a:spcAft>
                <a:spcPct val="0"/>
              </a:spcAft>
              <a:buSzPct val="159375"/>
              <a:defRPr/>
            </a:pPr>
            <a:endParaRPr lang="en-US" sz="48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400" spc="-15" dirty="0">
                <a:solidFill>
                  <a:prstClr val="black"/>
                </a:solidFill>
                <a:uFill>
                  <a:solidFill>
                    <a:srgbClr val="C00000"/>
                  </a:solidFill>
                </a:uFill>
                <a:latin typeface="Cambria" panose="02040503050406030204" pitchFamily="18" charset="0"/>
                <a:ea typeface="ＭＳ Ｐゴシック" pitchFamily="34" charset="-128"/>
                <a:cs typeface="Arial Black"/>
              </a:rPr>
              <a:t>US Survey Foot was deprecated 31 December 2022</a:t>
            </a:r>
            <a:r>
              <a:rPr lang="en-US" sz="2400" i="1" spc="-15" dirty="0">
                <a:solidFill>
                  <a:prstClr val="black"/>
                </a:solidFill>
                <a:uFill>
                  <a:solidFill>
                    <a:srgbClr val="C00000"/>
                  </a:solidFill>
                </a:uFill>
                <a:latin typeface="Cambria" panose="02040503050406030204" pitchFamily="18" charset="0"/>
                <a:ea typeface="ＭＳ Ｐゴシック" pitchFamily="34" charset="-128"/>
                <a:cs typeface="Arial Black"/>
              </a:rPr>
              <a:t>… now what?!?</a:t>
            </a:r>
          </a:p>
        </p:txBody>
      </p:sp>
    </p:spTree>
    <p:extLst>
      <p:ext uri="{BB962C8B-B14F-4D97-AF65-F5344CB8AC3E}">
        <p14:creationId xmlns:p14="http://schemas.microsoft.com/office/powerpoint/2010/main" val="178930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57655" y="1097280"/>
            <a:ext cx="6539478" cy="3832716"/>
          </a:xfrm>
        </p:spPr>
        <p:txBody>
          <a:bodyPr>
            <a:noAutofit/>
          </a:bodyPr>
          <a:lstStyle/>
          <a:p>
            <a:r>
              <a:rPr dirty="0" lang="en-US" sz="3000"/>
              <a:t>Deprecated </a:t>
            </a:r>
            <a:r>
              <a:rPr b="1" dirty="0" lang="en-US" sz="2700"/>
              <a:t>31 December 2022</a:t>
            </a:r>
            <a:endParaRPr b="1" dirty="0" lang="en-US" sz="1500"/>
          </a:p>
          <a:p>
            <a:endParaRPr dirty="0" lang="en-US" sz="3000"/>
          </a:p>
          <a:p>
            <a:endParaRPr dirty="0" lang="en-US" sz="3000"/>
          </a:p>
          <a:p>
            <a:r>
              <a:rPr dirty="0" lang="en-US" sz="3000"/>
              <a:t>Which begs the question</a:t>
            </a:r>
          </a:p>
          <a:p>
            <a:pPr lvl="1" marL="342900"/>
            <a:r>
              <a:rPr b="1" dirty="0" lang="en-US" sz="2700"/>
              <a:t>What should you be doing now?</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1143000" y="358347"/>
            <a:ext cx="6858000" cy="601774"/>
          </a:xfrm>
          <a:prstGeom prst="rect">
            <a:avLst/>
          </a:prstGeom>
          <a:noFill/>
          <a:ln>
            <a:noFill/>
          </a:ln>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dirty="0" lang="en-US" sz="3000">
                <a:latin charset="0" panose="02040503050406030204" pitchFamily="18" typeface="Cambria"/>
                <a:ea charset="0" panose="02040503050406030204" pitchFamily="18" typeface="Cambria"/>
              </a:rPr>
              <a:t>What happened to the US Survey Foot?</a:t>
            </a:r>
          </a:p>
        </p:txBody>
      </p:sp>
      <p:pic>
        <p:nvPicPr>
          <p:cNvPr id="2" name="Picture 1">
            <a:extLst>
              <a:ext uri="{FF2B5EF4-FFF2-40B4-BE49-F238E27FC236}">
                <a16:creationId xmlns:a16="http://schemas.microsoft.com/office/drawing/2014/main" id="{697096CC-3180-4911-8FE4-323B542AD233}"/>
              </a:ext>
            </a:extLst>
          </p:cNvPr>
          <p:cNvPicPr>
            <a:picLocks noChangeAspect="1"/>
          </p:cNvPicPr>
          <p:nvPr/>
        </p:nvPicPr>
        <p:blipFill>
          <a:blip r:embed="rId3"/>
          <a:stretch>
            <a:fillRect/>
          </a:stretch>
        </p:blipFill>
        <p:spPr>
          <a:xfrm>
            <a:off x="5760357" y="1995666"/>
            <a:ext cx="2871264" cy="3123683"/>
          </a:xfrm>
          <a:prstGeom prst="rect">
            <a:avLst/>
          </a:prstGeom>
        </p:spPr>
      </p:pic>
      <p:pic>
        <p:nvPicPr>
          <p:cNvPr id="4" name="Picture 3">
            <a:extLst>
              <a:ext uri="{FF2B5EF4-FFF2-40B4-BE49-F238E27FC236}">
                <a16:creationId xmlns:a16="http://schemas.microsoft.com/office/drawing/2014/main" id="{BA3C00B0-868E-4B55-B4AB-1A7DFD26D41A}"/>
              </a:ext>
            </a:extLst>
          </p:cNvPr>
          <p:cNvPicPr>
            <a:picLocks noChangeAspect="1"/>
          </p:cNvPicPr>
          <p:nvPr/>
        </p:nvPicPr>
        <p:blipFill rotWithShape="1">
          <a:blip r:embed="rId4"/>
          <a:srcRect r="75"/>
          <a:stretch/>
        </p:blipFill>
        <p:spPr>
          <a:xfrm>
            <a:off x="5557345" y="1397974"/>
            <a:ext cx="3429000" cy="597692"/>
          </a:xfrm>
          <a:prstGeom prst="rect">
            <a:avLst/>
          </a:prstGeom>
        </p:spPr>
      </p:pic>
    </p:spTree>
    <p:extLst>
      <p:ext uri="{BB962C8B-B14F-4D97-AF65-F5344CB8AC3E}">
        <p14:creationId xmlns:p14="http://schemas.microsoft.com/office/powerpoint/2010/main" val="625355902"/>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3">
                                            <p:txEl>
                                              <p:pRg end="4" st="4"/>
                                            </p:txEl>
                                          </p:spTgt>
                                        </p:tgtEl>
                                        <p:attrNameLst>
                                          <p:attrName>style.visibility</p:attrName>
                                        </p:attrNameLst>
                                      </p:cBhvr>
                                      <p:to>
                                        <p:strVal val="visible"/>
                                      </p:to>
                                    </p:set>
                                    <p:animEffect filter="fade" transition="in">
                                      <p:cBhvr>
                                        <p:cTn dur="500" id="7"/>
                                        <p:tgtEl>
                                          <p:spTgt spid="3">
                                            <p:txEl>
                                              <p:pRg end="4" st="4"/>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idx="4294967295" type="title"/>
          </p:nvPr>
        </p:nvSpPr>
        <p:spPr>
          <a:xfrm>
            <a:off x="1143000" y="0"/>
            <a:ext cx="6858000" cy="673100"/>
          </a:xfrm>
        </p:spPr>
        <p:txBody>
          <a:bodyPr/>
          <a:lstStyle/>
          <a:p>
            <a:r>
              <a:rPr b="1" dirty="0" lang="en-US" sz="3450"/>
              <a:t>NOAA CORS Network (NCN) in PA</a:t>
            </a:r>
          </a:p>
        </p:txBody>
      </p:sp>
      <p:pic>
        <p:nvPicPr>
          <p:cNvPr id="3" name="Picture 2">
            <a:extLst>
              <a:ext uri="{FF2B5EF4-FFF2-40B4-BE49-F238E27FC236}">
                <a16:creationId xmlns:a16="http://schemas.microsoft.com/office/drawing/2014/main" id="{885806FB-4A6F-4697-8418-B73A08255D6A}"/>
              </a:ext>
            </a:extLst>
          </p:cNvPr>
          <p:cNvPicPr>
            <a:picLocks noChangeAspect="1"/>
          </p:cNvPicPr>
          <p:nvPr/>
        </p:nvPicPr>
        <p:blipFill rotWithShape="1">
          <a:blip r:embed="rId3"/>
          <a:srcRect l="20"/>
          <a:stretch/>
        </p:blipFill>
        <p:spPr>
          <a:xfrm>
            <a:off x="1143001" y="741580"/>
            <a:ext cx="6850112" cy="4401920"/>
          </a:xfrm>
          <a:prstGeom prst="rect">
            <a:avLst/>
          </a:prstGeom>
        </p:spPr>
      </p:pic>
      <p:sp>
        <p:nvSpPr>
          <p:cNvPr id="9" name="Oval 8">
            <a:extLst>
              <a:ext uri="{FF2B5EF4-FFF2-40B4-BE49-F238E27FC236}">
                <a16:creationId xmlns:a16="http://schemas.microsoft.com/office/drawing/2014/main" id="{BC652142-5BC6-41AF-B355-683CAC5A9D3D}"/>
              </a:ext>
            </a:extLst>
          </p:cNvPr>
          <p:cNvSpPr/>
          <p:nvPr/>
        </p:nvSpPr>
        <p:spPr>
          <a:xfrm>
            <a:off x="2187958" y="211582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0" name="Oval 9">
            <a:extLst>
              <a:ext uri="{FF2B5EF4-FFF2-40B4-BE49-F238E27FC236}">
                <a16:creationId xmlns:a16="http://schemas.microsoft.com/office/drawing/2014/main" id="{B0EBC7BD-01A7-4713-918A-12758C10669B}"/>
              </a:ext>
            </a:extLst>
          </p:cNvPr>
          <p:cNvSpPr/>
          <p:nvPr/>
        </p:nvSpPr>
        <p:spPr>
          <a:xfrm>
            <a:off x="1643128" y="262255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1" name="Oval 10">
            <a:extLst>
              <a:ext uri="{FF2B5EF4-FFF2-40B4-BE49-F238E27FC236}">
                <a16:creationId xmlns:a16="http://schemas.microsoft.com/office/drawing/2014/main" id="{F04642FA-29F2-4D83-A998-341BCABB9C90}"/>
              </a:ext>
            </a:extLst>
          </p:cNvPr>
          <p:cNvSpPr/>
          <p:nvPr/>
        </p:nvSpPr>
        <p:spPr>
          <a:xfrm>
            <a:off x="2393698" y="257175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2" name="Oval 11">
            <a:extLst>
              <a:ext uri="{FF2B5EF4-FFF2-40B4-BE49-F238E27FC236}">
                <a16:creationId xmlns:a16="http://schemas.microsoft.com/office/drawing/2014/main" id="{68F12CA0-EF74-4E2E-9FC1-9844B6AD36D7}"/>
              </a:ext>
            </a:extLst>
          </p:cNvPr>
          <p:cNvSpPr/>
          <p:nvPr/>
        </p:nvSpPr>
        <p:spPr>
          <a:xfrm>
            <a:off x="3715768" y="196977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3" name="Oval 12">
            <a:extLst>
              <a:ext uri="{FF2B5EF4-FFF2-40B4-BE49-F238E27FC236}">
                <a16:creationId xmlns:a16="http://schemas.microsoft.com/office/drawing/2014/main" id="{78AF8E6C-9E0B-42AE-907C-6D21AD429907}"/>
              </a:ext>
            </a:extLst>
          </p:cNvPr>
          <p:cNvSpPr/>
          <p:nvPr/>
        </p:nvSpPr>
        <p:spPr>
          <a:xfrm>
            <a:off x="2869948" y="292628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4" name="Oval 13">
            <a:extLst>
              <a:ext uri="{FF2B5EF4-FFF2-40B4-BE49-F238E27FC236}">
                <a16:creationId xmlns:a16="http://schemas.microsoft.com/office/drawing/2014/main" id="{7CD594DA-5E47-4831-BFDA-2152159EB56A}"/>
              </a:ext>
            </a:extLst>
          </p:cNvPr>
          <p:cNvSpPr/>
          <p:nvPr/>
        </p:nvSpPr>
        <p:spPr>
          <a:xfrm>
            <a:off x="4640068" y="2555695"/>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5" name="Oval 14">
            <a:extLst>
              <a:ext uri="{FF2B5EF4-FFF2-40B4-BE49-F238E27FC236}">
                <a16:creationId xmlns:a16="http://schemas.microsoft.com/office/drawing/2014/main" id="{01EDAD9B-60F3-454F-B70D-6FBBEFBEDD78}"/>
              </a:ext>
            </a:extLst>
          </p:cNvPr>
          <p:cNvSpPr/>
          <p:nvPr/>
        </p:nvSpPr>
        <p:spPr>
          <a:xfrm>
            <a:off x="5154552" y="19377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6" name="Oval 15">
            <a:extLst>
              <a:ext uri="{FF2B5EF4-FFF2-40B4-BE49-F238E27FC236}">
                <a16:creationId xmlns:a16="http://schemas.microsoft.com/office/drawing/2014/main" id="{498DC222-5955-4CB8-99BA-16B626A44E43}"/>
              </a:ext>
            </a:extLst>
          </p:cNvPr>
          <p:cNvSpPr/>
          <p:nvPr/>
        </p:nvSpPr>
        <p:spPr>
          <a:xfrm>
            <a:off x="5573652" y="253078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7" name="Oval 16">
            <a:extLst>
              <a:ext uri="{FF2B5EF4-FFF2-40B4-BE49-F238E27FC236}">
                <a16:creationId xmlns:a16="http://schemas.microsoft.com/office/drawing/2014/main" id="{E90AE8FD-4F5A-46EF-A4EB-32AACC6BFEE2}"/>
              </a:ext>
            </a:extLst>
          </p:cNvPr>
          <p:cNvSpPr/>
          <p:nvPr/>
        </p:nvSpPr>
        <p:spPr>
          <a:xfrm>
            <a:off x="2304672" y="376859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8" name="Oval 17">
            <a:extLst>
              <a:ext uri="{FF2B5EF4-FFF2-40B4-BE49-F238E27FC236}">
                <a16:creationId xmlns:a16="http://schemas.microsoft.com/office/drawing/2014/main" id="{6CF6BF36-AF26-41FA-B265-DA28CD748CC2}"/>
              </a:ext>
            </a:extLst>
          </p:cNvPr>
          <p:cNvSpPr/>
          <p:nvPr/>
        </p:nvSpPr>
        <p:spPr>
          <a:xfrm>
            <a:off x="2627638" y="33760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9" name="Oval 18">
            <a:extLst>
              <a:ext uri="{FF2B5EF4-FFF2-40B4-BE49-F238E27FC236}">
                <a16:creationId xmlns:a16="http://schemas.microsoft.com/office/drawing/2014/main" id="{CD1F4937-67C0-4FFC-ADCA-67DD645D3F89}"/>
              </a:ext>
            </a:extLst>
          </p:cNvPr>
          <p:cNvSpPr/>
          <p:nvPr/>
        </p:nvSpPr>
        <p:spPr>
          <a:xfrm>
            <a:off x="5435608" y="33396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0" name="Oval 19">
            <a:extLst>
              <a:ext uri="{FF2B5EF4-FFF2-40B4-BE49-F238E27FC236}">
                <a16:creationId xmlns:a16="http://schemas.microsoft.com/office/drawing/2014/main" id="{09EDD0F0-8EC0-45D5-BE81-EC4797BC1700}"/>
              </a:ext>
            </a:extLst>
          </p:cNvPr>
          <p:cNvSpPr/>
          <p:nvPr/>
        </p:nvSpPr>
        <p:spPr>
          <a:xfrm>
            <a:off x="2145670" y="422386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1" name="Oval 20">
            <a:extLst>
              <a:ext uri="{FF2B5EF4-FFF2-40B4-BE49-F238E27FC236}">
                <a16:creationId xmlns:a16="http://schemas.microsoft.com/office/drawing/2014/main" id="{C959027C-B114-4F6B-A102-60448646F167}"/>
              </a:ext>
            </a:extLst>
          </p:cNvPr>
          <p:cNvSpPr/>
          <p:nvPr/>
        </p:nvSpPr>
        <p:spPr>
          <a:xfrm>
            <a:off x="3751588" y="41761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2" name="Oval 21">
            <a:extLst>
              <a:ext uri="{FF2B5EF4-FFF2-40B4-BE49-F238E27FC236}">
                <a16:creationId xmlns:a16="http://schemas.microsoft.com/office/drawing/2014/main" id="{297FF788-96A2-4B75-8202-3DD9F2668604}"/>
              </a:ext>
            </a:extLst>
          </p:cNvPr>
          <p:cNvSpPr/>
          <p:nvPr/>
        </p:nvSpPr>
        <p:spPr>
          <a:xfrm>
            <a:off x="4033528" y="418129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3" name="Oval 22">
            <a:extLst>
              <a:ext uri="{FF2B5EF4-FFF2-40B4-BE49-F238E27FC236}">
                <a16:creationId xmlns:a16="http://schemas.microsoft.com/office/drawing/2014/main" id="{29641701-DD8C-4290-999F-A9BCB3D6B5BB}"/>
              </a:ext>
            </a:extLst>
          </p:cNvPr>
          <p:cNvSpPr/>
          <p:nvPr/>
        </p:nvSpPr>
        <p:spPr>
          <a:xfrm>
            <a:off x="4910978" y="415145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4" name="Oval 23">
            <a:extLst>
              <a:ext uri="{FF2B5EF4-FFF2-40B4-BE49-F238E27FC236}">
                <a16:creationId xmlns:a16="http://schemas.microsoft.com/office/drawing/2014/main" id="{50B726C7-3C49-4EC2-9048-17759C3525C8}"/>
              </a:ext>
            </a:extLst>
          </p:cNvPr>
          <p:cNvSpPr/>
          <p:nvPr/>
        </p:nvSpPr>
        <p:spPr>
          <a:xfrm>
            <a:off x="5699402" y="4134177"/>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5" name="Oval 24">
            <a:extLst>
              <a:ext uri="{FF2B5EF4-FFF2-40B4-BE49-F238E27FC236}">
                <a16:creationId xmlns:a16="http://schemas.microsoft.com/office/drawing/2014/main" id="{A193ADDB-2254-45F7-89FD-9394B0464F0A}"/>
              </a:ext>
            </a:extLst>
          </p:cNvPr>
          <p:cNvSpPr/>
          <p:nvPr/>
        </p:nvSpPr>
        <p:spPr>
          <a:xfrm>
            <a:off x="6347368" y="408916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6" name="Oval 25">
            <a:extLst>
              <a:ext uri="{FF2B5EF4-FFF2-40B4-BE49-F238E27FC236}">
                <a16:creationId xmlns:a16="http://schemas.microsoft.com/office/drawing/2014/main" id="{E3114C3D-7537-4095-B770-30C17D04824A}"/>
              </a:ext>
            </a:extLst>
          </p:cNvPr>
          <p:cNvSpPr/>
          <p:nvPr/>
        </p:nvSpPr>
        <p:spPr>
          <a:xfrm>
            <a:off x="6469288" y="387692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7" name="Oval 26">
            <a:extLst>
              <a:ext uri="{FF2B5EF4-FFF2-40B4-BE49-F238E27FC236}">
                <a16:creationId xmlns:a16="http://schemas.microsoft.com/office/drawing/2014/main" id="{F3F3A710-50CF-4C10-B4CD-023ACAFF013C}"/>
              </a:ext>
            </a:extLst>
          </p:cNvPr>
          <p:cNvSpPr/>
          <p:nvPr/>
        </p:nvSpPr>
        <p:spPr>
          <a:xfrm>
            <a:off x="6258342" y="291588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8" name="Oval 27">
            <a:extLst>
              <a:ext uri="{FF2B5EF4-FFF2-40B4-BE49-F238E27FC236}">
                <a16:creationId xmlns:a16="http://schemas.microsoft.com/office/drawing/2014/main" id="{122DE9D6-F9E9-4663-9A60-7B9C5E0C9AC4}"/>
              </a:ext>
            </a:extLst>
          </p:cNvPr>
          <p:cNvSpPr/>
          <p:nvPr/>
        </p:nvSpPr>
        <p:spPr>
          <a:xfrm>
            <a:off x="6436394" y="311680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Tree>
    <p:extLst>
      <p:ext uri="{BB962C8B-B14F-4D97-AF65-F5344CB8AC3E}">
        <p14:creationId xmlns:p14="http://schemas.microsoft.com/office/powerpoint/2010/main" val="3972020068"/>
      </p:ext>
    </p:extLst>
  </p:cSld>
  <p:clrMapOvr>
    <a:masterClrMapping/>
  </p:clrMapOvr>
  <mc:AlternateContent xmlns:mc="http://schemas.openxmlformats.org/markup-compatibility/2006" xmlns:p14="http://schemas.microsoft.com/office/powerpoint/2010/main">
    <mc:Choice Requires="p14">
      <p:transition p14:dur="900" spd="slow">
        <p14:warp dir="in"/>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D3A8-C02A-4DFB-B0C5-DFA27715E804}"/>
              </a:ext>
            </a:extLst>
          </p:cNvPr>
          <p:cNvSpPr>
            <a:spLocks noGrp="1"/>
          </p:cNvSpPr>
          <p:nvPr>
            <p:ph type="title"/>
          </p:nvPr>
        </p:nvSpPr>
        <p:spPr>
          <a:xfrm>
            <a:off x="0" y="205979"/>
            <a:ext cx="9144000" cy="857250"/>
          </a:xfrm>
        </p:spPr>
        <p:txBody>
          <a:bodyPr>
            <a:normAutofit/>
          </a:bodyPr>
          <a:lstStyle/>
          <a:p>
            <a:r>
              <a:rPr lang="en-US" dirty="0">
                <a:ea typeface="Cambria" panose="02040503050406030204" pitchFamily="18" charset="0"/>
              </a:rPr>
              <a:t>What should you be doing now?</a:t>
            </a:r>
            <a:endParaRPr lang="en-US" dirty="0"/>
          </a:p>
        </p:txBody>
      </p:sp>
      <p:sp>
        <p:nvSpPr>
          <p:cNvPr id="3" name="Content Placeholder 2">
            <a:extLst>
              <a:ext uri="{FF2B5EF4-FFF2-40B4-BE49-F238E27FC236}">
                <a16:creationId xmlns:a16="http://schemas.microsoft.com/office/drawing/2014/main" id="{A03EFAB0-F502-4E9F-8923-5350B3D2C280}"/>
              </a:ext>
            </a:extLst>
          </p:cNvPr>
          <p:cNvSpPr>
            <a:spLocks noGrp="1"/>
          </p:cNvSpPr>
          <p:nvPr>
            <p:ph idx="1"/>
          </p:nvPr>
        </p:nvSpPr>
        <p:spPr>
          <a:xfrm>
            <a:off x="126124" y="946148"/>
            <a:ext cx="8915400" cy="3943350"/>
          </a:xfrm>
        </p:spPr>
        <p:txBody>
          <a:bodyPr>
            <a:noAutofit/>
          </a:bodyPr>
          <a:lstStyle/>
          <a:p>
            <a:r>
              <a:rPr lang="en-US" sz="2800" dirty="0"/>
              <a:t>Ask the right questions</a:t>
            </a:r>
          </a:p>
          <a:p>
            <a:pPr lvl="1"/>
            <a:r>
              <a:rPr lang="en-US" sz="2000" dirty="0"/>
              <a:t>Does state law specify US Foot for SPCS83?</a:t>
            </a:r>
          </a:p>
          <a:p>
            <a:pPr lvl="2"/>
            <a:r>
              <a:rPr lang="en-US" sz="1800" dirty="0"/>
              <a:t>40 states do that we know of</a:t>
            </a:r>
          </a:p>
          <a:p>
            <a:pPr lvl="1"/>
            <a:r>
              <a:rPr lang="en-US" sz="2000" dirty="0"/>
              <a:t>Does it specify US Foot for boundary surveys?  (Does that matter?)</a:t>
            </a:r>
          </a:p>
          <a:p>
            <a:pPr lvl="2"/>
            <a:r>
              <a:rPr lang="en-US" sz="1800" dirty="0"/>
              <a:t>We’re not tracking that, it’s not NSRS-related</a:t>
            </a:r>
          </a:p>
          <a:p>
            <a:r>
              <a:rPr lang="en-US" sz="2800" dirty="0"/>
              <a:t>Prepare for this along with new datums</a:t>
            </a:r>
          </a:p>
          <a:p>
            <a:pPr lvl="1"/>
            <a:r>
              <a:rPr lang="en-US" sz="2400" dirty="0" err="1"/>
              <a:t>GeoBoard</a:t>
            </a:r>
            <a:r>
              <a:rPr lang="en-US" sz="2400" dirty="0"/>
              <a:t> Geodetic Working Group</a:t>
            </a:r>
          </a:p>
          <a:p>
            <a:pPr lvl="2"/>
            <a:r>
              <a:rPr lang="en-US" sz="2000" dirty="0"/>
              <a:t>Anyone always welcome to any meeting/discussion</a:t>
            </a:r>
          </a:p>
          <a:p>
            <a:pPr lvl="2"/>
            <a:r>
              <a:rPr lang="en-US" sz="2000" dirty="0"/>
              <a:t>Update Monday evening is that it will likely be un-opposed</a:t>
            </a:r>
          </a:p>
        </p:txBody>
      </p:sp>
    </p:spTree>
    <p:extLst>
      <p:ext uri="{BB962C8B-B14F-4D97-AF65-F5344CB8AC3E}">
        <p14:creationId xmlns:p14="http://schemas.microsoft.com/office/powerpoint/2010/main" val="14558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D3A8-C02A-4DFB-B0C5-DFA27715E804}"/>
              </a:ext>
            </a:extLst>
          </p:cNvPr>
          <p:cNvSpPr>
            <a:spLocks noGrp="1"/>
          </p:cNvSpPr>
          <p:nvPr>
            <p:ph type="title"/>
          </p:nvPr>
        </p:nvSpPr>
        <p:spPr>
          <a:xfrm>
            <a:off x="0" y="205979"/>
            <a:ext cx="9144000" cy="857250"/>
          </a:xfrm>
        </p:spPr>
        <p:txBody>
          <a:bodyPr>
            <a:normAutofit/>
          </a:bodyPr>
          <a:lstStyle/>
          <a:p>
            <a:r>
              <a:rPr lang="en-US" sz="4000" dirty="0">
                <a:latin typeface="Cambria" panose="02040503050406030204" pitchFamily="18" charset="0"/>
                <a:ea typeface="Cambria" panose="02040503050406030204" pitchFamily="18" charset="0"/>
              </a:rPr>
              <a:t>What should you be doing now?</a:t>
            </a:r>
          </a:p>
        </p:txBody>
      </p:sp>
      <p:sp>
        <p:nvSpPr>
          <p:cNvPr id="3" name="Content Placeholder 2">
            <a:extLst>
              <a:ext uri="{FF2B5EF4-FFF2-40B4-BE49-F238E27FC236}">
                <a16:creationId xmlns:a16="http://schemas.microsoft.com/office/drawing/2014/main" id="{A03EFAB0-F502-4E9F-8923-5350B3D2C280}"/>
              </a:ext>
            </a:extLst>
          </p:cNvPr>
          <p:cNvSpPr>
            <a:spLocks noGrp="1"/>
          </p:cNvSpPr>
          <p:nvPr>
            <p:ph idx="1"/>
          </p:nvPr>
        </p:nvSpPr>
        <p:spPr>
          <a:xfrm>
            <a:off x="239637" y="1065331"/>
            <a:ext cx="8683646" cy="3304538"/>
          </a:xfrm>
        </p:spPr>
        <p:txBody>
          <a:bodyPr>
            <a:normAutofit fontScale="92500" lnSpcReduction="10000"/>
          </a:bodyPr>
          <a:lstStyle/>
          <a:p>
            <a:pPr>
              <a:spcAft>
                <a:spcPts val="600"/>
              </a:spcAft>
            </a:pPr>
            <a:r>
              <a:rPr lang="en-US" sz="2800" dirty="0">
                <a:latin typeface="Cambria" panose="02040503050406030204" pitchFamily="18" charset="0"/>
                <a:ea typeface="Cambria" panose="02040503050406030204" pitchFamily="18" charset="0"/>
              </a:rPr>
              <a:t>Prepare for this </a:t>
            </a:r>
            <a:r>
              <a:rPr lang="en-US" sz="2800" i="1" dirty="0">
                <a:latin typeface="Cambria" panose="02040503050406030204" pitchFamily="18" charset="0"/>
                <a:ea typeface="Cambria" panose="02040503050406030204" pitchFamily="18" charset="0"/>
              </a:rPr>
              <a:t>along with new datums</a:t>
            </a:r>
          </a:p>
          <a:p>
            <a:r>
              <a:rPr lang="en-US" sz="2800" dirty="0">
                <a:latin typeface="Cambria" panose="02040503050406030204" pitchFamily="18" charset="0"/>
                <a:ea typeface="Cambria" panose="02040503050406030204" pitchFamily="18" charset="0"/>
              </a:rPr>
              <a:t>Understand the difference between </a:t>
            </a:r>
            <a:r>
              <a:rPr lang="en-US" sz="2800" b="1" dirty="0" err="1"/>
              <a:t>sft</a:t>
            </a:r>
            <a:r>
              <a:rPr lang="en-US" sz="2800" dirty="0"/>
              <a:t> and </a:t>
            </a:r>
            <a:r>
              <a:rPr lang="en-US" sz="2800" b="1" dirty="0" err="1"/>
              <a:t>ift</a:t>
            </a:r>
            <a:endParaRPr lang="en-US" sz="2800" b="1" dirty="0"/>
          </a:p>
          <a:p>
            <a:pPr lvl="1"/>
            <a:r>
              <a:rPr lang="en-US" sz="2400" dirty="0"/>
              <a:t>2 parts per million</a:t>
            </a:r>
          </a:p>
          <a:p>
            <a:r>
              <a:rPr lang="en-US" sz="2800" dirty="0"/>
              <a:t>Understand this is not enforced</a:t>
            </a:r>
          </a:p>
          <a:p>
            <a:pPr lvl="1"/>
            <a:r>
              <a:rPr lang="en-US" sz="2400" dirty="0">
                <a:latin typeface="Cambria" panose="02040503050406030204" pitchFamily="18" charset="0"/>
                <a:ea typeface="Cambria" panose="02040503050406030204" pitchFamily="18" charset="0"/>
              </a:rPr>
              <a:t>Neither NIST or NGS are a regulatory agency</a:t>
            </a:r>
          </a:p>
          <a:p>
            <a:pPr lvl="1"/>
            <a:r>
              <a:rPr lang="en-US" sz="2400" dirty="0">
                <a:latin typeface="Cambria" panose="02040503050406030204" pitchFamily="18" charset="0"/>
                <a:ea typeface="Cambria" panose="02040503050406030204" pitchFamily="18" charset="0"/>
              </a:rPr>
              <a:t>We support education/outreach of course</a:t>
            </a:r>
          </a:p>
          <a:p>
            <a:pPr lvl="1"/>
            <a:r>
              <a:rPr lang="en-US" sz="2400" dirty="0">
                <a:latin typeface="Cambria" panose="02040503050406030204" pitchFamily="18" charset="0"/>
                <a:ea typeface="Cambria" panose="02040503050406030204" pitchFamily="18" charset="0"/>
              </a:rPr>
              <a:t>But OPUS, NCAT, etc. will </a:t>
            </a:r>
            <a:r>
              <a:rPr lang="en-US" sz="2400" b="1" u="sng"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have US Survey Foot options</a:t>
            </a:r>
            <a:r>
              <a:rPr lang="en-US" sz="2400" dirty="0"/>
              <a:t> for </a:t>
            </a:r>
            <a:r>
              <a:rPr lang="en-US" sz="2400" dirty="0">
                <a:latin typeface="Cambria" panose="02040503050406030204" pitchFamily="18" charset="0"/>
                <a:ea typeface="Cambria" panose="02040503050406030204" pitchFamily="18" charset="0"/>
              </a:rPr>
              <a:t>output in SPCS2022 zones</a:t>
            </a:r>
          </a:p>
        </p:txBody>
      </p:sp>
    </p:spTree>
    <p:extLst>
      <p:ext uri="{BB962C8B-B14F-4D97-AF65-F5344CB8AC3E}">
        <p14:creationId xmlns:p14="http://schemas.microsoft.com/office/powerpoint/2010/main" val="371546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143001" y="1097280"/>
            <a:ext cx="6858001" cy="3832716"/>
          </a:xfrm>
        </p:spPr>
        <p:txBody>
          <a:bodyPr>
            <a:noAutofit/>
          </a:bodyPr>
          <a:lstStyle/>
          <a:p>
            <a:r>
              <a:rPr lang="en-US" sz="3000" dirty="0"/>
              <a:t>1,000,000.00 </a:t>
            </a:r>
            <a:r>
              <a:rPr lang="en-US" sz="3000" dirty="0" err="1"/>
              <a:t>sft</a:t>
            </a:r>
            <a:r>
              <a:rPr lang="en-US" sz="3000" dirty="0"/>
              <a:t> = 999,99</a:t>
            </a:r>
            <a:r>
              <a:rPr lang="en-US" sz="3000" b="1" dirty="0"/>
              <a:t>8</a:t>
            </a:r>
            <a:r>
              <a:rPr lang="en-US" sz="3000" dirty="0"/>
              <a:t>.00 </a:t>
            </a:r>
            <a:r>
              <a:rPr lang="en-US" sz="3000" dirty="0" err="1"/>
              <a:t>ift</a:t>
            </a:r>
            <a:endParaRPr lang="en-US" sz="3000" dirty="0"/>
          </a:p>
          <a:p>
            <a:r>
              <a:rPr lang="en-US" sz="3000" dirty="0"/>
              <a:t>10,000,000.00 </a:t>
            </a:r>
            <a:r>
              <a:rPr lang="en-US" sz="3000" dirty="0" err="1"/>
              <a:t>sft</a:t>
            </a:r>
            <a:r>
              <a:rPr lang="en-US" sz="3000" dirty="0"/>
              <a:t> = 9,999,9</a:t>
            </a:r>
            <a:r>
              <a:rPr lang="en-US" sz="3000" b="1" dirty="0"/>
              <a:t>80</a:t>
            </a:r>
            <a:r>
              <a:rPr lang="en-US" sz="3000" dirty="0"/>
              <a:t>.00 </a:t>
            </a:r>
            <a:r>
              <a:rPr lang="en-US" sz="3000" dirty="0" err="1"/>
              <a:t>ift</a:t>
            </a:r>
            <a:endParaRPr lang="en-US" sz="3000" dirty="0"/>
          </a:p>
          <a:p>
            <a:r>
              <a:rPr lang="en-US" sz="3000" dirty="0"/>
              <a:t>1,000.00 </a:t>
            </a:r>
            <a:r>
              <a:rPr lang="en-US" sz="3000" dirty="0" err="1"/>
              <a:t>sft</a:t>
            </a:r>
            <a:r>
              <a:rPr lang="en-US" sz="3000" dirty="0"/>
              <a:t> = 999.99</a:t>
            </a:r>
            <a:r>
              <a:rPr lang="en-US" sz="3000" b="1" dirty="0"/>
              <a:t>8</a:t>
            </a:r>
            <a:r>
              <a:rPr lang="en-US" sz="3000" dirty="0"/>
              <a:t> </a:t>
            </a:r>
            <a:r>
              <a:rPr lang="en-US" sz="3000" dirty="0" err="1"/>
              <a:t>ift</a:t>
            </a:r>
            <a:r>
              <a:rPr lang="en-US" sz="3000" dirty="0"/>
              <a:t> </a:t>
            </a:r>
            <a:r>
              <a:rPr lang="en-US" sz="1650" dirty="0"/>
              <a:t>(can you measure that?)</a:t>
            </a:r>
          </a:p>
          <a:p>
            <a:endParaRPr lang="en-US" sz="3000" dirty="0"/>
          </a:p>
          <a:p>
            <a:r>
              <a:rPr lang="en-US" sz="3000" dirty="0"/>
              <a:t>International </a:t>
            </a:r>
            <a:r>
              <a:rPr lang="en-US" sz="3000" dirty="0">
                <a:sym typeface="Wingdings" panose="05000000000000000000" pitchFamily="2" charset="2"/>
              </a:rPr>
              <a:t> 1 </a:t>
            </a:r>
            <a:r>
              <a:rPr lang="en-US" sz="3000" dirty="0" err="1">
                <a:sym typeface="Wingdings" panose="05000000000000000000" pitchFamily="2" charset="2"/>
              </a:rPr>
              <a:t>ft</a:t>
            </a:r>
            <a:r>
              <a:rPr lang="en-US" sz="3000" dirty="0">
                <a:sym typeface="Wingdings" panose="05000000000000000000" pitchFamily="2" charset="2"/>
              </a:rPr>
              <a:t> = .3048 m</a:t>
            </a:r>
            <a:endParaRPr lang="en-US" sz="3000" dirty="0"/>
          </a:p>
          <a:p>
            <a:r>
              <a:rPr lang="en-US" sz="3000" dirty="0"/>
              <a:t>US </a:t>
            </a:r>
            <a:r>
              <a:rPr lang="en-US" sz="3000" dirty="0">
                <a:sym typeface="Wingdings" panose="05000000000000000000" pitchFamily="2" charset="2"/>
              </a:rPr>
              <a:t></a:t>
            </a:r>
            <a:r>
              <a:rPr lang="en-US" sz="3000" dirty="0"/>
              <a:t> 1 ft = .30480061 m (approx.)</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1143000" y="358347"/>
            <a:ext cx="6858000" cy="601774"/>
          </a:xfrm>
          <a:prstGeom prst="rect">
            <a:avLst/>
          </a:prstGeom>
          <a:noFill/>
          <a:ln>
            <a:noFill/>
          </a:ln>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000" b="1" dirty="0">
                <a:latin typeface="Cambria" panose="02040503050406030204" pitchFamily="18" charset="0"/>
                <a:ea typeface="Cambria" panose="02040503050406030204" pitchFamily="18" charset="0"/>
              </a:rPr>
              <a:t>2 parts per million (ppm)?</a:t>
            </a:r>
          </a:p>
        </p:txBody>
      </p:sp>
    </p:spTree>
    <p:extLst>
      <p:ext uri="{BB962C8B-B14F-4D97-AF65-F5344CB8AC3E}">
        <p14:creationId xmlns:p14="http://schemas.microsoft.com/office/powerpoint/2010/main" val="376172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A4F9A3-7973-400E-86FA-029CA88FC009}"/>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27628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93D11C-C9BB-4776-BA6E-6413C85E521C}"/>
              </a:ext>
            </a:extLst>
          </p:cNvPr>
          <p:cNvSpPr/>
          <p:nvPr/>
        </p:nvSpPr>
        <p:spPr>
          <a:xfrm>
            <a:off x="0" y="3253269"/>
            <a:ext cx="9144000" cy="1224116"/>
          </a:xfrm>
          <a:prstGeom prst="rect">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4" name="object 4"/>
          <p:cNvSpPr txBox="1"/>
          <p:nvPr/>
        </p:nvSpPr>
        <p:spPr>
          <a:xfrm>
            <a:off x="464234" y="363900"/>
            <a:ext cx="8215532" cy="4029308"/>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The Survey Foot is dead!</a:t>
            </a:r>
          </a:p>
          <a:p>
            <a:pPr marL="12700" algn="ctr" defTabSz="342900" fontAlgn="base">
              <a:spcAft>
                <a:spcPct val="0"/>
              </a:spcAft>
              <a:buSzPct val="159375"/>
              <a:defRPr/>
            </a:pPr>
            <a:endParaRPr lang="en-US" sz="405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050" b="1" i="1" spc="-15" dirty="0">
                <a:solidFill>
                  <a:srgbClr val="C00000"/>
                </a:solidFill>
                <a:uFill>
                  <a:solidFill>
                    <a:srgbClr val="C00000"/>
                  </a:solidFill>
                </a:uFill>
                <a:latin typeface="Cambria" panose="02040503050406030204" pitchFamily="18" charset="0"/>
                <a:ea typeface="ＭＳ Ｐゴシック" pitchFamily="34" charset="-128"/>
                <a:cs typeface="Arial Black"/>
              </a:rPr>
              <a:t>Long live the Survey Foot!</a:t>
            </a:r>
          </a:p>
          <a:p>
            <a:pPr marL="12700" algn="ctr" defTabSz="342900" fontAlgn="base">
              <a:spcAft>
                <a:spcPct val="0"/>
              </a:spcAft>
              <a:buSzPct val="159375"/>
              <a:defRPr/>
            </a:pPr>
            <a:endParaRPr lang="en-US" sz="405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1950" spc="-15" dirty="0">
                <a:solidFill>
                  <a:prstClr val="black"/>
                </a:solidFill>
                <a:uFill>
                  <a:solidFill>
                    <a:srgbClr val="C00000"/>
                  </a:solidFill>
                </a:uFill>
                <a:latin typeface="Cambria" panose="02040503050406030204" pitchFamily="18" charset="0"/>
                <a:ea typeface="ＭＳ Ｐゴシック" pitchFamily="34" charset="-128"/>
                <a:cs typeface="Arial Black"/>
              </a:rPr>
              <a:t>US Survey Foot was deprecated 31 December 2022</a:t>
            </a:r>
            <a:r>
              <a:rPr lang="en-US" sz="1950" i="1" spc="-15" dirty="0">
                <a:solidFill>
                  <a:prstClr val="black"/>
                </a:solidFill>
                <a:uFill>
                  <a:solidFill>
                    <a:srgbClr val="C00000"/>
                  </a:solidFill>
                </a:uFill>
                <a:latin typeface="Cambria" panose="02040503050406030204" pitchFamily="18" charset="0"/>
                <a:ea typeface="ＭＳ Ｐゴシック" pitchFamily="34" charset="-128"/>
                <a:cs typeface="Arial Black"/>
              </a:rPr>
              <a:t>…</a:t>
            </a:r>
          </a:p>
          <a:p>
            <a:pPr marL="12700" algn="ctr" defTabSz="342900" fontAlgn="base">
              <a:spcBef>
                <a:spcPts val="900"/>
              </a:spcBef>
              <a:spcAft>
                <a:spcPct val="0"/>
              </a:spcAft>
              <a:buSzPct val="159375"/>
              <a:defRPr/>
            </a:pPr>
            <a:r>
              <a:rPr lang="en-US" sz="3600" i="1" spc="-15" dirty="0">
                <a:solidFill>
                  <a:prstClr val="black"/>
                </a:solidFill>
                <a:uFill>
                  <a:solidFill>
                    <a:srgbClr val="C00000"/>
                  </a:solidFill>
                </a:uFill>
                <a:latin typeface="Cambria" panose="02040503050406030204" pitchFamily="18" charset="0"/>
                <a:ea typeface="ＭＳ Ｐゴシック" pitchFamily="34" charset="-128"/>
                <a:cs typeface="Arial Black"/>
              </a:rPr>
              <a:t>But it will </a:t>
            </a:r>
            <a:r>
              <a:rPr lang="en-US" sz="3600" b="1" i="1" spc="-15" dirty="0">
                <a:solidFill>
                  <a:prstClr val="black"/>
                </a:solidFill>
                <a:uFill>
                  <a:solidFill>
                    <a:srgbClr val="C00000"/>
                  </a:solidFill>
                </a:uFill>
                <a:latin typeface="Cambria" panose="02040503050406030204" pitchFamily="18" charset="0"/>
                <a:ea typeface="ＭＳ Ｐゴシック" pitchFamily="34" charset="-128"/>
                <a:cs typeface="Arial Black"/>
              </a:rPr>
              <a:t>always</a:t>
            </a:r>
            <a:r>
              <a:rPr lang="en-US" sz="3600" i="1" spc="-15" dirty="0">
                <a:solidFill>
                  <a:prstClr val="black"/>
                </a:solidFill>
                <a:uFill>
                  <a:solidFill>
                    <a:srgbClr val="C00000"/>
                  </a:solidFill>
                </a:uFill>
                <a:latin typeface="Cambria" panose="02040503050406030204" pitchFamily="18" charset="0"/>
                <a:ea typeface="ＭＳ Ｐゴシック" pitchFamily="34" charset="-128"/>
                <a:cs typeface="Arial Black"/>
              </a:rPr>
              <a:t> be available in NGS tools for NAD83 and NAD27 coordinates</a:t>
            </a:r>
          </a:p>
        </p:txBody>
      </p:sp>
    </p:spTree>
    <p:extLst>
      <p:ext uri="{BB962C8B-B14F-4D97-AF65-F5344CB8AC3E}">
        <p14:creationId xmlns:p14="http://schemas.microsoft.com/office/powerpoint/2010/main" val="2149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ou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665976"/>
            <a:ext cx="6858000" cy="3763851"/>
          </a:xfrm>
          <a:prstGeom prst="rect">
            <a:avLst/>
          </a:prstGeom>
        </p:spPr>
        <p:txBody>
          <a:bodyPr vert="horz" wrap="square" lIns="0" tIns="12700" rIns="0" bIns="0" rtlCol="0">
            <a:spAutoFit/>
          </a:bodyPr>
          <a:lstStyle/>
          <a:p>
            <a:pPr marL="12700" algn="ctr">
              <a:buSzPct val="159375"/>
              <a:tabLst>
                <a:tab pos="297808" algn="l"/>
                <a:tab pos="298442" algn="l"/>
              </a:tabLst>
            </a:pPr>
            <a:r>
              <a:rPr lang="en-US" sz="3525" b="1" dirty="0">
                <a:uFill>
                  <a:solidFill>
                    <a:srgbClr val="1F497D"/>
                  </a:solidFill>
                </a:uFill>
                <a:latin typeface="Cambria" panose="02040503050406030204" pitchFamily="18" charset="0"/>
                <a:cs typeface="Arial"/>
              </a:rPr>
              <a:t>National Geodetic </a:t>
            </a:r>
            <a:r>
              <a:rPr lang="en-US" sz="3525" b="1" spc="-5" dirty="0">
                <a:uFill>
                  <a:solidFill>
                    <a:srgbClr val="1F497D"/>
                  </a:solidFill>
                </a:uFill>
                <a:latin typeface="Cambria" panose="02040503050406030204" pitchFamily="18" charset="0"/>
                <a:cs typeface="Arial"/>
              </a:rPr>
              <a:t>Vertical </a:t>
            </a:r>
            <a:r>
              <a:rPr lang="en-US" sz="3525" b="1" spc="-15" dirty="0">
                <a:uFill>
                  <a:solidFill>
                    <a:srgbClr val="1F497D"/>
                  </a:solidFill>
                </a:uFill>
                <a:latin typeface="Cambria" panose="02040503050406030204" pitchFamily="18" charset="0"/>
                <a:cs typeface="Arial"/>
              </a:rPr>
              <a:t>Datum </a:t>
            </a:r>
          </a:p>
          <a:p>
            <a:pPr marL="12700" algn="ctr">
              <a:buSzPct val="159375"/>
              <a:tabLst>
                <a:tab pos="297808" algn="l"/>
                <a:tab pos="298442" algn="l"/>
              </a:tabLst>
            </a:pPr>
            <a:r>
              <a:rPr lang="en-US" sz="4050" b="1" spc="-15" dirty="0">
                <a:uFill>
                  <a:solidFill>
                    <a:srgbClr val="1F497D"/>
                  </a:solidFill>
                </a:uFill>
                <a:latin typeface="Cambria" panose="02040503050406030204" pitchFamily="18" charset="0"/>
                <a:cs typeface="Arial"/>
              </a:rPr>
              <a:t>of 1929</a:t>
            </a:r>
            <a:endParaRPr lang="en-US" sz="4050" b="1" spc="-5" dirty="0">
              <a:uFill>
                <a:solidFill>
                  <a:srgbClr val="1F497D"/>
                </a:solidFill>
              </a:uFill>
              <a:latin typeface="Cambria" panose="02040503050406030204" pitchFamily="18" charset="0"/>
              <a:cs typeface="Arial"/>
            </a:endParaRPr>
          </a:p>
          <a:p>
            <a:pPr marL="12700" algn="ctr">
              <a:buSzPct val="159375"/>
              <a:tabLst>
                <a:tab pos="297808" algn="l"/>
                <a:tab pos="298442" algn="l"/>
              </a:tabLst>
            </a:pPr>
            <a:endParaRPr lang="en-US" sz="3300" b="1" spc="-5" dirty="0">
              <a:solidFill>
                <a:srgbClr val="1F497D"/>
              </a:solidFill>
              <a:uFill>
                <a:solidFill>
                  <a:srgbClr val="1F497D"/>
                </a:solidFill>
              </a:uFill>
              <a:latin typeface="Cambria" panose="02040503050406030204" pitchFamily="18" charset="0"/>
              <a:cs typeface="Arial"/>
            </a:endParaRPr>
          </a:p>
          <a:p>
            <a:pPr marL="12700" algn="ctr">
              <a:buSzPct val="159375"/>
              <a:tabLst>
                <a:tab pos="297808" algn="l"/>
                <a:tab pos="298442" algn="l"/>
              </a:tabLst>
            </a:pPr>
            <a:r>
              <a:rPr sz="4500" b="1" spc="-15" dirty="0">
                <a:solidFill>
                  <a:srgbClr val="C00000"/>
                </a:solidFill>
                <a:uFill>
                  <a:solidFill>
                    <a:srgbClr val="C00000"/>
                  </a:solidFill>
                </a:uFill>
                <a:latin typeface="Cambria" panose="02040503050406030204" pitchFamily="18" charset="0"/>
                <a:cs typeface="Arial Black"/>
              </a:rPr>
              <a:t>N</a:t>
            </a:r>
            <a:r>
              <a:rPr lang="en-US" sz="4500" b="1" spc="-15" dirty="0">
                <a:solidFill>
                  <a:srgbClr val="C00000"/>
                </a:solidFill>
                <a:uFill>
                  <a:solidFill>
                    <a:srgbClr val="C00000"/>
                  </a:solidFill>
                </a:uFill>
                <a:latin typeface="Cambria" panose="02040503050406030204" pitchFamily="18" charset="0"/>
                <a:cs typeface="Arial Black"/>
              </a:rPr>
              <a:t>GVD29</a:t>
            </a:r>
          </a:p>
          <a:p>
            <a:pPr marL="12700" algn="ctr">
              <a:buSzPct val="159375"/>
              <a:tabLst>
                <a:tab pos="297808" algn="l"/>
                <a:tab pos="298442" algn="l"/>
              </a:tabLst>
            </a:pPr>
            <a:endParaRPr lang="en-US" sz="4500" b="1" i="1" spc="-15" dirty="0">
              <a:solidFill>
                <a:srgbClr val="C00000"/>
              </a:solidFill>
              <a:uFill>
                <a:solidFill>
                  <a:srgbClr val="C00000"/>
                </a:solidFill>
              </a:uFill>
              <a:latin typeface="Cambria" panose="02040503050406030204" pitchFamily="18" charset="0"/>
              <a:cs typeface="Arial Black"/>
            </a:endParaRPr>
          </a:p>
          <a:p>
            <a:pPr marL="12700" algn="ctr">
              <a:buSzPct val="159375"/>
              <a:tabLst>
                <a:tab pos="297808" algn="l"/>
                <a:tab pos="298442" algn="l"/>
              </a:tabLst>
            </a:pPr>
            <a:r>
              <a:rPr lang="en-US" sz="4500" b="1" i="1" spc="-15" dirty="0">
                <a:solidFill>
                  <a:schemeClr val="tx1">
                    <a:lumMod val="50000"/>
                    <a:lumOff val="50000"/>
                  </a:schemeClr>
                </a:solidFill>
                <a:uFill>
                  <a:solidFill>
                    <a:srgbClr val="C00000"/>
                  </a:solidFill>
                </a:uFill>
                <a:latin typeface="Cambria" panose="02040503050406030204" pitchFamily="18" charset="0"/>
                <a:cs typeface="Arial Black"/>
              </a:rPr>
              <a:t>was replaced by</a:t>
            </a:r>
          </a:p>
        </p:txBody>
      </p:sp>
    </p:spTree>
    <p:extLst>
      <p:ext uri="{BB962C8B-B14F-4D97-AF65-F5344CB8AC3E}">
        <p14:creationId xmlns:p14="http://schemas.microsoft.com/office/powerpoint/2010/main" val="122262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665976"/>
            <a:ext cx="6858000" cy="3786934"/>
          </a:xfrm>
          <a:prstGeom prst="rect">
            <a:avLst/>
          </a:prstGeom>
        </p:spPr>
        <p:txBody>
          <a:bodyPr vert="horz" wrap="square" lIns="0" tIns="12700" rIns="0" bIns="0" rtlCol="0">
            <a:spAutoFit/>
          </a:bodyPr>
          <a:lstStyle/>
          <a:p>
            <a:pPr marL="12700" algn="ctr">
              <a:buSzPct val="159375"/>
              <a:tabLst>
                <a:tab pos="297808" algn="l"/>
                <a:tab pos="298442" algn="l"/>
              </a:tabLst>
            </a:pPr>
            <a:r>
              <a:rPr sz="3675" b="1" dirty="0">
                <a:uFill>
                  <a:solidFill>
                    <a:srgbClr val="1F497D"/>
                  </a:solidFill>
                </a:uFill>
                <a:latin typeface="Cambria" panose="02040503050406030204" pitchFamily="18" charset="0"/>
                <a:cs typeface="Arial"/>
              </a:rPr>
              <a:t>North </a:t>
            </a:r>
            <a:r>
              <a:rPr sz="3675" b="1" spc="-5" dirty="0">
                <a:uFill>
                  <a:solidFill>
                    <a:srgbClr val="1F497D"/>
                  </a:solidFill>
                </a:uFill>
                <a:latin typeface="Cambria" panose="02040503050406030204" pitchFamily="18" charset="0"/>
                <a:cs typeface="Arial"/>
              </a:rPr>
              <a:t>American </a:t>
            </a:r>
            <a:r>
              <a:rPr lang="en-US" sz="3675" b="1" spc="-5" dirty="0">
                <a:uFill>
                  <a:solidFill>
                    <a:srgbClr val="1F497D"/>
                  </a:solidFill>
                </a:uFill>
                <a:latin typeface="Cambria" panose="02040503050406030204" pitchFamily="18" charset="0"/>
                <a:cs typeface="Arial"/>
              </a:rPr>
              <a:t>Vertical </a:t>
            </a:r>
            <a:r>
              <a:rPr lang="en-US" sz="3675" b="1" spc="-15" dirty="0">
                <a:uFill>
                  <a:solidFill>
                    <a:srgbClr val="1F497D"/>
                  </a:solidFill>
                </a:uFill>
                <a:latin typeface="Cambria" panose="02040503050406030204" pitchFamily="18" charset="0"/>
                <a:cs typeface="Arial"/>
              </a:rPr>
              <a:t>Datum </a:t>
            </a:r>
          </a:p>
          <a:p>
            <a:pPr marL="12700" algn="ctr">
              <a:buSzPct val="159375"/>
              <a:tabLst>
                <a:tab pos="297808" algn="l"/>
                <a:tab pos="298442" algn="l"/>
              </a:tabLst>
            </a:pPr>
            <a:r>
              <a:rPr lang="en-US" sz="4050" b="1" spc="-15" dirty="0">
                <a:uFill>
                  <a:solidFill>
                    <a:srgbClr val="1F497D"/>
                  </a:solidFill>
                </a:uFill>
                <a:latin typeface="Cambria" panose="02040503050406030204" pitchFamily="18" charset="0"/>
                <a:cs typeface="Arial"/>
              </a:rPr>
              <a:t>of 1988</a:t>
            </a:r>
            <a:endParaRPr lang="en-US" sz="4050" b="1" spc="-5" dirty="0">
              <a:uFill>
                <a:solidFill>
                  <a:srgbClr val="1F497D"/>
                </a:solidFill>
              </a:uFill>
              <a:latin typeface="Cambria" panose="02040503050406030204" pitchFamily="18" charset="0"/>
              <a:cs typeface="Arial"/>
            </a:endParaRPr>
          </a:p>
          <a:p>
            <a:pPr marL="12700" algn="ctr">
              <a:buSzPct val="159375"/>
              <a:tabLst>
                <a:tab pos="297808" algn="l"/>
                <a:tab pos="298442" algn="l"/>
              </a:tabLst>
            </a:pPr>
            <a:endParaRPr lang="en-US" sz="3300" b="1" spc="-5" dirty="0">
              <a:solidFill>
                <a:srgbClr val="1F497D"/>
              </a:solidFill>
              <a:uFill>
                <a:solidFill>
                  <a:srgbClr val="1F497D"/>
                </a:solidFill>
              </a:uFill>
              <a:latin typeface="Cambria" panose="02040503050406030204" pitchFamily="18" charset="0"/>
              <a:cs typeface="Arial"/>
            </a:endParaRPr>
          </a:p>
          <a:p>
            <a:pPr marL="12700" algn="ctr">
              <a:buSzPct val="159375"/>
              <a:tabLst>
                <a:tab pos="297808" algn="l"/>
                <a:tab pos="298442" algn="l"/>
              </a:tabLst>
            </a:pPr>
            <a:r>
              <a:rPr sz="4500" b="1" spc="-15" dirty="0">
                <a:solidFill>
                  <a:srgbClr val="C00000"/>
                </a:solidFill>
                <a:uFill>
                  <a:solidFill>
                    <a:srgbClr val="C00000"/>
                  </a:solidFill>
                </a:uFill>
                <a:latin typeface="Cambria" panose="02040503050406030204" pitchFamily="18" charset="0"/>
                <a:cs typeface="Arial Black"/>
              </a:rPr>
              <a:t>NA</a:t>
            </a:r>
            <a:r>
              <a:rPr lang="en-US" sz="4500" b="1" spc="-15" dirty="0">
                <a:solidFill>
                  <a:srgbClr val="C00000"/>
                </a:solidFill>
                <a:uFill>
                  <a:solidFill>
                    <a:srgbClr val="C00000"/>
                  </a:solidFill>
                </a:uFill>
                <a:latin typeface="Cambria" panose="02040503050406030204" pitchFamily="18" charset="0"/>
                <a:cs typeface="Arial Black"/>
              </a:rPr>
              <a:t>VD88</a:t>
            </a:r>
          </a:p>
          <a:p>
            <a:pPr marL="12700" algn="ctr">
              <a:buSzPct val="159375"/>
              <a:tabLst>
                <a:tab pos="297808" algn="l"/>
                <a:tab pos="298442" algn="l"/>
              </a:tabLst>
            </a:pPr>
            <a:endParaRPr lang="en-US" sz="4500" b="1" i="1" spc="-15" dirty="0">
              <a:solidFill>
                <a:srgbClr val="C00000"/>
              </a:solidFill>
              <a:uFill>
                <a:solidFill>
                  <a:srgbClr val="C00000"/>
                </a:solidFill>
              </a:uFill>
              <a:latin typeface="Cambria" panose="02040503050406030204" pitchFamily="18" charset="0"/>
              <a:cs typeface="Arial Black"/>
            </a:endParaRPr>
          </a:p>
          <a:p>
            <a:pPr marL="12700" algn="ctr">
              <a:buSzPct val="159375"/>
              <a:tabLst>
                <a:tab pos="297808" algn="l"/>
                <a:tab pos="298442" algn="l"/>
              </a:tabLst>
            </a:pPr>
            <a:r>
              <a:rPr lang="en-US" sz="4500" b="1" i="1" spc="-15" dirty="0">
                <a:solidFill>
                  <a:schemeClr val="tx1">
                    <a:lumMod val="50000"/>
                    <a:lumOff val="50000"/>
                  </a:schemeClr>
                </a:solidFill>
                <a:uFill>
                  <a:solidFill>
                    <a:srgbClr val="C00000"/>
                  </a:solidFill>
                </a:uFill>
                <a:latin typeface="Cambria" panose="02040503050406030204" pitchFamily="18" charset="0"/>
                <a:cs typeface="Arial Black"/>
              </a:rPr>
              <a:t>will be replaced by</a:t>
            </a:r>
          </a:p>
        </p:txBody>
      </p:sp>
    </p:spTree>
    <p:extLst>
      <p:ext uri="{BB962C8B-B14F-4D97-AF65-F5344CB8AC3E}">
        <p14:creationId xmlns:p14="http://schemas.microsoft.com/office/powerpoint/2010/main" val="29641614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665976"/>
            <a:ext cx="6858000" cy="3590727"/>
          </a:xfrm>
          <a:prstGeom prst="rect">
            <a:avLst/>
          </a:prstGeom>
        </p:spPr>
        <p:txBody>
          <a:bodyPr vert="horz" wrap="square" lIns="0" tIns="12700" rIns="0" bIns="0" rtlCol="0">
            <a:spAutoFit/>
          </a:bodyPr>
          <a:lstStyle/>
          <a:p>
            <a:pPr marL="12700" algn="ctr">
              <a:buSzPct val="159375"/>
              <a:tabLst>
                <a:tab pos="297808" algn="l"/>
                <a:tab pos="298442" algn="l"/>
              </a:tabLst>
            </a:pPr>
            <a:r>
              <a:rPr lang="en-US" sz="4050" b="1" dirty="0">
                <a:uFill>
                  <a:solidFill>
                    <a:srgbClr val="1F497D"/>
                  </a:solidFill>
                </a:uFill>
                <a:latin typeface="Cambria" panose="02040503050406030204" pitchFamily="18" charset="0"/>
                <a:cs typeface="Arial"/>
              </a:rPr>
              <a:t>North American-Pacific Geopotential Datum of 2022</a:t>
            </a:r>
            <a:r>
              <a:rPr lang="en-US" sz="4050" b="1" spc="-5" dirty="0">
                <a:uFill>
                  <a:solidFill>
                    <a:srgbClr val="1F497D"/>
                  </a:solidFill>
                </a:uFill>
                <a:latin typeface="Cambria" panose="02040503050406030204" pitchFamily="18" charset="0"/>
                <a:cs typeface="Arial"/>
              </a:rPr>
              <a:t> </a:t>
            </a:r>
          </a:p>
          <a:p>
            <a:pPr marL="12700" algn="ctr">
              <a:buSzPct val="159375"/>
              <a:tabLst>
                <a:tab pos="297808" algn="l"/>
                <a:tab pos="298442" algn="l"/>
              </a:tabLst>
            </a:pPr>
            <a:endParaRPr lang="en-US" sz="3300" b="1" spc="-5" dirty="0">
              <a:solidFill>
                <a:srgbClr val="1F497D"/>
              </a:solidFill>
              <a:uFill>
                <a:solidFill>
                  <a:srgbClr val="1F497D"/>
                </a:solidFill>
              </a:uFill>
              <a:latin typeface="Cambria" panose="02040503050406030204" pitchFamily="18" charset="0"/>
              <a:cs typeface="Arial"/>
            </a:endParaRPr>
          </a:p>
          <a:p>
            <a:pPr marL="12700" algn="ctr">
              <a:buSzPct val="159375"/>
              <a:tabLst>
                <a:tab pos="297808" algn="l"/>
                <a:tab pos="298442" algn="l"/>
              </a:tabLst>
            </a:pPr>
            <a:r>
              <a:rPr sz="4500" b="1" spc="-15" dirty="0">
                <a:solidFill>
                  <a:srgbClr val="C00000"/>
                </a:solidFill>
                <a:uFill>
                  <a:solidFill>
                    <a:srgbClr val="C00000"/>
                  </a:solidFill>
                </a:uFill>
                <a:latin typeface="Cambria" panose="02040503050406030204" pitchFamily="18" charset="0"/>
                <a:cs typeface="Arial Black"/>
              </a:rPr>
              <a:t>NA</a:t>
            </a:r>
            <a:r>
              <a:rPr lang="en-US" sz="4500" b="1" spc="-15" dirty="0">
                <a:solidFill>
                  <a:srgbClr val="C00000"/>
                </a:solidFill>
                <a:uFill>
                  <a:solidFill>
                    <a:srgbClr val="C00000"/>
                  </a:solidFill>
                </a:uFill>
                <a:latin typeface="Cambria" panose="02040503050406030204" pitchFamily="18" charset="0"/>
                <a:cs typeface="Arial Black"/>
              </a:rPr>
              <a:t>PGD</a:t>
            </a:r>
            <a:r>
              <a:rPr sz="4500" b="1" spc="-15" dirty="0">
                <a:solidFill>
                  <a:srgbClr val="C00000"/>
                </a:solidFill>
                <a:uFill>
                  <a:solidFill>
                    <a:srgbClr val="C00000"/>
                  </a:solidFill>
                </a:uFill>
                <a:latin typeface="Cambria" panose="02040503050406030204" pitchFamily="18" charset="0"/>
                <a:cs typeface="Arial Black"/>
              </a:rPr>
              <a:t>2022</a:t>
            </a:r>
            <a:endParaRPr lang="en-US" sz="4500" b="1" spc="-15" dirty="0">
              <a:solidFill>
                <a:srgbClr val="C00000"/>
              </a:solidFill>
              <a:uFill>
                <a:solidFill>
                  <a:srgbClr val="C00000"/>
                </a:solidFill>
              </a:uFill>
              <a:latin typeface="Cambria" panose="02040503050406030204" pitchFamily="18" charset="0"/>
              <a:cs typeface="Arial Black"/>
            </a:endParaRPr>
          </a:p>
          <a:p>
            <a:pPr marL="12700" algn="ctr">
              <a:buSzPct val="159375"/>
              <a:tabLst>
                <a:tab pos="297808" algn="l"/>
                <a:tab pos="298442" algn="l"/>
              </a:tabLst>
            </a:pPr>
            <a:endParaRPr lang="en-US" sz="3300" b="1" spc="-15" dirty="0">
              <a:solidFill>
                <a:srgbClr val="C00000"/>
              </a:solidFill>
              <a:uFill>
                <a:solidFill>
                  <a:srgbClr val="C00000"/>
                </a:solidFill>
              </a:uFill>
              <a:latin typeface="Cambria" panose="02040503050406030204" pitchFamily="18" charset="0"/>
              <a:cs typeface="Arial Black"/>
            </a:endParaRPr>
          </a:p>
          <a:p>
            <a:pPr marL="12700" algn="ctr">
              <a:buSzPct val="159375"/>
              <a:tabLst>
                <a:tab pos="297808" algn="l"/>
                <a:tab pos="298442" algn="l"/>
              </a:tabLst>
            </a:pPr>
            <a:r>
              <a:rPr lang="en-US" sz="4050" b="1" spc="-15" dirty="0">
                <a:solidFill>
                  <a:srgbClr val="C00000"/>
                </a:solidFill>
                <a:uFill>
                  <a:solidFill>
                    <a:srgbClr val="C00000"/>
                  </a:solidFill>
                </a:uFill>
                <a:latin typeface="Cambria" panose="02040503050406030204" pitchFamily="18" charset="0"/>
                <a:cs typeface="Arial Black"/>
              </a:rPr>
              <a:t>(pronounced: nap-</a:t>
            </a:r>
            <a:r>
              <a:rPr lang="en-US" sz="4050" b="1" spc="-15" dirty="0" err="1">
                <a:solidFill>
                  <a:srgbClr val="C00000"/>
                </a:solidFill>
                <a:uFill>
                  <a:solidFill>
                    <a:srgbClr val="C00000"/>
                  </a:solidFill>
                </a:uFill>
                <a:latin typeface="Cambria" panose="02040503050406030204" pitchFamily="18" charset="0"/>
                <a:cs typeface="Arial Black"/>
              </a:rPr>
              <a:t>jee</a:t>
            </a:r>
            <a:r>
              <a:rPr lang="en-US" sz="4050" b="1" spc="-15" dirty="0">
                <a:solidFill>
                  <a:srgbClr val="C00000"/>
                </a:solidFill>
                <a:uFill>
                  <a:solidFill>
                    <a:srgbClr val="C00000"/>
                  </a:solidFill>
                </a:uFill>
                <a:latin typeface="Cambria" panose="02040503050406030204" pitchFamily="18" charset="0"/>
                <a:cs typeface="Arial Black"/>
              </a:rPr>
              <a:t>-</a:t>
            </a:r>
            <a:r>
              <a:rPr lang="en-US" sz="4050" b="1" spc="-15" dirty="0" err="1">
                <a:solidFill>
                  <a:srgbClr val="C00000"/>
                </a:solidFill>
                <a:uFill>
                  <a:solidFill>
                    <a:srgbClr val="C00000"/>
                  </a:solidFill>
                </a:uFill>
                <a:latin typeface="Cambria" panose="02040503050406030204" pitchFamily="18" charset="0"/>
                <a:cs typeface="Arial Black"/>
              </a:rPr>
              <a:t>dee</a:t>
            </a:r>
            <a:r>
              <a:rPr lang="en-US" sz="4050" b="1" spc="-15" dirty="0">
                <a:solidFill>
                  <a:srgbClr val="C00000"/>
                </a:solidFill>
                <a:uFill>
                  <a:solidFill>
                    <a:srgbClr val="C00000"/>
                  </a:solidFill>
                </a:uFill>
                <a:latin typeface="Cambria" panose="02040503050406030204" pitchFamily="18" charset="0"/>
                <a:cs typeface="Arial Black"/>
              </a:rPr>
              <a:t>)</a:t>
            </a:r>
            <a:endParaRPr sz="4050" dirty="0">
              <a:latin typeface="Cambria" panose="02040503050406030204" pitchFamily="18" charset="0"/>
              <a:cs typeface="Arial Black"/>
            </a:endParaRPr>
          </a:p>
        </p:txBody>
      </p:sp>
    </p:spTree>
    <p:extLst>
      <p:ext uri="{BB962C8B-B14F-4D97-AF65-F5344CB8AC3E}">
        <p14:creationId xmlns:p14="http://schemas.microsoft.com/office/powerpoint/2010/main" val="22506610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IN TEXT"/>
          <p:cNvSpPr>
            <a:spLocks noGrp="1"/>
          </p:cNvSpPr>
          <p:nvPr>
            <p:ph idx="1"/>
          </p:nvPr>
        </p:nvSpPr>
        <p:spPr>
          <a:xfrm>
            <a:off x="1143000" y="991962"/>
            <a:ext cx="6858000" cy="4151539"/>
          </a:xfrm>
        </p:spPr>
        <p:txBody>
          <a:bodyPr/>
          <a:lstStyle/>
          <a:p>
            <a:pPr marL="274320">
              <a:spcBef>
                <a:spcPts val="0"/>
              </a:spcBef>
            </a:pPr>
            <a:r>
              <a:rPr lang="en-US" sz="2700" spc="-5" dirty="0">
                <a:uFill>
                  <a:solidFill>
                    <a:srgbClr val="000000"/>
                  </a:solidFill>
                </a:uFill>
                <a:cs typeface="Calibri"/>
              </a:rPr>
              <a:t>Geopotential</a:t>
            </a:r>
            <a:endParaRPr lang="en-US" sz="2700" spc="-50" dirty="0">
              <a:cs typeface="Calibri"/>
            </a:endParaRPr>
          </a:p>
          <a:p>
            <a:pPr marL="574358" lvl="1">
              <a:spcBef>
                <a:spcPts val="0"/>
              </a:spcBef>
              <a:spcAft>
                <a:spcPts val="450"/>
              </a:spcAft>
            </a:pPr>
            <a:r>
              <a:rPr lang="en-US" sz="2400" dirty="0">
                <a:cs typeface="Calibri"/>
              </a:rPr>
              <a:t>gravity based</a:t>
            </a:r>
          </a:p>
          <a:p>
            <a:pPr marL="574358" lvl="1">
              <a:spcBef>
                <a:spcPts val="0"/>
              </a:spcBef>
              <a:spcAft>
                <a:spcPts val="900"/>
              </a:spcAft>
            </a:pPr>
            <a:r>
              <a:rPr lang="en-US" sz="2400" dirty="0">
                <a:cs typeface="Calibri"/>
              </a:rPr>
              <a:t>no leveling used to define it (none!)</a:t>
            </a:r>
          </a:p>
          <a:p>
            <a:pPr marL="274320">
              <a:spcBef>
                <a:spcPts val="900"/>
              </a:spcBef>
              <a:tabLst>
                <a:tab pos="354956" algn="l"/>
                <a:tab pos="355591" algn="l"/>
              </a:tabLst>
            </a:pPr>
            <a:r>
              <a:rPr lang="en-US" sz="2700" spc="-10" dirty="0">
                <a:cs typeface="Calibri"/>
              </a:rPr>
              <a:t>GNSS is your access</a:t>
            </a:r>
          </a:p>
          <a:p>
            <a:pPr marL="574358" lvl="1">
              <a:spcBef>
                <a:spcPts val="0"/>
              </a:spcBef>
              <a:spcAft>
                <a:spcPts val="450"/>
              </a:spcAft>
              <a:tabLst>
                <a:tab pos="354956" algn="l"/>
                <a:tab pos="355591" algn="l"/>
              </a:tabLst>
            </a:pPr>
            <a:r>
              <a:rPr lang="en-US" sz="2400" spc="-5" dirty="0">
                <a:cs typeface="Calibri"/>
              </a:rPr>
              <a:t>collect data &amp; submit it to OPUS</a:t>
            </a:r>
          </a:p>
          <a:p>
            <a:pPr marL="574358" lvl="1">
              <a:spcBef>
                <a:spcPts val="0"/>
              </a:spcBef>
              <a:spcAft>
                <a:spcPts val="900"/>
              </a:spcAft>
              <a:tabLst>
                <a:tab pos="354956" algn="l"/>
                <a:tab pos="355591" algn="l"/>
              </a:tabLst>
            </a:pPr>
            <a:r>
              <a:rPr lang="en-US" sz="2400" spc="-5" dirty="0">
                <a:cs typeface="Calibri"/>
              </a:rPr>
              <a:t>no leveling necessary</a:t>
            </a:r>
            <a:endParaRPr lang="en-US" sz="2400" dirty="0">
              <a:cs typeface="Calibri"/>
            </a:endParaRPr>
          </a:p>
          <a:p>
            <a:pPr marL="274320">
              <a:spcBef>
                <a:spcPts val="900"/>
              </a:spcBef>
              <a:tabLst>
                <a:tab pos="354956" algn="l"/>
                <a:tab pos="355591" algn="l"/>
              </a:tabLst>
            </a:pPr>
            <a:r>
              <a:rPr lang="en-US" sz="2700" spc="-10" dirty="0">
                <a:cs typeface="Calibri"/>
              </a:rPr>
              <a:t>Global Mean Sea Level (GMSL) based</a:t>
            </a:r>
            <a:endParaRPr lang="en-US" sz="2700" spc="-15" dirty="0">
              <a:cs typeface="Calibri"/>
            </a:endParaRPr>
          </a:p>
          <a:p>
            <a:pPr marL="574358" lvl="1">
              <a:spcBef>
                <a:spcPts val="0"/>
              </a:spcBef>
              <a:spcAft>
                <a:spcPts val="900"/>
              </a:spcAft>
              <a:tabLst>
                <a:tab pos="354956" algn="l"/>
                <a:tab pos="355591" algn="l"/>
              </a:tabLst>
            </a:pPr>
            <a:r>
              <a:rPr lang="en-US" sz="2400" spc="-5" dirty="0">
                <a:cs typeface="Calibri"/>
              </a:rPr>
              <a:t>geoid change when sea level threshold crossed</a:t>
            </a:r>
            <a:endParaRPr lang="en-US" sz="2700" dirty="0">
              <a:cs typeface="Calibri"/>
            </a:endParaRPr>
          </a:p>
        </p:txBody>
      </p:sp>
      <p:sp>
        <p:nvSpPr>
          <p:cNvPr id="3" name="Title 2"/>
          <p:cNvSpPr>
            <a:spLocks noGrp="1"/>
          </p:cNvSpPr>
          <p:nvPr>
            <p:ph type="title"/>
          </p:nvPr>
        </p:nvSpPr>
        <p:spPr>
          <a:xfrm>
            <a:off x="1143000" y="205979"/>
            <a:ext cx="6858000" cy="857250"/>
          </a:xfrm>
        </p:spPr>
        <p:txBody>
          <a:bodyPr/>
          <a:lstStyle/>
          <a:p>
            <a:r>
              <a:rPr lang="en-US" sz="4950" dirty="0"/>
              <a:t>NAPGD2022</a:t>
            </a:r>
          </a:p>
        </p:txBody>
      </p:sp>
    </p:spTree>
    <p:extLst>
      <p:ext uri="{BB962C8B-B14F-4D97-AF65-F5344CB8AC3E}">
        <p14:creationId xmlns:p14="http://schemas.microsoft.com/office/powerpoint/2010/main" val="39278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0" y="1630467"/>
            <a:ext cx="6858000" cy="1859483"/>
          </a:xfrm>
          <a:prstGeom prst="rect">
            <a:avLst/>
          </a:prstGeom>
        </p:spPr>
        <p:txBody>
          <a:bodyPr vert="horz" wrap="square" lIns="0" tIns="12700" rIns="0" bIns="0" rtlCol="0">
            <a:spAutoFit/>
          </a:bodyPr>
          <a:lstStyle/>
          <a:p>
            <a:pPr marL="12700" algn="ctr" defTabSz="342900" fontAlgn="base">
              <a:spcAft>
                <a:spcPct val="0"/>
              </a:spcAft>
              <a:buSzPct val="159375"/>
              <a:tabLst>
                <a:tab pos="297808" algn="l"/>
                <a:tab pos="298442" algn="l"/>
              </a:tabLst>
              <a:defRPr/>
            </a:pPr>
            <a:r>
              <a:rPr lang="en-US" sz="4000" dirty="0">
                <a:solidFill>
                  <a:prstClr val="black"/>
                </a:solidFill>
                <a:latin typeface="Cambria" panose="02040503050406030204" pitchFamily="18" charset="0"/>
                <a:ea typeface="Cambria" panose="02040503050406030204" pitchFamily="18" charset="0"/>
                <a:cs typeface="Calibri"/>
              </a:rPr>
              <a:t>NAVD88 geoids</a:t>
            </a:r>
          </a:p>
          <a:p>
            <a:pPr marL="12700" algn="ctr" defTabSz="342900" fontAlgn="base">
              <a:spcAft>
                <a:spcPct val="0"/>
              </a:spcAft>
              <a:buSzPct val="159375"/>
              <a:tabLst>
                <a:tab pos="297808" algn="l"/>
                <a:tab pos="298442" algn="l"/>
              </a:tabLst>
              <a:defRPr/>
            </a:pPr>
            <a:r>
              <a:rPr lang="en-US" sz="4000" dirty="0">
                <a:solidFill>
                  <a:prstClr val="black"/>
                </a:solidFill>
                <a:latin typeface="Cambria" panose="02040503050406030204" pitchFamily="18" charset="0"/>
                <a:ea typeface="Cambria" panose="02040503050406030204" pitchFamily="18" charset="0"/>
                <a:cs typeface="Calibri"/>
              </a:rPr>
              <a:t>versus</a:t>
            </a:r>
          </a:p>
          <a:p>
            <a:pPr marL="12700" algn="ctr" defTabSz="342900" fontAlgn="base">
              <a:spcAft>
                <a:spcPct val="0"/>
              </a:spcAft>
              <a:buSzPct val="159375"/>
              <a:tabLst>
                <a:tab pos="297808" algn="l"/>
                <a:tab pos="298442" algn="l"/>
              </a:tabLst>
              <a:defRPr/>
            </a:pPr>
            <a:r>
              <a:rPr lang="en-US" sz="4000" dirty="0">
                <a:solidFill>
                  <a:prstClr val="black"/>
                </a:solidFill>
                <a:latin typeface="Cambria" panose="02040503050406030204" pitchFamily="18" charset="0"/>
                <a:ea typeface="Cambria" panose="02040503050406030204" pitchFamily="18" charset="0"/>
                <a:cs typeface="Calibri"/>
              </a:rPr>
              <a:t>NAPGD2022 geoids</a:t>
            </a:r>
            <a:endParaRPr lang="en-US" sz="4000" b="1" spc="-5" dirty="0">
              <a:solidFill>
                <a:prstClr val="black"/>
              </a:solidFill>
              <a:uFill>
                <a:solidFill>
                  <a:srgbClr val="1F497D"/>
                </a:solidFill>
              </a:uFill>
              <a:latin typeface="Cambria" panose="02040503050406030204" pitchFamily="18" charset="0"/>
              <a:ea typeface="ＭＳ Ｐゴシック" pitchFamily="34" charset="-128"/>
              <a:cs typeface="Arial"/>
            </a:endParaRPr>
          </a:p>
        </p:txBody>
      </p:sp>
    </p:spTree>
    <p:extLst>
      <p:ext uri="{BB962C8B-B14F-4D97-AF65-F5344CB8AC3E}">
        <p14:creationId xmlns:p14="http://schemas.microsoft.com/office/powerpoint/2010/main" val="167352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0DC25-DC71-46D8-8B24-21F1F769CB37}"/>
              </a:ext>
            </a:extLst>
          </p:cNvPr>
          <p:cNvPicPr>
            <a:picLocks noChangeAspect="1"/>
          </p:cNvPicPr>
          <p:nvPr/>
        </p:nvPicPr>
        <p:blipFill rotWithShape="1">
          <a:blip r:embed="rId3"/>
          <a:srcRect b="153" l="93" r="41" t="83"/>
          <a:stretch/>
        </p:blipFill>
        <p:spPr>
          <a:xfrm>
            <a:off x="1140822" y="528598"/>
            <a:ext cx="6858000" cy="4614902"/>
          </a:xfrm>
          <a:prstGeom prst="rect">
            <a:avLst/>
          </a:prstGeom>
        </p:spPr>
      </p:pic>
      <p:sp>
        <p:nvSpPr>
          <p:cNvPr id="6" name="Title 1"/>
          <p:cNvSpPr>
            <a:spLocks noGrp="1"/>
          </p:cNvSpPr>
          <p:nvPr>
            <p:ph idx="4294967295" type="title"/>
          </p:nvPr>
        </p:nvSpPr>
        <p:spPr>
          <a:xfrm>
            <a:off x="1143000" y="-184150"/>
            <a:ext cx="6858000" cy="857250"/>
          </a:xfrm>
        </p:spPr>
        <p:txBody>
          <a:bodyPr/>
          <a:lstStyle/>
          <a:p>
            <a:r>
              <a:rPr b="1" dirty="0" err="1" lang="en-US" sz="3600"/>
              <a:t>KeyNetGPS</a:t>
            </a:r>
            <a:r>
              <a:rPr b="1" dirty="0" lang="en-US" sz="3600"/>
              <a:t> CORS Network</a:t>
            </a:r>
          </a:p>
        </p:txBody>
      </p:sp>
      <p:sp>
        <p:nvSpPr>
          <p:cNvPr id="5" name="Freeform: Shape 4">
            <a:extLst>
              <a:ext uri="{FF2B5EF4-FFF2-40B4-BE49-F238E27FC236}">
                <a16:creationId xmlns:a16="http://schemas.microsoft.com/office/drawing/2014/main" id="{32065714-0A58-43AC-9F2C-DD6982A844D2}"/>
              </a:ext>
            </a:extLst>
          </p:cNvPr>
          <p:cNvSpPr/>
          <p:nvPr/>
        </p:nvSpPr>
        <p:spPr>
          <a:xfrm>
            <a:off x="1469892" y="2839064"/>
            <a:ext cx="1192192" cy="1498936"/>
          </a:xfrm>
          <a:custGeom>
            <a:avLst/>
            <a:gdLst>
              <a:gd fmla="*/ 744015 w 1589589" name="connsiteX0"/>
              <a:gd fmla="*/ 68826 h 1998581" name="connsiteY0"/>
              <a:gd fmla="*/ 744015 w 1589589" name="connsiteX1"/>
              <a:gd fmla="*/ 68826 h 1998581" name="connsiteY1"/>
              <a:gd fmla="*/ 370389 w 1589589" name="connsiteX2"/>
              <a:gd fmla="*/ 88490 h 1998581" name="connsiteY2"/>
              <a:gd fmla="*/ 301563 w 1589589" name="connsiteX3"/>
              <a:gd fmla="*/ 108155 h 1998581" name="connsiteY3"/>
              <a:gd fmla="*/ 242570 w 1589589" name="connsiteX4"/>
              <a:gd fmla="*/ 117987 h 1998581" name="connsiteY4"/>
              <a:gd fmla="*/ 134415 w 1589589" name="connsiteX5"/>
              <a:gd fmla="*/ 167148 h 1998581" name="connsiteY5"/>
              <a:gd fmla="*/ 45925 w 1589589" name="connsiteX6"/>
              <a:gd fmla="*/ 206477 h 1998581" name="connsiteY6"/>
              <a:gd fmla="*/ 16428 w 1589589" name="connsiteX7"/>
              <a:gd fmla="*/ 235974 h 1998581" name="connsiteY7"/>
              <a:gd fmla="*/ 16428 w 1589589" name="connsiteX8"/>
              <a:gd fmla="*/ 471948 h 1998581" name="connsiteY8"/>
              <a:gd fmla="*/ 55757 w 1589589" name="connsiteX9"/>
              <a:gd fmla="*/ 570271 h 1998581" name="connsiteY9"/>
              <a:gd fmla="*/ 75421 w 1589589" name="connsiteX10"/>
              <a:gd fmla="*/ 599768 h 1998581" name="connsiteY10"/>
              <a:gd fmla="*/ 95086 w 1589589" name="connsiteX11"/>
              <a:gd fmla="*/ 639097 h 1998581" name="connsiteY11"/>
              <a:gd fmla="*/ 124583 w 1589589" name="connsiteX12"/>
              <a:gd fmla="*/ 737419 h 1998581" name="connsiteY12"/>
              <a:gd fmla="*/ 144247 w 1589589" name="connsiteX13"/>
              <a:gd fmla="*/ 943897 h 1998581" name="connsiteY13"/>
              <a:gd fmla="*/ 154079 w 1589589" name="connsiteX14"/>
              <a:gd fmla="*/ 973393 h 1998581" name="connsiteY14"/>
              <a:gd fmla="*/ 163912 w 1589589" name="connsiteX15"/>
              <a:gd fmla="*/ 1101213 h 1998581" name="connsiteY15"/>
              <a:gd fmla="*/ 193408 w 1589589" name="connsiteX16"/>
              <a:gd fmla="*/ 1160206 h 1998581" name="connsiteY16"/>
              <a:gd fmla="*/ 213073 w 1589589" name="connsiteX17"/>
              <a:gd fmla="*/ 1219200 h 1998581" name="connsiteY17"/>
              <a:gd fmla="*/ 232737 w 1589589" name="connsiteX18"/>
              <a:gd fmla="*/ 1278193 h 1998581" name="connsiteY18"/>
              <a:gd fmla="*/ 242570 w 1589589" name="connsiteX19"/>
              <a:gd fmla="*/ 1307690 h 1998581" name="connsiteY19"/>
              <a:gd fmla="*/ 262234 w 1589589" name="connsiteX20"/>
              <a:gd fmla="*/ 1337187 h 1998581" name="connsiteY20"/>
              <a:gd fmla="*/ 272066 w 1589589" name="connsiteX21"/>
              <a:gd fmla="*/ 1376516 h 1998581" name="connsiteY21"/>
              <a:gd fmla="*/ 281899 w 1589589" name="connsiteX22"/>
              <a:gd fmla="*/ 1425677 h 1998581" name="connsiteY22"/>
              <a:gd fmla="*/ 291731 w 1589589" name="connsiteX23"/>
              <a:gd fmla="*/ 1455174 h 1998581" name="connsiteY23"/>
              <a:gd fmla="*/ 311396 w 1589589" name="connsiteX24"/>
              <a:gd fmla="*/ 1533832 h 1998581" name="connsiteY24"/>
              <a:gd fmla="*/ 311396 w 1589589" name="connsiteX25"/>
              <a:gd fmla="*/ 1533832 h 1998581" name="connsiteY25"/>
              <a:gd fmla="*/ 340892 w 1589589" name="connsiteX26"/>
              <a:gd fmla="*/ 1641987 h 1998581" name="connsiteY26"/>
              <a:gd fmla="*/ 350725 w 1589589" name="connsiteX27"/>
              <a:gd fmla="*/ 1671484 h 1998581" name="connsiteY27"/>
              <a:gd fmla="*/ 360557 w 1589589" name="connsiteX28"/>
              <a:gd fmla="*/ 1700980 h 1998581" name="connsiteY28"/>
              <a:gd fmla="*/ 399886 w 1589589" name="connsiteX29"/>
              <a:gd fmla="*/ 1759974 h 1998581" name="connsiteY29"/>
              <a:gd fmla="*/ 439215 w 1589589" name="connsiteX30"/>
              <a:gd fmla="*/ 1818968 h 1998581" name="connsiteY30"/>
              <a:gd fmla="*/ 458879 w 1589589" name="connsiteX31"/>
              <a:gd fmla="*/ 1848464 h 1998581" name="connsiteY31"/>
              <a:gd fmla="*/ 488376 w 1589589" name="connsiteX32"/>
              <a:gd fmla="*/ 1887793 h 1998581" name="connsiteY32"/>
              <a:gd fmla="*/ 527705 w 1589589" name="connsiteX33"/>
              <a:gd fmla="*/ 1946787 h 1998581" name="connsiteY33"/>
              <a:gd fmla="*/ 586699 w 1589589" name="connsiteX34"/>
              <a:gd fmla="*/ 1966451 h 1998581" name="connsiteY34"/>
              <a:gd fmla="*/ 704686 w 1589589" name="connsiteX35"/>
              <a:gd fmla="*/ 1986116 h 1998581" name="connsiteY35"/>
              <a:gd fmla="*/ 911163 w 1589589" name="connsiteX36"/>
              <a:gd fmla="*/ 1946787 h 1998581" name="connsiteY36"/>
              <a:gd fmla="*/ 920996 w 1589589" name="connsiteX37"/>
              <a:gd fmla="*/ 1877961 h 1998581" name="connsiteY37"/>
              <a:gd fmla="*/ 930828 w 1589589" name="connsiteX38"/>
              <a:gd fmla="*/ 1848464 h 1998581" name="connsiteY38"/>
              <a:gd fmla="*/ 940660 w 1589589" name="connsiteX39"/>
              <a:gd fmla="*/ 1691148 h 1998581" name="connsiteY39"/>
              <a:gd fmla="*/ 960325 w 1589589" name="connsiteX40"/>
              <a:gd fmla="*/ 1592826 h 1998581" name="connsiteY40"/>
              <a:gd fmla="*/ 970157 w 1589589" name="connsiteX41"/>
              <a:gd fmla="*/ 1445342 h 1998581" name="connsiteY41"/>
              <a:gd fmla="*/ 989821 w 1589589" name="connsiteX42"/>
              <a:gd fmla="*/ 1386348 h 1998581" name="connsiteY42"/>
              <a:gd fmla="*/ 999654 w 1589589" name="connsiteX43"/>
              <a:gd fmla="*/ 1238864 h 1998581" name="connsiteY43"/>
              <a:gd fmla="*/ 1029150 w 1589589" name="connsiteX44"/>
              <a:gd fmla="*/ 1140542 h 1998581" name="connsiteY44"/>
              <a:gd fmla="*/ 1048815 w 1589589" name="connsiteX45"/>
              <a:gd fmla="*/ 1071716 h 1998581" name="connsiteY45"/>
              <a:gd fmla="*/ 1058647 w 1589589" name="connsiteX46"/>
              <a:gd fmla="*/ 1042219 h 1998581" name="connsiteY46"/>
              <a:gd fmla="*/ 1127473 w 1589589" name="connsiteX47"/>
              <a:gd fmla="*/ 953729 h 1998581" name="connsiteY47"/>
              <a:gd fmla="*/ 1137305 w 1589589" name="connsiteX48"/>
              <a:gd fmla="*/ 914400 h 1998581" name="connsiteY48"/>
              <a:gd fmla="*/ 1147137 w 1589589" name="connsiteX49"/>
              <a:gd fmla="*/ 884903 h 1998581" name="connsiteY49"/>
              <a:gd fmla="*/ 1196299 w 1589589" name="connsiteX50"/>
              <a:gd fmla="*/ 747251 h 1998581" name="connsiteY50"/>
              <a:gd fmla="*/ 1225796 w 1589589" name="connsiteX51"/>
              <a:gd fmla="*/ 737419 h 1998581" name="connsiteY51"/>
              <a:gd fmla="*/ 1284789 w 1589589" name="connsiteX52"/>
              <a:gd fmla="*/ 678426 h 1998581" name="connsiteY52"/>
              <a:gd fmla="*/ 1314286 w 1589589" name="connsiteX53"/>
              <a:gd fmla="*/ 648929 h 1998581" name="connsiteY53"/>
              <a:gd fmla="*/ 1343783 w 1589589" name="connsiteX54"/>
              <a:gd fmla="*/ 639097 h 1998581" name="connsiteY54"/>
              <a:gd fmla="*/ 1432273 w 1589589" name="connsiteX55"/>
              <a:gd fmla="*/ 560439 h 1998581" name="connsiteY55"/>
              <a:gd fmla="*/ 1451937 w 1589589" name="connsiteX56"/>
              <a:gd fmla="*/ 530942 h 1998581" name="connsiteY56"/>
              <a:gd fmla="*/ 1501099 w 1589589" name="connsiteX57"/>
              <a:gd fmla="*/ 481780 h 1998581" name="connsiteY57"/>
              <a:gd fmla="*/ 1510931 w 1589589" name="connsiteX58"/>
              <a:gd fmla="*/ 452284 h 1998581" name="connsiteY58"/>
              <a:gd fmla="*/ 1550260 w 1589589" name="connsiteX59"/>
              <a:gd fmla="*/ 393290 h 1998581" name="connsiteY59"/>
              <a:gd fmla="*/ 1560092 w 1589589" name="connsiteX60"/>
              <a:gd fmla="*/ 304800 h 1998581" name="connsiteY60"/>
              <a:gd fmla="*/ 1579757 w 1589589" name="connsiteX61"/>
              <a:gd fmla="*/ 245806 h 1998581" name="connsiteY61"/>
              <a:gd fmla="*/ 1589589 w 1589589" name="connsiteX62"/>
              <a:gd fmla="*/ 216309 h 1998581" name="connsiteY62"/>
              <a:gd fmla="*/ 1579757 w 1589589" name="connsiteX63"/>
              <a:gd fmla="*/ 88490 h 1998581" name="connsiteY63"/>
              <a:gd fmla="*/ 1550260 w 1589589" name="connsiteX64"/>
              <a:gd fmla="*/ 78658 h 1998581" name="connsiteY64"/>
              <a:gd fmla="*/ 1520763 w 1589589" name="connsiteX65"/>
              <a:gd fmla="*/ 58993 h 1998581" name="connsiteY65"/>
              <a:gd fmla="*/ 1412608 w 1589589" name="connsiteX66"/>
              <a:gd fmla="*/ 39329 h 1998581" name="connsiteY66"/>
              <a:gd fmla="*/ 1206131 w 1589589" name="connsiteX67"/>
              <a:gd fmla="*/ 19664 h 1998581" name="connsiteY67"/>
              <a:gd fmla="*/ 1147137 w 1589589" name="connsiteX68"/>
              <a:gd fmla="*/ 9832 h 1998581" name="connsiteY68"/>
              <a:gd fmla="*/ 1078312 w 1589589" name="connsiteX69"/>
              <a:gd fmla="*/ 0 h 1998581" name="connsiteY69"/>
              <a:gd fmla="*/ 822673 w 1589589" name="connsiteX70"/>
              <a:gd fmla="*/ 9832 h 1998581" name="connsiteY70"/>
              <a:gd fmla="*/ 812841 w 1589589" name="connsiteX71"/>
              <a:gd fmla="*/ 39329 h 1998581" name="connsiteY71"/>
              <a:gd fmla="*/ 744015 w 1589589" name="connsiteX72"/>
              <a:gd fmla="*/ 68826 h 1998581" name="connsiteY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b="b" l="l" r="r" t="t"/>
            <a:pathLst>
              <a:path h="1998581" w="1589589">
                <a:moveTo>
                  <a:pt x="744015" y="68826"/>
                </a:moveTo>
                <a:lnTo>
                  <a:pt x="744015" y="68826"/>
                </a:lnTo>
                <a:cubicBezTo>
                  <a:pt x="653961" y="72161"/>
                  <a:pt x="480231" y="73845"/>
                  <a:pt x="370389" y="88490"/>
                </a:cubicBezTo>
                <a:cubicBezTo>
                  <a:pt x="316844" y="95629"/>
                  <a:pt x="347071" y="98042"/>
                  <a:pt x="301563" y="108155"/>
                </a:cubicBezTo>
                <a:cubicBezTo>
                  <a:pt x="282102" y="112480"/>
                  <a:pt x="262031" y="113662"/>
                  <a:pt x="242570" y="117987"/>
                </a:cubicBezTo>
                <a:cubicBezTo>
                  <a:pt x="195936" y="128350"/>
                  <a:pt x="192155" y="147901"/>
                  <a:pt x="134415" y="167148"/>
                </a:cubicBezTo>
                <a:cubicBezTo>
                  <a:pt x="91543" y="181439"/>
                  <a:pt x="77087" y="180509"/>
                  <a:pt x="45925" y="206477"/>
                </a:cubicBezTo>
                <a:cubicBezTo>
                  <a:pt x="35243" y="215379"/>
                  <a:pt x="26260" y="226142"/>
                  <a:pt x="16428" y="235974"/>
                </a:cubicBezTo>
                <a:cubicBezTo>
                  <a:pt x="-7386" y="331231"/>
                  <a:pt x="-3480" y="299411"/>
                  <a:pt x="16428" y="471948"/>
                </a:cubicBezTo>
                <a:cubicBezTo>
                  <a:pt x="19341" y="497194"/>
                  <a:pt x="41944" y="546098"/>
                  <a:pt x="55757" y="570271"/>
                </a:cubicBezTo>
                <a:cubicBezTo>
                  <a:pt x="61620" y="580531"/>
                  <a:pt x="69558" y="589508"/>
                  <a:pt x="75421" y="599768"/>
                </a:cubicBezTo>
                <a:cubicBezTo>
                  <a:pt x="82693" y="612494"/>
                  <a:pt x="89642" y="625488"/>
                  <a:pt x="95086" y="639097"/>
                </a:cubicBezTo>
                <a:cubicBezTo>
                  <a:pt x="111042" y="678986"/>
                  <a:pt x="114926" y="698793"/>
                  <a:pt x="124583" y="737419"/>
                </a:cubicBezTo>
                <a:cubicBezTo>
                  <a:pt x="128860" y="797293"/>
                  <a:pt x="131540" y="880362"/>
                  <a:pt x="144247" y="943897"/>
                </a:cubicBezTo>
                <a:cubicBezTo>
                  <a:pt x="146279" y="954060"/>
                  <a:pt x="150802" y="963561"/>
                  <a:pt x="154079" y="973393"/>
                </a:cubicBezTo>
                <a:cubicBezTo>
                  <a:pt x="157357" y="1016000"/>
                  <a:pt x="158612" y="1058810"/>
                  <a:pt x="163912" y="1101213"/>
                </a:cubicBezTo>
                <a:cubicBezTo>
                  <a:pt x="168589" y="1138628"/>
                  <a:pt x="178134" y="1125839"/>
                  <a:pt x="193408" y="1160206"/>
                </a:cubicBezTo>
                <a:cubicBezTo>
                  <a:pt x="201827" y="1179148"/>
                  <a:pt x="206518" y="1199535"/>
                  <a:pt x="213073" y="1219200"/>
                </a:cubicBezTo>
                <a:lnTo>
                  <a:pt x="232737" y="1278193"/>
                </a:lnTo>
                <a:cubicBezTo>
                  <a:pt x="236015" y="1288025"/>
                  <a:pt x="236821" y="1299066"/>
                  <a:pt x="242570" y="1307690"/>
                </a:cubicBezTo>
                <a:lnTo>
                  <a:pt x="262234" y="1337187"/>
                </a:lnTo>
                <a:cubicBezTo>
                  <a:pt x="265511" y="1350297"/>
                  <a:pt x="269135" y="1363325"/>
                  <a:pt x="272066" y="1376516"/>
                </a:cubicBezTo>
                <a:cubicBezTo>
                  <a:pt x="275691" y="1392830"/>
                  <a:pt x="277846" y="1409464"/>
                  <a:pt x="281899" y="1425677"/>
                </a:cubicBezTo>
                <a:cubicBezTo>
                  <a:pt x="284413" y="1435732"/>
                  <a:pt x="289004" y="1445175"/>
                  <a:pt x="291731" y="1455174"/>
                </a:cubicBezTo>
                <a:cubicBezTo>
                  <a:pt x="298842" y="1481248"/>
                  <a:pt x="304841" y="1507613"/>
                  <a:pt x="311396" y="1533832"/>
                </a:cubicBezTo>
                <a:lnTo>
                  <a:pt x="311396" y="1533832"/>
                </a:lnTo>
                <a:cubicBezTo>
                  <a:pt x="325292" y="1603314"/>
                  <a:pt x="315945" y="1567145"/>
                  <a:pt x="340892" y="1641987"/>
                </a:cubicBezTo>
                <a:lnTo>
                  <a:pt x="350725" y="1671484"/>
                </a:lnTo>
                <a:cubicBezTo>
                  <a:pt x="354002" y="1681316"/>
                  <a:pt x="354808" y="1692357"/>
                  <a:pt x="360557" y="1700980"/>
                </a:cubicBezTo>
                <a:lnTo>
                  <a:pt x="399886" y="1759974"/>
                </a:lnTo>
                <a:cubicBezTo>
                  <a:pt x="417165" y="1811811"/>
                  <a:pt x="398298" y="1769868"/>
                  <a:pt x="439215" y="1818968"/>
                </a:cubicBezTo>
                <a:cubicBezTo>
                  <a:pt x="446780" y="1828046"/>
                  <a:pt x="452011" y="1838848"/>
                  <a:pt x="458879" y="1848464"/>
                </a:cubicBezTo>
                <a:cubicBezTo>
                  <a:pt x="468404" y="1861799"/>
                  <a:pt x="478979" y="1874368"/>
                  <a:pt x="488376" y="1887793"/>
                </a:cubicBezTo>
                <a:cubicBezTo>
                  <a:pt x="501929" y="1907155"/>
                  <a:pt x="505284" y="1939314"/>
                  <a:pt x="527705" y="1946787"/>
                </a:cubicBezTo>
                <a:cubicBezTo>
                  <a:pt x="547370" y="1953342"/>
                  <a:pt x="566373" y="1962386"/>
                  <a:pt x="586699" y="1966451"/>
                </a:cubicBezTo>
                <a:cubicBezTo>
                  <a:pt x="658585" y="1980829"/>
                  <a:pt x="619316" y="1973921"/>
                  <a:pt x="704686" y="1986116"/>
                </a:cubicBezTo>
                <a:cubicBezTo>
                  <a:pt x="833434" y="1979679"/>
                  <a:pt x="892934" y="2037929"/>
                  <a:pt x="911163" y="1946787"/>
                </a:cubicBezTo>
                <a:cubicBezTo>
                  <a:pt x="915708" y="1924062"/>
                  <a:pt x="916451" y="1900686"/>
                  <a:pt x="920996" y="1877961"/>
                </a:cubicBezTo>
                <a:cubicBezTo>
                  <a:pt x="923029" y="1867798"/>
                  <a:pt x="927551" y="1858296"/>
                  <a:pt x="930828" y="1848464"/>
                </a:cubicBezTo>
                <a:cubicBezTo>
                  <a:pt x="934105" y="1796025"/>
                  <a:pt x="934637" y="1743343"/>
                  <a:pt x="940660" y="1691148"/>
                </a:cubicBezTo>
                <a:cubicBezTo>
                  <a:pt x="944491" y="1657945"/>
                  <a:pt x="960325" y="1592826"/>
                  <a:pt x="960325" y="1592826"/>
                </a:cubicBezTo>
                <a:cubicBezTo>
                  <a:pt x="963602" y="1543665"/>
                  <a:pt x="963189" y="1494117"/>
                  <a:pt x="970157" y="1445342"/>
                </a:cubicBezTo>
                <a:cubicBezTo>
                  <a:pt x="973088" y="1424822"/>
                  <a:pt x="989821" y="1386348"/>
                  <a:pt x="989821" y="1386348"/>
                </a:cubicBezTo>
                <a:cubicBezTo>
                  <a:pt x="993099" y="1337187"/>
                  <a:pt x="994496" y="1287864"/>
                  <a:pt x="999654" y="1238864"/>
                </a:cubicBezTo>
                <a:cubicBezTo>
                  <a:pt x="1001940" y="1217146"/>
                  <a:pt x="1024499" y="1154496"/>
                  <a:pt x="1029150" y="1140542"/>
                </a:cubicBezTo>
                <a:cubicBezTo>
                  <a:pt x="1052728" y="1069810"/>
                  <a:pt x="1024121" y="1158148"/>
                  <a:pt x="1048815" y="1071716"/>
                </a:cubicBezTo>
                <a:cubicBezTo>
                  <a:pt x="1051662" y="1061751"/>
                  <a:pt x="1053614" y="1051279"/>
                  <a:pt x="1058647" y="1042219"/>
                </a:cubicBezTo>
                <a:cubicBezTo>
                  <a:pt x="1088047" y="989298"/>
                  <a:pt x="1091644" y="989558"/>
                  <a:pt x="1127473" y="953729"/>
                </a:cubicBezTo>
                <a:cubicBezTo>
                  <a:pt x="1130750" y="940619"/>
                  <a:pt x="1133593" y="927393"/>
                  <a:pt x="1137305" y="914400"/>
                </a:cubicBezTo>
                <a:cubicBezTo>
                  <a:pt x="1140152" y="904435"/>
                  <a:pt x="1145283" y="895100"/>
                  <a:pt x="1147137" y="884903"/>
                </a:cubicBezTo>
                <a:cubicBezTo>
                  <a:pt x="1152447" y="855697"/>
                  <a:pt x="1148980" y="763023"/>
                  <a:pt x="1196299" y="747251"/>
                </a:cubicBezTo>
                <a:lnTo>
                  <a:pt x="1225796" y="737419"/>
                </a:lnTo>
                <a:lnTo>
                  <a:pt x="1284789" y="678426"/>
                </a:lnTo>
                <a:cubicBezTo>
                  <a:pt x="1294621" y="668594"/>
                  <a:pt x="1301094" y="653326"/>
                  <a:pt x="1314286" y="648929"/>
                </a:cubicBezTo>
                <a:lnTo>
                  <a:pt x="1343783" y="639097"/>
                </a:lnTo>
                <a:cubicBezTo>
                  <a:pt x="1411132" y="571747"/>
                  <a:pt x="1379637" y="595529"/>
                  <a:pt x="1432273" y="560439"/>
                </a:cubicBezTo>
                <a:cubicBezTo>
                  <a:pt x="1438828" y="550607"/>
                  <a:pt x="1443581" y="539298"/>
                  <a:pt x="1451937" y="530942"/>
                </a:cubicBezTo>
                <a:cubicBezTo>
                  <a:pt x="1517489" y="465389"/>
                  <a:pt x="1448656" y="560443"/>
                  <a:pt x="1501099" y="481780"/>
                </a:cubicBezTo>
                <a:cubicBezTo>
                  <a:pt x="1504376" y="471948"/>
                  <a:pt x="1505898" y="461344"/>
                  <a:pt x="1510931" y="452284"/>
                </a:cubicBezTo>
                <a:cubicBezTo>
                  <a:pt x="1522409" y="431624"/>
                  <a:pt x="1550260" y="393290"/>
                  <a:pt x="1550260" y="393290"/>
                </a:cubicBezTo>
                <a:cubicBezTo>
                  <a:pt x="1553537" y="363793"/>
                  <a:pt x="1554272" y="333902"/>
                  <a:pt x="1560092" y="304800"/>
                </a:cubicBezTo>
                <a:cubicBezTo>
                  <a:pt x="1564157" y="284474"/>
                  <a:pt x="1573202" y="265471"/>
                  <a:pt x="1579757" y="245806"/>
                </a:cubicBezTo>
                <a:lnTo>
                  <a:pt x="1589589" y="216309"/>
                </a:lnTo>
                <a:cubicBezTo>
                  <a:pt x="1586312" y="173703"/>
                  <a:pt x="1591496" y="129578"/>
                  <a:pt x="1579757" y="88490"/>
                </a:cubicBezTo>
                <a:cubicBezTo>
                  <a:pt x="1576910" y="78525"/>
                  <a:pt x="1559530" y="83293"/>
                  <a:pt x="1550260" y="78658"/>
                </a:cubicBezTo>
                <a:cubicBezTo>
                  <a:pt x="1539691" y="73373"/>
                  <a:pt x="1531332" y="64278"/>
                  <a:pt x="1520763" y="58993"/>
                </a:cubicBezTo>
                <a:cubicBezTo>
                  <a:pt x="1490451" y="43837"/>
                  <a:pt x="1439719" y="42718"/>
                  <a:pt x="1412608" y="39329"/>
                </a:cubicBezTo>
                <a:cubicBezTo>
                  <a:pt x="1323409" y="9596"/>
                  <a:pt x="1414273" y="37010"/>
                  <a:pt x="1206131" y="19664"/>
                </a:cubicBezTo>
                <a:cubicBezTo>
                  <a:pt x="1186264" y="18008"/>
                  <a:pt x="1166841" y="12863"/>
                  <a:pt x="1147137" y="9832"/>
                </a:cubicBezTo>
                <a:cubicBezTo>
                  <a:pt x="1124232" y="6308"/>
                  <a:pt x="1101254" y="3277"/>
                  <a:pt x="1078312" y="0"/>
                </a:cubicBezTo>
                <a:cubicBezTo>
                  <a:pt x="993099" y="3277"/>
                  <a:pt x="907028" y="-2665"/>
                  <a:pt x="822673" y="9832"/>
                </a:cubicBezTo>
                <a:cubicBezTo>
                  <a:pt x="812421" y="11351"/>
                  <a:pt x="820170" y="32000"/>
                  <a:pt x="812841" y="39329"/>
                </a:cubicBezTo>
                <a:cubicBezTo>
                  <a:pt x="805512" y="46658"/>
                  <a:pt x="755486" y="63910"/>
                  <a:pt x="744015" y="68826"/>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2" name="Freeform: Shape 31">
            <a:extLst>
              <a:ext uri="{FF2B5EF4-FFF2-40B4-BE49-F238E27FC236}">
                <a16:creationId xmlns:a16="http://schemas.microsoft.com/office/drawing/2014/main" id="{18AE31E8-05C5-4CC0-BF80-6A67CBC94846}"/>
              </a:ext>
            </a:extLst>
          </p:cNvPr>
          <p:cNvSpPr/>
          <p:nvPr/>
        </p:nvSpPr>
        <p:spPr>
          <a:xfrm>
            <a:off x="1267451" y="1297858"/>
            <a:ext cx="1284020" cy="1114580"/>
          </a:xfrm>
          <a:custGeom>
            <a:avLst/>
            <a:gdLst>
              <a:gd fmla="*/ 355176 w 1712027" name="connsiteX0"/>
              <a:gd fmla="*/ 1484671 h 1486107" name="connsiteY0"/>
              <a:gd fmla="*/ 355176 w 1712027" name="connsiteX1"/>
              <a:gd fmla="*/ 1484671 h 1486107" name="connsiteY1"/>
              <a:gd fmla="*/ 433834 w 1712027" name="connsiteX2"/>
              <a:gd fmla="*/ 1415846 h 1486107" name="connsiteY2"/>
              <a:gd fmla="*/ 463331 w 1712027" name="connsiteX3"/>
              <a:gd fmla="*/ 1376517 h 1486107" name="connsiteY3"/>
              <a:gd fmla="*/ 492827 w 1712027" name="connsiteX4"/>
              <a:gd fmla="*/ 1356852 h 1486107" name="connsiteY4"/>
              <a:gd fmla="*/ 522324 w 1712027" name="connsiteX5"/>
              <a:gd fmla="*/ 1327355 h 1486107" name="connsiteY5"/>
              <a:gd fmla="*/ 610814 w 1712027" name="connsiteX6"/>
              <a:gd fmla="*/ 1258529 h 1486107" name="connsiteY6"/>
              <a:gd fmla="*/ 650143 w 1712027" name="connsiteX7"/>
              <a:gd fmla="*/ 1229033 h 1486107" name="connsiteY7"/>
              <a:gd fmla="*/ 679640 w 1712027" name="connsiteX8"/>
              <a:gd fmla="*/ 1209368 h 1486107" name="connsiteY8"/>
              <a:gd fmla="*/ 728801 w 1712027" name="connsiteX9"/>
              <a:gd fmla="*/ 1170039 h 1486107" name="connsiteY9"/>
              <a:gd fmla="*/ 758298 w 1712027" name="connsiteX10"/>
              <a:gd fmla="*/ 1140542 h 1486107" name="connsiteY10"/>
              <a:gd fmla="*/ 797627 w 1712027" name="connsiteX11"/>
              <a:gd fmla="*/ 1120878 h 1486107" name="connsiteY11"/>
              <a:gd fmla="*/ 836956 w 1712027" name="connsiteX12"/>
              <a:gd fmla="*/ 1091381 h 1486107" name="connsiteY12"/>
              <a:gd fmla="*/ 915614 w 1712027" name="connsiteX13"/>
              <a:gd fmla="*/ 1042220 h 1486107" name="connsiteY13"/>
              <a:gd fmla="*/ 945111 w 1712027" name="connsiteX14"/>
              <a:gd fmla="*/ 1022555 h 1486107" name="connsiteY14"/>
              <a:gd fmla="*/ 984440 w 1712027" name="connsiteX15"/>
              <a:gd fmla="*/ 993058 h 1486107" name="connsiteY15"/>
              <a:gd fmla="*/ 1023769 w 1712027" name="connsiteX16"/>
              <a:gd fmla="*/ 983226 h 1486107" name="connsiteY16"/>
              <a:gd fmla="*/ 1043434 w 1712027" name="connsiteX17"/>
              <a:gd fmla="*/ 953729 h 1486107" name="connsiteY17"/>
              <a:gd fmla="*/ 1102427 w 1712027" name="connsiteX18"/>
              <a:gd fmla="*/ 914400 h 1486107" name="connsiteY18"/>
              <a:gd fmla="*/ 1122092 w 1712027" name="connsiteX19"/>
              <a:gd fmla="*/ 884904 h 1486107" name="connsiteY19"/>
              <a:gd fmla="*/ 1181085 w 1712027" name="connsiteX20"/>
              <a:gd fmla="*/ 865239 h 1486107" name="connsiteY20"/>
              <a:gd fmla="*/ 1220414 w 1712027" name="connsiteX21"/>
              <a:gd fmla="*/ 835742 h 1486107" name="connsiteY21"/>
              <a:gd fmla="*/ 1299072 w 1712027" name="connsiteX22"/>
              <a:gd fmla="*/ 786581 h 1486107" name="connsiteY22"/>
              <a:gd fmla="*/ 1318737 w 1712027" name="connsiteX23"/>
              <a:gd fmla="*/ 757084 h 1486107" name="connsiteY23"/>
              <a:gd fmla="*/ 1377731 w 1712027" name="connsiteX24"/>
              <a:gd fmla="*/ 717755 h 1486107" name="connsiteY24"/>
              <a:gd fmla="*/ 1407227 w 1712027" name="connsiteX25"/>
              <a:gd fmla="*/ 688258 h 1486107" name="connsiteY25"/>
              <a:gd fmla="*/ 1426892 w 1712027" name="connsiteX26"/>
              <a:gd fmla="*/ 658762 h 1486107" name="connsiteY26"/>
              <a:gd fmla="*/ 1456389 w 1712027" name="connsiteX27"/>
              <a:gd fmla="*/ 648929 h 1486107" name="connsiteY27"/>
              <a:gd fmla="*/ 1515382 w 1712027" name="connsiteX28"/>
              <a:gd fmla="*/ 609600 h 1486107" name="connsiteY28"/>
              <a:gd fmla="*/ 1574376 w 1712027" name="connsiteX29"/>
              <a:gd fmla="*/ 570271 h 1486107" name="connsiteY29"/>
              <a:gd fmla="*/ 1603872 w 1712027" name="connsiteX30"/>
              <a:gd fmla="*/ 540775 h 1486107" name="connsiteY30"/>
              <a:gd fmla="*/ 1613705 w 1712027" name="connsiteX31"/>
              <a:gd fmla="*/ 511278 h 1486107" name="connsiteY31"/>
              <a:gd fmla="*/ 1653034 w 1712027" name="connsiteX32"/>
              <a:gd fmla="*/ 452284 h 1486107" name="connsiteY32"/>
              <a:gd fmla="*/ 1692363 w 1712027" name="connsiteX33"/>
              <a:gd fmla="*/ 314633 h 1486107" name="connsiteY33"/>
              <a:gd fmla="*/ 1702195 w 1712027" name="connsiteX34"/>
              <a:gd fmla="*/ 285136 h 1486107" name="connsiteY34"/>
              <a:gd fmla="*/ 1712027 w 1712027" name="connsiteX35"/>
              <a:gd fmla="*/ 255639 h 1486107" name="connsiteY35"/>
              <a:gd fmla="*/ 1702195 w 1712027" name="connsiteX36"/>
              <a:gd fmla="*/ 176981 h 1486107" name="connsiteY36"/>
              <a:gd fmla="*/ 1672698 w 1712027" name="connsiteX37"/>
              <a:gd fmla="*/ 147484 h 1486107" name="connsiteY37"/>
              <a:gd fmla="*/ 1623537 w 1712027" name="connsiteX38"/>
              <a:gd fmla="*/ 108155 h 1486107" name="connsiteY38"/>
              <a:gd fmla="*/ 1603872 w 1712027" name="connsiteX39"/>
              <a:gd fmla="*/ 78658 h 1486107" name="connsiteY39"/>
              <a:gd fmla="*/ 1544879 w 1712027" name="connsiteX40"/>
              <a:gd fmla="*/ 58994 h 1486107" name="connsiteY40"/>
              <a:gd fmla="*/ 1485885 w 1712027" name="connsiteX41"/>
              <a:gd fmla="*/ 19665 h 1486107" name="connsiteY41"/>
              <a:gd fmla="*/ 1328569 w 1712027" name="connsiteX42"/>
              <a:gd fmla="*/ 0 h 1486107" name="connsiteY42"/>
              <a:gd fmla="*/ 728801 w 1712027" name="connsiteX43"/>
              <a:gd fmla="*/ 9833 h 1486107" name="connsiteY43"/>
              <a:gd fmla="*/ 581318 w 1712027" name="connsiteX44"/>
              <a:gd fmla="*/ 29497 h 1486107" name="connsiteY44"/>
              <a:gd fmla="*/ 551821 w 1712027" name="connsiteX45"/>
              <a:gd fmla="*/ 49162 h 1486107" name="connsiteY45"/>
              <a:gd fmla="*/ 473163 w 1712027" name="connsiteX46"/>
              <a:gd fmla="*/ 78658 h 1486107" name="connsiteY46"/>
              <a:gd fmla="*/ 384672 w 1712027" name="connsiteX47"/>
              <a:gd fmla="*/ 147484 h 1486107" name="connsiteY47"/>
              <a:gd fmla="*/ 355176 w 1712027" name="connsiteX48"/>
              <a:gd fmla="*/ 167149 h 1486107" name="connsiteY48"/>
              <a:gd fmla="*/ 335511 w 1712027" name="connsiteX49"/>
              <a:gd fmla="*/ 196646 h 1486107" name="connsiteY49"/>
              <a:gd fmla="*/ 266685 w 1712027" name="connsiteX50"/>
              <a:gd fmla="*/ 235975 h 1486107" name="connsiteY50"/>
              <a:gd fmla="*/ 227356 w 1712027" name="connsiteX51"/>
              <a:gd fmla="*/ 304800 h 1486107" name="connsiteY51"/>
              <a:gd fmla="*/ 178195 w 1712027" name="connsiteX52"/>
              <a:gd fmla="*/ 353962 h 1486107" name="connsiteY52"/>
              <a:gd fmla="*/ 148698 w 1712027" name="connsiteX53"/>
              <a:gd fmla="*/ 422788 h 1486107" name="connsiteY53"/>
              <a:gd fmla="*/ 99537 w 1712027" name="connsiteX54"/>
              <a:gd fmla="*/ 491613 h 1486107" name="connsiteY54"/>
              <a:gd fmla="*/ 60208 w 1712027" name="connsiteX55"/>
              <a:gd fmla="*/ 589936 h 1486107" name="connsiteY55"/>
              <a:gd fmla="*/ 30711 w 1712027" name="connsiteX56"/>
              <a:gd fmla="*/ 668594 h 1486107" name="connsiteY56"/>
              <a:gd fmla="*/ 11047 w 1712027" name="connsiteX57"/>
              <a:gd fmla="*/ 747252 h 1486107" name="connsiteY57"/>
              <a:gd fmla="*/ 1214 w 1712027" name="connsiteX58"/>
              <a:gd fmla="*/ 786581 h 1486107" name="connsiteY58"/>
              <a:gd fmla="*/ 40543 w 1712027" name="connsiteX59"/>
              <a:gd fmla="*/ 1032388 h 1486107" name="connsiteY59"/>
              <a:gd fmla="*/ 70040 w 1712027" name="connsiteX60"/>
              <a:gd fmla="*/ 1061884 h 1486107" name="connsiteY60"/>
              <a:gd fmla="*/ 89705 w 1712027" name="connsiteX61"/>
              <a:gd fmla="*/ 1101213 h 1486107" name="connsiteY61"/>
              <a:gd fmla="*/ 119201 w 1712027" name="connsiteX62"/>
              <a:gd fmla="*/ 1120878 h 1486107" name="connsiteY62"/>
              <a:gd fmla="*/ 158531 w 1712027" name="connsiteX63"/>
              <a:gd fmla="*/ 1170039 h 1486107" name="connsiteY63"/>
              <a:gd fmla="*/ 207692 w 1712027" name="connsiteX64"/>
              <a:gd fmla="*/ 1238865 h 1486107" name="connsiteY64"/>
              <a:gd fmla="*/ 247021 w 1712027" name="connsiteX65"/>
              <a:gd fmla="*/ 1297858 h 1486107" name="connsiteY65"/>
              <a:gd fmla="*/ 306014 w 1712027" name="connsiteX66"/>
              <a:gd fmla="*/ 1337188 h 1486107" name="connsiteY66"/>
              <a:gd fmla="*/ 335511 w 1712027" name="connsiteX67"/>
              <a:gd fmla="*/ 1366684 h 1486107" name="connsiteY67"/>
              <a:gd fmla="*/ 394505 w 1712027" name="connsiteX68"/>
              <a:gd fmla="*/ 1376517 h 1486107" name="connsiteY68"/>
              <a:gd fmla="*/ 453498 w 1712027" name="connsiteX69"/>
              <a:gd fmla="*/ 1396181 h 1486107" name="connsiteY69"/>
              <a:gd fmla="*/ 384672 w 1712027" name="connsiteX70"/>
              <a:gd fmla="*/ 1484671 h 1486107" name="connsiteY70"/>
              <a:gd fmla="*/ 355176 w 1712027" name="connsiteX71"/>
              <a:gd fmla="*/ 1484671 h 1486107" name="connsiteY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b="b" l="l" r="r" t="t"/>
            <a:pathLst>
              <a:path h="1486107" w="1712027">
                <a:moveTo>
                  <a:pt x="355176" y="1484671"/>
                </a:moveTo>
                <a:lnTo>
                  <a:pt x="355176" y="1484671"/>
                </a:lnTo>
                <a:cubicBezTo>
                  <a:pt x="381395" y="1461729"/>
                  <a:pt x="409199" y="1440481"/>
                  <a:pt x="433834" y="1415846"/>
                </a:cubicBezTo>
                <a:cubicBezTo>
                  <a:pt x="445422" y="1404259"/>
                  <a:pt x="451744" y="1388105"/>
                  <a:pt x="463331" y="1376517"/>
                </a:cubicBezTo>
                <a:cubicBezTo>
                  <a:pt x="471687" y="1368161"/>
                  <a:pt x="483749" y="1364417"/>
                  <a:pt x="492827" y="1356852"/>
                </a:cubicBezTo>
                <a:cubicBezTo>
                  <a:pt x="503509" y="1347950"/>
                  <a:pt x="511642" y="1336257"/>
                  <a:pt x="522324" y="1327355"/>
                </a:cubicBezTo>
                <a:cubicBezTo>
                  <a:pt x="551031" y="1303432"/>
                  <a:pt x="581195" y="1281313"/>
                  <a:pt x="610814" y="1258529"/>
                </a:cubicBezTo>
                <a:cubicBezTo>
                  <a:pt x="623803" y="1248538"/>
                  <a:pt x="636508" y="1238123"/>
                  <a:pt x="650143" y="1229033"/>
                </a:cubicBezTo>
                <a:cubicBezTo>
                  <a:pt x="659975" y="1222478"/>
                  <a:pt x="670186" y="1216458"/>
                  <a:pt x="679640" y="1209368"/>
                </a:cubicBezTo>
                <a:cubicBezTo>
                  <a:pt x="696428" y="1196777"/>
                  <a:pt x="713008" y="1183858"/>
                  <a:pt x="728801" y="1170039"/>
                </a:cubicBezTo>
                <a:cubicBezTo>
                  <a:pt x="739266" y="1160882"/>
                  <a:pt x="746983" y="1148624"/>
                  <a:pt x="758298" y="1140542"/>
                </a:cubicBezTo>
                <a:cubicBezTo>
                  <a:pt x="770225" y="1132023"/>
                  <a:pt x="785198" y="1128646"/>
                  <a:pt x="797627" y="1120878"/>
                </a:cubicBezTo>
                <a:cubicBezTo>
                  <a:pt x="811523" y="1112193"/>
                  <a:pt x="823321" y="1100471"/>
                  <a:pt x="836956" y="1091381"/>
                </a:cubicBezTo>
                <a:cubicBezTo>
                  <a:pt x="862682" y="1074230"/>
                  <a:pt x="889888" y="1059371"/>
                  <a:pt x="915614" y="1042220"/>
                </a:cubicBezTo>
                <a:cubicBezTo>
                  <a:pt x="925446" y="1035665"/>
                  <a:pt x="935495" y="1029424"/>
                  <a:pt x="945111" y="1022555"/>
                </a:cubicBezTo>
                <a:cubicBezTo>
                  <a:pt x="958446" y="1013030"/>
                  <a:pt x="969783" y="1000387"/>
                  <a:pt x="984440" y="993058"/>
                </a:cubicBezTo>
                <a:cubicBezTo>
                  <a:pt x="996526" y="987015"/>
                  <a:pt x="1010659" y="986503"/>
                  <a:pt x="1023769" y="983226"/>
                </a:cubicBezTo>
                <a:cubicBezTo>
                  <a:pt x="1030324" y="973394"/>
                  <a:pt x="1034541" y="961511"/>
                  <a:pt x="1043434" y="953729"/>
                </a:cubicBezTo>
                <a:cubicBezTo>
                  <a:pt x="1061220" y="938166"/>
                  <a:pt x="1102427" y="914400"/>
                  <a:pt x="1102427" y="914400"/>
                </a:cubicBezTo>
                <a:cubicBezTo>
                  <a:pt x="1108982" y="904568"/>
                  <a:pt x="1112071" y="891167"/>
                  <a:pt x="1122092" y="884904"/>
                </a:cubicBezTo>
                <a:cubicBezTo>
                  <a:pt x="1139669" y="873918"/>
                  <a:pt x="1181085" y="865239"/>
                  <a:pt x="1181085" y="865239"/>
                </a:cubicBezTo>
                <a:cubicBezTo>
                  <a:pt x="1194195" y="855407"/>
                  <a:pt x="1206518" y="844427"/>
                  <a:pt x="1220414" y="835742"/>
                </a:cubicBezTo>
                <a:cubicBezTo>
                  <a:pt x="1261955" y="809779"/>
                  <a:pt x="1261932" y="823721"/>
                  <a:pt x="1299072" y="786581"/>
                </a:cubicBezTo>
                <a:cubicBezTo>
                  <a:pt x="1307428" y="778225"/>
                  <a:pt x="1309844" y="764866"/>
                  <a:pt x="1318737" y="757084"/>
                </a:cubicBezTo>
                <a:cubicBezTo>
                  <a:pt x="1336523" y="741521"/>
                  <a:pt x="1361020" y="734467"/>
                  <a:pt x="1377731" y="717755"/>
                </a:cubicBezTo>
                <a:cubicBezTo>
                  <a:pt x="1387563" y="707923"/>
                  <a:pt x="1398325" y="698940"/>
                  <a:pt x="1407227" y="688258"/>
                </a:cubicBezTo>
                <a:cubicBezTo>
                  <a:pt x="1414792" y="679180"/>
                  <a:pt x="1417665" y="666144"/>
                  <a:pt x="1426892" y="658762"/>
                </a:cubicBezTo>
                <a:cubicBezTo>
                  <a:pt x="1434985" y="652288"/>
                  <a:pt x="1447329" y="653962"/>
                  <a:pt x="1456389" y="648929"/>
                </a:cubicBezTo>
                <a:cubicBezTo>
                  <a:pt x="1477048" y="637451"/>
                  <a:pt x="1495718" y="622710"/>
                  <a:pt x="1515382" y="609600"/>
                </a:cubicBezTo>
                <a:cubicBezTo>
                  <a:pt x="1515387" y="609597"/>
                  <a:pt x="1574372" y="570275"/>
                  <a:pt x="1574376" y="570271"/>
                </a:cubicBezTo>
                <a:lnTo>
                  <a:pt x="1603872" y="540775"/>
                </a:lnTo>
                <a:cubicBezTo>
                  <a:pt x="1607150" y="530943"/>
                  <a:pt x="1608672" y="520338"/>
                  <a:pt x="1613705" y="511278"/>
                </a:cubicBezTo>
                <a:cubicBezTo>
                  <a:pt x="1625183" y="490618"/>
                  <a:pt x="1653034" y="452284"/>
                  <a:pt x="1653034" y="452284"/>
                </a:cubicBezTo>
                <a:cubicBezTo>
                  <a:pt x="1677728" y="353507"/>
                  <a:pt x="1664149" y="399273"/>
                  <a:pt x="1692363" y="314633"/>
                </a:cubicBezTo>
                <a:lnTo>
                  <a:pt x="1702195" y="285136"/>
                </a:lnTo>
                <a:lnTo>
                  <a:pt x="1712027" y="255639"/>
                </a:lnTo>
                <a:cubicBezTo>
                  <a:pt x="1708750" y="229420"/>
                  <a:pt x="1711225" y="201814"/>
                  <a:pt x="1702195" y="176981"/>
                </a:cubicBezTo>
                <a:cubicBezTo>
                  <a:pt x="1697443" y="163913"/>
                  <a:pt x="1681600" y="158166"/>
                  <a:pt x="1672698" y="147484"/>
                </a:cubicBezTo>
                <a:cubicBezTo>
                  <a:pt x="1638488" y="106432"/>
                  <a:pt x="1671960" y="124297"/>
                  <a:pt x="1623537" y="108155"/>
                </a:cubicBezTo>
                <a:cubicBezTo>
                  <a:pt x="1616982" y="98323"/>
                  <a:pt x="1613893" y="84921"/>
                  <a:pt x="1603872" y="78658"/>
                </a:cubicBezTo>
                <a:cubicBezTo>
                  <a:pt x="1586295" y="67672"/>
                  <a:pt x="1544879" y="58994"/>
                  <a:pt x="1544879" y="58994"/>
                </a:cubicBezTo>
                <a:cubicBezTo>
                  <a:pt x="1525214" y="45884"/>
                  <a:pt x="1509336" y="22597"/>
                  <a:pt x="1485885" y="19665"/>
                </a:cubicBezTo>
                <a:lnTo>
                  <a:pt x="1328569" y="0"/>
                </a:lnTo>
                <a:lnTo>
                  <a:pt x="728801" y="9833"/>
                </a:lnTo>
                <a:cubicBezTo>
                  <a:pt x="623945" y="12706"/>
                  <a:pt x="642093" y="9239"/>
                  <a:pt x="581318" y="29497"/>
                </a:cubicBezTo>
                <a:cubicBezTo>
                  <a:pt x="571486" y="36052"/>
                  <a:pt x="562683" y="44507"/>
                  <a:pt x="551821" y="49162"/>
                </a:cubicBezTo>
                <a:cubicBezTo>
                  <a:pt x="496580" y="72837"/>
                  <a:pt x="526414" y="41792"/>
                  <a:pt x="473163" y="78658"/>
                </a:cubicBezTo>
                <a:cubicBezTo>
                  <a:pt x="442439" y="99928"/>
                  <a:pt x="415764" y="126755"/>
                  <a:pt x="384672" y="147484"/>
                </a:cubicBezTo>
                <a:lnTo>
                  <a:pt x="355176" y="167149"/>
                </a:lnTo>
                <a:cubicBezTo>
                  <a:pt x="348621" y="176981"/>
                  <a:pt x="343867" y="188290"/>
                  <a:pt x="335511" y="196646"/>
                </a:cubicBezTo>
                <a:cubicBezTo>
                  <a:pt x="321615" y="210541"/>
                  <a:pt x="282105" y="228265"/>
                  <a:pt x="266685" y="235975"/>
                </a:cubicBezTo>
                <a:cubicBezTo>
                  <a:pt x="253575" y="258917"/>
                  <a:pt x="243210" y="283661"/>
                  <a:pt x="227356" y="304800"/>
                </a:cubicBezTo>
                <a:cubicBezTo>
                  <a:pt x="213451" y="323340"/>
                  <a:pt x="191050" y="334679"/>
                  <a:pt x="178195" y="353962"/>
                </a:cubicBezTo>
                <a:cubicBezTo>
                  <a:pt x="164350" y="374730"/>
                  <a:pt x="161082" y="401117"/>
                  <a:pt x="148698" y="422788"/>
                </a:cubicBezTo>
                <a:cubicBezTo>
                  <a:pt x="134710" y="447266"/>
                  <a:pt x="113525" y="467135"/>
                  <a:pt x="99537" y="491613"/>
                </a:cubicBezTo>
                <a:cubicBezTo>
                  <a:pt x="71798" y="540156"/>
                  <a:pt x="75508" y="549137"/>
                  <a:pt x="60208" y="589936"/>
                </a:cubicBezTo>
                <a:cubicBezTo>
                  <a:pt x="50270" y="616437"/>
                  <a:pt x="38152" y="641310"/>
                  <a:pt x="30711" y="668594"/>
                </a:cubicBezTo>
                <a:cubicBezTo>
                  <a:pt x="23600" y="694668"/>
                  <a:pt x="17602" y="721033"/>
                  <a:pt x="11047" y="747252"/>
                </a:cubicBezTo>
                <a:lnTo>
                  <a:pt x="1214" y="786581"/>
                </a:lnTo>
                <a:cubicBezTo>
                  <a:pt x="8121" y="924708"/>
                  <a:pt x="-21589" y="949545"/>
                  <a:pt x="40543" y="1032388"/>
                </a:cubicBezTo>
                <a:cubicBezTo>
                  <a:pt x="48886" y="1043512"/>
                  <a:pt x="60208" y="1052052"/>
                  <a:pt x="70040" y="1061884"/>
                </a:cubicBezTo>
                <a:cubicBezTo>
                  <a:pt x="76595" y="1074994"/>
                  <a:pt x="80322" y="1089953"/>
                  <a:pt x="89705" y="1101213"/>
                </a:cubicBezTo>
                <a:cubicBezTo>
                  <a:pt x="97270" y="1110291"/>
                  <a:pt x="111819" y="1111651"/>
                  <a:pt x="119201" y="1120878"/>
                </a:cubicBezTo>
                <a:cubicBezTo>
                  <a:pt x="173473" y="1188719"/>
                  <a:pt x="74004" y="1113689"/>
                  <a:pt x="158531" y="1170039"/>
                </a:cubicBezTo>
                <a:cubicBezTo>
                  <a:pt x="222431" y="1265892"/>
                  <a:pt x="122366" y="1116971"/>
                  <a:pt x="207692" y="1238865"/>
                </a:cubicBezTo>
                <a:cubicBezTo>
                  <a:pt x="221245" y="1258226"/>
                  <a:pt x="227357" y="1284748"/>
                  <a:pt x="247021" y="1297858"/>
                </a:cubicBezTo>
                <a:cubicBezTo>
                  <a:pt x="266685" y="1310968"/>
                  <a:pt x="289302" y="1320477"/>
                  <a:pt x="306014" y="1337188"/>
                </a:cubicBezTo>
                <a:cubicBezTo>
                  <a:pt x="315846" y="1347020"/>
                  <a:pt x="322805" y="1361037"/>
                  <a:pt x="335511" y="1366684"/>
                </a:cubicBezTo>
                <a:cubicBezTo>
                  <a:pt x="353729" y="1374781"/>
                  <a:pt x="375164" y="1371682"/>
                  <a:pt x="394505" y="1376517"/>
                </a:cubicBezTo>
                <a:cubicBezTo>
                  <a:pt x="414614" y="1381544"/>
                  <a:pt x="453498" y="1396181"/>
                  <a:pt x="453498" y="1396181"/>
                </a:cubicBezTo>
                <a:cubicBezTo>
                  <a:pt x="384437" y="1442222"/>
                  <a:pt x="396427" y="1414144"/>
                  <a:pt x="384672" y="1484671"/>
                </a:cubicBezTo>
                <a:cubicBezTo>
                  <a:pt x="384133" y="1487904"/>
                  <a:pt x="360092" y="1484671"/>
                  <a:pt x="355176" y="14846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4" name="Freeform: Shape 33">
            <a:extLst>
              <a:ext uri="{FF2B5EF4-FFF2-40B4-BE49-F238E27FC236}">
                <a16:creationId xmlns:a16="http://schemas.microsoft.com/office/drawing/2014/main" id="{2996B193-D992-4855-AE1C-94F626A7CB36}"/>
              </a:ext>
            </a:extLst>
          </p:cNvPr>
          <p:cNvSpPr/>
          <p:nvPr/>
        </p:nvSpPr>
        <p:spPr>
          <a:xfrm>
            <a:off x="2455607" y="1511710"/>
            <a:ext cx="2706329" cy="2551471"/>
          </a:xfrm>
          <a:custGeom>
            <a:avLst/>
            <a:gdLst>
              <a:gd fmla="*/ 2792361 w 3608439" name="connsiteX0"/>
              <a:gd fmla="*/ 3401961 h 3401961" name="connsiteY0"/>
              <a:gd fmla="*/ 2792361 w 3608439" name="connsiteX1"/>
              <a:gd fmla="*/ 3401961 h 3401961" name="connsiteY1"/>
              <a:gd fmla="*/ 2880852 w 3608439" name="connsiteX2"/>
              <a:gd fmla="*/ 3392129 h 3401961" name="connsiteY2"/>
              <a:gd fmla="*/ 2910348 w 3608439" name="connsiteX3"/>
              <a:gd fmla="*/ 3382297 h 3401961" name="connsiteY3"/>
              <a:gd fmla="*/ 3038168 w 3608439" name="connsiteX4"/>
              <a:gd fmla="*/ 3372464 h 3401961" name="connsiteY4"/>
              <a:gd fmla="*/ 3215148 w 3608439" name="connsiteX5"/>
              <a:gd fmla="*/ 3342968 h 3401961" name="connsiteY5"/>
              <a:gd fmla="*/ 3303639 w 3608439" name="connsiteX6"/>
              <a:gd fmla="*/ 3313471 h 3401961" name="connsiteY6"/>
              <a:gd fmla="*/ 3333135 w 3608439" name="connsiteX7"/>
              <a:gd fmla="*/ 3303639 h 3401961" name="connsiteY7"/>
              <a:gd fmla="*/ 3392129 w 3608439" name="connsiteX8"/>
              <a:gd fmla="*/ 3293806 h 3401961" name="connsiteY8"/>
              <a:gd fmla="*/ 3451123 w 3608439" name="connsiteX9"/>
              <a:gd fmla="*/ 3274142 h 3401961" name="connsiteY9"/>
              <a:gd fmla="*/ 3510116 w 3608439" name="connsiteX10"/>
              <a:gd fmla="*/ 3234813 h 3401961" name="connsiteY10"/>
              <a:gd fmla="*/ 3559277 w 3608439" name="connsiteX11"/>
              <a:gd fmla="*/ 3185652 h 3401961" name="connsiteY11"/>
              <a:gd fmla="*/ 3569110 w 3608439" name="connsiteX12"/>
              <a:gd fmla="*/ 3116826 h 3401961" name="connsiteY12"/>
              <a:gd fmla="*/ 3588774 w 3608439" name="connsiteX13"/>
              <a:gd fmla="*/ 3028335 h 3401961" name="connsiteY13"/>
              <a:gd fmla="*/ 3608439 w 3608439" name="connsiteX14"/>
              <a:gd fmla="*/ 2949677 h 3401961" name="connsiteY14"/>
              <a:gd fmla="*/ 3598606 w 3608439" name="connsiteX15"/>
              <a:gd fmla="*/ 2674374 h 3401961" name="connsiteY15"/>
              <a:gd fmla="*/ 3578942 w 3608439" name="connsiteX16"/>
              <a:gd fmla="*/ 2644877 h 3401961" name="connsiteY16"/>
              <a:gd fmla="*/ 3569110 w 3608439" name="connsiteX17"/>
              <a:gd fmla="*/ 2615381 h 3401961" name="connsiteY17"/>
              <a:gd fmla="*/ 3529781 w 3608439" name="connsiteX18"/>
              <a:gd fmla="*/ 2585884 h 3401961" name="connsiteY18"/>
              <a:gd fmla="*/ 3500284 w 3608439" name="connsiteX19"/>
              <a:gd fmla="*/ 2556387 h 3401961" name="connsiteY19"/>
              <a:gd fmla="*/ 3411793 w 3608439" name="connsiteX20"/>
              <a:gd fmla="*/ 2507226 h 3401961" name="connsiteY20"/>
              <a:gd fmla="*/ 3352800 w 3608439" name="connsiteX21"/>
              <a:gd fmla="*/ 2467897 h 3401961" name="connsiteY21"/>
              <a:gd fmla="*/ 3274142 w 3608439" name="connsiteX22"/>
              <a:gd fmla="*/ 2438400 h 3401961" name="connsiteY22"/>
              <a:gd fmla="*/ 3244645 w 3608439" name="connsiteX23"/>
              <a:gd fmla="*/ 2408903 h 3401961" name="connsiteY23"/>
              <a:gd fmla="*/ 3205316 w 3608439" name="connsiteX24"/>
              <a:gd fmla="*/ 2379406 h 3401961" name="connsiteY24"/>
              <a:gd fmla="*/ 3175819 w 3608439" name="connsiteX25"/>
              <a:gd fmla="*/ 2359742 h 3401961" name="connsiteY25"/>
              <a:gd fmla="*/ 3116826 w 3608439" name="connsiteX26"/>
              <a:gd fmla="*/ 2310581 h 3401961" name="connsiteY26"/>
              <a:gd fmla="*/ 3057832 w 3608439" name="connsiteX27"/>
              <a:gd fmla="*/ 2251587 h 3401961" name="connsiteY27"/>
              <a:gd fmla="*/ 2949677 w 3608439" name="connsiteX28"/>
              <a:gd fmla="*/ 2163097 h 3401961" name="connsiteY28"/>
              <a:gd fmla="*/ 2871019 w 3608439" name="connsiteX29"/>
              <a:gd fmla="*/ 2094271 h 3401961" name="connsiteY29"/>
              <a:gd fmla="*/ 2841523 w 3608439" name="connsiteX30"/>
              <a:gd fmla="*/ 2064774 h 3401961" name="connsiteY30"/>
              <a:gd fmla="*/ 2812026 w 3608439" name="connsiteX31"/>
              <a:gd fmla="*/ 2045110 h 3401961" name="connsiteY31"/>
              <a:gd fmla="*/ 2772697 w 3608439" name="connsiteX32"/>
              <a:gd fmla="*/ 2015613 h 3401961" name="connsiteY32"/>
              <a:gd fmla="*/ 2694039 w 3608439" name="connsiteX33"/>
              <a:gd fmla="*/ 1956619 h 3401961" name="connsiteY33"/>
              <a:gd fmla="*/ 2684206 w 3608439" name="connsiteX34"/>
              <a:gd fmla="*/ 1927122 h 3401961" name="connsiteY34"/>
              <a:gd fmla="*/ 2654710 w 3608439" name="connsiteX35"/>
              <a:gd fmla="*/ 1897626 h 3401961" name="connsiteY35"/>
              <a:gd fmla="*/ 2635045 w 3608439" name="connsiteX36"/>
              <a:gd fmla="*/ 1868129 h 3401961" name="connsiteY36"/>
              <a:gd fmla="*/ 2625213 w 3608439" name="connsiteX37"/>
              <a:gd fmla="*/ 1818968 h 3401961" name="connsiteY37"/>
              <a:gd fmla="*/ 2605548 w 3608439" name="connsiteX38"/>
              <a:gd fmla="*/ 1789471 h 3401961" name="connsiteY38"/>
              <a:gd fmla="*/ 2576052 w 3608439" name="connsiteX39"/>
              <a:gd fmla="*/ 1730477 h 3401961" name="connsiteY39"/>
              <a:gd fmla="*/ 2566219 w 3608439" name="connsiteX40"/>
              <a:gd fmla="*/ 1681316 h 3401961" name="connsiteY40"/>
              <a:gd fmla="*/ 2517058 w 3608439" name="connsiteX41"/>
              <a:gd fmla="*/ 1602658 h 3401961" name="connsiteY41"/>
              <a:gd fmla="*/ 2487561 w 3608439" name="connsiteX42"/>
              <a:gd fmla="*/ 1573161 h 3401961" name="connsiteY42"/>
              <a:gd fmla="*/ 2448232 w 3608439" name="connsiteX43"/>
              <a:gd fmla="*/ 1524000 h 3401961" name="connsiteY43"/>
              <a:gd fmla="*/ 2399071 w 3608439" name="connsiteX44"/>
              <a:gd fmla="*/ 1445342 h 3401961" name="connsiteY44"/>
              <a:gd fmla="*/ 2379406 w 3608439" name="connsiteX45"/>
              <a:gd fmla="*/ 1415845 h 3401961" name="connsiteY45"/>
              <a:gd fmla="*/ 2320413 w 3608439" name="connsiteX46"/>
              <a:gd fmla="*/ 1356852 h 3401961" name="connsiteY46"/>
              <a:gd fmla="*/ 2281084 w 3608439" name="connsiteX47"/>
              <a:gd fmla="*/ 1297858 h 3401961" name="connsiteY47"/>
              <a:gd fmla="*/ 2261419 w 3608439" name="connsiteX48"/>
              <a:gd fmla="*/ 1268361 h 3401961" name="connsiteY48"/>
              <a:gd fmla="*/ 2202426 w 3608439" name="connsiteX49"/>
              <a:gd fmla="*/ 1209368 h 3401961" name="connsiteY49"/>
              <a:gd fmla="*/ 2172929 w 3608439" name="connsiteX50"/>
              <a:gd fmla="*/ 1179871 h 3401961" name="connsiteY50"/>
              <a:gd fmla="*/ 2104103 w 3608439" name="connsiteX51"/>
              <a:gd fmla="*/ 1150374 h 3401961" name="connsiteY51"/>
              <a:gd fmla="*/ 2074606 w 3608439" name="connsiteX52"/>
              <a:gd fmla="*/ 1120877 h 3401961" name="connsiteY52"/>
              <a:gd fmla="*/ 2025445 w 3608439" name="connsiteX53"/>
              <a:gd fmla="*/ 1101213 h 3401961" name="connsiteY53"/>
              <a:gd fmla="*/ 1986116 w 3608439" name="connsiteX54"/>
              <a:gd fmla="*/ 1081548 h 3401961" name="connsiteY54"/>
              <a:gd fmla="*/ 1956619 w 3608439" name="connsiteX55"/>
              <a:gd fmla="*/ 1061884 h 3401961" name="connsiteY55"/>
              <a:gd fmla="*/ 1877961 w 3608439" name="connsiteX56"/>
              <a:gd fmla="*/ 1042219 h 3401961" name="connsiteY56"/>
              <a:gd fmla="*/ 1818968 w 3608439" name="connsiteX57"/>
              <a:gd fmla="*/ 1022555 h 3401961" name="connsiteY57"/>
              <a:gd fmla="*/ 1720645 w 3608439" name="connsiteX58"/>
              <a:gd fmla="*/ 993058 h 3401961" name="connsiteY58"/>
              <a:gd fmla="*/ 1691148 w 3608439" name="connsiteX59"/>
              <a:gd fmla="*/ 983226 h 3401961" name="connsiteY59"/>
              <a:gd fmla="*/ 1651819 w 3608439" name="connsiteX60"/>
              <a:gd fmla="*/ 963561 h 3401961" name="connsiteY60"/>
              <a:gd fmla="*/ 1573161 w 3608439" name="connsiteX61"/>
              <a:gd fmla="*/ 943897 h 3401961" name="connsiteY61"/>
              <a:gd fmla="*/ 1543664 w 3608439" name="connsiteX62"/>
              <a:gd fmla="*/ 934064 h 3401961" name="connsiteY62"/>
              <a:gd fmla="*/ 1474839 w 3608439" name="connsiteX63"/>
              <a:gd fmla="*/ 914400 h 3401961" name="connsiteY63"/>
              <a:gd fmla="*/ 1415845 w 3608439" name="connsiteX64"/>
              <a:gd fmla="*/ 865239 h 3401961" name="connsiteY64"/>
              <a:gd fmla="*/ 1386348 w 3608439" name="connsiteX65"/>
              <a:gd fmla="*/ 845574 h 3401961" name="connsiteY65"/>
              <a:gd fmla="*/ 1366684 w 3608439" name="connsiteX66"/>
              <a:gd fmla="*/ 816077 h 3401961" name="connsiteY66"/>
              <a:gd fmla="*/ 1337187 w 3608439" name="connsiteX67"/>
              <a:gd fmla="*/ 796413 h 3401961" name="connsiteY67"/>
              <a:gd fmla="*/ 1297858 w 3608439" name="connsiteX68"/>
              <a:gd fmla="*/ 737419 h 3401961" name="connsiteY68"/>
              <a:gd fmla="*/ 1268361 w 3608439" name="connsiteX69"/>
              <a:gd fmla="*/ 707922 h 3401961" name="connsiteY69"/>
              <a:gd fmla="*/ 1258529 w 3608439" name="connsiteX70"/>
              <a:gd fmla="*/ 678426 h 3401961" name="connsiteY70"/>
              <a:gd fmla="*/ 1199535 w 3608439" name="connsiteX71"/>
              <a:gd fmla="*/ 589935 h 3401961" name="connsiteY71"/>
              <a:gd fmla="*/ 1179871 w 3608439" name="connsiteX72"/>
              <a:gd fmla="*/ 560439 h 3401961" name="connsiteY72"/>
              <a:gd fmla="*/ 1160206 w 3608439" name="connsiteX73"/>
              <a:gd fmla="*/ 530942 h 3401961" name="connsiteY73"/>
              <a:gd fmla="*/ 1150374 w 3608439" name="connsiteX74"/>
              <a:gd fmla="*/ 501445 h 3401961" name="connsiteY74"/>
              <a:gd fmla="*/ 1111045 w 3608439" name="connsiteX75"/>
              <a:gd fmla="*/ 442452 h 3401961" name="connsiteY75"/>
              <a:gd fmla="*/ 1101213 w 3608439" name="connsiteX76"/>
              <a:gd fmla="*/ 412955 h 3401961" name="connsiteY76"/>
              <a:gd fmla="*/ 1081548 w 3608439" name="connsiteX77"/>
              <a:gd fmla="*/ 373626 h 3401961" name="connsiteY77"/>
              <a:gd fmla="*/ 1052052 w 3608439" name="connsiteX78"/>
              <a:gd fmla="*/ 304800 h 3401961" name="connsiteY78"/>
              <a:gd fmla="*/ 1022555 w 3608439" name="connsiteX79"/>
              <a:gd fmla="*/ 226142 h 3401961" name="connsiteY79"/>
              <a:gd fmla="*/ 993058 w 3608439" name="connsiteX80"/>
              <a:gd fmla="*/ 167148 h 3401961" name="connsiteY80"/>
              <a:gd fmla="*/ 963561 w 3608439" name="connsiteX81"/>
              <a:gd fmla="*/ 147484 h 3401961" name="connsiteY81"/>
              <a:gd fmla="*/ 914400 w 3608439" name="connsiteX82"/>
              <a:gd fmla="*/ 98322 h 3401961" name="connsiteY82"/>
              <a:gd fmla="*/ 884903 w 3608439" name="connsiteX83"/>
              <a:gd fmla="*/ 68826 h 3401961" name="connsiteY83"/>
              <a:gd fmla="*/ 825910 w 3608439" name="connsiteX84"/>
              <a:gd fmla="*/ 39329 h 3401961" name="connsiteY84"/>
              <a:gd fmla="*/ 796413 w 3608439" name="connsiteX85"/>
              <a:gd fmla="*/ 19664 h 3401961" name="connsiteY85"/>
              <a:gd fmla="*/ 717755 w 3608439" name="connsiteX86"/>
              <a:gd fmla="*/ 0 h 3401961" name="connsiteY86"/>
              <a:gd fmla="*/ 629264 w 3608439" name="connsiteX87"/>
              <a:gd fmla="*/ 9832 h 3401961" name="connsiteY87"/>
              <a:gd fmla="*/ 501445 w 3608439" name="connsiteX88"/>
              <a:gd fmla="*/ 49161 h 3401961" name="connsiteY88"/>
              <a:gd fmla="*/ 462116 w 3608439" name="connsiteX89"/>
              <a:gd fmla="*/ 68826 h 3401961" name="connsiteY89"/>
              <a:gd fmla="*/ 393290 w 3608439" name="connsiteX90"/>
              <a:gd fmla="*/ 88490 h 3401961" name="connsiteY90"/>
              <a:gd fmla="*/ 353961 w 3608439" name="connsiteX91"/>
              <a:gd fmla="*/ 108155 h 3401961" name="connsiteY91"/>
              <a:gd fmla="*/ 324464 w 3608439" name="connsiteX92"/>
              <a:gd fmla="*/ 137652 h 3401961" name="connsiteY92"/>
              <a:gd fmla="*/ 265471 w 3608439" name="connsiteX93"/>
              <a:gd fmla="*/ 167148 h 3401961" name="connsiteY93"/>
              <a:gd fmla="*/ 206477 w 3608439" name="connsiteX94"/>
              <a:gd fmla="*/ 216310 h 3401961" name="connsiteY94"/>
              <a:gd fmla="*/ 157316 w 3608439" name="connsiteX95"/>
              <a:gd fmla="*/ 265471 h 3401961" name="connsiteY95"/>
              <a:gd fmla="*/ 88490 w 3608439" name="connsiteX96"/>
              <a:gd fmla="*/ 344129 h 3401961" name="connsiteY96"/>
              <a:gd fmla="*/ 68826 w 3608439" name="connsiteX97"/>
              <a:gd fmla="*/ 373626 h 3401961" name="connsiteY97"/>
              <a:gd fmla="*/ 58993 w 3608439" name="connsiteX98"/>
              <a:gd fmla="*/ 403122 h 3401961" name="connsiteY98"/>
              <a:gd fmla="*/ 39329 w 3608439" name="connsiteX99"/>
              <a:gd fmla="*/ 432619 h 3401961" name="connsiteY99"/>
              <a:gd fmla="*/ 19664 w 3608439" name="connsiteX100"/>
              <a:gd fmla="*/ 511277 h 3401961" name="connsiteY100"/>
              <a:gd fmla="*/ 0 w 3608439" name="connsiteX101"/>
              <a:gd fmla="*/ 540774 h 3401961" name="connsiteY101"/>
              <a:gd fmla="*/ 9832 w 3608439" name="connsiteX102"/>
              <a:gd fmla="*/ 865239 h 3401961" name="connsiteY102"/>
              <a:gd fmla="*/ 29497 w 3608439" name="connsiteX103"/>
              <a:gd fmla="*/ 953729 h 3401961" name="connsiteY103"/>
              <a:gd fmla="*/ 58993 w 3608439" name="connsiteX104"/>
              <a:gd fmla="*/ 1002890 h 3401961" name="connsiteY104"/>
              <a:gd fmla="*/ 127819 w 3608439" name="connsiteX105"/>
              <a:gd fmla="*/ 1111045 h 3401961" name="connsiteY105"/>
              <a:gd fmla="*/ 176981 w 3608439" name="connsiteX106"/>
              <a:gd fmla="*/ 1140542 h 3401961" name="connsiteY106"/>
              <a:gd fmla="*/ 216310 w 3608439" name="connsiteX107"/>
              <a:gd fmla="*/ 1179871 h 3401961" name="connsiteY107"/>
              <a:gd fmla="*/ 294968 w 3608439" name="connsiteX108"/>
              <a:gd fmla="*/ 1219200 h 3401961" name="connsiteY108"/>
              <a:gd fmla="*/ 383458 w 3608439" name="connsiteX109"/>
              <a:gd fmla="*/ 1258529 h 3401961" name="connsiteY109"/>
              <a:gd fmla="*/ 550606 w 3608439" name="connsiteX110"/>
              <a:gd fmla="*/ 1307690 h 3401961" name="connsiteY110"/>
              <a:gd fmla="*/ 599768 w 3608439" name="connsiteX111"/>
              <a:gd fmla="*/ 1327355 h 3401961" name="connsiteY111"/>
              <a:gd fmla="*/ 639097 w 3608439" name="connsiteX112"/>
              <a:gd fmla="*/ 1337187 h 3401961" name="connsiteY112"/>
              <a:gd fmla="*/ 668593 w 3608439" name="connsiteX113"/>
              <a:gd fmla="*/ 1347019 h 3401961" name="connsiteY113"/>
              <a:gd fmla="*/ 747252 w 3608439" name="connsiteX114"/>
              <a:gd fmla="*/ 1376516 h 3401961" name="connsiteY114"/>
              <a:gd fmla="*/ 855406 w 3608439" name="connsiteX115"/>
              <a:gd fmla="*/ 1435510 h 3401961" name="connsiteY115"/>
              <a:gd fmla="*/ 875071 w 3608439" name="connsiteX116"/>
              <a:gd fmla="*/ 1465006 h 3401961" name="connsiteY116"/>
              <a:gd fmla="*/ 934064 w 3608439" name="connsiteX117"/>
              <a:gd fmla="*/ 1543664 h 3401961" name="connsiteY117"/>
              <a:gd fmla="*/ 1002890 w 3608439" name="connsiteX118"/>
              <a:gd fmla="*/ 1641987 h 3401961" name="connsiteY118"/>
              <a:gd fmla="*/ 1022555 w 3608439" name="connsiteX119"/>
              <a:gd fmla="*/ 1671484 h 3401961" name="connsiteY119"/>
              <a:gd fmla="*/ 1042219 w 3608439" name="connsiteX120"/>
              <a:gd fmla="*/ 1720645 h 3401961" name="connsiteY120"/>
              <a:gd fmla="*/ 1081548 w 3608439" name="connsiteX121"/>
              <a:gd fmla="*/ 1779639 h 3401961" name="connsiteY121"/>
              <a:gd fmla="*/ 1130710 w 3608439" name="connsiteX122"/>
              <a:gd fmla="*/ 1858297 h 3401961" name="connsiteY122"/>
              <a:gd fmla="*/ 1179871 w 3608439" name="connsiteX123"/>
              <a:gd fmla="*/ 1936955 h 3401961" name="connsiteY123"/>
              <a:gd fmla="*/ 1199535 w 3608439" name="connsiteX124"/>
              <a:gd fmla="*/ 1976284 h 3401961" name="connsiteY124"/>
              <a:gd fmla="*/ 1258529 w 3608439" name="connsiteX125"/>
              <a:gd fmla="*/ 2054942 h 3401961" name="connsiteY125"/>
              <a:gd fmla="*/ 1278193 w 3608439" name="connsiteX126"/>
              <a:gd fmla="*/ 2084439 h 3401961" name="connsiteY126"/>
              <a:gd fmla="*/ 1288026 w 3608439" name="connsiteX127"/>
              <a:gd fmla="*/ 2113935 h 3401961" name="connsiteY127"/>
              <a:gd fmla="*/ 1317523 w 3608439" name="connsiteX128"/>
              <a:gd fmla="*/ 2133600 h 3401961" name="connsiteY128"/>
              <a:gd fmla="*/ 1366684 w 3608439" name="connsiteX129"/>
              <a:gd fmla="*/ 2202426 h 3401961" name="connsiteY129"/>
              <a:gd fmla="*/ 1455174 w 3608439" name="connsiteX130"/>
              <a:gd fmla="*/ 2300748 h 3401961" name="connsiteY130"/>
              <a:gd fmla="*/ 1504335 w 3608439" name="connsiteX131"/>
              <a:gd fmla="*/ 2330245 h 3401961" name="connsiteY131"/>
              <a:gd fmla="*/ 1602658 w 3608439" name="connsiteX132"/>
              <a:gd fmla="*/ 2399071 h 3401961" name="connsiteY132"/>
              <a:gd fmla="*/ 1691148 w 3608439" name="connsiteX133"/>
              <a:gd fmla="*/ 2467897 h 3401961" name="connsiteY133"/>
              <a:gd fmla="*/ 1848464 w 3608439" name="connsiteX134"/>
              <a:gd fmla="*/ 2556387 h 3401961" name="connsiteY134"/>
              <a:gd fmla="*/ 1877961 w 3608439" name="connsiteX135"/>
              <a:gd fmla="*/ 2576052 h 3401961" name="connsiteY135"/>
              <a:gd fmla="*/ 1956619 w 3608439" name="connsiteX136"/>
              <a:gd fmla="*/ 2635045 h 3401961" name="connsiteY136"/>
              <a:gd fmla="*/ 2025445 w 3608439" name="connsiteX137"/>
              <a:gd fmla="*/ 2684206 h 3401961" name="connsiteY137"/>
              <a:gd fmla="*/ 2074606 w 3608439" name="connsiteX138"/>
              <a:gd fmla="*/ 2723535 h 3401961" name="connsiteY138"/>
              <a:gd fmla="*/ 2104103 w 3608439" name="connsiteX139"/>
              <a:gd fmla="*/ 2753032 h 3401961" name="connsiteY139"/>
              <a:gd fmla="*/ 2153264 w 3608439" name="connsiteX140"/>
              <a:gd fmla="*/ 2782529 h 3401961" name="connsiteY140"/>
              <a:gd fmla="*/ 2192593 w 3608439" name="connsiteX141"/>
              <a:gd fmla="*/ 2812026 h 3401961" name="connsiteY141"/>
              <a:gd fmla="*/ 2222090 w 3608439" name="connsiteX142"/>
              <a:gd fmla="*/ 2831690 h 3401961" name="connsiteY142"/>
              <a:gd fmla="*/ 2261419 w 3608439" name="connsiteX143"/>
              <a:gd fmla="*/ 2861187 h 3401961" name="connsiteY143"/>
              <a:gd fmla="*/ 2300748 w 3608439" name="connsiteX144"/>
              <a:gd fmla="*/ 2880852 h 3401961" name="connsiteY144"/>
              <a:gd fmla="*/ 2379406 w 3608439" name="connsiteX145"/>
              <a:gd fmla="*/ 2910348 h 3401961" name="connsiteY145"/>
              <a:gd fmla="*/ 2448232 w 3608439" name="connsiteX146"/>
              <a:gd fmla="*/ 2939845 h 3401961" name="connsiteY146"/>
              <a:gd fmla="*/ 2507226 w 3608439" name="connsiteX147"/>
              <a:gd fmla="*/ 2979174 h 3401961" name="connsiteY147"/>
              <a:gd fmla="*/ 2546555 w 3608439" name="connsiteX148"/>
              <a:gd fmla="*/ 2998839 h 3401961" name="connsiteY148"/>
              <a:gd fmla="*/ 2605548 w 3608439" name="connsiteX149"/>
              <a:gd fmla="*/ 3057832 h 3401961" name="connsiteY149"/>
              <a:gd fmla="*/ 2635045 w 3608439" name="connsiteX150"/>
              <a:gd fmla="*/ 3077497 h 3401961" name="connsiteY150"/>
              <a:gd fmla="*/ 2654710 w 3608439" name="connsiteX151"/>
              <a:gd fmla="*/ 3106993 h 3401961" name="connsiteY151"/>
              <a:gd fmla="*/ 2694039 w 3608439" name="connsiteX152"/>
              <a:gd fmla="*/ 3185652 h 3401961" name="connsiteY152"/>
              <a:gd fmla="*/ 2713703 w 3608439" name="connsiteX153"/>
              <a:gd fmla="*/ 3215148 h 3401961" name="connsiteY153"/>
              <a:gd fmla="*/ 2743200 w 3608439" name="connsiteX154"/>
              <a:gd fmla="*/ 3234813 h 3401961" name="connsiteY154"/>
              <a:gd fmla="*/ 2782529 w 3608439" name="connsiteX155"/>
              <a:gd fmla="*/ 3303639 h 3401961" name="connsiteY155"/>
              <a:gd fmla="*/ 2812026 w 3608439" name="connsiteX156"/>
              <a:gd fmla="*/ 3313471 h 3401961" name="connsiteY156"/>
              <a:gd fmla="*/ 2792361 w 3608439" name="connsiteX157"/>
              <a:gd fmla="*/ 3401961 h 3401961" name="connsiteY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b="b" l="l" r="r" t="t"/>
            <a:pathLst>
              <a:path h="3401961" w="3608439">
                <a:moveTo>
                  <a:pt x="2792361" y="3401961"/>
                </a:moveTo>
                <a:lnTo>
                  <a:pt x="2792361" y="3401961"/>
                </a:lnTo>
                <a:cubicBezTo>
                  <a:pt x="2821858" y="3398684"/>
                  <a:pt x="2851577" y="3397008"/>
                  <a:pt x="2880852" y="3392129"/>
                </a:cubicBezTo>
                <a:cubicBezTo>
                  <a:pt x="2891075" y="3390425"/>
                  <a:pt x="2900064" y="3383583"/>
                  <a:pt x="2910348" y="3382297"/>
                </a:cubicBezTo>
                <a:cubicBezTo>
                  <a:pt x="2952751" y="3376997"/>
                  <a:pt x="2995561" y="3375742"/>
                  <a:pt x="3038168" y="3372464"/>
                </a:cubicBezTo>
                <a:cubicBezTo>
                  <a:pt x="3134601" y="3340320"/>
                  <a:pt x="3076505" y="3354521"/>
                  <a:pt x="3215148" y="3342968"/>
                </a:cubicBezTo>
                <a:lnTo>
                  <a:pt x="3303639" y="3313471"/>
                </a:lnTo>
                <a:cubicBezTo>
                  <a:pt x="3313471" y="3310194"/>
                  <a:pt x="3322912" y="3305343"/>
                  <a:pt x="3333135" y="3303639"/>
                </a:cubicBezTo>
                <a:cubicBezTo>
                  <a:pt x="3352800" y="3300361"/>
                  <a:pt x="3372788" y="3298641"/>
                  <a:pt x="3392129" y="3293806"/>
                </a:cubicBezTo>
                <a:cubicBezTo>
                  <a:pt x="3412238" y="3288779"/>
                  <a:pt x="3451123" y="3274142"/>
                  <a:pt x="3451123" y="3274142"/>
                </a:cubicBezTo>
                <a:cubicBezTo>
                  <a:pt x="3470787" y="3261032"/>
                  <a:pt x="3497006" y="3254477"/>
                  <a:pt x="3510116" y="3234813"/>
                </a:cubicBezTo>
                <a:cubicBezTo>
                  <a:pt x="3536336" y="3195484"/>
                  <a:pt x="3519949" y="3211871"/>
                  <a:pt x="3559277" y="3185652"/>
                </a:cubicBezTo>
                <a:cubicBezTo>
                  <a:pt x="3562555" y="3162710"/>
                  <a:pt x="3565300" y="3139686"/>
                  <a:pt x="3569110" y="3116826"/>
                </a:cubicBezTo>
                <a:cubicBezTo>
                  <a:pt x="3578997" y="3057506"/>
                  <a:pt x="3576987" y="3081376"/>
                  <a:pt x="3588774" y="3028335"/>
                </a:cubicBezTo>
                <a:cubicBezTo>
                  <a:pt x="3604593" y="2957150"/>
                  <a:pt x="3590869" y="3002384"/>
                  <a:pt x="3608439" y="2949677"/>
                </a:cubicBezTo>
                <a:cubicBezTo>
                  <a:pt x="3605161" y="2857909"/>
                  <a:pt x="3607451" y="2765773"/>
                  <a:pt x="3598606" y="2674374"/>
                </a:cubicBezTo>
                <a:cubicBezTo>
                  <a:pt x="3597468" y="2662612"/>
                  <a:pt x="3584227" y="2655446"/>
                  <a:pt x="3578942" y="2644877"/>
                </a:cubicBezTo>
                <a:cubicBezTo>
                  <a:pt x="3574307" y="2635607"/>
                  <a:pt x="3575745" y="2623343"/>
                  <a:pt x="3569110" y="2615381"/>
                </a:cubicBezTo>
                <a:cubicBezTo>
                  <a:pt x="3558619" y="2602792"/>
                  <a:pt x="3542223" y="2596549"/>
                  <a:pt x="3529781" y="2585884"/>
                </a:cubicBezTo>
                <a:cubicBezTo>
                  <a:pt x="3519224" y="2576835"/>
                  <a:pt x="3511260" y="2564924"/>
                  <a:pt x="3500284" y="2556387"/>
                </a:cubicBezTo>
                <a:cubicBezTo>
                  <a:pt x="3449571" y="2516944"/>
                  <a:pt x="3456298" y="2522061"/>
                  <a:pt x="3411793" y="2507226"/>
                </a:cubicBezTo>
                <a:cubicBezTo>
                  <a:pt x="3392129" y="2494116"/>
                  <a:pt x="3375728" y="2473629"/>
                  <a:pt x="3352800" y="2467897"/>
                </a:cubicBezTo>
                <a:cubicBezTo>
                  <a:pt x="3299252" y="2454509"/>
                  <a:pt x="3325558" y="2464107"/>
                  <a:pt x="3274142" y="2438400"/>
                </a:cubicBezTo>
                <a:cubicBezTo>
                  <a:pt x="3264310" y="2428568"/>
                  <a:pt x="3255202" y="2417952"/>
                  <a:pt x="3244645" y="2408903"/>
                </a:cubicBezTo>
                <a:cubicBezTo>
                  <a:pt x="3232203" y="2398238"/>
                  <a:pt x="3218651" y="2388931"/>
                  <a:pt x="3205316" y="2379406"/>
                </a:cubicBezTo>
                <a:cubicBezTo>
                  <a:pt x="3195700" y="2372538"/>
                  <a:pt x="3184897" y="2367307"/>
                  <a:pt x="3175819" y="2359742"/>
                </a:cubicBezTo>
                <a:cubicBezTo>
                  <a:pt x="3100114" y="2296655"/>
                  <a:pt x="3190062" y="2359403"/>
                  <a:pt x="3116826" y="2310581"/>
                </a:cubicBezTo>
                <a:cubicBezTo>
                  <a:pt x="3079276" y="2254256"/>
                  <a:pt x="3118812" y="2306469"/>
                  <a:pt x="3057832" y="2251587"/>
                </a:cubicBezTo>
                <a:cubicBezTo>
                  <a:pt x="2961159" y="2164580"/>
                  <a:pt x="3039293" y="2216865"/>
                  <a:pt x="2949677" y="2163097"/>
                </a:cubicBezTo>
                <a:cubicBezTo>
                  <a:pt x="2894776" y="2089894"/>
                  <a:pt x="2950488" y="2153873"/>
                  <a:pt x="2871019" y="2094271"/>
                </a:cubicBezTo>
                <a:cubicBezTo>
                  <a:pt x="2859895" y="2085928"/>
                  <a:pt x="2852205" y="2073676"/>
                  <a:pt x="2841523" y="2064774"/>
                </a:cubicBezTo>
                <a:cubicBezTo>
                  <a:pt x="2832445" y="2057209"/>
                  <a:pt x="2821642" y="2051978"/>
                  <a:pt x="2812026" y="2045110"/>
                </a:cubicBezTo>
                <a:cubicBezTo>
                  <a:pt x="2798691" y="2035585"/>
                  <a:pt x="2785139" y="2026278"/>
                  <a:pt x="2772697" y="2015613"/>
                </a:cubicBezTo>
                <a:cubicBezTo>
                  <a:pt x="2705793" y="1958266"/>
                  <a:pt x="2787963" y="2012974"/>
                  <a:pt x="2694039" y="1956619"/>
                </a:cubicBezTo>
                <a:cubicBezTo>
                  <a:pt x="2690761" y="1946787"/>
                  <a:pt x="2689955" y="1935746"/>
                  <a:pt x="2684206" y="1927122"/>
                </a:cubicBezTo>
                <a:cubicBezTo>
                  <a:pt x="2676493" y="1915553"/>
                  <a:pt x="2663611" y="1908308"/>
                  <a:pt x="2654710" y="1897626"/>
                </a:cubicBezTo>
                <a:cubicBezTo>
                  <a:pt x="2647145" y="1888548"/>
                  <a:pt x="2641600" y="1877961"/>
                  <a:pt x="2635045" y="1868129"/>
                </a:cubicBezTo>
                <a:cubicBezTo>
                  <a:pt x="2631768" y="1851742"/>
                  <a:pt x="2631081" y="1834615"/>
                  <a:pt x="2625213" y="1818968"/>
                </a:cubicBezTo>
                <a:cubicBezTo>
                  <a:pt x="2621064" y="1807903"/>
                  <a:pt x="2610833" y="1800040"/>
                  <a:pt x="2605548" y="1789471"/>
                </a:cubicBezTo>
                <a:cubicBezTo>
                  <a:pt x="2564836" y="1708048"/>
                  <a:pt x="2632412" y="1815020"/>
                  <a:pt x="2576052" y="1730477"/>
                </a:cubicBezTo>
                <a:cubicBezTo>
                  <a:pt x="2572774" y="1714090"/>
                  <a:pt x="2571504" y="1697170"/>
                  <a:pt x="2566219" y="1681316"/>
                </a:cubicBezTo>
                <a:cubicBezTo>
                  <a:pt x="2557062" y="1653846"/>
                  <a:pt x="2535408" y="1624067"/>
                  <a:pt x="2517058" y="1602658"/>
                </a:cubicBezTo>
                <a:cubicBezTo>
                  <a:pt x="2508009" y="1592101"/>
                  <a:pt x="2496718" y="1583626"/>
                  <a:pt x="2487561" y="1573161"/>
                </a:cubicBezTo>
                <a:cubicBezTo>
                  <a:pt x="2473742" y="1557368"/>
                  <a:pt x="2460823" y="1540789"/>
                  <a:pt x="2448232" y="1524000"/>
                </a:cubicBezTo>
                <a:cubicBezTo>
                  <a:pt x="2431389" y="1501543"/>
                  <a:pt x="2412942" y="1467535"/>
                  <a:pt x="2399071" y="1445342"/>
                </a:cubicBezTo>
                <a:cubicBezTo>
                  <a:pt x="2392808" y="1435321"/>
                  <a:pt x="2387257" y="1424677"/>
                  <a:pt x="2379406" y="1415845"/>
                </a:cubicBezTo>
                <a:cubicBezTo>
                  <a:pt x="2360930" y="1395060"/>
                  <a:pt x="2335839" y="1379991"/>
                  <a:pt x="2320413" y="1356852"/>
                </a:cubicBezTo>
                <a:lnTo>
                  <a:pt x="2281084" y="1297858"/>
                </a:lnTo>
                <a:cubicBezTo>
                  <a:pt x="2274529" y="1288026"/>
                  <a:pt x="2269775" y="1276717"/>
                  <a:pt x="2261419" y="1268361"/>
                </a:cubicBezTo>
                <a:lnTo>
                  <a:pt x="2202426" y="1209368"/>
                </a:lnTo>
                <a:cubicBezTo>
                  <a:pt x="2192594" y="1199536"/>
                  <a:pt x="2185366" y="1186090"/>
                  <a:pt x="2172929" y="1179871"/>
                </a:cubicBezTo>
                <a:cubicBezTo>
                  <a:pt x="2124330" y="1155571"/>
                  <a:pt x="2147505" y="1164841"/>
                  <a:pt x="2104103" y="1150374"/>
                </a:cubicBezTo>
                <a:cubicBezTo>
                  <a:pt x="2094271" y="1140542"/>
                  <a:pt x="2086397" y="1128247"/>
                  <a:pt x="2074606" y="1120877"/>
                </a:cubicBezTo>
                <a:cubicBezTo>
                  <a:pt x="2059639" y="1111523"/>
                  <a:pt x="2041573" y="1108381"/>
                  <a:pt x="2025445" y="1101213"/>
                </a:cubicBezTo>
                <a:cubicBezTo>
                  <a:pt x="2012051" y="1095260"/>
                  <a:pt x="1998842" y="1088820"/>
                  <a:pt x="1986116" y="1081548"/>
                </a:cubicBezTo>
                <a:cubicBezTo>
                  <a:pt x="1975856" y="1075685"/>
                  <a:pt x="1967724" y="1065922"/>
                  <a:pt x="1956619" y="1061884"/>
                </a:cubicBezTo>
                <a:cubicBezTo>
                  <a:pt x="1931220" y="1052648"/>
                  <a:pt x="1903600" y="1050765"/>
                  <a:pt x="1877961" y="1042219"/>
                </a:cubicBezTo>
                <a:cubicBezTo>
                  <a:pt x="1858297" y="1035664"/>
                  <a:pt x="1839077" y="1027583"/>
                  <a:pt x="1818968" y="1022555"/>
                </a:cubicBezTo>
                <a:cubicBezTo>
                  <a:pt x="1759530" y="1007694"/>
                  <a:pt x="1792459" y="1016995"/>
                  <a:pt x="1720645" y="993058"/>
                </a:cubicBezTo>
                <a:cubicBezTo>
                  <a:pt x="1710813" y="989781"/>
                  <a:pt x="1700418" y="987861"/>
                  <a:pt x="1691148" y="983226"/>
                </a:cubicBezTo>
                <a:cubicBezTo>
                  <a:pt x="1678038" y="976671"/>
                  <a:pt x="1665724" y="968196"/>
                  <a:pt x="1651819" y="963561"/>
                </a:cubicBezTo>
                <a:cubicBezTo>
                  <a:pt x="1626180" y="955015"/>
                  <a:pt x="1598800" y="952444"/>
                  <a:pt x="1573161" y="943897"/>
                </a:cubicBezTo>
                <a:cubicBezTo>
                  <a:pt x="1563329" y="940619"/>
                  <a:pt x="1553629" y="936911"/>
                  <a:pt x="1543664" y="934064"/>
                </a:cubicBezTo>
                <a:cubicBezTo>
                  <a:pt x="1457225" y="909367"/>
                  <a:pt x="1545574" y="937978"/>
                  <a:pt x="1474839" y="914400"/>
                </a:cubicBezTo>
                <a:cubicBezTo>
                  <a:pt x="1401603" y="865575"/>
                  <a:pt x="1491551" y="928327"/>
                  <a:pt x="1415845" y="865239"/>
                </a:cubicBezTo>
                <a:cubicBezTo>
                  <a:pt x="1406767" y="857674"/>
                  <a:pt x="1396180" y="852129"/>
                  <a:pt x="1386348" y="845574"/>
                </a:cubicBezTo>
                <a:cubicBezTo>
                  <a:pt x="1379793" y="835742"/>
                  <a:pt x="1375040" y="824433"/>
                  <a:pt x="1366684" y="816077"/>
                </a:cubicBezTo>
                <a:cubicBezTo>
                  <a:pt x="1358328" y="807721"/>
                  <a:pt x="1344968" y="805306"/>
                  <a:pt x="1337187" y="796413"/>
                </a:cubicBezTo>
                <a:cubicBezTo>
                  <a:pt x="1321624" y="778627"/>
                  <a:pt x="1314570" y="754131"/>
                  <a:pt x="1297858" y="737419"/>
                </a:cubicBezTo>
                <a:lnTo>
                  <a:pt x="1268361" y="707922"/>
                </a:lnTo>
                <a:cubicBezTo>
                  <a:pt x="1265084" y="698090"/>
                  <a:pt x="1263562" y="687486"/>
                  <a:pt x="1258529" y="678426"/>
                </a:cubicBezTo>
                <a:cubicBezTo>
                  <a:pt x="1258522" y="678414"/>
                  <a:pt x="1209371" y="604689"/>
                  <a:pt x="1199535" y="589935"/>
                </a:cubicBezTo>
                <a:lnTo>
                  <a:pt x="1179871" y="560439"/>
                </a:lnTo>
                <a:lnTo>
                  <a:pt x="1160206" y="530942"/>
                </a:lnTo>
                <a:cubicBezTo>
                  <a:pt x="1156929" y="521110"/>
                  <a:pt x="1155407" y="510505"/>
                  <a:pt x="1150374" y="501445"/>
                </a:cubicBezTo>
                <a:cubicBezTo>
                  <a:pt x="1138897" y="480785"/>
                  <a:pt x="1111045" y="442452"/>
                  <a:pt x="1111045" y="442452"/>
                </a:cubicBezTo>
                <a:cubicBezTo>
                  <a:pt x="1107768" y="432620"/>
                  <a:pt x="1105296" y="422481"/>
                  <a:pt x="1101213" y="412955"/>
                </a:cubicBezTo>
                <a:cubicBezTo>
                  <a:pt x="1095439" y="399483"/>
                  <a:pt x="1086694" y="387350"/>
                  <a:pt x="1081548" y="373626"/>
                </a:cubicBezTo>
                <a:cubicBezTo>
                  <a:pt x="1054336" y="301061"/>
                  <a:pt x="1091904" y="364580"/>
                  <a:pt x="1052052" y="304800"/>
                </a:cubicBezTo>
                <a:cubicBezTo>
                  <a:pt x="1033922" y="232287"/>
                  <a:pt x="1053405" y="298127"/>
                  <a:pt x="1022555" y="226142"/>
                </a:cubicBezTo>
                <a:cubicBezTo>
                  <a:pt x="1010560" y="198152"/>
                  <a:pt x="1016678" y="190767"/>
                  <a:pt x="993058" y="167148"/>
                </a:cubicBezTo>
                <a:cubicBezTo>
                  <a:pt x="984702" y="158792"/>
                  <a:pt x="973393" y="154039"/>
                  <a:pt x="963561" y="147484"/>
                </a:cubicBezTo>
                <a:cubicBezTo>
                  <a:pt x="927512" y="93409"/>
                  <a:pt x="963559" y="139287"/>
                  <a:pt x="914400" y="98322"/>
                </a:cubicBezTo>
                <a:cubicBezTo>
                  <a:pt x="903718" y="89420"/>
                  <a:pt x="895585" y="77728"/>
                  <a:pt x="884903" y="68826"/>
                </a:cubicBezTo>
                <a:cubicBezTo>
                  <a:pt x="859488" y="47647"/>
                  <a:pt x="855474" y="49184"/>
                  <a:pt x="825910" y="39329"/>
                </a:cubicBezTo>
                <a:cubicBezTo>
                  <a:pt x="816078" y="32774"/>
                  <a:pt x="807519" y="23702"/>
                  <a:pt x="796413" y="19664"/>
                </a:cubicBezTo>
                <a:cubicBezTo>
                  <a:pt x="771014" y="10428"/>
                  <a:pt x="717755" y="0"/>
                  <a:pt x="717755" y="0"/>
                </a:cubicBezTo>
                <a:cubicBezTo>
                  <a:pt x="688258" y="3277"/>
                  <a:pt x="658434" y="4363"/>
                  <a:pt x="629264" y="9832"/>
                </a:cubicBezTo>
                <a:cubicBezTo>
                  <a:pt x="618523" y="11846"/>
                  <a:pt x="515299" y="42234"/>
                  <a:pt x="501445" y="49161"/>
                </a:cubicBezTo>
                <a:cubicBezTo>
                  <a:pt x="488335" y="55716"/>
                  <a:pt x="475588" y="63052"/>
                  <a:pt x="462116" y="68826"/>
                </a:cubicBezTo>
                <a:cubicBezTo>
                  <a:pt x="442370" y="77288"/>
                  <a:pt x="413245" y="83501"/>
                  <a:pt x="393290" y="88490"/>
                </a:cubicBezTo>
                <a:cubicBezTo>
                  <a:pt x="380180" y="95045"/>
                  <a:pt x="365888" y="99636"/>
                  <a:pt x="353961" y="108155"/>
                </a:cubicBezTo>
                <a:cubicBezTo>
                  <a:pt x="342646" y="116237"/>
                  <a:pt x="336034" y="129939"/>
                  <a:pt x="324464" y="137652"/>
                </a:cubicBezTo>
                <a:cubicBezTo>
                  <a:pt x="235774" y="196779"/>
                  <a:pt x="358303" y="89789"/>
                  <a:pt x="265471" y="167148"/>
                </a:cubicBezTo>
                <a:cubicBezTo>
                  <a:pt x="189757" y="230242"/>
                  <a:pt x="279719" y="167481"/>
                  <a:pt x="206477" y="216310"/>
                </a:cubicBezTo>
                <a:cubicBezTo>
                  <a:pt x="170426" y="270386"/>
                  <a:pt x="206477" y="224503"/>
                  <a:pt x="157316" y="265471"/>
                </a:cubicBezTo>
                <a:cubicBezTo>
                  <a:pt x="133061" y="285683"/>
                  <a:pt x="106198" y="320518"/>
                  <a:pt x="88490" y="344129"/>
                </a:cubicBezTo>
                <a:cubicBezTo>
                  <a:pt x="81400" y="353583"/>
                  <a:pt x="74111" y="363057"/>
                  <a:pt x="68826" y="373626"/>
                </a:cubicBezTo>
                <a:cubicBezTo>
                  <a:pt x="64191" y="382896"/>
                  <a:pt x="63628" y="393852"/>
                  <a:pt x="58993" y="403122"/>
                </a:cubicBezTo>
                <a:cubicBezTo>
                  <a:pt x="53708" y="413691"/>
                  <a:pt x="44614" y="422050"/>
                  <a:pt x="39329" y="432619"/>
                </a:cubicBezTo>
                <a:cubicBezTo>
                  <a:pt x="21136" y="469007"/>
                  <a:pt x="36491" y="466406"/>
                  <a:pt x="19664" y="511277"/>
                </a:cubicBezTo>
                <a:cubicBezTo>
                  <a:pt x="15515" y="522341"/>
                  <a:pt x="6555" y="530942"/>
                  <a:pt x="0" y="540774"/>
                </a:cubicBezTo>
                <a:cubicBezTo>
                  <a:pt x="3277" y="648929"/>
                  <a:pt x="4145" y="757184"/>
                  <a:pt x="9832" y="865239"/>
                </a:cubicBezTo>
                <a:cubicBezTo>
                  <a:pt x="10087" y="870093"/>
                  <a:pt x="25497" y="944730"/>
                  <a:pt x="29497" y="953729"/>
                </a:cubicBezTo>
                <a:cubicBezTo>
                  <a:pt x="37258" y="971192"/>
                  <a:pt x="50447" y="985797"/>
                  <a:pt x="58993" y="1002890"/>
                </a:cubicBezTo>
                <a:cubicBezTo>
                  <a:pt x="82812" y="1050529"/>
                  <a:pt x="51155" y="1065047"/>
                  <a:pt x="127819" y="1111045"/>
                </a:cubicBezTo>
                <a:cubicBezTo>
                  <a:pt x="144206" y="1120877"/>
                  <a:pt x="161896" y="1128809"/>
                  <a:pt x="176981" y="1140542"/>
                </a:cubicBezTo>
                <a:cubicBezTo>
                  <a:pt x="191616" y="1151924"/>
                  <a:pt x="200884" y="1169587"/>
                  <a:pt x="216310" y="1179871"/>
                </a:cubicBezTo>
                <a:cubicBezTo>
                  <a:pt x="240701" y="1196132"/>
                  <a:pt x="268180" y="1207294"/>
                  <a:pt x="294968" y="1219200"/>
                </a:cubicBezTo>
                <a:cubicBezTo>
                  <a:pt x="324465" y="1232310"/>
                  <a:pt x="353294" y="1247038"/>
                  <a:pt x="383458" y="1258529"/>
                </a:cubicBezTo>
                <a:cubicBezTo>
                  <a:pt x="482078" y="1296099"/>
                  <a:pt x="474991" y="1292567"/>
                  <a:pt x="550606" y="1307690"/>
                </a:cubicBezTo>
                <a:cubicBezTo>
                  <a:pt x="566993" y="1314245"/>
                  <a:pt x="583024" y="1321774"/>
                  <a:pt x="599768" y="1327355"/>
                </a:cubicBezTo>
                <a:cubicBezTo>
                  <a:pt x="612588" y="1331628"/>
                  <a:pt x="626104" y="1333475"/>
                  <a:pt x="639097" y="1337187"/>
                </a:cubicBezTo>
                <a:cubicBezTo>
                  <a:pt x="649062" y="1340034"/>
                  <a:pt x="658761" y="1343742"/>
                  <a:pt x="668593" y="1347019"/>
                </a:cubicBezTo>
                <a:cubicBezTo>
                  <a:pt x="740111" y="1394698"/>
                  <a:pt x="646740" y="1337858"/>
                  <a:pt x="747252" y="1376516"/>
                </a:cubicBezTo>
                <a:cubicBezTo>
                  <a:pt x="799981" y="1396796"/>
                  <a:pt x="816232" y="1409393"/>
                  <a:pt x="855406" y="1435510"/>
                </a:cubicBezTo>
                <a:cubicBezTo>
                  <a:pt x="861961" y="1445342"/>
                  <a:pt x="868121" y="1455449"/>
                  <a:pt x="875071" y="1465006"/>
                </a:cubicBezTo>
                <a:cubicBezTo>
                  <a:pt x="894348" y="1491512"/>
                  <a:pt x="915269" y="1516814"/>
                  <a:pt x="934064" y="1543664"/>
                </a:cubicBezTo>
                <a:lnTo>
                  <a:pt x="1002890" y="1641987"/>
                </a:lnTo>
                <a:cubicBezTo>
                  <a:pt x="1009616" y="1651703"/>
                  <a:pt x="1018166" y="1660512"/>
                  <a:pt x="1022555" y="1671484"/>
                </a:cubicBezTo>
                <a:cubicBezTo>
                  <a:pt x="1029110" y="1687871"/>
                  <a:pt x="1033768" y="1705151"/>
                  <a:pt x="1042219" y="1720645"/>
                </a:cubicBezTo>
                <a:cubicBezTo>
                  <a:pt x="1053536" y="1741393"/>
                  <a:pt x="1074074" y="1757218"/>
                  <a:pt x="1081548" y="1779639"/>
                </a:cubicBezTo>
                <a:cubicBezTo>
                  <a:pt x="1098018" y="1829044"/>
                  <a:pt x="1084907" y="1801042"/>
                  <a:pt x="1130710" y="1858297"/>
                </a:cubicBezTo>
                <a:cubicBezTo>
                  <a:pt x="1174913" y="1968806"/>
                  <a:pt x="1122630" y="1856817"/>
                  <a:pt x="1179871" y="1936955"/>
                </a:cubicBezTo>
                <a:cubicBezTo>
                  <a:pt x="1188390" y="1948882"/>
                  <a:pt x="1191405" y="1964089"/>
                  <a:pt x="1199535" y="1976284"/>
                </a:cubicBezTo>
                <a:cubicBezTo>
                  <a:pt x="1217715" y="2003554"/>
                  <a:pt x="1240350" y="2027672"/>
                  <a:pt x="1258529" y="2054942"/>
                </a:cubicBezTo>
                <a:cubicBezTo>
                  <a:pt x="1265084" y="2064774"/>
                  <a:pt x="1272908" y="2073870"/>
                  <a:pt x="1278193" y="2084439"/>
                </a:cubicBezTo>
                <a:cubicBezTo>
                  <a:pt x="1282828" y="2093709"/>
                  <a:pt x="1281552" y="2105842"/>
                  <a:pt x="1288026" y="2113935"/>
                </a:cubicBezTo>
                <a:cubicBezTo>
                  <a:pt x="1295408" y="2123162"/>
                  <a:pt x="1307691" y="2127045"/>
                  <a:pt x="1317523" y="2133600"/>
                </a:cubicBezTo>
                <a:cubicBezTo>
                  <a:pt x="1351808" y="2202171"/>
                  <a:pt x="1318852" y="2146622"/>
                  <a:pt x="1366684" y="2202426"/>
                </a:cubicBezTo>
                <a:cubicBezTo>
                  <a:pt x="1397092" y="2237902"/>
                  <a:pt x="1411364" y="2274462"/>
                  <a:pt x="1455174" y="2300748"/>
                </a:cubicBezTo>
                <a:lnTo>
                  <a:pt x="1504335" y="2330245"/>
                </a:lnTo>
                <a:cubicBezTo>
                  <a:pt x="1554096" y="2404885"/>
                  <a:pt x="1479110" y="2302978"/>
                  <a:pt x="1602658" y="2399071"/>
                </a:cubicBezTo>
                <a:cubicBezTo>
                  <a:pt x="1632155" y="2422013"/>
                  <a:pt x="1657725" y="2451186"/>
                  <a:pt x="1691148" y="2467897"/>
                </a:cubicBezTo>
                <a:cubicBezTo>
                  <a:pt x="1750174" y="2497409"/>
                  <a:pt x="1783138" y="2512836"/>
                  <a:pt x="1848464" y="2556387"/>
                </a:cubicBezTo>
                <a:cubicBezTo>
                  <a:pt x="1858296" y="2562942"/>
                  <a:pt x="1868404" y="2569102"/>
                  <a:pt x="1877961" y="2576052"/>
                </a:cubicBezTo>
                <a:cubicBezTo>
                  <a:pt x="1904467" y="2595329"/>
                  <a:pt x="1929349" y="2616865"/>
                  <a:pt x="1956619" y="2635045"/>
                </a:cubicBezTo>
                <a:cubicBezTo>
                  <a:pt x="1999751" y="2663800"/>
                  <a:pt x="1976662" y="2647620"/>
                  <a:pt x="2025445" y="2684206"/>
                </a:cubicBezTo>
                <a:cubicBezTo>
                  <a:pt x="2069426" y="2750176"/>
                  <a:pt x="2017616" y="2685541"/>
                  <a:pt x="2074606" y="2723535"/>
                </a:cubicBezTo>
                <a:cubicBezTo>
                  <a:pt x="2086176" y="2731248"/>
                  <a:pt x="2092979" y="2744689"/>
                  <a:pt x="2104103" y="2753032"/>
                </a:cubicBezTo>
                <a:cubicBezTo>
                  <a:pt x="2119391" y="2764498"/>
                  <a:pt x="2137363" y="2771928"/>
                  <a:pt x="2153264" y="2782529"/>
                </a:cubicBezTo>
                <a:cubicBezTo>
                  <a:pt x="2166899" y="2791619"/>
                  <a:pt x="2179258" y="2802501"/>
                  <a:pt x="2192593" y="2812026"/>
                </a:cubicBezTo>
                <a:cubicBezTo>
                  <a:pt x="2202209" y="2818894"/>
                  <a:pt x="2212474" y="2824822"/>
                  <a:pt x="2222090" y="2831690"/>
                </a:cubicBezTo>
                <a:cubicBezTo>
                  <a:pt x="2235425" y="2841215"/>
                  <a:pt x="2247523" y="2852502"/>
                  <a:pt x="2261419" y="2861187"/>
                </a:cubicBezTo>
                <a:cubicBezTo>
                  <a:pt x="2273848" y="2868955"/>
                  <a:pt x="2287354" y="2874899"/>
                  <a:pt x="2300748" y="2880852"/>
                </a:cubicBezTo>
                <a:cubicBezTo>
                  <a:pt x="2336011" y="2896524"/>
                  <a:pt x="2346978" y="2899539"/>
                  <a:pt x="2379406" y="2910348"/>
                </a:cubicBezTo>
                <a:cubicBezTo>
                  <a:pt x="2486767" y="2981924"/>
                  <a:pt x="2321256" y="2876358"/>
                  <a:pt x="2448232" y="2939845"/>
                </a:cubicBezTo>
                <a:cubicBezTo>
                  <a:pt x="2469371" y="2950414"/>
                  <a:pt x="2486087" y="2968604"/>
                  <a:pt x="2507226" y="2979174"/>
                </a:cubicBezTo>
                <a:cubicBezTo>
                  <a:pt x="2520336" y="2985729"/>
                  <a:pt x="2535110" y="2989683"/>
                  <a:pt x="2546555" y="2998839"/>
                </a:cubicBezTo>
                <a:cubicBezTo>
                  <a:pt x="2568271" y="3016212"/>
                  <a:pt x="2582409" y="3042406"/>
                  <a:pt x="2605548" y="3057832"/>
                </a:cubicBezTo>
                <a:lnTo>
                  <a:pt x="2635045" y="3077497"/>
                </a:lnTo>
                <a:cubicBezTo>
                  <a:pt x="2641600" y="3087329"/>
                  <a:pt x="2649051" y="3096619"/>
                  <a:pt x="2654710" y="3106993"/>
                </a:cubicBezTo>
                <a:cubicBezTo>
                  <a:pt x="2668747" y="3132728"/>
                  <a:pt x="2677778" y="3161261"/>
                  <a:pt x="2694039" y="3185652"/>
                </a:cubicBezTo>
                <a:cubicBezTo>
                  <a:pt x="2700594" y="3195484"/>
                  <a:pt x="2705347" y="3206792"/>
                  <a:pt x="2713703" y="3215148"/>
                </a:cubicBezTo>
                <a:cubicBezTo>
                  <a:pt x="2722059" y="3223504"/>
                  <a:pt x="2733368" y="3228258"/>
                  <a:pt x="2743200" y="3234813"/>
                </a:cubicBezTo>
                <a:cubicBezTo>
                  <a:pt x="2748040" y="3244492"/>
                  <a:pt x="2770946" y="3294373"/>
                  <a:pt x="2782529" y="3303639"/>
                </a:cubicBezTo>
                <a:cubicBezTo>
                  <a:pt x="2790622" y="3310113"/>
                  <a:pt x="2802194" y="3310194"/>
                  <a:pt x="2812026" y="3313471"/>
                </a:cubicBezTo>
                <a:cubicBezTo>
                  <a:pt x="2824967" y="3352295"/>
                  <a:pt x="2795638" y="3387213"/>
                  <a:pt x="2792361" y="340196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Tree>
    <p:extLst>
      <p:ext uri="{BB962C8B-B14F-4D97-AF65-F5344CB8AC3E}">
        <p14:creationId xmlns:p14="http://schemas.microsoft.com/office/powerpoint/2010/main" val="983752170"/>
      </p:ext>
    </p:extLst>
  </p:cSld>
  <p:clrMapOvr>
    <a:masterClrMapping/>
  </p:clrMapOvr>
  <p:transition spd="slow">
    <p:wipe dir="r"/>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1" presetSubtype="1">
                                  <p:stCondLst>
                                    <p:cond delay="0"/>
                                  </p:stCondLst>
                                  <p:childTnLst>
                                    <p:set>
                                      <p:cBhvr>
                                        <p:cTn dur="1" fill="hold" id="6">
                                          <p:stCondLst>
                                            <p:cond delay="0"/>
                                          </p:stCondLst>
                                        </p:cTn>
                                        <p:tgtEl>
                                          <p:spTgt spid="5"/>
                                        </p:tgtEl>
                                        <p:attrNameLst>
                                          <p:attrName>style.visibility</p:attrName>
                                        </p:attrNameLst>
                                      </p:cBhvr>
                                      <p:to>
                                        <p:strVal val="visible"/>
                                      </p:to>
                                    </p:set>
                                    <p:animEffect filter="wheel(1)" transition="in">
                                      <p:cBhvr>
                                        <p:cTn dur="2000" id="7"/>
                                        <p:tgtEl>
                                          <p:spTgt spid="5"/>
                                        </p:tgtEl>
                                      </p:cBhvr>
                                    </p:animEffect>
                                  </p:childTnLst>
                                </p:cTn>
                              </p:par>
                            </p:childTnLst>
                          </p:cTn>
                        </p:par>
                        <p:par>
                          <p:cTn fill="hold" id="8">
                            <p:stCondLst>
                              <p:cond delay="2000"/>
                            </p:stCondLst>
                            <p:childTnLst>
                              <p:par>
                                <p:cTn fill="hold" grpId="0" id="9" nodeType="afterEffect" presetClass="entr" presetID="21" presetSubtype="1">
                                  <p:stCondLst>
                                    <p:cond delay="0"/>
                                  </p:stCondLst>
                                  <p:childTnLst>
                                    <p:set>
                                      <p:cBhvr>
                                        <p:cTn dur="1" fill="hold" id="10">
                                          <p:stCondLst>
                                            <p:cond delay="0"/>
                                          </p:stCondLst>
                                        </p:cTn>
                                        <p:tgtEl>
                                          <p:spTgt spid="32"/>
                                        </p:tgtEl>
                                        <p:attrNameLst>
                                          <p:attrName>style.visibility</p:attrName>
                                        </p:attrNameLst>
                                      </p:cBhvr>
                                      <p:to>
                                        <p:strVal val="visible"/>
                                      </p:to>
                                    </p:set>
                                    <p:animEffect filter="wheel(1)" transition="in">
                                      <p:cBhvr>
                                        <p:cTn dur="2000" id="11"/>
                                        <p:tgtEl>
                                          <p:spTgt spid="32"/>
                                        </p:tgtEl>
                                      </p:cBhvr>
                                    </p:animEffect>
                                  </p:childTnLst>
                                </p:cTn>
                              </p:par>
                            </p:childTnLst>
                          </p:cTn>
                        </p:par>
                        <p:par>
                          <p:cTn fill="hold" id="12">
                            <p:stCondLst>
                              <p:cond delay="4000"/>
                            </p:stCondLst>
                            <p:childTnLst>
                              <p:par>
                                <p:cTn fill="hold" grpId="0" id="13" nodeType="afterEffect" presetClass="entr" presetID="21" presetSubtype="1">
                                  <p:stCondLst>
                                    <p:cond delay="0"/>
                                  </p:stCondLst>
                                  <p:childTnLst>
                                    <p:set>
                                      <p:cBhvr>
                                        <p:cTn dur="1" fill="hold" id="14">
                                          <p:stCondLst>
                                            <p:cond delay="0"/>
                                          </p:stCondLst>
                                        </p:cTn>
                                        <p:tgtEl>
                                          <p:spTgt spid="34"/>
                                        </p:tgtEl>
                                        <p:attrNameLst>
                                          <p:attrName>style.visibility</p:attrName>
                                        </p:attrNameLst>
                                      </p:cBhvr>
                                      <p:to>
                                        <p:strVal val="visible"/>
                                      </p:to>
                                    </p:set>
                                    <p:animEffect filter="wheel(1)" transition="in">
                                      <p:cBhvr>
                                        <p:cTn dur="2000" id="15"/>
                                        <p:tgtEl>
                                          <p:spTgt spid="3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P animBg="1" grpId="0" spid="32"/>
      <p:bldP animBg="1" grpId="0" spid="34"/>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8600" y="1205029"/>
            <a:ext cx="8705850" cy="3059790"/>
          </a:xfrm>
          <a:prstGeom prst="rect">
            <a:avLst/>
          </a:prstGeom>
        </p:spPr>
        <p:txBody>
          <a:bodyPr vert="horz" wrap="square" lIns="0" tIns="73343" rIns="0" bIns="0" rtlCol="0">
            <a:noAutofit/>
          </a:bodyPr>
          <a:lstStyle/>
          <a:p>
            <a:pPr marL="342900" lvl="1" indent="-171450" defTabSz="342900" fontAlgn="base">
              <a:spcBef>
                <a:spcPts val="503"/>
              </a:spcBef>
              <a:spcAft>
                <a:spcPct val="0"/>
              </a:spcAft>
              <a:buFont typeface="Arial" panose="020B0604020202020204" pitchFamily="34" charset="0"/>
              <a:buChar char="•"/>
              <a:defRPr/>
            </a:pPr>
            <a:r>
              <a:rPr lang="en-US" sz="2250" b="1" spc="-4" dirty="0">
                <a:solidFill>
                  <a:prstClr val="black"/>
                </a:solidFill>
                <a:uFill>
                  <a:solidFill>
                    <a:srgbClr val="000000"/>
                  </a:solidFill>
                </a:uFill>
                <a:latin typeface="Cambria" panose="02040503050406030204" pitchFamily="18" charset="0"/>
                <a:ea typeface="ＭＳ Ｐゴシック" pitchFamily="34" charset="-128"/>
                <a:cs typeface="Calibri"/>
              </a:rPr>
              <a:t>Gravimetric</a:t>
            </a:r>
          </a:p>
          <a:p>
            <a:pPr marL="342900" lvl="1" indent="-171450" defTabSz="342900" fontAlgn="base">
              <a:spcBef>
                <a:spcPts val="409"/>
              </a:spcBef>
              <a:spcAft>
                <a:spcPct val="0"/>
              </a:spcAft>
              <a:buFont typeface="Arial" panose="020B0604020202020204" pitchFamily="34" charset="0"/>
              <a:buChar char="•"/>
              <a:defRPr/>
            </a:pPr>
            <a:endParaRPr lang="en-US" sz="2250" b="1"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2900" lvl="1" indent="-171450" defTabSz="342900" fontAlgn="base">
              <a:spcBef>
                <a:spcPts val="409"/>
              </a:spcBef>
              <a:spcAft>
                <a:spcPct val="0"/>
              </a:spcAft>
              <a:buFont typeface="Arial" panose="020B0604020202020204" pitchFamily="34" charset="0"/>
              <a:buChar char="•"/>
              <a:defRPr/>
            </a:pPr>
            <a:endParaRPr lang="en-US" sz="2250" b="1"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2900" lvl="1" indent="-171450" defTabSz="342900" fontAlgn="base">
              <a:spcBef>
                <a:spcPts val="409"/>
              </a:spcBef>
              <a:spcAft>
                <a:spcPct val="0"/>
              </a:spcAft>
              <a:buFont typeface="Arial" panose="020B0604020202020204" pitchFamily="34" charset="0"/>
              <a:buChar char="•"/>
              <a:defRPr/>
            </a:pPr>
            <a:endPar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2900" lvl="1" indent="-171450" defTabSz="342900" fontAlgn="base">
              <a:spcBef>
                <a:spcPts val="503"/>
              </a:spcBef>
              <a:spcAft>
                <a:spcPct val="0"/>
              </a:spcAft>
              <a:buFont typeface="Arial" panose="020B0604020202020204" pitchFamily="34" charset="0"/>
              <a:buChar char="•"/>
              <a:defRPr/>
            </a:pPr>
            <a:r>
              <a:rPr lang="en-US" sz="2250" b="1" spc="-4" dirty="0">
                <a:solidFill>
                  <a:prstClr val="black"/>
                </a:solidFill>
                <a:uFill>
                  <a:solidFill>
                    <a:srgbClr val="000000"/>
                  </a:solidFill>
                </a:uFill>
                <a:latin typeface="Cambria" panose="02040503050406030204" pitchFamily="18" charset="0"/>
                <a:ea typeface="ＭＳ Ｐゴシック" pitchFamily="34" charset="-128"/>
                <a:cs typeface="Calibri"/>
              </a:rPr>
              <a:t>Hybrid</a:t>
            </a:r>
            <a:r>
              <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rPr>
              <a:t> </a:t>
            </a:r>
          </a:p>
        </p:txBody>
      </p:sp>
      <p:sp>
        <p:nvSpPr>
          <p:cNvPr id="4" name="object 2"/>
          <p:cNvSpPr txBox="1">
            <a:spLocks/>
          </p:cNvSpPr>
          <p:nvPr/>
        </p:nvSpPr>
        <p:spPr bwMode="auto">
          <a:xfrm>
            <a:off x="1143001" y="249187"/>
            <a:ext cx="6858000" cy="63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756901" marR="5080" indent="-744836" defTabSz="342900">
              <a:spcBef>
                <a:spcPts val="100"/>
              </a:spcBef>
              <a:defRPr/>
            </a:pPr>
            <a:r>
              <a:rPr lang="en-US" sz="4050" spc="-5" dirty="0">
                <a:solidFill>
                  <a:prstClr val="black"/>
                </a:solidFill>
                <a:latin typeface="Cambria" panose="02040503050406030204" pitchFamily="18" charset="0"/>
                <a:cs typeface="Calibri"/>
              </a:rPr>
              <a:t>Two types of geoid models</a:t>
            </a:r>
            <a:endParaRPr lang="en-US" sz="4050" dirty="0">
              <a:solidFill>
                <a:prstClr val="black"/>
              </a:solidFill>
              <a:latin typeface="Cambria" panose="02040503050406030204" pitchFamily="18" charset="0"/>
              <a:cs typeface="Calibri"/>
            </a:endParaRPr>
          </a:p>
        </p:txBody>
      </p:sp>
    </p:spTree>
    <p:extLst>
      <p:ext uri="{BB962C8B-B14F-4D97-AF65-F5344CB8AC3E}">
        <p14:creationId xmlns:p14="http://schemas.microsoft.com/office/powerpoint/2010/main" val="8466197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8600" y="1205029"/>
            <a:ext cx="8686800" cy="3059790"/>
          </a:xfrm>
          <a:prstGeom prst="rect">
            <a:avLst/>
          </a:prstGeom>
        </p:spPr>
        <p:txBody>
          <a:bodyPr vert="horz" wrap="square" lIns="0" tIns="73343" rIns="0" bIns="0" rtlCol="0">
            <a:noAutofit/>
          </a:bodyPr>
          <a:lstStyle/>
          <a:p>
            <a:pPr marL="342900" lvl="1" indent="-171450" defTabSz="342900" fontAlgn="base">
              <a:spcBef>
                <a:spcPts val="503"/>
              </a:spcBef>
              <a:spcAft>
                <a:spcPct val="0"/>
              </a:spcAft>
              <a:buFont typeface="Arial" panose="020B0604020202020204" pitchFamily="34" charset="0"/>
              <a:buChar char="•"/>
              <a:defRPr/>
            </a:pPr>
            <a:r>
              <a:rPr lang="en-US" sz="2800" b="1" spc="-4" dirty="0">
                <a:solidFill>
                  <a:prstClr val="black"/>
                </a:solidFill>
                <a:uFill>
                  <a:solidFill>
                    <a:srgbClr val="000000"/>
                  </a:solidFill>
                </a:uFill>
                <a:latin typeface="Cambria" panose="02040503050406030204" pitchFamily="18" charset="0"/>
                <a:ea typeface="ＭＳ Ｐゴシック" pitchFamily="34" charset="-128"/>
                <a:cs typeface="Calibri"/>
              </a:rPr>
              <a:t>Gravimetric</a:t>
            </a:r>
            <a:r>
              <a:rPr lang="en-US" sz="2800" spc="-4" dirty="0">
                <a:solidFill>
                  <a:prstClr val="black"/>
                </a:solidFill>
                <a:uFill>
                  <a:solidFill>
                    <a:srgbClr val="000000"/>
                  </a:solidFill>
                </a:uFill>
                <a:latin typeface="Cambria" panose="02040503050406030204" pitchFamily="18" charset="0"/>
                <a:ea typeface="ＭＳ Ｐゴシック" pitchFamily="34" charset="-128"/>
                <a:cs typeface="Calibri"/>
              </a:rPr>
              <a:t> geoid is created from “scratch” with various types of gravity data</a:t>
            </a:r>
          </a:p>
          <a:p>
            <a:pPr marL="348854" lvl="3" indent="-177404" defTabSz="342900" fontAlgn="base">
              <a:spcBef>
                <a:spcPts val="675"/>
              </a:spcBef>
              <a:spcAft>
                <a:spcPct val="0"/>
              </a:spcAft>
              <a:buFont typeface="Cambria" panose="02040503050406030204" pitchFamily="18" charset="0"/>
              <a:buChar char="–"/>
              <a:defRPr/>
            </a:pPr>
            <a:r>
              <a:rPr lang="en-US" sz="2800" spc="-4" dirty="0">
                <a:solidFill>
                  <a:prstClr val="black"/>
                </a:solidFill>
                <a:uFill>
                  <a:solidFill>
                    <a:srgbClr val="000000"/>
                  </a:solidFill>
                </a:uFill>
                <a:latin typeface="Cambria" panose="02040503050406030204" pitchFamily="18" charset="0"/>
                <a:ea typeface="ＭＳ Ｐゴシック" pitchFamily="34" charset="-128"/>
                <a:cs typeface="Calibri"/>
              </a:rPr>
              <a:t>USGG2003, USGG2009, USGG2012, xGEOID19</a:t>
            </a:r>
          </a:p>
          <a:p>
            <a:pPr marL="342900" lvl="1" indent="-171450" defTabSz="342900" fontAlgn="base">
              <a:spcBef>
                <a:spcPts val="503"/>
              </a:spcBef>
              <a:spcAft>
                <a:spcPct val="0"/>
              </a:spcAft>
              <a:buFont typeface="Arial" panose="020B0604020202020204" pitchFamily="34" charset="0"/>
              <a:buChar char="•"/>
              <a:defRPr/>
            </a:pPr>
            <a:endParaRPr lang="en-US" sz="2800"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2900" lvl="1" indent="-171450" defTabSz="342900" fontAlgn="base">
              <a:spcBef>
                <a:spcPts val="503"/>
              </a:spcBef>
              <a:spcAft>
                <a:spcPts val="600"/>
              </a:spcAft>
              <a:buFont typeface="Arial" panose="020B0604020202020204" pitchFamily="34" charset="0"/>
              <a:buChar char="•"/>
              <a:defRPr/>
            </a:pPr>
            <a:r>
              <a:rPr lang="en-US" sz="2800" b="1" spc="-4" dirty="0">
                <a:solidFill>
                  <a:prstClr val="black"/>
                </a:solidFill>
                <a:uFill>
                  <a:solidFill>
                    <a:srgbClr val="000000"/>
                  </a:solidFill>
                </a:uFill>
                <a:latin typeface="Cambria" panose="02040503050406030204" pitchFamily="18" charset="0"/>
                <a:ea typeface="ＭＳ Ｐゴシック" pitchFamily="34" charset="-128"/>
                <a:cs typeface="Calibri"/>
              </a:rPr>
              <a:t>Hybrid</a:t>
            </a:r>
            <a:r>
              <a:rPr lang="en-US" sz="2800" spc="-4" dirty="0">
                <a:solidFill>
                  <a:prstClr val="black"/>
                </a:solidFill>
                <a:uFill>
                  <a:solidFill>
                    <a:srgbClr val="000000"/>
                  </a:solidFill>
                </a:uFill>
                <a:latin typeface="Cambria" panose="02040503050406030204" pitchFamily="18" charset="0"/>
                <a:ea typeface="ＭＳ Ｐゴシック" pitchFamily="34" charset="-128"/>
                <a:cs typeface="Calibri"/>
              </a:rPr>
              <a:t> geoid is simply a gravimetric geoid then </a:t>
            </a:r>
            <a:r>
              <a:rPr lang="en-US" sz="2800" u="sng" spc="-4" dirty="0">
                <a:solidFill>
                  <a:prstClr val="black"/>
                </a:solidFill>
                <a:uFill>
                  <a:solidFill>
                    <a:srgbClr val="000000"/>
                  </a:solidFill>
                </a:uFill>
                <a:latin typeface="Cambria" panose="02040503050406030204" pitchFamily="18" charset="0"/>
                <a:ea typeface="ＭＳ Ｐゴシック" pitchFamily="34" charset="-128"/>
                <a:cs typeface="Calibri"/>
              </a:rPr>
              <a:t>best fit some vertical datum</a:t>
            </a:r>
            <a:r>
              <a:rPr lang="en-US" sz="2800" spc="-4" dirty="0">
                <a:solidFill>
                  <a:prstClr val="black"/>
                </a:solidFill>
                <a:uFill>
                  <a:solidFill>
                    <a:srgbClr val="000000"/>
                  </a:solidFill>
                </a:uFill>
                <a:latin typeface="Cambria" panose="02040503050406030204" pitchFamily="18" charset="0"/>
                <a:ea typeface="ＭＳ Ｐゴシック" pitchFamily="34" charset="-128"/>
                <a:cs typeface="Calibri"/>
              </a:rPr>
              <a:t>… like NAVD88</a:t>
            </a:r>
          </a:p>
          <a:p>
            <a:pPr marL="348854" lvl="3" indent="-177404" defTabSz="342900" fontAlgn="base">
              <a:spcBef>
                <a:spcPts val="675"/>
              </a:spcBef>
              <a:spcAft>
                <a:spcPct val="0"/>
              </a:spcAft>
              <a:buFont typeface="Cambria" panose="02040503050406030204" pitchFamily="18" charset="0"/>
              <a:buChar char="–"/>
              <a:defRPr/>
            </a:pPr>
            <a:r>
              <a:rPr lang="en-US" sz="2800" spc="-4" dirty="0">
                <a:solidFill>
                  <a:prstClr val="black"/>
                </a:solidFill>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143001" y="249187"/>
            <a:ext cx="6858000" cy="63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756901" marR="5080" indent="-744836" defTabSz="342900">
              <a:spcBef>
                <a:spcPts val="100"/>
              </a:spcBef>
              <a:defRPr/>
            </a:pPr>
            <a:r>
              <a:rPr lang="en-US" sz="4050" spc="-5" dirty="0">
                <a:solidFill>
                  <a:prstClr val="black"/>
                </a:solidFill>
                <a:latin typeface="Cambria" panose="02040503050406030204" pitchFamily="18" charset="0"/>
                <a:cs typeface="Calibri"/>
              </a:rPr>
              <a:t>Gravimetric </a:t>
            </a:r>
            <a:r>
              <a:rPr lang="en-US" sz="4050" spc="-5" dirty="0">
                <a:solidFill>
                  <a:prstClr val="black"/>
                </a:solidFill>
                <a:latin typeface="Cambria" panose="02040503050406030204" pitchFamily="18" charset="0"/>
                <a:cs typeface="Calibri"/>
                <a:sym typeface="Wingdings" panose="05000000000000000000" pitchFamily="2" charset="2"/>
              </a:rPr>
              <a:t> Hybrid</a:t>
            </a:r>
            <a:endParaRPr lang="en-US" sz="4050" dirty="0">
              <a:solidFill>
                <a:prstClr val="black"/>
              </a:solidFill>
              <a:latin typeface="Cambria" panose="02040503050406030204" pitchFamily="18" charset="0"/>
              <a:cs typeface="Calibri"/>
            </a:endParaRPr>
          </a:p>
        </p:txBody>
      </p:sp>
    </p:spTree>
    <p:extLst>
      <p:ext uri="{BB962C8B-B14F-4D97-AF65-F5344CB8AC3E}">
        <p14:creationId xmlns:p14="http://schemas.microsoft.com/office/powerpoint/2010/main" val="2366023901"/>
      </p:ext>
    </p:extLst>
  </p:cSld>
  <p:clrMapOvr>
    <a:masterClrMapping/>
  </p:clrMapOvr>
  <p:transition spd="slow">
    <p:wipe dir="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8600" y="1115494"/>
            <a:ext cx="8686800" cy="3689284"/>
          </a:xfrm>
          <a:prstGeom prst="rect">
            <a:avLst/>
          </a:prstGeom>
        </p:spPr>
        <p:txBody>
          <a:bodyPr vert="horz" wrap="square" lIns="0" tIns="73343" rIns="0" bIns="0" rtlCol="0">
            <a:noAutofit/>
          </a:bodyPr>
          <a:lstStyle/>
          <a:p>
            <a:pPr marL="342900" lvl="3" indent="-171450" defTabSz="342900" fontAlgn="base">
              <a:spcBef>
                <a:spcPts val="675"/>
              </a:spcBef>
              <a:spcAft>
                <a:spcPct val="0"/>
              </a:spcAft>
              <a:buFont typeface="Arial" panose="020B0604020202020204" pitchFamily="34" charset="0"/>
              <a:buChar char="•"/>
              <a:defRPr/>
            </a:pPr>
            <a:endParaRPr lang="en-US" sz="2800"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2900" lvl="3" indent="-171450" defTabSz="342900" fontAlgn="base">
              <a:spcBef>
                <a:spcPts val="675"/>
              </a:spcBef>
              <a:spcAft>
                <a:spcPct val="0"/>
              </a:spcAft>
              <a:buFont typeface="Arial" panose="020B0604020202020204" pitchFamily="34" charset="0"/>
              <a:buChar char="•"/>
              <a:defRPr/>
            </a:pPr>
            <a:endParaRPr lang="en-US" sz="2800"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8854" lvl="3" indent="-177404" defTabSz="342900" fontAlgn="base">
              <a:spcBef>
                <a:spcPts val="675"/>
              </a:spcBef>
              <a:spcAft>
                <a:spcPct val="0"/>
              </a:spcAft>
              <a:buFont typeface="Cambria" panose="02040503050406030204" pitchFamily="18" charset="0"/>
              <a:buChar char="–"/>
              <a:defRPr/>
            </a:pPr>
            <a:r>
              <a:rPr lang="en-US" sz="2800" spc="-4" dirty="0">
                <a:solidFill>
                  <a:prstClr val="black"/>
                </a:solidFill>
                <a:uFill>
                  <a:solidFill>
                    <a:srgbClr val="000000"/>
                  </a:solidFill>
                </a:uFill>
                <a:latin typeface="Cambria" panose="02040503050406030204" pitchFamily="18" charset="0"/>
                <a:ea typeface="ＭＳ Ｐゴシック" pitchFamily="34" charset="-128"/>
                <a:cs typeface="Calibri"/>
              </a:rPr>
              <a:t>USGG2003, USGG2009, USGG2012, xGEOID19</a:t>
            </a:r>
          </a:p>
          <a:p>
            <a:pPr marL="342900" lvl="1" indent="-171450" defTabSz="342900" fontAlgn="base">
              <a:spcBef>
                <a:spcPts val="503"/>
              </a:spcBef>
              <a:spcAft>
                <a:spcPct val="0"/>
              </a:spcAft>
              <a:buFont typeface="Arial" panose="020B0604020202020204" pitchFamily="34" charset="0"/>
              <a:buChar char="•"/>
              <a:defRPr/>
            </a:pPr>
            <a:endParaRPr lang="en-US" sz="2800"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2900" lvl="1" indent="-171450" defTabSz="342900" fontAlgn="base">
              <a:spcBef>
                <a:spcPts val="503"/>
              </a:spcBef>
              <a:spcAft>
                <a:spcPct val="0"/>
              </a:spcAft>
              <a:buFont typeface="Arial" panose="020B0604020202020204" pitchFamily="34" charset="0"/>
              <a:buChar char="•"/>
              <a:defRPr/>
            </a:pPr>
            <a:endParaRPr lang="en-US" sz="2800"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2900" lvl="3" indent="-171450" defTabSz="342900" fontAlgn="base">
              <a:spcBef>
                <a:spcPts val="675"/>
              </a:spcBef>
              <a:spcAft>
                <a:spcPct val="0"/>
              </a:spcAft>
              <a:buFont typeface="Arial" panose="020B0604020202020204" pitchFamily="34" charset="0"/>
              <a:buChar char="•"/>
              <a:defRPr/>
            </a:pPr>
            <a:endParaRPr lang="en-US" sz="2800"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8854" lvl="3" indent="-177404" defTabSz="342900" fontAlgn="base">
              <a:spcBef>
                <a:spcPts val="675"/>
              </a:spcBef>
              <a:spcAft>
                <a:spcPct val="0"/>
              </a:spcAft>
              <a:buFont typeface="Cambria" panose="02040503050406030204" pitchFamily="18" charset="0"/>
              <a:buChar char="–"/>
              <a:defRPr/>
            </a:pPr>
            <a:r>
              <a:rPr lang="en-US" sz="2800" spc="-4" dirty="0">
                <a:solidFill>
                  <a:prstClr val="black"/>
                </a:solidFill>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143001" y="249187"/>
            <a:ext cx="6858000" cy="63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756901" marR="5080" indent="-744836" defTabSz="342900">
              <a:spcBef>
                <a:spcPts val="100"/>
              </a:spcBef>
              <a:defRPr/>
            </a:pPr>
            <a:r>
              <a:rPr lang="en-US" sz="4050" spc="-5" dirty="0">
                <a:solidFill>
                  <a:prstClr val="black"/>
                </a:solidFill>
                <a:latin typeface="Cambria" panose="02040503050406030204" pitchFamily="18" charset="0"/>
                <a:cs typeface="Calibri"/>
              </a:rPr>
              <a:t>Gravimetric </a:t>
            </a:r>
            <a:r>
              <a:rPr lang="en-US" sz="4050" spc="-5" dirty="0">
                <a:solidFill>
                  <a:prstClr val="black"/>
                </a:solidFill>
                <a:latin typeface="Cambria" panose="02040503050406030204" pitchFamily="18" charset="0"/>
                <a:cs typeface="Calibri"/>
                <a:sym typeface="Wingdings" panose="05000000000000000000" pitchFamily="2" charset="2"/>
              </a:rPr>
              <a:t> Hybrid</a:t>
            </a:r>
            <a:endParaRPr lang="en-US" sz="4050" dirty="0">
              <a:solidFill>
                <a:prstClr val="black"/>
              </a:solidFill>
              <a:latin typeface="Cambria" panose="02040503050406030204" pitchFamily="18" charset="0"/>
              <a:cs typeface="Calibri"/>
            </a:endParaRPr>
          </a:p>
        </p:txBody>
      </p:sp>
      <p:grpSp>
        <p:nvGrpSpPr>
          <p:cNvPr id="8" name="Group 7">
            <a:extLst>
              <a:ext uri="{FF2B5EF4-FFF2-40B4-BE49-F238E27FC236}">
                <a16:creationId xmlns:a16="http://schemas.microsoft.com/office/drawing/2014/main" id="{03ED7C77-4E53-4201-9A2B-39E16FD02C17}"/>
              </a:ext>
            </a:extLst>
          </p:cNvPr>
          <p:cNvGrpSpPr/>
          <p:nvPr/>
        </p:nvGrpSpPr>
        <p:grpSpPr>
          <a:xfrm>
            <a:off x="585711" y="2677160"/>
            <a:ext cx="1384983" cy="1574800"/>
            <a:chOff x="585711" y="2677160"/>
            <a:chExt cx="1384983" cy="1574800"/>
          </a:xfrm>
        </p:grpSpPr>
        <p:cxnSp>
          <p:nvCxnSpPr>
            <p:cNvPr id="5" name="Straight Arrow Connector 4"/>
            <p:cNvCxnSpPr>
              <a:cxnSpLocks/>
            </p:cNvCxnSpPr>
            <p:nvPr/>
          </p:nvCxnSpPr>
          <p:spPr>
            <a:xfrm>
              <a:off x="1290320" y="2677160"/>
              <a:ext cx="0" cy="1574800"/>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585711" y="3062724"/>
              <a:ext cx="1384983" cy="772676"/>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600">
                <a:solidFill>
                  <a:prstClr val="white"/>
                </a:solidFill>
                <a:latin typeface="Calibri"/>
              </a:endParaRPr>
            </a:p>
          </p:txBody>
        </p:sp>
        <p:sp>
          <p:nvSpPr>
            <p:cNvPr id="24" name="TextBox 23"/>
            <p:cNvSpPr txBox="1"/>
            <p:nvPr/>
          </p:nvSpPr>
          <p:spPr bwMode="auto">
            <a:xfrm>
              <a:off x="745280" y="3084156"/>
              <a:ext cx="1225414" cy="707886"/>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2000" dirty="0">
                  <a:solidFill>
                    <a:prstClr val="black"/>
                  </a:solidFill>
                  <a:latin typeface="Calibri" pitchFamily="34" charset="0"/>
                  <a:ea typeface="ＭＳ Ｐゴシック" pitchFamily="34" charset="-128"/>
                </a:rPr>
                <a:t>best fit to NAVD88</a:t>
              </a:r>
            </a:p>
          </p:txBody>
        </p:sp>
      </p:grpSp>
      <p:grpSp>
        <p:nvGrpSpPr>
          <p:cNvPr id="25" name="Group 24">
            <a:extLst>
              <a:ext uri="{FF2B5EF4-FFF2-40B4-BE49-F238E27FC236}">
                <a16:creationId xmlns:a16="http://schemas.microsoft.com/office/drawing/2014/main" id="{9476CF4A-EF40-4857-9505-D3A417A85E32}"/>
              </a:ext>
            </a:extLst>
          </p:cNvPr>
          <p:cNvGrpSpPr/>
          <p:nvPr/>
        </p:nvGrpSpPr>
        <p:grpSpPr>
          <a:xfrm>
            <a:off x="2370621" y="2677160"/>
            <a:ext cx="1384983" cy="1574800"/>
            <a:chOff x="585711" y="2677160"/>
            <a:chExt cx="1384983" cy="1574800"/>
          </a:xfrm>
        </p:grpSpPr>
        <p:cxnSp>
          <p:nvCxnSpPr>
            <p:cNvPr id="26" name="Straight Arrow Connector 25">
              <a:extLst>
                <a:ext uri="{FF2B5EF4-FFF2-40B4-BE49-F238E27FC236}">
                  <a16:creationId xmlns:a16="http://schemas.microsoft.com/office/drawing/2014/main" id="{78AB5B97-A3B4-4233-A5C0-FE08FCCF1623}"/>
                </a:ext>
              </a:extLst>
            </p:cNvPr>
            <p:cNvCxnSpPr>
              <a:cxnSpLocks/>
            </p:cNvCxnSpPr>
            <p:nvPr/>
          </p:nvCxnSpPr>
          <p:spPr>
            <a:xfrm>
              <a:off x="1290320" y="2677160"/>
              <a:ext cx="0" cy="1574800"/>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25F6CF0C-D1DC-4597-BD9F-4FCF3197D752}"/>
                </a:ext>
              </a:extLst>
            </p:cNvPr>
            <p:cNvSpPr/>
            <p:nvPr/>
          </p:nvSpPr>
          <p:spPr>
            <a:xfrm>
              <a:off x="585711" y="3062724"/>
              <a:ext cx="1384983" cy="772676"/>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600">
                <a:solidFill>
                  <a:prstClr val="white"/>
                </a:solidFill>
                <a:latin typeface="Calibri"/>
              </a:endParaRPr>
            </a:p>
          </p:txBody>
        </p:sp>
        <p:sp>
          <p:nvSpPr>
            <p:cNvPr id="28" name="TextBox 27">
              <a:extLst>
                <a:ext uri="{FF2B5EF4-FFF2-40B4-BE49-F238E27FC236}">
                  <a16:creationId xmlns:a16="http://schemas.microsoft.com/office/drawing/2014/main" id="{4575544D-96C9-4D5C-A8F3-16DBB93EDD93}"/>
                </a:ext>
              </a:extLst>
            </p:cNvPr>
            <p:cNvSpPr txBox="1"/>
            <p:nvPr/>
          </p:nvSpPr>
          <p:spPr bwMode="auto">
            <a:xfrm>
              <a:off x="745280" y="3084156"/>
              <a:ext cx="1225414" cy="707886"/>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2000" dirty="0">
                  <a:solidFill>
                    <a:prstClr val="black"/>
                  </a:solidFill>
                  <a:latin typeface="Calibri" pitchFamily="34" charset="0"/>
                  <a:ea typeface="ＭＳ Ｐゴシック" pitchFamily="34" charset="-128"/>
                </a:rPr>
                <a:t>best fit to NAVD88</a:t>
              </a:r>
            </a:p>
          </p:txBody>
        </p:sp>
      </p:grpSp>
      <p:grpSp>
        <p:nvGrpSpPr>
          <p:cNvPr id="43" name="Group 42">
            <a:extLst>
              <a:ext uri="{FF2B5EF4-FFF2-40B4-BE49-F238E27FC236}">
                <a16:creationId xmlns:a16="http://schemas.microsoft.com/office/drawing/2014/main" id="{5B107D2C-25C8-4A53-BF44-5AD09D92811D}"/>
              </a:ext>
            </a:extLst>
          </p:cNvPr>
          <p:cNvGrpSpPr/>
          <p:nvPr/>
        </p:nvGrpSpPr>
        <p:grpSpPr>
          <a:xfrm>
            <a:off x="4107908" y="2677160"/>
            <a:ext cx="1384983" cy="1574800"/>
            <a:chOff x="585711" y="2677160"/>
            <a:chExt cx="1384983" cy="1574800"/>
          </a:xfrm>
        </p:grpSpPr>
        <p:cxnSp>
          <p:nvCxnSpPr>
            <p:cNvPr id="44" name="Straight Arrow Connector 43">
              <a:extLst>
                <a:ext uri="{FF2B5EF4-FFF2-40B4-BE49-F238E27FC236}">
                  <a16:creationId xmlns:a16="http://schemas.microsoft.com/office/drawing/2014/main" id="{839EA41A-811B-4A0E-AAC6-FF1E6B506EC2}"/>
                </a:ext>
              </a:extLst>
            </p:cNvPr>
            <p:cNvCxnSpPr>
              <a:cxnSpLocks/>
            </p:cNvCxnSpPr>
            <p:nvPr/>
          </p:nvCxnSpPr>
          <p:spPr>
            <a:xfrm>
              <a:off x="1290320" y="2677160"/>
              <a:ext cx="0" cy="1574800"/>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45" name="Oval 44">
              <a:extLst>
                <a:ext uri="{FF2B5EF4-FFF2-40B4-BE49-F238E27FC236}">
                  <a16:creationId xmlns:a16="http://schemas.microsoft.com/office/drawing/2014/main" id="{F5D2D9B4-60AF-4CA9-A316-F4CCAAAFE5DC}"/>
                </a:ext>
              </a:extLst>
            </p:cNvPr>
            <p:cNvSpPr/>
            <p:nvPr/>
          </p:nvSpPr>
          <p:spPr>
            <a:xfrm>
              <a:off x="585711" y="3062724"/>
              <a:ext cx="1384983" cy="772676"/>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600">
                <a:solidFill>
                  <a:prstClr val="white"/>
                </a:solidFill>
                <a:latin typeface="Calibri"/>
              </a:endParaRPr>
            </a:p>
          </p:txBody>
        </p:sp>
        <p:sp>
          <p:nvSpPr>
            <p:cNvPr id="46" name="TextBox 45">
              <a:extLst>
                <a:ext uri="{FF2B5EF4-FFF2-40B4-BE49-F238E27FC236}">
                  <a16:creationId xmlns:a16="http://schemas.microsoft.com/office/drawing/2014/main" id="{130642C8-DD58-47E8-A839-C0732FA5D2E8}"/>
                </a:ext>
              </a:extLst>
            </p:cNvPr>
            <p:cNvSpPr txBox="1"/>
            <p:nvPr/>
          </p:nvSpPr>
          <p:spPr bwMode="auto">
            <a:xfrm>
              <a:off x="745280" y="3084156"/>
              <a:ext cx="1225414" cy="707886"/>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2000" dirty="0">
                  <a:solidFill>
                    <a:prstClr val="black"/>
                  </a:solidFill>
                  <a:latin typeface="Calibri" pitchFamily="34" charset="0"/>
                  <a:ea typeface="ＭＳ Ｐゴシック" pitchFamily="34" charset="-128"/>
                </a:rPr>
                <a:t>best fit to NAVD88</a:t>
              </a:r>
            </a:p>
          </p:txBody>
        </p:sp>
      </p:grpSp>
      <p:grpSp>
        <p:nvGrpSpPr>
          <p:cNvPr id="47" name="Group 46">
            <a:extLst>
              <a:ext uri="{FF2B5EF4-FFF2-40B4-BE49-F238E27FC236}">
                <a16:creationId xmlns:a16="http://schemas.microsoft.com/office/drawing/2014/main" id="{112174B6-8860-428A-880C-DF1DE0F9A824}"/>
              </a:ext>
            </a:extLst>
          </p:cNvPr>
          <p:cNvGrpSpPr/>
          <p:nvPr/>
        </p:nvGrpSpPr>
        <p:grpSpPr>
          <a:xfrm>
            <a:off x="5844572" y="2677160"/>
            <a:ext cx="1384983" cy="1574800"/>
            <a:chOff x="585711" y="2677160"/>
            <a:chExt cx="1384983" cy="1574800"/>
          </a:xfrm>
        </p:grpSpPr>
        <p:cxnSp>
          <p:nvCxnSpPr>
            <p:cNvPr id="48" name="Straight Arrow Connector 47">
              <a:extLst>
                <a:ext uri="{FF2B5EF4-FFF2-40B4-BE49-F238E27FC236}">
                  <a16:creationId xmlns:a16="http://schemas.microsoft.com/office/drawing/2014/main" id="{788DD9C6-F55C-4168-BC30-5BD85CBEB9FB}"/>
                </a:ext>
              </a:extLst>
            </p:cNvPr>
            <p:cNvCxnSpPr>
              <a:cxnSpLocks/>
            </p:cNvCxnSpPr>
            <p:nvPr/>
          </p:nvCxnSpPr>
          <p:spPr>
            <a:xfrm>
              <a:off x="1290320" y="2677160"/>
              <a:ext cx="0" cy="1574800"/>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17C1064A-0AE7-4C1A-9168-C75730DBE40A}"/>
                </a:ext>
              </a:extLst>
            </p:cNvPr>
            <p:cNvSpPr/>
            <p:nvPr/>
          </p:nvSpPr>
          <p:spPr>
            <a:xfrm>
              <a:off x="585711" y="3062724"/>
              <a:ext cx="1384983" cy="772676"/>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600">
                <a:solidFill>
                  <a:prstClr val="white"/>
                </a:solidFill>
                <a:latin typeface="Calibri"/>
              </a:endParaRPr>
            </a:p>
          </p:txBody>
        </p:sp>
        <p:sp>
          <p:nvSpPr>
            <p:cNvPr id="50" name="TextBox 49">
              <a:extLst>
                <a:ext uri="{FF2B5EF4-FFF2-40B4-BE49-F238E27FC236}">
                  <a16:creationId xmlns:a16="http://schemas.microsoft.com/office/drawing/2014/main" id="{E8398B67-F0B9-4810-B3B6-BD5BD17590A1}"/>
                </a:ext>
              </a:extLst>
            </p:cNvPr>
            <p:cNvSpPr txBox="1"/>
            <p:nvPr/>
          </p:nvSpPr>
          <p:spPr bwMode="auto">
            <a:xfrm>
              <a:off x="745280" y="3084156"/>
              <a:ext cx="1225414" cy="707886"/>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2000" dirty="0">
                  <a:solidFill>
                    <a:prstClr val="black"/>
                  </a:solidFill>
                  <a:latin typeface="Calibri" pitchFamily="34" charset="0"/>
                  <a:ea typeface="ＭＳ Ｐゴシック" pitchFamily="34" charset="-128"/>
                </a:rPr>
                <a:t>best fit to NAVD88</a:t>
              </a:r>
            </a:p>
          </p:txBody>
        </p:sp>
      </p:grpSp>
    </p:spTree>
    <p:extLst>
      <p:ext uri="{BB962C8B-B14F-4D97-AF65-F5344CB8AC3E}">
        <p14:creationId xmlns:p14="http://schemas.microsoft.com/office/powerpoint/2010/main" val="164416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o surface blue"/>
          <p:cNvSpPr/>
          <p:nvPr/>
        </p:nvSpPr>
        <p:spPr>
          <a:xfrm>
            <a:off x="-895276" y="1943101"/>
            <a:ext cx="10934552" cy="10943454"/>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
        <p:nvSpPr>
          <p:cNvPr id="6" name="topo surface brown"/>
          <p:cNvSpPr/>
          <p:nvPr/>
        </p:nvSpPr>
        <p:spPr>
          <a:xfrm>
            <a:off x="-895276" y="1943101"/>
            <a:ext cx="10934552" cy="10943454"/>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pic>
        <p:nvPicPr>
          <p:cNvPr id="2" name="datum zero - gray"/>
          <p:cNvPicPr>
            <a:picLocks noChangeAspect="1"/>
          </p:cNvPicPr>
          <p:nvPr/>
        </p:nvPicPr>
        <p:blipFill>
          <a:blip r:embed="rId3"/>
          <a:stretch>
            <a:fillRect/>
          </a:stretch>
        </p:blipFill>
        <p:spPr>
          <a:xfrm rot="21025437">
            <a:off x="1748546" y="1966864"/>
            <a:ext cx="5646910" cy="1143099"/>
          </a:xfrm>
          <a:prstGeom prst="rect">
            <a:avLst/>
          </a:prstGeom>
        </p:spPr>
      </p:pic>
      <p:sp>
        <p:nvSpPr>
          <p:cNvPr id="15" name="Concept"/>
          <p:cNvSpPr txBox="1">
            <a:spLocks/>
          </p:cNvSpPr>
          <p:nvPr/>
        </p:nvSpPr>
        <p:spPr bwMode="auto">
          <a:xfrm>
            <a:off x="5586413" y="3841654"/>
            <a:ext cx="1731942"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2700" defTabSz="342900">
              <a:spcBef>
                <a:spcPts val="100"/>
              </a:spcBef>
              <a:defRPr/>
            </a:pPr>
            <a:r>
              <a:rPr lang="en-US" sz="3300" i="1" spc="-5" dirty="0">
                <a:solidFill>
                  <a:prstClr val="white">
                    <a:lumMod val="50000"/>
                  </a:prstClr>
                </a:solidFill>
                <a:latin typeface="Cambria" panose="02040503050406030204" pitchFamily="18" charset="0"/>
                <a:cs typeface="Calibri"/>
              </a:rPr>
              <a:t>Concept</a:t>
            </a:r>
            <a:endParaRPr lang="en-US" sz="3300" i="1" dirty="0">
              <a:solidFill>
                <a:prstClr val="white">
                  <a:lumMod val="50000"/>
                </a:prstClr>
              </a:solidFill>
              <a:latin typeface="Cambria" panose="02040503050406030204" pitchFamily="18" charset="0"/>
              <a:cs typeface="Calibri"/>
            </a:endParaRPr>
          </a:p>
        </p:txBody>
      </p:sp>
      <p:cxnSp>
        <p:nvCxnSpPr>
          <p:cNvPr id="9" name="Straight Arrow Connector 8"/>
          <p:cNvCxnSpPr/>
          <p:nvPr/>
        </p:nvCxnSpPr>
        <p:spPr>
          <a:xfrm>
            <a:off x="1927464" y="1645111"/>
            <a:ext cx="555056" cy="65151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opographic"/>
          <p:cNvSpPr txBox="1"/>
          <p:nvPr/>
        </p:nvSpPr>
        <p:spPr bwMode="auto">
          <a:xfrm>
            <a:off x="1257300" y="1042988"/>
            <a:ext cx="1571625" cy="646331"/>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topographic surface</a:t>
            </a:r>
          </a:p>
        </p:txBody>
      </p:sp>
      <p:grpSp>
        <p:nvGrpSpPr>
          <p:cNvPr id="12" name="Group 11"/>
          <p:cNvGrpSpPr/>
          <p:nvPr/>
        </p:nvGrpSpPr>
        <p:grpSpPr>
          <a:xfrm>
            <a:off x="3217069" y="2734514"/>
            <a:ext cx="1923791" cy="991506"/>
            <a:chOff x="2765425" y="3646019"/>
            <a:chExt cx="2565055" cy="1322008"/>
          </a:xfrm>
        </p:grpSpPr>
        <p:sp>
          <p:nvSpPr>
            <p:cNvPr id="13" name="TextBox 12"/>
            <p:cNvSpPr txBox="1"/>
            <p:nvPr/>
          </p:nvSpPr>
          <p:spPr bwMode="auto">
            <a:xfrm>
              <a:off x="3234980" y="4106252"/>
              <a:ext cx="2095500" cy="86177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datum zero</a:t>
              </a:r>
            </a:p>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avimetric"/>
          <p:cNvGrpSpPr/>
          <p:nvPr/>
        </p:nvGrpSpPr>
        <p:grpSpPr>
          <a:xfrm>
            <a:off x="6149315" y="981930"/>
            <a:ext cx="1904981" cy="882021"/>
            <a:chOff x="6675086" y="1309240"/>
            <a:chExt cx="2539975" cy="1176028"/>
          </a:xfrm>
        </p:grpSpPr>
        <p:sp>
          <p:nvSpPr>
            <p:cNvPr id="18" name="TextBox 17"/>
            <p:cNvSpPr txBox="1"/>
            <p:nvPr/>
          </p:nvSpPr>
          <p:spPr bwMode="auto">
            <a:xfrm>
              <a:off x="7119561" y="1309240"/>
              <a:ext cx="2095500" cy="86177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animated geoid"/>
          <p:cNvGrpSpPr/>
          <p:nvPr/>
        </p:nvGrpSpPr>
        <p:grpSpPr>
          <a:xfrm>
            <a:off x="1704975" y="-1773062"/>
            <a:ext cx="9789577" cy="8366760"/>
            <a:chOff x="749300" y="-2364082"/>
            <a:chExt cx="13052769" cy="11155680"/>
          </a:xfrm>
        </p:grpSpPr>
        <p:sp>
          <p:nvSpPr>
            <p:cNvPr id="17" name="green geoid"/>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3" name="invisible circle for animation"/>
            <p:cNvSpPr>
              <a:spLocks/>
            </p:cNvSpPr>
            <p:nvPr/>
          </p:nvSpPr>
          <p:spPr>
            <a:xfrm flipH="1">
              <a:off x="2647040" y="-2364082"/>
              <a:ext cx="11155029" cy="1115568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 name="datum point"/>
          <p:cNvSpPr/>
          <p:nvPr/>
        </p:nvSpPr>
        <p:spPr>
          <a:xfrm>
            <a:off x="6533491" y="2256433"/>
            <a:ext cx="203260" cy="191399"/>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dirty="0">
              <a:solidFill>
                <a:prstClr val="white"/>
              </a:solidFill>
              <a:latin typeface="Calibri"/>
            </a:endParaRPr>
          </a:p>
        </p:txBody>
      </p:sp>
      <p:grpSp>
        <p:nvGrpSpPr>
          <p:cNvPr id="21" name="hybrid"/>
          <p:cNvGrpSpPr/>
          <p:nvPr/>
        </p:nvGrpSpPr>
        <p:grpSpPr>
          <a:xfrm>
            <a:off x="4986910" y="2309787"/>
            <a:ext cx="1923791" cy="991506"/>
            <a:chOff x="2765425" y="3646019"/>
            <a:chExt cx="2565055" cy="1322008"/>
          </a:xfrm>
        </p:grpSpPr>
        <p:sp>
          <p:nvSpPr>
            <p:cNvPr id="22" name="TextBox 21"/>
            <p:cNvSpPr txBox="1"/>
            <p:nvPr/>
          </p:nvSpPr>
          <p:spPr bwMode="auto">
            <a:xfrm>
              <a:off x="3234980" y="4106252"/>
              <a:ext cx="2095500" cy="86177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hybrid</a:t>
              </a:r>
            </a:p>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geoid</a:t>
              </a:r>
            </a:p>
          </p:txBody>
        </p:sp>
        <p:cxnSp>
          <p:nvCxnSpPr>
            <p:cNvPr id="23" name="Straight Arrow Connector 22"/>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4" name="TITLE"/>
          <p:cNvSpPr txBox="1">
            <a:spLocks noGrp="1"/>
          </p:cNvSpPr>
          <p:nvPr>
            <p:ph type="title" idx="4294967295"/>
          </p:nvPr>
        </p:nvSpPr>
        <p:spPr>
          <a:xfrm>
            <a:off x="0" y="232488"/>
            <a:ext cx="9144000" cy="689932"/>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pc="-5" dirty="0">
                <a:cs typeface="Calibri"/>
              </a:rPr>
              <a:t>Gravimetric vs. Hybrid Geoid</a:t>
            </a:r>
            <a:endParaRPr dirty="0">
              <a:latin typeface="Cambria" panose="02040503050406030204" pitchFamily="18" charset="0"/>
              <a:cs typeface="Calibri"/>
            </a:endParaRPr>
          </a:p>
        </p:txBody>
      </p:sp>
    </p:spTree>
    <p:extLst>
      <p:ext uri="{BB962C8B-B14F-4D97-AF65-F5344CB8AC3E}">
        <p14:creationId xmlns:p14="http://schemas.microsoft.com/office/powerpoint/2010/main" val="345943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540000">
                                      <p:cBhvr>
                                        <p:cTn id="20" dur="1000" fill="hold"/>
                                        <p:tgtEl>
                                          <p:spTgt spid="7"/>
                                        </p:tgtEl>
                                        <p:attrNameLst>
                                          <p:attrName>r</p:attrName>
                                        </p:attrNameLst>
                                      </p:cBhvr>
                                    </p:animRo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o surface blue"/>
          <p:cNvSpPr/>
          <p:nvPr/>
        </p:nvSpPr>
        <p:spPr>
          <a:xfrm>
            <a:off x="-895276" y="1943101"/>
            <a:ext cx="10934552" cy="10943454"/>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
        <p:nvSpPr>
          <p:cNvPr id="6" name="topo surface brown"/>
          <p:cNvSpPr/>
          <p:nvPr/>
        </p:nvSpPr>
        <p:spPr>
          <a:xfrm>
            <a:off x="-895276" y="1943101"/>
            <a:ext cx="10934552" cy="10943454"/>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pic>
        <p:nvPicPr>
          <p:cNvPr id="2" name="datum zero - gray"/>
          <p:cNvPicPr>
            <a:picLocks noChangeAspect="1"/>
          </p:cNvPicPr>
          <p:nvPr/>
        </p:nvPicPr>
        <p:blipFill>
          <a:blip r:embed="rId3"/>
          <a:stretch>
            <a:fillRect/>
          </a:stretch>
        </p:blipFill>
        <p:spPr>
          <a:xfrm rot="21025437">
            <a:off x="1748546" y="1966864"/>
            <a:ext cx="5646910" cy="1143099"/>
          </a:xfrm>
          <a:prstGeom prst="rect">
            <a:avLst/>
          </a:prstGeom>
        </p:spPr>
      </p:pic>
      <p:sp>
        <p:nvSpPr>
          <p:cNvPr id="15" name="Concept"/>
          <p:cNvSpPr txBox="1">
            <a:spLocks/>
          </p:cNvSpPr>
          <p:nvPr/>
        </p:nvSpPr>
        <p:spPr bwMode="auto">
          <a:xfrm>
            <a:off x="5586413" y="3841654"/>
            <a:ext cx="1731942"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2700" defTabSz="342900">
              <a:spcBef>
                <a:spcPts val="100"/>
              </a:spcBef>
              <a:defRPr/>
            </a:pPr>
            <a:r>
              <a:rPr lang="en-US" sz="3300" i="1" spc="-5" dirty="0">
                <a:solidFill>
                  <a:prstClr val="white">
                    <a:lumMod val="50000"/>
                  </a:prstClr>
                </a:solidFill>
                <a:latin typeface="Cambria" panose="02040503050406030204" pitchFamily="18" charset="0"/>
                <a:cs typeface="Calibri"/>
              </a:rPr>
              <a:t>Concept</a:t>
            </a:r>
            <a:endParaRPr lang="en-US" sz="3300" i="1" dirty="0">
              <a:solidFill>
                <a:prstClr val="white">
                  <a:lumMod val="50000"/>
                </a:prstClr>
              </a:solidFill>
              <a:latin typeface="Cambria" panose="02040503050406030204" pitchFamily="18" charset="0"/>
              <a:cs typeface="Calibri"/>
            </a:endParaRPr>
          </a:p>
        </p:txBody>
      </p:sp>
      <p:cxnSp>
        <p:nvCxnSpPr>
          <p:cNvPr id="9" name="Straight Arrow Connector 8"/>
          <p:cNvCxnSpPr/>
          <p:nvPr/>
        </p:nvCxnSpPr>
        <p:spPr>
          <a:xfrm>
            <a:off x="1927464" y="1645111"/>
            <a:ext cx="555056" cy="65151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opographic"/>
          <p:cNvSpPr txBox="1"/>
          <p:nvPr/>
        </p:nvSpPr>
        <p:spPr bwMode="auto">
          <a:xfrm>
            <a:off x="1257300" y="1042988"/>
            <a:ext cx="1571625" cy="646331"/>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topographic surface</a:t>
            </a:r>
          </a:p>
        </p:txBody>
      </p:sp>
      <p:grpSp>
        <p:nvGrpSpPr>
          <p:cNvPr id="12" name="Group 11"/>
          <p:cNvGrpSpPr/>
          <p:nvPr/>
        </p:nvGrpSpPr>
        <p:grpSpPr>
          <a:xfrm>
            <a:off x="3217069" y="2734514"/>
            <a:ext cx="1923791" cy="991506"/>
            <a:chOff x="2765425" y="3646019"/>
            <a:chExt cx="2565055" cy="1322008"/>
          </a:xfrm>
        </p:grpSpPr>
        <p:sp>
          <p:nvSpPr>
            <p:cNvPr id="13" name="TextBox 12"/>
            <p:cNvSpPr txBox="1"/>
            <p:nvPr/>
          </p:nvSpPr>
          <p:spPr bwMode="auto">
            <a:xfrm>
              <a:off x="3234980" y="4106252"/>
              <a:ext cx="2095500" cy="86177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datum zero</a:t>
              </a:r>
            </a:p>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avimetric"/>
          <p:cNvGrpSpPr/>
          <p:nvPr/>
        </p:nvGrpSpPr>
        <p:grpSpPr>
          <a:xfrm>
            <a:off x="6149315" y="981930"/>
            <a:ext cx="1904981" cy="882021"/>
            <a:chOff x="6675086" y="1309240"/>
            <a:chExt cx="2539975" cy="1176028"/>
          </a:xfrm>
        </p:grpSpPr>
        <p:sp>
          <p:nvSpPr>
            <p:cNvPr id="18" name="TextBox 17"/>
            <p:cNvSpPr txBox="1"/>
            <p:nvPr/>
          </p:nvSpPr>
          <p:spPr bwMode="auto">
            <a:xfrm>
              <a:off x="7119561" y="1309240"/>
              <a:ext cx="2095500" cy="86177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animated geoid"/>
          <p:cNvGrpSpPr/>
          <p:nvPr/>
        </p:nvGrpSpPr>
        <p:grpSpPr>
          <a:xfrm>
            <a:off x="1704975" y="-1773062"/>
            <a:ext cx="9789577" cy="8366760"/>
            <a:chOff x="749300" y="-2364082"/>
            <a:chExt cx="13052769" cy="11155680"/>
          </a:xfrm>
        </p:grpSpPr>
        <p:sp>
          <p:nvSpPr>
            <p:cNvPr id="17" name="green geoid"/>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3" name="invisible circle for animation"/>
            <p:cNvSpPr>
              <a:spLocks/>
            </p:cNvSpPr>
            <p:nvPr/>
          </p:nvSpPr>
          <p:spPr>
            <a:xfrm flipH="1">
              <a:off x="2647040" y="-2364082"/>
              <a:ext cx="11155029" cy="1115568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 name="datum point"/>
          <p:cNvSpPr/>
          <p:nvPr/>
        </p:nvSpPr>
        <p:spPr>
          <a:xfrm>
            <a:off x="6533491" y="2256433"/>
            <a:ext cx="203260" cy="191399"/>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dirty="0">
              <a:solidFill>
                <a:prstClr val="white"/>
              </a:solidFill>
              <a:latin typeface="Calibri"/>
            </a:endParaRPr>
          </a:p>
        </p:txBody>
      </p:sp>
      <p:grpSp>
        <p:nvGrpSpPr>
          <p:cNvPr id="21" name="hybrid"/>
          <p:cNvGrpSpPr/>
          <p:nvPr/>
        </p:nvGrpSpPr>
        <p:grpSpPr>
          <a:xfrm>
            <a:off x="4986910" y="2309787"/>
            <a:ext cx="1923791" cy="991506"/>
            <a:chOff x="2765425" y="3646019"/>
            <a:chExt cx="2565055" cy="1322008"/>
          </a:xfrm>
        </p:grpSpPr>
        <p:sp>
          <p:nvSpPr>
            <p:cNvPr id="22" name="TextBox 21"/>
            <p:cNvSpPr txBox="1"/>
            <p:nvPr/>
          </p:nvSpPr>
          <p:spPr bwMode="auto">
            <a:xfrm>
              <a:off x="3234980" y="4106252"/>
              <a:ext cx="2095500" cy="86177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hybrid</a:t>
              </a:r>
            </a:p>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geoid</a:t>
              </a:r>
            </a:p>
          </p:txBody>
        </p:sp>
        <p:cxnSp>
          <p:nvCxnSpPr>
            <p:cNvPr id="23" name="Straight Arrow Connector 22"/>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4" name="object 2"/>
          <p:cNvSpPr txBox="1">
            <a:spLocks noGrp="1"/>
          </p:cNvSpPr>
          <p:nvPr>
            <p:ph type="title" idx="4294967295"/>
          </p:nvPr>
        </p:nvSpPr>
        <p:spPr>
          <a:xfrm>
            <a:off x="0" y="232488"/>
            <a:ext cx="9144000" cy="689932"/>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b="1" spc="-5" dirty="0">
                <a:cs typeface="Calibri"/>
              </a:rPr>
              <a:t>NAVD88 uses a Hybrid Geoid</a:t>
            </a:r>
            <a:endParaRPr b="1" dirty="0">
              <a:latin typeface="Cambria" panose="02040503050406030204" pitchFamily="18" charset="0"/>
              <a:cs typeface="Calibri"/>
            </a:endParaRPr>
          </a:p>
        </p:txBody>
      </p:sp>
    </p:spTree>
    <p:extLst>
      <p:ext uri="{BB962C8B-B14F-4D97-AF65-F5344CB8AC3E}">
        <p14:creationId xmlns:p14="http://schemas.microsoft.com/office/powerpoint/2010/main" val="375539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2000"/>
                                        <p:tgtEl>
                                          <p:spTgt spid="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2500"/>
                            </p:stCondLst>
                            <p:childTnLst>
                              <p:par>
                                <p:cTn id="16" presetID="8" presetClass="emph" presetSubtype="0" fill="hold" nodeType="afterEffect">
                                  <p:stCondLst>
                                    <p:cond delay="0"/>
                                  </p:stCondLst>
                                  <p:childTnLst>
                                    <p:animRot by="-540000">
                                      <p:cBhvr>
                                        <p:cTn id="17" dur="2000" fill="hold"/>
                                        <p:tgtEl>
                                          <p:spTgt spid="7"/>
                                        </p:tgtEl>
                                        <p:attrNameLst>
                                          <p:attrName>r</p:attrName>
                                        </p:attrNameLst>
                                      </p:cBhvr>
                                    </p:animRo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45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895276" y="1943101"/>
            <a:ext cx="10934552" cy="10943454"/>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
        <p:nvSpPr>
          <p:cNvPr id="6" name="Arc 5"/>
          <p:cNvSpPr/>
          <p:nvPr/>
        </p:nvSpPr>
        <p:spPr>
          <a:xfrm>
            <a:off x="-895276" y="1943101"/>
            <a:ext cx="10934552" cy="10943454"/>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
        <p:nvSpPr>
          <p:cNvPr id="14" name="object 2"/>
          <p:cNvSpPr txBox="1">
            <a:spLocks noGrp="1"/>
          </p:cNvSpPr>
          <p:nvPr>
            <p:ph type="title" idx="4294967295"/>
          </p:nvPr>
        </p:nvSpPr>
        <p:spPr>
          <a:xfrm>
            <a:off x="0" y="232488"/>
            <a:ext cx="9144000" cy="689932"/>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pc="-5" dirty="0">
                <a:cs typeface="Calibri"/>
              </a:rPr>
              <a:t>NAPGD2022 uses a Gravimetric Geoid</a:t>
            </a:r>
            <a:endParaRPr dirty="0">
              <a:latin typeface="Cambria" panose="02040503050406030204" pitchFamily="18" charset="0"/>
              <a:cs typeface="Calibri"/>
            </a:endParaRPr>
          </a:p>
        </p:txBody>
      </p:sp>
      <p:sp>
        <p:nvSpPr>
          <p:cNvPr id="20" name="Content Placeholder 2"/>
          <p:cNvSpPr>
            <a:spLocks noGrp="1"/>
          </p:cNvSpPr>
          <p:nvPr>
            <p:ph idx="4294967295"/>
          </p:nvPr>
        </p:nvSpPr>
        <p:spPr>
          <a:xfrm>
            <a:off x="1143001" y="3654029"/>
            <a:ext cx="4156472" cy="1571625"/>
          </a:xfrm>
        </p:spPr>
        <p:txBody>
          <a:bodyPr/>
          <a:lstStyle/>
          <a:p>
            <a:pPr lvl="1"/>
            <a:endParaRPr lang="en-US" sz="1800" dirty="0"/>
          </a:p>
          <a:p>
            <a:pPr lvl="1"/>
            <a:endParaRPr lang="en-US" sz="1800" dirty="0"/>
          </a:p>
          <a:p>
            <a:pPr lvl="1"/>
            <a:r>
              <a:rPr lang="en-US" sz="1800" dirty="0"/>
              <a:t>Datum zero surface aligned to Global Mean Sea Level (GMSL)</a:t>
            </a:r>
          </a:p>
        </p:txBody>
      </p:sp>
      <p:pic>
        <p:nvPicPr>
          <p:cNvPr id="2" name="Picture 1"/>
          <p:cNvPicPr>
            <a:picLocks noChangeAspect="1"/>
          </p:cNvPicPr>
          <p:nvPr/>
        </p:nvPicPr>
        <p:blipFill>
          <a:blip r:embed="rId3"/>
          <a:stretch>
            <a:fillRect/>
          </a:stretch>
        </p:blipFill>
        <p:spPr>
          <a:xfrm>
            <a:off x="1805172" y="1702610"/>
            <a:ext cx="5646910" cy="1143099"/>
          </a:xfrm>
          <a:prstGeom prst="rect">
            <a:avLst/>
          </a:prstGeom>
        </p:spPr>
      </p:pic>
      <p:sp>
        <p:nvSpPr>
          <p:cNvPr id="15" name="object 2"/>
          <p:cNvSpPr txBox="1">
            <a:spLocks/>
          </p:cNvSpPr>
          <p:nvPr/>
        </p:nvSpPr>
        <p:spPr bwMode="auto">
          <a:xfrm>
            <a:off x="5586413" y="3841654"/>
            <a:ext cx="1731942"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2700" defTabSz="342900">
              <a:spcBef>
                <a:spcPts val="100"/>
              </a:spcBef>
              <a:defRPr/>
            </a:pPr>
            <a:r>
              <a:rPr lang="en-US" sz="3300" i="1" spc="-5" dirty="0">
                <a:solidFill>
                  <a:prstClr val="white">
                    <a:lumMod val="50000"/>
                  </a:prstClr>
                </a:solidFill>
                <a:latin typeface="Cambria" panose="02040503050406030204" pitchFamily="18" charset="0"/>
                <a:cs typeface="Calibri"/>
              </a:rPr>
              <a:t>Concept</a:t>
            </a:r>
            <a:endParaRPr lang="en-US" sz="3300" i="1" dirty="0">
              <a:solidFill>
                <a:prstClr val="white">
                  <a:lumMod val="50000"/>
                </a:prstClr>
              </a:solidFill>
              <a:latin typeface="Cambria" panose="02040503050406030204" pitchFamily="18" charset="0"/>
              <a:cs typeface="Calibri"/>
            </a:endParaRPr>
          </a:p>
        </p:txBody>
      </p:sp>
      <p:cxnSp>
        <p:nvCxnSpPr>
          <p:cNvPr id="9" name="Straight Arrow Connector 8"/>
          <p:cNvCxnSpPr/>
          <p:nvPr/>
        </p:nvCxnSpPr>
        <p:spPr>
          <a:xfrm>
            <a:off x="1927464" y="1645111"/>
            <a:ext cx="555056" cy="65151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bwMode="auto">
          <a:xfrm>
            <a:off x="1257300" y="1042988"/>
            <a:ext cx="1571625" cy="646331"/>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topographic surface</a:t>
            </a:r>
          </a:p>
        </p:txBody>
      </p:sp>
      <p:grpSp>
        <p:nvGrpSpPr>
          <p:cNvPr id="12" name="Group 11"/>
          <p:cNvGrpSpPr/>
          <p:nvPr/>
        </p:nvGrpSpPr>
        <p:grpSpPr>
          <a:xfrm>
            <a:off x="2910979" y="2365696"/>
            <a:ext cx="2229881" cy="1360325"/>
            <a:chOff x="2357306" y="3154261"/>
            <a:chExt cx="2973174" cy="1813766"/>
          </a:xfrm>
        </p:grpSpPr>
        <p:sp>
          <p:nvSpPr>
            <p:cNvPr id="13" name="TextBox 12"/>
            <p:cNvSpPr txBox="1"/>
            <p:nvPr/>
          </p:nvSpPr>
          <p:spPr bwMode="auto">
            <a:xfrm>
              <a:off x="3234980" y="4106253"/>
              <a:ext cx="2095500" cy="861774"/>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datum zero</a:t>
              </a:r>
            </a:p>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surface</a:t>
              </a:r>
            </a:p>
          </p:txBody>
        </p:sp>
        <p:cxnSp>
          <p:nvCxnSpPr>
            <p:cNvPr id="16" name="Straight Arrow Connector 15"/>
            <p:cNvCxnSpPr/>
            <p:nvPr/>
          </p:nvCxnSpPr>
          <p:spPr>
            <a:xfrm flipH="1" flipV="1">
              <a:off x="2357306" y="3154261"/>
              <a:ext cx="877675" cy="1003854"/>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7" name="Freeform 16"/>
          <p:cNvSpPr/>
          <p:nvPr/>
        </p:nvSpPr>
        <p:spPr>
          <a:xfrm>
            <a:off x="1704975" y="1799688"/>
            <a:ext cx="5857875" cy="933987"/>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nvGrpSpPr>
          <p:cNvPr id="5" name="Group 4"/>
          <p:cNvGrpSpPr/>
          <p:nvPr/>
        </p:nvGrpSpPr>
        <p:grpSpPr>
          <a:xfrm>
            <a:off x="6149315" y="981930"/>
            <a:ext cx="1904981" cy="882021"/>
            <a:chOff x="6675086" y="1309240"/>
            <a:chExt cx="2539975" cy="1176028"/>
          </a:xfrm>
        </p:grpSpPr>
        <p:sp>
          <p:nvSpPr>
            <p:cNvPr id="18" name="TextBox 17"/>
            <p:cNvSpPr txBox="1"/>
            <p:nvPr/>
          </p:nvSpPr>
          <p:spPr bwMode="auto">
            <a:xfrm>
              <a:off x="7119561" y="1309240"/>
              <a:ext cx="2095500" cy="86177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41900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 calcmode="lin" valueType="num">
                                      <p:cBhvr additive="base">
                                        <p:cTn id="1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1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DD9555-175D-4624-BD8D-451489979EFB}"/>
              </a:ext>
            </a:extLst>
          </p:cNvPr>
          <p:cNvPicPr>
            <a:picLocks noChangeAspect="1"/>
          </p:cNvPicPr>
          <p:nvPr/>
        </p:nvPicPr>
        <p:blipFill>
          <a:blip r:embed="rId2">
            <a:clrChange>
              <a:clrFrom>
                <a:srgbClr val="F6F703"/>
              </a:clrFrom>
              <a:clrTo>
                <a:srgbClr val="F6F703">
                  <a:alpha val="0"/>
                </a:srgbClr>
              </a:clrTo>
            </a:clrChange>
            <a:extLst>
              <a:ext uri="{837473B0-CC2E-450A-ABE3-18F120FF3D39}">
                <a1611:picAttrSrcUrl xmlns:a1611="http://schemas.microsoft.com/office/drawing/2016/11/main" r:id="rId3"/>
              </a:ext>
            </a:extLst>
          </a:blip>
          <a:stretch>
            <a:fillRect/>
          </a:stretch>
        </p:blipFill>
        <p:spPr>
          <a:xfrm flipH="1">
            <a:off x="1275736" y="1987347"/>
            <a:ext cx="1290484" cy="967863"/>
          </a:xfrm>
          <a:prstGeom prst="rect">
            <a:avLst/>
          </a:prstGeom>
        </p:spPr>
      </p:pic>
      <p:sp>
        <p:nvSpPr>
          <p:cNvPr id="5" name="ground surface">
            <a:extLst>
              <a:ext uri="{FF2B5EF4-FFF2-40B4-BE49-F238E27FC236}">
                <a16:creationId xmlns:a16="http://schemas.microsoft.com/office/drawing/2014/main" id="{0B2F0F56-D1D3-4A9F-BC6C-2814CA036560}"/>
              </a:ext>
            </a:extLst>
          </p:cNvPr>
          <p:cNvSpPr/>
          <p:nvPr/>
        </p:nvSpPr>
        <p:spPr>
          <a:xfrm>
            <a:off x="907026" y="2138738"/>
            <a:ext cx="7263581" cy="866024"/>
          </a:xfrm>
          <a:custGeom>
            <a:avLst/>
            <a:gdLst>
              <a:gd name="connsiteX0" fmla="*/ 0 w 9684774"/>
              <a:gd name="connsiteY0" fmla="*/ 1154698 h 1154698"/>
              <a:gd name="connsiteX1" fmla="*/ 1337187 w 9684774"/>
              <a:gd name="connsiteY1" fmla="*/ 918724 h 1154698"/>
              <a:gd name="connsiteX2" fmla="*/ 3362632 w 9684774"/>
              <a:gd name="connsiteY2" fmla="*/ 1095704 h 1154698"/>
              <a:gd name="connsiteX3" fmla="*/ 5043948 w 9684774"/>
              <a:gd name="connsiteY3" fmla="*/ 643420 h 1154698"/>
              <a:gd name="connsiteX4" fmla="*/ 6440129 w 9684774"/>
              <a:gd name="connsiteY4" fmla="*/ 908891 h 1154698"/>
              <a:gd name="connsiteX5" fmla="*/ 7443019 w 9684774"/>
              <a:gd name="connsiteY5" fmla="*/ 200969 h 1154698"/>
              <a:gd name="connsiteX6" fmla="*/ 7983793 w 9684774"/>
              <a:gd name="connsiteY6" fmla="*/ 23988 h 1154698"/>
              <a:gd name="connsiteX7" fmla="*/ 8691716 w 9684774"/>
              <a:gd name="connsiteY7" fmla="*/ 53485 h 1154698"/>
              <a:gd name="connsiteX8" fmla="*/ 9684774 w 9684774"/>
              <a:gd name="connsiteY8" fmla="*/ 495936 h 1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4774" h="1154698">
                <a:moveTo>
                  <a:pt x="0" y="1154698"/>
                </a:moveTo>
                <a:cubicBezTo>
                  <a:pt x="388374" y="1041627"/>
                  <a:pt x="776748" y="928556"/>
                  <a:pt x="1337187" y="918724"/>
                </a:cubicBezTo>
                <a:cubicBezTo>
                  <a:pt x="1897626" y="908892"/>
                  <a:pt x="2744839" y="1141588"/>
                  <a:pt x="3362632" y="1095704"/>
                </a:cubicBezTo>
                <a:cubicBezTo>
                  <a:pt x="3980425" y="1049820"/>
                  <a:pt x="4531032" y="674555"/>
                  <a:pt x="5043948" y="643420"/>
                </a:cubicBezTo>
                <a:cubicBezTo>
                  <a:pt x="5556864" y="612285"/>
                  <a:pt x="6040284" y="982633"/>
                  <a:pt x="6440129" y="908891"/>
                </a:cubicBezTo>
                <a:cubicBezTo>
                  <a:pt x="6839974" y="835149"/>
                  <a:pt x="7185742" y="348453"/>
                  <a:pt x="7443019" y="200969"/>
                </a:cubicBezTo>
                <a:cubicBezTo>
                  <a:pt x="7700296" y="53485"/>
                  <a:pt x="7775677" y="48569"/>
                  <a:pt x="7983793" y="23988"/>
                </a:cubicBezTo>
                <a:cubicBezTo>
                  <a:pt x="8191909" y="-593"/>
                  <a:pt x="8408219" y="-25173"/>
                  <a:pt x="8691716" y="53485"/>
                </a:cubicBezTo>
                <a:cubicBezTo>
                  <a:pt x="8975213" y="132143"/>
                  <a:pt x="9329993" y="314039"/>
                  <a:pt x="9684774" y="495936"/>
                </a:cubicBezTo>
              </a:path>
            </a:pathLst>
          </a:custGeom>
          <a:no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e surf4">
            <a:extLst>
              <a:ext uri="{FF2B5EF4-FFF2-40B4-BE49-F238E27FC236}">
                <a16:creationId xmlns:a16="http://schemas.microsoft.com/office/drawing/2014/main" id="{AA207762-A8B0-4759-AC11-60D0CCBF4CD7}"/>
              </a:ext>
            </a:extLst>
          </p:cNvPr>
          <p:cNvSpPr/>
          <p:nvPr/>
        </p:nvSpPr>
        <p:spPr>
          <a:xfrm>
            <a:off x="965633" y="4630629"/>
            <a:ext cx="7212735" cy="508962"/>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e surf3">
            <a:extLst>
              <a:ext uri="{FF2B5EF4-FFF2-40B4-BE49-F238E27FC236}">
                <a16:creationId xmlns:a16="http://schemas.microsoft.com/office/drawing/2014/main" id="{66BB6CE2-7279-4CAB-BFF4-E97F61B23DDA}"/>
              </a:ext>
            </a:extLst>
          </p:cNvPr>
          <p:cNvSpPr/>
          <p:nvPr/>
        </p:nvSpPr>
        <p:spPr>
          <a:xfrm>
            <a:off x="965633" y="4162589"/>
            <a:ext cx="7212735" cy="508962"/>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e surf2">
            <a:extLst>
              <a:ext uri="{FF2B5EF4-FFF2-40B4-BE49-F238E27FC236}">
                <a16:creationId xmlns:a16="http://schemas.microsoft.com/office/drawing/2014/main" id="{44A15C54-E86F-44F3-B458-155A2631D4AB}"/>
              </a:ext>
            </a:extLst>
          </p:cNvPr>
          <p:cNvSpPr/>
          <p:nvPr/>
        </p:nvSpPr>
        <p:spPr>
          <a:xfrm>
            <a:off x="965633" y="3631793"/>
            <a:ext cx="7212735" cy="508962"/>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 name="e surf1">
            <a:extLst>
              <a:ext uri="{FF2B5EF4-FFF2-40B4-BE49-F238E27FC236}">
                <a16:creationId xmlns:a16="http://schemas.microsoft.com/office/drawing/2014/main" id="{49E21BA9-9700-4967-89FD-57D292C5EBD0}"/>
              </a:ext>
            </a:extLst>
          </p:cNvPr>
          <p:cNvSpPr/>
          <p:nvPr/>
        </p:nvSpPr>
        <p:spPr>
          <a:xfrm>
            <a:off x="965633" y="3119283"/>
            <a:ext cx="7212735" cy="508962"/>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e surf0">
            <a:extLst>
              <a:ext uri="{FF2B5EF4-FFF2-40B4-BE49-F238E27FC236}">
                <a16:creationId xmlns:a16="http://schemas.microsoft.com/office/drawing/2014/main" id="{AC51802F-0E13-41CC-9951-D54CA6AEF3B8}"/>
              </a:ext>
            </a:extLst>
          </p:cNvPr>
          <p:cNvSpPr/>
          <p:nvPr/>
        </p:nvSpPr>
        <p:spPr>
          <a:xfrm>
            <a:off x="965633" y="2647191"/>
            <a:ext cx="7212735" cy="508962"/>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TextBox 13">
            <a:extLst>
              <a:ext uri="{FF2B5EF4-FFF2-40B4-BE49-F238E27FC236}">
                <a16:creationId xmlns:a16="http://schemas.microsoft.com/office/drawing/2014/main" id="{950532C7-AA52-454F-8D04-F89538BCF6CB}"/>
              </a:ext>
            </a:extLst>
          </p:cNvPr>
          <p:cNvSpPr txBox="1"/>
          <p:nvPr/>
        </p:nvSpPr>
        <p:spPr>
          <a:xfrm>
            <a:off x="2654710" y="3551132"/>
            <a:ext cx="2669459" cy="584775"/>
          </a:xfrm>
          <a:prstGeom prst="rect">
            <a:avLst/>
          </a:prstGeom>
          <a:noFill/>
        </p:spPr>
        <p:txBody>
          <a:bodyPr wrap="square" rtlCol="0">
            <a:spAutoFit/>
          </a:bodyPr>
          <a:lstStyle/>
          <a:p>
            <a:pPr algn="ctr"/>
            <a:r>
              <a:rPr lang="en-US" sz="1600" dirty="0">
                <a:latin typeface="Cambria" panose="02040503050406030204" pitchFamily="18" charset="0"/>
                <a:ea typeface="Cambria" panose="02040503050406030204" pitchFamily="18" charset="0"/>
              </a:rPr>
              <a:t>equipotential surfaces</a:t>
            </a:r>
          </a:p>
          <a:p>
            <a:pPr algn="ctr"/>
            <a:r>
              <a:rPr lang="en-US" sz="1600" dirty="0">
                <a:latin typeface="Cambria" panose="02040503050406030204" pitchFamily="18" charset="0"/>
                <a:ea typeface="Cambria" panose="02040503050406030204" pitchFamily="18" charset="0"/>
              </a:rPr>
              <a:t>(equal gravity)</a:t>
            </a:r>
          </a:p>
        </p:txBody>
      </p:sp>
      <p:sp>
        <p:nvSpPr>
          <p:cNvPr id="15" name="TextBox 14">
            <a:extLst>
              <a:ext uri="{FF2B5EF4-FFF2-40B4-BE49-F238E27FC236}">
                <a16:creationId xmlns:a16="http://schemas.microsoft.com/office/drawing/2014/main" id="{A93EA169-0D6E-4F75-9974-BB4378E6C3CF}"/>
              </a:ext>
            </a:extLst>
          </p:cNvPr>
          <p:cNvSpPr txBox="1"/>
          <p:nvPr/>
        </p:nvSpPr>
        <p:spPr>
          <a:xfrm>
            <a:off x="6644148" y="1807132"/>
            <a:ext cx="1592826" cy="338554"/>
          </a:xfrm>
          <a:prstGeom prst="rect">
            <a:avLst/>
          </a:prstGeom>
          <a:noFill/>
        </p:spPr>
        <p:txBody>
          <a:bodyPr wrap="square" rtlCol="0">
            <a:spAutoFit/>
          </a:bodyPr>
          <a:lstStyle/>
          <a:p>
            <a:pPr algn="ctr"/>
            <a:r>
              <a:rPr lang="en-US" sz="1600" dirty="0">
                <a:latin typeface="Cambria" panose="02040503050406030204" pitchFamily="18" charset="0"/>
                <a:ea typeface="Cambria" panose="02040503050406030204" pitchFamily="18" charset="0"/>
              </a:rPr>
              <a:t>ground surface</a:t>
            </a:r>
          </a:p>
        </p:txBody>
      </p:sp>
      <p:sp>
        <p:nvSpPr>
          <p:cNvPr id="16" name="TextBox 15">
            <a:extLst>
              <a:ext uri="{FF2B5EF4-FFF2-40B4-BE49-F238E27FC236}">
                <a16:creationId xmlns:a16="http://schemas.microsoft.com/office/drawing/2014/main" id="{75B51845-BE81-4137-B498-52F238B84115}"/>
              </a:ext>
            </a:extLst>
          </p:cNvPr>
          <p:cNvSpPr txBox="1"/>
          <p:nvPr/>
        </p:nvSpPr>
        <p:spPr>
          <a:xfrm>
            <a:off x="1143000" y="81406"/>
            <a:ext cx="6858000" cy="553998"/>
          </a:xfrm>
          <a:prstGeom prst="rect">
            <a:avLst/>
          </a:prstGeom>
          <a:noFill/>
        </p:spPr>
        <p:txBody>
          <a:bodyPr wrap="square" rtlCol="0">
            <a:spAutoFit/>
          </a:bodyPr>
          <a:lstStyle/>
          <a:p>
            <a:pPr algn="ctr"/>
            <a:r>
              <a:rPr lang="en-US" sz="3000" dirty="0">
                <a:latin typeface="Cambria" panose="02040503050406030204" pitchFamily="18" charset="0"/>
                <a:ea typeface="Cambria" panose="02040503050406030204" pitchFamily="18" charset="0"/>
              </a:rPr>
              <a:t>Why leveling is </a:t>
            </a:r>
            <a:r>
              <a:rPr lang="en-US" sz="3000" b="1" dirty="0">
                <a:latin typeface="Cambria" panose="02040503050406030204" pitchFamily="18" charset="0"/>
                <a:ea typeface="Cambria" panose="02040503050406030204" pitchFamily="18" charset="0"/>
              </a:rPr>
              <a:t>not</a:t>
            </a:r>
            <a:r>
              <a:rPr lang="en-US" sz="3000" dirty="0">
                <a:latin typeface="Cambria" panose="02040503050406030204" pitchFamily="18" charset="0"/>
                <a:ea typeface="Cambria" panose="02040503050406030204" pitchFamily="18" charset="0"/>
              </a:rPr>
              <a:t> part of NAPGD2022</a:t>
            </a:r>
          </a:p>
        </p:txBody>
      </p:sp>
      <p:sp>
        <p:nvSpPr>
          <p:cNvPr id="17" name="TextBox 16">
            <a:extLst>
              <a:ext uri="{FF2B5EF4-FFF2-40B4-BE49-F238E27FC236}">
                <a16:creationId xmlns:a16="http://schemas.microsoft.com/office/drawing/2014/main" id="{9ACEA7CB-8DFA-4129-B040-B29BC1E6148C}"/>
              </a:ext>
            </a:extLst>
          </p:cNvPr>
          <p:cNvSpPr txBox="1"/>
          <p:nvPr/>
        </p:nvSpPr>
        <p:spPr>
          <a:xfrm>
            <a:off x="1143000" y="615550"/>
            <a:ext cx="6858000" cy="553998"/>
          </a:xfrm>
          <a:prstGeom prst="rect">
            <a:avLst/>
          </a:prstGeom>
          <a:noFill/>
        </p:spPr>
        <p:txBody>
          <a:bodyPr wrap="square" rtlCol="0">
            <a:spAutoFit/>
          </a:bodyPr>
          <a:lstStyle/>
          <a:p>
            <a:pPr algn="ctr"/>
            <a:r>
              <a:rPr lang="en-US" sz="3000" b="1" i="1" dirty="0">
                <a:latin typeface="Cambria" panose="02040503050406030204" pitchFamily="18" charset="0"/>
                <a:ea typeface="Cambria" panose="02040503050406030204" pitchFamily="18" charset="0"/>
              </a:rPr>
              <a:t>…but will still be important for you.</a:t>
            </a:r>
          </a:p>
        </p:txBody>
      </p:sp>
      <p:sp>
        <p:nvSpPr>
          <p:cNvPr id="2" name="Rectangle: Rounded Corners 1">
            <a:extLst>
              <a:ext uri="{FF2B5EF4-FFF2-40B4-BE49-F238E27FC236}">
                <a16:creationId xmlns:a16="http://schemas.microsoft.com/office/drawing/2014/main" id="{269E9E1A-2B5B-4BD2-8500-25CE43ABCC61}"/>
              </a:ext>
            </a:extLst>
          </p:cNvPr>
          <p:cNvSpPr/>
          <p:nvPr/>
        </p:nvSpPr>
        <p:spPr>
          <a:xfrm>
            <a:off x="1275736" y="4491081"/>
            <a:ext cx="3296264" cy="4859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000" dirty="0">
                <a:latin typeface="Cambria" panose="02040503050406030204" pitchFamily="18" charset="0"/>
                <a:ea typeface="Cambria" panose="02040503050406030204" pitchFamily="18" charset="0"/>
              </a:rPr>
              <a:t>Geoid at Site Scale</a:t>
            </a:r>
          </a:p>
        </p:txBody>
      </p:sp>
    </p:spTree>
    <p:extLst>
      <p:ext uri="{BB962C8B-B14F-4D97-AF65-F5344CB8AC3E}">
        <p14:creationId xmlns:p14="http://schemas.microsoft.com/office/powerpoint/2010/main" val="14283278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34EB2D-B2E7-4549-8096-F25A67B89F7B}"/>
              </a:ext>
            </a:extLst>
          </p:cNvPr>
          <p:cNvPicPr>
            <a:picLocks noChangeAspect="1"/>
          </p:cNvPicPr>
          <p:nvPr/>
        </p:nvPicPr>
        <p:blipFill>
          <a:blip r:embed="rId2">
            <a:clrChange>
              <a:clrFrom>
                <a:srgbClr val="F6F703"/>
              </a:clrFrom>
              <a:clrTo>
                <a:srgbClr val="F6F703">
                  <a:alpha val="0"/>
                </a:srgbClr>
              </a:clrTo>
            </a:clrChange>
            <a:extLst>
              <a:ext uri="{837473B0-CC2E-450A-ABE3-18F120FF3D39}">
                <a1611:picAttrSrcUrl xmlns:a1611="http://schemas.microsoft.com/office/drawing/2016/11/main" r:id="rId3"/>
              </a:ext>
            </a:extLst>
          </a:blip>
          <a:stretch>
            <a:fillRect/>
          </a:stretch>
        </p:blipFill>
        <p:spPr>
          <a:xfrm flipH="1">
            <a:off x="3680992" y="2482307"/>
            <a:ext cx="238517" cy="178887"/>
          </a:xfrm>
          <a:prstGeom prst="rect">
            <a:avLst/>
          </a:prstGeom>
        </p:spPr>
      </p:pic>
      <p:sp>
        <p:nvSpPr>
          <p:cNvPr id="2" name="Freeform: Shape 1">
            <a:extLst>
              <a:ext uri="{FF2B5EF4-FFF2-40B4-BE49-F238E27FC236}">
                <a16:creationId xmlns:a16="http://schemas.microsoft.com/office/drawing/2014/main" id="{2B79CCDB-7EA3-4AC2-A3D5-6CBC81367F9E}"/>
              </a:ext>
            </a:extLst>
          </p:cNvPr>
          <p:cNvSpPr/>
          <p:nvPr/>
        </p:nvSpPr>
        <p:spPr>
          <a:xfrm>
            <a:off x="1085850" y="1451610"/>
            <a:ext cx="7172325" cy="1771650"/>
          </a:xfrm>
          <a:custGeom>
            <a:avLst/>
            <a:gdLst>
              <a:gd name="connsiteX0" fmla="*/ 0 w 9563100"/>
              <a:gd name="connsiteY0" fmla="*/ 2308860 h 2362200"/>
              <a:gd name="connsiteX1" fmla="*/ 236220 w 9563100"/>
              <a:gd name="connsiteY1" fmla="*/ 2286000 h 2362200"/>
              <a:gd name="connsiteX2" fmla="*/ 579120 w 9563100"/>
              <a:gd name="connsiteY2" fmla="*/ 2362200 h 2362200"/>
              <a:gd name="connsiteX3" fmla="*/ 922020 w 9563100"/>
              <a:gd name="connsiteY3" fmla="*/ 2286000 h 2362200"/>
              <a:gd name="connsiteX4" fmla="*/ 1097280 w 9563100"/>
              <a:gd name="connsiteY4" fmla="*/ 2087880 h 2362200"/>
              <a:gd name="connsiteX5" fmla="*/ 1234440 w 9563100"/>
              <a:gd name="connsiteY5" fmla="*/ 2042160 h 2362200"/>
              <a:gd name="connsiteX6" fmla="*/ 1447800 w 9563100"/>
              <a:gd name="connsiteY6" fmla="*/ 2072640 h 2362200"/>
              <a:gd name="connsiteX7" fmla="*/ 1859280 w 9563100"/>
              <a:gd name="connsiteY7" fmla="*/ 1988820 h 2362200"/>
              <a:gd name="connsiteX8" fmla="*/ 2263140 w 9563100"/>
              <a:gd name="connsiteY8" fmla="*/ 2042160 h 2362200"/>
              <a:gd name="connsiteX9" fmla="*/ 2651760 w 9563100"/>
              <a:gd name="connsiteY9" fmla="*/ 1958340 h 2362200"/>
              <a:gd name="connsiteX10" fmla="*/ 3002280 w 9563100"/>
              <a:gd name="connsiteY10" fmla="*/ 1760220 h 2362200"/>
              <a:gd name="connsiteX11" fmla="*/ 3429000 w 9563100"/>
              <a:gd name="connsiteY11" fmla="*/ 1623060 h 2362200"/>
              <a:gd name="connsiteX12" fmla="*/ 3688080 w 9563100"/>
              <a:gd name="connsiteY12" fmla="*/ 1584960 h 2362200"/>
              <a:gd name="connsiteX13" fmla="*/ 4206240 w 9563100"/>
              <a:gd name="connsiteY13" fmla="*/ 1623060 h 2362200"/>
              <a:gd name="connsiteX14" fmla="*/ 4541520 w 9563100"/>
              <a:gd name="connsiteY14" fmla="*/ 1546860 h 2362200"/>
              <a:gd name="connsiteX15" fmla="*/ 4701540 w 9563100"/>
              <a:gd name="connsiteY15" fmla="*/ 1508760 h 2362200"/>
              <a:gd name="connsiteX16" fmla="*/ 4853940 w 9563100"/>
              <a:gd name="connsiteY16" fmla="*/ 1531620 h 2362200"/>
              <a:gd name="connsiteX17" fmla="*/ 5029200 w 9563100"/>
              <a:gd name="connsiteY17" fmla="*/ 1562100 h 2362200"/>
              <a:gd name="connsiteX18" fmla="*/ 5257800 w 9563100"/>
              <a:gd name="connsiteY18" fmla="*/ 1447800 h 2362200"/>
              <a:gd name="connsiteX19" fmla="*/ 5356860 w 9563100"/>
              <a:gd name="connsiteY19" fmla="*/ 1371600 h 2362200"/>
              <a:gd name="connsiteX20" fmla="*/ 5562600 w 9563100"/>
              <a:gd name="connsiteY20" fmla="*/ 1341120 h 2362200"/>
              <a:gd name="connsiteX21" fmla="*/ 5814060 w 9563100"/>
              <a:gd name="connsiteY21" fmla="*/ 1447800 h 2362200"/>
              <a:gd name="connsiteX22" fmla="*/ 6065520 w 9563100"/>
              <a:gd name="connsiteY22" fmla="*/ 1615440 h 2362200"/>
              <a:gd name="connsiteX23" fmla="*/ 6530340 w 9563100"/>
              <a:gd name="connsiteY23" fmla="*/ 1714500 h 2362200"/>
              <a:gd name="connsiteX24" fmla="*/ 6987540 w 9563100"/>
              <a:gd name="connsiteY24" fmla="*/ 1135380 h 2362200"/>
              <a:gd name="connsiteX25" fmla="*/ 7360920 w 9563100"/>
              <a:gd name="connsiteY25" fmla="*/ 205740 h 2362200"/>
              <a:gd name="connsiteX26" fmla="*/ 7795260 w 9563100"/>
              <a:gd name="connsiteY26" fmla="*/ 350520 h 2362200"/>
              <a:gd name="connsiteX27" fmla="*/ 8343900 w 9563100"/>
              <a:gd name="connsiteY27" fmla="*/ 1325880 h 2362200"/>
              <a:gd name="connsiteX28" fmla="*/ 8831580 w 9563100"/>
              <a:gd name="connsiteY28" fmla="*/ 1310640 h 2362200"/>
              <a:gd name="connsiteX29" fmla="*/ 9067800 w 9563100"/>
              <a:gd name="connsiteY29" fmla="*/ 472440 h 2362200"/>
              <a:gd name="connsiteX30" fmla="*/ 9563100 w 9563100"/>
              <a:gd name="connsiteY30" fmla="*/ 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63100" h="2362200">
                <a:moveTo>
                  <a:pt x="0" y="2308860"/>
                </a:moveTo>
                <a:cubicBezTo>
                  <a:pt x="69850" y="2292985"/>
                  <a:pt x="139700" y="2277110"/>
                  <a:pt x="236220" y="2286000"/>
                </a:cubicBezTo>
                <a:cubicBezTo>
                  <a:pt x="332740" y="2294890"/>
                  <a:pt x="464820" y="2362200"/>
                  <a:pt x="579120" y="2362200"/>
                </a:cubicBezTo>
                <a:cubicBezTo>
                  <a:pt x="693420" y="2362200"/>
                  <a:pt x="835660" y="2331720"/>
                  <a:pt x="922020" y="2286000"/>
                </a:cubicBezTo>
                <a:cubicBezTo>
                  <a:pt x="1008380" y="2240280"/>
                  <a:pt x="1045210" y="2128520"/>
                  <a:pt x="1097280" y="2087880"/>
                </a:cubicBezTo>
                <a:cubicBezTo>
                  <a:pt x="1149350" y="2047240"/>
                  <a:pt x="1176020" y="2044700"/>
                  <a:pt x="1234440" y="2042160"/>
                </a:cubicBezTo>
                <a:cubicBezTo>
                  <a:pt x="1292860" y="2039620"/>
                  <a:pt x="1343660" y="2081530"/>
                  <a:pt x="1447800" y="2072640"/>
                </a:cubicBezTo>
                <a:cubicBezTo>
                  <a:pt x="1551940" y="2063750"/>
                  <a:pt x="1723390" y="1993900"/>
                  <a:pt x="1859280" y="1988820"/>
                </a:cubicBezTo>
                <a:cubicBezTo>
                  <a:pt x="1995170" y="1983740"/>
                  <a:pt x="2131060" y="2047240"/>
                  <a:pt x="2263140" y="2042160"/>
                </a:cubicBezTo>
                <a:cubicBezTo>
                  <a:pt x="2395220" y="2037080"/>
                  <a:pt x="2528570" y="2005330"/>
                  <a:pt x="2651760" y="1958340"/>
                </a:cubicBezTo>
                <a:cubicBezTo>
                  <a:pt x="2774950" y="1911350"/>
                  <a:pt x="2872740" y="1816100"/>
                  <a:pt x="3002280" y="1760220"/>
                </a:cubicBezTo>
                <a:cubicBezTo>
                  <a:pt x="3131820" y="1704340"/>
                  <a:pt x="3314700" y="1652270"/>
                  <a:pt x="3429000" y="1623060"/>
                </a:cubicBezTo>
                <a:cubicBezTo>
                  <a:pt x="3543300" y="1593850"/>
                  <a:pt x="3558540" y="1584960"/>
                  <a:pt x="3688080" y="1584960"/>
                </a:cubicBezTo>
                <a:cubicBezTo>
                  <a:pt x="3817620" y="1584960"/>
                  <a:pt x="4064000" y="1629410"/>
                  <a:pt x="4206240" y="1623060"/>
                </a:cubicBezTo>
                <a:cubicBezTo>
                  <a:pt x="4348480" y="1616710"/>
                  <a:pt x="4541520" y="1546860"/>
                  <a:pt x="4541520" y="1546860"/>
                </a:cubicBezTo>
                <a:cubicBezTo>
                  <a:pt x="4624070" y="1527810"/>
                  <a:pt x="4649470" y="1511300"/>
                  <a:pt x="4701540" y="1508760"/>
                </a:cubicBezTo>
                <a:cubicBezTo>
                  <a:pt x="4753610" y="1506220"/>
                  <a:pt x="4799330" y="1522730"/>
                  <a:pt x="4853940" y="1531620"/>
                </a:cubicBezTo>
                <a:cubicBezTo>
                  <a:pt x="4908550" y="1540510"/>
                  <a:pt x="4961890" y="1576070"/>
                  <a:pt x="5029200" y="1562100"/>
                </a:cubicBezTo>
                <a:cubicBezTo>
                  <a:pt x="5096510" y="1548130"/>
                  <a:pt x="5203190" y="1479550"/>
                  <a:pt x="5257800" y="1447800"/>
                </a:cubicBezTo>
                <a:cubicBezTo>
                  <a:pt x="5312410" y="1416050"/>
                  <a:pt x="5306060" y="1389380"/>
                  <a:pt x="5356860" y="1371600"/>
                </a:cubicBezTo>
                <a:cubicBezTo>
                  <a:pt x="5407660" y="1353820"/>
                  <a:pt x="5486400" y="1328420"/>
                  <a:pt x="5562600" y="1341120"/>
                </a:cubicBezTo>
                <a:cubicBezTo>
                  <a:pt x="5638800" y="1353820"/>
                  <a:pt x="5730240" y="1402080"/>
                  <a:pt x="5814060" y="1447800"/>
                </a:cubicBezTo>
                <a:cubicBezTo>
                  <a:pt x="5897880" y="1493520"/>
                  <a:pt x="5946140" y="1570990"/>
                  <a:pt x="6065520" y="1615440"/>
                </a:cubicBezTo>
                <a:cubicBezTo>
                  <a:pt x="6184900" y="1659890"/>
                  <a:pt x="6376670" y="1794510"/>
                  <a:pt x="6530340" y="1714500"/>
                </a:cubicBezTo>
                <a:cubicBezTo>
                  <a:pt x="6684010" y="1634490"/>
                  <a:pt x="6849110" y="1386840"/>
                  <a:pt x="6987540" y="1135380"/>
                </a:cubicBezTo>
                <a:cubicBezTo>
                  <a:pt x="7125970" y="883920"/>
                  <a:pt x="7226300" y="336550"/>
                  <a:pt x="7360920" y="205740"/>
                </a:cubicBezTo>
                <a:cubicBezTo>
                  <a:pt x="7495540" y="74930"/>
                  <a:pt x="7631430" y="163830"/>
                  <a:pt x="7795260" y="350520"/>
                </a:cubicBezTo>
                <a:cubicBezTo>
                  <a:pt x="7959090" y="537210"/>
                  <a:pt x="8171180" y="1165860"/>
                  <a:pt x="8343900" y="1325880"/>
                </a:cubicBezTo>
                <a:cubicBezTo>
                  <a:pt x="8516620" y="1485900"/>
                  <a:pt x="8710930" y="1452880"/>
                  <a:pt x="8831580" y="1310640"/>
                </a:cubicBezTo>
                <a:cubicBezTo>
                  <a:pt x="8952230" y="1168400"/>
                  <a:pt x="8945880" y="690880"/>
                  <a:pt x="9067800" y="472440"/>
                </a:cubicBezTo>
                <a:cubicBezTo>
                  <a:pt x="9189720" y="254000"/>
                  <a:pt x="9376410" y="127000"/>
                  <a:pt x="9563100" y="0"/>
                </a:cubicBezTo>
              </a:path>
            </a:pathLst>
          </a:cu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TextBox 5">
            <a:extLst>
              <a:ext uri="{FF2B5EF4-FFF2-40B4-BE49-F238E27FC236}">
                <a16:creationId xmlns:a16="http://schemas.microsoft.com/office/drawing/2014/main" id="{405424F4-1FB3-445D-93E8-AF5D14323833}"/>
              </a:ext>
            </a:extLst>
          </p:cNvPr>
          <p:cNvSpPr txBox="1"/>
          <p:nvPr/>
        </p:nvSpPr>
        <p:spPr>
          <a:xfrm>
            <a:off x="1143000" y="81406"/>
            <a:ext cx="6858000" cy="553998"/>
          </a:xfrm>
          <a:prstGeom prst="rect">
            <a:avLst/>
          </a:prstGeom>
          <a:noFill/>
        </p:spPr>
        <p:txBody>
          <a:bodyPr wrap="square" rtlCol="0">
            <a:spAutoFit/>
          </a:bodyPr>
          <a:lstStyle/>
          <a:p>
            <a:pPr algn="ctr"/>
            <a:r>
              <a:rPr lang="en-US" sz="3000" dirty="0">
                <a:latin typeface="Cambria" panose="02040503050406030204" pitchFamily="18" charset="0"/>
                <a:ea typeface="Cambria" panose="02040503050406030204" pitchFamily="18" charset="0"/>
              </a:rPr>
              <a:t>Why leveling is </a:t>
            </a:r>
            <a:r>
              <a:rPr lang="en-US" sz="3000" b="1" dirty="0">
                <a:latin typeface="Cambria" panose="02040503050406030204" pitchFamily="18" charset="0"/>
                <a:ea typeface="Cambria" panose="02040503050406030204" pitchFamily="18" charset="0"/>
              </a:rPr>
              <a:t>not</a:t>
            </a:r>
            <a:r>
              <a:rPr lang="en-US" sz="3000" dirty="0">
                <a:latin typeface="Cambria" panose="02040503050406030204" pitchFamily="18" charset="0"/>
                <a:ea typeface="Cambria" panose="02040503050406030204" pitchFamily="18" charset="0"/>
              </a:rPr>
              <a:t> part of NAPGD2022</a:t>
            </a:r>
          </a:p>
        </p:txBody>
      </p:sp>
      <p:sp>
        <p:nvSpPr>
          <p:cNvPr id="7" name="TextBox 6">
            <a:extLst>
              <a:ext uri="{FF2B5EF4-FFF2-40B4-BE49-F238E27FC236}">
                <a16:creationId xmlns:a16="http://schemas.microsoft.com/office/drawing/2014/main" id="{BA7AA7C4-7DB2-456F-91AE-DBB66B4722CE}"/>
              </a:ext>
            </a:extLst>
          </p:cNvPr>
          <p:cNvSpPr txBox="1"/>
          <p:nvPr/>
        </p:nvSpPr>
        <p:spPr>
          <a:xfrm>
            <a:off x="1143000" y="615550"/>
            <a:ext cx="6858000" cy="553998"/>
          </a:xfrm>
          <a:prstGeom prst="rect">
            <a:avLst/>
          </a:prstGeom>
          <a:noFill/>
        </p:spPr>
        <p:txBody>
          <a:bodyPr wrap="square" rtlCol="0">
            <a:spAutoFit/>
          </a:bodyPr>
          <a:lstStyle/>
          <a:p>
            <a:pPr algn="ctr"/>
            <a:r>
              <a:rPr lang="en-US" sz="3000" b="1" i="1" dirty="0">
                <a:latin typeface="Cambria" panose="02040503050406030204" pitchFamily="18" charset="0"/>
                <a:ea typeface="Cambria" panose="02040503050406030204" pitchFamily="18" charset="0"/>
              </a:rPr>
              <a:t>…but will still be important for you.</a:t>
            </a:r>
          </a:p>
        </p:txBody>
      </p:sp>
      <p:sp>
        <p:nvSpPr>
          <p:cNvPr id="4" name="Freeform: Shape 3">
            <a:extLst>
              <a:ext uri="{FF2B5EF4-FFF2-40B4-BE49-F238E27FC236}">
                <a16:creationId xmlns:a16="http://schemas.microsoft.com/office/drawing/2014/main" id="{F8EB734C-B7EF-4ED1-BFF6-54D392F8794F}"/>
              </a:ext>
            </a:extLst>
          </p:cNvPr>
          <p:cNvSpPr/>
          <p:nvPr/>
        </p:nvSpPr>
        <p:spPr>
          <a:xfrm>
            <a:off x="1022985" y="1925955"/>
            <a:ext cx="7103745" cy="1225256"/>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633674">
                <a:moveTo>
                  <a:pt x="0" y="1562100"/>
                </a:moveTo>
                <a:cubicBezTo>
                  <a:pt x="214630" y="1568450"/>
                  <a:pt x="429260" y="1574800"/>
                  <a:pt x="556260" y="1584960"/>
                </a:cubicBezTo>
                <a:cubicBezTo>
                  <a:pt x="683260" y="1595120"/>
                  <a:pt x="694690" y="1616710"/>
                  <a:pt x="762000" y="1623060"/>
                </a:cubicBezTo>
                <a:cubicBezTo>
                  <a:pt x="829310" y="1629410"/>
                  <a:pt x="871220" y="1643380"/>
                  <a:pt x="960120" y="1623060"/>
                </a:cubicBezTo>
                <a:cubicBezTo>
                  <a:pt x="1049020" y="1602740"/>
                  <a:pt x="1182370" y="1517650"/>
                  <a:pt x="1295400" y="1501140"/>
                </a:cubicBezTo>
                <a:cubicBezTo>
                  <a:pt x="1408430" y="1484630"/>
                  <a:pt x="1521460" y="1535430"/>
                  <a:pt x="1638300" y="1524000"/>
                </a:cubicBezTo>
                <a:cubicBezTo>
                  <a:pt x="1755140" y="1512570"/>
                  <a:pt x="1878330" y="1482090"/>
                  <a:pt x="1996440" y="1432560"/>
                </a:cubicBezTo>
                <a:cubicBezTo>
                  <a:pt x="2114550" y="1383030"/>
                  <a:pt x="2230120" y="1264920"/>
                  <a:pt x="2346960" y="1226820"/>
                </a:cubicBezTo>
                <a:cubicBezTo>
                  <a:pt x="2463800" y="1188720"/>
                  <a:pt x="2597150" y="1221740"/>
                  <a:pt x="2697480" y="1203960"/>
                </a:cubicBezTo>
                <a:cubicBezTo>
                  <a:pt x="2797810" y="1186180"/>
                  <a:pt x="2813050" y="1134110"/>
                  <a:pt x="2948940" y="1120140"/>
                </a:cubicBezTo>
                <a:cubicBezTo>
                  <a:pt x="3084830" y="1106170"/>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9040" y="922020"/>
                  <a:pt x="6438900" y="929640"/>
                </a:cubicBezTo>
                <a:cubicBezTo>
                  <a:pt x="6588760" y="937260"/>
                  <a:pt x="6695440" y="1028700"/>
                  <a:pt x="6842760" y="975360"/>
                </a:cubicBezTo>
                <a:cubicBezTo>
                  <a:pt x="6990080" y="922020"/>
                  <a:pt x="7161530" y="678180"/>
                  <a:pt x="7322820" y="609600"/>
                </a:cubicBezTo>
                <a:cubicBezTo>
                  <a:pt x="7484110" y="541020"/>
                  <a:pt x="7653020" y="570230"/>
                  <a:pt x="7810500" y="563880"/>
                </a:cubicBezTo>
                <a:cubicBezTo>
                  <a:pt x="7967980" y="557530"/>
                  <a:pt x="8108950" y="589280"/>
                  <a:pt x="8267700" y="571500"/>
                </a:cubicBezTo>
                <a:cubicBezTo>
                  <a:pt x="8426450" y="553720"/>
                  <a:pt x="8599170" y="520700"/>
                  <a:pt x="8763000" y="457200"/>
                </a:cubicBezTo>
                <a:cubicBezTo>
                  <a:pt x="8926830" y="393700"/>
                  <a:pt x="9132570" y="266700"/>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Freeform: Shape 7">
            <a:extLst>
              <a:ext uri="{FF2B5EF4-FFF2-40B4-BE49-F238E27FC236}">
                <a16:creationId xmlns:a16="http://schemas.microsoft.com/office/drawing/2014/main" id="{A8F17D6F-7FBA-4439-B45C-73F626A7EA25}"/>
              </a:ext>
            </a:extLst>
          </p:cNvPr>
          <p:cNvSpPr/>
          <p:nvPr/>
        </p:nvSpPr>
        <p:spPr>
          <a:xfrm>
            <a:off x="1137285" y="2303151"/>
            <a:ext cx="7103745" cy="1313243"/>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48036 w 9471660"/>
              <a:gd name="connsiteY21" fmla="*/ 394520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46189"/>
              <a:gd name="connsiteX1" fmla="*/ 457937 w 9471660"/>
              <a:gd name="connsiteY1" fmla="*/ 1643954 h 1646189"/>
              <a:gd name="connsiteX2" fmla="*/ 762000 w 9471660"/>
              <a:gd name="connsiteY2" fmla="*/ 1623060 h 1646189"/>
              <a:gd name="connsiteX3" fmla="*/ 960120 w 9471660"/>
              <a:gd name="connsiteY3" fmla="*/ 1623060 h 1646189"/>
              <a:gd name="connsiteX4" fmla="*/ 1295400 w 9471660"/>
              <a:gd name="connsiteY4" fmla="*/ 1501140 h 1646189"/>
              <a:gd name="connsiteX5" fmla="*/ 1638300 w 9471660"/>
              <a:gd name="connsiteY5" fmla="*/ 1524000 h 1646189"/>
              <a:gd name="connsiteX6" fmla="*/ 1996440 w 9471660"/>
              <a:gd name="connsiteY6" fmla="*/ 1432560 h 1646189"/>
              <a:gd name="connsiteX7" fmla="*/ 2346960 w 9471660"/>
              <a:gd name="connsiteY7" fmla="*/ 1226820 h 1646189"/>
              <a:gd name="connsiteX8" fmla="*/ 2697480 w 9471660"/>
              <a:gd name="connsiteY8" fmla="*/ 1203960 h 1646189"/>
              <a:gd name="connsiteX9" fmla="*/ 2948940 w 9471660"/>
              <a:gd name="connsiteY9" fmla="*/ 1120140 h 1646189"/>
              <a:gd name="connsiteX10" fmla="*/ 3512820 w 9471660"/>
              <a:gd name="connsiteY10" fmla="*/ 1120140 h 1646189"/>
              <a:gd name="connsiteX11" fmla="*/ 3939540 w 9471660"/>
              <a:gd name="connsiteY11" fmla="*/ 1112520 h 1646189"/>
              <a:gd name="connsiteX12" fmla="*/ 4305300 w 9471660"/>
              <a:gd name="connsiteY12" fmla="*/ 1127760 h 1646189"/>
              <a:gd name="connsiteX13" fmla="*/ 4754880 w 9471660"/>
              <a:gd name="connsiteY13" fmla="*/ 1074420 h 1646189"/>
              <a:gd name="connsiteX14" fmla="*/ 5181600 w 9471660"/>
              <a:gd name="connsiteY14" fmla="*/ 1013460 h 1646189"/>
              <a:gd name="connsiteX15" fmla="*/ 5455920 w 9471660"/>
              <a:gd name="connsiteY15" fmla="*/ 990600 h 1646189"/>
              <a:gd name="connsiteX16" fmla="*/ 5943600 w 9471660"/>
              <a:gd name="connsiteY16" fmla="*/ 929640 h 1646189"/>
              <a:gd name="connsiteX17" fmla="*/ 6438900 w 9471660"/>
              <a:gd name="connsiteY17" fmla="*/ 929640 h 1646189"/>
              <a:gd name="connsiteX18" fmla="*/ 6872257 w 9471660"/>
              <a:gd name="connsiteY18" fmla="*/ 847541 h 1646189"/>
              <a:gd name="connsiteX19" fmla="*/ 7362149 w 9471660"/>
              <a:gd name="connsiteY19" fmla="*/ 462116 h 1646189"/>
              <a:gd name="connsiteX20" fmla="*/ 7810500 w 9471660"/>
              <a:gd name="connsiteY20" fmla="*/ 514719 h 1646189"/>
              <a:gd name="connsiteX21" fmla="*/ 8248036 w 9471660"/>
              <a:gd name="connsiteY21" fmla="*/ 394520 h 1646189"/>
              <a:gd name="connsiteX22" fmla="*/ 8733503 w 9471660"/>
              <a:gd name="connsiteY22" fmla="*/ 309717 h 1646189"/>
              <a:gd name="connsiteX23" fmla="*/ 9250680 w 9471660"/>
              <a:gd name="connsiteY23" fmla="*/ 190500 h 1646189"/>
              <a:gd name="connsiteX24" fmla="*/ 9471660 w 9471660"/>
              <a:gd name="connsiteY24" fmla="*/ 0 h 1646189"/>
              <a:gd name="connsiteX0" fmla="*/ 0 w 9471660"/>
              <a:gd name="connsiteY0" fmla="*/ 1562100 h 1750990"/>
              <a:gd name="connsiteX1" fmla="*/ 457937 w 9471660"/>
              <a:gd name="connsiteY1" fmla="*/ 1643954 h 1750990"/>
              <a:gd name="connsiteX2" fmla="*/ 762000 w 9471660"/>
              <a:gd name="connsiteY2" fmla="*/ 1750879 h 1750990"/>
              <a:gd name="connsiteX3" fmla="*/ 960120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750990">
                <a:moveTo>
                  <a:pt x="0" y="1562100"/>
                </a:moveTo>
                <a:cubicBezTo>
                  <a:pt x="214630" y="1568450"/>
                  <a:pt x="330937" y="1612491"/>
                  <a:pt x="457937" y="1643954"/>
                </a:cubicBezTo>
                <a:cubicBezTo>
                  <a:pt x="584937" y="1675417"/>
                  <a:pt x="670109" y="1754361"/>
                  <a:pt x="762000" y="1750879"/>
                </a:cubicBezTo>
                <a:cubicBezTo>
                  <a:pt x="853891" y="1747397"/>
                  <a:pt x="913826" y="1695819"/>
                  <a:pt x="1009281" y="1623060"/>
                </a:cubicBezTo>
                <a:cubicBezTo>
                  <a:pt x="1104736" y="1550301"/>
                  <a:pt x="1221699" y="1358695"/>
                  <a:pt x="1334729" y="1314327"/>
                </a:cubicBezTo>
                <a:cubicBezTo>
                  <a:pt x="1447759" y="1269959"/>
                  <a:pt x="1572260" y="1358449"/>
                  <a:pt x="1687461" y="1356851"/>
                </a:cubicBezTo>
                <a:cubicBezTo>
                  <a:pt x="1802662" y="1355253"/>
                  <a:pt x="1916021" y="1326413"/>
                  <a:pt x="2025937" y="1304741"/>
                </a:cubicBezTo>
                <a:cubicBezTo>
                  <a:pt x="2135853" y="1283069"/>
                  <a:pt x="2235036" y="1243617"/>
                  <a:pt x="2346960" y="1226820"/>
                </a:cubicBezTo>
                <a:cubicBezTo>
                  <a:pt x="2458884" y="1210023"/>
                  <a:pt x="2597150" y="1221740"/>
                  <a:pt x="2697480" y="1203960"/>
                </a:cubicBezTo>
                <a:cubicBezTo>
                  <a:pt x="2797810" y="1186180"/>
                  <a:pt x="2813050" y="1134110"/>
                  <a:pt x="2948940" y="1120140"/>
                </a:cubicBezTo>
                <a:cubicBezTo>
                  <a:pt x="3084830" y="1106170"/>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4124" y="943323"/>
                  <a:pt x="6438900" y="929640"/>
                </a:cubicBezTo>
                <a:cubicBezTo>
                  <a:pt x="6593676" y="915957"/>
                  <a:pt x="6718382" y="925462"/>
                  <a:pt x="6872257" y="847541"/>
                </a:cubicBezTo>
                <a:cubicBezTo>
                  <a:pt x="7026132" y="769620"/>
                  <a:pt x="7205775" y="517586"/>
                  <a:pt x="7362149" y="462116"/>
                </a:cubicBezTo>
                <a:cubicBezTo>
                  <a:pt x="7518523" y="406646"/>
                  <a:pt x="7662852" y="525985"/>
                  <a:pt x="7810500" y="514719"/>
                </a:cubicBezTo>
                <a:cubicBezTo>
                  <a:pt x="7958148" y="503453"/>
                  <a:pt x="8094202" y="428687"/>
                  <a:pt x="8248036" y="394520"/>
                </a:cubicBezTo>
                <a:cubicBezTo>
                  <a:pt x="8401870" y="360353"/>
                  <a:pt x="8566396" y="343720"/>
                  <a:pt x="8733503" y="309717"/>
                </a:cubicBezTo>
                <a:cubicBezTo>
                  <a:pt x="8900610" y="275714"/>
                  <a:pt x="9132570" y="266700"/>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Freeform: Shape 8">
            <a:extLst>
              <a:ext uri="{FF2B5EF4-FFF2-40B4-BE49-F238E27FC236}">
                <a16:creationId xmlns:a16="http://schemas.microsoft.com/office/drawing/2014/main" id="{172969FD-0C87-4629-9C98-3496C9EBF50B}"/>
              </a:ext>
            </a:extLst>
          </p:cNvPr>
          <p:cNvSpPr/>
          <p:nvPr/>
        </p:nvSpPr>
        <p:spPr>
          <a:xfrm>
            <a:off x="1120140" y="2710581"/>
            <a:ext cx="7103745" cy="1182470"/>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48036 w 9471660"/>
              <a:gd name="connsiteY21" fmla="*/ 394520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46189"/>
              <a:gd name="connsiteX1" fmla="*/ 457937 w 9471660"/>
              <a:gd name="connsiteY1" fmla="*/ 1643954 h 1646189"/>
              <a:gd name="connsiteX2" fmla="*/ 762000 w 9471660"/>
              <a:gd name="connsiteY2" fmla="*/ 1623060 h 1646189"/>
              <a:gd name="connsiteX3" fmla="*/ 960120 w 9471660"/>
              <a:gd name="connsiteY3" fmla="*/ 1623060 h 1646189"/>
              <a:gd name="connsiteX4" fmla="*/ 1295400 w 9471660"/>
              <a:gd name="connsiteY4" fmla="*/ 1501140 h 1646189"/>
              <a:gd name="connsiteX5" fmla="*/ 1638300 w 9471660"/>
              <a:gd name="connsiteY5" fmla="*/ 1524000 h 1646189"/>
              <a:gd name="connsiteX6" fmla="*/ 1996440 w 9471660"/>
              <a:gd name="connsiteY6" fmla="*/ 1432560 h 1646189"/>
              <a:gd name="connsiteX7" fmla="*/ 2346960 w 9471660"/>
              <a:gd name="connsiteY7" fmla="*/ 1226820 h 1646189"/>
              <a:gd name="connsiteX8" fmla="*/ 2697480 w 9471660"/>
              <a:gd name="connsiteY8" fmla="*/ 1203960 h 1646189"/>
              <a:gd name="connsiteX9" fmla="*/ 2948940 w 9471660"/>
              <a:gd name="connsiteY9" fmla="*/ 1120140 h 1646189"/>
              <a:gd name="connsiteX10" fmla="*/ 3512820 w 9471660"/>
              <a:gd name="connsiteY10" fmla="*/ 1120140 h 1646189"/>
              <a:gd name="connsiteX11" fmla="*/ 3939540 w 9471660"/>
              <a:gd name="connsiteY11" fmla="*/ 1112520 h 1646189"/>
              <a:gd name="connsiteX12" fmla="*/ 4305300 w 9471660"/>
              <a:gd name="connsiteY12" fmla="*/ 1127760 h 1646189"/>
              <a:gd name="connsiteX13" fmla="*/ 4754880 w 9471660"/>
              <a:gd name="connsiteY13" fmla="*/ 1074420 h 1646189"/>
              <a:gd name="connsiteX14" fmla="*/ 5181600 w 9471660"/>
              <a:gd name="connsiteY14" fmla="*/ 1013460 h 1646189"/>
              <a:gd name="connsiteX15" fmla="*/ 5455920 w 9471660"/>
              <a:gd name="connsiteY15" fmla="*/ 990600 h 1646189"/>
              <a:gd name="connsiteX16" fmla="*/ 5943600 w 9471660"/>
              <a:gd name="connsiteY16" fmla="*/ 929640 h 1646189"/>
              <a:gd name="connsiteX17" fmla="*/ 6438900 w 9471660"/>
              <a:gd name="connsiteY17" fmla="*/ 929640 h 1646189"/>
              <a:gd name="connsiteX18" fmla="*/ 6872257 w 9471660"/>
              <a:gd name="connsiteY18" fmla="*/ 847541 h 1646189"/>
              <a:gd name="connsiteX19" fmla="*/ 7362149 w 9471660"/>
              <a:gd name="connsiteY19" fmla="*/ 462116 h 1646189"/>
              <a:gd name="connsiteX20" fmla="*/ 7810500 w 9471660"/>
              <a:gd name="connsiteY20" fmla="*/ 514719 h 1646189"/>
              <a:gd name="connsiteX21" fmla="*/ 8248036 w 9471660"/>
              <a:gd name="connsiteY21" fmla="*/ 394520 h 1646189"/>
              <a:gd name="connsiteX22" fmla="*/ 8733503 w 9471660"/>
              <a:gd name="connsiteY22" fmla="*/ 309717 h 1646189"/>
              <a:gd name="connsiteX23" fmla="*/ 9250680 w 9471660"/>
              <a:gd name="connsiteY23" fmla="*/ 190500 h 1646189"/>
              <a:gd name="connsiteX24" fmla="*/ 9471660 w 9471660"/>
              <a:gd name="connsiteY24" fmla="*/ 0 h 1646189"/>
              <a:gd name="connsiteX0" fmla="*/ 0 w 9471660"/>
              <a:gd name="connsiteY0" fmla="*/ 1562100 h 1750990"/>
              <a:gd name="connsiteX1" fmla="*/ 457937 w 9471660"/>
              <a:gd name="connsiteY1" fmla="*/ 1643954 h 1750990"/>
              <a:gd name="connsiteX2" fmla="*/ 762000 w 9471660"/>
              <a:gd name="connsiteY2" fmla="*/ 1750879 h 1750990"/>
              <a:gd name="connsiteX3" fmla="*/ 960120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96121 w 9471660"/>
              <a:gd name="connsiteY7" fmla="*/ 1148162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96121 w 9471660"/>
              <a:gd name="connsiteY7" fmla="*/ 1148162 h 1750990"/>
              <a:gd name="connsiteX8" fmla="*/ 2677815 w 9471660"/>
              <a:gd name="connsiteY8" fmla="*/ 1095805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643995"/>
              <a:gd name="connsiteX1" fmla="*/ 457937 w 9471660"/>
              <a:gd name="connsiteY1" fmla="*/ 1643954 h 1643995"/>
              <a:gd name="connsiteX2" fmla="*/ 762000 w 9471660"/>
              <a:gd name="connsiteY2" fmla="*/ 1573898 h 1643995"/>
              <a:gd name="connsiteX3" fmla="*/ 1009281 w 9471660"/>
              <a:gd name="connsiteY3" fmla="*/ 1623060 h 1643995"/>
              <a:gd name="connsiteX4" fmla="*/ 1334729 w 9471660"/>
              <a:gd name="connsiteY4" fmla="*/ 1274998 h 1643995"/>
              <a:gd name="connsiteX5" fmla="*/ 1795616 w 9471660"/>
              <a:gd name="connsiteY5" fmla="*/ 1160205 h 1643995"/>
              <a:gd name="connsiteX6" fmla="*/ 2143924 w 9471660"/>
              <a:gd name="connsiteY6" fmla="*/ 1206418 h 1643995"/>
              <a:gd name="connsiteX7" fmla="*/ 2396121 w 9471660"/>
              <a:gd name="connsiteY7" fmla="*/ 1148162 h 1643995"/>
              <a:gd name="connsiteX8" fmla="*/ 2677815 w 9471660"/>
              <a:gd name="connsiteY8" fmla="*/ 1095805 h 1643995"/>
              <a:gd name="connsiteX9" fmla="*/ 2948940 w 9471660"/>
              <a:gd name="connsiteY9" fmla="*/ 1120140 h 1643995"/>
              <a:gd name="connsiteX10" fmla="*/ 3512820 w 9471660"/>
              <a:gd name="connsiteY10" fmla="*/ 1120140 h 1643995"/>
              <a:gd name="connsiteX11" fmla="*/ 3939540 w 9471660"/>
              <a:gd name="connsiteY11" fmla="*/ 1112520 h 1643995"/>
              <a:gd name="connsiteX12" fmla="*/ 4305300 w 9471660"/>
              <a:gd name="connsiteY12" fmla="*/ 1127760 h 1643995"/>
              <a:gd name="connsiteX13" fmla="*/ 4754880 w 9471660"/>
              <a:gd name="connsiteY13" fmla="*/ 1074420 h 1643995"/>
              <a:gd name="connsiteX14" fmla="*/ 5181600 w 9471660"/>
              <a:gd name="connsiteY14" fmla="*/ 1013460 h 1643995"/>
              <a:gd name="connsiteX15" fmla="*/ 5455920 w 9471660"/>
              <a:gd name="connsiteY15" fmla="*/ 990600 h 1643995"/>
              <a:gd name="connsiteX16" fmla="*/ 5943600 w 9471660"/>
              <a:gd name="connsiteY16" fmla="*/ 929640 h 1643995"/>
              <a:gd name="connsiteX17" fmla="*/ 6438900 w 9471660"/>
              <a:gd name="connsiteY17" fmla="*/ 929640 h 1643995"/>
              <a:gd name="connsiteX18" fmla="*/ 6842761 w 9471660"/>
              <a:gd name="connsiteY18" fmla="*/ 680393 h 1643995"/>
              <a:gd name="connsiteX19" fmla="*/ 7362149 w 9471660"/>
              <a:gd name="connsiteY19" fmla="*/ 462116 h 1643995"/>
              <a:gd name="connsiteX20" fmla="*/ 7800668 w 9471660"/>
              <a:gd name="connsiteY20" fmla="*/ 367235 h 1643995"/>
              <a:gd name="connsiteX21" fmla="*/ 8307029 w 9471660"/>
              <a:gd name="connsiteY21" fmla="*/ 256869 h 1643995"/>
              <a:gd name="connsiteX22" fmla="*/ 8821993 w 9471660"/>
              <a:gd name="connsiteY22" fmla="*/ 231059 h 1643995"/>
              <a:gd name="connsiteX23" fmla="*/ 9250680 w 9471660"/>
              <a:gd name="connsiteY23" fmla="*/ 62680 h 1643995"/>
              <a:gd name="connsiteX24" fmla="*/ 9471660 w 9471660"/>
              <a:gd name="connsiteY24" fmla="*/ 0 h 1643995"/>
              <a:gd name="connsiteX0" fmla="*/ 0 w 9471660"/>
              <a:gd name="connsiteY0" fmla="*/ 1562100 h 1644020"/>
              <a:gd name="connsiteX1" fmla="*/ 457937 w 9471660"/>
              <a:gd name="connsiteY1" fmla="*/ 1643954 h 1644020"/>
              <a:gd name="connsiteX2" fmla="*/ 762000 w 9471660"/>
              <a:gd name="connsiteY2" fmla="*/ 1573898 h 1644020"/>
              <a:gd name="connsiteX3" fmla="*/ 1028946 w 9471660"/>
              <a:gd name="connsiteY3" fmla="*/ 1465744 h 1644020"/>
              <a:gd name="connsiteX4" fmla="*/ 1334729 w 9471660"/>
              <a:gd name="connsiteY4" fmla="*/ 1274998 h 1644020"/>
              <a:gd name="connsiteX5" fmla="*/ 1795616 w 9471660"/>
              <a:gd name="connsiteY5" fmla="*/ 1160205 h 1644020"/>
              <a:gd name="connsiteX6" fmla="*/ 2143924 w 9471660"/>
              <a:gd name="connsiteY6" fmla="*/ 1206418 h 1644020"/>
              <a:gd name="connsiteX7" fmla="*/ 2396121 w 9471660"/>
              <a:gd name="connsiteY7" fmla="*/ 1148162 h 1644020"/>
              <a:gd name="connsiteX8" fmla="*/ 2677815 w 9471660"/>
              <a:gd name="connsiteY8" fmla="*/ 1095805 h 1644020"/>
              <a:gd name="connsiteX9" fmla="*/ 2948940 w 9471660"/>
              <a:gd name="connsiteY9" fmla="*/ 1120140 h 1644020"/>
              <a:gd name="connsiteX10" fmla="*/ 3512820 w 9471660"/>
              <a:gd name="connsiteY10" fmla="*/ 1120140 h 1644020"/>
              <a:gd name="connsiteX11" fmla="*/ 3939540 w 9471660"/>
              <a:gd name="connsiteY11" fmla="*/ 1112520 h 1644020"/>
              <a:gd name="connsiteX12" fmla="*/ 4305300 w 9471660"/>
              <a:gd name="connsiteY12" fmla="*/ 1127760 h 1644020"/>
              <a:gd name="connsiteX13" fmla="*/ 4754880 w 9471660"/>
              <a:gd name="connsiteY13" fmla="*/ 1074420 h 1644020"/>
              <a:gd name="connsiteX14" fmla="*/ 5181600 w 9471660"/>
              <a:gd name="connsiteY14" fmla="*/ 1013460 h 1644020"/>
              <a:gd name="connsiteX15" fmla="*/ 5455920 w 9471660"/>
              <a:gd name="connsiteY15" fmla="*/ 990600 h 1644020"/>
              <a:gd name="connsiteX16" fmla="*/ 5943600 w 9471660"/>
              <a:gd name="connsiteY16" fmla="*/ 929640 h 1644020"/>
              <a:gd name="connsiteX17" fmla="*/ 6438900 w 9471660"/>
              <a:gd name="connsiteY17" fmla="*/ 929640 h 1644020"/>
              <a:gd name="connsiteX18" fmla="*/ 6842761 w 9471660"/>
              <a:gd name="connsiteY18" fmla="*/ 680393 h 1644020"/>
              <a:gd name="connsiteX19" fmla="*/ 7362149 w 9471660"/>
              <a:gd name="connsiteY19" fmla="*/ 462116 h 1644020"/>
              <a:gd name="connsiteX20" fmla="*/ 7800668 w 9471660"/>
              <a:gd name="connsiteY20" fmla="*/ 367235 h 1644020"/>
              <a:gd name="connsiteX21" fmla="*/ 8307029 w 9471660"/>
              <a:gd name="connsiteY21" fmla="*/ 256869 h 1644020"/>
              <a:gd name="connsiteX22" fmla="*/ 8821993 w 9471660"/>
              <a:gd name="connsiteY22" fmla="*/ 231059 h 1644020"/>
              <a:gd name="connsiteX23" fmla="*/ 9250680 w 9471660"/>
              <a:gd name="connsiteY23" fmla="*/ 62680 h 1644020"/>
              <a:gd name="connsiteX24" fmla="*/ 9471660 w 9471660"/>
              <a:gd name="connsiteY24" fmla="*/ 0 h 1644020"/>
              <a:gd name="connsiteX0" fmla="*/ 0 w 9471660"/>
              <a:gd name="connsiteY0" fmla="*/ 1562100 h 1576627"/>
              <a:gd name="connsiteX1" fmla="*/ 349782 w 9471660"/>
              <a:gd name="connsiteY1" fmla="*/ 1545632 h 1576627"/>
              <a:gd name="connsiteX2" fmla="*/ 762000 w 9471660"/>
              <a:gd name="connsiteY2" fmla="*/ 1573898 h 1576627"/>
              <a:gd name="connsiteX3" fmla="*/ 1028946 w 9471660"/>
              <a:gd name="connsiteY3" fmla="*/ 1465744 h 1576627"/>
              <a:gd name="connsiteX4" fmla="*/ 1334729 w 9471660"/>
              <a:gd name="connsiteY4" fmla="*/ 1274998 h 1576627"/>
              <a:gd name="connsiteX5" fmla="*/ 1795616 w 9471660"/>
              <a:gd name="connsiteY5" fmla="*/ 1160205 h 1576627"/>
              <a:gd name="connsiteX6" fmla="*/ 2143924 w 9471660"/>
              <a:gd name="connsiteY6" fmla="*/ 1206418 h 1576627"/>
              <a:gd name="connsiteX7" fmla="*/ 2396121 w 9471660"/>
              <a:gd name="connsiteY7" fmla="*/ 1148162 h 1576627"/>
              <a:gd name="connsiteX8" fmla="*/ 2677815 w 9471660"/>
              <a:gd name="connsiteY8" fmla="*/ 1095805 h 1576627"/>
              <a:gd name="connsiteX9" fmla="*/ 2948940 w 9471660"/>
              <a:gd name="connsiteY9" fmla="*/ 1120140 h 1576627"/>
              <a:gd name="connsiteX10" fmla="*/ 3512820 w 9471660"/>
              <a:gd name="connsiteY10" fmla="*/ 1120140 h 1576627"/>
              <a:gd name="connsiteX11" fmla="*/ 3939540 w 9471660"/>
              <a:gd name="connsiteY11" fmla="*/ 1112520 h 1576627"/>
              <a:gd name="connsiteX12" fmla="*/ 4305300 w 9471660"/>
              <a:gd name="connsiteY12" fmla="*/ 1127760 h 1576627"/>
              <a:gd name="connsiteX13" fmla="*/ 4754880 w 9471660"/>
              <a:gd name="connsiteY13" fmla="*/ 1074420 h 1576627"/>
              <a:gd name="connsiteX14" fmla="*/ 5181600 w 9471660"/>
              <a:gd name="connsiteY14" fmla="*/ 1013460 h 1576627"/>
              <a:gd name="connsiteX15" fmla="*/ 5455920 w 9471660"/>
              <a:gd name="connsiteY15" fmla="*/ 990600 h 1576627"/>
              <a:gd name="connsiteX16" fmla="*/ 5943600 w 9471660"/>
              <a:gd name="connsiteY16" fmla="*/ 929640 h 1576627"/>
              <a:gd name="connsiteX17" fmla="*/ 6438900 w 9471660"/>
              <a:gd name="connsiteY17" fmla="*/ 929640 h 1576627"/>
              <a:gd name="connsiteX18" fmla="*/ 6842761 w 9471660"/>
              <a:gd name="connsiteY18" fmla="*/ 680393 h 1576627"/>
              <a:gd name="connsiteX19" fmla="*/ 7362149 w 9471660"/>
              <a:gd name="connsiteY19" fmla="*/ 462116 h 1576627"/>
              <a:gd name="connsiteX20" fmla="*/ 7800668 w 9471660"/>
              <a:gd name="connsiteY20" fmla="*/ 367235 h 1576627"/>
              <a:gd name="connsiteX21" fmla="*/ 8307029 w 9471660"/>
              <a:gd name="connsiteY21" fmla="*/ 256869 h 1576627"/>
              <a:gd name="connsiteX22" fmla="*/ 8821993 w 9471660"/>
              <a:gd name="connsiteY22" fmla="*/ 231059 h 1576627"/>
              <a:gd name="connsiteX23" fmla="*/ 9250680 w 9471660"/>
              <a:gd name="connsiteY23" fmla="*/ 62680 h 1576627"/>
              <a:gd name="connsiteX24" fmla="*/ 9471660 w 9471660"/>
              <a:gd name="connsiteY24" fmla="*/ 0 h 157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576627">
                <a:moveTo>
                  <a:pt x="0" y="1562100"/>
                </a:moveTo>
                <a:cubicBezTo>
                  <a:pt x="214630" y="1568450"/>
                  <a:pt x="222782" y="1543666"/>
                  <a:pt x="349782" y="1545632"/>
                </a:cubicBezTo>
                <a:cubicBezTo>
                  <a:pt x="476782" y="1547598"/>
                  <a:pt x="648806" y="1587213"/>
                  <a:pt x="762000" y="1573898"/>
                </a:cubicBezTo>
                <a:cubicBezTo>
                  <a:pt x="875194" y="1560583"/>
                  <a:pt x="933491" y="1515561"/>
                  <a:pt x="1028946" y="1465744"/>
                </a:cubicBezTo>
                <a:cubicBezTo>
                  <a:pt x="1124401" y="1415927"/>
                  <a:pt x="1206951" y="1325921"/>
                  <a:pt x="1334729" y="1274998"/>
                </a:cubicBezTo>
                <a:cubicBezTo>
                  <a:pt x="1462507" y="1224075"/>
                  <a:pt x="1660750" y="1171635"/>
                  <a:pt x="1795616" y="1160205"/>
                </a:cubicBezTo>
                <a:cubicBezTo>
                  <a:pt x="1930482" y="1148775"/>
                  <a:pt x="2043840" y="1208425"/>
                  <a:pt x="2143924" y="1206418"/>
                </a:cubicBezTo>
                <a:cubicBezTo>
                  <a:pt x="2244008" y="1204411"/>
                  <a:pt x="2307139" y="1166598"/>
                  <a:pt x="2396121" y="1148162"/>
                </a:cubicBezTo>
                <a:cubicBezTo>
                  <a:pt x="2485103" y="1129726"/>
                  <a:pt x="2585679" y="1100475"/>
                  <a:pt x="2677815" y="1095805"/>
                </a:cubicBezTo>
                <a:cubicBezTo>
                  <a:pt x="2769951" y="1091135"/>
                  <a:pt x="2809773" y="1116084"/>
                  <a:pt x="2948940" y="1120140"/>
                </a:cubicBezTo>
                <a:cubicBezTo>
                  <a:pt x="3088107" y="1124196"/>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9040" y="971181"/>
                  <a:pt x="6438900" y="929640"/>
                </a:cubicBezTo>
                <a:cubicBezTo>
                  <a:pt x="6588760" y="888099"/>
                  <a:pt x="6688886" y="758314"/>
                  <a:pt x="6842761" y="680393"/>
                </a:cubicBezTo>
                <a:cubicBezTo>
                  <a:pt x="6996636" y="602472"/>
                  <a:pt x="7202498" y="514309"/>
                  <a:pt x="7362149" y="462116"/>
                </a:cubicBezTo>
                <a:cubicBezTo>
                  <a:pt x="7521800" y="409923"/>
                  <a:pt x="7643188" y="401443"/>
                  <a:pt x="7800668" y="367235"/>
                </a:cubicBezTo>
                <a:cubicBezTo>
                  <a:pt x="7958148" y="333027"/>
                  <a:pt x="8136808" y="279565"/>
                  <a:pt x="8307029" y="256869"/>
                </a:cubicBezTo>
                <a:cubicBezTo>
                  <a:pt x="8477250" y="234173"/>
                  <a:pt x="8664718" y="263424"/>
                  <a:pt x="8821993" y="231059"/>
                </a:cubicBezTo>
                <a:cubicBezTo>
                  <a:pt x="8979268" y="198694"/>
                  <a:pt x="9132570" y="138880"/>
                  <a:pt x="9250680" y="62680"/>
                </a:cubicBezTo>
                <a:cubicBezTo>
                  <a:pt x="9368790" y="-1352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3" name="TextBox 12">
            <a:extLst>
              <a:ext uri="{FF2B5EF4-FFF2-40B4-BE49-F238E27FC236}">
                <a16:creationId xmlns:a16="http://schemas.microsoft.com/office/drawing/2014/main" id="{CFAFDEAE-FCFC-4FBE-A15E-E86E830DDF56}"/>
              </a:ext>
            </a:extLst>
          </p:cNvPr>
          <p:cNvSpPr txBox="1"/>
          <p:nvPr/>
        </p:nvSpPr>
        <p:spPr>
          <a:xfrm>
            <a:off x="6140583" y="1244337"/>
            <a:ext cx="1686996" cy="338554"/>
          </a:xfrm>
          <a:prstGeom prst="rect">
            <a:avLst/>
          </a:prstGeom>
          <a:noFill/>
        </p:spPr>
        <p:txBody>
          <a:bodyPr wrap="square" rtlCol="0">
            <a:spAutoFit/>
          </a:bodyPr>
          <a:lstStyle/>
          <a:p>
            <a:pPr algn="ctr"/>
            <a:r>
              <a:rPr lang="en-US" sz="1600" dirty="0">
                <a:latin typeface="Cambria" panose="02040503050406030204" pitchFamily="18" charset="0"/>
                <a:ea typeface="Cambria" panose="02040503050406030204" pitchFamily="18" charset="0"/>
              </a:rPr>
              <a:t>ground surface</a:t>
            </a:r>
          </a:p>
        </p:txBody>
      </p:sp>
      <p:sp>
        <p:nvSpPr>
          <p:cNvPr id="14" name="Freeform: Shape 13">
            <a:extLst>
              <a:ext uri="{FF2B5EF4-FFF2-40B4-BE49-F238E27FC236}">
                <a16:creationId xmlns:a16="http://schemas.microsoft.com/office/drawing/2014/main" id="{D1B3E5B4-3BB6-40C3-BBF2-344F3885C866}"/>
              </a:ext>
            </a:extLst>
          </p:cNvPr>
          <p:cNvSpPr/>
          <p:nvPr/>
        </p:nvSpPr>
        <p:spPr>
          <a:xfrm>
            <a:off x="1071562" y="3102311"/>
            <a:ext cx="7177487" cy="1165811"/>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27593"/>
              <a:gd name="connsiteX1" fmla="*/ 556260 w 9471660"/>
              <a:gd name="connsiteY1" fmla="*/ 1584960 h 1627593"/>
              <a:gd name="connsiteX2" fmla="*/ 762000 w 9471660"/>
              <a:gd name="connsiteY2" fmla="*/ 1623060 h 1627593"/>
              <a:gd name="connsiteX3" fmla="*/ 1028946 w 9471660"/>
              <a:gd name="connsiteY3" fmla="*/ 1613227 h 1627593"/>
              <a:gd name="connsiteX4" fmla="*/ 1295400 w 9471660"/>
              <a:gd name="connsiteY4" fmla="*/ 1501140 h 1627593"/>
              <a:gd name="connsiteX5" fmla="*/ 1638300 w 9471660"/>
              <a:gd name="connsiteY5" fmla="*/ 1524000 h 1627593"/>
              <a:gd name="connsiteX6" fmla="*/ 1996440 w 9471660"/>
              <a:gd name="connsiteY6" fmla="*/ 1432560 h 1627593"/>
              <a:gd name="connsiteX7" fmla="*/ 2346960 w 9471660"/>
              <a:gd name="connsiteY7" fmla="*/ 1226820 h 1627593"/>
              <a:gd name="connsiteX8" fmla="*/ 2697480 w 9471660"/>
              <a:gd name="connsiteY8" fmla="*/ 1203960 h 1627593"/>
              <a:gd name="connsiteX9" fmla="*/ 2948940 w 9471660"/>
              <a:gd name="connsiteY9" fmla="*/ 1120140 h 1627593"/>
              <a:gd name="connsiteX10" fmla="*/ 3512820 w 9471660"/>
              <a:gd name="connsiteY10" fmla="*/ 1120140 h 1627593"/>
              <a:gd name="connsiteX11" fmla="*/ 3939540 w 9471660"/>
              <a:gd name="connsiteY11" fmla="*/ 1112520 h 1627593"/>
              <a:gd name="connsiteX12" fmla="*/ 4305300 w 9471660"/>
              <a:gd name="connsiteY12" fmla="*/ 1127760 h 1627593"/>
              <a:gd name="connsiteX13" fmla="*/ 4754880 w 9471660"/>
              <a:gd name="connsiteY13" fmla="*/ 1074420 h 1627593"/>
              <a:gd name="connsiteX14" fmla="*/ 5181600 w 9471660"/>
              <a:gd name="connsiteY14" fmla="*/ 1013460 h 1627593"/>
              <a:gd name="connsiteX15" fmla="*/ 5455920 w 9471660"/>
              <a:gd name="connsiteY15" fmla="*/ 990600 h 1627593"/>
              <a:gd name="connsiteX16" fmla="*/ 5943600 w 9471660"/>
              <a:gd name="connsiteY16" fmla="*/ 929640 h 1627593"/>
              <a:gd name="connsiteX17" fmla="*/ 6438900 w 9471660"/>
              <a:gd name="connsiteY17" fmla="*/ 929640 h 1627593"/>
              <a:gd name="connsiteX18" fmla="*/ 6842760 w 9471660"/>
              <a:gd name="connsiteY18" fmla="*/ 975360 h 1627593"/>
              <a:gd name="connsiteX19" fmla="*/ 7322820 w 9471660"/>
              <a:gd name="connsiteY19" fmla="*/ 609600 h 1627593"/>
              <a:gd name="connsiteX20" fmla="*/ 7810500 w 9471660"/>
              <a:gd name="connsiteY20" fmla="*/ 563880 h 1627593"/>
              <a:gd name="connsiteX21" fmla="*/ 8267700 w 9471660"/>
              <a:gd name="connsiteY21" fmla="*/ 571500 h 1627593"/>
              <a:gd name="connsiteX22" fmla="*/ 8763000 w 9471660"/>
              <a:gd name="connsiteY22" fmla="*/ 457200 h 1627593"/>
              <a:gd name="connsiteX23" fmla="*/ 9250680 w 9471660"/>
              <a:gd name="connsiteY23" fmla="*/ 190500 h 1627593"/>
              <a:gd name="connsiteX24" fmla="*/ 9471660 w 9471660"/>
              <a:gd name="connsiteY24" fmla="*/ 0 h 1627593"/>
              <a:gd name="connsiteX0" fmla="*/ 0 w 9471660"/>
              <a:gd name="connsiteY0" fmla="*/ 1562100 h 1630327"/>
              <a:gd name="connsiteX1" fmla="*/ 320285 w 9471660"/>
              <a:gd name="connsiteY1" fmla="*/ 1545631 h 1630327"/>
              <a:gd name="connsiteX2" fmla="*/ 762000 w 9471660"/>
              <a:gd name="connsiteY2" fmla="*/ 1623060 h 1630327"/>
              <a:gd name="connsiteX3" fmla="*/ 1028946 w 9471660"/>
              <a:gd name="connsiteY3" fmla="*/ 1613227 h 1630327"/>
              <a:gd name="connsiteX4" fmla="*/ 1295400 w 9471660"/>
              <a:gd name="connsiteY4" fmla="*/ 1501140 h 1630327"/>
              <a:gd name="connsiteX5" fmla="*/ 1638300 w 9471660"/>
              <a:gd name="connsiteY5" fmla="*/ 1524000 h 1630327"/>
              <a:gd name="connsiteX6" fmla="*/ 1996440 w 9471660"/>
              <a:gd name="connsiteY6" fmla="*/ 1432560 h 1630327"/>
              <a:gd name="connsiteX7" fmla="*/ 2346960 w 9471660"/>
              <a:gd name="connsiteY7" fmla="*/ 1226820 h 1630327"/>
              <a:gd name="connsiteX8" fmla="*/ 2697480 w 9471660"/>
              <a:gd name="connsiteY8" fmla="*/ 1203960 h 1630327"/>
              <a:gd name="connsiteX9" fmla="*/ 2948940 w 9471660"/>
              <a:gd name="connsiteY9" fmla="*/ 1120140 h 1630327"/>
              <a:gd name="connsiteX10" fmla="*/ 3512820 w 9471660"/>
              <a:gd name="connsiteY10" fmla="*/ 1120140 h 1630327"/>
              <a:gd name="connsiteX11" fmla="*/ 3939540 w 9471660"/>
              <a:gd name="connsiteY11" fmla="*/ 1112520 h 1630327"/>
              <a:gd name="connsiteX12" fmla="*/ 4305300 w 9471660"/>
              <a:gd name="connsiteY12" fmla="*/ 1127760 h 1630327"/>
              <a:gd name="connsiteX13" fmla="*/ 4754880 w 9471660"/>
              <a:gd name="connsiteY13" fmla="*/ 1074420 h 1630327"/>
              <a:gd name="connsiteX14" fmla="*/ 5181600 w 9471660"/>
              <a:gd name="connsiteY14" fmla="*/ 1013460 h 1630327"/>
              <a:gd name="connsiteX15" fmla="*/ 5455920 w 9471660"/>
              <a:gd name="connsiteY15" fmla="*/ 990600 h 1630327"/>
              <a:gd name="connsiteX16" fmla="*/ 5943600 w 9471660"/>
              <a:gd name="connsiteY16" fmla="*/ 929640 h 1630327"/>
              <a:gd name="connsiteX17" fmla="*/ 6438900 w 9471660"/>
              <a:gd name="connsiteY17" fmla="*/ 929640 h 1630327"/>
              <a:gd name="connsiteX18" fmla="*/ 6842760 w 9471660"/>
              <a:gd name="connsiteY18" fmla="*/ 975360 h 1630327"/>
              <a:gd name="connsiteX19" fmla="*/ 7322820 w 9471660"/>
              <a:gd name="connsiteY19" fmla="*/ 609600 h 1630327"/>
              <a:gd name="connsiteX20" fmla="*/ 7810500 w 9471660"/>
              <a:gd name="connsiteY20" fmla="*/ 563880 h 1630327"/>
              <a:gd name="connsiteX21" fmla="*/ 8267700 w 9471660"/>
              <a:gd name="connsiteY21" fmla="*/ 571500 h 1630327"/>
              <a:gd name="connsiteX22" fmla="*/ 8763000 w 9471660"/>
              <a:gd name="connsiteY22" fmla="*/ 457200 h 1630327"/>
              <a:gd name="connsiteX23" fmla="*/ 9250680 w 9471660"/>
              <a:gd name="connsiteY23" fmla="*/ 190500 h 1630327"/>
              <a:gd name="connsiteX24" fmla="*/ 9471660 w 9471660"/>
              <a:gd name="connsiteY24" fmla="*/ 0 h 1630327"/>
              <a:gd name="connsiteX0" fmla="*/ 0 w 9471660"/>
              <a:gd name="connsiteY0" fmla="*/ 1562100 h 1613357"/>
              <a:gd name="connsiteX1" fmla="*/ 320285 w 9471660"/>
              <a:gd name="connsiteY1" fmla="*/ 1545631 h 1613357"/>
              <a:gd name="connsiteX2" fmla="*/ 820994 w 9471660"/>
              <a:gd name="connsiteY2" fmla="*/ 1475576 h 1613357"/>
              <a:gd name="connsiteX3" fmla="*/ 1028946 w 9471660"/>
              <a:gd name="connsiteY3" fmla="*/ 1613227 h 1613357"/>
              <a:gd name="connsiteX4" fmla="*/ 1295400 w 9471660"/>
              <a:gd name="connsiteY4" fmla="*/ 1501140 h 1613357"/>
              <a:gd name="connsiteX5" fmla="*/ 1638300 w 9471660"/>
              <a:gd name="connsiteY5" fmla="*/ 1524000 h 1613357"/>
              <a:gd name="connsiteX6" fmla="*/ 1996440 w 9471660"/>
              <a:gd name="connsiteY6" fmla="*/ 1432560 h 1613357"/>
              <a:gd name="connsiteX7" fmla="*/ 2346960 w 9471660"/>
              <a:gd name="connsiteY7" fmla="*/ 1226820 h 1613357"/>
              <a:gd name="connsiteX8" fmla="*/ 2697480 w 9471660"/>
              <a:gd name="connsiteY8" fmla="*/ 1203960 h 1613357"/>
              <a:gd name="connsiteX9" fmla="*/ 2948940 w 9471660"/>
              <a:gd name="connsiteY9" fmla="*/ 1120140 h 1613357"/>
              <a:gd name="connsiteX10" fmla="*/ 3512820 w 9471660"/>
              <a:gd name="connsiteY10" fmla="*/ 1120140 h 1613357"/>
              <a:gd name="connsiteX11" fmla="*/ 3939540 w 9471660"/>
              <a:gd name="connsiteY11" fmla="*/ 1112520 h 1613357"/>
              <a:gd name="connsiteX12" fmla="*/ 4305300 w 9471660"/>
              <a:gd name="connsiteY12" fmla="*/ 1127760 h 1613357"/>
              <a:gd name="connsiteX13" fmla="*/ 4754880 w 9471660"/>
              <a:gd name="connsiteY13" fmla="*/ 1074420 h 1613357"/>
              <a:gd name="connsiteX14" fmla="*/ 5181600 w 9471660"/>
              <a:gd name="connsiteY14" fmla="*/ 1013460 h 1613357"/>
              <a:gd name="connsiteX15" fmla="*/ 5455920 w 9471660"/>
              <a:gd name="connsiteY15" fmla="*/ 990600 h 1613357"/>
              <a:gd name="connsiteX16" fmla="*/ 5943600 w 9471660"/>
              <a:gd name="connsiteY16" fmla="*/ 929640 h 1613357"/>
              <a:gd name="connsiteX17" fmla="*/ 6438900 w 9471660"/>
              <a:gd name="connsiteY17" fmla="*/ 929640 h 1613357"/>
              <a:gd name="connsiteX18" fmla="*/ 6842760 w 9471660"/>
              <a:gd name="connsiteY18" fmla="*/ 975360 h 1613357"/>
              <a:gd name="connsiteX19" fmla="*/ 7322820 w 9471660"/>
              <a:gd name="connsiteY19" fmla="*/ 609600 h 1613357"/>
              <a:gd name="connsiteX20" fmla="*/ 7810500 w 9471660"/>
              <a:gd name="connsiteY20" fmla="*/ 563880 h 1613357"/>
              <a:gd name="connsiteX21" fmla="*/ 8267700 w 9471660"/>
              <a:gd name="connsiteY21" fmla="*/ 571500 h 1613357"/>
              <a:gd name="connsiteX22" fmla="*/ 8763000 w 9471660"/>
              <a:gd name="connsiteY22" fmla="*/ 457200 h 1613357"/>
              <a:gd name="connsiteX23" fmla="*/ 9250680 w 9471660"/>
              <a:gd name="connsiteY23" fmla="*/ 190500 h 1613357"/>
              <a:gd name="connsiteX24" fmla="*/ 9471660 w 9471660"/>
              <a:gd name="connsiteY24" fmla="*/ 0 h 161335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638300 w 9471660"/>
              <a:gd name="connsiteY5" fmla="*/ 1524000 h 1564247"/>
              <a:gd name="connsiteX6" fmla="*/ 1996440 w 9471660"/>
              <a:gd name="connsiteY6" fmla="*/ 1432560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1996440 w 9471660"/>
              <a:gd name="connsiteY6" fmla="*/ 1432560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10500 w 9471660"/>
              <a:gd name="connsiteY20" fmla="*/ 563880 h 1564247"/>
              <a:gd name="connsiteX21" fmla="*/ 8297197 w 9471660"/>
              <a:gd name="connsiteY21" fmla="*/ 473178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821994 w 9471660"/>
              <a:gd name="connsiteY22" fmla="*/ 398207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821994 w 9471660"/>
              <a:gd name="connsiteY22" fmla="*/ 398207 h 1564247"/>
              <a:gd name="connsiteX23" fmla="*/ 9240848 w 9471660"/>
              <a:gd name="connsiteY23" fmla="*/ 131506 h 1564247"/>
              <a:gd name="connsiteX24" fmla="*/ 9471660 w 9471660"/>
              <a:gd name="connsiteY24" fmla="*/ 0 h 1564247"/>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438900 w 9569982"/>
              <a:gd name="connsiteY17" fmla="*/ 919808 h 1554415"/>
              <a:gd name="connsiteX18" fmla="*/ 6832928 w 9569982"/>
              <a:gd name="connsiteY18" fmla="*/ 837709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438900 w 9569982"/>
              <a:gd name="connsiteY17" fmla="*/ 919808 h 1554415"/>
              <a:gd name="connsiteX18" fmla="*/ 6862425 w 9569982"/>
              <a:gd name="connsiteY18" fmla="*/ 719722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350409 w 9569982"/>
              <a:gd name="connsiteY17" fmla="*/ 821485 h 1554415"/>
              <a:gd name="connsiteX18" fmla="*/ 6862425 w 9569982"/>
              <a:gd name="connsiteY18" fmla="*/ 719722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69982" h="1554415">
                <a:moveTo>
                  <a:pt x="0" y="1552268"/>
                </a:moveTo>
                <a:cubicBezTo>
                  <a:pt x="214630" y="1558618"/>
                  <a:pt x="183453" y="1550220"/>
                  <a:pt x="320285" y="1535799"/>
                </a:cubicBezTo>
                <a:cubicBezTo>
                  <a:pt x="457117" y="1521378"/>
                  <a:pt x="683219" y="1464310"/>
                  <a:pt x="820994" y="1465744"/>
                </a:cubicBezTo>
                <a:cubicBezTo>
                  <a:pt x="958769" y="1467178"/>
                  <a:pt x="1067866" y="1540140"/>
                  <a:pt x="1146934" y="1544401"/>
                </a:cubicBezTo>
                <a:cubicBezTo>
                  <a:pt x="1226002" y="1548662"/>
                  <a:pt x="1197119" y="1522566"/>
                  <a:pt x="1295400" y="1491308"/>
                </a:cubicBezTo>
                <a:cubicBezTo>
                  <a:pt x="1393681" y="1460050"/>
                  <a:pt x="1603395" y="1392862"/>
                  <a:pt x="1736622" y="1356851"/>
                </a:cubicBezTo>
                <a:cubicBezTo>
                  <a:pt x="1869849" y="1320840"/>
                  <a:pt x="1978291" y="1282168"/>
                  <a:pt x="2094762" y="1275244"/>
                </a:cubicBezTo>
                <a:cubicBezTo>
                  <a:pt x="2211234" y="1268321"/>
                  <a:pt x="2313695" y="1322274"/>
                  <a:pt x="2435451" y="1315310"/>
                </a:cubicBezTo>
                <a:cubicBezTo>
                  <a:pt x="2557207" y="1308346"/>
                  <a:pt x="2702028" y="1274179"/>
                  <a:pt x="2825300" y="1233457"/>
                </a:cubicBezTo>
                <a:cubicBezTo>
                  <a:pt x="2948572" y="1192735"/>
                  <a:pt x="3053941" y="1086588"/>
                  <a:pt x="3175082" y="1070979"/>
                </a:cubicBezTo>
                <a:cubicBezTo>
                  <a:pt x="3296224" y="1055370"/>
                  <a:pt x="3424739" y="1134519"/>
                  <a:pt x="3552149" y="1139804"/>
                </a:cubicBezTo>
                <a:cubicBezTo>
                  <a:pt x="3679559" y="1145089"/>
                  <a:pt x="3814015" y="1106334"/>
                  <a:pt x="3939540" y="1102688"/>
                </a:cubicBezTo>
                <a:cubicBezTo>
                  <a:pt x="4065065" y="1099042"/>
                  <a:pt x="4169410" y="1124278"/>
                  <a:pt x="4305300" y="1117928"/>
                </a:cubicBezTo>
                <a:cubicBezTo>
                  <a:pt x="4441190" y="1111578"/>
                  <a:pt x="4608830" y="1083638"/>
                  <a:pt x="4754880" y="1064588"/>
                </a:cubicBezTo>
                <a:cubicBezTo>
                  <a:pt x="4900930" y="1045538"/>
                  <a:pt x="5064760" y="1017598"/>
                  <a:pt x="5181600" y="1003628"/>
                </a:cubicBezTo>
                <a:cubicBezTo>
                  <a:pt x="5298440" y="989658"/>
                  <a:pt x="5328920" y="994738"/>
                  <a:pt x="5455920" y="980768"/>
                </a:cubicBezTo>
                <a:cubicBezTo>
                  <a:pt x="5582920" y="966798"/>
                  <a:pt x="5794519" y="946355"/>
                  <a:pt x="5943600" y="919808"/>
                </a:cubicBezTo>
                <a:cubicBezTo>
                  <a:pt x="6092681" y="893261"/>
                  <a:pt x="6197272" y="854833"/>
                  <a:pt x="6350409" y="821485"/>
                </a:cubicBezTo>
                <a:cubicBezTo>
                  <a:pt x="6503547" y="788137"/>
                  <a:pt x="6695440" y="769785"/>
                  <a:pt x="6862425" y="719722"/>
                </a:cubicBezTo>
                <a:cubicBezTo>
                  <a:pt x="7029410" y="669660"/>
                  <a:pt x="7189388" y="542168"/>
                  <a:pt x="7352317" y="521110"/>
                </a:cubicBezTo>
                <a:cubicBezTo>
                  <a:pt x="7515246" y="500052"/>
                  <a:pt x="7682517" y="603004"/>
                  <a:pt x="7839997" y="593377"/>
                </a:cubicBezTo>
                <a:cubicBezTo>
                  <a:pt x="7997477" y="583750"/>
                  <a:pt x="8133531" y="497513"/>
                  <a:pt x="8297197" y="463346"/>
                </a:cubicBezTo>
                <a:cubicBezTo>
                  <a:pt x="8460863" y="429179"/>
                  <a:pt x="8664719" y="445320"/>
                  <a:pt x="8821994" y="388375"/>
                </a:cubicBezTo>
                <a:cubicBezTo>
                  <a:pt x="8979269" y="331430"/>
                  <a:pt x="9122738" y="197874"/>
                  <a:pt x="9240848" y="121674"/>
                </a:cubicBezTo>
                <a:cubicBezTo>
                  <a:pt x="9358958" y="45474"/>
                  <a:pt x="9518547" y="57150"/>
                  <a:pt x="9569982"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 name="TextBox 14">
            <a:extLst>
              <a:ext uri="{FF2B5EF4-FFF2-40B4-BE49-F238E27FC236}">
                <a16:creationId xmlns:a16="http://schemas.microsoft.com/office/drawing/2014/main" id="{2E470B82-F8DB-44AA-95AB-5FDD92667AB7}"/>
              </a:ext>
            </a:extLst>
          </p:cNvPr>
          <p:cNvSpPr txBox="1"/>
          <p:nvPr/>
        </p:nvSpPr>
        <p:spPr>
          <a:xfrm>
            <a:off x="2654710" y="3583801"/>
            <a:ext cx="2669459" cy="584775"/>
          </a:xfrm>
          <a:prstGeom prst="rect">
            <a:avLst/>
          </a:prstGeom>
          <a:noFill/>
        </p:spPr>
        <p:txBody>
          <a:bodyPr wrap="square" rtlCol="0">
            <a:spAutoFit/>
          </a:bodyPr>
          <a:lstStyle/>
          <a:p>
            <a:pPr algn="ctr"/>
            <a:r>
              <a:rPr lang="en-US" sz="1600" dirty="0">
                <a:latin typeface="Cambria" panose="02040503050406030204" pitchFamily="18" charset="0"/>
                <a:ea typeface="Cambria" panose="02040503050406030204" pitchFamily="18" charset="0"/>
              </a:rPr>
              <a:t>equipotential surfaces</a:t>
            </a:r>
          </a:p>
          <a:p>
            <a:pPr algn="ctr"/>
            <a:r>
              <a:rPr lang="en-US" sz="1600" dirty="0">
                <a:latin typeface="Cambria" panose="02040503050406030204" pitchFamily="18" charset="0"/>
                <a:ea typeface="Cambria" panose="02040503050406030204" pitchFamily="18" charset="0"/>
              </a:rPr>
              <a:t>(equal gravity)</a:t>
            </a:r>
          </a:p>
        </p:txBody>
      </p:sp>
      <p:sp>
        <p:nvSpPr>
          <p:cNvPr id="16" name="Freeform: Shape 15">
            <a:extLst>
              <a:ext uri="{FF2B5EF4-FFF2-40B4-BE49-F238E27FC236}">
                <a16:creationId xmlns:a16="http://schemas.microsoft.com/office/drawing/2014/main" id="{003D04FF-8AD5-4606-AE96-41798079B9F1}"/>
              </a:ext>
            </a:extLst>
          </p:cNvPr>
          <p:cNvSpPr/>
          <p:nvPr/>
        </p:nvSpPr>
        <p:spPr>
          <a:xfrm>
            <a:off x="1020128" y="3488412"/>
            <a:ext cx="7103745" cy="1171877"/>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9219"/>
              <a:gd name="connsiteX1" fmla="*/ 556260 w 9471660"/>
              <a:gd name="connsiteY1" fmla="*/ 1486637 h 1639219"/>
              <a:gd name="connsiteX2" fmla="*/ 762000 w 9471660"/>
              <a:gd name="connsiteY2" fmla="*/ 1623060 h 1639219"/>
              <a:gd name="connsiteX3" fmla="*/ 960120 w 9471660"/>
              <a:gd name="connsiteY3" fmla="*/ 1623060 h 1639219"/>
              <a:gd name="connsiteX4" fmla="*/ 1295400 w 9471660"/>
              <a:gd name="connsiteY4" fmla="*/ 1501140 h 1639219"/>
              <a:gd name="connsiteX5" fmla="*/ 1638300 w 9471660"/>
              <a:gd name="connsiteY5" fmla="*/ 1524000 h 1639219"/>
              <a:gd name="connsiteX6" fmla="*/ 1996440 w 9471660"/>
              <a:gd name="connsiteY6" fmla="*/ 1432560 h 1639219"/>
              <a:gd name="connsiteX7" fmla="*/ 2346960 w 9471660"/>
              <a:gd name="connsiteY7" fmla="*/ 1226820 h 1639219"/>
              <a:gd name="connsiteX8" fmla="*/ 2697480 w 9471660"/>
              <a:gd name="connsiteY8" fmla="*/ 1203960 h 1639219"/>
              <a:gd name="connsiteX9" fmla="*/ 2948940 w 9471660"/>
              <a:gd name="connsiteY9" fmla="*/ 1120140 h 1639219"/>
              <a:gd name="connsiteX10" fmla="*/ 3512820 w 9471660"/>
              <a:gd name="connsiteY10" fmla="*/ 1120140 h 1639219"/>
              <a:gd name="connsiteX11" fmla="*/ 3939540 w 9471660"/>
              <a:gd name="connsiteY11" fmla="*/ 1112520 h 1639219"/>
              <a:gd name="connsiteX12" fmla="*/ 4305300 w 9471660"/>
              <a:gd name="connsiteY12" fmla="*/ 1127760 h 1639219"/>
              <a:gd name="connsiteX13" fmla="*/ 4754880 w 9471660"/>
              <a:gd name="connsiteY13" fmla="*/ 1074420 h 1639219"/>
              <a:gd name="connsiteX14" fmla="*/ 5181600 w 9471660"/>
              <a:gd name="connsiteY14" fmla="*/ 1013460 h 1639219"/>
              <a:gd name="connsiteX15" fmla="*/ 5455920 w 9471660"/>
              <a:gd name="connsiteY15" fmla="*/ 990600 h 1639219"/>
              <a:gd name="connsiteX16" fmla="*/ 5943600 w 9471660"/>
              <a:gd name="connsiteY16" fmla="*/ 929640 h 1639219"/>
              <a:gd name="connsiteX17" fmla="*/ 6438900 w 9471660"/>
              <a:gd name="connsiteY17" fmla="*/ 929640 h 1639219"/>
              <a:gd name="connsiteX18" fmla="*/ 6842760 w 9471660"/>
              <a:gd name="connsiteY18" fmla="*/ 975360 h 1639219"/>
              <a:gd name="connsiteX19" fmla="*/ 7322820 w 9471660"/>
              <a:gd name="connsiteY19" fmla="*/ 609600 h 1639219"/>
              <a:gd name="connsiteX20" fmla="*/ 7810500 w 9471660"/>
              <a:gd name="connsiteY20" fmla="*/ 563880 h 1639219"/>
              <a:gd name="connsiteX21" fmla="*/ 8267700 w 9471660"/>
              <a:gd name="connsiteY21" fmla="*/ 571500 h 1639219"/>
              <a:gd name="connsiteX22" fmla="*/ 8763000 w 9471660"/>
              <a:gd name="connsiteY22" fmla="*/ 457200 h 1639219"/>
              <a:gd name="connsiteX23" fmla="*/ 9250680 w 9471660"/>
              <a:gd name="connsiteY23" fmla="*/ 190500 h 1639219"/>
              <a:gd name="connsiteX24" fmla="*/ 9471660 w 9471660"/>
              <a:gd name="connsiteY24" fmla="*/ 0 h 1639219"/>
              <a:gd name="connsiteX0" fmla="*/ 0 w 9471660"/>
              <a:gd name="connsiteY0" fmla="*/ 1562100 h 1623066"/>
              <a:gd name="connsiteX1" fmla="*/ 556260 w 9471660"/>
              <a:gd name="connsiteY1" fmla="*/ 1486637 h 1623066"/>
              <a:gd name="connsiteX2" fmla="*/ 870155 w 9471660"/>
              <a:gd name="connsiteY2" fmla="*/ 1495240 h 1623066"/>
              <a:gd name="connsiteX3" fmla="*/ 960120 w 9471660"/>
              <a:gd name="connsiteY3" fmla="*/ 1623060 h 1623066"/>
              <a:gd name="connsiteX4" fmla="*/ 1295400 w 9471660"/>
              <a:gd name="connsiteY4" fmla="*/ 1501140 h 1623066"/>
              <a:gd name="connsiteX5" fmla="*/ 1638300 w 9471660"/>
              <a:gd name="connsiteY5" fmla="*/ 1524000 h 1623066"/>
              <a:gd name="connsiteX6" fmla="*/ 1996440 w 9471660"/>
              <a:gd name="connsiteY6" fmla="*/ 1432560 h 1623066"/>
              <a:gd name="connsiteX7" fmla="*/ 2346960 w 9471660"/>
              <a:gd name="connsiteY7" fmla="*/ 1226820 h 1623066"/>
              <a:gd name="connsiteX8" fmla="*/ 2697480 w 9471660"/>
              <a:gd name="connsiteY8" fmla="*/ 1203960 h 1623066"/>
              <a:gd name="connsiteX9" fmla="*/ 2948940 w 9471660"/>
              <a:gd name="connsiteY9" fmla="*/ 1120140 h 1623066"/>
              <a:gd name="connsiteX10" fmla="*/ 3512820 w 9471660"/>
              <a:gd name="connsiteY10" fmla="*/ 1120140 h 1623066"/>
              <a:gd name="connsiteX11" fmla="*/ 3939540 w 9471660"/>
              <a:gd name="connsiteY11" fmla="*/ 1112520 h 1623066"/>
              <a:gd name="connsiteX12" fmla="*/ 4305300 w 9471660"/>
              <a:gd name="connsiteY12" fmla="*/ 1127760 h 1623066"/>
              <a:gd name="connsiteX13" fmla="*/ 4754880 w 9471660"/>
              <a:gd name="connsiteY13" fmla="*/ 1074420 h 1623066"/>
              <a:gd name="connsiteX14" fmla="*/ 5181600 w 9471660"/>
              <a:gd name="connsiteY14" fmla="*/ 1013460 h 1623066"/>
              <a:gd name="connsiteX15" fmla="*/ 5455920 w 9471660"/>
              <a:gd name="connsiteY15" fmla="*/ 990600 h 1623066"/>
              <a:gd name="connsiteX16" fmla="*/ 5943600 w 9471660"/>
              <a:gd name="connsiteY16" fmla="*/ 929640 h 1623066"/>
              <a:gd name="connsiteX17" fmla="*/ 6438900 w 9471660"/>
              <a:gd name="connsiteY17" fmla="*/ 929640 h 1623066"/>
              <a:gd name="connsiteX18" fmla="*/ 6842760 w 9471660"/>
              <a:gd name="connsiteY18" fmla="*/ 975360 h 1623066"/>
              <a:gd name="connsiteX19" fmla="*/ 7322820 w 9471660"/>
              <a:gd name="connsiteY19" fmla="*/ 609600 h 1623066"/>
              <a:gd name="connsiteX20" fmla="*/ 7810500 w 9471660"/>
              <a:gd name="connsiteY20" fmla="*/ 563880 h 1623066"/>
              <a:gd name="connsiteX21" fmla="*/ 8267700 w 9471660"/>
              <a:gd name="connsiteY21" fmla="*/ 571500 h 1623066"/>
              <a:gd name="connsiteX22" fmla="*/ 8763000 w 9471660"/>
              <a:gd name="connsiteY22" fmla="*/ 457200 h 1623066"/>
              <a:gd name="connsiteX23" fmla="*/ 9250680 w 9471660"/>
              <a:gd name="connsiteY23" fmla="*/ 190500 h 1623066"/>
              <a:gd name="connsiteX24" fmla="*/ 9471660 w 9471660"/>
              <a:gd name="connsiteY24" fmla="*/ 0 h 1623066"/>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295400 w 9471660"/>
              <a:gd name="connsiteY4" fmla="*/ 1501140 h 1562502"/>
              <a:gd name="connsiteX5" fmla="*/ 1638300 w 9471660"/>
              <a:gd name="connsiteY5" fmla="*/ 152400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638300 w 9471660"/>
              <a:gd name="connsiteY5" fmla="*/ 152400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267700 w 9471660"/>
              <a:gd name="connsiteY22" fmla="*/ 571500 h 1562502"/>
              <a:gd name="connsiteX23" fmla="*/ 8763000 w 9471660"/>
              <a:gd name="connsiteY23" fmla="*/ 457200 h 1562502"/>
              <a:gd name="connsiteX24" fmla="*/ 9250680 w 9471660"/>
              <a:gd name="connsiteY24" fmla="*/ 190500 h 1562502"/>
              <a:gd name="connsiteX25" fmla="*/ 9471660 w 9471660"/>
              <a:gd name="connsiteY25"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9250680 w 9471660"/>
              <a:gd name="connsiteY24" fmla="*/ 190500 h 1562502"/>
              <a:gd name="connsiteX25" fmla="*/ 9471660 w 9471660"/>
              <a:gd name="connsiteY25"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8068965 w 9471660"/>
              <a:gd name="connsiteY21" fmla="*/ 412397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8068965 w 9471660"/>
              <a:gd name="connsiteY21" fmla="*/ 412397 h 1562502"/>
              <a:gd name="connsiteX22" fmla="*/ 8434848 w 9471660"/>
              <a:gd name="connsiteY22" fmla="*/ 345358 h 1562502"/>
              <a:gd name="connsiteX23" fmla="*/ 8654845 w 9471660"/>
              <a:gd name="connsiteY23" fmla="*/ 260555 h 1562502"/>
              <a:gd name="connsiteX24" fmla="*/ 8855546 w 9471660"/>
              <a:gd name="connsiteY24" fmla="*/ 323907 h 1562502"/>
              <a:gd name="connsiteX25" fmla="*/ 9250680 w 9471660"/>
              <a:gd name="connsiteY25" fmla="*/ 190500 h 1562502"/>
              <a:gd name="connsiteX26" fmla="*/ 9471660 w 9471660"/>
              <a:gd name="connsiteY26" fmla="*/ 0 h 156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71660" h="1562502">
                <a:moveTo>
                  <a:pt x="0" y="1562100"/>
                </a:moveTo>
                <a:cubicBezTo>
                  <a:pt x="214630" y="1568450"/>
                  <a:pt x="411234" y="1497780"/>
                  <a:pt x="556260" y="1486637"/>
                </a:cubicBezTo>
                <a:cubicBezTo>
                  <a:pt x="701286" y="1475494"/>
                  <a:pt x="778264" y="1508554"/>
                  <a:pt x="870155" y="1495240"/>
                </a:cubicBezTo>
                <a:cubicBezTo>
                  <a:pt x="962046" y="1481926"/>
                  <a:pt x="1030175" y="1422155"/>
                  <a:pt x="1107604" y="1406751"/>
                </a:cubicBezTo>
                <a:cubicBezTo>
                  <a:pt x="1185033" y="1391347"/>
                  <a:pt x="1234810" y="1404579"/>
                  <a:pt x="1334730" y="1402817"/>
                </a:cubicBezTo>
                <a:cubicBezTo>
                  <a:pt x="1434650" y="1401055"/>
                  <a:pt x="1580454" y="1415803"/>
                  <a:pt x="1707126" y="1396180"/>
                </a:cubicBezTo>
                <a:cubicBezTo>
                  <a:pt x="1833798" y="1376557"/>
                  <a:pt x="1988124" y="1313304"/>
                  <a:pt x="2094763" y="1285077"/>
                </a:cubicBezTo>
                <a:cubicBezTo>
                  <a:pt x="2201402" y="1256850"/>
                  <a:pt x="2246507" y="1240339"/>
                  <a:pt x="2346960" y="1226820"/>
                </a:cubicBezTo>
                <a:cubicBezTo>
                  <a:pt x="2447413" y="1213301"/>
                  <a:pt x="2585679" y="1215185"/>
                  <a:pt x="2697480" y="1203960"/>
                </a:cubicBezTo>
                <a:cubicBezTo>
                  <a:pt x="2809281" y="1192735"/>
                  <a:pt x="2881875" y="1157052"/>
                  <a:pt x="3017765" y="1159469"/>
                </a:cubicBezTo>
                <a:cubicBezTo>
                  <a:pt x="3153655" y="1161886"/>
                  <a:pt x="3359191" y="1226287"/>
                  <a:pt x="3512820" y="1218462"/>
                </a:cubicBezTo>
                <a:cubicBezTo>
                  <a:pt x="3666449" y="1210637"/>
                  <a:pt x="3807460" y="1127637"/>
                  <a:pt x="3939540" y="1112520"/>
                </a:cubicBezTo>
                <a:cubicBezTo>
                  <a:pt x="4071620" y="1097403"/>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68299" y="970936"/>
                  <a:pt x="5943600" y="929640"/>
                </a:cubicBezTo>
                <a:cubicBezTo>
                  <a:pt x="6118901" y="888344"/>
                  <a:pt x="6349672" y="772897"/>
                  <a:pt x="6507726" y="742827"/>
                </a:cubicBezTo>
                <a:cubicBezTo>
                  <a:pt x="6665780" y="712757"/>
                  <a:pt x="6747880" y="797642"/>
                  <a:pt x="6891922" y="749218"/>
                </a:cubicBezTo>
                <a:cubicBezTo>
                  <a:pt x="7035964" y="700794"/>
                  <a:pt x="7241827" y="502838"/>
                  <a:pt x="7371981" y="452284"/>
                </a:cubicBezTo>
                <a:cubicBezTo>
                  <a:pt x="7502136" y="401730"/>
                  <a:pt x="7556685" y="452541"/>
                  <a:pt x="7672849" y="445893"/>
                </a:cubicBezTo>
                <a:cubicBezTo>
                  <a:pt x="7789013" y="439245"/>
                  <a:pt x="7992765" y="411127"/>
                  <a:pt x="8068965" y="412397"/>
                </a:cubicBezTo>
                <a:cubicBezTo>
                  <a:pt x="8145165" y="413667"/>
                  <a:pt x="8337201" y="370665"/>
                  <a:pt x="8434848" y="345358"/>
                </a:cubicBezTo>
                <a:cubicBezTo>
                  <a:pt x="8532495" y="320051"/>
                  <a:pt x="8584729" y="264130"/>
                  <a:pt x="8654845" y="260555"/>
                </a:cubicBezTo>
                <a:cubicBezTo>
                  <a:pt x="8724961" y="256980"/>
                  <a:pt x="8774266" y="368357"/>
                  <a:pt x="8855546" y="323907"/>
                </a:cubicBezTo>
                <a:cubicBezTo>
                  <a:pt x="8936826" y="279457"/>
                  <a:pt x="9144717" y="265788"/>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 name="Rectangle: Rounded Corners 17">
            <a:extLst>
              <a:ext uri="{FF2B5EF4-FFF2-40B4-BE49-F238E27FC236}">
                <a16:creationId xmlns:a16="http://schemas.microsoft.com/office/drawing/2014/main" id="{52C0B3C8-EA13-4E30-9F52-3533F7153F8E}"/>
              </a:ext>
            </a:extLst>
          </p:cNvPr>
          <p:cNvSpPr/>
          <p:nvPr/>
        </p:nvSpPr>
        <p:spPr>
          <a:xfrm>
            <a:off x="1275736" y="4491081"/>
            <a:ext cx="4542503" cy="4859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000" dirty="0">
                <a:latin typeface="Cambria" panose="02040503050406030204" pitchFamily="18" charset="0"/>
                <a:ea typeface="Cambria" panose="02040503050406030204" pitchFamily="18" charset="0"/>
              </a:rPr>
              <a:t>Geoid at Continental Scale</a:t>
            </a:r>
          </a:p>
        </p:txBody>
      </p:sp>
    </p:spTree>
    <p:extLst>
      <p:ext uri="{BB962C8B-B14F-4D97-AF65-F5344CB8AC3E}">
        <p14:creationId xmlns:p14="http://schemas.microsoft.com/office/powerpoint/2010/main" val="22708051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B402-E0DE-4977-863F-21020896BBA6}"/>
              </a:ext>
            </a:extLst>
          </p:cNvPr>
          <p:cNvSpPr>
            <a:spLocks noGrp="1"/>
          </p:cNvSpPr>
          <p:nvPr>
            <p:ph type="title"/>
          </p:nvPr>
        </p:nvSpPr>
        <p:spPr>
          <a:xfrm>
            <a:off x="0" y="205979"/>
            <a:ext cx="9144000" cy="857250"/>
          </a:xfrm>
        </p:spPr>
        <p:txBody>
          <a:bodyPr>
            <a:normAutofit/>
          </a:bodyPr>
          <a:lstStyle/>
          <a:p>
            <a:r>
              <a:rPr lang="en-US" sz="3200" dirty="0"/>
              <a:t>Why leveling is </a:t>
            </a:r>
            <a:r>
              <a:rPr lang="en-US" sz="3200" b="1" dirty="0"/>
              <a:t>not</a:t>
            </a:r>
            <a:r>
              <a:rPr lang="en-US" sz="3200" dirty="0"/>
              <a:t> part of NAPGD2022</a:t>
            </a:r>
          </a:p>
        </p:txBody>
      </p:sp>
      <p:sp>
        <p:nvSpPr>
          <p:cNvPr id="3" name="Content Placeholder 2">
            <a:extLst>
              <a:ext uri="{FF2B5EF4-FFF2-40B4-BE49-F238E27FC236}">
                <a16:creationId xmlns:a16="http://schemas.microsoft.com/office/drawing/2014/main" id="{A9ECC263-5080-462E-8E00-3DB99DBE152B}"/>
              </a:ext>
            </a:extLst>
          </p:cNvPr>
          <p:cNvSpPr>
            <a:spLocks noGrp="1"/>
          </p:cNvSpPr>
          <p:nvPr>
            <p:ph idx="1"/>
          </p:nvPr>
        </p:nvSpPr>
        <p:spPr>
          <a:xfrm>
            <a:off x="338959" y="1063229"/>
            <a:ext cx="8710448" cy="3531394"/>
          </a:xfrm>
        </p:spPr>
        <p:txBody>
          <a:bodyPr>
            <a:noAutofit/>
          </a:bodyPr>
          <a:lstStyle/>
          <a:p>
            <a:r>
              <a:rPr lang="en-US" sz="2800" b="1" dirty="0"/>
              <a:t>We</a:t>
            </a:r>
            <a:r>
              <a:rPr lang="en-US" sz="2800" dirty="0"/>
              <a:t> are determining height differences across </a:t>
            </a:r>
            <a:r>
              <a:rPr lang="en-US" sz="2800" i="1" dirty="0"/>
              <a:t>the whole continent</a:t>
            </a:r>
          </a:p>
          <a:p>
            <a:pPr lvl="1"/>
            <a:r>
              <a:rPr lang="en-US" sz="2400" dirty="0"/>
              <a:t>Large Area</a:t>
            </a:r>
          </a:p>
          <a:p>
            <a:pPr lvl="1"/>
            <a:r>
              <a:rPr lang="en-US" sz="2400" dirty="0"/>
              <a:t>Gravity varies due to: geology, water, etc.</a:t>
            </a:r>
          </a:p>
          <a:p>
            <a:pPr>
              <a:spcBef>
                <a:spcPts val="1800"/>
              </a:spcBef>
            </a:pPr>
            <a:r>
              <a:rPr lang="en-US" sz="2800" b="1" dirty="0"/>
              <a:t>You</a:t>
            </a:r>
            <a:r>
              <a:rPr lang="en-US" sz="2800" dirty="0"/>
              <a:t> are determining height differences across </a:t>
            </a:r>
            <a:r>
              <a:rPr lang="en-US" sz="2800" i="1" dirty="0"/>
              <a:t>your area/site</a:t>
            </a:r>
          </a:p>
          <a:p>
            <a:pPr lvl="1"/>
            <a:r>
              <a:rPr lang="en-US" sz="2400" dirty="0"/>
              <a:t>Small Area (as compared to CONUS)</a:t>
            </a:r>
          </a:p>
          <a:p>
            <a:pPr lvl="1"/>
            <a:r>
              <a:rPr lang="en-US" sz="2400" dirty="0"/>
              <a:t>Gravity does </a:t>
            </a:r>
            <a:r>
              <a:rPr lang="en-US" sz="2400" b="1" dirty="0"/>
              <a:t>not</a:t>
            </a:r>
            <a:r>
              <a:rPr lang="en-US" sz="2400" dirty="0"/>
              <a:t> change that much locally</a:t>
            </a:r>
          </a:p>
        </p:txBody>
      </p:sp>
    </p:spTree>
    <p:extLst>
      <p:ext uri="{BB962C8B-B14F-4D97-AF65-F5344CB8AC3E}">
        <p14:creationId xmlns:p14="http://schemas.microsoft.com/office/powerpoint/2010/main" val="25238266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84FB-8C2D-4E37-8681-C92AE333A043}"/>
              </a:ext>
            </a:extLst>
          </p:cNvPr>
          <p:cNvSpPr>
            <a:spLocks noGrp="1"/>
          </p:cNvSpPr>
          <p:nvPr>
            <p:ph type="title"/>
          </p:nvPr>
        </p:nvSpPr>
        <p:spPr>
          <a:xfrm>
            <a:off x="1143000" y="205979"/>
            <a:ext cx="6858000" cy="857250"/>
          </a:xfrm>
        </p:spPr>
        <p:txBody>
          <a:bodyPr/>
          <a:lstStyle/>
          <a:p>
            <a:r>
              <a:rPr lang="en-US" sz="3000" dirty="0"/>
              <a:t>Why leveling is </a:t>
            </a:r>
            <a:r>
              <a:rPr lang="en-US" sz="3000" b="1" dirty="0"/>
              <a:t>not</a:t>
            </a:r>
            <a:r>
              <a:rPr lang="en-US" sz="3000" dirty="0"/>
              <a:t> part of NAPGD2022</a:t>
            </a:r>
          </a:p>
        </p:txBody>
      </p:sp>
      <p:sp>
        <p:nvSpPr>
          <p:cNvPr id="3" name="Content Placeholder 2">
            <a:extLst>
              <a:ext uri="{FF2B5EF4-FFF2-40B4-BE49-F238E27FC236}">
                <a16:creationId xmlns:a16="http://schemas.microsoft.com/office/drawing/2014/main" id="{1204BE71-7100-4E0E-8BE4-DB3DBF9ED3BC}"/>
              </a:ext>
            </a:extLst>
          </p:cNvPr>
          <p:cNvSpPr>
            <a:spLocks noGrp="1"/>
          </p:cNvSpPr>
          <p:nvPr>
            <p:ph idx="1"/>
          </p:nvPr>
        </p:nvSpPr>
        <p:spPr>
          <a:xfrm>
            <a:off x="141890" y="1526458"/>
            <a:ext cx="8860220" cy="3068165"/>
          </a:xfrm>
        </p:spPr>
        <p:txBody>
          <a:bodyPr>
            <a:normAutofit fontScale="92500" lnSpcReduction="20000"/>
          </a:bodyPr>
          <a:lstStyle/>
          <a:p>
            <a:r>
              <a:rPr lang="en-US" dirty="0"/>
              <a:t>When you’re working on a site, you need high accuracy relative height differences</a:t>
            </a:r>
          </a:p>
          <a:p>
            <a:pPr lvl="1"/>
            <a:r>
              <a:rPr lang="en-US" dirty="0"/>
              <a:t>Geoid model is </a:t>
            </a:r>
            <a:r>
              <a:rPr lang="en-US" b="1" dirty="0"/>
              <a:t>not</a:t>
            </a:r>
            <a:r>
              <a:rPr lang="en-US" dirty="0"/>
              <a:t> able to provide that</a:t>
            </a:r>
          </a:p>
          <a:p>
            <a:pPr lvl="1"/>
            <a:r>
              <a:rPr lang="en-US" dirty="0"/>
              <a:t>So don’t toss out your level come 2025!</a:t>
            </a:r>
          </a:p>
          <a:p>
            <a:pPr>
              <a:spcBef>
                <a:spcPts val="1350"/>
              </a:spcBef>
            </a:pPr>
            <a:r>
              <a:rPr lang="en-US" dirty="0"/>
              <a:t>What about if submitting data to NGS?</a:t>
            </a:r>
          </a:p>
          <a:p>
            <a:pPr lvl="1"/>
            <a:r>
              <a:rPr lang="en-US" dirty="0"/>
              <a:t>Yes, we will accept leveling, but…</a:t>
            </a:r>
          </a:p>
          <a:p>
            <a:pPr lvl="1"/>
            <a:r>
              <a:rPr lang="en-US" i="1" dirty="0"/>
              <a:t>GNSS ties will be required</a:t>
            </a:r>
          </a:p>
        </p:txBody>
      </p:sp>
      <p:sp>
        <p:nvSpPr>
          <p:cNvPr id="4" name="TextBox 3">
            <a:extLst>
              <a:ext uri="{FF2B5EF4-FFF2-40B4-BE49-F238E27FC236}">
                <a16:creationId xmlns:a16="http://schemas.microsoft.com/office/drawing/2014/main" id="{B166CBB4-DE97-46B9-AC01-177F06F1958D}"/>
              </a:ext>
            </a:extLst>
          </p:cNvPr>
          <p:cNvSpPr txBox="1"/>
          <p:nvPr/>
        </p:nvSpPr>
        <p:spPr>
          <a:xfrm>
            <a:off x="1143000" y="871511"/>
            <a:ext cx="6858000" cy="553998"/>
          </a:xfrm>
          <a:prstGeom prst="rect">
            <a:avLst/>
          </a:prstGeom>
          <a:noFill/>
        </p:spPr>
        <p:txBody>
          <a:bodyPr wrap="square" rtlCol="0">
            <a:spAutoFit/>
          </a:bodyPr>
          <a:lstStyle/>
          <a:p>
            <a:pPr algn="ctr"/>
            <a:r>
              <a:rPr lang="en-US" sz="3000" b="1" i="1" dirty="0">
                <a:latin typeface="Cambria" panose="02040503050406030204" pitchFamily="18" charset="0"/>
                <a:ea typeface="Cambria" panose="02040503050406030204" pitchFamily="18" charset="0"/>
              </a:rPr>
              <a:t>…but will still be important for you.</a:t>
            </a:r>
          </a:p>
        </p:txBody>
      </p:sp>
    </p:spTree>
    <p:extLst>
      <p:ext uri="{BB962C8B-B14F-4D97-AF65-F5344CB8AC3E}">
        <p14:creationId xmlns:p14="http://schemas.microsoft.com/office/powerpoint/2010/main" val="17889047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idx="4294967295" type="title"/>
          </p:nvPr>
        </p:nvSpPr>
        <p:spPr>
          <a:xfrm>
            <a:off x="1143000" y="0"/>
            <a:ext cx="6858000" cy="673100"/>
          </a:xfrm>
        </p:spPr>
        <p:txBody>
          <a:bodyPr/>
          <a:lstStyle/>
          <a:p>
            <a:r>
              <a:rPr b="1" dirty="0" lang="en-US" sz="3450"/>
              <a:t>NOAA CORS Network (NCN) in PA</a:t>
            </a:r>
          </a:p>
        </p:txBody>
      </p:sp>
      <p:pic>
        <p:nvPicPr>
          <p:cNvPr id="3" name="Picture 2">
            <a:extLst>
              <a:ext uri="{FF2B5EF4-FFF2-40B4-BE49-F238E27FC236}">
                <a16:creationId xmlns:a16="http://schemas.microsoft.com/office/drawing/2014/main" id="{885806FB-4A6F-4697-8418-B73A08255D6A}"/>
              </a:ext>
            </a:extLst>
          </p:cNvPr>
          <p:cNvPicPr>
            <a:picLocks noChangeAspect="1"/>
          </p:cNvPicPr>
          <p:nvPr/>
        </p:nvPicPr>
        <p:blipFill rotWithShape="1">
          <a:blip r:embed="rId3"/>
          <a:srcRect l="20"/>
          <a:stretch/>
        </p:blipFill>
        <p:spPr>
          <a:xfrm>
            <a:off x="1143001" y="741580"/>
            <a:ext cx="6850112" cy="4401920"/>
          </a:xfrm>
          <a:prstGeom prst="rect">
            <a:avLst/>
          </a:prstGeom>
        </p:spPr>
      </p:pic>
      <p:sp>
        <p:nvSpPr>
          <p:cNvPr id="9" name="Oval 8">
            <a:extLst>
              <a:ext uri="{FF2B5EF4-FFF2-40B4-BE49-F238E27FC236}">
                <a16:creationId xmlns:a16="http://schemas.microsoft.com/office/drawing/2014/main" id="{BC652142-5BC6-41AF-B355-683CAC5A9D3D}"/>
              </a:ext>
            </a:extLst>
          </p:cNvPr>
          <p:cNvSpPr/>
          <p:nvPr/>
        </p:nvSpPr>
        <p:spPr>
          <a:xfrm>
            <a:off x="2187958" y="211582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0" name="Oval 9">
            <a:extLst>
              <a:ext uri="{FF2B5EF4-FFF2-40B4-BE49-F238E27FC236}">
                <a16:creationId xmlns:a16="http://schemas.microsoft.com/office/drawing/2014/main" id="{B0EBC7BD-01A7-4713-918A-12758C10669B}"/>
              </a:ext>
            </a:extLst>
          </p:cNvPr>
          <p:cNvSpPr/>
          <p:nvPr/>
        </p:nvSpPr>
        <p:spPr>
          <a:xfrm>
            <a:off x="1643128" y="262255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1" name="Oval 10">
            <a:extLst>
              <a:ext uri="{FF2B5EF4-FFF2-40B4-BE49-F238E27FC236}">
                <a16:creationId xmlns:a16="http://schemas.microsoft.com/office/drawing/2014/main" id="{F04642FA-29F2-4D83-A998-341BCABB9C90}"/>
              </a:ext>
            </a:extLst>
          </p:cNvPr>
          <p:cNvSpPr/>
          <p:nvPr/>
        </p:nvSpPr>
        <p:spPr>
          <a:xfrm>
            <a:off x="2393698" y="257175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2" name="Oval 11">
            <a:extLst>
              <a:ext uri="{FF2B5EF4-FFF2-40B4-BE49-F238E27FC236}">
                <a16:creationId xmlns:a16="http://schemas.microsoft.com/office/drawing/2014/main" id="{68F12CA0-EF74-4E2E-9FC1-9844B6AD36D7}"/>
              </a:ext>
            </a:extLst>
          </p:cNvPr>
          <p:cNvSpPr/>
          <p:nvPr/>
        </p:nvSpPr>
        <p:spPr>
          <a:xfrm>
            <a:off x="3715768" y="196977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3" name="Oval 12">
            <a:extLst>
              <a:ext uri="{FF2B5EF4-FFF2-40B4-BE49-F238E27FC236}">
                <a16:creationId xmlns:a16="http://schemas.microsoft.com/office/drawing/2014/main" id="{78AF8E6C-9E0B-42AE-907C-6D21AD429907}"/>
              </a:ext>
            </a:extLst>
          </p:cNvPr>
          <p:cNvSpPr/>
          <p:nvPr/>
        </p:nvSpPr>
        <p:spPr>
          <a:xfrm>
            <a:off x="2869948" y="292628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4" name="Oval 13">
            <a:extLst>
              <a:ext uri="{FF2B5EF4-FFF2-40B4-BE49-F238E27FC236}">
                <a16:creationId xmlns:a16="http://schemas.microsoft.com/office/drawing/2014/main" id="{7CD594DA-5E47-4831-BFDA-2152159EB56A}"/>
              </a:ext>
            </a:extLst>
          </p:cNvPr>
          <p:cNvSpPr/>
          <p:nvPr/>
        </p:nvSpPr>
        <p:spPr>
          <a:xfrm>
            <a:off x="4640068" y="2555695"/>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5" name="Oval 14">
            <a:extLst>
              <a:ext uri="{FF2B5EF4-FFF2-40B4-BE49-F238E27FC236}">
                <a16:creationId xmlns:a16="http://schemas.microsoft.com/office/drawing/2014/main" id="{01EDAD9B-60F3-454F-B70D-6FBBEFBEDD78}"/>
              </a:ext>
            </a:extLst>
          </p:cNvPr>
          <p:cNvSpPr/>
          <p:nvPr/>
        </p:nvSpPr>
        <p:spPr>
          <a:xfrm>
            <a:off x="5154552" y="19377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6" name="Oval 15">
            <a:extLst>
              <a:ext uri="{FF2B5EF4-FFF2-40B4-BE49-F238E27FC236}">
                <a16:creationId xmlns:a16="http://schemas.microsoft.com/office/drawing/2014/main" id="{498DC222-5955-4CB8-99BA-16B626A44E43}"/>
              </a:ext>
            </a:extLst>
          </p:cNvPr>
          <p:cNvSpPr/>
          <p:nvPr/>
        </p:nvSpPr>
        <p:spPr>
          <a:xfrm>
            <a:off x="5573652" y="253078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7" name="Oval 16">
            <a:extLst>
              <a:ext uri="{FF2B5EF4-FFF2-40B4-BE49-F238E27FC236}">
                <a16:creationId xmlns:a16="http://schemas.microsoft.com/office/drawing/2014/main" id="{E90AE8FD-4F5A-46EF-A4EB-32AACC6BFEE2}"/>
              </a:ext>
            </a:extLst>
          </p:cNvPr>
          <p:cNvSpPr/>
          <p:nvPr/>
        </p:nvSpPr>
        <p:spPr>
          <a:xfrm>
            <a:off x="2304672" y="376859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8" name="Oval 17">
            <a:extLst>
              <a:ext uri="{FF2B5EF4-FFF2-40B4-BE49-F238E27FC236}">
                <a16:creationId xmlns:a16="http://schemas.microsoft.com/office/drawing/2014/main" id="{6CF6BF36-AF26-41FA-B265-DA28CD748CC2}"/>
              </a:ext>
            </a:extLst>
          </p:cNvPr>
          <p:cNvSpPr/>
          <p:nvPr/>
        </p:nvSpPr>
        <p:spPr>
          <a:xfrm>
            <a:off x="2627638" y="33760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9" name="Oval 18">
            <a:extLst>
              <a:ext uri="{FF2B5EF4-FFF2-40B4-BE49-F238E27FC236}">
                <a16:creationId xmlns:a16="http://schemas.microsoft.com/office/drawing/2014/main" id="{CD1F4937-67C0-4FFC-ADCA-67DD645D3F89}"/>
              </a:ext>
            </a:extLst>
          </p:cNvPr>
          <p:cNvSpPr/>
          <p:nvPr/>
        </p:nvSpPr>
        <p:spPr>
          <a:xfrm>
            <a:off x="5435608" y="33396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0" name="Oval 19">
            <a:extLst>
              <a:ext uri="{FF2B5EF4-FFF2-40B4-BE49-F238E27FC236}">
                <a16:creationId xmlns:a16="http://schemas.microsoft.com/office/drawing/2014/main" id="{09EDD0F0-8EC0-45D5-BE81-EC4797BC1700}"/>
              </a:ext>
            </a:extLst>
          </p:cNvPr>
          <p:cNvSpPr/>
          <p:nvPr/>
        </p:nvSpPr>
        <p:spPr>
          <a:xfrm>
            <a:off x="2145670" y="422386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1" name="Oval 20">
            <a:extLst>
              <a:ext uri="{FF2B5EF4-FFF2-40B4-BE49-F238E27FC236}">
                <a16:creationId xmlns:a16="http://schemas.microsoft.com/office/drawing/2014/main" id="{C959027C-B114-4F6B-A102-60448646F167}"/>
              </a:ext>
            </a:extLst>
          </p:cNvPr>
          <p:cNvSpPr/>
          <p:nvPr/>
        </p:nvSpPr>
        <p:spPr>
          <a:xfrm>
            <a:off x="3751588" y="41761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2" name="Oval 21">
            <a:extLst>
              <a:ext uri="{FF2B5EF4-FFF2-40B4-BE49-F238E27FC236}">
                <a16:creationId xmlns:a16="http://schemas.microsoft.com/office/drawing/2014/main" id="{297FF788-96A2-4B75-8202-3DD9F2668604}"/>
              </a:ext>
            </a:extLst>
          </p:cNvPr>
          <p:cNvSpPr/>
          <p:nvPr/>
        </p:nvSpPr>
        <p:spPr>
          <a:xfrm>
            <a:off x="4033528" y="418129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3" name="Oval 22">
            <a:extLst>
              <a:ext uri="{FF2B5EF4-FFF2-40B4-BE49-F238E27FC236}">
                <a16:creationId xmlns:a16="http://schemas.microsoft.com/office/drawing/2014/main" id="{29641701-DD8C-4290-999F-A9BCB3D6B5BB}"/>
              </a:ext>
            </a:extLst>
          </p:cNvPr>
          <p:cNvSpPr/>
          <p:nvPr/>
        </p:nvSpPr>
        <p:spPr>
          <a:xfrm>
            <a:off x="4910978" y="415145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4" name="Oval 23">
            <a:extLst>
              <a:ext uri="{FF2B5EF4-FFF2-40B4-BE49-F238E27FC236}">
                <a16:creationId xmlns:a16="http://schemas.microsoft.com/office/drawing/2014/main" id="{50B726C7-3C49-4EC2-9048-17759C3525C8}"/>
              </a:ext>
            </a:extLst>
          </p:cNvPr>
          <p:cNvSpPr/>
          <p:nvPr/>
        </p:nvSpPr>
        <p:spPr>
          <a:xfrm>
            <a:off x="5699402" y="4134177"/>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5" name="Oval 24">
            <a:extLst>
              <a:ext uri="{FF2B5EF4-FFF2-40B4-BE49-F238E27FC236}">
                <a16:creationId xmlns:a16="http://schemas.microsoft.com/office/drawing/2014/main" id="{A193ADDB-2254-45F7-89FD-9394B0464F0A}"/>
              </a:ext>
            </a:extLst>
          </p:cNvPr>
          <p:cNvSpPr/>
          <p:nvPr/>
        </p:nvSpPr>
        <p:spPr>
          <a:xfrm>
            <a:off x="6347368" y="408916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6" name="Oval 25">
            <a:extLst>
              <a:ext uri="{FF2B5EF4-FFF2-40B4-BE49-F238E27FC236}">
                <a16:creationId xmlns:a16="http://schemas.microsoft.com/office/drawing/2014/main" id="{E3114C3D-7537-4095-B770-30C17D04824A}"/>
              </a:ext>
            </a:extLst>
          </p:cNvPr>
          <p:cNvSpPr/>
          <p:nvPr/>
        </p:nvSpPr>
        <p:spPr>
          <a:xfrm>
            <a:off x="6469288" y="387692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7" name="Oval 26">
            <a:extLst>
              <a:ext uri="{FF2B5EF4-FFF2-40B4-BE49-F238E27FC236}">
                <a16:creationId xmlns:a16="http://schemas.microsoft.com/office/drawing/2014/main" id="{F3F3A710-50CF-4C10-B4CD-023ACAFF013C}"/>
              </a:ext>
            </a:extLst>
          </p:cNvPr>
          <p:cNvSpPr/>
          <p:nvPr/>
        </p:nvSpPr>
        <p:spPr>
          <a:xfrm>
            <a:off x="6258342" y="291588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8" name="Oval 27">
            <a:extLst>
              <a:ext uri="{FF2B5EF4-FFF2-40B4-BE49-F238E27FC236}">
                <a16:creationId xmlns:a16="http://schemas.microsoft.com/office/drawing/2014/main" id="{122DE9D6-F9E9-4663-9A60-7B9C5E0C9AC4}"/>
              </a:ext>
            </a:extLst>
          </p:cNvPr>
          <p:cNvSpPr/>
          <p:nvPr/>
        </p:nvSpPr>
        <p:spPr>
          <a:xfrm>
            <a:off x="6436394" y="311680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Tree>
    <p:extLst>
      <p:ext uri="{BB962C8B-B14F-4D97-AF65-F5344CB8AC3E}">
        <p14:creationId xmlns:p14="http://schemas.microsoft.com/office/powerpoint/2010/main" val="2272596698"/>
      </p:ext>
    </p:extLst>
  </p:cSld>
  <p:clrMapOvr>
    <a:masterClrMapping/>
  </p:clrMapOvr>
  <p:transition spd="slow">
    <p:wip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F46270-115B-42E7-8719-C2A6B5936A00}"/>
              </a:ext>
            </a:extLst>
          </p:cNvPr>
          <p:cNvSpPr/>
          <p:nvPr/>
        </p:nvSpPr>
        <p:spPr>
          <a:xfrm>
            <a:off x="1395961" y="1659868"/>
            <a:ext cx="972918" cy="35369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1" fontAlgn="base">
              <a:spcBef>
                <a:spcPct val="0"/>
              </a:spcBef>
              <a:spcAft>
                <a:spcPct val="0"/>
              </a:spcAft>
            </a:pPr>
            <a:endParaRPr lang="en-US" sz="1351">
              <a:solidFill>
                <a:prstClr val="white"/>
              </a:solidFill>
              <a:latin typeface="Calibri"/>
            </a:endParaRPr>
          </a:p>
        </p:txBody>
      </p:sp>
      <p:grpSp>
        <p:nvGrpSpPr>
          <p:cNvPr id="32" name="house"/>
          <p:cNvGrpSpPr/>
          <p:nvPr/>
        </p:nvGrpSpPr>
        <p:grpSpPr>
          <a:xfrm>
            <a:off x="1718716" y="1051415"/>
            <a:ext cx="566487" cy="556723"/>
            <a:chOff x="2919413" y="2290697"/>
            <a:chExt cx="476250" cy="641323"/>
          </a:xfrm>
          <a:solidFill>
            <a:srgbClr val="00B050"/>
          </a:solidFill>
        </p:grpSpPr>
        <p:sp>
          <p:nvSpPr>
            <p:cNvPr id="17" name="Rectangle 16"/>
            <p:cNvSpPr/>
            <p:nvPr/>
          </p:nvSpPr>
          <p:spPr>
            <a:xfrm>
              <a:off x="2987040" y="2595312"/>
              <a:ext cx="342900" cy="33670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1" fontAlgn="base">
                <a:spcBef>
                  <a:spcPct val="0"/>
                </a:spcBef>
                <a:spcAft>
                  <a:spcPct val="0"/>
                </a:spcAft>
                <a:defRPr/>
              </a:pPr>
              <a:endParaRPr lang="en-US" sz="1351">
                <a:solidFill>
                  <a:prstClr val="white"/>
                </a:solidFill>
                <a:latin typeface="Calibri"/>
              </a:endParaRPr>
            </a:p>
          </p:txBody>
        </p:sp>
        <p:sp>
          <p:nvSpPr>
            <p:cNvPr id="18" name="Isosceles Triangle 17"/>
            <p:cNvSpPr/>
            <p:nvPr/>
          </p:nvSpPr>
          <p:spPr>
            <a:xfrm>
              <a:off x="2919413" y="2290697"/>
              <a:ext cx="476250" cy="31032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1" fontAlgn="base">
                <a:spcBef>
                  <a:spcPct val="0"/>
                </a:spcBef>
                <a:spcAft>
                  <a:spcPct val="0"/>
                </a:spcAft>
                <a:defRPr/>
              </a:pPr>
              <a:endParaRPr lang="en-US" sz="1351">
                <a:solidFill>
                  <a:prstClr val="white"/>
                </a:solidFill>
                <a:latin typeface="Calibri"/>
              </a:endParaRPr>
            </a:p>
          </p:txBody>
        </p:sp>
      </p:grpSp>
      <p:grpSp>
        <p:nvGrpSpPr>
          <p:cNvPr id="61" name="Group Sea Level"/>
          <p:cNvGrpSpPr/>
          <p:nvPr/>
        </p:nvGrpSpPr>
        <p:grpSpPr>
          <a:xfrm>
            <a:off x="2901792" y="3581040"/>
            <a:ext cx="4705085" cy="776137"/>
            <a:chOff x="2345053" y="4774716"/>
            <a:chExt cx="6273447" cy="1034849"/>
          </a:xfrm>
        </p:grpSpPr>
        <p:grpSp>
          <p:nvGrpSpPr>
            <p:cNvPr id="52" name="water level"/>
            <p:cNvGrpSpPr/>
            <p:nvPr/>
          </p:nvGrpSpPr>
          <p:grpSpPr>
            <a:xfrm>
              <a:off x="2345053" y="4774716"/>
              <a:ext cx="5074157" cy="866089"/>
              <a:chOff x="2345053" y="1559324"/>
              <a:chExt cx="5074157" cy="866089"/>
            </a:xfrm>
          </p:grpSpPr>
          <p:sp>
            <p:nvSpPr>
              <p:cNvPr id="22" name="Arc 21"/>
              <p:cNvSpPr/>
              <p:nvPr/>
            </p:nvSpPr>
            <p:spPr>
              <a:xfrm>
                <a:off x="6326003" y="1559324"/>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91" fontAlgn="base">
                  <a:spcBef>
                    <a:spcPct val="0"/>
                  </a:spcBef>
                  <a:spcAft>
                    <a:spcPct val="0"/>
                  </a:spcAft>
                  <a:defRPr/>
                </a:pPr>
                <a:endParaRPr lang="en-US" sz="1351">
                  <a:solidFill>
                    <a:prstClr val="black"/>
                  </a:solidFill>
                  <a:latin typeface="Calibri"/>
                </a:endParaRPr>
              </a:p>
            </p:txBody>
          </p:sp>
          <p:sp>
            <p:nvSpPr>
              <p:cNvPr id="23" name="Arc 22"/>
              <p:cNvSpPr/>
              <p:nvPr/>
            </p:nvSpPr>
            <p:spPr>
              <a:xfrm>
                <a:off x="5529226"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91" fontAlgn="base">
                  <a:spcBef>
                    <a:spcPct val="0"/>
                  </a:spcBef>
                  <a:spcAft>
                    <a:spcPct val="0"/>
                  </a:spcAft>
                  <a:defRPr/>
                </a:pPr>
                <a:endParaRPr lang="en-US" sz="1351">
                  <a:solidFill>
                    <a:prstClr val="black"/>
                  </a:solidFill>
                  <a:latin typeface="Calibri"/>
                </a:endParaRPr>
              </a:p>
            </p:txBody>
          </p:sp>
          <p:sp>
            <p:nvSpPr>
              <p:cNvPr id="24" name="Arc 23"/>
              <p:cNvSpPr/>
              <p:nvPr/>
            </p:nvSpPr>
            <p:spPr>
              <a:xfrm>
                <a:off x="4734280"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91" fontAlgn="base">
                  <a:spcBef>
                    <a:spcPct val="0"/>
                  </a:spcBef>
                  <a:spcAft>
                    <a:spcPct val="0"/>
                  </a:spcAft>
                  <a:defRPr/>
                </a:pPr>
                <a:endParaRPr lang="en-US" sz="1351">
                  <a:solidFill>
                    <a:prstClr val="black"/>
                  </a:solidFill>
                  <a:latin typeface="Calibri"/>
                </a:endParaRPr>
              </a:p>
            </p:txBody>
          </p:sp>
          <p:sp>
            <p:nvSpPr>
              <p:cNvPr id="25" name="Arc 24"/>
              <p:cNvSpPr/>
              <p:nvPr/>
            </p:nvSpPr>
            <p:spPr>
              <a:xfrm>
                <a:off x="3938539"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91" fontAlgn="base">
                  <a:spcBef>
                    <a:spcPct val="0"/>
                  </a:spcBef>
                  <a:spcAft>
                    <a:spcPct val="0"/>
                  </a:spcAft>
                  <a:defRPr/>
                </a:pPr>
                <a:endParaRPr lang="en-US" sz="1351">
                  <a:solidFill>
                    <a:prstClr val="black"/>
                  </a:solidFill>
                  <a:latin typeface="Calibri"/>
                </a:endParaRPr>
              </a:p>
            </p:txBody>
          </p:sp>
          <p:sp>
            <p:nvSpPr>
              <p:cNvPr id="47" name="Arc 46"/>
              <p:cNvSpPr/>
              <p:nvPr/>
            </p:nvSpPr>
            <p:spPr>
              <a:xfrm>
                <a:off x="3145191" y="1560486"/>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91" fontAlgn="base">
                  <a:spcBef>
                    <a:spcPct val="0"/>
                  </a:spcBef>
                  <a:spcAft>
                    <a:spcPct val="0"/>
                  </a:spcAft>
                  <a:defRPr/>
                </a:pPr>
                <a:endParaRPr lang="en-US" sz="1351">
                  <a:solidFill>
                    <a:prstClr val="black"/>
                  </a:solidFill>
                  <a:latin typeface="Calibri"/>
                </a:endParaRPr>
              </a:p>
            </p:txBody>
          </p:sp>
          <p:sp>
            <p:nvSpPr>
              <p:cNvPr id="49" name="Arc 48"/>
              <p:cNvSpPr/>
              <p:nvPr/>
            </p:nvSpPr>
            <p:spPr>
              <a:xfrm>
                <a:off x="2345053" y="1563624"/>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91" fontAlgn="base">
                  <a:spcBef>
                    <a:spcPct val="0"/>
                  </a:spcBef>
                  <a:spcAft>
                    <a:spcPct val="0"/>
                  </a:spcAft>
                  <a:defRPr/>
                </a:pPr>
                <a:endParaRPr lang="en-US" sz="1351">
                  <a:solidFill>
                    <a:prstClr val="black"/>
                  </a:solidFill>
                  <a:latin typeface="Calibri"/>
                </a:endParaRPr>
              </a:p>
            </p:txBody>
          </p:sp>
        </p:grpSp>
        <p:sp>
          <p:nvSpPr>
            <p:cNvPr id="55" name="GMSL"/>
            <p:cNvSpPr txBox="1"/>
            <p:nvPr/>
          </p:nvSpPr>
          <p:spPr bwMode="auto">
            <a:xfrm>
              <a:off x="7267480" y="5194012"/>
              <a:ext cx="1351020" cy="615553"/>
            </a:xfrm>
            <a:prstGeom prst="rect">
              <a:avLst/>
            </a:prstGeom>
            <a:noFill/>
            <a:ln w="9525">
              <a:noFill/>
              <a:miter lim="800000"/>
              <a:headEnd/>
              <a:tailEnd/>
            </a:ln>
          </p:spPr>
          <p:txBody>
            <a:bodyPr wrap="square" rtlCol="0">
              <a:spAutoFit/>
            </a:bodyPr>
            <a:lstStyle/>
            <a:p>
              <a:pPr defTabSz="342891"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GMSL</a:t>
              </a:r>
            </a:p>
          </p:txBody>
        </p:sp>
      </p:grpSp>
      <p:grpSp>
        <p:nvGrpSpPr>
          <p:cNvPr id="37" name="land mass"/>
          <p:cNvGrpSpPr>
            <a:grpSpLocks noChangeAspect="1"/>
          </p:cNvGrpSpPr>
          <p:nvPr/>
        </p:nvGrpSpPr>
        <p:grpSpPr>
          <a:xfrm>
            <a:off x="1395961" y="1621636"/>
            <a:ext cx="4305676" cy="3575206"/>
            <a:chOff x="1835219" y="2957512"/>
            <a:chExt cx="4334908" cy="3599479"/>
          </a:xfrm>
        </p:grpSpPr>
        <p:sp>
          <p:nvSpPr>
            <p:cNvPr id="36" name="land color"/>
            <p:cNvSpPr/>
            <p:nvPr/>
          </p:nvSpPr>
          <p:spPr>
            <a:xfrm>
              <a:off x="2738434" y="2957512"/>
              <a:ext cx="3395208" cy="3599479"/>
            </a:xfrm>
            <a:custGeom>
              <a:avLst/>
              <a:gdLst>
                <a:gd name="connsiteX0" fmla="*/ 2173574 w 2173574"/>
                <a:gd name="connsiteY0" fmla="*/ 3117954 h 3117954"/>
                <a:gd name="connsiteX1" fmla="*/ 0 w 2173574"/>
                <a:gd name="connsiteY1" fmla="*/ 0 h 3117954"/>
                <a:gd name="connsiteX0" fmla="*/ 2332007 w 2332007"/>
                <a:gd name="connsiteY0" fmla="*/ 3353543 h 3353543"/>
                <a:gd name="connsiteX1" fmla="*/ 158433 w 2332007"/>
                <a:gd name="connsiteY1" fmla="*/ 235589 h 3353543"/>
                <a:gd name="connsiteX2" fmla="*/ 167474 w 2332007"/>
                <a:gd name="connsiteY2" fmla="*/ 219642 h 3353543"/>
                <a:gd name="connsiteX0" fmla="*/ 2526967 w 2526967"/>
                <a:gd name="connsiteY0" fmla="*/ 3456552 h 3456552"/>
                <a:gd name="connsiteX1" fmla="*/ 353393 w 2526967"/>
                <a:gd name="connsiteY1" fmla="*/ 338598 h 3456552"/>
                <a:gd name="connsiteX2" fmla="*/ 338 w 2526967"/>
                <a:gd name="connsiteY2" fmla="*/ 51525 h 3456552"/>
                <a:gd name="connsiteX0" fmla="*/ 2526646 w 2526646"/>
                <a:gd name="connsiteY0" fmla="*/ 3407286 h 3407286"/>
                <a:gd name="connsiteX1" fmla="*/ 353072 w 2526646"/>
                <a:gd name="connsiteY1" fmla="*/ 289332 h 3407286"/>
                <a:gd name="connsiteX2" fmla="*/ 17 w 2526646"/>
                <a:gd name="connsiteY2" fmla="*/ 2259 h 3407286"/>
                <a:gd name="connsiteX0" fmla="*/ 2552926 w 2552926"/>
                <a:gd name="connsiteY0" fmla="*/ 3423861 h 3423861"/>
                <a:gd name="connsiteX1" fmla="*/ 379352 w 2552926"/>
                <a:gd name="connsiteY1" fmla="*/ 305907 h 3423861"/>
                <a:gd name="connsiteX2" fmla="*/ 26297 w 2552926"/>
                <a:gd name="connsiteY2" fmla="*/ 18834 h 3423861"/>
                <a:gd name="connsiteX3" fmla="*/ 25793 w 2552926"/>
                <a:gd name="connsiteY3" fmla="*/ 27889 h 3423861"/>
                <a:gd name="connsiteX0" fmla="*/ 3334978 w 3334978"/>
                <a:gd name="connsiteY0" fmla="*/ 3426339 h 3426339"/>
                <a:gd name="connsiteX1" fmla="*/ 1161404 w 3334978"/>
                <a:gd name="connsiteY1" fmla="*/ 308385 h 3426339"/>
                <a:gd name="connsiteX2" fmla="*/ 808349 w 3334978"/>
                <a:gd name="connsiteY2" fmla="*/ 21312 h 3426339"/>
                <a:gd name="connsiteX3" fmla="*/ 0 w 3334978"/>
                <a:gd name="connsiteY3" fmla="*/ 20233 h 3426339"/>
                <a:gd name="connsiteX0" fmla="*/ 3334978 w 3334978"/>
                <a:gd name="connsiteY0" fmla="*/ 3407286 h 3407286"/>
                <a:gd name="connsiteX1" fmla="*/ 1161404 w 3334978"/>
                <a:gd name="connsiteY1" fmla="*/ 289332 h 3407286"/>
                <a:gd name="connsiteX2" fmla="*/ 808349 w 3334978"/>
                <a:gd name="connsiteY2" fmla="*/ 2259 h 3407286"/>
                <a:gd name="connsiteX3" fmla="*/ 0 w 3334978"/>
                <a:gd name="connsiteY3" fmla="*/ 1180 h 3407286"/>
                <a:gd name="connsiteX0" fmla="*/ 3314526 w 3314526"/>
                <a:gd name="connsiteY0" fmla="*/ 3416240 h 3416240"/>
                <a:gd name="connsiteX1" fmla="*/ 1140952 w 3314526"/>
                <a:gd name="connsiteY1" fmla="*/ 298286 h 3416240"/>
                <a:gd name="connsiteX2" fmla="*/ 787897 w 3314526"/>
                <a:gd name="connsiteY2" fmla="*/ 11213 h 3416240"/>
                <a:gd name="connsiteX3" fmla="*/ 0 w 3314526"/>
                <a:gd name="connsiteY3" fmla="*/ 0 h 3416240"/>
                <a:gd name="connsiteX0" fmla="*/ 3314526 w 3314526"/>
                <a:gd name="connsiteY0" fmla="*/ 3416240 h 3416240"/>
                <a:gd name="connsiteX1" fmla="*/ 1140952 w 3314526"/>
                <a:gd name="connsiteY1" fmla="*/ 298286 h 3416240"/>
                <a:gd name="connsiteX2" fmla="*/ 787897 w 3314526"/>
                <a:gd name="connsiteY2" fmla="*/ 11213 h 3416240"/>
                <a:gd name="connsiteX3" fmla="*/ 0 w 3314526"/>
                <a:gd name="connsiteY3" fmla="*/ 0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0" fmla="*/ 3372888 w 3372888"/>
                <a:gd name="connsiteY0" fmla="*/ 3416240 h 3416240"/>
                <a:gd name="connsiteX1" fmla="*/ 1235104 w 3372888"/>
                <a:gd name="connsiteY1" fmla="*/ 288152 h 3416240"/>
                <a:gd name="connsiteX2" fmla="*/ 846259 w 3372888"/>
                <a:gd name="connsiteY2" fmla="*/ 11213 h 3416240"/>
                <a:gd name="connsiteX3" fmla="*/ 58362 w 3372888"/>
                <a:gd name="connsiteY3" fmla="*/ 0 h 3416240"/>
                <a:gd name="connsiteX4" fmla="*/ 58362 w 3372888"/>
                <a:gd name="connsiteY4" fmla="*/ 20269 h 3416240"/>
                <a:gd name="connsiteX0" fmla="*/ 3351662 w 3351662"/>
                <a:gd name="connsiteY0" fmla="*/ 3416240 h 3416240"/>
                <a:gd name="connsiteX1" fmla="*/ 1213878 w 3351662"/>
                <a:gd name="connsiteY1" fmla="*/ 288152 h 3416240"/>
                <a:gd name="connsiteX2" fmla="*/ 825033 w 3351662"/>
                <a:gd name="connsiteY2" fmla="*/ 11213 h 3416240"/>
                <a:gd name="connsiteX3" fmla="*/ 37136 w 3351662"/>
                <a:gd name="connsiteY3" fmla="*/ 0 h 3416240"/>
                <a:gd name="connsiteX4" fmla="*/ 164960 w 3351662"/>
                <a:gd name="connsiteY4" fmla="*/ 1940664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4" fmla="*/ 127824 w 3314526"/>
                <a:gd name="connsiteY4" fmla="*/ 1940664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4" fmla="*/ 61356 w 3314526"/>
                <a:gd name="connsiteY4" fmla="*/ 3369560 h 3416240"/>
                <a:gd name="connsiteX0" fmla="*/ 3314526 w 3314526"/>
                <a:gd name="connsiteY0" fmla="*/ 3416240 h 3420230"/>
                <a:gd name="connsiteX1" fmla="*/ 1176742 w 3314526"/>
                <a:gd name="connsiteY1" fmla="*/ 288152 h 3420230"/>
                <a:gd name="connsiteX2" fmla="*/ 787897 w 3314526"/>
                <a:gd name="connsiteY2" fmla="*/ 11213 h 3420230"/>
                <a:gd name="connsiteX3" fmla="*/ 0 w 3314526"/>
                <a:gd name="connsiteY3" fmla="*/ 0 h 3420230"/>
                <a:gd name="connsiteX4" fmla="*/ 56244 w 3314526"/>
                <a:gd name="connsiteY4" fmla="*/ 3420230 h 3420230"/>
                <a:gd name="connsiteX0" fmla="*/ 3365655 w 3365655"/>
                <a:gd name="connsiteY0" fmla="*/ 3421307 h 3421307"/>
                <a:gd name="connsiteX1" fmla="*/ 1176742 w 3365655"/>
                <a:gd name="connsiteY1" fmla="*/ 288152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38577 h 3438577"/>
                <a:gd name="connsiteX1" fmla="*/ 1135838 w 3365655"/>
                <a:gd name="connsiteY1" fmla="*/ 229416 h 3438577"/>
                <a:gd name="connsiteX2" fmla="*/ 787897 w 3365655"/>
                <a:gd name="connsiteY2" fmla="*/ 28483 h 3438577"/>
                <a:gd name="connsiteX3" fmla="*/ 0 w 3365655"/>
                <a:gd name="connsiteY3" fmla="*/ 17270 h 3438577"/>
                <a:gd name="connsiteX4" fmla="*/ 56244 w 3365655"/>
                <a:gd name="connsiteY4" fmla="*/ 3437500 h 3438577"/>
                <a:gd name="connsiteX0" fmla="*/ 3365655 w 3365655"/>
                <a:gd name="connsiteY0" fmla="*/ 3421307 h 3421307"/>
                <a:gd name="connsiteX1" fmla="*/ 1135838 w 3365655"/>
                <a:gd name="connsiteY1" fmla="*/ 212146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115387 w 3365655"/>
                <a:gd name="connsiteY1" fmla="*/ 217214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115387 w 3365655"/>
                <a:gd name="connsiteY1" fmla="*/ 217214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54031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54031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74483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655" h="3421307">
                  <a:moveTo>
                    <a:pt x="3365655" y="3421307"/>
                  </a:moveTo>
                  <a:lnTo>
                    <a:pt x="1074483" y="156410"/>
                  </a:lnTo>
                  <a:cubicBezTo>
                    <a:pt x="1005165" y="14120"/>
                    <a:pt x="786014" y="14535"/>
                    <a:pt x="787897" y="11213"/>
                  </a:cubicBezTo>
                  <a:lnTo>
                    <a:pt x="0" y="0"/>
                  </a:lnTo>
                  <a:lnTo>
                    <a:pt x="56244" y="3420230"/>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1" fontAlgn="base">
                <a:spcBef>
                  <a:spcPct val="0"/>
                </a:spcBef>
                <a:spcAft>
                  <a:spcPct val="0"/>
                </a:spcAft>
                <a:defRPr/>
              </a:pPr>
              <a:endParaRPr lang="en-US" sz="1351">
                <a:solidFill>
                  <a:prstClr val="white"/>
                </a:solidFill>
                <a:latin typeface="Calibri"/>
              </a:endParaRPr>
            </a:p>
          </p:txBody>
        </p:sp>
        <p:grpSp>
          <p:nvGrpSpPr>
            <p:cNvPr id="16" name="land edge"/>
            <p:cNvGrpSpPr/>
            <p:nvPr/>
          </p:nvGrpSpPr>
          <p:grpSpPr>
            <a:xfrm>
              <a:off x="1835219" y="2965749"/>
              <a:ext cx="4334908" cy="3591242"/>
              <a:chOff x="1835219" y="2965749"/>
              <a:chExt cx="4334908" cy="3591242"/>
            </a:xfrm>
            <a:effectLst/>
          </p:grpSpPr>
          <p:cxnSp>
            <p:nvCxnSpPr>
              <p:cNvPr id="4" name="Straight Connector 3"/>
              <p:cNvCxnSpPr>
                <a:cxnSpLocks/>
              </p:cNvCxnSpPr>
              <p:nvPr/>
            </p:nvCxnSpPr>
            <p:spPr>
              <a:xfrm>
                <a:off x="1835219" y="2965749"/>
                <a:ext cx="1689031" cy="8433"/>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Arc 8"/>
              <p:cNvSpPr/>
              <p:nvPr/>
            </p:nvSpPr>
            <p:spPr>
              <a:xfrm rot="18632524">
                <a:off x="3005685" y="2971801"/>
                <a:ext cx="914400" cy="914400"/>
              </a:xfrm>
              <a:prstGeom prst="arc">
                <a:avLst>
                  <a:gd name="adj1" fmla="val 19529078"/>
                  <a:gd name="adj2" fmla="val 20976395"/>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91" fontAlgn="base">
                  <a:spcBef>
                    <a:spcPct val="0"/>
                  </a:spcBef>
                  <a:spcAft>
                    <a:spcPct val="0"/>
                  </a:spcAft>
                  <a:defRPr/>
                </a:pPr>
                <a:endParaRPr lang="en-US" sz="1351">
                  <a:solidFill>
                    <a:prstClr val="black"/>
                  </a:solidFill>
                  <a:latin typeface="Calibri"/>
                </a:endParaRPr>
              </a:p>
            </p:txBody>
          </p:sp>
          <p:cxnSp>
            <p:nvCxnSpPr>
              <p:cNvPr id="14" name="Straight Connector 13"/>
              <p:cNvCxnSpPr>
                <a:cxnSpLocks/>
              </p:cNvCxnSpPr>
              <p:nvPr/>
            </p:nvCxnSpPr>
            <p:spPr>
              <a:xfrm>
                <a:off x="3685554" y="3025239"/>
                <a:ext cx="2484573" cy="3531752"/>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43" name="height arrow"/>
          <p:cNvCxnSpPr>
            <a:cxnSpLocks/>
          </p:cNvCxnSpPr>
          <p:nvPr/>
        </p:nvCxnSpPr>
        <p:spPr>
          <a:xfrm flipH="1" flipV="1">
            <a:off x="1993941" y="1650133"/>
            <a:ext cx="4427" cy="2464671"/>
          </a:xfrm>
          <a:prstGeom prst="straightConnector1">
            <a:avLst/>
          </a:prstGeom>
          <a:ln w="82550">
            <a:solidFill>
              <a:srgbClr val="934BC9"/>
            </a:solidFill>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68" name="Group Geoid"/>
          <p:cNvGrpSpPr/>
          <p:nvPr/>
        </p:nvGrpSpPr>
        <p:grpSpPr>
          <a:xfrm>
            <a:off x="450952" y="3925946"/>
            <a:ext cx="6045251" cy="2572291"/>
            <a:chOff x="-805091" y="5234594"/>
            <a:chExt cx="8060335" cy="3429719"/>
          </a:xfrm>
        </p:grpSpPr>
        <p:sp>
          <p:nvSpPr>
            <p:cNvPr id="67" name="white masking"/>
            <p:cNvSpPr/>
            <p:nvPr/>
          </p:nvSpPr>
          <p:spPr>
            <a:xfrm>
              <a:off x="1168472" y="5493893"/>
              <a:ext cx="179881" cy="31704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1" fontAlgn="base">
                <a:spcBef>
                  <a:spcPct val="0"/>
                </a:spcBef>
                <a:spcAft>
                  <a:spcPct val="0"/>
                </a:spcAft>
                <a:defRPr/>
              </a:pPr>
              <a:endParaRPr lang="en-US" sz="1351">
                <a:solidFill>
                  <a:prstClr val="white"/>
                </a:solidFill>
                <a:latin typeface="Calibri"/>
              </a:endParaRPr>
            </a:p>
          </p:txBody>
        </p:sp>
        <p:sp>
          <p:nvSpPr>
            <p:cNvPr id="41" name="geoid line"/>
            <p:cNvSpPr/>
            <p:nvPr/>
          </p:nvSpPr>
          <p:spPr>
            <a:xfrm>
              <a:off x="427223" y="5486354"/>
              <a:ext cx="6828021" cy="180098"/>
            </a:xfrm>
            <a:custGeom>
              <a:avLst/>
              <a:gdLst>
                <a:gd name="connsiteX0" fmla="*/ 0 w 6820525"/>
                <a:gd name="connsiteY0" fmla="*/ 120140 h 189871"/>
                <a:gd name="connsiteX1" fmla="*/ 1753849 w 6820525"/>
                <a:gd name="connsiteY1" fmla="*/ 105150 h 189871"/>
                <a:gd name="connsiteX2" fmla="*/ 3927423 w 6820525"/>
                <a:gd name="connsiteY2" fmla="*/ 187596 h 189871"/>
                <a:gd name="connsiteX3" fmla="*/ 5651292 w 6820525"/>
                <a:gd name="connsiteY3" fmla="*/ 219 h 189871"/>
                <a:gd name="connsiteX4" fmla="*/ 6820525 w 6820525"/>
                <a:gd name="connsiteY4" fmla="*/ 157615 h 189871"/>
                <a:gd name="connsiteX0" fmla="*/ 0 w 6820525"/>
                <a:gd name="connsiteY0" fmla="*/ 120140 h 187661"/>
                <a:gd name="connsiteX1" fmla="*/ 1693889 w 6820525"/>
                <a:gd name="connsiteY1" fmla="*/ 22704 h 187661"/>
                <a:gd name="connsiteX2" fmla="*/ 3927423 w 6820525"/>
                <a:gd name="connsiteY2" fmla="*/ 187596 h 187661"/>
                <a:gd name="connsiteX3" fmla="*/ 5651292 w 6820525"/>
                <a:gd name="connsiteY3" fmla="*/ 219 h 187661"/>
                <a:gd name="connsiteX4" fmla="*/ 6820525 w 6820525"/>
                <a:gd name="connsiteY4" fmla="*/ 157615 h 187661"/>
                <a:gd name="connsiteX0" fmla="*/ 0 w 6820525"/>
                <a:gd name="connsiteY0" fmla="*/ 98354 h 173120"/>
                <a:gd name="connsiteX1" fmla="*/ 1693889 w 6820525"/>
                <a:gd name="connsiteY1" fmla="*/ 918 h 173120"/>
                <a:gd name="connsiteX2" fmla="*/ 3927423 w 6820525"/>
                <a:gd name="connsiteY2" fmla="*/ 165810 h 173120"/>
                <a:gd name="connsiteX3" fmla="*/ 5269042 w 6820525"/>
                <a:gd name="connsiteY3" fmla="*/ 143325 h 173120"/>
                <a:gd name="connsiteX4" fmla="*/ 6820525 w 6820525"/>
                <a:gd name="connsiteY4" fmla="*/ 135829 h 173120"/>
                <a:gd name="connsiteX0" fmla="*/ 0 w 6820525"/>
                <a:gd name="connsiteY0" fmla="*/ 98354 h 360812"/>
                <a:gd name="connsiteX1" fmla="*/ 1693889 w 6820525"/>
                <a:gd name="connsiteY1" fmla="*/ 918 h 360812"/>
                <a:gd name="connsiteX2" fmla="*/ 3927423 w 6820525"/>
                <a:gd name="connsiteY2" fmla="*/ 165810 h 360812"/>
                <a:gd name="connsiteX3" fmla="*/ 5284033 w 6820525"/>
                <a:gd name="connsiteY3" fmla="*/ 360682 h 360812"/>
                <a:gd name="connsiteX4" fmla="*/ 6820525 w 6820525"/>
                <a:gd name="connsiteY4" fmla="*/ 135829 h 360812"/>
                <a:gd name="connsiteX0" fmla="*/ 0 w 6820525"/>
                <a:gd name="connsiteY0" fmla="*/ 98354 h 218999"/>
                <a:gd name="connsiteX1" fmla="*/ 1693889 w 6820525"/>
                <a:gd name="connsiteY1" fmla="*/ 918 h 218999"/>
                <a:gd name="connsiteX2" fmla="*/ 3927423 w 6820525"/>
                <a:gd name="connsiteY2" fmla="*/ 165810 h 218999"/>
                <a:gd name="connsiteX3" fmla="*/ 5388964 w 6820525"/>
                <a:gd name="connsiteY3" fmla="*/ 218276 h 218999"/>
                <a:gd name="connsiteX4" fmla="*/ 6820525 w 6820525"/>
                <a:gd name="connsiteY4" fmla="*/ 135829 h 218999"/>
                <a:gd name="connsiteX0" fmla="*/ 0 w 6835516"/>
                <a:gd name="connsiteY0" fmla="*/ 163232 h 295362"/>
                <a:gd name="connsiteX1" fmla="*/ 1693889 w 6835516"/>
                <a:gd name="connsiteY1" fmla="*/ 65796 h 295362"/>
                <a:gd name="connsiteX2" fmla="*/ 3927423 w 6835516"/>
                <a:gd name="connsiteY2" fmla="*/ 230688 h 295362"/>
                <a:gd name="connsiteX3" fmla="*/ 5388964 w 6835516"/>
                <a:gd name="connsiteY3" fmla="*/ 283154 h 295362"/>
                <a:gd name="connsiteX4" fmla="*/ 6835516 w 6835516"/>
                <a:gd name="connsiteY4" fmla="*/ 13330 h 295362"/>
                <a:gd name="connsiteX0" fmla="*/ 0 w 6835516"/>
                <a:gd name="connsiteY0" fmla="*/ 152096 h 284226"/>
                <a:gd name="connsiteX1" fmla="*/ 1693889 w 6835516"/>
                <a:gd name="connsiteY1" fmla="*/ 54660 h 284226"/>
                <a:gd name="connsiteX2" fmla="*/ 3927423 w 6835516"/>
                <a:gd name="connsiteY2" fmla="*/ 219552 h 284226"/>
                <a:gd name="connsiteX3" fmla="*/ 5388964 w 6835516"/>
                <a:gd name="connsiteY3" fmla="*/ 272018 h 284226"/>
                <a:gd name="connsiteX4" fmla="*/ 6835516 w 6835516"/>
                <a:gd name="connsiteY4" fmla="*/ 2194 h 284226"/>
                <a:gd name="connsiteX0" fmla="*/ 0 w 6820526"/>
                <a:gd name="connsiteY0" fmla="*/ 98354 h 219154"/>
                <a:gd name="connsiteX1" fmla="*/ 1693889 w 6820526"/>
                <a:gd name="connsiteY1" fmla="*/ 918 h 219154"/>
                <a:gd name="connsiteX2" fmla="*/ 3927423 w 6820526"/>
                <a:gd name="connsiteY2" fmla="*/ 165810 h 219154"/>
                <a:gd name="connsiteX3" fmla="*/ 5388964 w 6820526"/>
                <a:gd name="connsiteY3" fmla="*/ 218276 h 219154"/>
                <a:gd name="connsiteX4" fmla="*/ 6820526 w 6820526"/>
                <a:gd name="connsiteY4" fmla="*/ 210780 h 219154"/>
                <a:gd name="connsiteX0" fmla="*/ 0 w 6820526"/>
                <a:gd name="connsiteY0" fmla="*/ 98354 h 218552"/>
                <a:gd name="connsiteX1" fmla="*/ 1693889 w 6820526"/>
                <a:gd name="connsiteY1" fmla="*/ 918 h 218552"/>
                <a:gd name="connsiteX2" fmla="*/ 3927423 w 6820526"/>
                <a:gd name="connsiteY2" fmla="*/ 165810 h 218552"/>
                <a:gd name="connsiteX3" fmla="*/ 5388964 w 6820526"/>
                <a:gd name="connsiteY3" fmla="*/ 218276 h 218552"/>
                <a:gd name="connsiteX4" fmla="*/ 6820526 w 6820526"/>
                <a:gd name="connsiteY4" fmla="*/ 210780 h 218552"/>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4909279 w 6820526"/>
                <a:gd name="connsiteY3" fmla="*/ 180801 h 210780"/>
                <a:gd name="connsiteX4" fmla="*/ 6820526 w 6820526"/>
                <a:gd name="connsiteY4" fmla="*/ 210780 h 210780"/>
                <a:gd name="connsiteX0" fmla="*/ 0 w 6820526"/>
                <a:gd name="connsiteY0" fmla="*/ 97455 h 209881"/>
                <a:gd name="connsiteX1" fmla="*/ 1693889 w 6820526"/>
                <a:gd name="connsiteY1" fmla="*/ 19 h 209881"/>
                <a:gd name="connsiteX2" fmla="*/ 3222885 w 6820526"/>
                <a:gd name="connsiteY2" fmla="*/ 89960 h 209881"/>
                <a:gd name="connsiteX3" fmla="*/ 4909279 w 6820526"/>
                <a:gd name="connsiteY3" fmla="*/ 179902 h 209881"/>
                <a:gd name="connsiteX4" fmla="*/ 6820526 w 6820526"/>
                <a:gd name="connsiteY4" fmla="*/ 209881 h 209881"/>
                <a:gd name="connsiteX0" fmla="*/ 0 w 6820526"/>
                <a:gd name="connsiteY0" fmla="*/ 120390 h 232816"/>
                <a:gd name="connsiteX1" fmla="*/ 1693889 w 6820526"/>
                <a:gd name="connsiteY1" fmla="*/ 22954 h 232816"/>
                <a:gd name="connsiteX2" fmla="*/ 3222885 w 6820526"/>
                <a:gd name="connsiteY2" fmla="*/ 112895 h 232816"/>
                <a:gd name="connsiteX3" fmla="*/ 4909279 w 6820526"/>
                <a:gd name="connsiteY3" fmla="*/ 202837 h 232816"/>
                <a:gd name="connsiteX4" fmla="*/ 6820526 w 6820526"/>
                <a:gd name="connsiteY4" fmla="*/ 232816 h 232816"/>
                <a:gd name="connsiteX0" fmla="*/ 0 w 6820526"/>
                <a:gd name="connsiteY0" fmla="*/ 97483 h 209909"/>
                <a:gd name="connsiteX1" fmla="*/ 1693889 w 6820526"/>
                <a:gd name="connsiteY1" fmla="*/ 47 h 209909"/>
                <a:gd name="connsiteX2" fmla="*/ 3222885 w 6820526"/>
                <a:gd name="connsiteY2" fmla="*/ 89988 h 209909"/>
                <a:gd name="connsiteX3" fmla="*/ 4909279 w 6820526"/>
                <a:gd name="connsiteY3" fmla="*/ 179930 h 209909"/>
                <a:gd name="connsiteX4" fmla="*/ 6820526 w 6820526"/>
                <a:gd name="connsiteY4" fmla="*/ 209909 h 209909"/>
                <a:gd name="connsiteX0" fmla="*/ 0 w 6820526"/>
                <a:gd name="connsiteY0" fmla="*/ 97483 h 209909"/>
                <a:gd name="connsiteX1" fmla="*/ 1693889 w 6820526"/>
                <a:gd name="connsiteY1" fmla="*/ 47 h 209909"/>
                <a:gd name="connsiteX2" fmla="*/ 3222885 w 6820526"/>
                <a:gd name="connsiteY2" fmla="*/ 89988 h 209909"/>
                <a:gd name="connsiteX3" fmla="*/ 4909279 w 6820526"/>
                <a:gd name="connsiteY3" fmla="*/ 179930 h 209909"/>
                <a:gd name="connsiteX4" fmla="*/ 6820526 w 6820526"/>
                <a:gd name="connsiteY4" fmla="*/ 209909 h 209909"/>
                <a:gd name="connsiteX0" fmla="*/ 0 w 6828021"/>
                <a:gd name="connsiteY0" fmla="*/ 97483 h 180098"/>
                <a:gd name="connsiteX1" fmla="*/ 1693889 w 6828021"/>
                <a:gd name="connsiteY1" fmla="*/ 47 h 180098"/>
                <a:gd name="connsiteX2" fmla="*/ 3222885 w 6828021"/>
                <a:gd name="connsiteY2" fmla="*/ 89988 h 180098"/>
                <a:gd name="connsiteX3" fmla="*/ 4909279 w 6828021"/>
                <a:gd name="connsiteY3" fmla="*/ 179930 h 180098"/>
                <a:gd name="connsiteX4" fmla="*/ 6828021 w 6828021"/>
                <a:gd name="connsiteY4" fmla="*/ 74998 h 180098"/>
                <a:gd name="connsiteX0" fmla="*/ 0 w 6828021"/>
                <a:gd name="connsiteY0" fmla="*/ 97483 h 180098"/>
                <a:gd name="connsiteX1" fmla="*/ 1693889 w 6828021"/>
                <a:gd name="connsiteY1" fmla="*/ 47 h 180098"/>
                <a:gd name="connsiteX2" fmla="*/ 3222885 w 6828021"/>
                <a:gd name="connsiteY2" fmla="*/ 89988 h 180098"/>
                <a:gd name="connsiteX3" fmla="*/ 4909279 w 6828021"/>
                <a:gd name="connsiteY3" fmla="*/ 179930 h 180098"/>
                <a:gd name="connsiteX4" fmla="*/ 6828021 w 6828021"/>
                <a:gd name="connsiteY4" fmla="*/ 74998 h 18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8021" h="180098">
                  <a:moveTo>
                    <a:pt x="0" y="97483"/>
                  </a:moveTo>
                  <a:cubicBezTo>
                    <a:pt x="549639" y="84366"/>
                    <a:pt x="1156742" y="1296"/>
                    <a:pt x="1693889" y="47"/>
                  </a:cubicBezTo>
                  <a:cubicBezTo>
                    <a:pt x="2231036" y="-1202"/>
                    <a:pt x="2567066" y="22531"/>
                    <a:pt x="3222885" y="89988"/>
                  </a:cubicBezTo>
                  <a:cubicBezTo>
                    <a:pt x="3878704" y="157445"/>
                    <a:pt x="4308423" y="182428"/>
                    <a:pt x="4909279" y="179930"/>
                  </a:cubicBezTo>
                  <a:cubicBezTo>
                    <a:pt x="5510135" y="177432"/>
                    <a:pt x="5645046" y="76246"/>
                    <a:pt x="6828021" y="74998"/>
                  </a:cubicBezTo>
                </a:path>
              </a:pathLst>
            </a:custGeom>
            <a:noFill/>
            <a:ln w="1016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1" fontAlgn="base">
                <a:spcBef>
                  <a:spcPct val="0"/>
                </a:spcBef>
                <a:spcAft>
                  <a:spcPct val="0"/>
                </a:spcAft>
                <a:defRPr/>
              </a:pPr>
              <a:endParaRPr lang="en-US" sz="1351">
                <a:solidFill>
                  <a:prstClr val="white"/>
                </a:solidFill>
                <a:latin typeface="Calibri"/>
              </a:endParaRPr>
            </a:p>
          </p:txBody>
        </p:sp>
        <p:sp>
          <p:nvSpPr>
            <p:cNvPr id="54" name="Geoid"/>
            <p:cNvSpPr txBox="1"/>
            <p:nvPr/>
          </p:nvSpPr>
          <p:spPr bwMode="auto">
            <a:xfrm>
              <a:off x="-805091" y="5234594"/>
              <a:ext cx="2126773" cy="615553"/>
            </a:xfrm>
            <a:prstGeom prst="rect">
              <a:avLst/>
            </a:prstGeom>
            <a:noFill/>
            <a:ln w="9525">
              <a:noFill/>
              <a:miter lim="800000"/>
              <a:headEnd/>
              <a:tailEnd/>
            </a:ln>
          </p:spPr>
          <p:txBody>
            <a:bodyPr wrap="square" rtlCol="0">
              <a:spAutoFit/>
            </a:bodyPr>
            <a:lstStyle/>
            <a:p>
              <a:pPr defTabSz="342891"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Geoid</a:t>
              </a:r>
            </a:p>
          </p:txBody>
        </p:sp>
      </p:grpSp>
      <p:cxnSp>
        <p:nvCxnSpPr>
          <p:cNvPr id="57" name="threshold line"/>
          <p:cNvCxnSpPr/>
          <p:nvPr/>
        </p:nvCxnSpPr>
        <p:spPr>
          <a:xfrm flipV="1">
            <a:off x="1395960" y="2968051"/>
            <a:ext cx="5311448" cy="8376"/>
          </a:xfrm>
          <a:prstGeom prst="line">
            <a:avLst/>
          </a:prstGeom>
          <a:ln w="1016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60" name="threshold text 1"/>
          <p:cNvSpPr txBox="1"/>
          <p:nvPr/>
        </p:nvSpPr>
        <p:spPr bwMode="auto">
          <a:xfrm>
            <a:off x="6762966" y="2715833"/>
            <a:ext cx="2020087" cy="400110"/>
          </a:xfrm>
          <a:prstGeom prst="rect">
            <a:avLst/>
          </a:prstGeom>
          <a:noFill/>
          <a:ln w="9525">
            <a:noFill/>
            <a:miter lim="800000"/>
            <a:headEnd/>
            <a:tailEnd/>
          </a:ln>
        </p:spPr>
        <p:txBody>
          <a:bodyPr wrap="square" rtlCol="0">
            <a:spAutoFit/>
          </a:bodyPr>
          <a:lstStyle/>
          <a:p>
            <a:pPr defTabSz="342891" fontAlgn="base">
              <a:spcBef>
                <a:spcPct val="0"/>
              </a:spcBef>
              <a:spcAft>
                <a:spcPct val="0"/>
              </a:spcAft>
              <a:defRPr/>
            </a:pPr>
            <a:r>
              <a:rPr lang="en-US" sz="2000" dirty="0">
                <a:solidFill>
                  <a:prstClr val="black"/>
                </a:solidFill>
                <a:latin typeface="Cambria" panose="02040503050406030204" pitchFamily="18" charset="0"/>
                <a:ea typeface="Cambria" panose="02040503050406030204" pitchFamily="18" charset="0"/>
              </a:rPr>
              <a:t>Threshold Level</a:t>
            </a:r>
          </a:p>
        </p:txBody>
      </p:sp>
      <p:sp>
        <p:nvSpPr>
          <p:cNvPr id="3" name="Title 2"/>
          <p:cNvSpPr>
            <a:spLocks noGrp="1"/>
          </p:cNvSpPr>
          <p:nvPr>
            <p:ph type="title" idx="4294967295"/>
          </p:nvPr>
        </p:nvSpPr>
        <p:spPr>
          <a:xfrm>
            <a:off x="0" y="79771"/>
            <a:ext cx="9144000" cy="857251"/>
          </a:xfrm>
        </p:spPr>
        <p:txBody>
          <a:bodyPr>
            <a:normAutofit/>
          </a:bodyPr>
          <a:lstStyle/>
          <a:p>
            <a:r>
              <a:rPr lang="en-US" dirty="0">
                <a:latin typeface="Cambria" panose="02040503050406030204" pitchFamily="18" charset="0"/>
                <a:ea typeface="Cambria" panose="02040503050406030204" pitchFamily="18" charset="0"/>
              </a:rPr>
              <a:t>Sea Level Change and the Geoid</a:t>
            </a:r>
          </a:p>
        </p:txBody>
      </p:sp>
      <p:sp>
        <p:nvSpPr>
          <p:cNvPr id="82" name="H 2020"/>
          <p:cNvSpPr txBox="1"/>
          <p:nvPr/>
        </p:nvSpPr>
        <p:spPr bwMode="auto">
          <a:xfrm>
            <a:off x="1997728" y="1827323"/>
            <a:ext cx="1612656" cy="707886"/>
          </a:xfrm>
          <a:prstGeom prst="rect">
            <a:avLst/>
          </a:prstGeom>
          <a:noFill/>
          <a:ln w="9525">
            <a:noFill/>
            <a:miter lim="800000"/>
            <a:headEnd/>
            <a:tailEnd/>
          </a:ln>
        </p:spPr>
        <p:txBody>
          <a:bodyPr wrap="square" rtlCol="0">
            <a:spAutoFit/>
          </a:bodyPr>
          <a:lstStyle/>
          <a:p>
            <a:pPr defTabSz="342891" fontAlgn="base">
              <a:spcBef>
                <a:spcPct val="0"/>
              </a:spcBef>
              <a:spcAft>
                <a:spcPct val="0"/>
              </a:spcAft>
              <a:defRPr/>
            </a:pPr>
            <a:r>
              <a:rPr lang="en-US" sz="4000" dirty="0">
                <a:solidFill>
                  <a:prstClr val="black"/>
                </a:solidFill>
                <a:latin typeface="Cambria" panose="02040503050406030204" pitchFamily="18" charset="0"/>
                <a:ea typeface="Cambria" panose="02040503050406030204" pitchFamily="18" charset="0"/>
              </a:rPr>
              <a:t>H</a:t>
            </a:r>
            <a:r>
              <a:rPr lang="en-US" sz="2800" baseline="-25000" dirty="0">
                <a:solidFill>
                  <a:prstClr val="black"/>
                </a:solidFill>
                <a:latin typeface="Cambria" panose="02040503050406030204" pitchFamily="18" charset="0"/>
                <a:ea typeface="Cambria" panose="02040503050406030204" pitchFamily="18" charset="0"/>
              </a:rPr>
              <a:t>2020.000</a:t>
            </a:r>
            <a:endParaRPr lang="en-US" sz="2000" baseline="-25000" dirty="0">
              <a:solidFill>
                <a:prstClr val="black"/>
              </a:solidFill>
              <a:latin typeface="Cambria" panose="02040503050406030204" pitchFamily="18" charset="0"/>
              <a:ea typeface="Cambria" panose="02040503050406030204" pitchFamily="18" charset="0"/>
            </a:endParaRPr>
          </a:p>
        </p:txBody>
      </p:sp>
      <p:sp>
        <p:nvSpPr>
          <p:cNvPr id="83" name="H future"/>
          <p:cNvSpPr txBox="1"/>
          <p:nvPr/>
        </p:nvSpPr>
        <p:spPr bwMode="auto">
          <a:xfrm>
            <a:off x="1997731" y="1827933"/>
            <a:ext cx="1612653" cy="707886"/>
          </a:xfrm>
          <a:prstGeom prst="rect">
            <a:avLst/>
          </a:prstGeom>
          <a:noFill/>
          <a:ln w="9525">
            <a:noFill/>
            <a:miter lim="800000"/>
            <a:headEnd/>
            <a:tailEnd/>
          </a:ln>
        </p:spPr>
        <p:txBody>
          <a:bodyPr wrap="square" rtlCol="0">
            <a:spAutoFit/>
          </a:bodyPr>
          <a:lstStyle/>
          <a:p>
            <a:pPr defTabSz="342891" fontAlgn="base">
              <a:spcBef>
                <a:spcPct val="0"/>
              </a:spcBef>
              <a:spcAft>
                <a:spcPct val="0"/>
              </a:spcAft>
              <a:defRPr/>
            </a:pPr>
            <a:r>
              <a:rPr lang="en-US" sz="4000" dirty="0">
                <a:solidFill>
                  <a:prstClr val="black"/>
                </a:solidFill>
                <a:latin typeface="Cambria" panose="02040503050406030204" pitchFamily="18" charset="0"/>
                <a:ea typeface="Cambria" panose="02040503050406030204" pitchFamily="18" charset="0"/>
              </a:rPr>
              <a:t>H</a:t>
            </a:r>
            <a:r>
              <a:rPr lang="en-US" sz="2800" baseline="-25000" dirty="0">
                <a:solidFill>
                  <a:prstClr val="black"/>
                </a:solidFill>
                <a:latin typeface="Cambria" panose="02040503050406030204" pitchFamily="18" charset="0"/>
                <a:ea typeface="Cambria" panose="02040503050406030204" pitchFamily="18" charset="0"/>
              </a:rPr>
              <a:t>2085.000</a:t>
            </a:r>
            <a:endParaRPr lang="en-US" sz="1400" baseline="-25000" dirty="0">
              <a:solidFill>
                <a:prstClr val="black"/>
              </a:solidFill>
              <a:latin typeface="Cambria" panose="02040503050406030204" pitchFamily="18" charset="0"/>
              <a:ea typeface="Cambria" panose="02040503050406030204" pitchFamily="18" charset="0"/>
            </a:endParaRPr>
          </a:p>
        </p:txBody>
      </p:sp>
      <p:sp>
        <p:nvSpPr>
          <p:cNvPr id="85" name="Up Arrow 84"/>
          <p:cNvSpPr/>
          <p:nvPr/>
        </p:nvSpPr>
        <p:spPr>
          <a:xfrm rot="20502679">
            <a:off x="2680929" y="2479504"/>
            <a:ext cx="483989" cy="557471"/>
          </a:xfrm>
          <a:prstGeom prst="upArrow">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1" fontAlgn="base">
              <a:spcBef>
                <a:spcPct val="0"/>
              </a:spcBef>
              <a:spcAft>
                <a:spcPct val="0"/>
              </a:spcAft>
              <a:defRPr/>
            </a:pPr>
            <a:endParaRPr lang="en-US" sz="1351">
              <a:solidFill>
                <a:prstClr val="white"/>
              </a:solidFill>
              <a:latin typeface="Calibri"/>
            </a:endParaRPr>
          </a:p>
        </p:txBody>
      </p:sp>
      <p:cxnSp>
        <p:nvCxnSpPr>
          <p:cNvPr id="20" name="scrap" hidden="1"/>
          <p:cNvCxnSpPr/>
          <p:nvPr/>
        </p:nvCxnSpPr>
        <p:spPr>
          <a:xfrm flipV="1">
            <a:off x="2199810" y="4171016"/>
            <a:ext cx="5137879" cy="22485"/>
          </a:xfrm>
          <a:prstGeom prst="line">
            <a:avLst/>
          </a:prstGeom>
          <a:ln w="254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4" name="scrap" hidden="1"/>
          <p:cNvCxnSpPr/>
          <p:nvPr/>
        </p:nvCxnSpPr>
        <p:spPr>
          <a:xfrm flipH="1">
            <a:off x="2354199" y="2968054"/>
            <a:ext cx="18176" cy="1146749"/>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crap" hidden="1"/>
          <p:cNvCxnSpPr/>
          <p:nvPr/>
        </p:nvCxnSpPr>
        <p:spPr>
          <a:xfrm flipH="1">
            <a:off x="2368879" y="1810157"/>
            <a:ext cx="18176" cy="1146749"/>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crap" hidden="1"/>
          <p:cNvCxnSpPr/>
          <p:nvPr/>
        </p:nvCxnSpPr>
        <p:spPr>
          <a:xfrm rot="5400000" flipH="1">
            <a:off x="6247393" y="2006002"/>
            <a:ext cx="18176" cy="11467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crap" hidden="1"/>
          <p:cNvCxnSpPr/>
          <p:nvPr/>
        </p:nvCxnSpPr>
        <p:spPr>
          <a:xfrm>
            <a:off x="2379226" y="1810154"/>
            <a:ext cx="50708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crap" hidden="1"/>
          <p:cNvCxnSpPr/>
          <p:nvPr/>
        </p:nvCxnSpPr>
        <p:spPr>
          <a:xfrm flipH="1" flipV="1">
            <a:off x="4053037" y="1810153"/>
            <a:ext cx="3" cy="1177424"/>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 Notes">
            <a:extLst>
              <a:ext uri="{FF2B5EF4-FFF2-40B4-BE49-F238E27FC236}">
                <a16:creationId xmlns:a16="http://schemas.microsoft.com/office/drawing/2014/main" id="{EDED7569-74A8-42AD-A561-91574F346A7F}"/>
              </a:ext>
            </a:extLst>
          </p:cNvPr>
          <p:cNvSpPr txBox="1"/>
          <p:nvPr/>
        </p:nvSpPr>
        <p:spPr bwMode="auto">
          <a:xfrm>
            <a:off x="2901792" y="820310"/>
            <a:ext cx="5092580" cy="415498"/>
          </a:xfrm>
          <a:prstGeom prst="rect">
            <a:avLst/>
          </a:prstGeom>
          <a:noFill/>
          <a:ln w="9525">
            <a:noFill/>
            <a:miter lim="800000"/>
            <a:headEnd/>
            <a:tailEnd/>
          </a:ln>
        </p:spPr>
        <p:txBody>
          <a:bodyPr wrap="square" rtlCol="0">
            <a:spAutoFit/>
          </a:bodyPr>
          <a:lstStyle/>
          <a:p>
            <a:pPr marL="342900" indent="-342900" defTabSz="342891" fontAlgn="base">
              <a:spcBef>
                <a:spcPct val="0"/>
              </a:spcBef>
              <a:spcAft>
                <a:spcPct val="0"/>
              </a:spcAft>
              <a:buFont typeface="Arial" panose="020B0604020202020204" pitchFamily="34" charset="0"/>
              <a:buChar char="•"/>
              <a:defRPr/>
            </a:pPr>
            <a:r>
              <a:rPr lang="en-US" sz="2100" dirty="0">
                <a:solidFill>
                  <a:prstClr val="black"/>
                </a:solidFill>
                <a:latin typeface="Cambria" panose="02040503050406030204" pitchFamily="18" charset="0"/>
                <a:ea typeface="Cambria" panose="02040503050406030204" pitchFamily="18" charset="0"/>
              </a:rPr>
              <a:t>Threshold Level is published as 20 cm</a:t>
            </a:r>
          </a:p>
        </p:txBody>
      </p:sp>
      <p:sp>
        <p:nvSpPr>
          <p:cNvPr id="44" name="Text Notes">
            <a:extLst>
              <a:ext uri="{FF2B5EF4-FFF2-40B4-BE49-F238E27FC236}">
                <a16:creationId xmlns:a16="http://schemas.microsoft.com/office/drawing/2014/main" id="{31B4CEEF-8969-4C52-89FF-FF2944DE39F8}"/>
              </a:ext>
            </a:extLst>
          </p:cNvPr>
          <p:cNvSpPr txBox="1"/>
          <p:nvPr/>
        </p:nvSpPr>
        <p:spPr bwMode="auto">
          <a:xfrm>
            <a:off x="2901792" y="1168510"/>
            <a:ext cx="5092580" cy="415498"/>
          </a:xfrm>
          <a:prstGeom prst="rect">
            <a:avLst/>
          </a:prstGeom>
          <a:noFill/>
          <a:ln w="9525">
            <a:noFill/>
            <a:miter lim="800000"/>
            <a:headEnd/>
            <a:tailEnd/>
          </a:ln>
        </p:spPr>
        <p:txBody>
          <a:bodyPr wrap="square" rtlCol="0">
            <a:spAutoFit/>
          </a:bodyPr>
          <a:lstStyle/>
          <a:p>
            <a:pPr marL="342900" indent="-342900" defTabSz="342891" fontAlgn="base">
              <a:spcBef>
                <a:spcPct val="0"/>
              </a:spcBef>
              <a:spcAft>
                <a:spcPct val="0"/>
              </a:spcAft>
              <a:buFont typeface="Arial" panose="020B0604020202020204" pitchFamily="34" charset="0"/>
              <a:buChar char="•"/>
              <a:defRPr/>
            </a:pPr>
            <a:r>
              <a:rPr lang="en-US" sz="2100" dirty="0">
                <a:solidFill>
                  <a:prstClr val="black"/>
                </a:solidFill>
                <a:latin typeface="Cambria" panose="02040503050406030204" pitchFamily="18" charset="0"/>
                <a:ea typeface="Cambria" panose="02040503050406030204" pitchFamily="18" charset="0"/>
              </a:rPr>
              <a:t>Process is repeated as GMSL changes</a:t>
            </a:r>
          </a:p>
        </p:txBody>
      </p:sp>
    </p:spTree>
    <p:extLst>
      <p:ext uri="{BB962C8B-B14F-4D97-AF65-F5344CB8AC3E}">
        <p14:creationId xmlns:p14="http://schemas.microsoft.com/office/powerpoint/2010/main" val="3272390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par>
                                <p:cTn id="13" presetID="53" presetClass="entr" presetSubtype="16" fill="hold" grpId="1"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p:cTn id="15" dur="500" fill="hold"/>
                                        <p:tgtEl>
                                          <p:spTgt spid="82"/>
                                        </p:tgtEl>
                                        <p:attrNameLst>
                                          <p:attrName>ppt_w</p:attrName>
                                        </p:attrNameLst>
                                      </p:cBhvr>
                                      <p:tavLst>
                                        <p:tav tm="0">
                                          <p:val>
                                            <p:fltVal val="0"/>
                                          </p:val>
                                        </p:tav>
                                        <p:tav tm="100000">
                                          <p:val>
                                            <p:strVal val="#ppt_w"/>
                                          </p:val>
                                        </p:tav>
                                      </p:tavLst>
                                    </p:anim>
                                    <p:anim calcmode="lin" valueType="num">
                                      <p:cBhvr>
                                        <p:cTn id="16" dur="500" fill="hold"/>
                                        <p:tgtEl>
                                          <p:spTgt spid="82"/>
                                        </p:tgtEl>
                                        <p:attrNameLst>
                                          <p:attrName>ppt_h</p:attrName>
                                        </p:attrNameLst>
                                      </p:cBhvr>
                                      <p:tavLst>
                                        <p:tav tm="0">
                                          <p:val>
                                            <p:fltVal val="0"/>
                                          </p:val>
                                        </p:tav>
                                        <p:tav tm="100000">
                                          <p:val>
                                            <p:strVal val="#ppt_h"/>
                                          </p:val>
                                        </p:tav>
                                      </p:tavLst>
                                    </p:anim>
                                    <p:animEffect transition="in" filter="fade">
                                      <p:cBhvr>
                                        <p:cTn id="17" dur="5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fill="hold" nodeType="clickEffect">
                                  <p:stCondLst>
                                    <p:cond delay="0"/>
                                  </p:stCondLst>
                                  <p:childTnLst>
                                    <p:animMotion origin="layout" path="M 4.44444E-6 0.00139 L 4.44444E-6 -0.06944 " pathEditMode="relative" rAng="0" ptsTypes="AA">
                                      <p:cBhvr>
                                        <p:cTn id="21" dur="2000" fill="hold"/>
                                        <p:tgtEl>
                                          <p:spTgt spid="61"/>
                                        </p:tgtEl>
                                        <p:attrNameLst>
                                          <p:attrName>ppt_x</p:attrName>
                                          <p:attrName>ppt_y</p:attrName>
                                        </p:attrNameLst>
                                      </p:cBhvr>
                                      <p:rCtr x="0" y="-3542"/>
                                    </p:animMotion>
                                  </p:childTnLst>
                                </p:cTn>
                              </p:par>
                            </p:childTnLst>
                          </p:cTn>
                        </p:par>
                        <p:par>
                          <p:cTn id="22" fill="hold">
                            <p:stCondLst>
                              <p:cond delay="2000"/>
                            </p:stCondLst>
                            <p:childTnLst>
                              <p:par>
                                <p:cTn id="23" presetID="64" presetClass="path" presetSubtype="0" fill="hold" nodeType="afterEffect">
                                  <p:stCondLst>
                                    <p:cond delay="0"/>
                                  </p:stCondLst>
                                  <p:childTnLst>
                                    <p:animMotion origin="layout" path="M 4.44444E-6 -0.06944 L -0.00018 -0.16388 " pathEditMode="fixed" rAng="0" ptsTypes="AA">
                                      <p:cBhvr>
                                        <p:cTn id="24" dur="2000" fill="hold"/>
                                        <p:tgtEl>
                                          <p:spTgt spid="61"/>
                                        </p:tgtEl>
                                        <p:attrNameLst>
                                          <p:attrName>ppt_x</p:attrName>
                                          <p:attrName>ppt_y</p:attrName>
                                        </p:attrNameLst>
                                      </p:cBhvr>
                                      <p:rCtr x="-17" y="-4722"/>
                                    </p:animMotion>
                                  </p:childTnLst>
                                </p:cTn>
                              </p:par>
                            </p:childTnLst>
                          </p:cTn>
                        </p:par>
                        <p:par>
                          <p:cTn id="25" fill="hold">
                            <p:stCondLst>
                              <p:cond delay="4000"/>
                            </p:stCondLst>
                            <p:childTnLst>
                              <p:par>
                                <p:cTn id="26" presetID="64" presetClass="path" presetSubtype="0" decel="50000" fill="hold" nodeType="afterEffect">
                                  <p:stCondLst>
                                    <p:cond delay="0"/>
                                  </p:stCondLst>
                                  <p:childTnLst>
                                    <p:animMotion origin="layout" path="M -0.00018 -0.16388 L -0.00018 -0.30254 " pathEditMode="relative" rAng="0" ptsTypes="AA">
                                      <p:cBhvr>
                                        <p:cTn id="27" dur="2000" fill="hold"/>
                                        <p:tgtEl>
                                          <p:spTgt spid="61"/>
                                        </p:tgtEl>
                                        <p:attrNameLst>
                                          <p:attrName>ppt_x</p:attrName>
                                          <p:attrName>ppt_y</p:attrName>
                                        </p:attrNameLst>
                                      </p:cBhvr>
                                      <p:rCtr x="0" y="-6944"/>
                                    </p:animMotion>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64" presetClass="path" presetSubtype="0" accel="50000" decel="50000" fill="hold" nodeType="clickEffect">
                                  <p:stCondLst>
                                    <p:cond delay="0"/>
                                  </p:stCondLst>
                                  <p:childTnLst>
                                    <p:animMotion origin="layout" path="M -3.33333E-6 -1.60494E-6 L -0.00017 -0.29969 " pathEditMode="relative" rAng="0" ptsTypes="AA">
                                      <p:cBhvr>
                                        <p:cTn id="35" dur="2000" fill="hold"/>
                                        <p:tgtEl>
                                          <p:spTgt spid="68"/>
                                        </p:tgtEl>
                                        <p:attrNameLst>
                                          <p:attrName>ppt_x</p:attrName>
                                          <p:attrName>ppt_y</p:attrName>
                                        </p:attrNameLst>
                                      </p:cBhvr>
                                      <p:rCtr x="-17" y="-15000"/>
                                    </p:animMotion>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85"/>
                                        </p:tgtEl>
                                        <p:attrNameLst>
                                          <p:attrName>style.visibility</p:attrName>
                                        </p:attrNameLst>
                                      </p:cBhvr>
                                      <p:to>
                                        <p:strVal val="visible"/>
                                      </p:to>
                                    </p:set>
                                    <p:anim calcmode="lin" valueType="num">
                                      <p:cBhvr>
                                        <p:cTn id="40" dur="1000" fill="hold"/>
                                        <p:tgtEl>
                                          <p:spTgt spid="85"/>
                                        </p:tgtEl>
                                        <p:attrNameLst>
                                          <p:attrName>ppt_w</p:attrName>
                                        </p:attrNameLst>
                                      </p:cBhvr>
                                      <p:tavLst>
                                        <p:tav tm="0">
                                          <p:val>
                                            <p:fltVal val="0"/>
                                          </p:val>
                                        </p:tav>
                                        <p:tav tm="100000">
                                          <p:val>
                                            <p:strVal val="#ppt_w"/>
                                          </p:val>
                                        </p:tav>
                                      </p:tavLst>
                                    </p:anim>
                                    <p:anim calcmode="lin" valueType="num">
                                      <p:cBhvr>
                                        <p:cTn id="41" dur="1000" fill="hold"/>
                                        <p:tgtEl>
                                          <p:spTgt spid="85"/>
                                        </p:tgtEl>
                                        <p:attrNameLst>
                                          <p:attrName>ppt_h</p:attrName>
                                        </p:attrNameLst>
                                      </p:cBhvr>
                                      <p:tavLst>
                                        <p:tav tm="0">
                                          <p:val>
                                            <p:fltVal val="0"/>
                                          </p:val>
                                        </p:tav>
                                        <p:tav tm="100000">
                                          <p:val>
                                            <p:strVal val="#ppt_h"/>
                                          </p:val>
                                        </p:tav>
                                      </p:tavLst>
                                    </p:anim>
                                    <p:anim calcmode="lin" valueType="num">
                                      <p:cBhvr>
                                        <p:cTn id="42" dur="1000" fill="hold"/>
                                        <p:tgtEl>
                                          <p:spTgt spid="85"/>
                                        </p:tgtEl>
                                        <p:attrNameLst>
                                          <p:attrName>style.rotation</p:attrName>
                                        </p:attrNameLst>
                                      </p:cBhvr>
                                      <p:tavLst>
                                        <p:tav tm="0">
                                          <p:val>
                                            <p:fltVal val="90"/>
                                          </p:val>
                                        </p:tav>
                                        <p:tav tm="100000">
                                          <p:val>
                                            <p:fltVal val="0"/>
                                          </p:val>
                                        </p:tav>
                                      </p:tavLst>
                                    </p:anim>
                                    <p:animEffect transition="in" filter="fade">
                                      <p:cBhvr>
                                        <p:cTn id="43" dur="1000"/>
                                        <p:tgtEl>
                                          <p:spTgt spid="85"/>
                                        </p:tgtEl>
                                      </p:cBhvr>
                                    </p:animEffect>
                                  </p:childTnLst>
                                </p:cTn>
                              </p:par>
                            </p:childTnLst>
                          </p:cTn>
                        </p:par>
                        <p:par>
                          <p:cTn id="44" fill="hold">
                            <p:stCondLst>
                              <p:cond delay="1000"/>
                            </p:stCondLst>
                            <p:childTnLst>
                              <p:par>
                                <p:cTn id="45" presetID="22" presetClass="exit" presetSubtype="8" fill="hold" grpId="0" nodeType="afterEffect">
                                  <p:stCondLst>
                                    <p:cond delay="0"/>
                                  </p:stCondLst>
                                  <p:childTnLst>
                                    <p:animEffect transition="out" filter="wipe(left)">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par>
                                <p:cTn id="48" presetID="22" presetClass="entr" presetSubtype="8" fill="hold" grpId="0" nodeType="with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wipe(left)">
                                      <p:cBhvr>
                                        <p:cTn id="50" dur="500"/>
                                        <p:tgtEl>
                                          <p:spTgt spid="8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4">
                                            <p:txEl>
                                              <p:pRg st="0" end="0"/>
                                            </p:txEl>
                                          </p:spTgt>
                                        </p:tgtEl>
                                        <p:attrNameLst>
                                          <p:attrName>style.visibility</p:attrName>
                                        </p:attrNameLst>
                                      </p:cBhvr>
                                      <p:to>
                                        <p:strVal val="visible"/>
                                      </p:to>
                                    </p:set>
                                    <p:animEffect transition="in" filter="wipe(left)">
                                      <p:cBhvr>
                                        <p:cTn id="55" dur="500"/>
                                        <p:tgtEl>
                                          <p:spTgt spid="44">
                                            <p:txEl>
                                              <p:pRg st="0" end="0"/>
                                            </p:txEl>
                                          </p:spTgt>
                                        </p:tgtEl>
                                      </p:cBhvr>
                                    </p:animEffect>
                                  </p:childTnLst>
                                </p:cTn>
                              </p:par>
                            </p:childTnLst>
                          </p:cTn>
                        </p:par>
                        <p:par>
                          <p:cTn id="56" fill="hold">
                            <p:stCondLst>
                              <p:cond delay="500"/>
                            </p:stCondLst>
                            <p:childTnLst>
                              <p:par>
                                <p:cTn id="57" presetID="64" presetClass="path" presetSubtype="0" accel="50000" decel="50000" fill="hold" nodeType="afterEffect">
                                  <p:stCondLst>
                                    <p:cond delay="0"/>
                                  </p:stCondLst>
                                  <p:childTnLst>
                                    <p:animMotion origin="layout" path="M -1.94444E-6 2.22222E-6 L 0.00018 -0.22361 " pathEditMode="relative" rAng="0" ptsTypes="AA">
                                      <p:cBhvr>
                                        <p:cTn id="58" dur="2000" fill="hold"/>
                                        <p:tgtEl>
                                          <p:spTgt spid="57"/>
                                        </p:tgtEl>
                                        <p:attrNameLst>
                                          <p:attrName>ppt_x</p:attrName>
                                          <p:attrName>ppt_y</p:attrName>
                                        </p:attrNameLst>
                                      </p:cBhvr>
                                      <p:rCtr x="0" y="-11181"/>
                                    </p:animMotion>
                                  </p:childTnLst>
                                </p:cTn>
                              </p:par>
                              <p:par>
                                <p:cTn id="59" presetID="64" presetClass="path" presetSubtype="0" accel="50000" decel="50000" fill="hold" grpId="0" nodeType="withEffect">
                                  <p:stCondLst>
                                    <p:cond delay="0"/>
                                  </p:stCondLst>
                                  <p:childTnLst>
                                    <p:animMotion origin="layout" path="M -3.33333E-6 0.00124 L 0.00018 -0.22778 " pathEditMode="relative" rAng="0" ptsTypes="AA">
                                      <p:cBhvr>
                                        <p:cTn id="60" dur="2000" fill="hold"/>
                                        <p:tgtEl>
                                          <p:spTgt spid="60"/>
                                        </p:tgtEl>
                                        <p:attrNameLst>
                                          <p:attrName>ppt_x</p:attrName>
                                          <p:attrName>ppt_y</p:attrName>
                                        </p:attrNameLst>
                                      </p:cBhvr>
                                      <p:rCtr x="0" y="-114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82" grpId="0"/>
      <p:bldP spid="82" grpId="1"/>
      <p:bldP spid="83" grpId="0"/>
      <p:bldP spid="85" grpId="0" animBg="1"/>
      <p:bldP spid="42" grpId="0"/>
      <p:bldP spid="44"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4" y="0"/>
            <a:ext cx="6857999" cy="5143500"/>
          </a:xfrm>
          <a:prstGeom prst="rect">
            <a:avLst/>
          </a:prstGeom>
        </p:spPr>
      </p:pic>
      <p:sp>
        <p:nvSpPr>
          <p:cNvPr id="6" name="Title 4"/>
          <p:cNvSpPr txBox="1">
            <a:spLocks/>
          </p:cNvSpPr>
          <p:nvPr/>
        </p:nvSpPr>
        <p:spPr bwMode="auto">
          <a:xfrm>
            <a:off x="1143000" y="1"/>
            <a:ext cx="6858000" cy="43347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800">
              <a:defRPr/>
            </a:pPr>
            <a:r>
              <a:rPr lang="en-US" sz="1725" dirty="0">
                <a:latin typeface="Cambria" panose="02040503050406030204" pitchFamily="18" charset="0"/>
              </a:rPr>
              <a:t>Estimated change in orthometric heights from NAVD88 to </a:t>
            </a:r>
            <a:r>
              <a:rPr lang="en-US" sz="1725" b="1" dirty="0">
                <a:latin typeface="Cambria" panose="02040503050406030204" pitchFamily="18" charset="0"/>
              </a:rPr>
              <a:t>NAPGD2022</a:t>
            </a:r>
          </a:p>
        </p:txBody>
      </p:sp>
      <p:sp>
        <p:nvSpPr>
          <p:cNvPr id="4" name="TextBox 3"/>
          <p:cNvSpPr txBox="1"/>
          <p:nvPr/>
        </p:nvSpPr>
        <p:spPr>
          <a:xfrm>
            <a:off x="4508938" y="4308895"/>
            <a:ext cx="1564058" cy="715581"/>
          </a:xfrm>
          <a:prstGeom prst="rect">
            <a:avLst/>
          </a:prstGeom>
          <a:noFill/>
        </p:spPr>
        <p:txBody>
          <a:bodyPr wrap="square" rtlCol="0">
            <a:spAutoFit/>
          </a:bodyPr>
          <a:lstStyle/>
          <a:p>
            <a:pPr>
              <a:defRPr/>
            </a:pPr>
            <a:r>
              <a:rPr lang="en-US" sz="1350" b="1" i="1" dirty="0">
                <a:solidFill>
                  <a:srgbClr val="000000"/>
                </a:solidFill>
                <a:latin typeface="Calibri"/>
              </a:rPr>
              <a:t>(NAPGD2022 approximated using xGEOID16B)</a:t>
            </a:r>
          </a:p>
        </p:txBody>
      </p:sp>
      <p:sp>
        <p:nvSpPr>
          <p:cNvPr id="2" name="TextBox 1">
            <a:extLst>
              <a:ext uri="{FF2B5EF4-FFF2-40B4-BE49-F238E27FC236}">
                <a16:creationId xmlns:a16="http://schemas.microsoft.com/office/drawing/2014/main" id="{5E729ECB-E7E6-D28C-9C06-1FCE80B5CAE6}"/>
              </a:ext>
            </a:extLst>
          </p:cNvPr>
          <p:cNvSpPr txBox="1"/>
          <p:nvPr/>
        </p:nvSpPr>
        <p:spPr>
          <a:xfrm>
            <a:off x="6932336" y="3047576"/>
            <a:ext cx="2211664" cy="1019927"/>
          </a:xfrm>
          <a:prstGeom prst="rect">
            <a:avLst/>
          </a:prstGeom>
          <a:solidFill>
            <a:schemeClr val="bg1">
              <a:lumMod val="95000"/>
            </a:schemeClr>
          </a:solidFill>
          <a:effectLst>
            <a:softEdge rad="63500"/>
          </a:effectLst>
        </p:spPr>
        <p:txBody>
          <a:bodyPr wrap="square" rtlCol="0">
            <a:noAutofit/>
          </a:bodyPr>
          <a:lstStyle/>
          <a:p>
            <a:pPr algn="ctr"/>
            <a:r>
              <a:rPr lang="en-US" dirty="0">
                <a:latin typeface="Cambria" panose="02040503050406030204" pitchFamily="18" charset="0"/>
                <a:ea typeface="Cambria" panose="02040503050406030204" pitchFamily="18" charset="0"/>
              </a:rPr>
              <a:t>Change in PA:</a:t>
            </a:r>
          </a:p>
          <a:p>
            <a:pPr marL="225425"/>
            <a:r>
              <a:rPr lang="en-US" dirty="0">
                <a:latin typeface="Cambria" panose="02040503050406030204" pitchFamily="18" charset="0"/>
                <a:ea typeface="Cambria" panose="02040503050406030204" pitchFamily="18" charset="0"/>
              </a:rPr>
              <a:t>At least -0.6 feet</a:t>
            </a:r>
          </a:p>
          <a:p>
            <a:pPr marL="225425"/>
            <a:r>
              <a:rPr lang="en-US" dirty="0">
                <a:latin typeface="Cambria" panose="02040503050406030204" pitchFamily="18" charset="0"/>
                <a:ea typeface="Cambria" panose="02040503050406030204" pitchFamily="18" charset="0"/>
              </a:rPr>
              <a:t>At most -2.0 feet</a:t>
            </a:r>
          </a:p>
        </p:txBody>
      </p:sp>
    </p:spTree>
    <p:extLst>
      <p:ext uri="{BB962C8B-B14F-4D97-AF65-F5344CB8AC3E}">
        <p14:creationId xmlns:p14="http://schemas.microsoft.com/office/powerpoint/2010/main" val="127878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bwMode="auto">
          <a:xfrm>
            <a:off x="1143000" y="1"/>
            <a:ext cx="6858000" cy="1446609"/>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800">
              <a:defRPr/>
            </a:pPr>
            <a:r>
              <a:rPr lang="en-US" sz="3000" b="1" dirty="0">
                <a:latin typeface="Cambria" panose="02040503050406030204" pitchFamily="18" charset="0"/>
              </a:rPr>
              <a:t>Estimated change in orthometric heights from NAVD88 to NAPGD2022</a:t>
            </a:r>
          </a:p>
        </p:txBody>
      </p:sp>
      <p:sp>
        <p:nvSpPr>
          <p:cNvPr id="2" name="TextBox 1">
            <a:extLst>
              <a:ext uri="{FF2B5EF4-FFF2-40B4-BE49-F238E27FC236}">
                <a16:creationId xmlns:a16="http://schemas.microsoft.com/office/drawing/2014/main" id="{2B126980-E04B-4C33-AA29-C38395C499C7}"/>
              </a:ext>
            </a:extLst>
          </p:cNvPr>
          <p:cNvSpPr txBox="1"/>
          <p:nvPr/>
        </p:nvSpPr>
        <p:spPr>
          <a:xfrm>
            <a:off x="1437680" y="1323760"/>
            <a:ext cx="6268640" cy="438581"/>
          </a:xfrm>
          <a:prstGeom prst="rect">
            <a:avLst/>
          </a:prstGeom>
          <a:noFill/>
        </p:spPr>
        <p:txBody>
          <a:bodyPr wrap="square" rtlCol="0">
            <a:noAutofit/>
          </a:bodyPr>
          <a:lstStyle/>
          <a:p>
            <a:pPr marL="342900" indent="-342900">
              <a:buFont typeface="Arial" panose="020B0604020202020204" pitchFamily="34" charset="0"/>
              <a:buChar char="•"/>
            </a:pPr>
            <a:r>
              <a:rPr lang="en-US" sz="2400" dirty="0">
                <a:latin typeface="Cambria" panose="02040503050406030204" pitchFamily="18" charset="0"/>
                <a:ea typeface="Cambria" panose="02040503050406030204" pitchFamily="18" charset="0"/>
              </a:rPr>
              <a:t>OPUS Extended Solution Report</a:t>
            </a:r>
          </a:p>
        </p:txBody>
      </p:sp>
      <p:pic>
        <p:nvPicPr>
          <p:cNvPr id="5" name="Picture 4">
            <a:extLst>
              <a:ext uri="{FF2B5EF4-FFF2-40B4-BE49-F238E27FC236}">
                <a16:creationId xmlns:a16="http://schemas.microsoft.com/office/drawing/2014/main" id="{B8277541-73C5-4ED0-AF03-93857261417E}"/>
              </a:ext>
            </a:extLst>
          </p:cNvPr>
          <p:cNvPicPr>
            <a:picLocks noChangeAspect="1"/>
          </p:cNvPicPr>
          <p:nvPr/>
        </p:nvPicPr>
        <p:blipFill rotWithShape="1">
          <a:blip r:embed="rId2"/>
          <a:srcRect b="10951"/>
          <a:stretch/>
        </p:blipFill>
        <p:spPr>
          <a:xfrm>
            <a:off x="2550943" y="1762677"/>
            <a:ext cx="5155377" cy="3236967"/>
          </a:xfrm>
          <a:prstGeom prst="rect">
            <a:avLst/>
          </a:prstGeom>
          <a:noFill/>
          <a:ln w="47625">
            <a:solidFill>
              <a:schemeClr val="bg1">
                <a:lumMod val="75000"/>
              </a:schemeClr>
            </a:solidFill>
          </a:ln>
        </p:spPr>
      </p:pic>
      <p:sp>
        <p:nvSpPr>
          <p:cNvPr id="7" name="Arrow: Right 6">
            <a:extLst>
              <a:ext uri="{FF2B5EF4-FFF2-40B4-BE49-F238E27FC236}">
                <a16:creationId xmlns:a16="http://schemas.microsoft.com/office/drawing/2014/main" id="{372923AF-0560-4CE6-9669-9919E08C6233}"/>
              </a:ext>
            </a:extLst>
          </p:cNvPr>
          <p:cNvSpPr/>
          <p:nvPr/>
        </p:nvSpPr>
        <p:spPr>
          <a:xfrm>
            <a:off x="1625206" y="3107530"/>
            <a:ext cx="990033" cy="647915"/>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6737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bwMode="auto">
          <a:xfrm>
            <a:off x="1143000" y="1"/>
            <a:ext cx="6858000" cy="1446609"/>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800">
              <a:defRPr/>
            </a:pPr>
            <a:r>
              <a:rPr lang="en-US" sz="3000" b="1" dirty="0">
                <a:latin typeface="Cambria" panose="02040503050406030204" pitchFamily="18" charset="0"/>
              </a:rPr>
              <a:t>Estimated change in orthometric heights from NAVD88 to NAPGD2022</a:t>
            </a:r>
          </a:p>
        </p:txBody>
      </p:sp>
      <p:sp>
        <p:nvSpPr>
          <p:cNvPr id="2" name="TextBox 1">
            <a:extLst>
              <a:ext uri="{FF2B5EF4-FFF2-40B4-BE49-F238E27FC236}">
                <a16:creationId xmlns:a16="http://schemas.microsoft.com/office/drawing/2014/main" id="{2B126980-E04B-4C33-AA29-C38395C499C7}"/>
              </a:ext>
            </a:extLst>
          </p:cNvPr>
          <p:cNvSpPr txBox="1"/>
          <p:nvPr/>
        </p:nvSpPr>
        <p:spPr>
          <a:xfrm>
            <a:off x="1437680" y="1323760"/>
            <a:ext cx="6268640" cy="438581"/>
          </a:xfrm>
          <a:prstGeom prst="rect">
            <a:avLst/>
          </a:prstGeom>
          <a:noFill/>
        </p:spPr>
        <p:txBody>
          <a:bodyPr wrap="square" rtlCol="0">
            <a:noAutofit/>
          </a:bodyPr>
          <a:lstStyle/>
          <a:p>
            <a:pPr marL="342900" indent="-342900">
              <a:buFont typeface="Arial" panose="020B0604020202020204" pitchFamily="34" charset="0"/>
              <a:buChar char="•"/>
            </a:pPr>
            <a:r>
              <a:rPr lang="en-US" sz="2400" dirty="0">
                <a:latin typeface="Cambria" panose="02040503050406030204" pitchFamily="18" charset="0"/>
                <a:ea typeface="Cambria" panose="02040503050406030204" pitchFamily="18" charset="0"/>
              </a:rPr>
              <a:t>OPUS Extended Solution Report</a:t>
            </a:r>
          </a:p>
          <a:p>
            <a:pPr marL="685800" lvl="1" indent="-342900">
              <a:buFont typeface="Arial" panose="020B0604020202020204" pitchFamily="34" charset="0"/>
              <a:buChar char="•"/>
            </a:pPr>
            <a:r>
              <a:rPr lang="en-US" sz="2400" dirty="0">
                <a:latin typeface="Cambria" panose="02040503050406030204" pitchFamily="18" charset="0"/>
                <a:ea typeface="Cambria" panose="02040503050406030204" pitchFamily="18" charset="0"/>
              </a:rPr>
              <a:t>Scroll all the way to the bottom…</a:t>
            </a:r>
          </a:p>
        </p:txBody>
      </p:sp>
      <p:pic>
        <p:nvPicPr>
          <p:cNvPr id="3" name="Picture 2">
            <a:extLst>
              <a:ext uri="{FF2B5EF4-FFF2-40B4-BE49-F238E27FC236}">
                <a16:creationId xmlns:a16="http://schemas.microsoft.com/office/drawing/2014/main" id="{1860CE31-26D5-4CB1-AD42-AF4109C5BA4A}"/>
              </a:ext>
            </a:extLst>
          </p:cNvPr>
          <p:cNvPicPr>
            <a:picLocks noChangeAspect="1"/>
          </p:cNvPicPr>
          <p:nvPr/>
        </p:nvPicPr>
        <p:blipFill>
          <a:blip r:embed="rId2"/>
          <a:stretch>
            <a:fillRect/>
          </a:stretch>
        </p:blipFill>
        <p:spPr>
          <a:xfrm>
            <a:off x="1142999" y="2130012"/>
            <a:ext cx="6858000" cy="1540476"/>
          </a:xfrm>
          <a:prstGeom prst="rect">
            <a:avLst/>
          </a:prstGeom>
          <a:noFill/>
          <a:ln w="47625">
            <a:solidFill>
              <a:schemeClr val="bg1">
                <a:lumMod val="75000"/>
              </a:schemeClr>
            </a:solidFill>
          </a:ln>
        </p:spPr>
      </p:pic>
    </p:spTree>
    <p:extLst>
      <p:ext uri="{BB962C8B-B14F-4D97-AF65-F5344CB8AC3E}">
        <p14:creationId xmlns:p14="http://schemas.microsoft.com/office/powerpoint/2010/main" val="3695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lang="en-US" sz="3750" b="1" dirty="0"/>
              <a:t>Preparing for NAPGD2022</a:t>
            </a:r>
          </a:p>
        </p:txBody>
      </p:sp>
      <p:sp>
        <p:nvSpPr>
          <p:cNvPr id="3" name="Content Placeholder 2"/>
          <p:cNvSpPr>
            <a:spLocks noGrp="1"/>
          </p:cNvSpPr>
          <p:nvPr>
            <p:ph idx="1"/>
          </p:nvPr>
        </p:nvSpPr>
        <p:spPr>
          <a:xfrm>
            <a:off x="465083" y="1057278"/>
            <a:ext cx="8229600" cy="4086222"/>
          </a:xfrm>
        </p:spPr>
        <p:txBody>
          <a:bodyPr>
            <a:normAutofit/>
          </a:bodyPr>
          <a:lstStyle/>
          <a:p>
            <a:pPr>
              <a:spcAft>
                <a:spcPts val="900"/>
              </a:spcAft>
            </a:pPr>
            <a:r>
              <a:rPr lang="en-US" sz="2800" dirty="0"/>
              <a:t>Inventory heights in your data/datasets</a:t>
            </a:r>
          </a:p>
          <a:p>
            <a:pPr lvl="1">
              <a:spcAft>
                <a:spcPts val="900"/>
              </a:spcAft>
            </a:pPr>
            <a:r>
              <a:rPr lang="en-US" sz="2500" dirty="0"/>
              <a:t>Have you mix &amp; matched geoid models?</a:t>
            </a:r>
          </a:p>
          <a:p>
            <a:pPr lvl="2">
              <a:spcAft>
                <a:spcPts val="900"/>
              </a:spcAft>
            </a:pPr>
            <a:r>
              <a:rPr lang="en-US" sz="2200" dirty="0"/>
              <a:t>Are you tracking levees or other flood control?</a:t>
            </a:r>
          </a:p>
          <a:p>
            <a:pPr lvl="2">
              <a:spcAft>
                <a:spcPts val="450"/>
              </a:spcAft>
              <a:buFont typeface="Arial" charset="0"/>
              <a:buChar char="–"/>
            </a:pPr>
            <a:r>
              <a:rPr lang="en-US" sz="2200" dirty="0"/>
              <a:t>Are you managing subsurface utilities?</a:t>
            </a:r>
          </a:p>
          <a:p>
            <a:pPr lvl="3">
              <a:spcBef>
                <a:spcPts val="0"/>
              </a:spcBef>
              <a:spcAft>
                <a:spcPts val="900"/>
              </a:spcAft>
              <a:buFont typeface="Arial" charset="0"/>
              <a:buChar char="»"/>
            </a:pPr>
            <a:r>
              <a:rPr lang="en-US" dirty="0">
                <a:latin typeface="Cambria" panose="02040503050406030204" pitchFamily="18" charset="0"/>
                <a:ea typeface="Cambria" panose="02040503050406030204" pitchFamily="18" charset="0"/>
                <a:cs typeface="+mn-cs"/>
              </a:rPr>
              <a:t>Access covers, junction boxes, cleanouts, etc.</a:t>
            </a:r>
          </a:p>
          <a:p>
            <a:pPr lvl="2">
              <a:spcAft>
                <a:spcPts val="450"/>
              </a:spcAft>
              <a:buFont typeface="Arial" charset="0"/>
              <a:buChar char="–"/>
            </a:pPr>
            <a:r>
              <a:rPr lang="en-US" sz="2200" b="1" dirty="0"/>
              <a:t>Maybe</a:t>
            </a:r>
            <a:r>
              <a:rPr lang="en-US" sz="2200" dirty="0"/>
              <a:t> geoid differences aren’t even significant?</a:t>
            </a:r>
          </a:p>
          <a:p>
            <a:pPr lvl="3">
              <a:spcBef>
                <a:spcPts val="0"/>
              </a:spcBef>
              <a:spcAft>
                <a:spcPts val="900"/>
              </a:spcAft>
              <a:buFont typeface="Arial" charset="0"/>
              <a:buChar char="»"/>
            </a:pPr>
            <a:r>
              <a:rPr lang="en-US" dirty="0">
                <a:latin typeface="Cambria" panose="02040503050406030204" pitchFamily="18" charset="0"/>
                <a:ea typeface="Cambria" panose="02040503050406030204" pitchFamily="18" charset="0"/>
                <a:cs typeface="+mn-cs"/>
              </a:rPr>
              <a:t>VADOT story…</a:t>
            </a:r>
          </a:p>
          <a:p>
            <a:pPr lvl="1">
              <a:spcAft>
                <a:spcPts val="900"/>
              </a:spcAft>
            </a:pPr>
            <a:r>
              <a:rPr lang="en-US" sz="2500" b="1" i="1" dirty="0"/>
              <a:t>Know your goals, know your data.</a:t>
            </a:r>
          </a:p>
          <a:p>
            <a:pPr lvl="3">
              <a:spcAft>
                <a:spcPts val="900"/>
              </a:spcAft>
            </a:pPr>
            <a:endParaRPr lang="en-US" sz="1800" dirty="0"/>
          </a:p>
        </p:txBody>
      </p:sp>
    </p:spTree>
    <p:extLst>
      <p:ext uri="{BB962C8B-B14F-4D97-AF65-F5344CB8AC3E}">
        <p14:creationId xmlns:p14="http://schemas.microsoft.com/office/powerpoint/2010/main" val="117138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lang="en-US" sz="3750" b="1" dirty="0"/>
              <a:t>Preparing for New Datums</a:t>
            </a:r>
          </a:p>
        </p:txBody>
      </p:sp>
      <p:sp>
        <p:nvSpPr>
          <p:cNvPr id="3" name="Content Placeholder 2"/>
          <p:cNvSpPr>
            <a:spLocks noGrp="1"/>
          </p:cNvSpPr>
          <p:nvPr>
            <p:ph idx="1"/>
          </p:nvPr>
        </p:nvSpPr>
        <p:spPr>
          <a:xfrm>
            <a:off x="181303" y="1057278"/>
            <a:ext cx="8868104" cy="4086222"/>
          </a:xfrm>
        </p:spPr>
        <p:txBody>
          <a:bodyPr/>
          <a:lstStyle/>
          <a:p>
            <a:pPr>
              <a:spcAft>
                <a:spcPts val="900"/>
              </a:spcAft>
            </a:pPr>
            <a:r>
              <a:rPr lang="en-US" sz="2800" dirty="0"/>
              <a:t>Know the epoch of your data/datasets</a:t>
            </a:r>
          </a:p>
          <a:p>
            <a:pPr lvl="1">
              <a:spcAft>
                <a:spcPts val="900"/>
              </a:spcAft>
            </a:pPr>
            <a:r>
              <a:rPr lang="en-US" sz="2500" dirty="0"/>
              <a:t>consider how you will track this</a:t>
            </a:r>
          </a:p>
          <a:p>
            <a:pPr lvl="2">
              <a:spcAft>
                <a:spcPts val="450"/>
              </a:spcAft>
            </a:pPr>
            <a:r>
              <a:rPr lang="en-US" sz="2200" dirty="0"/>
              <a:t>full to-the-second timestamp on every feature?</a:t>
            </a:r>
          </a:p>
          <a:p>
            <a:pPr lvl="3">
              <a:spcBef>
                <a:spcPts val="0"/>
              </a:spcBef>
              <a:spcAft>
                <a:spcPts val="900"/>
              </a:spcAft>
            </a:pPr>
            <a:r>
              <a:rPr lang="en-US" dirty="0">
                <a:latin typeface="Cambria" panose="02040503050406030204" pitchFamily="18" charset="0"/>
                <a:ea typeface="Cambria" panose="02040503050406030204" pitchFamily="18" charset="0"/>
              </a:rPr>
              <a:t>Modern survey equipment makes this possible</a:t>
            </a:r>
          </a:p>
          <a:p>
            <a:pPr lvl="2">
              <a:spcAft>
                <a:spcPts val="450"/>
              </a:spcAft>
            </a:pPr>
            <a:r>
              <a:rPr lang="en-US" sz="2200" dirty="0"/>
              <a:t>labeling a year for each dataset?</a:t>
            </a:r>
          </a:p>
          <a:p>
            <a:pPr lvl="3">
              <a:spcBef>
                <a:spcPts val="0"/>
              </a:spcBef>
              <a:spcAft>
                <a:spcPts val="900"/>
              </a:spcAft>
            </a:pPr>
            <a:r>
              <a:rPr lang="en-US" dirty="0">
                <a:latin typeface="Cambria" panose="02040503050406030204" pitchFamily="18" charset="0"/>
                <a:ea typeface="Cambria" panose="02040503050406030204" pitchFamily="18" charset="0"/>
              </a:rPr>
              <a:t>Easy to add to workflows, datasets/databases, folders</a:t>
            </a:r>
          </a:p>
          <a:p>
            <a:pPr lvl="2">
              <a:spcAft>
                <a:spcPts val="900"/>
              </a:spcAft>
            </a:pPr>
            <a:r>
              <a:rPr lang="en-US" sz="2200" dirty="0"/>
              <a:t>something in-between that works for your needs?</a:t>
            </a:r>
          </a:p>
          <a:p>
            <a:pPr lvl="3">
              <a:spcAft>
                <a:spcPts val="900"/>
              </a:spcAft>
            </a:pPr>
            <a:endParaRPr lang="en-US" sz="1800" dirty="0"/>
          </a:p>
        </p:txBody>
      </p:sp>
      <p:pic>
        <p:nvPicPr>
          <p:cNvPr id="4" name="thumbs up" descr="Image result for like">
            <a:extLst>
              <a:ext uri="{FF2B5EF4-FFF2-40B4-BE49-F238E27FC236}">
                <a16:creationId xmlns:a16="http://schemas.microsoft.com/office/drawing/2014/main" id="{04EC7B36-98FB-4F55-9B53-85907284026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746782" y="3446015"/>
            <a:ext cx="1311004" cy="1122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7CB4B9-8EA5-432D-85E8-2D7AB2D0A171}"/>
              </a:ext>
            </a:extLst>
          </p:cNvPr>
          <p:cNvSpPr txBox="1"/>
          <p:nvPr/>
        </p:nvSpPr>
        <p:spPr>
          <a:xfrm>
            <a:off x="3669221" y="4398370"/>
            <a:ext cx="1058261" cy="715581"/>
          </a:xfrm>
          <a:prstGeom prst="rect">
            <a:avLst/>
          </a:prstGeom>
          <a:noFill/>
        </p:spPr>
        <p:txBody>
          <a:bodyPr wrap="square" rtlCol="0">
            <a:spAutoFit/>
          </a:bodyPr>
          <a:lstStyle/>
          <a:p>
            <a:r>
              <a:rPr lang="en-US" sz="1350" dirty="0">
                <a:latin typeface="Cambria" panose="02040503050406030204" pitchFamily="18" charset="0"/>
                <a:ea typeface="Cambria" panose="02040503050406030204" pitchFamily="18" charset="0"/>
              </a:rPr>
              <a:t>2023.1957</a:t>
            </a:r>
          </a:p>
          <a:p>
            <a:r>
              <a:rPr lang="en-US" sz="1350" dirty="0">
                <a:latin typeface="Cambria" panose="02040503050406030204" pitchFamily="18" charset="0"/>
                <a:ea typeface="Cambria" panose="02040503050406030204" pitchFamily="18" charset="0"/>
              </a:rPr>
              <a:t>2023:27</a:t>
            </a:r>
          </a:p>
          <a:p>
            <a:r>
              <a:rPr lang="en-US" sz="1350" dirty="0">
                <a:latin typeface="Cambria" panose="02040503050406030204" pitchFamily="18" charset="0"/>
                <a:ea typeface="Cambria" panose="02040503050406030204" pitchFamily="18" charset="0"/>
              </a:rPr>
              <a:t>20230127</a:t>
            </a:r>
          </a:p>
        </p:txBody>
      </p:sp>
      <p:sp>
        <p:nvSpPr>
          <p:cNvPr id="6" name="Right Brace 5">
            <a:extLst>
              <a:ext uri="{FF2B5EF4-FFF2-40B4-BE49-F238E27FC236}">
                <a16:creationId xmlns:a16="http://schemas.microsoft.com/office/drawing/2014/main" id="{8A2CB9AA-BDD8-415F-8633-20A408F56B6D}"/>
              </a:ext>
            </a:extLst>
          </p:cNvPr>
          <p:cNvSpPr/>
          <p:nvPr/>
        </p:nvSpPr>
        <p:spPr>
          <a:xfrm>
            <a:off x="4502822" y="4398370"/>
            <a:ext cx="224659" cy="692498"/>
          </a:xfrm>
          <a:prstGeom prst="rightBrace">
            <a:avLst>
              <a:gd name="adj1" fmla="val 4254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 name="TextBox 6">
            <a:extLst>
              <a:ext uri="{FF2B5EF4-FFF2-40B4-BE49-F238E27FC236}">
                <a16:creationId xmlns:a16="http://schemas.microsoft.com/office/drawing/2014/main" id="{A8114FD5-394A-4DB6-95FD-DBD23BCBDA84}"/>
              </a:ext>
            </a:extLst>
          </p:cNvPr>
          <p:cNvSpPr txBox="1"/>
          <p:nvPr/>
        </p:nvSpPr>
        <p:spPr>
          <a:xfrm>
            <a:off x="4846701" y="4606119"/>
            <a:ext cx="2807863" cy="300082"/>
          </a:xfrm>
          <a:prstGeom prst="rect">
            <a:avLst/>
          </a:prstGeom>
          <a:noFill/>
        </p:spPr>
        <p:txBody>
          <a:bodyPr wrap="square" rtlCol="0" anchor="ctr">
            <a:spAutoFit/>
          </a:bodyPr>
          <a:lstStyle/>
          <a:p>
            <a:r>
              <a:rPr lang="en-US" sz="1350" dirty="0">
                <a:latin typeface="Cambria" panose="02040503050406030204" pitchFamily="18" charset="0"/>
                <a:ea typeface="Cambria" panose="02040503050406030204" pitchFamily="18" charset="0"/>
              </a:rPr>
              <a:t>Epoch nomenclature is your choice</a:t>
            </a:r>
          </a:p>
        </p:txBody>
      </p:sp>
    </p:spTree>
    <p:custDataLst>
      <p:tags r:id="rId1"/>
    </p:custDataLst>
    <p:extLst>
      <p:ext uri="{BB962C8B-B14F-4D97-AF65-F5344CB8AC3E}">
        <p14:creationId xmlns:p14="http://schemas.microsoft.com/office/powerpoint/2010/main" val="328198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00000" fill="hold" nodeType="click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lang="en-US" sz="3750" b="1" dirty="0"/>
              <a:t>Preparing for New Datums</a:t>
            </a:r>
          </a:p>
        </p:txBody>
      </p:sp>
      <p:sp>
        <p:nvSpPr>
          <p:cNvPr id="3" name="Content Placeholder 2"/>
          <p:cNvSpPr>
            <a:spLocks noGrp="1"/>
          </p:cNvSpPr>
          <p:nvPr>
            <p:ph idx="1"/>
          </p:nvPr>
        </p:nvSpPr>
        <p:spPr>
          <a:xfrm>
            <a:off x="226243" y="1057278"/>
            <a:ext cx="8719794" cy="4086222"/>
          </a:xfrm>
        </p:spPr>
        <p:txBody>
          <a:bodyPr/>
          <a:lstStyle/>
          <a:p>
            <a:pPr marL="0">
              <a:spcAft>
                <a:spcPts val="900"/>
              </a:spcAft>
            </a:pPr>
            <a:r>
              <a:rPr lang="en-US" sz="2800" dirty="0"/>
              <a:t>Reprocessing your data</a:t>
            </a:r>
          </a:p>
          <a:p>
            <a:pPr marL="246460" lvl="1">
              <a:spcAft>
                <a:spcPts val="900"/>
              </a:spcAft>
            </a:pPr>
            <a:r>
              <a:rPr lang="en-US" sz="2500" dirty="0"/>
              <a:t>perfect world = everyone reprocesses everything</a:t>
            </a:r>
          </a:p>
          <a:p>
            <a:pPr marL="532210" lvl="2">
              <a:spcAft>
                <a:spcPts val="900"/>
              </a:spcAft>
            </a:pPr>
            <a:r>
              <a:rPr lang="en-US" sz="2200" dirty="0"/>
              <a:t>what does this mean?</a:t>
            </a:r>
          </a:p>
          <a:p>
            <a:pPr marL="875110" lvl="3">
              <a:spcAft>
                <a:spcPts val="900"/>
              </a:spcAft>
            </a:pPr>
            <a:r>
              <a:rPr lang="en-US" sz="1800" dirty="0"/>
              <a:t>consider an ALTA w/topo</a:t>
            </a:r>
          </a:p>
          <a:p>
            <a:pPr marL="1218010" lvl="4">
              <a:spcAft>
                <a:spcPts val="900"/>
              </a:spcAft>
            </a:pPr>
            <a:r>
              <a:rPr lang="en-US" sz="1800" dirty="0">
                <a:latin typeface="Cambria" panose="02040503050406030204" pitchFamily="18" charset="0"/>
                <a:ea typeface="Cambria" panose="02040503050406030204" pitchFamily="18" charset="0"/>
              </a:rPr>
              <a:t>start over with the onsite GNSS-based control</a:t>
            </a:r>
          </a:p>
          <a:p>
            <a:pPr marL="1218010" lvl="4">
              <a:spcAft>
                <a:spcPts val="900"/>
              </a:spcAft>
            </a:pPr>
            <a:r>
              <a:rPr lang="en-US" sz="1800" dirty="0">
                <a:latin typeface="Cambria" panose="02040503050406030204" pitchFamily="18" charset="0"/>
                <a:ea typeface="Cambria" panose="02040503050406030204" pitchFamily="18" charset="0"/>
              </a:rPr>
              <a:t>reorient all your shots/ties (</a:t>
            </a:r>
            <a:r>
              <a:rPr lang="en-US" sz="1800" i="1" dirty="0">
                <a:latin typeface="Cambria" panose="02040503050406030204" pitchFamily="18" charset="0"/>
                <a:ea typeface="Cambria" panose="02040503050406030204" pitchFamily="18" charset="0"/>
              </a:rPr>
              <a:t>hopefully linked</a:t>
            </a:r>
            <a:r>
              <a:rPr lang="en-US" sz="1800" dirty="0">
                <a:latin typeface="Cambria" panose="02040503050406030204" pitchFamily="18" charset="0"/>
                <a:ea typeface="Cambria" panose="02040503050406030204" pitchFamily="18" charset="0"/>
              </a:rPr>
              <a:t>)</a:t>
            </a:r>
          </a:p>
          <a:p>
            <a:pPr marL="1218010" lvl="4">
              <a:spcAft>
                <a:spcPts val="900"/>
              </a:spcAft>
            </a:pPr>
            <a:r>
              <a:rPr lang="en-US" sz="1800" dirty="0">
                <a:latin typeface="Cambria" panose="02040503050406030204" pitchFamily="18" charset="0"/>
                <a:ea typeface="Cambria" panose="02040503050406030204" pitchFamily="18" charset="0"/>
              </a:rPr>
              <a:t>recreate all the drainage features in new datum</a:t>
            </a:r>
          </a:p>
          <a:p>
            <a:pPr marL="532210" lvl="2">
              <a:spcAft>
                <a:spcPts val="900"/>
              </a:spcAft>
            </a:pPr>
            <a:r>
              <a:rPr lang="en-US" sz="2200" b="1" i="1" dirty="0"/>
              <a:t>unrealistic! </a:t>
            </a:r>
            <a:r>
              <a:rPr lang="en-US" sz="2200" dirty="0"/>
              <a:t>… and unnecessary for majority users</a:t>
            </a:r>
          </a:p>
        </p:txBody>
      </p:sp>
    </p:spTree>
    <p:custDataLst>
      <p:tags r:id="rId1"/>
    </p:custDataLst>
    <p:extLst>
      <p:ext uri="{BB962C8B-B14F-4D97-AF65-F5344CB8AC3E}">
        <p14:creationId xmlns:p14="http://schemas.microsoft.com/office/powerpoint/2010/main" val="238729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b="1" dirty="0" lang="en-US" sz="3750"/>
              <a:t>Preparing for New Datums</a:t>
            </a:r>
          </a:p>
        </p:txBody>
      </p:sp>
      <p:sp>
        <p:nvSpPr>
          <p:cNvPr id="3" name="Content Placeholder 2"/>
          <p:cNvSpPr>
            <a:spLocks noGrp="1"/>
          </p:cNvSpPr>
          <p:nvPr>
            <p:ph idx="1"/>
          </p:nvPr>
        </p:nvSpPr>
        <p:spPr>
          <a:xfrm>
            <a:off x="131975" y="1057278"/>
            <a:ext cx="8842343" cy="4086222"/>
          </a:xfrm>
        </p:spPr>
        <p:txBody>
          <a:bodyPr/>
          <a:lstStyle/>
          <a:p>
            <a:pPr marL="0">
              <a:spcAft>
                <a:spcPts val="900"/>
              </a:spcAft>
            </a:pPr>
            <a:r>
              <a:rPr dirty="0" lang="en-US" sz="2800"/>
              <a:t>Transforming your data</a:t>
            </a:r>
          </a:p>
          <a:p>
            <a:pPr lvl="1" marL="246460">
              <a:spcAft>
                <a:spcPts val="900"/>
              </a:spcAft>
            </a:pPr>
            <a:r>
              <a:rPr b="1" dirty="0" lang="en-US" sz="2500"/>
              <a:t>NCAT</a:t>
            </a:r>
            <a:r>
              <a:rPr dirty="0" lang="en-US" sz="2500"/>
              <a:t> </a:t>
            </a:r>
            <a:r>
              <a:rPr dirty="0" lang="en-US" sz="2125"/>
              <a:t>- NGS Coordinate Conversion and Transformation Tool</a:t>
            </a:r>
          </a:p>
          <a:p>
            <a:pPr lvl="2" marL="532210">
              <a:spcAft>
                <a:spcPts val="900"/>
              </a:spcAft>
            </a:pPr>
            <a:r>
              <a:rPr dirty="0" lang="en-US" sz="2200"/>
              <a:t>available now: ASCII upload, Web Services, GitHub</a:t>
            </a:r>
          </a:p>
          <a:p>
            <a:pPr lvl="2" marL="532210">
              <a:spcAft>
                <a:spcPts val="900"/>
              </a:spcAft>
            </a:pPr>
            <a:r>
              <a:rPr dirty="0" lang="en-US" sz="2200"/>
              <a:t>ask your software provider(s) about integration</a:t>
            </a:r>
          </a:p>
          <a:p>
            <a:pPr lvl="3" marL="875110">
              <a:spcAft>
                <a:spcPts val="900"/>
              </a:spcAft>
            </a:pPr>
            <a:r>
              <a:rPr dirty="0" lang="en-US" sz="1800"/>
              <a:t>we envision this as most popular method of access</a:t>
            </a:r>
          </a:p>
          <a:p>
            <a:pPr lvl="3" marL="875110">
              <a:spcAft>
                <a:spcPts val="900"/>
              </a:spcAft>
            </a:pPr>
            <a:r>
              <a:rPr dirty="0" lang="en-US" sz="1800"/>
              <a:t>Industry Workshops held in 2021 and 2022</a:t>
            </a:r>
          </a:p>
          <a:p>
            <a:pPr lvl="4" marL="1218010">
              <a:spcAft>
                <a:spcPts val="900"/>
              </a:spcAft>
            </a:pPr>
            <a:r>
              <a:rPr dirty="0" lang="en-US" sz="1600">
                <a:latin charset="0" panose="02040503050406030204" pitchFamily="18" typeface="Cambria"/>
                <a:ea charset="0" panose="02040503050406030204" pitchFamily="18" typeface="Cambria"/>
              </a:rPr>
              <a:t>All the well known commercial names attended</a:t>
            </a:r>
          </a:p>
          <a:p>
            <a:pPr lvl="4" marL="1218010">
              <a:spcAft>
                <a:spcPts val="900"/>
              </a:spcAft>
            </a:pPr>
            <a:r>
              <a:rPr dirty="0" lang="en-US" sz="1600">
                <a:latin charset="0" panose="02040503050406030204" pitchFamily="18" typeface="Cambria"/>
                <a:ea charset="0" panose="02040503050406030204" pitchFamily="18" typeface="Cambria"/>
              </a:rPr>
              <a:t>Plus some open-source advocates</a:t>
            </a:r>
          </a:p>
          <a:p>
            <a:pPr lvl="3" marL="989410">
              <a:spcAft>
                <a:spcPts val="900"/>
              </a:spcAft>
            </a:pPr>
            <a:endParaRPr dirty="0" lang="en-US" sz="1800"/>
          </a:p>
        </p:txBody>
      </p:sp>
      <p:pic>
        <p:nvPicPr>
          <p:cNvPr id="4" name="Picture 3">
            <a:hlinkClick r:id="rId4"/>
            <a:extLst>
              <a:ext uri="{FF2B5EF4-FFF2-40B4-BE49-F238E27FC236}">
                <a16:creationId xmlns:a16="http://schemas.microsoft.com/office/drawing/2014/main" id="{CBB71735-9F69-A007-3054-D0BFE7B6BB00}"/>
              </a:ext>
            </a:extLst>
          </p:cNvPr>
          <p:cNvPicPr>
            <a:picLocks noChangeAspect="1"/>
          </p:cNvPicPr>
          <p:nvPr/>
        </p:nvPicPr>
        <p:blipFill rotWithShape="1">
          <a:blip r:embed="rId5"/>
          <a:srcRect b="82935" r="75104"/>
          <a:stretch/>
        </p:blipFill>
        <p:spPr>
          <a:xfrm>
            <a:off x="6079580" y="3746719"/>
            <a:ext cx="2894738" cy="1274238"/>
          </a:xfrm>
          <a:prstGeom prst="rect">
            <a:avLst/>
          </a:prstGeom>
          <a:ln w="25400">
            <a:solidFill>
              <a:schemeClr val="tx1">
                <a:lumMod val="50000"/>
                <a:lumOff val="50000"/>
              </a:schemeClr>
            </a:solidFill>
          </a:ln>
        </p:spPr>
      </p:pic>
      <p:pic>
        <p:nvPicPr>
          <p:cNvPr id="5" name="Picture 4">
            <a:hlinkClick r:id="rId6"/>
            <a:extLst>
              <a:ext uri="{FF2B5EF4-FFF2-40B4-BE49-F238E27FC236}">
                <a16:creationId xmlns:a16="http://schemas.microsoft.com/office/drawing/2014/main" id="{324649B3-7EB7-5D57-DD0A-294672487D08}"/>
              </a:ext>
            </a:extLst>
          </p:cNvPr>
          <p:cNvPicPr>
            <a:picLocks noChangeAspect="1"/>
          </p:cNvPicPr>
          <p:nvPr/>
        </p:nvPicPr>
        <p:blipFill rotWithShape="1">
          <a:blip cstate="print" r:embed="rId7">
            <a:extLst>
              <a:ext uri="{28A0092B-C50C-407E-A947-70E740481C1C}">
                <a14:useLocalDpi xmlns:a14="http://schemas.microsoft.com/office/drawing/2010/main" val="0"/>
              </a:ext>
            </a:extLst>
          </a:blip>
          <a:srcRect b="47402" l="79041" r="572" t="5770"/>
          <a:stretch/>
        </p:blipFill>
        <p:spPr>
          <a:xfrm>
            <a:off x="7651384" y="1538738"/>
            <a:ext cx="1384289" cy="2066024"/>
          </a:xfrm>
          <a:prstGeom prst="rect">
            <a:avLst/>
          </a:prstGeom>
          <a:ln w="25400">
            <a:solidFill>
              <a:schemeClr val="tx1">
                <a:lumMod val="50000"/>
                <a:lumOff val="50000"/>
              </a:schemeClr>
            </a:solidFill>
          </a:ln>
        </p:spPr>
      </p:pic>
    </p:spTree>
    <p:custDataLst>
      <p:tags r:id="rId1"/>
    </p:custDataLst>
    <p:extLst>
      <p:ext uri="{BB962C8B-B14F-4D97-AF65-F5344CB8AC3E}">
        <p14:creationId xmlns:p14="http://schemas.microsoft.com/office/powerpoint/2010/main" val="428836709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6124" y="996454"/>
            <a:ext cx="8915400" cy="4147047"/>
          </a:xfrm>
        </p:spPr>
        <p:txBody>
          <a:bodyPr>
            <a:normAutofit fontScale="92500" lnSpcReduction="20000"/>
          </a:bodyPr>
          <a:lstStyle/>
          <a:p>
            <a:pPr>
              <a:spcBef>
                <a:spcPts val="2700"/>
              </a:spcBef>
            </a:pPr>
            <a:r>
              <a:rPr lang="en-US" dirty="0">
                <a:latin typeface="Cambria" panose="02040503050406030204" pitchFamily="18" charset="0"/>
                <a:ea typeface="Cambria" panose="02040503050406030204" pitchFamily="18" charset="0"/>
              </a:rPr>
              <a:t>What can you do to ensure your control will get coordinates in the new </a:t>
            </a:r>
            <a:r>
              <a:rPr lang="en-US" dirty="0" err="1">
                <a:latin typeface="Cambria" panose="02040503050406030204" pitchFamily="18" charset="0"/>
                <a:ea typeface="Cambria" panose="02040503050406030204" pitchFamily="18" charset="0"/>
              </a:rPr>
              <a:t>datums</a:t>
            </a:r>
            <a:r>
              <a:rPr lang="en-US" dirty="0">
                <a:latin typeface="Cambria" panose="02040503050406030204" pitchFamily="18" charset="0"/>
                <a:ea typeface="Cambria" panose="02040503050406030204" pitchFamily="18" charset="0"/>
              </a:rPr>
              <a:t> on rollout?</a:t>
            </a:r>
          </a:p>
          <a:p>
            <a:pPr>
              <a:spcBef>
                <a:spcPts val="1500"/>
              </a:spcBef>
            </a:pPr>
            <a:r>
              <a:rPr lang="en-US" b="1" dirty="0">
                <a:latin typeface="Cambria" panose="02040503050406030204" pitchFamily="18" charset="0"/>
                <a:ea typeface="Cambria" panose="02040503050406030204" pitchFamily="18" charset="0"/>
              </a:rPr>
              <a:t>Re-observe and submit the data to NGS</a:t>
            </a:r>
          </a:p>
          <a:p>
            <a:pPr lvl="1">
              <a:spcBef>
                <a:spcPts val="450"/>
              </a:spcBef>
            </a:pPr>
            <a:r>
              <a:rPr lang="en-US" dirty="0">
                <a:latin typeface="Cambria" panose="02040503050406030204" pitchFamily="18" charset="0"/>
                <a:ea typeface="Cambria" panose="02040503050406030204" pitchFamily="18" charset="0"/>
              </a:rPr>
              <a:t>must be submitted by </a:t>
            </a:r>
            <a:r>
              <a:rPr lang="en-US" b="1" dirty="0">
                <a:latin typeface="Cambria" panose="02040503050406030204" pitchFamily="18" charset="0"/>
                <a:ea typeface="Cambria" panose="02040503050406030204" pitchFamily="18" charset="0"/>
              </a:rPr>
              <a:t>30 September 2023</a:t>
            </a:r>
            <a:endParaRPr lang="en-US" dirty="0">
              <a:latin typeface="Cambria" panose="02040503050406030204" pitchFamily="18" charset="0"/>
              <a:ea typeface="Cambria" panose="02040503050406030204" pitchFamily="18" charset="0"/>
            </a:endParaRPr>
          </a:p>
          <a:p>
            <a:pPr>
              <a:spcBef>
                <a:spcPts val="1500"/>
              </a:spcBef>
            </a:pPr>
            <a:r>
              <a:rPr lang="en-US" dirty="0">
                <a:latin typeface="Cambria" panose="02040503050406030204" pitchFamily="18" charset="0"/>
                <a:ea typeface="Cambria" panose="02040503050406030204" pitchFamily="18" charset="0"/>
              </a:rPr>
              <a:t>Options to submit your data:</a:t>
            </a:r>
          </a:p>
          <a:p>
            <a:pPr lvl="1">
              <a:spcBef>
                <a:spcPts val="450"/>
              </a:spcBef>
            </a:pPr>
            <a:r>
              <a:rPr lang="en-US" dirty="0">
                <a:latin typeface="Cambria" panose="02040503050406030204" pitchFamily="18" charset="0"/>
                <a:ea typeface="Cambria" panose="02040503050406030204" pitchFamily="18" charset="0"/>
              </a:rPr>
              <a:t>OPUS Share </a:t>
            </a:r>
            <a:r>
              <a:rPr lang="en-US" dirty="0">
                <a:latin typeface="Cambria" panose="02040503050406030204" pitchFamily="18" charset="0"/>
                <a:ea typeface="Cambria" panose="02040503050406030204" pitchFamily="18" charset="0"/>
                <a:sym typeface="Wingdings" panose="05000000000000000000" pitchFamily="2" charset="2"/>
              </a:rPr>
              <a:t> </a:t>
            </a:r>
            <a:r>
              <a:rPr lang="en-US" dirty="0">
                <a:latin typeface="Cambria" panose="02040503050406030204" pitchFamily="18" charset="0"/>
                <a:ea typeface="Cambria" panose="02040503050406030204" pitchFamily="18" charset="0"/>
              </a:rPr>
              <a:t>4+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static data; 2 photos; mark ties</a:t>
            </a:r>
          </a:p>
          <a:p>
            <a:pPr lvl="2">
              <a:spcBef>
                <a:spcPts val="450"/>
              </a:spcBef>
            </a:pPr>
            <a:r>
              <a:rPr lang="en-US" dirty="0">
                <a:latin typeface="Cambria" panose="02040503050406030204" pitchFamily="18" charset="0"/>
                <a:ea typeface="Cambria" panose="02040503050406030204" pitchFamily="18" charset="0"/>
              </a:rPr>
              <a:t>rinse &amp; repeat … as we need </a:t>
            </a:r>
            <a:r>
              <a:rPr lang="en-US" b="1" dirty="0">
                <a:latin typeface="Cambria" panose="02040503050406030204" pitchFamily="18" charset="0"/>
                <a:ea typeface="Cambria" panose="02040503050406030204" pitchFamily="18" charset="0"/>
              </a:rPr>
              <a:t>redundancy</a:t>
            </a:r>
          </a:p>
          <a:p>
            <a:pPr lvl="1">
              <a:spcBef>
                <a:spcPts val="450"/>
              </a:spcBef>
            </a:pPr>
            <a:r>
              <a:rPr lang="en-US" dirty="0">
                <a:latin typeface="Cambria" panose="02040503050406030204" pitchFamily="18" charset="0"/>
                <a:ea typeface="Cambria" panose="02040503050406030204" pitchFamily="18" charset="0"/>
              </a:rPr>
              <a:t>OPUS Projects </a:t>
            </a:r>
            <a:r>
              <a:rPr lang="en-US" sz="1800" dirty="0">
                <a:sym typeface="Wingdings" panose="05000000000000000000" pitchFamily="2" charset="2"/>
              </a:rPr>
              <a:t></a:t>
            </a:r>
            <a:r>
              <a:rPr lang="en-US" sz="1800" dirty="0"/>
              <a:t> 2+ </a:t>
            </a:r>
            <a:r>
              <a:rPr lang="en-US" sz="1800" dirty="0" err="1"/>
              <a:t>hrs</a:t>
            </a:r>
            <a:r>
              <a:rPr lang="en-US" sz="1800" dirty="0"/>
              <a:t> static GPS data</a:t>
            </a:r>
          </a:p>
          <a:p>
            <a:pPr marL="342900" lvl="1" indent="1885950">
              <a:spcBef>
                <a:spcPts val="450"/>
              </a:spcBef>
              <a:buNone/>
            </a:pPr>
            <a:r>
              <a:rPr lang="en-US" sz="1800" dirty="0">
                <a:sym typeface="Wingdings" panose="05000000000000000000" pitchFamily="2" charset="2"/>
              </a:rPr>
              <a:t>		 </a:t>
            </a:r>
            <a:r>
              <a:rPr lang="en-US" sz="1800" dirty="0"/>
              <a:t> 5+ minutes RTN-GNSS data, 3x per mark</a:t>
            </a:r>
          </a:p>
          <a:p>
            <a:pPr marL="342900" lvl="1" indent="0">
              <a:spcBef>
                <a:spcPts val="450"/>
              </a:spcBef>
              <a:buNone/>
            </a:pPr>
            <a:r>
              <a:rPr lang="en-US" sz="1800" dirty="0"/>
              <a:t>		</a:t>
            </a:r>
            <a:r>
              <a:rPr lang="en-US" sz="1800" i="1" dirty="0"/>
              <a:t>Also</a:t>
            </a:r>
            <a:r>
              <a:rPr lang="en-US" sz="1800" dirty="0"/>
              <a:t>: photos, field logs, descriptions, survey report</a:t>
            </a:r>
          </a:p>
        </p:txBody>
      </p:sp>
      <p:sp>
        <p:nvSpPr>
          <p:cNvPr id="3" name="Title 2"/>
          <p:cNvSpPr>
            <a:spLocks noGrp="1"/>
          </p:cNvSpPr>
          <p:nvPr>
            <p:ph type="title"/>
          </p:nvPr>
        </p:nvSpPr>
        <p:spPr>
          <a:xfrm>
            <a:off x="1143000" y="205979"/>
            <a:ext cx="6858000" cy="857250"/>
          </a:xfrm>
        </p:spPr>
        <p:txBody>
          <a:bodyPr/>
          <a:lstStyle/>
          <a:p>
            <a:r>
              <a:rPr lang="en-US" sz="3750" b="1" dirty="0"/>
              <a:t>Preparing for New Datums</a:t>
            </a:r>
          </a:p>
        </p:txBody>
      </p:sp>
    </p:spTree>
    <p:extLst>
      <p:ext uri="{BB962C8B-B14F-4D97-AF65-F5344CB8AC3E}">
        <p14:creationId xmlns:p14="http://schemas.microsoft.com/office/powerpoint/2010/main" val="97206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fade">
                                      <p:cBhvr>
                                        <p:cTn id="20" dur="500"/>
                                        <p:tgtEl>
                                          <p:spTgt spid="2">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D8598-4B91-41B6-83D3-C1D84958BE7A}"/>
              </a:ext>
            </a:extLst>
          </p:cNvPr>
          <p:cNvPicPr>
            <a:picLocks noChangeAspect="1"/>
          </p:cNvPicPr>
          <p:nvPr/>
        </p:nvPicPr>
        <p:blipFill>
          <a:blip r:embed="rId2"/>
          <a:stretch>
            <a:fillRect/>
          </a:stretch>
        </p:blipFill>
        <p:spPr>
          <a:xfrm>
            <a:off x="652874" y="542849"/>
            <a:ext cx="7838252" cy="2362776"/>
          </a:xfrm>
          <a:prstGeom prst="rect">
            <a:avLst/>
          </a:prstGeom>
          <a:ln w="31750">
            <a:solidFill>
              <a:schemeClr val="bg1">
                <a:lumMod val="65000"/>
              </a:schemeClr>
            </a:solidFill>
          </a:ln>
        </p:spPr>
      </p:pic>
      <p:pic>
        <p:nvPicPr>
          <p:cNvPr id="8" name="Picture 7">
            <a:extLst>
              <a:ext uri="{FF2B5EF4-FFF2-40B4-BE49-F238E27FC236}">
                <a16:creationId xmlns:a16="http://schemas.microsoft.com/office/drawing/2014/main" id="{3583645D-3986-43D1-89EB-602B50F1DA33}"/>
              </a:ext>
            </a:extLst>
          </p:cNvPr>
          <p:cNvPicPr>
            <a:picLocks noChangeAspect="1"/>
          </p:cNvPicPr>
          <p:nvPr/>
        </p:nvPicPr>
        <p:blipFill>
          <a:blip r:embed="rId3"/>
          <a:stretch>
            <a:fillRect/>
          </a:stretch>
        </p:blipFill>
        <p:spPr>
          <a:xfrm>
            <a:off x="652874" y="542849"/>
            <a:ext cx="7838252" cy="2362776"/>
          </a:xfrm>
          <a:prstGeom prst="rect">
            <a:avLst/>
          </a:prstGeom>
          <a:ln w="31750">
            <a:solidFill>
              <a:schemeClr val="bg1">
                <a:lumMod val="65000"/>
              </a:schemeClr>
            </a:solidFill>
          </a:ln>
        </p:spPr>
      </p:pic>
    </p:spTree>
    <p:extLst>
      <p:ext uri="{BB962C8B-B14F-4D97-AF65-F5344CB8AC3E}">
        <p14:creationId xmlns:p14="http://schemas.microsoft.com/office/powerpoint/2010/main" val="284486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0DC25-DC71-46D8-8B24-21F1F769CB37}"/>
              </a:ext>
            </a:extLst>
          </p:cNvPr>
          <p:cNvPicPr>
            <a:picLocks noChangeAspect="1"/>
          </p:cNvPicPr>
          <p:nvPr/>
        </p:nvPicPr>
        <p:blipFill rotWithShape="1">
          <a:blip r:embed="rId3"/>
          <a:srcRect b="153" l="93" r="41" t="83"/>
          <a:stretch/>
        </p:blipFill>
        <p:spPr>
          <a:xfrm>
            <a:off x="1140822" y="528598"/>
            <a:ext cx="6858000" cy="4614902"/>
          </a:xfrm>
          <a:prstGeom prst="rect">
            <a:avLst/>
          </a:prstGeom>
        </p:spPr>
      </p:pic>
      <p:sp>
        <p:nvSpPr>
          <p:cNvPr id="6" name="Title 1"/>
          <p:cNvSpPr>
            <a:spLocks noGrp="1"/>
          </p:cNvSpPr>
          <p:nvPr>
            <p:ph idx="4294967295" type="title"/>
          </p:nvPr>
        </p:nvSpPr>
        <p:spPr>
          <a:xfrm>
            <a:off x="1143000" y="-184150"/>
            <a:ext cx="6858000" cy="857250"/>
          </a:xfrm>
        </p:spPr>
        <p:txBody>
          <a:bodyPr/>
          <a:lstStyle/>
          <a:p>
            <a:r>
              <a:rPr b="1" dirty="0" err="1" lang="en-US" sz="3600"/>
              <a:t>KeyNetGPS</a:t>
            </a:r>
            <a:r>
              <a:rPr b="1" dirty="0" lang="en-US" sz="3600"/>
              <a:t> CORS Network</a:t>
            </a:r>
          </a:p>
        </p:txBody>
      </p:sp>
      <p:sp>
        <p:nvSpPr>
          <p:cNvPr id="5" name="Freeform: Shape 4">
            <a:extLst>
              <a:ext uri="{FF2B5EF4-FFF2-40B4-BE49-F238E27FC236}">
                <a16:creationId xmlns:a16="http://schemas.microsoft.com/office/drawing/2014/main" id="{32065714-0A58-43AC-9F2C-DD6982A844D2}"/>
              </a:ext>
            </a:extLst>
          </p:cNvPr>
          <p:cNvSpPr/>
          <p:nvPr/>
        </p:nvSpPr>
        <p:spPr>
          <a:xfrm>
            <a:off x="1469892" y="2839064"/>
            <a:ext cx="1192192" cy="1498936"/>
          </a:xfrm>
          <a:custGeom>
            <a:avLst/>
            <a:gdLst>
              <a:gd fmla="*/ 744015 w 1589589" name="connsiteX0"/>
              <a:gd fmla="*/ 68826 h 1998581" name="connsiteY0"/>
              <a:gd fmla="*/ 744015 w 1589589" name="connsiteX1"/>
              <a:gd fmla="*/ 68826 h 1998581" name="connsiteY1"/>
              <a:gd fmla="*/ 370389 w 1589589" name="connsiteX2"/>
              <a:gd fmla="*/ 88490 h 1998581" name="connsiteY2"/>
              <a:gd fmla="*/ 301563 w 1589589" name="connsiteX3"/>
              <a:gd fmla="*/ 108155 h 1998581" name="connsiteY3"/>
              <a:gd fmla="*/ 242570 w 1589589" name="connsiteX4"/>
              <a:gd fmla="*/ 117987 h 1998581" name="connsiteY4"/>
              <a:gd fmla="*/ 134415 w 1589589" name="connsiteX5"/>
              <a:gd fmla="*/ 167148 h 1998581" name="connsiteY5"/>
              <a:gd fmla="*/ 45925 w 1589589" name="connsiteX6"/>
              <a:gd fmla="*/ 206477 h 1998581" name="connsiteY6"/>
              <a:gd fmla="*/ 16428 w 1589589" name="connsiteX7"/>
              <a:gd fmla="*/ 235974 h 1998581" name="connsiteY7"/>
              <a:gd fmla="*/ 16428 w 1589589" name="connsiteX8"/>
              <a:gd fmla="*/ 471948 h 1998581" name="connsiteY8"/>
              <a:gd fmla="*/ 55757 w 1589589" name="connsiteX9"/>
              <a:gd fmla="*/ 570271 h 1998581" name="connsiteY9"/>
              <a:gd fmla="*/ 75421 w 1589589" name="connsiteX10"/>
              <a:gd fmla="*/ 599768 h 1998581" name="connsiteY10"/>
              <a:gd fmla="*/ 95086 w 1589589" name="connsiteX11"/>
              <a:gd fmla="*/ 639097 h 1998581" name="connsiteY11"/>
              <a:gd fmla="*/ 124583 w 1589589" name="connsiteX12"/>
              <a:gd fmla="*/ 737419 h 1998581" name="connsiteY12"/>
              <a:gd fmla="*/ 144247 w 1589589" name="connsiteX13"/>
              <a:gd fmla="*/ 943897 h 1998581" name="connsiteY13"/>
              <a:gd fmla="*/ 154079 w 1589589" name="connsiteX14"/>
              <a:gd fmla="*/ 973393 h 1998581" name="connsiteY14"/>
              <a:gd fmla="*/ 163912 w 1589589" name="connsiteX15"/>
              <a:gd fmla="*/ 1101213 h 1998581" name="connsiteY15"/>
              <a:gd fmla="*/ 193408 w 1589589" name="connsiteX16"/>
              <a:gd fmla="*/ 1160206 h 1998581" name="connsiteY16"/>
              <a:gd fmla="*/ 213073 w 1589589" name="connsiteX17"/>
              <a:gd fmla="*/ 1219200 h 1998581" name="connsiteY17"/>
              <a:gd fmla="*/ 232737 w 1589589" name="connsiteX18"/>
              <a:gd fmla="*/ 1278193 h 1998581" name="connsiteY18"/>
              <a:gd fmla="*/ 242570 w 1589589" name="connsiteX19"/>
              <a:gd fmla="*/ 1307690 h 1998581" name="connsiteY19"/>
              <a:gd fmla="*/ 262234 w 1589589" name="connsiteX20"/>
              <a:gd fmla="*/ 1337187 h 1998581" name="connsiteY20"/>
              <a:gd fmla="*/ 272066 w 1589589" name="connsiteX21"/>
              <a:gd fmla="*/ 1376516 h 1998581" name="connsiteY21"/>
              <a:gd fmla="*/ 281899 w 1589589" name="connsiteX22"/>
              <a:gd fmla="*/ 1425677 h 1998581" name="connsiteY22"/>
              <a:gd fmla="*/ 291731 w 1589589" name="connsiteX23"/>
              <a:gd fmla="*/ 1455174 h 1998581" name="connsiteY23"/>
              <a:gd fmla="*/ 311396 w 1589589" name="connsiteX24"/>
              <a:gd fmla="*/ 1533832 h 1998581" name="connsiteY24"/>
              <a:gd fmla="*/ 311396 w 1589589" name="connsiteX25"/>
              <a:gd fmla="*/ 1533832 h 1998581" name="connsiteY25"/>
              <a:gd fmla="*/ 340892 w 1589589" name="connsiteX26"/>
              <a:gd fmla="*/ 1641987 h 1998581" name="connsiteY26"/>
              <a:gd fmla="*/ 350725 w 1589589" name="connsiteX27"/>
              <a:gd fmla="*/ 1671484 h 1998581" name="connsiteY27"/>
              <a:gd fmla="*/ 360557 w 1589589" name="connsiteX28"/>
              <a:gd fmla="*/ 1700980 h 1998581" name="connsiteY28"/>
              <a:gd fmla="*/ 399886 w 1589589" name="connsiteX29"/>
              <a:gd fmla="*/ 1759974 h 1998581" name="connsiteY29"/>
              <a:gd fmla="*/ 439215 w 1589589" name="connsiteX30"/>
              <a:gd fmla="*/ 1818968 h 1998581" name="connsiteY30"/>
              <a:gd fmla="*/ 458879 w 1589589" name="connsiteX31"/>
              <a:gd fmla="*/ 1848464 h 1998581" name="connsiteY31"/>
              <a:gd fmla="*/ 488376 w 1589589" name="connsiteX32"/>
              <a:gd fmla="*/ 1887793 h 1998581" name="connsiteY32"/>
              <a:gd fmla="*/ 527705 w 1589589" name="connsiteX33"/>
              <a:gd fmla="*/ 1946787 h 1998581" name="connsiteY33"/>
              <a:gd fmla="*/ 586699 w 1589589" name="connsiteX34"/>
              <a:gd fmla="*/ 1966451 h 1998581" name="connsiteY34"/>
              <a:gd fmla="*/ 704686 w 1589589" name="connsiteX35"/>
              <a:gd fmla="*/ 1986116 h 1998581" name="connsiteY35"/>
              <a:gd fmla="*/ 911163 w 1589589" name="connsiteX36"/>
              <a:gd fmla="*/ 1946787 h 1998581" name="connsiteY36"/>
              <a:gd fmla="*/ 920996 w 1589589" name="connsiteX37"/>
              <a:gd fmla="*/ 1877961 h 1998581" name="connsiteY37"/>
              <a:gd fmla="*/ 930828 w 1589589" name="connsiteX38"/>
              <a:gd fmla="*/ 1848464 h 1998581" name="connsiteY38"/>
              <a:gd fmla="*/ 940660 w 1589589" name="connsiteX39"/>
              <a:gd fmla="*/ 1691148 h 1998581" name="connsiteY39"/>
              <a:gd fmla="*/ 960325 w 1589589" name="connsiteX40"/>
              <a:gd fmla="*/ 1592826 h 1998581" name="connsiteY40"/>
              <a:gd fmla="*/ 970157 w 1589589" name="connsiteX41"/>
              <a:gd fmla="*/ 1445342 h 1998581" name="connsiteY41"/>
              <a:gd fmla="*/ 989821 w 1589589" name="connsiteX42"/>
              <a:gd fmla="*/ 1386348 h 1998581" name="connsiteY42"/>
              <a:gd fmla="*/ 999654 w 1589589" name="connsiteX43"/>
              <a:gd fmla="*/ 1238864 h 1998581" name="connsiteY43"/>
              <a:gd fmla="*/ 1029150 w 1589589" name="connsiteX44"/>
              <a:gd fmla="*/ 1140542 h 1998581" name="connsiteY44"/>
              <a:gd fmla="*/ 1048815 w 1589589" name="connsiteX45"/>
              <a:gd fmla="*/ 1071716 h 1998581" name="connsiteY45"/>
              <a:gd fmla="*/ 1058647 w 1589589" name="connsiteX46"/>
              <a:gd fmla="*/ 1042219 h 1998581" name="connsiteY46"/>
              <a:gd fmla="*/ 1127473 w 1589589" name="connsiteX47"/>
              <a:gd fmla="*/ 953729 h 1998581" name="connsiteY47"/>
              <a:gd fmla="*/ 1137305 w 1589589" name="connsiteX48"/>
              <a:gd fmla="*/ 914400 h 1998581" name="connsiteY48"/>
              <a:gd fmla="*/ 1147137 w 1589589" name="connsiteX49"/>
              <a:gd fmla="*/ 884903 h 1998581" name="connsiteY49"/>
              <a:gd fmla="*/ 1196299 w 1589589" name="connsiteX50"/>
              <a:gd fmla="*/ 747251 h 1998581" name="connsiteY50"/>
              <a:gd fmla="*/ 1225796 w 1589589" name="connsiteX51"/>
              <a:gd fmla="*/ 737419 h 1998581" name="connsiteY51"/>
              <a:gd fmla="*/ 1284789 w 1589589" name="connsiteX52"/>
              <a:gd fmla="*/ 678426 h 1998581" name="connsiteY52"/>
              <a:gd fmla="*/ 1314286 w 1589589" name="connsiteX53"/>
              <a:gd fmla="*/ 648929 h 1998581" name="connsiteY53"/>
              <a:gd fmla="*/ 1343783 w 1589589" name="connsiteX54"/>
              <a:gd fmla="*/ 639097 h 1998581" name="connsiteY54"/>
              <a:gd fmla="*/ 1432273 w 1589589" name="connsiteX55"/>
              <a:gd fmla="*/ 560439 h 1998581" name="connsiteY55"/>
              <a:gd fmla="*/ 1451937 w 1589589" name="connsiteX56"/>
              <a:gd fmla="*/ 530942 h 1998581" name="connsiteY56"/>
              <a:gd fmla="*/ 1501099 w 1589589" name="connsiteX57"/>
              <a:gd fmla="*/ 481780 h 1998581" name="connsiteY57"/>
              <a:gd fmla="*/ 1510931 w 1589589" name="connsiteX58"/>
              <a:gd fmla="*/ 452284 h 1998581" name="connsiteY58"/>
              <a:gd fmla="*/ 1550260 w 1589589" name="connsiteX59"/>
              <a:gd fmla="*/ 393290 h 1998581" name="connsiteY59"/>
              <a:gd fmla="*/ 1560092 w 1589589" name="connsiteX60"/>
              <a:gd fmla="*/ 304800 h 1998581" name="connsiteY60"/>
              <a:gd fmla="*/ 1579757 w 1589589" name="connsiteX61"/>
              <a:gd fmla="*/ 245806 h 1998581" name="connsiteY61"/>
              <a:gd fmla="*/ 1589589 w 1589589" name="connsiteX62"/>
              <a:gd fmla="*/ 216309 h 1998581" name="connsiteY62"/>
              <a:gd fmla="*/ 1579757 w 1589589" name="connsiteX63"/>
              <a:gd fmla="*/ 88490 h 1998581" name="connsiteY63"/>
              <a:gd fmla="*/ 1550260 w 1589589" name="connsiteX64"/>
              <a:gd fmla="*/ 78658 h 1998581" name="connsiteY64"/>
              <a:gd fmla="*/ 1520763 w 1589589" name="connsiteX65"/>
              <a:gd fmla="*/ 58993 h 1998581" name="connsiteY65"/>
              <a:gd fmla="*/ 1412608 w 1589589" name="connsiteX66"/>
              <a:gd fmla="*/ 39329 h 1998581" name="connsiteY66"/>
              <a:gd fmla="*/ 1206131 w 1589589" name="connsiteX67"/>
              <a:gd fmla="*/ 19664 h 1998581" name="connsiteY67"/>
              <a:gd fmla="*/ 1147137 w 1589589" name="connsiteX68"/>
              <a:gd fmla="*/ 9832 h 1998581" name="connsiteY68"/>
              <a:gd fmla="*/ 1078312 w 1589589" name="connsiteX69"/>
              <a:gd fmla="*/ 0 h 1998581" name="connsiteY69"/>
              <a:gd fmla="*/ 822673 w 1589589" name="connsiteX70"/>
              <a:gd fmla="*/ 9832 h 1998581" name="connsiteY70"/>
              <a:gd fmla="*/ 812841 w 1589589" name="connsiteX71"/>
              <a:gd fmla="*/ 39329 h 1998581" name="connsiteY71"/>
              <a:gd fmla="*/ 744015 w 1589589" name="connsiteX72"/>
              <a:gd fmla="*/ 68826 h 1998581" name="connsiteY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b="b" l="l" r="r" t="t"/>
            <a:pathLst>
              <a:path h="1998581" w="1589589">
                <a:moveTo>
                  <a:pt x="744015" y="68826"/>
                </a:moveTo>
                <a:lnTo>
                  <a:pt x="744015" y="68826"/>
                </a:lnTo>
                <a:cubicBezTo>
                  <a:pt x="653961" y="72161"/>
                  <a:pt x="480231" y="73845"/>
                  <a:pt x="370389" y="88490"/>
                </a:cubicBezTo>
                <a:cubicBezTo>
                  <a:pt x="316844" y="95629"/>
                  <a:pt x="347071" y="98042"/>
                  <a:pt x="301563" y="108155"/>
                </a:cubicBezTo>
                <a:cubicBezTo>
                  <a:pt x="282102" y="112480"/>
                  <a:pt x="262031" y="113662"/>
                  <a:pt x="242570" y="117987"/>
                </a:cubicBezTo>
                <a:cubicBezTo>
                  <a:pt x="195936" y="128350"/>
                  <a:pt x="192155" y="147901"/>
                  <a:pt x="134415" y="167148"/>
                </a:cubicBezTo>
                <a:cubicBezTo>
                  <a:pt x="91543" y="181439"/>
                  <a:pt x="77087" y="180509"/>
                  <a:pt x="45925" y="206477"/>
                </a:cubicBezTo>
                <a:cubicBezTo>
                  <a:pt x="35243" y="215379"/>
                  <a:pt x="26260" y="226142"/>
                  <a:pt x="16428" y="235974"/>
                </a:cubicBezTo>
                <a:cubicBezTo>
                  <a:pt x="-7386" y="331231"/>
                  <a:pt x="-3480" y="299411"/>
                  <a:pt x="16428" y="471948"/>
                </a:cubicBezTo>
                <a:cubicBezTo>
                  <a:pt x="19341" y="497194"/>
                  <a:pt x="41944" y="546098"/>
                  <a:pt x="55757" y="570271"/>
                </a:cubicBezTo>
                <a:cubicBezTo>
                  <a:pt x="61620" y="580531"/>
                  <a:pt x="69558" y="589508"/>
                  <a:pt x="75421" y="599768"/>
                </a:cubicBezTo>
                <a:cubicBezTo>
                  <a:pt x="82693" y="612494"/>
                  <a:pt x="89642" y="625488"/>
                  <a:pt x="95086" y="639097"/>
                </a:cubicBezTo>
                <a:cubicBezTo>
                  <a:pt x="111042" y="678986"/>
                  <a:pt x="114926" y="698793"/>
                  <a:pt x="124583" y="737419"/>
                </a:cubicBezTo>
                <a:cubicBezTo>
                  <a:pt x="128860" y="797293"/>
                  <a:pt x="131540" y="880362"/>
                  <a:pt x="144247" y="943897"/>
                </a:cubicBezTo>
                <a:cubicBezTo>
                  <a:pt x="146279" y="954060"/>
                  <a:pt x="150802" y="963561"/>
                  <a:pt x="154079" y="973393"/>
                </a:cubicBezTo>
                <a:cubicBezTo>
                  <a:pt x="157357" y="1016000"/>
                  <a:pt x="158612" y="1058810"/>
                  <a:pt x="163912" y="1101213"/>
                </a:cubicBezTo>
                <a:cubicBezTo>
                  <a:pt x="168589" y="1138628"/>
                  <a:pt x="178134" y="1125839"/>
                  <a:pt x="193408" y="1160206"/>
                </a:cubicBezTo>
                <a:cubicBezTo>
                  <a:pt x="201827" y="1179148"/>
                  <a:pt x="206518" y="1199535"/>
                  <a:pt x="213073" y="1219200"/>
                </a:cubicBezTo>
                <a:lnTo>
                  <a:pt x="232737" y="1278193"/>
                </a:lnTo>
                <a:cubicBezTo>
                  <a:pt x="236015" y="1288025"/>
                  <a:pt x="236821" y="1299066"/>
                  <a:pt x="242570" y="1307690"/>
                </a:cubicBezTo>
                <a:lnTo>
                  <a:pt x="262234" y="1337187"/>
                </a:lnTo>
                <a:cubicBezTo>
                  <a:pt x="265511" y="1350297"/>
                  <a:pt x="269135" y="1363325"/>
                  <a:pt x="272066" y="1376516"/>
                </a:cubicBezTo>
                <a:cubicBezTo>
                  <a:pt x="275691" y="1392830"/>
                  <a:pt x="277846" y="1409464"/>
                  <a:pt x="281899" y="1425677"/>
                </a:cubicBezTo>
                <a:cubicBezTo>
                  <a:pt x="284413" y="1435732"/>
                  <a:pt x="289004" y="1445175"/>
                  <a:pt x="291731" y="1455174"/>
                </a:cubicBezTo>
                <a:cubicBezTo>
                  <a:pt x="298842" y="1481248"/>
                  <a:pt x="304841" y="1507613"/>
                  <a:pt x="311396" y="1533832"/>
                </a:cubicBezTo>
                <a:lnTo>
                  <a:pt x="311396" y="1533832"/>
                </a:lnTo>
                <a:cubicBezTo>
                  <a:pt x="325292" y="1603314"/>
                  <a:pt x="315945" y="1567145"/>
                  <a:pt x="340892" y="1641987"/>
                </a:cubicBezTo>
                <a:lnTo>
                  <a:pt x="350725" y="1671484"/>
                </a:lnTo>
                <a:cubicBezTo>
                  <a:pt x="354002" y="1681316"/>
                  <a:pt x="354808" y="1692357"/>
                  <a:pt x="360557" y="1700980"/>
                </a:cubicBezTo>
                <a:lnTo>
                  <a:pt x="399886" y="1759974"/>
                </a:lnTo>
                <a:cubicBezTo>
                  <a:pt x="417165" y="1811811"/>
                  <a:pt x="398298" y="1769868"/>
                  <a:pt x="439215" y="1818968"/>
                </a:cubicBezTo>
                <a:cubicBezTo>
                  <a:pt x="446780" y="1828046"/>
                  <a:pt x="452011" y="1838848"/>
                  <a:pt x="458879" y="1848464"/>
                </a:cubicBezTo>
                <a:cubicBezTo>
                  <a:pt x="468404" y="1861799"/>
                  <a:pt x="478979" y="1874368"/>
                  <a:pt x="488376" y="1887793"/>
                </a:cubicBezTo>
                <a:cubicBezTo>
                  <a:pt x="501929" y="1907155"/>
                  <a:pt x="505284" y="1939314"/>
                  <a:pt x="527705" y="1946787"/>
                </a:cubicBezTo>
                <a:cubicBezTo>
                  <a:pt x="547370" y="1953342"/>
                  <a:pt x="566373" y="1962386"/>
                  <a:pt x="586699" y="1966451"/>
                </a:cubicBezTo>
                <a:cubicBezTo>
                  <a:pt x="658585" y="1980829"/>
                  <a:pt x="619316" y="1973921"/>
                  <a:pt x="704686" y="1986116"/>
                </a:cubicBezTo>
                <a:cubicBezTo>
                  <a:pt x="833434" y="1979679"/>
                  <a:pt x="892934" y="2037929"/>
                  <a:pt x="911163" y="1946787"/>
                </a:cubicBezTo>
                <a:cubicBezTo>
                  <a:pt x="915708" y="1924062"/>
                  <a:pt x="916451" y="1900686"/>
                  <a:pt x="920996" y="1877961"/>
                </a:cubicBezTo>
                <a:cubicBezTo>
                  <a:pt x="923029" y="1867798"/>
                  <a:pt x="927551" y="1858296"/>
                  <a:pt x="930828" y="1848464"/>
                </a:cubicBezTo>
                <a:cubicBezTo>
                  <a:pt x="934105" y="1796025"/>
                  <a:pt x="934637" y="1743343"/>
                  <a:pt x="940660" y="1691148"/>
                </a:cubicBezTo>
                <a:cubicBezTo>
                  <a:pt x="944491" y="1657945"/>
                  <a:pt x="960325" y="1592826"/>
                  <a:pt x="960325" y="1592826"/>
                </a:cubicBezTo>
                <a:cubicBezTo>
                  <a:pt x="963602" y="1543665"/>
                  <a:pt x="963189" y="1494117"/>
                  <a:pt x="970157" y="1445342"/>
                </a:cubicBezTo>
                <a:cubicBezTo>
                  <a:pt x="973088" y="1424822"/>
                  <a:pt x="989821" y="1386348"/>
                  <a:pt x="989821" y="1386348"/>
                </a:cubicBezTo>
                <a:cubicBezTo>
                  <a:pt x="993099" y="1337187"/>
                  <a:pt x="994496" y="1287864"/>
                  <a:pt x="999654" y="1238864"/>
                </a:cubicBezTo>
                <a:cubicBezTo>
                  <a:pt x="1001940" y="1217146"/>
                  <a:pt x="1024499" y="1154496"/>
                  <a:pt x="1029150" y="1140542"/>
                </a:cubicBezTo>
                <a:cubicBezTo>
                  <a:pt x="1052728" y="1069810"/>
                  <a:pt x="1024121" y="1158148"/>
                  <a:pt x="1048815" y="1071716"/>
                </a:cubicBezTo>
                <a:cubicBezTo>
                  <a:pt x="1051662" y="1061751"/>
                  <a:pt x="1053614" y="1051279"/>
                  <a:pt x="1058647" y="1042219"/>
                </a:cubicBezTo>
                <a:cubicBezTo>
                  <a:pt x="1088047" y="989298"/>
                  <a:pt x="1091644" y="989558"/>
                  <a:pt x="1127473" y="953729"/>
                </a:cubicBezTo>
                <a:cubicBezTo>
                  <a:pt x="1130750" y="940619"/>
                  <a:pt x="1133593" y="927393"/>
                  <a:pt x="1137305" y="914400"/>
                </a:cubicBezTo>
                <a:cubicBezTo>
                  <a:pt x="1140152" y="904435"/>
                  <a:pt x="1145283" y="895100"/>
                  <a:pt x="1147137" y="884903"/>
                </a:cubicBezTo>
                <a:cubicBezTo>
                  <a:pt x="1152447" y="855697"/>
                  <a:pt x="1148980" y="763023"/>
                  <a:pt x="1196299" y="747251"/>
                </a:cubicBezTo>
                <a:lnTo>
                  <a:pt x="1225796" y="737419"/>
                </a:lnTo>
                <a:lnTo>
                  <a:pt x="1284789" y="678426"/>
                </a:lnTo>
                <a:cubicBezTo>
                  <a:pt x="1294621" y="668594"/>
                  <a:pt x="1301094" y="653326"/>
                  <a:pt x="1314286" y="648929"/>
                </a:cubicBezTo>
                <a:lnTo>
                  <a:pt x="1343783" y="639097"/>
                </a:lnTo>
                <a:cubicBezTo>
                  <a:pt x="1411132" y="571747"/>
                  <a:pt x="1379637" y="595529"/>
                  <a:pt x="1432273" y="560439"/>
                </a:cubicBezTo>
                <a:cubicBezTo>
                  <a:pt x="1438828" y="550607"/>
                  <a:pt x="1443581" y="539298"/>
                  <a:pt x="1451937" y="530942"/>
                </a:cubicBezTo>
                <a:cubicBezTo>
                  <a:pt x="1517489" y="465389"/>
                  <a:pt x="1448656" y="560443"/>
                  <a:pt x="1501099" y="481780"/>
                </a:cubicBezTo>
                <a:cubicBezTo>
                  <a:pt x="1504376" y="471948"/>
                  <a:pt x="1505898" y="461344"/>
                  <a:pt x="1510931" y="452284"/>
                </a:cubicBezTo>
                <a:cubicBezTo>
                  <a:pt x="1522409" y="431624"/>
                  <a:pt x="1550260" y="393290"/>
                  <a:pt x="1550260" y="393290"/>
                </a:cubicBezTo>
                <a:cubicBezTo>
                  <a:pt x="1553537" y="363793"/>
                  <a:pt x="1554272" y="333902"/>
                  <a:pt x="1560092" y="304800"/>
                </a:cubicBezTo>
                <a:cubicBezTo>
                  <a:pt x="1564157" y="284474"/>
                  <a:pt x="1573202" y="265471"/>
                  <a:pt x="1579757" y="245806"/>
                </a:cubicBezTo>
                <a:lnTo>
                  <a:pt x="1589589" y="216309"/>
                </a:lnTo>
                <a:cubicBezTo>
                  <a:pt x="1586312" y="173703"/>
                  <a:pt x="1591496" y="129578"/>
                  <a:pt x="1579757" y="88490"/>
                </a:cubicBezTo>
                <a:cubicBezTo>
                  <a:pt x="1576910" y="78525"/>
                  <a:pt x="1559530" y="83293"/>
                  <a:pt x="1550260" y="78658"/>
                </a:cubicBezTo>
                <a:cubicBezTo>
                  <a:pt x="1539691" y="73373"/>
                  <a:pt x="1531332" y="64278"/>
                  <a:pt x="1520763" y="58993"/>
                </a:cubicBezTo>
                <a:cubicBezTo>
                  <a:pt x="1490451" y="43837"/>
                  <a:pt x="1439719" y="42718"/>
                  <a:pt x="1412608" y="39329"/>
                </a:cubicBezTo>
                <a:cubicBezTo>
                  <a:pt x="1323409" y="9596"/>
                  <a:pt x="1414273" y="37010"/>
                  <a:pt x="1206131" y="19664"/>
                </a:cubicBezTo>
                <a:cubicBezTo>
                  <a:pt x="1186264" y="18008"/>
                  <a:pt x="1166841" y="12863"/>
                  <a:pt x="1147137" y="9832"/>
                </a:cubicBezTo>
                <a:cubicBezTo>
                  <a:pt x="1124232" y="6308"/>
                  <a:pt x="1101254" y="3277"/>
                  <a:pt x="1078312" y="0"/>
                </a:cubicBezTo>
                <a:cubicBezTo>
                  <a:pt x="993099" y="3277"/>
                  <a:pt x="907028" y="-2665"/>
                  <a:pt x="822673" y="9832"/>
                </a:cubicBezTo>
                <a:cubicBezTo>
                  <a:pt x="812421" y="11351"/>
                  <a:pt x="820170" y="32000"/>
                  <a:pt x="812841" y="39329"/>
                </a:cubicBezTo>
                <a:cubicBezTo>
                  <a:pt x="805512" y="46658"/>
                  <a:pt x="755486" y="63910"/>
                  <a:pt x="744015" y="68826"/>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2" name="Freeform: Shape 31">
            <a:extLst>
              <a:ext uri="{FF2B5EF4-FFF2-40B4-BE49-F238E27FC236}">
                <a16:creationId xmlns:a16="http://schemas.microsoft.com/office/drawing/2014/main" id="{18AE31E8-05C5-4CC0-BF80-6A67CBC94846}"/>
              </a:ext>
            </a:extLst>
          </p:cNvPr>
          <p:cNvSpPr/>
          <p:nvPr/>
        </p:nvSpPr>
        <p:spPr>
          <a:xfrm>
            <a:off x="1267451" y="1297858"/>
            <a:ext cx="1284020" cy="1114580"/>
          </a:xfrm>
          <a:custGeom>
            <a:avLst/>
            <a:gdLst>
              <a:gd fmla="*/ 355176 w 1712027" name="connsiteX0"/>
              <a:gd fmla="*/ 1484671 h 1486107" name="connsiteY0"/>
              <a:gd fmla="*/ 355176 w 1712027" name="connsiteX1"/>
              <a:gd fmla="*/ 1484671 h 1486107" name="connsiteY1"/>
              <a:gd fmla="*/ 433834 w 1712027" name="connsiteX2"/>
              <a:gd fmla="*/ 1415846 h 1486107" name="connsiteY2"/>
              <a:gd fmla="*/ 463331 w 1712027" name="connsiteX3"/>
              <a:gd fmla="*/ 1376517 h 1486107" name="connsiteY3"/>
              <a:gd fmla="*/ 492827 w 1712027" name="connsiteX4"/>
              <a:gd fmla="*/ 1356852 h 1486107" name="connsiteY4"/>
              <a:gd fmla="*/ 522324 w 1712027" name="connsiteX5"/>
              <a:gd fmla="*/ 1327355 h 1486107" name="connsiteY5"/>
              <a:gd fmla="*/ 610814 w 1712027" name="connsiteX6"/>
              <a:gd fmla="*/ 1258529 h 1486107" name="connsiteY6"/>
              <a:gd fmla="*/ 650143 w 1712027" name="connsiteX7"/>
              <a:gd fmla="*/ 1229033 h 1486107" name="connsiteY7"/>
              <a:gd fmla="*/ 679640 w 1712027" name="connsiteX8"/>
              <a:gd fmla="*/ 1209368 h 1486107" name="connsiteY8"/>
              <a:gd fmla="*/ 728801 w 1712027" name="connsiteX9"/>
              <a:gd fmla="*/ 1170039 h 1486107" name="connsiteY9"/>
              <a:gd fmla="*/ 758298 w 1712027" name="connsiteX10"/>
              <a:gd fmla="*/ 1140542 h 1486107" name="connsiteY10"/>
              <a:gd fmla="*/ 797627 w 1712027" name="connsiteX11"/>
              <a:gd fmla="*/ 1120878 h 1486107" name="connsiteY11"/>
              <a:gd fmla="*/ 836956 w 1712027" name="connsiteX12"/>
              <a:gd fmla="*/ 1091381 h 1486107" name="connsiteY12"/>
              <a:gd fmla="*/ 915614 w 1712027" name="connsiteX13"/>
              <a:gd fmla="*/ 1042220 h 1486107" name="connsiteY13"/>
              <a:gd fmla="*/ 945111 w 1712027" name="connsiteX14"/>
              <a:gd fmla="*/ 1022555 h 1486107" name="connsiteY14"/>
              <a:gd fmla="*/ 984440 w 1712027" name="connsiteX15"/>
              <a:gd fmla="*/ 993058 h 1486107" name="connsiteY15"/>
              <a:gd fmla="*/ 1023769 w 1712027" name="connsiteX16"/>
              <a:gd fmla="*/ 983226 h 1486107" name="connsiteY16"/>
              <a:gd fmla="*/ 1043434 w 1712027" name="connsiteX17"/>
              <a:gd fmla="*/ 953729 h 1486107" name="connsiteY17"/>
              <a:gd fmla="*/ 1102427 w 1712027" name="connsiteX18"/>
              <a:gd fmla="*/ 914400 h 1486107" name="connsiteY18"/>
              <a:gd fmla="*/ 1122092 w 1712027" name="connsiteX19"/>
              <a:gd fmla="*/ 884904 h 1486107" name="connsiteY19"/>
              <a:gd fmla="*/ 1181085 w 1712027" name="connsiteX20"/>
              <a:gd fmla="*/ 865239 h 1486107" name="connsiteY20"/>
              <a:gd fmla="*/ 1220414 w 1712027" name="connsiteX21"/>
              <a:gd fmla="*/ 835742 h 1486107" name="connsiteY21"/>
              <a:gd fmla="*/ 1299072 w 1712027" name="connsiteX22"/>
              <a:gd fmla="*/ 786581 h 1486107" name="connsiteY22"/>
              <a:gd fmla="*/ 1318737 w 1712027" name="connsiteX23"/>
              <a:gd fmla="*/ 757084 h 1486107" name="connsiteY23"/>
              <a:gd fmla="*/ 1377731 w 1712027" name="connsiteX24"/>
              <a:gd fmla="*/ 717755 h 1486107" name="connsiteY24"/>
              <a:gd fmla="*/ 1407227 w 1712027" name="connsiteX25"/>
              <a:gd fmla="*/ 688258 h 1486107" name="connsiteY25"/>
              <a:gd fmla="*/ 1426892 w 1712027" name="connsiteX26"/>
              <a:gd fmla="*/ 658762 h 1486107" name="connsiteY26"/>
              <a:gd fmla="*/ 1456389 w 1712027" name="connsiteX27"/>
              <a:gd fmla="*/ 648929 h 1486107" name="connsiteY27"/>
              <a:gd fmla="*/ 1515382 w 1712027" name="connsiteX28"/>
              <a:gd fmla="*/ 609600 h 1486107" name="connsiteY28"/>
              <a:gd fmla="*/ 1574376 w 1712027" name="connsiteX29"/>
              <a:gd fmla="*/ 570271 h 1486107" name="connsiteY29"/>
              <a:gd fmla="*/ 1603872 w 1712027" name="connsiteX30"/>
              <a:gd fmla="*/ 540775 h 1486107" name="connsiteY30"/>
              <a:gd fmla="*/ 1613705 w 1712027" name="connsiteX31"/>
              <a:gd fmla="*/ 511278 h 1486107" name="connsiteY31"/>
              <a:gd fmla="*/ 1653034 w 1712027" name="connsiteX32"/>
              <a:gd fmla="*/ 452284 h 1486107" name="connsiteY32"/>
              <a:gd fmla="*/ 1692363 w 1712027" name="connsiteX33"/>
              <a:gd fmla="*/ 314633 h 1486107" name="connsiteY33"/>
              <a:gd fmla="*/ 1702195 w 1712027" name="connsiteX34"/>
              <a:gd fmla="*/ 285136 h 1486107" name="connsiteY34"/>
              <a:gd fmla="*/ 1712027 w 1712027" name="connsiteX35"/>
              <a:gd fmla="*/ 255639 h 1486107" name="connsiteY35"/>
              <a:gd fmla="*/ 1702195 w 1712027" name="connsiteX36"/>
              <a:gd fmla="*/ 176981 h 1486107" name="connsiteY36"/>
              <a:gd fmla="*/ 1672698 w 1712027" name="connsiteX37"/>
              <a:gd fmla="*/ 147484 h 1486107" name="connsiteY37"/>
              <a:gd fmla="*/ 1623537 w 1712027" name="connsiteX38"/>
              <a:gd fmla="*/ 108155 h 1486107" name="connsiteY38"/>
              <a:gd fmla="*/ 1603872 w 1712027" name="connsiteX39"/>
              <a:gd fmla="*/ 78658 h 1486107" name="connsiteY39"/>
              <a:gd fmla="*/ 1544879 w 1712027" name="connsiteX40"/>
              <a:gd fmla="*/ 58994 h 1486107" name="connsiteY40"/>
              <a:gd fmla="*/ 1485885 w 1712027" name="connsiteX41"/>
              <a:gd fmla="*/ 19665 h 1486107" name="connsiteY41"/>
              <a:gd fmla="*/ 1328569 w 1712027" name="connsiteX42"/>
              <a:gd fmla="*/ 0 h 1486107" name="connsiteY42"/>
              <a:gd fmla="*/ 728801 w 1712027" name="connsiteX43"/>
              <a:gd fmla="*/ 9833 h 1486107" name="connsiteY43"/>
              <a:gd fmla="*/ 581318 w 1712027" name="connsiteX44"/>
              <a:gd fmla="*/ 29497 h 1486107" name="connsiteY44"/>
              <a:gd fmla="*/ 551821 w 1712027" name="connsiteX45"/>
              <a:gd fmla="*/ 49162 h 1486107" name="connsiteY45"/>
              <a:gd fmla="*/ 473163 w 1712027" name="connsiteX46"/>
              <a:gd fmla="*/ 78658 h 1486107" name="connsiteY46"/>
              <a:gd fmla="*/ 384672 w 1712027" name="connsiteX47"/>
              <a:gd fmla="*/ 147484 h 1486107" name="connsiteY47"/>
              <a:gd fmla="*/ 355176 w 1712027" name="connsiteX48"/>
              <a:gd fmla="*/ 167149 h 1486107" name="connsiteY48"/>
              <a:gd fmla="*/ 335511 w 1712027" name="connsiteX49"/>
              <a:gd fmla="*/ 196646 h 1486107" name="connsiteY49"/>
              <a:gd fmla="*/ 266685 w 1712027" name="connsiteX50"/>
              <a:gd fmla="*/ 235975 h 1486107" name="connsiteY50"/>
              <a:gd fmla="*/ 227356 w 1712027" name="connsiteX51"/>
              <a:gd fmla="*/ 304800 h 1486107" name="connsiteY51"/>
              <a:gd fmla="*/ 178195 w 1712027" name="connsiteX52"/>
              <a:gd fmla="*/ 353962 h 1486107" name="connsiteY52"/>
              <a:gd fmla="*/ 148698 w 1712027" name="connsiteX53"/>
              <a:gd fmla="*/ 422788 h 1486107" name="connsiteY53"/>
              <a:gd fmla="*/ 99537 w 1712027" name="connsiteX54"/>
              <a:gd fmla="*/ 491613 h 1486107" name="connsiteY54"/>
              <a:gd fmla="*/ 60208 w 1712027" name="connsiteX55"/>
              <a:gd fmla="*/ 589936 h 1486107" name="connsiteY55"/>
              <a:gd fmla="*/ 30711 w 1712027" name="connsiteX56"/>
              <a:gd fmla="*/ 668594 h 1486107" name="connsiteY56"/>
              <a:gd fmla="*/ 11047 w 1712027" name="connsiteX57"/>
              <a:gd fmla="*/ 747252 h 1486107" name="connsiteY57"/>
              <a:gd fmla="*/ 1214 w 1712027" name="connsiteX58"/>
              <a:gd fmla="*/ 786581 h 1486107" name="connsiteY58"/>
              <a:gd fmla="*/ 40543 w 1712027" name="connsiteX59"/>
              <a:gd fmla="*/ 1032388 h 1486107" name="connsiteY59"/>
              <a:gd fmla="*/ 70040 w 1712027" name="connsiteX60"/>
              <a:gd fmla="*/ 1061884 h 1486107" name="connsiteY60"/>
              <a:gd fmla="*/ 89705 w 1712027" name="connsiteX61"/>
              <a:gd fmla="*/ 1101213 h 1486107" name="connsiteY61"/>
              <a:gd fmla="*/ 119201 w 1712027" name="connsiteX62"/>
              <a:gd fmla="*/ 1120878 h 1486107" name="connsiteY62"/>
              <a:gd fmla="*/ 158531 w 1712027" name="connsiteX63"/>
              <a:gd fmla="*/ 1170039 h 1486107" name="connsiteY63"/>
              <a:gd fmla="*/ 207692 w 1712027" name="connsiteX64"/>
              <a:gd fmla="*/ 1238865 h 1486107" name="connsiteY64"/>
              <a:gd fmla="*/ 247021 w 1712027" name="connsiteX65"/>
              <a:gd fmla="*/ 1297858 h 1486107" name="connsiteY65"/>
              <a:gd fmla="*/ 306014 w 1712027" name="connsiteX66"/>
              <a:gd fmla="*/ 1337188 h 1486107" name="connsiteY66"/>
              <a:gd fmla="*/ 335511 w 1712027" name="connsiteX67"/>
              <a:gd fmla="*/ 1366684 h 1486107" name="connsiteY67"/>
              <a:gd fmla="*/ 394505 w 1712027" name="connsiteX68"/>
              <a:gd fmla="*/ 1376517 h 1486107" name="connsiteY68"/>
              <a:gd fmla="*/ 453498 w 1712027" name="connsiteX69"/>
              <a:gd fmla="*/ 1396181 h 1486107" name="connsiteY69"/>
              <a:gd fmla="*/ 384672 w 1712027" name="connsiteX70"/>
              <a:gd fmla="*/ 1484671 h 1486107" name="connsiteY70"/>
              <a:gd fmla="*/ 355176 w 1712027" name="connsiteX71"/>
              <a:gd fmla="*/ 1484671 h 1486107" name="connsiteY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b="b" l="l" r="r" t="t"/>
            <a:pathLst>
              <a:path h="1486107" w="1712027">
                <a:moveTo>
                  <a:pt x="355176" y="1484671"/>
                </a:moveTo>
                <a:lnTo>
                  <a:pt x="355176" y="1484671"/>
                </a:lnTo>
                <a:cubicBezTo>
                  <a:pt x="381395" y="1461729"/>
                  <a:pt x="409199" y="1440481"/>
                  <a:pt x="433834" y="1415846"/>
                </a:cubicBezTo>
                <a:cubicBezTo>
                  <a:pt x="445422" y="1404259"/>
                  <a:pt x="451744" y="1388105"/>
                  <a:pt x="463331" y="1376517"/>
                </a:cubicBezTo>
                <a:cubicBezTo>
                  <a:pt x="471687" y="1368161"/>
                  <a:pt x="483749" y="1364417"/>
                  <a:pt x="492827" y="1356852"/>
                </a:cubicBezTo>
                <a:cubicBezTo>
                  <a:pt x="503509" y="1347950"/>
                  <a:pt x="511642" y="1336257"/>
                  <a:pt x="522324" y="1327355"/>
                </a:cubicBezTo>
                <a:cubicBezTo>
                  <a:pt x="551031" y="1303432"/>
                  <a:pt x="581195" y="1281313"/>
                  <a:pt x="610814" y="1258529"/>
                </a:cubicBezTo>
                <a:cubicBezTo>
                  <a:pt x="623803" y="1248538"/>
                  <a:pt x="636508" y="1238123"/>
                  <a:pt x="650143" y="1229033"/>
                </a:cubicBezTo>
                <a:cubicBezTo>
                  <a:pt x="659975" y="1222478"/>
                  <a:pt x="670186" y="1216458"/>
                  <a:pt x="679640" y="1209368"/>
                </a:cubicBezTo>
                <a:cubicBezTo>
                  <a:pt x="696428" y="1196777"/>
                  <a:pt x="713008" y="1183858"/>
                  <a:pt x="728801" y="1170039"/>
                </a:cubicBezTo>
                <a:cubicBezTo>
                  <a:pt x="739266" y="1160882"/>
                  <a:pt x="746983" y="1148624"/>
                  <a:pt x="758298" y="1140542"/>
                </a:cubicBezTo>
                <a:cubicBezTo>
                  <a:pt x="770225" y="1132023"/>
                  <a:pt x="785198" y="1128646"/>
                  <a:pt x="797627" y="1120878"/>
                </a:cubicBezTo>
                <a:cubicBezTo>
                  <a:pt x="811523" y="1112193"/>
                  <a:pt x="823321" y="1100471"/>
                  <a:pt x="836956" y="1091381"/>
                </a:cubicBezTo>
                <a:cubicBezTo>
                  <a:pt x="862682" y="1074230"/>
                  <a:pt x="889888" y="1059371"/>
                  <a:pt x="915614" y="1042220"/>
                </a:cubicBezTo>
                <a:cubicBezTo>
                  <a:pt x="925446" y="1035665"/>
                  <a:pt x="935495" y="1029424"/>
                  <a:pt x="945111" y="1022555"/>
                </a:cubicBezTo>
                <a:cubicBezTo>
                  <a:pt x="958446" y="1013030"/>
                  <a:pt x="969783" y="1000387"/>
                  <a:pt x="984440" y="993058"/>
                </a:cubicBezTo>
                <a:cubicBezTo>
                  <a:pt x="996526" y="987015"/>
                  <a:pt x="1010659" y="986503"/>
                  <a:pt x="1023769" y="983226"/>
                </a:cubicBezTo>
                <a:cubicBezTo>
                  <a:pt x="1030324" y="973394"/>
                  <a:pt x="1034541" y="961511"/>
                  <a:pt x="1043434" y="953729"/>
                </a:cubicBezTo>
                <a:cubicBezTo>
                  <a:pt x="1061220" y="938166"/>
                  <a:pt x="1102427" y="914400"/>
                  <a:pt x="1102427" y="914400"/>
                </a:cubicBezTo>
                <a:cubicBezTo>
                  <a:pt x="1108982" y="904568"/>
                  <a:pt x="1112071" y="891167"/>
                  <a:pt x="1122092" y="884904"/>
                </a:cubicBezTo>
                <a:cubicBezTo>
                  <a:pt x="1139669" y="873918"/>
                  <a:pt x="1181085" y="865239"/>
                  <a:pt x="1181085" y="865239"/>
                </a:cubicBezTo>
                <a:cubicBezTo>
                  <a:pt x="1194195" y="855407"/>
                  <a:pt x="1206518" y="844427"/>
                  <a:pt x="1220414" y="835742"/>
                </a:cubicBezTo>
                <a:cubicBezTo>
                  <a:pt x="1261955" y="809779"/>
                  <a:pt x="1261932" y="823721"/>
                  <a:pt x="1299072" y="786581"/>
                </a:cubicBezTo>
                <a:cubicBezTo>
                  <a:pt x="1307428" y="778225"/>
                  <a:pt x="1309844" y="764866"/>
                  <a:pt x="1318737" y="757084"/>
                </a:cubicBezTo>
                <a:cubicBezTo>
                  <a:pt x="1336523" y="741521"/>
                  <a:pt x="1361020" y="734467"/>
                  <a:pt x="1377731" y="717755"/>
                </a:cubicBezTo>
                <a:cubicBezTo>
                  <a:pt x="1387563" y="707923"/>
                  <a:pt x="1398325" y="698940"/>
                  <a:pt x="1407227" y="688258"/>
                </a:cubicBezTo>
                <a:cubicBezTo>
                  <a:pt x="1414792" y="679180"/>
                  <a:pt x="1417665" y="666144"/>
                  <a:pt x="1426892" y="658762"/>
                </a:cubicBezTo>
                <a:cubicBezTo>
                  <a:pt x="1434985" y="652288"/>
                  <a:pt x="1447329" y="653962"/>
                  <a:pt x="1456389" y="648929"/>
                </a:cubicBezTo>
                <a:cubicBezTo>
                  <a:pt x="1477048" y="637451"/>
                  <a:pt x="1495718" y="622710"/>
                  <a:pt x="1515382" y="609600"/>
                </a:cubicBezTo>
                <a:cubicBezTo>
                  <a:pt x="1515387" y="609597"/>
                  <a:pt x="1574372" y="570275"/>
                  <a:pt x="1574376" y="570271"/>
                </a:cubicBezTo>
                <a:lnTo>
                  <a:pt x="1603872" y="540775"/>
                </a:lnTo>
                <a:cubicBezTo>
                  <a:pt x="1607150" y="530943"/>
                  <a:pt x="1608672" y="520338"/>
                  <a:pt x="1613705" y="511278"/>
                </a:cubicBezTo>
                <a:cubicBezTo>
                  <a:pt x="1625183" y="490618"/>
                  <a:pt x="1653034" y="452284"/>
                  <a:pt x="1653034" y="452284"/>
                </a:cubicBezTo>
                <a:cubicBezTo>
                  <a:pt x="1677728" y="353507"/>
                  <a:pt x="1664149" y="399273"/>
                  <a:pt x="1692363" y="314633"/>
                </a:cubicBezTo>
                <a:lnTo>
                  <a:pt x="1702195" y="285136"/>
                </a:lnTo>
                <a:lnTo>
                  <a:pt x="1712027" y="255639"/>
                </a:lnTo>
                <a:cubicBezTo>
                  <a:pt x="1708750" y="229420"/>
                  <a:pt x="1711225" y="201814"/>
                  <a:pt x="1702195" y="176981"/>
                </a:cubicBezTo>
                <a:cubicBezTo>
                  <a:pt x="1697443" y="163913"/>
                  <a:pt x="1681600" y="158166"/>
                  <a:pt x="1672698" y="147484"/>
                </a:cubicBezTo>
                <a:cubicBezTo>
                  <a:pt x="1638488" y="106432"/>
                  <a:pt x="1671960" y="124297"/>
                  <a:pt x="1623537" y="108155"/>
                </a:cubicBezTo>
                <a:cubicBezTo>
                  <a:pt x="1616982" y="98323"/>
                  <a:pt x="1613893" y="84921"/>
                  <a:pt x="1603872" y="78658"/>
                </a:cubicBezTo>
                <a:cubicBezTo>
                  <a:pt x="1586295" y="67672"/>
                  <a:pt x="1544879" y="58994"/>
                  <a:pt x="1544879" y="58994"/>
                </a:cubicBezTo>
                <a:cubicBezTo>
                  <a:pt x="1525214" y="45884"/>
                  <a:pt x="1509336" y="22597"/>
                  <a:pt x="1485885" y="19665"/>
                </a:cubicBezTo>
                <a:lnTo>
                  <a:pt x="1328569" y="0"/>
                </a:lnTo>
                <a:lnTo>
                  <a:pt x="728801" y="9833"/>
                </a:lnTo>
                <a:cubicBezTo>
                  <a:pt x="623945" y="12706"/>
                  <a:pt x="642093" y="9239"/>
                  <a:pt x="581318" y="29497"/>
                </a:cubicBezTo>
                <a:cubicBezTo>
                  <a:pt x="571486" y="36052"/>
                  <a:pt x="562683" y="44507"/>
                  <a:pt x="551821" y="49162"/>
                </a:cubicBezTo>
                <a:cubicBezTo>
                  <a:pt x="496580" y="72837"/>
                  <a:pt x="526414" y="41792"/>
                  <a:pt x="473163" y="78658"/>
                </a:cubicBezTo>
                <a:cubicBezTo>
                  <a:pt x="442439" y="99928"/>
                  <a:pt x="415764" y="126755"/>
                  <a:pt x="384672" y="147484"/>
                </a:cubicBezTo>
                <a:lnTo>
                  <a:pt x="355176" y="167149"/>
                </a:lnTo>
                <a:cubicBezTo>
                  <a:pt x="348621" y="176981"/>
                  <a:pt x="343867" y="188290"/>
                  <a:pt x="335511" y="196646"/>
                </a:cubicBezTo>
                <a:cubicBezTo>
                  <a:pt x="321615" y="210541"/>
                  <a:pt x="282105" y="228265"/>
                  <a:pt x="266685" y="235975"/>
                </a:cubicBezTo>
                <a:cubicBezTo>
                  <a:pt x="253575" y="258917"/>
                  <a:pt x="243210" y="283661"/>
                  <a:pt x="227356" y="304800"/>
                </a:cubicBezTo>
                <a:cubicBezTo>
                  <a:pt x="213451" y="323340"/>
                  <a:pt x="191050" y="334679"/>
                  <a:pt x="178195" y="353962"/>
                </a:cubicBezTo>
                <a:cubicBezTo>
                  <a:pt x="164350" y="374730"/>
                  <a:pt x="161082" y="401117"/>
                  <a:pt x="148698" y="422788"/>
                </a:cubicBezTo>
                <a:cubicBezTo>
                  <a:pt x="134710" y="447266"/>
                  <a:pt x="113525" y="467135"/>
                  <a:pt x="99537" y="491613"/>
                </a:cubicBezTo>
                <a:cubicBezTo>
                  <a:pt x="71798" y="540156"/>
                  <a:pt x="75508" y="549137"/>
                  <a:pt x="60208" y="589936"/>
                </a:cubicBezTo>
                <a:cubicBezTo>
                  <a:pt x="50270" y="616437"/>
                  <a:pt x="38152" y="641310"/>
                  <a:pt x="30711" y="668594"/>
                </a:cubicBezTo>
                <a:cubicBezTo>
                  <a:pt x="23600" y="694668"/>
                  <a:pt x="17602" y="721033"/>
                  <a:pt x="11047" y="747252"/>
                </a:cubicBezTo>
                <a:lnTo>
                  <a:pt x="1214" y="786581"/>
                </a:lnTo>
                <a:cubicBezTo>
                  <a:pt x="8121" y="924708"/>
                  <a:pt x="-21589" y="949545"/>
                  <a:pt x="40543" y="1032388"/>
                </a:cubicBezTo>
                <a:cubicBezTo>
                  <a:pt x="48886" y="1043512"/>
                  <a:pt x="60208" y="1052052"/>
                  <a:pt x="70040" y="1061884"/>
                </a:cubicBezTo>
                <a:cubicBezTo>
                  <a:pt x="76595" y="1074994"/>
                  <a:pt x="80322" y="1089953"/>
                  <a:pt x="89705" y="1101213"/>
                </a:cubicBezTo>
                <a:cubicBezTo>
                  <a:pt x="97270" y="1110291"/>
                  <a:pt x="111819" y="1111651"/>
                  <a:pt x="119201" y="1120878"/>
                </a:cubicBezTo>
                <a:cubicBezTo>
                  <a:pt x="173473" y="1188719"/>
                  <a:pt x="74004" y="1113689"/>
                  <a:pt x="158531" y="1170039"/>
                </a:cubicBezTo>
                <a:cubicBezTo>
                  <a:pt x="222431" y="1265892"/>
                  <a:pt x="122366" y="1116971"/>
                  <a:pt x="207692" y="1238865"/>
                </a:cubicBezTo>
                <a:cubicBezTo>
                  <a:pt x="221245" y="1258226"/>
                  <a:pt x="227357" y="1284748"/>
                  <a:pt x="247021" y="1297858"/>
                </a:cubicBezTo>
                <a:cubicBezTo>
                  <a:pt x="266685" y="1310968"/>
                  <a:pt x="289302" y="1320477"/>
                  <a:pt x="306014" y="1337188"/>
                </a:cubicBezTo>
                <a:cubicBezTo>
                  <a:pt x="315846" y="1347020"/>
                  <a:pt x="322805" y="1361037"/>
                  <a:pt x="335511" y="1366684"/>
                </a:cubicBezTo>
                <a:cubicBezTo>
                  <a:pt x="353729" y="1374781"/>
                  <a:pt x="375164" y="1371682"/>
                  <a:pt x="394505" y="1376517"/>
                </a:cubicBezTo>
                <a:cubicBezTo>
                  <a:pt x="414614" y="1381544"/>
                  <a:pt x="453498" y="1396181"/>
                  <a:pt x="453498" y="1396181"/>
                </a:cubicBezTo>
                <a:cubicBezTo>
                  <a:pt x="384437" y="1442222"/>
                  <a:pt x="396427" y="1414144"/>
                  <a:pt x="384672" y="1484671"/>
                </a:cubicBezTo>
                <a:cubicBezTo>
                  <a:pt x="384133" y="1487904"/>
                  <a:pt x="360092" y="1484671"/>
                  <a:pt x="355176" y="14846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4" name="Freeform: Shape 33">
            <a:extLst>
              <a:ext uri="{FF2B5EF4-FFF2-40B4-BE49-F238E27FC236}">
                <a16:creationId xmlns:a16="http://schemas.microsoft.com/office/drawing/2014/main" id="{2996B193-D992-4855-AE1C-94F626A7CB36}"/>
              </a:ext>
            </a:extLst>
          </p:cNvPr>
          <p:cNvSpPr/>
          <p:nvPr/>
        </p:nvSpPr>
        <p:spPr>
          <a:xfrm>
            <a:off x="2455607" y="1511710"/>
            <a:ext cx="2706329" cy="2551471"/>
          </a:xfrm>
          <a:custGeom>
            <a:avLst/>
            <a:gdLst>
              <a:gd fmla="*/ 2792361 w 3608439" name="connsiteX0"/>
              <a:gd fmla="*/ 3401961 h 3401961" name="connsiteY0"/>
              <a:gd fmla="*/ 2792361 w 3608439" name="connsiteX1"/>
              <a:gd fmla="*/ 3401961 h 3401961" name="connsiteY1"/>
              <a:gd fmla="*/ 2880852 w 3608439" name="connsiteX2"/>
              <a:gd fmla="*/ 3392129 h 3401961" name="connsiteY2"/>
              <a:gd fmla="*/ 2910348 w 3608439" name="connsiteX3"/>
              <a:gd fmla="*/ 3382297 h 3401961" name="connsiteY3"/>
              <a:gd fmla="*/ 3038168 w 3608439" name="connsiteX4"/>
              <a:gd fmla="*/ 3372464 h 3401961" name="connsiteY4"/>
              <a:gd fmla="*/ 3215148 w 3608439" name="connsiteX5"/>
              <a:gd fmla="*/ 3342968 h 3401961" name="connsiteY5"/>
              <a:gd fmla="*/ 3303639 w 3608439" name="connsiteX6"/>
              <a:gd fmla="*/ 3313471 h 3401961" name="connsiteY6"/>
              <a:gd fmla="*/ 3333135 w 3608439" name="connsiteX7"/>
              <a:gd fmla="*/ 3303639 h 3401961" name="connsiteY7"/>
              <a:gd fmla="*/ 3392129 w 3608439" name="connsiteX8"/>
              <a:gd fmla="*/ 3293806 h 3401961" name="connsiteY8"/>
              <a:gd fmla="*/ 3451123 w 3608439" name="connsiteX9"/>
              <a:gd fmla="*/ 3274142 h 3401961" name="connsiteY9"/>
              <a:gd fmla="*/ 3510116 w 3608439" name="connsiteX10"/>
              <a:gd fmla="*/ 3234813 h 3401961" name="connsiteY10"/>
              <a:gd fmla="*/ 3559277 w 3608439" name="connsiteX11"/>
              <a:gd fmla="*/ 3185652 h 3401961" name="connsiteY11"/>
              <a:gd fmla="*/ 3569110 w 3608439" name="connsiteX12"/>
              <a:gd fmla="*/ 3116826 h 3401961" name="connsiteY12"/>
              <a:gd fmla="*/ 3588774 w 3608439" name="connsiteX13"/>
              <a:gd fmla="*/ 3028335 h 3401961" name="connsiteY13"/>
              <a:gd fmla="*/ 3608439 w 3608439" name="connsiteX14"/>
              <a:gd fmla="*/ 2949677 h 3401961" name="connsiteY14"/>
              <a:gd fmla="*/ 3598606 w 3608439" name="connsiteX15"/>
              <a:gd fmla="*/ 2674374 h 3401961" name="connsiteY15"/>
              <a:gd fmla="*/ 3578942 w 3608439" name="connsiteX16"/>
              <a:gd fmla="*/ 2644877 h 3401961" name="connsiteY16"/>
              <a:gd fmla="*/ 3569110 w 3608439" name="connsiteX17"/>
              <a:gd fmla="*/ 2615381 h 3401961" name="connsiteY17"/>
              <a:gd fmla="*/ 3529781 w 3608439" name="connsiteX18"/>
              <a:gd fmla="*/ 2585884 h 3401961" name="connsiteY18"/>
              <a:gd fmla="*/ 3500284 w 3608439" name="connsiteX19"/>
              <a:gd fmla="*/ 2556387 h 3401961" name="connsiteY19"/>
              <a:gd fmla="*/ 3411793 w 3608439" name="connsiteX20"/>
              <a:gd fmla="*/ 2507226 h 3401961" name="connsiteY20"/>
              <a:gd fmla="*/ 3352800 w 3608439" name="connsiteX21"/>
              <a:gd fmla="*/ 2467897 h 3401961" name="connsiteY21"/>
              <a:gd fmla="*/ 3274142 w 3608439" name="connsiteX22"/>
              <a:gd fmla="*/ 2438400 h 3401961" name="connsiteY22"/>
              <a:gd fmla="*/ 3244645 w 3608439" name="connsiteX23"/>
              <a:gd fmla="*/ 2408903 h 3401961" name="connsiteY23"/>
              <a:gd fmla="*/ 3205316 w 3608439" name="connsiteX24"/>
              <a:gd fmla="*/ 2379406 h 3401961" name="connsiteY24"/>
              <a:gd fmla="*/ 3175819 w 3608439" name="connsiteX25"/>
              <a:gd fmla="*/ 2359742 h 3401961" name="connsiteY25"/>
              <a:gd fmla="*/ 3116826 w 3608439" name="connsiteX26"/>
              <a:gd fmla="*/ 2310581 h 3401961" name="connsiteY26"/>
              <a:gd fmla="*/ 3057832 w 3608439" name="connsiteX27"/>
              <a:gd fmla="*/ 2251587 h 3401961" name="connsiteY27"/>
              <a:gd fmla="*/ 2949677 w 3608439" name="connsiteX28"/>
              <a:gd fmla="*/ 2163097 h 3401961" name="connsiteY28"/>
              <a:gd fmla="*/ 2871019 w 3608439" name="connsiteX29"/>
              <a:gd fmla="*/ 2094271 h 3401961" name="connsiteY29"/>
              <a:gd fmla="*/ 2841523 w 3608439" name="connsiteX30"/>
              <a:gd fmla="*/ 2064774 h 3401961" name="connsiteY30"/>
              <a:gd fmla="*/ 2812026 w 3608439" name="connsiteX31"/>
              <a:gd fmla="*/ 2045110 h 3401961" name="connsiteY31"/>
              <a:gd fmla="*/ 2772697 w 3608439" name="connsiteX32"/>
              <a:gd fmla="*/ 2015613 h 3401961" name="connsiteY32"/>
              <a:gd fmla="*/ 2694039 w 3608439" name="connsiteX33"/>
              <a:gd fmla="*/ 1956619 h 3401961" name="connsiteY33"/>
              <a:gd fmla="*/ 2684206 w 3608439" name="connsiteX34"/>
              <a:gd fmla="*/ 1927122 h 3401961" name="connsiteY34"/>
              <a:gd fmla="*/ 2654710 w 3608439" name="connsiteX35"/>
              <a:gd fmla="*/ 1897626 h 3401961" name="connsiteY35"/>
              <a:gd fmla="*/ 2635045 w 3608439" name="connsiteX36"/>
              <a:gd fmla="*/ 1868129 h 3401961" name="connsiteY36"/>
              <a:gd fmla="*/ 2625213 w 3608439" name="connsiteX37"/>
              <a:gd fmla="*/ 1818968 h 3401961" name="connsiteY37"/>
              <a:gd fmla="*/ 2605548 w 3608439" name="connsiteX38"/>
              <a:gd fmla="*/ 1789471 h 3401961" name="connsiteY38"/>
              <a:gd fmla="*/ 2576052 w 3608439" name="connsiteX39"/>
              <a:gd fmla="*/ 1730477 h 3401961" name="connsiteY39"/>
              <a:gd fmla="*/ 2566219 w 3608439" name="connsiteX40"/>
              <a:gd fmla="*/ 1681316 h 3401961" name="connsiteY40"/>
              <a:gd fmla="*/ 2517058 w 3608439" name="connsiteX41"/>
              <a:gd fmla="*/ 1602658 h 3401961" name="connsiteY41"/>
              <a:gd fmla="*/ 2487561 w 3608439" name="connsiteX42"/>
              <a:gd fmla="*/ 1573161 h 3401961" name="connsiteY42"/>
              <a:gd fmla="*/ 2448232 w 3608439" name="connsiteX43"/>
              <a:gd fmla="*/ 1524000 h 3401961" name="connsiteY43"/>
              <a:gd fmla="*/ 2399071 w 3608439" name="connsiteX44"/>
              <a:gd fmla="*/ 1445342 h 3401961" name="connsiteY44"/>
              <a:gd fmla="*/ 2379406 w 3608439" name="connsiteX45"/>
              <a:gd fmla="*/ 1415845 h 3401961" name="connsiteY45"/>
              <a:gd fmla="*/ 2320413 w 3608439" name="connsiteX46"/>
              <a:gd fmla="*/ 1356852 h 3401961" name="connsiteY46"/>
              <a:gd fmla="*/ 2281084 w 3608439" name="connsiteX47"/>
              <a:gd fmla="*/ 1297858 h 3401961" name="connsiteY47"/>
              <a:gd fmla="*/ 2261419 w 3608439" name="connsiteX48"/>
              <a:gd fmla="*/ 1268361 h 3401961" name="connsiteY48"/>
              <a:gd fmla="*/ 2202426 w 3608439" name="connsiteX49"/>
              <a:gd fmla="*/ 1209368 h 3401961" name="connsiteY49"/>
              <a:gd fmla="*/ 2172929 w 3608439" name="connsiteX50"/>
              <a:gd fmla="*/ 1179871 h 3401961" name="connsiteY50"/>
              <a:gd fmla="*/ 2104103 w 3608439" name="connsiteX51"/>
              <a:gd fmla="*/ 1150374 h 3401961" name="connsiteY51"/>
              <a:gd fmla="*/ 2074606 w 3608439" name="connsiteX52"/>
              <a:gd fmla="*/ 1120877 h 3401961" name="connsiteY52"/>
              <a:gd fmla="*/ 2025445 w 3608439" name="connsiteX53"/>
              <a:gd fmla="*/ 1101213 h 3401961" name="connsiteY53"/>
              <a:gd fmla="*/ 1986116 w 3608439" name="connsiteX54"/>
              <a:gd fmla="*/ 1081548 h 3401961" name="connsiteY54"/>
              <a:gd fmla="*/ 1956619 w 3608439" name="connsiteX55"/>
              <a:gd fmla="*/ 1061884 h 3401961" name="connsiteY55"/>
              <a:gd fmla="*/ 1877961 w 3608439" name="connsiteX56"/>
              <a:gd fmla="*/ 1042219 h 3401961" name="connsiteY56"/>
              <a:gd fmla="*/ 1818968 w 3608439" name="connsiteX57"/>
              <a:gd fmla="*/ 1022555 h 3401961" name="connsiteY57"/>
              <a:gd fmla="*/ 1720645 w 3608439" name="connsiteX58"/>
              <a:gd fmla="*/ 993058 h 3401961" name="connsiteY58"/>
              <a:gd fmla="*/ 1691148 w 3608439" name="connsiteX59"/>
              <a:gd fmla="*/ 983226 h 3401961" name="connsiteY59"/>
              <a:gd fmla="*/ 1651819 w 3608439" name="connsiteX60"/>
              <a:gd fmla="*/ 963561 h 3401961" name="connsiteY60"/>
              <a:gd fmla="*/ 1573161 w 3608439" name="connsiteX61"/>
              <a:gd fmla="*/ 943897 h 3401961" name="connsiteY61"/>
              <a:gd fmla="*/ 1543664 w 3608439" name="connsiteX62"/>
              <a:gd fmla="*/ 934064 h 3401961" name="connsiteY62"/>
              <a:gd fmla="*/ 1474839 w 3608439" name="connsiteX63"/>
              <a:gd fmla="*/ 914400 h 3401961" name="connsiteY63"/>
              <a:gd fmla="*/ 1415845 w 3608439" name="connsiteX64"/>
              <a:gd fmla="*/ 865239 h 3401961" name="connsiteY64"/>
              <a:gd fmla="*/ 1386348 w 3608439" name="connsiteX65"/>
              <a:gd fmla="*/ 845574 h 3401961" name="connsiteY65"/>
              <a:gd fmla="*/ 1366684 w 3608439" name="connsiteX66"/>
              <a:gd fmla="*/ 816077 h 3401961" name="connsiteY66"/>
              <a:gd fmla="*/ 1337187 w 3608439" name="connsiteX67"/>
              <a:gd fmla="*/ 796413 h 3401961" name="connsiteY67"/>
              <a:gd fmla="*/ 1297858 w 3608439" name="connsiteX68"/>
              <a:gd fmla="*/ 737419 h 3401961" name="connsiteY68"/>
              <a:gd fmla="*/ 1268361 w 3608439" name="connsiteX69"/>
              <a:gd fmla="*/ 707922 h 3401961" name="connsiteY69"/>
              <a:gd fmla="*/ 1258529 w 3608439" name="connsiteX70"/>
              <a:gd fmla="*/ 678426 h 3401961" name="connsiteY70"/>
              <a:gd fmla="*/ 1199535 w 3608439" name="connsiteX71"/>
              <a:gd fmla="*/ 589935 h 3401961" name="connsiteY71"/>
              <a:gd fmla="*/ 1179871 w 3608439" name="connsiteX72"/>
              <a:gd fmla="*/ 560439 h 3401961" name="connsiteY72"/>
              <a:gd fmla="*/ 1160206 w 3608439" name="connsiteX73"/>
              <a:gd fmla="*/ 530942 h 3401961" name="connsiteY73"/>
              <a:gd fmla="*/ 1150374 w 3608439" name="connsiteX74"/>
              <a:gd fmla="*/ 501445 h 3401961" name="connsiteY74"/>
              <a:gd fmla="*/ 1111045 w 3608439" name="connsiteX75"/>
              <a:gd fmla="*/ 442452 h 3401961" name="connsiteY75"/>
              <a:gd fmla="*/ 1101213 w 3608439" name="connsiteX76"/>
              <a:gd fmla="*/ 412955 h 3401961" name="connsiteY76"/>
              <a:gd fmla="*/ 1081548 w 3608439" name="connsiteX77"/>
              <a:gd fmla="*/ 373626 h 3401961" name="connsiteY77"/>
              <a:gd fmla="*/ 1052052 w 3608439" name="connsiteX78"/>
              <a:gd fmla="*/ 304800 h 3401961" name="connsiteY78"/>
              <a:gd fmla="*/ 1022555 w 3608439" name="connsiteX79"/>
              <a:gd fmla="*/ 226142 h 3401961" name="connsiteY79"/>
              <a:gd fmla="*/ 993058 w 3608439" name="connsiteX80"/>
              <a:gd fmla="*/ 167148 h 3401961" name="connsiteY80"/>
              <a:gd fmla="*/ 963561 w 3608439" name="connsiteX81"/>
              <a:gd fmla="*/ 147484 h 3401961" name="connsiteY81"/>
              <a:gd fmla="*/ 914400 w 3608439" name="connsiteX82"/>
              <a:gd fmla="*/ 98322 h 3401961" name="connsiteY82"/>
              <a:gd fmla="*/ 884903 w 3608439" name="connsiteX83"/>
              <a:gd fmla="*/ 68826 h 3401961" name="connsiteY83"/>
              <a:gd fmla="*/ 825910 w 3608439" name="connsiteX84"/>
              <a:gd fmla="*/ 39329 h 3401961" name="connsiteY84"/>
              <a:gd fmla="*/ 796413 w 3608439" name="connsiteX85"/>
              <a:gd fmla="*/ 19664 h 3401961" name="connsiteY85"/>
              <a:gd fmla="*/ 717755 w 3608439" name="connsiteX86"/>
              <a:gd fmla="*/ 0 h 3401961" name="connsiteY86"/>
              <a:gd fmla="*/ 629264 w 3608439" name="connsiteX87"/>
              <a:gd fmla="*/ 9832 h 3401961" name="connsiteY87"/>
              <a:gd fmla="*/ 501445 w 3608439" name="connsiteX88"/>
              <a:gd fmla="*/ 49161 h 3401961" name="connsiteY88"/>
              <a:gd fmla="*/ 462116 w 3608439" name="connsiteX89"/>
              <a:gd fmla="*/ 68826 h 3401961" name="connsiteY89"/>
              <a:gd fmla="*/ 393290 w 3608439" name="connsiteX90"/>
              <a:gd fmla="*/ 88490 h 3401961" name="connsiteY90"/>
              <a:gd fmla="*/ 353961 w 3608439" name="connsiteX91"/>
              <a:gd fmla="*/ 108155 h 3401961" name="connsiteY91"/>
              <a:gd fmla="*/ 324464 w 3608439" name="connsiteX92"/>
              <a:gd fmla="*/ 137652 h 3401961" name="connsiteY92"/>
              <a:gd fmla="*/ 265471 w 3608439" name="connsiteX93"/>
              <a:gd fmla="*/ 167148 h 3401961" name="connsiteY93"/>
              <a:gd fmla="*/ 206477 w 3608439" name="connsiteX94"/>
              <a:gd fmla="*/ 216310 h 3401961" name="connsiteY94"/>
              <a:gd fmla="*/ 157316 w 3608439" name="connsiteX95"/>
              <a:gd fmla="*/ 265471 h 3401961" name="connsiteY95"/>
              <a:gd fmla="*/ 88490 w 3608439" name="connsiteX96"/>
              <a:gd fmla="*/ 344129 h 3401961" name="connsiteY96"/>
              <a:gd fmla="*/ 68826 w 3608439" name="connsiteX97"/>
              <a:gd fmla="*/ 373626 h 3401961" name="connsiteY97"/>
              <a:gd fmla="*/ 58993 w 3608439" name="connsiteX98"/>
              <a:gd fmla="*/ 403122 h 3401961" name="connsiteY98"/>
              <a:gd fmla="*/ 39329 w 3608439" name="connsiteX99"/>
              <a:gd fmla="*/ 432619 h 3401961" name="connsiteY99"/>
              <a:gd fmla="*/ 19664 w 3608439" name="connsiteX100"/>
              <a:gd fmla="*/ 511277 h 3401961" name="connsiteY100"/>
              <a:gd fmla="*/ 0 w 3608439" name="connsiteX101"/>
              <a:gd fmla="*/ 540774 h 3401961" name="connsiteY101"/>
              <a:gd fmla="*/ 9832 w 3608439" name="connsiteX102"/>
              <a:gd fmla="*/ 865239 h 3401961" name="connsiteY102"/>
              <a:gd fmla="*/ 29497 w 3608439" name="connsiteX103"/>
              <a:gd fmla="*/ 953729 h 3401961" name="connsiteY103"/>
              <a:gd fmla="*/ 58993 w 3608439" name="connsiteX104"/>
              <a:gd fmla="*/ 1002890 h 3401961" name="connsiteY104"/>
              <a:gd fmla="*/ 127819 w 3608439" name="connsiteX105"/>
              <a:gd fmla="*/ 1111045 h 3401961" name="connsiteY105"/>
              <a:gd fmla="*/ 176981 w 3608439" name="connsiteX106"/>
              <a:gd fmla="*/ 1140542 h 3401961" name="connsiteY106"/>
              <a:gd fmla="*/ 216310 w 3608439" name="connsiteX107"/>
              <a:gd fmla="*/ 1179871 h 3401961" name="connsiteY107"/>
              <a:gd fmla="*/ 294968 w 3608439" name="connsiteX108"/>
              <a:gd fmla="*/ 1219200 h 3401961" name="connsiteY108"/>
              <a:gd fmla="*/ 383458 w 3608439" name="connsiteX109"/>
              <a:gd fmla="*/ 1258529 h 3401961" name="connsiteY109"/>
              <a:gd fmla="*/ 550606 w 3608439" name="connsiteX110"/>
              <a:gd fmla="*/ 1307690 h 3401961" name="connsiteY110"/>
              <a:gd fmla="*/ 599768 w 3608439" name="connsiteX111"/>
              <a:gd fmla="*/ 1327355 h 3401961" name="connsiteY111"/>
              <a:gd fmla="*/ 639097 w 3608439" name="connsiteX112"/>
              <a:gd fmla="*/ 1337187 h 3401961" name="connsiteY112"/>
              <a:gd fmla="*/ 668593 w 3608439" name="connsiteX113"/>
              <a:gd fmla="*/ 1347019 h 3401961" name="connsiteY113"/>
              <a:gd fmla="*/ 747252 w 3608439" name="connsiteX114"/>
              <a:gd fmla="*/ 1376516 h 3401961" name="connsiteY114"/>
              <a:gd fmla="*/ 855406 w 3608439" name="connsiteX115"/>
              <a:gd fmla="*/ 1435510 h 3401961" name="connsiteY115"/>
              <a:gd fmla="*/ 875071 w 3608439" name="connsiteX116"/>
              <a:gd fmla="*/ 1465006 h 3401961" name="connsiteY116"/>
              <a:gd fmla="*/ 934064 w 3608439" name="connsiteX117"/>
              <a:gd fmla="*/ 1543664 h 3401961" name="connsiteY117"/>
              <a:gd fmla="*/ 1002890 w 3608439" name="connsiteX118"/>
              <a:gd fmla="*/ 1641987 h 3401961" name="connsiteY118"/>
              <a:gd fmla="*/ 1022555 w 3608439" name="connsiteX119"/>
              <a:gd fmla="*/ 1671484 h 3401961" name="connsiteY119"/>
              <a:gd fmla="*/ 1042219 w 3608439" name="connsiteX120"/>
              <a:gd fmla="*/ 1720645 h 3401961" name="connsiteY120"/>
              <a:gd fmla="*/ 1081548 w 3608439" name="connsiteX121"/>
              <a:gd fmla="*/ 1779639 h 3401961" name="connsiteY121"/>
              <a:gd fmla="*/ 1130710 w 3608439" name="connsiteX122"/>
              <a:gd fmla="*/ 1858297 h 3401961" name="connsiteY122"/>
              <a:gd fmla="*/ 1179871 w 3608439" name="connsiteX123"/>
              <a:gd fmla="*/ 1936955 h 3401961" name="connsiteY123"/>
              <a:gd fmla="*/ 1199535 w 3608439" name="connsiteX124"/>
              <a:gd fmla="*/ 1976284 h 3401961" name="connsiteY124"/>
              <a:gd fmla="*/ 1258529 w 3608439" name="connsiteX125"/>
              <a:gd fmla="*/ 2054942 h 3401961" name="connsiteY125"/>
              <a:gd fmla="*/ 1278193 w 3608439" name="connsiteX126"/>
              <a:gd fmla="*/ 2084439 h 3401961" name="connsiteY126"/>
              <a:gd fmla="*/ 1288026 w 3608439" name="connsiteX127"/>
              <a:gd fmla="*/ 2113935 h 3401961" name="connsiteY127"/>
              <a:gd fmla="*/ 1317523 w 3608439" name="connsiteX128"/>
              <a:gd fmla="*/ 2133600 h 3401961" name="connsiteY128"/>
              <a:gd fmla="*/ 1366684 w 3608439" name="connsiteX129"/>
              <a:gd fmla="*/ 2202426 h 3401961" name="connsiteY129"/>
              <a:gd fmla="*/ 1455174 w 3608439" name="connsiteX130"/>
              <a:gd fmla="*/ 2300748 h 3401961" name="connsiteY130"/>
              <a:gd fmla="*/ 1504335 w 3608439" name="connsiteX131"/>
              <a:gd fmla="*/ 2330245 h 3401961" name="connsiteY131"/>
              <a:gd fmla="*/ 1602658 w 3608439" name="connsiteX132"/>
              <a:gd fmla="*/ 2399071 h 3401961" name="connsiteY132"/>
              <a:gd fmla="*/ 1691148 w 3608439" name="connsiteX133"/>
              <a:gd fmla="*/ 2467897 h 3401961" name="connsiteY133"/>
              <a:gd fmla="*/ 1848464 w 3608439" name="connsiteX134"/>
              <a:gd fmla="*/ 2556387 h 3401961" name="connsiteY134"/>
              <a:gd fmla="*/ 1877961 w 3608439" name="connsiteX135"/>
              <a:gd fmla="*/ 2576052 h 3401961" name="connsiteY135"/>
              <a:gd fmla="*/ 1956619 w 3608439" name="connsiteX136"/>
              <a:gd fmla="*/ 2635045 h 3401961" name="connsiteY136"/>
              <a:gd fmla="*/ 2025445 w 3608439" name="connsiteX137"/>
              <a:gd fmla="*/ 2684206 h 3401961" name="connsiteY137"/>
              <a:gd fmla="*/ 2074606 w 3608439" name="connsiteX138"/>
              <a:gd fmla="*/ 2723535 h 3401961" name="connsiteY138"/>
              <a:gd fmla="*/ 2104103 w 3608439" name="connsiteX139"/>
              <a:gd fmla="*/ 2753032 h 3401961" name="connsiteY139"/>
              <a:gd fmla="*/ 2153264 w 3608439" name="connsiteX140"/>
              <a:gd fmla="*/ 2782529 h 3401961" name="connsiteY140"/>
              <a:gd fmla="*/ 2192593 w 3608439" name="connsiteX141"/>
              <a:gd fmla="*/ 2812026 h 3401961" name="connsiteY141"/>
              <a:gd fmla="*/ 2222090 w 3608439" name="connsiteX142"/>
              <a:gd fmla="*/ 2831690 h 3401961" name="connsiteY142"/>
              <a:gd fmla="*/ 2261419 w 3608439" name="connsiteX143"/>
              <a:gd fmla="*/ 2861187 h 3401961" name="connsiteY143"/>
              <a:gd fmla="*/ 2300748 w 3608439" name="connsiteX144"/>
              <a:gd fmla="*/ 2880852 h 3401961" name="connsiteY144"/>
              <a:gd fmla="*/ 2379406 w 3608439" name="connsiteX145"/>
              <a:gd fmla="*/ 2910348 h 3401961" name="connsiteY145"/>
              <a:gd fmla="*/ 2448232 w 3608439" name="connsiteX146"/>
              <a:gd fmla="*/ 2939845 h 3401961" name="connsiteY146"/>
              <a:gd fmla="*/ 2507226 w 3608439" name="connsiteX147"/>
              <a:gd fmla="*/ 2979174 h 3401961" name="connsiteY147"/>
              <a:gd fmla="*/ 2546555 w 3608439" name="connsiteX148"/>
              <a:gd fmla="*/ 2998839 h 3401961" name="connsiteY148"/>
              <a:gd fmla="*/ 2605548 w 3608439" name="connsiteX149"/>
              <a:gd fmla="*/ 3057832 h 3401961" name="connsiteY149"/>
              <a:gd fmla="*/ 2635045 w 3608439" name="connsiteX150"/>
              <a:gd fmla="*/ 3077497 h 3401961" name="connsiteY150"/>
              <a:gd fmla="*/ 2654710 w 3608439" name="connsiteX151"/>
              <a:gd fmla="*/ 3106993 h 3401961" name="connsiteY151"/>
              <a:gd fmla="*/ 2694039 w 3608439" name="connsiteX152"/>
              <a:gd fmla="*/ 3185652 h 3401961" name="connsiteY152"/>
              <a:gd fmla="*/ 2713703 w 3608439" name="connsiteX153"/>
              <a:gd fmla="*/ 3215148 h 3401961" name="connsiteY153"/>
              <a:gd fmla="*/ 2743200 w 3608439" name="connsiteX154"/>
              <a:gd fmla="*/ 3234813 h 3401961" name="connsiteY154"/>
              <a:gd fmla="*/ 2782529 w 3608439" name="connsiteX155"/>
              <a:gd fmla="*/ 3303639 h 3401961" name="connsiteY155"/>
              <a:gd fmla="*/ 2812026 w 3608439" name="connsiteX156"/>
              <a:gd fmla="*/ 3313471 h 3401961" name="connsiteY156"/>
              <a:gd fmla="*/ 2792361 w 3608439" name="connsiteX157"/>
              <a:gd fmla="*/ 3401961 h 3401961" name="connsiteY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b="b" l="l" r="r" t="t"/>
            <a:pathLst>
              <a:path h="3401961" w="3608439">
                <a:moveTo>
                  <a:pt x="2792361" y="3401961"/>
                </a:moveTo>
                <a:lnTo>
                  <a:pt x="2792361" y="3401961"/>
                </a:lnTo>
                <a:cubicBezTo>
                  <a:pt x="2821858" y="3398684"/>
                  <a:pt x="2851577" y="3397008"/>
                  <a:pt x="2880852" y="3392129"/>
                </a:cubicBezTo>
                <a:cubicBezTo>
                  <a:pt x="2891075" y="3390425"/>
                  <a:pt x="2900064" y="3383583"/>
                  <a:pt x="2910348" y="3382297"/>
                </a:cubicBezTo>
                <a:cubicBezTo>
                  <a:pt x="2952751" y="3376997"/>
                  <a:pt x="2995561" y="3375742"/>
                  <a:pt x="3038168" y="3372464"/>
                </a:cubicBezTo>
                <a:cubicBezTo>
                  <a:pt x="3134601" y="3340320"/>
                  <a:pt x="3076505" y="3354521"/>
                  <a:pt x="3215148" y="3342968"/>
                </a:cubicBezTo>
                <a:lnTo>
                  <a:pt x="3303639" y="3313471"/>
                </a:lnTo>
                <a:cubicBezTo>
                  <a:pt x="3313471" y="3310194"/>
                  <a:pt x="3322912" y="3305343"/>
                  <a:pt x="3333135" y="3303639"/>
                </a:cubicBezTo>
                <a:cubicBezTo>
                  <a:pt x="3352800" y="3300361"/>
                  <a:pt x="3372788" y="3298641"/>
                  <a:pt x="3392129" y="3293806"/>
                </a:cubicBezTo>
                <a:cubicBezTo>
                  <a:pt x="3412238" y="3288779"/>
                  <a:pt x="3451123" y="3274142"/>
                  <a:pt x="3451123" y="3274142"/>
                </a:cubicBezTo>
                <a:cubicBezTo>
                  <a:pt x="3470787" y="3261032"/>
                  <a:pt x="3497006" y="3254477"/>
                  <a:pt x="3510116" y="3234813"/>
                </a:cubicBezTo>
                <a:cubicBezTo>
                  <a:pt x="3536336" y="3195484"/>
                  <a:pt x="3519949" y="3211871"/>
                  <a:pt x="3559277" y="3185652"/>
                </a:cubicBezTo>
                <a:cubicBezTo>
                  <a:pt x="3562555" y="3162710"/>
                  <a:pt x="3565300" y="3139686"/>
                  <a:pt x="3569110" y="3116826"/>
                </a:cubicBezTo>
                <a:cubicBezTo>
                  <a:pt x="3578997" y="3057506"/>
                  <a:pt x="3576987" y="3081376"/>
                  <a:pt x="3588774" y="3028335"/>
                </a:cubicBezTo>
                <a:cubicBezTo>
                  <a:pt x="3604593" y="2957150"/>
                  <a:pt x="3590869" y="3002384"/>
                  <a:pt x="3608439" y="2949677"/>
                </a:cubicBezTo>
                <a:cubicBezTo>
                  <a:pt x="3605161" y="2857909"/>
                  <a:pt x="3607451" y="2765773"/>
                  <a:pt x="3598606" y="2674374"/>
                </a:cubicBezTo>
                <a:cubicBezTo>
                  <a:pt x="3597468" y="2662612"/>
                  <a:pt x="3584227" y="2655446"/>
                  <a:pt x="3578942" y="2644877"/>
                </a:cubicBezTo>
                <a:cubicBezTo>
                  <a:pt x="3574307" y="2635607"/>
                  <a:pt x="3575745" y="2623343"/>
                  <a:pt x="3569110" y="2615381"/>
                </a:cubicBezTo>
                <a:cubicBezTo>
                  <a:pt x="3558619" y="2602792"/>
                  <a:pt x="3542223" y="2596549"/>
                  <a:pt x="3529781" y="2585884"/>
                </a:cubicBezTo>
                <a:cubicBezTo>
                  <a:pt x="3519224" y="2576835"/>
                  <a:pt x="3511260" y="2564924"/>
                  <a:pt x="3500284" y="2556387"/>
                </a:cubicBezTo>
                <a:cubicBezTo>
                  <a:pt x="3449571" y="2516944"/>
                  <a:pt x="3456298" y="2522061"/>
                  <a:pt x="3411793" y="2507226"/>
                </a:cubicBezTo>
                <a:cubicBezTo>
                  <a:pt x="3392129" y="2494116"/>
                  <a:pt x="3375728" y="2473629"/>
                  <a:pt x="3352800" y="2467897"/>
                </a:cubicBezTo>
                <a:cubicBezTo>
                  <a:pt x="3299252" y="2454509"/>
                  <a:pt x="3325558" y="2464107"/>
                  <a:pt x="3274142" y="2438400"/>
                </a:cubicBezTo>
                <a:cubicBezTo>
                  <a:pt x="3264310" y="2428568"/>
                  <a:pt x="3255202" y="2417952"/>
                  <a:pt x="3244645" y="2408903"/>
                </a:cubicBezTo>
                <a:cubicBezTo>
                  <a:pt x="3232203" y="2398238"/>
                  <a:pt x="3218651" y="2388931"/>
                  <a:pt x="3205316" y="2379406"/>
                </a:cubicBezTo>
                <a:cubicBezTo>
                  <a:pt x="3195700" y="2372538"/>
                  <a:pt x="3184897" y="2367307"/>
                  <a:pt x="3175819" y="2359742"/>
                </a:cubicBezTo>
                <a:cubicBezTo>
                  <a:pt x="3100114" y="2296655"/>
                  <a:pt x="3190062" y="2359403"/>
                  <a:pt x="3116826" y="2310581"/>
                </a:cubicBezTo>
                <a:cubicBezTo>
                  <a:pt x="3079276" y="2254256"/>
                  <a:pt x="3118812" y="2306469"/>
                  <a:pt x="3057832" y="2251587"/>
                </a:cubicBezTo>
                <a:cubicBezTo>
                  <a:pt x="2961159" y="2164580"/>
                  <a:pt x="3039293" y="2216865"/>
                  <a:pt x="2949677" y="2163097"/>
                </a:cubicBezTo>
                <a:cubicBezTo>
                  <a:pt x="2894776" y="2089894"/>
                  <a:pt x="2950488" y="2153873"/>
                  <a:pt x="2871019" y="2094271"/>
                </a:cubicBezTo>
                <a:cubicBezTo>
                  <a:pt x="2859895" y="2085928"/>
                  <a:pt x="2852205" y="2073676"/>
                  <a:pt x="2841523" y="2064774"/>
                </a:cubicBezTo>
                <a:cubicBezTo>
                  <a:pt x="2832445" y="2057209"/>
                  <a:pt x="2821642" y="2051978"/>
                  <a:pt x="2812026" y="2045110"/>
                </a:cubicBezTo>
                <a:cubicBezTo>
                  <a:pt x="2798691" y="2035585"/>
                  <a:pt x="2785139" y="2026278"/>
                  <a:pt x="2772697" y="2015613"/>
                </a:cubicBezTo>
                <a:cubicBezTo>
                  <a:pt x="2705793" y="1958266"/>
                  <a:pt x="2787963" y="2012974"/>
                  <a:pt x="2694039" y="1956619"/>
                </a:cubicBezTo>
                <a:cubicBezTo>
                  <a:pt x="2690761" y="1946787"/>
                  <a:pt x="2689955" y="1935746"/>
                  <a:pt x="2684206" y="1927122"/>
                </a:cubicBezTo>
                <a:cubicBezTo>
                  <a:pt x="2676493" y="1915553"/>
                  <a:pt x="2663611" y="1908308"/>
                  <a:pt x="2654710" y="1897626"/>
                </a:cubicBezTo>
                <a:cubicBezTo>
                  <a:pt x="2647145" y="1888548"/>
                  <a:pt x="2641600" y="1877961"/>
                  <a:pt x="2635045" y="1868129"/>
                </a:cubicBezTo>
                <a:cubicBezTo>
                  <a:pt x="2631768" y="1851742"/>
                  <a:pt x="2631081" y="1834615"/>
                  <a:pt x="2625213" y="1818968"/>
                </a:cubicBezTo>
                <a:cubicBezTo>
                  <a:pt x="2621064" y="1807903"/>
                  <a:pt x="2610833" y="1800040"/>
                  <a:pt x="2605548" y="1789471"/>
                </a:cubicBezTo>
                <a:cubicBezTo>
                  <a:pt x="2564836" y="1708048"/>
                  <a:pt x="2632412" y="1815020"/>
                  <a:pt x="2576052" y="1730477"/>
                </a:cubicBezTo>
                <a:cubicBezTo>
                  <a:pt x="2572774" y="1714090"/>
                  <a:pt x="2571504" y="1697170"/>
                  <a:pt x="2566219" y="1681316"/>
                </a:cubicBezTo>
                <a:cubicBezTo>
                  <a:pt x="2557062" y="1653846"/>
                  <a:pt x="2535408" y="1624067"/>
                  <a:pt x="2517058" y="1602658"/>
                </a:cubicBezTo>
                <a:cubicBezTo>
                  <a:pt x="2508009" y="1592101"/>
                  <a:pt x="2496718" y="1583626"/>
                  <a:pt x="2487561" y="1573161"/>
                </a:cubicBezTo>
                <a:cubicBezTo>
                  <a:pt x="2473742" y="1557368"/>
                  <a:pt x="2460823" y="1540789"/>
                  <a:pt x="2448232" y="1524000"/>
                </a:cubicBezTo>
                <a:cubicBezTo>
                  <a:pt x="2431389" y="1501543"/>
                  <a:pt x="2412942" y="1467535"/>
                  <a:pt x="2399071" y="1445342"/>
                </a:cubicBezTo>
                <a:cubicBezTo>
                  <a:pt x="2392808" y="1435321"/>
                  <a:pt x="2387257" y="1424677"/>
                  <a:pt x="2379406" y="1415845"/>
                </a:cubicBezTo>
                <a:cubicBezTo>
                  <a:pt x="2360930" y="1395060"/>
                  <a:pt x="2335839" y="1379991"/>
                  <a:pt x="2320413" y="1356852"/>
                </a:cubicBezTo>
                <a:lnTo>
                  <a:pt x="2281084" y="1297858"/>
                </a:lnTo>
                <a:cubicBezTo>
                  <a:pt x="2274529" y="1288026"/>
                  <a:pt x="2269775" y="1276717"/>
                  <a:pt x="2261419" y="1268361"/>
                </a:cubicBezTo>
                <a:lnTo>
                  <a:pt x="2202426" y="1209368"/>
                </a:lnTo>
                <a:cubicBezTo>
                  <a:pt x="2192594" y="1199536"/>
                  <a:pt x="2185366" y="1186090"/>
                  <a:pt x="2172929" y="1179871"/>
                </a:cubicBezTo>
                <a:cubicBezTo>
                  <a:pt x="2124330" y="1155571"/>
                  <a:pt x="2147505" y="1164841"/>
                  <a:pt x="2104103" y="1150374"/>
                </a:cubicBezTo>
                <a:cubicBezTo>
                  <a:pt x="2094271" y="1140542"/>
                  <a:pt x="2086397" y="1128247"/>
                  <a:pt x="2074606" y="1120877"/>
                </a:cubicBezTo>
                <a:cubicBezTo>
                  <a:pt x="2059639" y="1111523"/>
                  <a:pt x="2041573" y="1108381"/>
                  <a:pt x="2025445" y="1101213"/>
                </a:cubicBezTo>
                <a:cubicBezTo>
                  <a:pt x="2012051" y="1095260"/>
                  <a:pt x="1998842" y="1088820"/>
                  <a:pt x="1986116" y="1081548"/>
                </a:cubicBezTo>
                <a:cubicBezTo>
                  <a:pt x="1975856" y="1075685"/>
                  <a:pt x="1967724" y="1065922"/>
                  <a:pt x="1956619" y="1061884"/>
                </a:cubicBezTo>
                <a:cubicBezTo>
                  <a:pt x="1931220" y="1052648"/>
                  <a:pt x="1903600" y="1050765"/>
                  <a:pt x="1877961" y="1042219"/>
                </a:cubicBezTo>
                <a:cubicBezTo>
                  <a:pt x="1858297" y="1035664"/>
                  <a:pt x="1839077" y="1027583"/>
                  <a:pt x="1818968" y="1022555"/>
                </a:cubicBezTo>
                <a:cubicBezTo>
                  <a:pt x="1759530" y="1007694"/>
                  <a:pt x="1792459" y="1016995"/>
                  <a:pt x="1720645" y="993058"/>
                </a:cubicBezTo>
                <a:cubicBezTo>
                  <a:pt x="1710813" y="989781"/>
                  <a:pt x="1700418" y="987861"/>
                  <a:pt x="1691148" y="983226"/>
                </a:cubicBezTo>
                <a:cubicBezTo>
                  <a:pt x="1678038" y="976671"/>
                  <a:pt x="1665724" y="968196"/>
                  <a:pt x="1651819" y="963561"/>
                </a:cubicBezTo>
                <a:cubicBezTo>
                  <a:pt x="1626180" y="955015"/>
                  <a:pt x="1598800" y="952444"/>
                  <a:pt x="1573161" y="943897"/>
                </a:cubicBezTo>
                <a:cubicBezTo>
                  <a:pt x="1563329" y="940619"/>
                  <a:pt x="1553629" y="936911"/>
                  <a:pt x="1543664" y="934064"/>
                </a:cubicBezTo>
                <a:cubicBezTo>
                  <a:pt x="1457225" y="909367"/>
                  <a:pt x="1545574" y="937978"/>
                  <a:pt x="1474839" y="914400"/>
                </a:cubicBezTo>
                <a:cubicBezTo>
                  <a:pt x="1401603" y="865575"/>
                  <a:pt x="1491551" y="928327"/>
                  <a:pt x="1415845" y="865239"/>
                </a:cubicBezTo>
                <a:cubicBezTo>
                  <a:pt x="1406767" y="857674"/>
                  <a:pt x="1396180" y="852129"/>
                  <a:pt x="1386348" y="845574"/>
                </a:cubicBezTo>
                <a:cubicBezTo>
                  <a:pt x="1379793" y="835742"/>
                  <a:pt x="1375040" y="824433"/>
                  <a:pt x="1366684" y="816077"/>
                </a:cubicBezTo>
                <a:cubicBezTo>
                  <a:pt x="1358328" y="807721"/>
                  <a:pt x="1344968" y="805306"/>
                  <a:pt x="1337187" y="796413"/>
                </a:cubicBezTo>
                <a:cubicBezTo>
                  <a:pt x="1321624" y="778627"/>
                  <a:pt x="1314570" y="754131"/>
                  <a:pt x="1297858" y="737419"/>
                </a:cubicBezTo>
                <a:lnTo>
                  <a:pt x="1268361" y="707922"/>
                </a:lnTo>
                <a:cubicBezTo>
                  <a:pt x="1265084" y="698090"/>
                  <a:pt x="1263562" y="687486"/>
                  <a:pt x="1258529" y="678426"/>
                </a:cubicBezTo>
                <a:cubicBezTo>
                  <a:pt x="1258522" y="678414"/>
                  <a:pt x="1209371" y="604689"/>
                  <a:pt x="1199535" y="589935"/>
                </a:cubicBezTo>
                <a:lnTo>
                  <a:pt x="1179871" y="560439"/>
                </a:lnTo>
                <a:lnTo>
                  <a:pt x="1160206" y="530942"/>
                </a:lnTo>
                <a:cubicBezTo>
                  <a:pt x="1156929" y="521110"/>
                  <a:pt x="1155407" y="510505"/>
                  <a:pt x="1150374" y="501445"/>
                </a:cubicBezTo>
                <a:cubicBezTo>
                  <a:pt x="1138897" y="480785"/>
                  <a:pt x="1111045" y="442452"/>
                  <a:pt x="1111045" y="442452"/>
                </a:cubicBezTo>
                <a:cubicBezTo>
                  <a:pt x="1107768" y="432620"/>
                  <a:pt x="1105296" y="422481"/>
                  <a:pt x="1101213" y="412955"/>
                </a:cubicBezTo>
                <a:cubicBezTo>
                  <a:pt x="1095439" y="399483"/>
                  <a:pt x="1086694" y="387350"/>
                  <a:pt x="1081548" y="373626"/>
                </a:cubicBezTo>
                <a:cubicBezTo>
                  <a:pt x="1054336" y="301061"/>
                  <a:pt x="1091904" y="364580"/>
                  <a:pt x="1052052" y="304800"/>
                </a:cubicBezTo>
                <a:cubicBezTo>
                  <a:pt x="1033922" y="232287"/>
                  <a:pt x="1053405" y="298127"/>
                  <a:pt x="1022555" y="226142"/>
                </a:cubicBezTo>
                <a:cubicBezTo>
                  <a:pt x="1010560" y="198152"/>
                  <a:pt x="1016678" y="190767"/>
                  <a:pt x="993058" y="167148"/>
                </a:cubicBezTo>
                <a:cubicBezTo>
                  <a:pt x="984702" y="158792"/>
                  <a:pt x="973393" y="154039"/>
                  <a:pt x="963561" y="147484"/>
                </a:cubicBezTo>
                <a:cubicBezTo>
                  <a:pt x="927512" y="93409"/>
                  <a:pt x="963559" y="139287"/>
                  <a:pt x="914400" y="98322"/>
                </a:cubicBezTo>
                <a:cubicBezTo>
                  <a:pt x="903718" y="89420"/>
                  <a:pt x="895585" y="77728"/>
                  <a:pt x="884903" y="68826"/>
                </a:cubicBezTo>
                <a:cubicBezTo>
                  <a:pt x="859488" y="47647"/>
                  <a:pt x="855474" y="49184"/>
                  <a:pt x="825910" y="39329"/>
                </a:cubicBezTo>
                <a:cubicBezTo>
                  <a:pt x="816078" y="32774"/>
                  <a:pt x="807519" y="23702"/>
                  <a:pt x="796413" y="19664"/>
                </a:cubicBezTo>
                <a:cubicBezTo>
                  <a:pt x="771014" y="10428"/>
                  <a:pt x="717755" y="0"/>
                  <a:pt x="717755" y="0"/>
                </a:cubicBezTo>
                <a:cubicBezTo>
                  <a:pt x="688258" y="3277"/>
                  <a:pt x="658434" y="4363"/>
                  <a:pt x="629264" y="9832"/>
                </a:cubicBezTo>
                <a:cubicBezTo>
                  <a:pt x="618523" y="11846"/>
                  <a:pt x="515299" y="42234"/>
                  <a:pt x="501445" y="49161"/>
                </a:cubicBezTo>
                <a:cubicBezTo>
                  <a:pt x="488335" y="55716"/>
                  <a:pt x="475588" y="63052"/>
                  <a:pt x="462116" y="68826"/>
                </a:cubicBezTo>
                <a:cubicBezTo>
                  <a:pt x="442370" y="77288"/>
                  <a:pt x="413245" y="83501"/>
                  <a:pt x="393290" y="88490"/>
                </a:cubicBezTo>
                <a:cubicBezTo>
                  <a:pt x="380180" y="95045"/>
                  <a:pt x="365888" y="99636"/>
                  <a:pt x="353961" y="108155"/>
                </a:cubicBezTo>
                <a:cubicBezTo>
                  <a:pt x="342646" y="116237"/>
                  <a:pt x="336034" y="129939"/>
                  <a:pt x="324464" y="137652"/>
                </a:cubicBezTo>
                <a:cubicBezTo>
                  <a:pt x="235774" y="196779"/>
                  <a:pt x="358303" y="89789"/>
                  <a:pt x="265471" y="167148"/>
                </a:cubicBezTo>
                <a:cubicBezTo>
                  <a:pt x="189757" y="230242"/>
                  <a:pt x="279719" y="167481"/>
                  <a:pt x="206477" y="216310"/>
                </a:cubicBezTo>
                <a:cubicBezTo>
                  <a:pt x="170426" y="270386"/>
                  <a:pt x="206477" y="224503"/>
                  <a:pt x="157316" y="265471"/>
                </a:cubicBezTo>
                <a:cubicBezTo>
                  <a:pt x="133061" y="285683"/>
                  <a:pt x="106198" y="320518"/>
                  <a:pt x="88490" y="344129"/>
                </a:cubicBezTo>
                <a:cubicBezTo>
                  <a:pt x="81400" y="353583"/>
                  <a:pt x="74111" y="363057"/>
                  <a:pt x="68826" y="373626"/>
                </a:cubicBezTo>
                <a:cubicBezTo>
                  <a:pt x="64191" y="382896"/>
                  <a:pt x="63628" y="393852"/>
                  <a:pt x="58993" y="403122"/>
                </a:cubicBezTo>
                <a:cubicBezTo>
                  <a:pt x="53708" y="413691"/>
                  <a:pt x="44614" y="422050"/>
                  <a:pt x="39329" y="432619"/>
                </a:cubicBezTo>
                <a:cubicBezTo>
                  <a:pt x="21136" y="469007"/>
                  <a:pt x="36491" y="466406"/>
                  <a:pt x="19664" y="511277"/>
                </a:cubicBezTo>
                <a:cubicBezTo>
                  <a:pt x="15515" y="522341"/>
                  <a:pt x="6555" y="530942"/>
                  <a:pt x="0" y="540774"/>
                </a:cubicBezTo>
                <a:cubicBezTo>
                  <a:pt x="3277" y="648929"/>
                  <a:pt x="4145" y="757184"/>
                  <a:pt x="9832" y="865239"/>
                </a:cubicBezTo>
                <a:cubicBezTo>
                  <a:pt x="10087" y="870093"/>
                  <a:pt x="25497" y="944730"/>
                  <a:pt x="29497" y="953729"/>
                </a:cubicBezTo>
                <a:cubicBezTo>
                  <a:pt x="37258" y="971192"/>
                  <a:pt x="50447" y="985797"/>
                  <a:pt x="58993" y="1002890"/>
                </a:cubicBezTo>
                <a:cubicBezTo>
                  <a:pt x="82812" y="1050529"/>
                  <a:pt x="51155" y="1065047"/>
                  <a:pt x="127819" y="1111045"/>
                </a:cubicBezTo>
                <a:cubicBezTo>
                  <a:pt x="144206" y="1120877"/>
                  <a:pt x="161896" y="1128809"/>
                  <a:pt x="176981" y="1140542"/>
                </a:cubicBezTo>
                <a:cubicBezTo>
                  <a:pt x="191616" y="1151924"/>
                  <a:pt x="200884" y="1169587"/>
                  <a:pt x="216310" y="1179871"/>
                </a:cubicBezTo>
                <a:cubicBezTo>
                  <a:pt x="240701" y="1196132"/>
                  <a:pt x="268180" y="1207294"/>
                  <a:pt x="294968" y="1219200"/>
                </a:cubicBezTo>
                <a:cubicBezTo>
                  <a:pt x="324465" y="1232310"/>
                  <a:pt x="353294" y="1247038"/>
                  <a:pt x="383458" y="1258529"/>
                </a:cubicBezTo>
                <a:cubicBezTo>
                  <a:pt x="482078" y="1296099"/>
                  <a:pt x="474991" y="1292567"/>
                  <a:pt x="550606" y="1307690"/>
                </a:cubicBezTo>
                <a:cubicBezTo>
                  <a:pt x="566993" y="1314245"/>
                  <a:pt x="583024" y="1321774"/>
                  <a:pt x="599768" y="1327355"/>
                </a:cubicBezTo>
                <a:cubicBezTo>
                  <a:pt x="612588" y="1331628"/>
                  <a:pt x="626104" y="1333475"/>
                  <a:pt x="639097" y="1337187"/>
                </a:cubicBezTo>
                <a:cubicBezTo>
                  <a:pt x="649062" y="1340034"/>
                  <a:pt x="658761" y="1343742"/>
                  <a:pt x="668593" y="1347019"/>
                </a:cubicBezTo>
                <a:cubicBezTo>
                  <a:pt x="740111" y="1394698"/>
                  <a:pt x="646740" y="1337858"/>
                  <a:pt x="747252" y="1376516"/>
                </a:cubicBezTo>
                <a:cubicBezTo>
                  <a:pt x="799981" y="1396796"/>
                  <a:pt x="816232" y="1409393"/>
                  <a:pt x="855406" y="1435510"/>
                </a:cubicBezTo>
                <a:cubicBezTo>
                  <a:pt x="861961" y="1445342"/>
                  <a:pt x="868121" y="1455449"/>
                  <a:pt x="875071" y="1465006"/>
                </a:cubicBezTo>
                <a:cubicBezTo>
                  <a:pt x="894348" y="1491512"/>
                  <a:pt x="915269" y="1516814"/>
                  <a:pt x="934064" y="1543664"/>
                </a:cubicBezTo>
                <a:lnTo>
                  <a:pt x="1002890" y="1641987"/>
                </a:lnTo>
                <a:cubicBezTo>
                  <a:pt x="1009616" y="1651703"/>
                  <a:pt x="1018166" y="1660512"/>
                  <a:pt x="1022555" y="1671484"/>
                </a:cubicBezTo>
                <a:cubicBezTo>
                  <a:pt x="1029110" y="1687871"/>
                  <a:pt x="1033768" y="1705151"/>
                  <a:pt x="1042219" y="1720645"/>
                </a:cubicBezTo>
                <a:cubicBezTo>
                  <a:pt x="1053536" y="1741393"/>
                  <a:pt x="1074074" y="1757218"/>
                  <a:pt x="1081548" y="1779639"/>
                </a:cubicBezTo>
                <a:cubicBezTo>
                  <a:pt x="1098018" y="1829044"/>
                  <a:pt x="1084907" y="1801042"/>
                  <a:pt x="1130710" y="1858297"/>
                </a:cubicBezTo>
                <a:cubicBezTo>
                  <a:pt x="1174913" y="1968806"/>
                  <a:pt x="1122630" y="1856817"/>
                  <a:pt x="1179871" y="1936955"/>
                </a:cubicBezTo>
                <a:cubicBezTo>
                  <a:pt x="1188390" y="1948882"/>
                  <a:pt x="1191405" y="1964089"/>
                  <a:pt x="1199535" y="1976284"/>
                </a:cubicBezTo>
                <a:cubicBezTo>
                  <a:pt x="1217715" y="2003554"/>
                  <a:pt x="1240350" y="2027672"/>
                  <a:pt x="1258529" y="2054942"/>
                </a:cubicBezTo>
                <a:cubicBezTo>
                  <a:pt x="1265084" y="2064774"/>
                  <a:pt x="1272908" y="2073870"/>
                  <a:pt x="1278193" y="2084439"/>
                </a:cubicBezTo>
                <a:cubicBezTo>
                  <a:pt x="1282828" y="2093709"/>
                  <a:pt x="1281552" y="2105842"/>
                  <a:pt x="1288026" y="2113935"/>
                </a:cubicBezTo>
                <a:cubicBezTo>
                  <a:pt x="1295408" y="2123162"/>
                  <a:pt x="1307691" y="2127045"/>
                  <a:pt x="1317523" y="2133600"/>
                </a:cubicBezTo>
                <a:cubicBezTo>
                  <a:pt x="1351808" y="2202171"/>
                  <a:pt x="1318852" y="2146622"/>
                  <a:pt x="1366684" y="2202426"/>
                </a:cubicBezTo>
                <a:cubicBezTo>
                  <a:pt x="1397092" y="2237902"/>
                  <a:pt x="1411364" y="2274462"/>
                  <a:pt x="1455174" y="2300748"/>
                </a:cubicBezTo>
                <a:lnTo>
                  <a:pt x="1504335" y="2330245"/>
                </a:lnTo>
                <a:cubicBezTo>
                  <a:pt x="1554096" y="2404885"/>
                  <a:pt x="1479110" y="2302978"/>
                  <a:pt x="1602658" y="2399071"/>
                </a:cubicBezTo>
                <a:cubicBezTo>
                  <a:pt x="1632155" y="2422013"/>
                  <a:pt x="1657725" y="2451186"/>
                  <a:pt x="1691148" y="2467897"/>
                </a:cubicBezTo>
                <a:cubicBezTo>
                  <a:pt x="1750174" y="2497409"/>
                  <a:pt x="1783138" y="2512836"/>
                  <a:pt x="1848464" y="2556387"/>
                </a:cubicBezTo>
                <a:cubicBezTo>
                  <a:pt x="1858296" y="2562942"/>
                  <a:pt x="1868404" y="2569102"/>
                  <a:pt x="1877961" y="2576052"/>
                </a:cubicBezTo>
                <a:cubicBezTo>
                  <a:pt x="1904467" y="2595329"/>
                  <a:pt x="1929349" y="2616865"/>
                  <a:pt x="1956619" y="2635045"/>
                </a:cubicBezTo>
                <a:cubicBezTo>
                  <a:pt x="1999751" y="2663800"/>
                  <a:pt x="1976662" y="2647620"/>
                  <a:pt x="2025445" y="2684206"/>
                </a:cubicBezTo>
                <a:cubicBezTo>
                  <a:pt x="2069426" y="2750176"/>
                  <a:pt x="2017616" y="2685541"/>
                  <a:pt x="2074606" y="2723535"/>
                </a:cubicBezTo>
                <a:cubicBezTo>
                  <a:pt x="2086176" y="2731248"/>
                  <a:pt x="2092979" y="2744689"/>
                  <a:pt x="2104103" y="2753032"/>
                </a:cubicBezTo>
                <a:cubicBezTo>
                  <a:pt x="2119391" y="2764498"/>
                  <a:pt x="2137363" y="2771928"/>
                  <a:pt x="2153264" y="2782529"/>
                </a:cubicBezTo>
                <a:cubicBezTo>
                  <a:pt x="2166899" y="2791619"/>
                  <a:pt x="2179258" y="2802501"/>
                  <a:pt x="2192593" y="2812026"/>
                </a:cubicBezTo>
                <a:cubicBezTo>
                  <a:pt x="2202209" y="2818894"/>
                  <a:pt x="2212474" y="2824822"/>
                  <a:pt x="2222090" y="2831690"/>
                </a:cubicBezTo>
                <a:cubicBezTo>
                  <a:pt x="2235425" y="2841215"/>
                  <a:pt x="2247523" y="2852502"/>
                  <a:pt x="2261419" y="2861187"/>
                </a:cubicBezTo>
                <a:cubicBezTo>
                  <a:pt x="2273848" y="2868955"/>
                  <a:pt x="2287354" y="2874899"/>
                  <a:pt x="2300748" y="2880852"/>
                </a:cubicBezTo>
                <a:cubicBezTo>
                  <a:pt x="2336011" y="2896524"/>
                  <a:pt x="2346978" y="2899539"/>
                  <a:pt x="2379406" y="2910348"/>
                </a:cubicBezTo>
                <a:cubicBezTo>
                  <a:pt x="2486767" y="2981924"/>
                  <a:pt x="2321256" y="2876358"/>
                  <a:pt x="2448232" y="2939845"/>
                </a:cubicBezTo>
                <a:cubicBezTo>
                  <a:pt x="2469371" y="2950414"/>
                  <a:pt x="2486087" y="2968604"/>
                  <a:pt x="2507226" y="2979174"/>
                </a:cubicBezTo>
                <a:cubicBezTo>
                  <a:pt x="2520336" y="2985729"/>
                  <a:pt x="2535110" y="2989683"/>
                  <a:pt x="2546555" y="2998839"/>
                </a:cubicBezTo>
                <a:cubicBezTo>
                  <a:pt x="2568271" y="3016212"/>
                  <a:pt x="2582409" y="3042406"/>
                  <a:pt x="2605548" y="3057832"/>
                </a:cubicBezTo>
                <a:lnTo>
                  <a:pt x="2635045" y="3077497"/>
                </a:lnTo>
                <a:cubicBezTo>
                  <a:pt x="2641600" y="3087329"/>
                  <a:pt x="2649051" y="3096619"/>
                  <a:pt x="2654710" y="3106993"/>
                </a:cubicBezTo>
                <a:cubicBezTo>
                  <a:pt x="2668747" y="3132728"/>
                  <a:pt x="2677778" y="3161261"/>
                  <a:pt x="2694039" y="3185652"/>
                </a:cubicBezTo>
                <a:cubicBezTo>
                  <a:pt x="2700594" y="3195484"/>
                  <a:pt x="2705347" y="3206792"/>
                  <a:pt x="2713703" y="3215148"/>
                </a:cubicBezTo>
                <a:cubicBezTo>
                  <a:pt x="2722059" y="3223504"/>
                  <a:pt x="2733368" y="3228258"/>
                  <a:pt x="2743200" y="3234813"/>
                </a:cubicBezTo>
                <a:cubicBezTo>
                  <a:pt x="2748040" y="3244492"/>
                  <a:pt x="2770946" y="3294373"/>
                  <a:pt x="2782529" y="3303639"/>
                </a:cubicBezTo>
                <a:cubicBezTo>
                  <a:pt x="2790622" y="3310113"/>
                  <a:pt x="2802194" y="3310194"/>
                  <a:pt x="2812026" y="3313471"/>
                </a:cubicBezTo>
                <a:cubicBezTo>
                  <a:pt x="2824967" y="3352295"/>
                  <a:pt x="2795638" y="3387213"/>
                  <a:pt x="2792361" y="340196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8" name="Speech Bubble: Rectangle with Corners Rounded 7">
            <a:extLst>
              <a:ext uri="{FF2B5EF4-FFF2-40B4-BE49-F238E27FC236}">
                <a16:creationId xmlns:a16="http://schemas.microsoft.com/office/drawing/2014/main" id="{28358667-7411-48E5-828C-A1DD511EC4A1}"/>
              </a:ext>
            </a:extLst>
          </p:cNvPr>
          <p:cNvSpPr/>
          <p:nvPr/>
        </p:nvSpPr>
        <p:spPr>
          <a:xfrm>
            <a:off x="4401879" y="733307"/>
            <a:ext cx="1995621" cy="480060"/>
          </a:xfrm>
          <a:prstGeom prst="wedgeRoundRectCallout">
            <a:avLst>
              <a:gd fmla="val -109297" name="adj1"/>
              <a:gd fmla="val 171902" name="adj2"/>
              <a:gd fmla="val 16667" name="adj3"/>
            </a:avLst>
          </a:prstGeom>
        </p:spPr>
        <p:style>
          <a:lnRef idx="1">
            <a:schemeClr val="accent2"/>
          </a:lnRef>
          <a:fillRef idx="3">
            <a:schemeClr val="accent2"/>
          </a:fillRef>
          <a:effectRef idx="2">
            <a:schemeClr val="accent2"/>
          </a:effectRef>
          <a:fontRef idx="minor">
            <a:schemeClr val="lt1"/>
          </a:fontRef>
        </p:style>
        <p:txBody>
          <a:bodyPr anchor="ctr" rtlCol="0"/>
          <a:lstStyle/>
          <a:p>
            <a:pPr algn="ctr"/>
            <a:r>
              <a:rPr b="1" dirty="0" lang="en-US" sz="2000">
                <a:solidFill>
                  <a:srgbClr val="1C1C1C"/>
                </a:solidFill>
                <a:latin charset="0" panose="02040503050406030204" pitchFamily="18" typeface="Cambria"/>
                <a:ea charset="0" panose="02040503050406030204" pitchFamily="18" typeface="Cambria"/>
              </a:rPr>
              <a:t>non-NCN CORS</a:t>
            </a:r>
          </a:p>
        </p:txBody>
      </p:sp>
    </p:spTree>
    <p:extLst>
      <p:ext uri="{BB962C8B-B14F-4D97-AF65-F5344CB8AC3E}">
        <p14:creationId xmlns:p14="http://schemas.microsoft.com/office/powerpoint/2010/main" val="754627258"/>
      </p:ext>
    </p:extLst>
  </p:cSld>
  <p:clrMapOvr>
    <a:masterClrMapping/>
  </p:clrMapOvr>
  <p:transition spd="slow">
    <p:wipe dir="r"/>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4">
                                  <p:stCondLst>
                                    <p:cond delay="0"/>
                                  </p:stCondLst>
                                  <p:childTnLst>
                                    <p:set>
                                      <p:cBhvr>
                                        <p:cTn dur="1" fill="hold" id="6">
                                          <p:stCondLst>
                                            <p:cond delay="0"/>
                                          </p:stCondLst>
                                        </p:cTn>
                                        <p:tgtEl>
                                          <p:spTgt spid="8">
                                            <p:bg/>
                                          </p:spTgt>
                                        </p:tgtEl>
                                        <p:attrNameLst>
                                          <p:attrName>style.visibility</p:attrName>
                                        </p:attrNameLst>
                                      </p:cBhvr>
                                      <p:to>
                                        <p:strVal val="visible"/>
                                      </p:to>
                                    </p:set>
                                    <p:animEffect filter="wipe(down)" transition="in">
                                      <p:cBhvr>
                                        <p:cTn dur="500" id="7"/>
                                        <p:tgtEl>
                                          <p:spTgt spid="8">
                                            <p:bg/>
                                          </p:spTgt>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8">
                                            <p:txEl>
                                              <p:pRg end="0" st="0"/>
                                            </p:txEl>
                                          </p:spTgt>
                                        </p:tgtEl>
                                        <p:attrNameLst>
                                          <p:attrName>style.visibility</p:attrName>
                                        </p:attrNameLst>
                                      </p:cBhvr>
                                      <p:to>
                                        <p:strVal val="visible"/>
                                      </p:to>
                                    </p:set>
                                    <p:animEffect filter="fade" transition="in">
                                      <p:cBhvr>
                                        <p:cTn dur="500" id="11"/>
                                        <p:tgtEl>
                                          <p:spTgt spid="8">
                                            <p:txEl>
                                              <p:pRg end="0" st="0"/>
                                            </p:txEl>
                                          </p:spTgt>
                                        </p:tgtEl>
                                      </p:cBhvr>
                                    </p:animEffect>
                                  </p:childTnLst>
                                </p:cTn>
                              </p:par>
                            </p:childTnLst>
                          </p:cTn>
                        </p:par>
                      </p:childTnLst>
                    </p:cTn>
                  </p:par>
                  <p:par>
                    <p:cTn fill="hold" id="12">
                      <p:stCondLst>
                        <p:cond delay="indefinite"/>
                      </p:stCondLst>
                      <p:childTnLst>
                        <p:par>
                          <p:cTn fill="hold" id="13">
                            <p:stCondLst>
                              <p:cond delay="0"/>
                            </p:stCondLst>
                            <p:childTnLst>
                              <p:par>
                                <p:cTn fill="hold" id="14" nodeType="clickEffect" presetClass="emph" presetID="26" presetSubtype="0" repeatCount="3000">
                                  <p:stCondLst>
                                    <p:cond delay="0"/>
                                  </p:stCondLst>
                                  <p:childTnLst>
                                    <p:animEffect filter="fade" transition="out">
                                      <p:cBhvr>
                                        <p:cTn dur="750" id="15" tmFilter="0, 0; .2, .5; .8, .5; 1, 0"/>
                                        <p:tgtEl>
                                          <p:spTgt spid="8">
                                            <p:txEl>
                                              <p:pRg end="0" st="0"/>
                                            </p:txEl>
                                          </p:spTgt>
                                        </p:tgtEl>
                                      </p:cBhvr>
                                    </p:animEffect>
                                    <p:animScale>
                                      <p:cBhvr>
                                        <p:cTn autoRev="1" dur="375" fill="hold" id="16"/>
                                        <p:tgtEl>
                                          <p:spTgt spid="8">
                                            <p:txEl>
                                              <p:pRg end="0" st="0"/>
                                            </p:txEl>
                                          </p:spTgt>
                                        </p:tgtEl>
                                      </p:cBhvr>
                                      <p:by x="105000" y="105000"/>
                                    </p:animScale>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build="allAtOnce" grpId="0" spid="8" uiExpand="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BD32-5933-27FC-5B25-277BFDD9C7D0}"/>
              </a:ext>
            </a:extLst>
          </p:cNvPr>
          <p:cNvSpPr>
            <a:spLocks noGrp="1"/>
          </p:cNvSpPr>
          <p:nvPr>
            <p:ph type="title"/>
          </p:nvPr>
        </p:nvSpPr>
        <p:spPr>
          <a:xfrm>
            <a:off x="457200" y="2143125"/>
            <a:ext cx="8229600" cy="857250"/>
          </a:xfrm>
        </p:spPr>
        <p:txBody>
          <a:bodyPr/>
          <a:lstStyle/>
          <a:p>
            <a:r>
              <a:rPr lang="en-US" dirty="0"/>
              <a:t>Additional Resources</a:t>
            </a:r>
          </a:p>
        </p:txBody>
      </p:sp>
    </p:spTree>
    <p:extLst>
      <p:ext uri="{BB962C8B-B14F-4D97-AF65-F5344CB8AC3E}">
        <p14:creationId xmlns:p14="http://schemas.microsoft.com/office/powerpoint/2010/main" val="237230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335713-7A71-4591-9AFB-C550C743D6F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42260" y="0"/>
            <a:ext cx="6080912" cy="4591088"/>
          </a:xfrm>
          <a:prstGeom prst="rect">
            <a:avLst/>
          </a:prstGeom>
        </p:spPr>
      </p:pic>
      <p:sp>
        <p:nvSpPr>
          <p:cNvPr id="11" name="TextBox 10"/>
          <p:cNvSpPr txBox="1"/>
          <p:nvPr/>
        </p:nvSpPr>
        <p:spPr>
          <a:xfrm>
            <a:off x="4803796" y="13980"/>
            <a:ext cx="3692504" cy="415498"/>
          </a:xfrm>
          <a:prstGeom prst="rect">
            <a:avLst/>
          </a:prstGeom>
          <a:solidFill>
            <a:srgbClr val="F2F2F2"/>
          </a:solidFill>
        </p:spPr>
        <p:txBody>
          <a:bodyPr wrap="square" rtlCol="0">
            <a:spAutoFit/>
          </a:bodyPr>
          <a:lstStyle/>
          <a:p>
            <a:pPr algn="ctr" defTabSz="685800">
              <a:defRPr/>
            </a:pPr>
            <a:r>
              <a:rPr lang="en-US" sz="2100" spc="-5" dirty="0">
                <a:solidFill>
                  <a:prstClr val="black"/>
                </a:solidFill>
                <a:latin typeface="Cambria" panose="02040503050406030204" pitchFamily="18" charset="0"/>
                <a:ea typeface="MS PGothic" pitchFamily="34" charset="-128"/>
                <a:cs typeface="Calibri"/>
              </a:rPr>
              <a:t>geodesy.noaa.gov/ADVISORS/</a:t>
            </a:r>
            <a:endParaRPr lang="en-US" sz="2100" dirty="0">
              <a:solidFill>
                <a:prstClr val="black"/>
              </a:solidFill>
              <a:latin typeface="Calibri"/>
            </a:endParaRPr>
          </a:p>
        </p:txBody>
      </p:sp>
      <p:sp>
        <p:nvSpPr>
          <p:cNvPr id="2" name="Title 3">
            <a:extLst>
              <a:ext uri="{FF2B5EF4-FFF2-40B4-BE49-F238E27FC236}">
                <a16:creationId xmlns:a16="http://schemas.microsoft.com/office/drawing/2014/main" id="{CE3A0862-A82C-A1D9-5874-1D1269A91430}"/>
              </a:ext>
            </a:extLst>
          </p:cNvPr>
          <p:cNvSpPr txBox="1">
            <a:spLocks/>
          </p:cNvSpPr>
          <p:nvPr/>
        </p:nvSpPr>
        <p:spPr>
          <a:xfrm>
            <a:off x="-38100" y="30073"/>
            <a:ext cx="2521974" cy="1013868"/>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en-US" sz="2400" dirty="0"/>
              <a:t>Regional Geodetic Advisor Program</a:t>
            </a:r>
          </a:p>
        </p:txBody>
      </p:sp>
      <p:sp>
        <p:nvSpPr>
          <p:cNvPr id="3" name="Content Placeholder 4">
            <a:extLst>
              <a:ext uri="{FF2B5EF4-FFF2-40B4-BE49-F238E27FC236}">
                <a16:creationId xmlns:a16="http://schemas.microsoft.com/office/drawing/2014/main" id="{E7C2C58C-0D1A-3E8B-DA1C-AF083C9BACBD}"/>
              </a:ext>
            </a:extLst>
          </p:cNvPr>
          <p:cNvSpPr txBox="1">
            <a:spLocks/>
          </p:cNvSpPr>
          <p:nvPr/>
        </p:nvSpPr>
        <p:spPr>
          <a:xfrm>
            <a:off x="0" y="1013460"/>
            <a:ext cx="5036820" cy="337566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14 RGAs across country</a:t>
            </a:r>
          </a:p>
          <a:p>
            <a:pPr marL="0" indent="0">
              <a:buNone/>
            </a:pPr>
            <a:r>
              <a:rPr lang="en-US" sz="2000" dirty="0"/>
              <a:t>We are here to support:</a:t>
            </a:r>
          </a:p>
          <a:p>
            <a:pPr lvl="1"/>
            <a:r>
              <a:rPr lang="en-US" sz="2000" dirty="0"/>
              <a:t>You</a:t>
            </a:r>
          </a:p>
          <a:p>
            <a:pPr lvl="1"/>
            <a:r>
              <a:rPr lang="en-US" sz="2000" dirty="0"/>
              <a:t>Your constituents</a:t>
            </a:r>
          </a:p>
          <a:p>
            <a:pPr lvl="1"/>
            <a:r>
              <a:rPr lang="en-US" sz="2000" dirty="0"/>
              <a:t>Our Federal Partners</a:t>
            </a:r>
          </a:p>
          <a:p>
            <a:pPr marL="0" indent="0">
              <a:buNone/>
            </a:pPr>
            <a:r>
              <a:rPr lang="en-US" sz="2000" i="1" dirty="0"/>
              <a:t>Questions about </a:t>
            </a:r>
          </a:p>
          <a:p>
            <a:pPr marL="0" indent="0">
              <a:buNone/>
            </a:pPr>
            <a:r>
              <a:rPr lang="en-US" sz="2000" i="1" dirty="0"/>
              <a:t>NSRS Modernization?</a:t>
            </a:r>
          </a:p>
          <a:p>
            <a:pPr lvl="1"/>
            <a:r>
              <a:rPr lang="en-US" sz="2000" dirty="0"/>
              <a:t>Reach out now</a:t>
            </a:r>
          </a:p>
          <a:p>
            <a:pPr lvl="1"/>
            <a:r>
              <a:rPr lang="en-US" sz="2000" dirty="0"/>
              <a:t>Be prepared</a:t>
            </a:r>
          </a:p>
          <a:p>
            <a:endParaRPr lang="en-US" sz="2200" dirty="0"/>
          </a:p>
        </p:txBody>
      </p:sp>
    </p:spTree>
    <p:extLst>
      <p:ext uri="{BB962C8B-B14F-4D97-AF65-F5344CB8AC3E}">
        <p14:creationId xmlns:p14="http://schemas.microsoft.com/office/powerpoint/2010/main" val="27183146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17892" y="3755976"/>
            <a:ext cx="3410918" cy="1213462"/>
            <a:chOff x="4403571" y="5339913"/>
            <a:chExt cx="4586432" cy="1543952"/>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4719081" y="5658267"/>
              <a:ext cx="1647191" cy="910472"/>
            </a:xfrm>
            <a:prstGeom prst="rect">
              <a:avLst/>
            </a:prstGeom>
            <a:noFill/>
          </p:spPr>
          <p:txBody>
            <a:bodyPr wrap="square" rtlCol="0">
              <a:spAutoFit/>
            </a:bodyPr>
            <a:lstStyle/>
            <a:p>
              <a:pPr algn="ctr"/>
              <a:r>
                <a:rPr lang="en-US" sz="1350" b="1" dirty="0">
                  <a:solidFill>
                    <a:srgbClr val="781D22"/>
                  </a:solidFill>
                </a:rPr>
                <a:t>Educational Videos</a:t>
              </a:r>
            </a:p>
            <a:p>
              <a:pPr algn="ctr"/>
              <a:r>
                <a:rPr lang="en-US" sz="1350" b="1" dirty="0">
                  <a:solidFill>
                    <a:srgbClr val="781D22"/>
                  </a:solidFill>
                </a:rPr>
                <a:t>&lt;5 minutes</a:t>
              </a:r>
            </a:p>
          </p:txBody>
        </p:sp>
        <p:sp>
          <p:nvSpPr>
            <p:cNvPr id="9" name="TextBox 8"/>
            <p:cNvSpPr txBox="1"/>
            <p:nvPr/>
          </p:nvSpPr>
          <p:spPr>
            <a:xfrm>
              <a:off x="6608810" y="5709063"/>
              <a:ext cx="2291135" cy="1174802"/>
            </a:xfrm>
            <a:prstGeom prst="rect">
              <a:avLst/>
            </a:prstGeom>
            <a:noFill/>
          </p:spPr>
          <p:txBody>
            <a:bodyPr wrap="square" rtlCol="0">
              <a:spAutoFit/>
            </a:bodyPr>
            <a:lstStyle/>
            <a:p>
              <a:pPr algn="ctr"/>
              <a:r>
                <a:rPr lang="en-US" sz="1350" b="1" dirty="0">
                  <a:solidFill>
                    <a:srgbClr val="781D22"/>
                  </a:solidFill>
                </a:rPr>
                <a:t>Online Lesson </a:t>
              </a:r>
            </a:p>
            <a:p>
              <a:pPr algn="ctr"/>
              <a:r>
                <a:rPr lang="en-US" sz="1350" b="1" dirty="0">
                  <a:solidFill>
                    <a:srgbClr val="781D22"/>
                  </a:solidFill>
                </a:rPr>
                <a:t>(via </a:t>
              </a:r>
              <a:r>
                <a:rPr lang="en-US" sz="1350" b="1" dirty="0" err="1">
                  <a:solidFill>
                    <a:srgbClr val="781D22"/>
                  </a:solidFill>
                </a:rPr>
                <a:t>MetEd</a:t>
              </a:r>
              <a:r>
                <a:rPr lang="en-US" sz="1350" b="1" dirty="0">
                  <a:solidFill>
                    <a:srgbClr val="781D22"/>
                  </a:solidFill>
                </a:rPr>
                <a:t>/COMET)</a:t>
              </a:r>
            </a:p>
            <a:p>
              <a:pPr algn="ctr"/>
              <a:r>
                <a:rPr lang="en-US" sz="1350" b="1" dirty="0">
                  <a:solidFill>
                    <a:srgbClr val="781D22"/>
                  </a:solidFill>
                </a:rPr>
                <a:t>~1 hour</a:t>
              </a:r>
            </a:p>
          </p:txBody>
        </p:sp>
      </p:grpSp>
      <p:sp>
        <p:nvSpPr>
          <p:cNvPr id="13" name="Title 1"/>
          <p:cNvSpPr txBox="1">
            <a:spLocks/>
          </p:cNvSpPr>
          <p:nvPr/>
        </p:nvSpPr>
        <p:spPr>
          <a:xfrm>
            <a:off x="1143000" y="4778451"/>
            <a:ext cx="6858000" cy="3421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100" dirty="0">
                <a:latin typeface="Cambria" panose="02040503050406030204" pitchFamily="18" charset="0"/>
                <a:ea typeface="Cambria" panose="02040503050406030204" pitchFamily="18" charset="0"/>
                <a:cs typeface="Arial" pitchFamily="34" charset="0"/>
              </a:rPr>
              <a:t>NGS homepage: </a:t>
            </a:r>
            <a:r>
              <a:rPr lang="en-US" altLang="en-US" sz="2100" b="1" dirty="0">
                <a:latin typeface="Cambria" panose="02040503050406030204" pitchFamily="18" charset="0"/>
                <a:ea typeface="Cambria" panose="02040503050406030204" pitchFamily="18" charset="0"/>
                <a:cs typeface="Arial" pitchFamily="34" charset="0"/>
              </a:rPr>
              <a:t>geodesy.noaa.gov </a:t>
            </a:r>
          </a:p>
        </p:txBody>
      </p:sp>
      <p:cxnSp>
        <p:nvCxnSpPr>
          <p:cNvPr id="5" name="Straight Arrow Connector 4"/>
          <p:cNvCxnSpPr/>
          <p:nvPr/>
        </p:nvCxnSpPr>
        <p:spPr>
          <a:xfrm flipH="1" flipV="1">
            <a:off x="4528251" y="4376571"/>
            <a:ext cx="344770" cy="2483"/>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H="1" flipV="1">
            <a:off x="7001592" y="3784368"/>
            <a:ext cx="8287" cy="26174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886152" y="4019334"/>
            <a:ext cx="987248" cy="665735"/>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Rounded Rectangle 16"/>
          <p:cNvSpPr/>
          <p:nvPr/>
        </p:nvSpPr>
        <p:spPr>
          <a:xfrm>
            <a:off x="6217680" y="4043704"/>
            <a:ext cx="1561864" cy="665735"/>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AAEA598D-89C4-4855-B4EA-5D999538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021"/>
            <a:ext cx="6858000" cy="4892040"/>
          </a:xfrm>
          <a:prstGeom prst="rect">
            <a:avLst/>
          </a:prstGeom>
        </p:spPr>
      </p:pic>
    </p:spTree>
    <p:extLst>
      <p:ext uri="{BB962C8B-B14F-4D97-AF65-F5344CB8AC3E}">
        <p14:creationId xmlns:p14="http://schemas.microsoft.com/office/powerpoint/2010/main" val="503943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2)">
                                      <p:cBhvr>
                                        <p:cTn id="7" dur="2000"/>
                                        <p:tgtEl>
                                          <p:spTgt spid="14"/>
                                        </p:tgtEl>
                                      </p:cBhvr>
                                    </p:animEffect>
                                  </p:childTnLst>
                                </p:cTn>
                              </p:par>
                            </p:childTnLst>
                          </p:cTn>
                        </p:par>
                        <p:par>
                          <p:cTn id="8" fill="hold">
                            <p:stCondLst>
                              <p:cond delay="3000"/>
                            </p:stCondLst>
                            <p:childTnLst>
                              <p:par>
                                <p:cTn id="9" presetID="21" presetClass="entr" presetSubtype="2" fill="hold" grpId="0" nodeType="afterEffect">
                                  <p:stCondLst>
                                    <p:cond delay="800"/>
                                  </p:stCondLst>
                                  <p:childTnLst>
                                    <p:set>
                                      <p:cBhvr>
                                        <p:cTn id="10" dur="1" fill="hold">
                                          <p:stCondLst>
                                            <p:cond delay="0"/>
                                          </p:stCondLst>
                                        </p:cTn>
                                        <p:tgtEl>
                                          <p:spTgt spid="17"/>
                                        </p:tgtEl>
                                        <p:attrNameLst>
                                          <p:attrName>style.visibility</p:attrName>
                                        </p:attrNameLst>
                                      </p:cBhvr>
                                      <p:to>
                                        <p:strVal val="visible"/>
                                      </p:to>
                                    </p:set>
                                    <p:animEffect transition="in" filter="wheel(2)">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CAFB5-5D9B-2ECA-1B45-E48C90B027CD}"/>
              </a:ext>
            </a:extLst>
          </p:cNvPr>
          <p:cNvPicPr>
            <a:picLocks noChangeAspect="1"/>
          </p:cNvPicPr>
          <p:nvPr/>
        </p:nvPicPr>
        <p:blipFill rotWithShape="1">
          <a:blip r:embed="rId2"/>
          <a:srcRect b="8" l="94" t="62"/>
          <a:stretch/>
        </p:blipFill>
        <p:spPr>
          <a:xfrm>
            <a:off x="3887805" y="27962"/>
            <a:ext cx="5172842" cy="5755669"/>
          </a:xfrm>
          <a:prstGeom prst="rect">
            <a:avLst/>
          </a:prstGeom>
          <a:ln w="25400">
            <a:solidFill>
              <a:schemeClr val="bg1">
                <a:lumMod val="75000"/>
              </a:schemeClr>
            </a:solidFill>
          </a:ln>
          <a:effectLst>
            <a:outerShdw algn="tl" blurRad="50800" dir="2700000" dist="38100" rotWithShape="0">
              <a:prstClr val="black">
                <a:alpha val="40000"/>
              </a:prstClr>
            </a:outerShdw>
          </a:effectLst>
        </p:spPr>
      </p:pic>
      <p:sp>
        <p:nvSpPr>
          <p:cNvPr id="4" name="Rectangle 3">
            <a:extLst>
              <a:ext uri="{FF2B5EF4-FFF2-40B4-BE49-F238E27FC236}">
                <a16:creationId xmlns:a16="http://schemas.microsoft.com/office/drawing/2014/main" id="{47ECEA57-DE72-F263-60AE-E58B74C752AA}"/>
              </a:ext>
            </a:extLst>
          </p:cNvPr>
          <p:cNvSpPr/>
          <p:nvPr/>
        </p:nvSpPr>
        <p:spPr>
          <a:xfrm rot="406022">
            <a:off x="6088047" y="2687256"/>
            <a:ext cx="2717554" cy="2065341"/>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0C028BA8-4CD7-B177-748D-D634652785B8}"/>
              </a:ext>
            </a:extLst>
          </p:cNvPr>
          <p:cNvSpPr txBox="1"/>
          <p:nvPr/>
        </p:nvSpPr>
        <p:spPr>
          <a:xfrm rot="408422">
            <a:off x="6168693" y="2742116"/>
            <a:ext cx="2662602" cy="646331"/>
          </a:xfrm>
          <a:prstGeom prst="rect">
            <a:avLst/>
          </a:prstGeom>
          <a:noFill/>
        </p:spPr>
        <p:txBody>
          <a:bodyPr rtlCol="0" wrap="square">
            <a:spAutoFit/>
          </a:bodyPr>
          <a:lstStyle/>
          <a:p>
            <a:pPr algn="ctr" defTabSz="457200" eaLnBrk="1" fontAlgn="base" hangingPunct="1" indent="0" latinLnBrk="0" lvl="0" marL="0" marR="0" rtl="0">
              <a:lnSpc>
                <a:spcPct val="100000"/>
              </a:lnSpc>
              <a:spcBef>
                <a:spcPct val="0"/>
              </a:spcBef>
              <a:spcAft>
                <a:spcPct val="0"/>
              </a:spcAft>
              <a:buClrTx/>
              <a:buSzTx/>
              <a:buFontTx/>
              <a:buNone/>
              <a:tabLst/>
              <a:defRPr/>
            </a:pPr>
            <a:r>
              <a:rPr b="0" baseline="0" cap="none" dirty="0" i="1" kern="1200" kumimoji="0" lang="en-US" noProof="0" normalizeH="0" spc="0" strike="noStrike" sz="1800" u="none">
                <a:ln>
                  <a:noFill/>
                </a:ln>
                <a:solidFill>
                  <a:prstClr val="black"/>
                </a:solidFill>
                <a:effectLst/>
                <a:uLnTx/>
                <a:uFillTx/>
                <a:latin charset="0" pitchFamily="34" typeface="Calibri"/>
                <a:ea charset="-128" pitchFamily="34" typeface="ＭＳ Ｐゴシック"/>
                <a:cs typeface="+mn-cs"/>
              </a:rPr>
              <a:t>Click this icon on homepage</a:t>
            </a:r>
          </a:p>
        </p:txBody>
      </p:sp>
      <p:sp>
        <p:nvSpPr>
          <p:cNvPr id="6" name="Right Arrow 17">
            <a:extLst>
              <a:ext uri="{FF2B5EF4-FFF2-40B4-BE49-F238E27FC236}">
                <a16:creationId xmlns:a16="http://schemas.microsoft.com/office/drawing/2014/main" id="{76D5A21C-CBF4-E103-7932-CF78858496D6}"/>
              </a:ext>
            </a:extLst>
          </p:cNvPr>
          <p:cNvSpPr/>
          <p:nvPr/>
        </p:nvSpPr>
        <p:spPr>
          <a:xfrm rot="5832851">
            <a:off x="7108501" y="3391307"/>
            <a:ext cx="676645"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C1F1FBC-14E5-0018-6476-F5D93B07F003}"/>
              </a:ext>
            </a:extLst>
          </p:cNvPr>
          <p:cNvSpPr txBox="1">
            <a:spLocks/>
          </p:cNvSpPr>
          <p:nvPr/>
        </p:nvSpPr>
        <p:spPr>
          <a:xfrm>
            <a:off x="0" y="518205"/>
            <a:ext cx="3862874" cy="1067527"/>
          </a:xfrm>
          <a:prstGeom prst="rect">
            <a:avLst/>
          </a:prstGeom>
        </p:spPr>
        <p:txBody>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algn="ctr" defTabSz="457200" eaLnBrk="1" fontAlgn="base" hangingPunct="1" indent="0" latinLnBrk="0" lvl="0" marL="0" marR="0" rtl="0">
              <a:lnSpc>
                <a:spcPct val="100000"/>
              </a:lnSpc>
              <a:spcBef>
                <a:spcPct val="0"/>
              </a:spcBef>
              <a:spcAft>
                <a:spcPct val="0"/>
              </a:spcAft>
              <a:buClrTx/>
              <a:buSzTx/>
              <a:buFontTx/>
              <a:buNone/>
              <a:tabLst/>
              <a:defRPr/>
            </a:pPr>
            <a:r>
              <a:rPr altLang="en-US" b="1" baseline="0" cap="none" dirty="0" i="0" kern="1200" kumimoji="0" lang="en-US" noProof="0" normalizeH="0" spc="0" strike="noStrike" sz="3200" u="none">
                <a:ln>
                  <a:noFill/>
                </a:ln>
                <a:solidFill>
                  <a:prstClr val="black"/>
                </a:solidFill>
                <a:effectLst/>
                <a:uLnTx/>
                <a:uFillTx/>
                <a:latin charset="0" panose="02040503050406030204" pitchFamily="18" typeface="Cambria"/>
                <a:ea charset="0" panose="02040503050406030204" pitchFamily="18" typeface="Cambria"/>
                <a:cs charset="0" pitchFamily="34" typeface="Arial"/>
              </a:rPr>
              <a:t>Email Subscriptions</a:t>
            </a:r>
          </a:p>
        </p:txBody>
      </p:sp>
      <p:sp>
        <p:nvSpPr>
          <p:cNvPr id="8" name="TextBox 7">
            <a:extLst>
              <a:ext uri="{FF2B5EF4-FFF2-40B4-BE49-F238E27FC236}">
                <a16:creationId xmlns:a16="http://schemas.microsoft.com/office/drawing/2014/main" id="{FB26DC62-3A48-D222-6A7F-072AA714447F}"/>
              </a:ext>
            </a:extLst>
          </p:cNvPr>
          <p:cNvSpPr txBox="1"/>
          <p:nvPr/>
        </p:nvSpPr>
        <p:spPr>
          <a:xfrm>
            <a:off x="1" y="1585733"/>
            <a:ext cx="3862873" cy="3529805"/>
          </a:xfrm>
          <a:prstGeom prst="rect">
            <a:avLst/>
          </a:prstGeom>
          <a:noFill/>
        </p:spPr>
        <p:txBody>
          <a:bodyPr rtlCol="0" wrap="square">
            <a:noAutofit/>
          </a:bodyPr>
          <a:lstStyle/>
          <a:p>
            <a:pPr algn="l" defTabSz="457200" eaLnBrk="1" fontAlgn="base" hangingPunct="1" indent="0" latinLnBrk="0" lvl="0" marL="0" marR="0" rtl="0">
              <a:lnSpc>
                <a:spcPct val="100000"/>
              </a:lnSpc>
              <a:spcBef>
                <a:spcPts val="600"/>
              </a:spcBef>
              <a:spcAft>
                <a:spcPct val="0"/>
              </a:spcAft>
              <a:buClrTx/>
              <a:buSzTx/>
              <a:buFontTx/>
              <a:buNone/>
              <a:tabLst/>
              <a:defRPr/>
            </a:pPr>
            <a:r>
              <a:rPr b="1" baseline="0" cap="none" dirty="0" i="1" kern="1200" kumimoji="0" lang="en-US" noProof="0" normalizeH="0" spc="0" strike="noStrike" sz="2000" u="none">
                <a:ln>
                  <a:noFill/>
                </a:ln>
                <a:solidFill>
                  <a:prstClr val="black"/>
                </a:solidFill>
                <a:effectLst/>
                <a:uLnTx/>
                <a:uFillTx/>
                <a:latin charset="0" panose="02040503050406030204" pitchFamily="18" typeface="Cambria"/>
                <a:ea charset="0" panose="02040503050406030204" pitchFamily="18" typeface="Cambria"/>
                <a:cs typeface="+mn-cs"/>
              </a:rPr>
              <a:t>*Only 1-2 messages per month*</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endPar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endParaRP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NGS News</a:t>
            </a:r>
          </a:p>
          <a:p>
            <a:pPr algn="l" defTabSz="457200" eaLnBrk="1" fontAlgn="base" hangingPunct="1" indent="0" latinLnBrk="0" lvl="1" marL="457200" marR="0" rtl="0">
              <a:lnSpc>
                <a:spcPct val="100000"/>
              </a:lnSpc>
              <a:spcBef>
                <a:spcPts val="600"/>
              </a:spcBef>
              <a:spcAft>
                <a:spcPct val="0"/>
              </a:spcAft>
              <a:buClrTx/>
              <a:buSzTx/>
              <a:buFontTx/>
              <a:buNone/>
              <a:tabLst/>
              <a:defRPr/>
            </a:pPr>
            <a:r>
              <a:rPr b="0" baseline="0" cap="none" dirty="0" i="1" kern="1200" kumimoji="0" lang="en-US" noProof="0" normalizeH="0" spc="0" strike="noStrike" sz="2000" u="none">
                <a:ln>
                  <a:noFill/>
                </a:ln>
                <a:solidFill>
                  <a:prstClr val="black"/>
                </a:solidFill>
                <a:effectLst/>
                <a:uLnTx/>
                <a:uFillTx/>
                <a:latin charset="0" panose="02040503050406030204" pitchFamily="18" typeface="Cambria"/>
                <a:ea charset="0" panose="02040503050406030204" pitchFamily="18" typeface="Cambria"/>
                <a:cs typeface="+mn-cs"/>
              </a:rPr>
              <a:t>Includes quarterly NSRS Modernization newsletter</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Webinar Series</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Training</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GPS on Benchmarks</a:t>
            </a:r>
          </a:p>
          <a:p>
            <a:pPr algn="l" defTabSz="457200" eaLnBrk="1" fontAlgn="base" hangingPunct="1" indent="0" latinLnBrk="0" lvl="0" marL="0" marR="0" rtl="0">
              <a:lnSpc>
                <a:spcPct val="100000"/>
              </a:lnSpc>
              <a:spcBef>
                <a:spcPts val="600"/>
              </a:spcBef>
              <a:spcAft>
                <a:spcPct val="0"/>
              </a:spcAft>
              <a:buClrTx/>
              <a:buSzTx/>
              <a:buFontTx/>
              <a:buNone/>
              <a:tabLst/>
              <a:defRPr/>
            </a:pPr>
            <a:endParaRPr b="0"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endParaRPr>
          </a:p>
        </p:txBody>
      </p:sp>
      <p:pic>
        <p:nvPicPr>
          <p:cNvPr id="9" name="Picture 8">
            <a:extLst>
              <a:ext uri="{FF2B5EF4-FFF2-40B4-BE49-F238E27FC236}">
                <a16:creationId xmlns:a16="http://schemas.microsoft.com/office/drawing/2014/main" id="{C67FE99F-6BEA-8355-772B-64FBFC02C328}"/>
              </a:ext>
            </a:extLst>
          </p:cNvPr>
          <p:cNvPicPr>
            <a:picLocks noChangeAspect="1"/>
          </p:cNvPicPr>
          <p:nvPr/>
        </p:nvPicPr>
        <p:blipFill>
          <a:blip r:embed="rId3"/>
          <a:stretch>
            <a:fillRect/>
          </a:stretch>
        </p:blipFill>
        <p:spPr>
          <a:xfrm rot="420000">
            <a:off x="6043195" y="4140911"/>
            <a:ext cx="2638095" cy="561905"/>
          </a:xfrm>
          <a:prstGeom prst="rect">
            <a:avLst/>
          </a:prstGeom>
        </p:spPr>
      </p:pic>
    </p:spTree>
    <p:extLst>
      <p:ext uri="{BB962C8B-B14F-4D97-AF65-F5344CB8AC3E}">
        <p14:creationId xmlns:p14="http://schemas.microsoft.com/office/powerpoint/2010/main" val="302371404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mph" presetID="26" presetSubtype="0" repeatCount="indefinite">
                                  <p:stCondLst>
                                    <p:cond delay="0"/>
                                  </p:stCondLst>
                                  <p:childTnLst>
                                    <p:animEffect filter="fade" transition="out">
                                      <p:cBhvr>
                                        <p:cTn dur="1000" id="6" tmFilter="0, 0; .2, .5; .8, .5; 1, 0"/>
                                        <p:tgtEl>
                                          <p:spTgt spid="6"/>
                                        </p:tgtEl>
                                      </p:cBhvr>
                                    </p:animEffect>
                                    <p:animScale>
                                      <p:cBhvr>
                                        <p:cTn autoRev="1" dur="500" fill="hold" id="7"/>
                                        <p:tgtEl>
                                          <p:spTgt spid="6"/>
                                        </p:tgtEl>
                                      </p:cBhvr>
                                      <p:by x="105000" y="105000"/>
                                    </p:animScale>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7E0711-D94A-4308-83A6-A17CD380315C}"/>
              </a:ext>
            </a:extLst>
          </p:cNvPr>
          <p:cNvSpPr>
            <a:spLocks noGrp="1"/>
          </p:cNvSpPr>
          <p:nvPr>
            <p:ph idx="1"/>
          </p:nvPr>
        </p:nvSpPr>
        <p:spPr>
          <a:xfrm>
            <a:off x="457200" y="2164080"/>
            <a:ext cx="8229600" cy="2804159"/>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endParaRPr lang="en-US" sz="2800" dirty="0"/>
          </a:p>
        </p:txBody>
      </p:sp>
      <p:sp>
        <p:nvSpPr>
          <p:cNvPr id="4" name="Content Placeholder 2">
            <a:extLst>
              <a:ext uri="{FF2B5EF4-FFF2-40B4-BE49-F238E27FC236}">
                <a16:creationId xmlns:a16="http://schemas.microsoft.com/office/drawing/2014/main" id="{857DE1FD-E37D-4AEE-B1C4-D319C5AC326D}"/>
              </a:ext>
            </a:extLst>
          </p:cNvPr>
          <p:cNvSpPr txBox="1">
            <a:spLocks/>
          </p:cNvSpPr>
          <p:nvPr/>
        </p:nvSpPr>
        <p:spPr bwMode="auto">
          <a:xfrm>
            <a:off x="218365" y="417944"/>
            <a:ext cx="8707271" cy="174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ea typeface="Cambria" panose="02040503050406030204" pitchFamily="18" charset="0"/>
                <a:cs typeface="Calibri"/>
                <a:hlinkClick r:id="rId3"/>
              </a:rPr>
              <a:t>https://geodesy.noaa.gov/ADVISORS/</a:t>
            </a: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r>
              <a:rPr lang="en-GB" sz="3200" dirty="0">
                <a:latin typeface="Cambria" panose="02040503050406030204" pitchFamily="18" charset="0"/>
                <a:ea typeface="Cambria" panose="02040503050406030204" pitchFamily="18" charset="0"/>
              </a:rPr>
              <a:t>-use any major search engine: “NGS advisors”</a:t>
            </a:r>
          </a:p>
        </p:txBody>
      </p:sp>
    </p:spTree>
    <p:extLst>
      <p:ext uri="{BB962C8B-B14F-4D97-AF65-F5344CB8AC3E}">
        <p14:creationId xmlns:p14="http://schemas.microsoft.com/office/powerpoint/2010/main" val="82065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A19843-E9B8-43D3-9724-BF83AF918A48}"/>
              </a:ext>
            </a:extLst>
          </p:cNvPr>
          <p:cNvPicPr>
            <a:picLocks noChangeAspect="1"/>
          </p:cNvPicPr>
          <p:nvPr/>
        </p:nvPicPr>
        <p:blipFill>
          <a:blip r:embed="rId2"/>
          <a:stretch>
            <a:fillRect/>
          </a:stretch>
        </p:blipFill>
        <p:spPr>
          <a:xfrm>
            <a:off x="-1" y="4341"/>
            <a:ext cx="5139159" cy="5139159"/>
          </a:xfrm>
          <a:prstGeom prst="rect">
            <a:avLst/>
          </a:prstGeom>
        </p:spPr>
      </p:pic>
      <p:sp>
        <p:nvSpPr>
          <p:cNvPr id="3" name="Content Placeholder 2">
            <a:extLst>
              <a:ext uri="{FF2B5EF4-FFF2-40B4-BE49-F238E27FC236}">
                <a16:creationId xmlns:a16="http://schemas.microsoft.com/office/drawing/2014/main" id="{03DFD034-4697-479B-BFB9-423AD7BE4C0B}"/>
              </a:ext>
            </a:extLst>
          </p:cNvPr>
          <p:cNvSpPr txBox="1">
            <a:spLocks/>
          </p:cNvSpPr>
          <p:nvPr/>
        </p:nvSpPr>
        <p:spPr bwMode="auto">
          <a:xfrm>
            <a:off x="5139158" y="841529"/>
            <a:ext cx="4004842" cy="197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3600" dirty="0">
                <a:latin typeface="Cambria" panose="02040503050406030204" pitchFamily="18" charset="0"/>
                <a:ea typeface="Cambria" panose="02040503050406030204" pitchFamily="18" charset="0"/>
              </a:rPr>
              <a:t>Scan to save my contact info on your phone</a:t>
            </a:r>
          </a:p>
        </p:txBody>
      </p:sp>
    </p:spTree>
    <p:extLst>
      <p:ext uri="{BB962C8B-B14F-4D97-AF65-F5344CB8AC3E}">
        <p14:creationId xmlns:p14="http://schemas.microsoft.com/office/powerpoint/2010/main" val="1222373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5869" y="273649"/>
            <a:ext cx="6686550" cy="603809"/>
          </a:xfrm>
        </p:spPr>
        <p:txBody>
          <a:bodyPr>
            <a:normAutofit fontScale="90000"/>
          </a:bodyPr>
          <a:lstStyle/>
          <a:p>
            <a:r>
              <a:rPr lang="en-US" sz="3750" dirty="0"/>
              <a:t>Online Positioning User Service</a:t>
            </a:r>
          </a:p>
        </p:txBody>
      </p:sp>
      <p:sp>
        <p:nvSpPr>
          <p:cNvPr id="2" name="Content Placeholder 1"/>
          <p:cNvSpPr>
            <a:spLocks noGrp="1"/>
          </p:cNvSpPr>
          <p:nvPr>
            <p:ph idx="1"/>
          </p:nvPr>
        </p:nvSpPr>
        <p:spPr>
          <a:xfrm>
            <a:off x="476250" y="763710"/>
            <a:ext cx="8439150" cy="4021429"/>
          </a:xfrm>
        </p:spPr>
        <p:txBody>
          <a:bodyPr>
            <a:noAutofit/>
          </a:bodyPr>
          <a:lstStyle/>
          <a:p>
            <a:pPr marL="853679" lvl="3">
              <a:spcBef>
                <a:spcPts val="0"/>
              </a:spcBef>
              <a:spcAft>
                <a:spcPts val="225"/>
              </a:spcAft>
            </a:pPr>
            <a:r>
              <a:rPr lang="en-US" sz="1800" dirty="0"/>
              <a:t>dual frequency receiver</a:t>
            </a:r>
          </a:p>
          <a:p>
            <a:pPr marL="853679" lvl="3">
              <a:spcBef>
                <a:spcPts val="0"/>
              </a:spcBef>
              <a:spcAft>
                <a:spcPts val="225"/>
              </a:spcAft>
            </a:pPr>
            <a:r>
              <a:rPr lang="en-US" sz="1800" dirty="0"/>
              <a:t>static observations (via RINEX </a:t>
            </a:r>
            <a:r>
              <a:rPr lang="en-US" sz="1800" dirty="0">
                <a:sym typeface="Wingdings" panose="05000000000000000000" pitchFamily="2" charset="2"/>
              </a:rPr>
              <a:t> ABCD123x</a:t>
            </a:r>
            <a:r>
              <a:rPr lang="en-US" sz="1800" dirty="0"/>
              <a:t>.24o)</a:t>
            </a:r>
          </a:p>
          <a:p>
            <a:pPr marL="853679" lvl="3">
              <a:spcBef>
                <a:spcPts val="0"/>
              </a:spcBef>
              <a:spcAft>
                <a:spcPts val="225"/>
              </a:spcAft>
            </a:pPr>
            <a:r>
              <a:rPr lang="en-US" sz="1800" dirty="0"/>
              <a:t>30 seconds epoch/logging rate aka recording interval</a:t>
            </a:r>
          </a:p>
          <a:p>
            <a:pPr marL="342900" lvl="1" indent="0">
              <a:spcBef>
                <a:spcPts val="1350"/>
              </a:spcBef>
              <a:spcAft>
                <a:spcPts val="225"/>
              </a:spcAft>
              <a:buNone/>
            </a:pPr>
            <a:r>
              <a:rPr lang="en-US" dirty="0">
                <a:ea typeface="Cambria" panose="02040503050406030204" pitchFamily="18" charset="0"/>
              </a:rPr>
              <a:t>OPUS Rapid Static  (OPUS-RS)</a:t>
            </a:r>
          </a:p>
          <a:p>
            <a:pPr marL="853679" lvl="3">
              <a:spcBef>
                <a:spcPts val="0"/>
              </a:spcBef>
              <a:spcAft>
                <a:spcPts val="225"/>
              </a:spcAft>
            </a:pPr>
            <a:r>
              <a:rPr lang="en-US" sz="1800" dirty="0"/>
              <a:t>15 minutes to 2 hours of GPS data</a:t>
            </a:r>
          </a:p>
          <a:p>
            <a:pPr marL="342900" lvl="1" indent="0">
              <a:spcBef>
                <a:spcPts val="1350"/>
              </a:spcBef>
              <a:spcAft>
                <a:spcPts val="225"/>
              </a:spcAft>
              <a:buNone/>
            </a:pPr>
            <a:r>
              <a:rPr lang="en-US" dirty="0">
                <a:latin typeface="Cambria" panose="02040503050406030204" pitchFamily="18" charset="0"/>
                <a:ea typeface="Cambria" panose="02040503050406030204" pitchFamily="18" charset="0"/>
              </a:rPr>
              <a:t>OPUS Static  (OPUS-S) </a:t>
            </a:r>
            <a:r>
              <a:rPr lang="en-US" dirty="0">
                <a:latin typeface="Cambria" panose="02040503050406030204" pitchFamily="18" charset="0"/>
                <a:ea typeface="Cambria" panose="02040503050406030204" pitchFamily="18" charset="0"/>
                <a:sym typeface="Wingdings" panose="05000000000000000000" pitchFamily="2" charset="2"/>
              </a:rPr>
              <a:t> also Beta OPUS!</a:t>
            </a:r>
            <a:endParaRPr lang="en-US" dirty="0">
              <a:latin typeface="Cambria" panose="02040503050406030204" pitchFamily="18" charset="0"/>
              <a:ea typeface="Cambria" panose="02040503050406030204" pitchFamily="18" charset="0"/>
            </a:endParaRPr>
          </a:p>
          <a:p>
            <a:pPr marL="853679" lvl="3">
              <a:spcBef>
                <a:spcPts val="0"/>
              </a:spcBef>
              <a:spcAft>
                <a:spcPts val="225"/>
              </a:spcAft>
            </a:pPr>
            <a:r>
              <a:rPr lang="en-US" sz="1800" dirty="0"/>
              <a:t>same requirements as above</a:t>
            </a:r>
          </a:p>
          <a:p>
            <a:pPr marL="853679" lvl="3">
              <a:spcBef>
                <a:spcPts val="0"/>
              </a:spcBef>
              <a:spcAft>
                <a:spcPts val="225"/>
              </a:spcAft>
            </a:pPr>
            <a:r>
              <a:rPr lang="en-US" sz="1800" dirty="0"/>
              <a:t>2 to 48 hours of GPS data</a:t>
            </a:r>
          </a:p>
          <a:p>
            <a:pPr marL="342900" lvl="1" indent="0">
              <a:spcBef>
                <a:spcPts val="1350"/>
              </a:spcBef>
              <a:spcAft>
                <a:spcPts val="225"/>
              </a:spcAft>
              <a:buNone/>
            </a:pPr>
            <a:r>
              <a:rPr lang="en-US" dirty="0">
                <a:latin typeface="Cambria" panose="02040503050406030204" pitchFamily="18" charset="0"/>
                <a:ea typeface="Cambria" panose="02040503050406030204" pitchFamily="18" charset="0"/>
              </a:rPr>
              <a:t>OPUS Projects  (OP)</a:t>
            </a:r>
          </a:p>
          <a:p>
            <a:pPr marL="853679" lvl="3">
              <a:spcBef>
                <a:spcPts val="0"/>
              </a:spcBef>
              <a:spcAft>
                <a:spcPts val="225"/>
              </a:spcAft>
            </a:pPr>
            <a:r>
              <a:rPr lang="en-US" sz="1800" dirty="0"/>
              <a:t>adds session processing and network adjustment</a:t>
            </a:r>
          </a:p>
          <a:p>
            <a:pPr marL="853679" lvl="3">
              <a:spcBef>
                <a:spcPts val="0"/>
              </a:spcBef>
              <a:spcAft>
                <a:spcPts val="225"/>
              </a:spcAft>
            </a:pPr>
            <a:r>
              <a:rPr lang="en-US" sz="1800" dirty="0"/>
              <a:t>training by NGS currently required (~12 hours)</a:t>
            </a:r>
          </a:p>
        </p:txBody>
      </p:sp>
      <p:sp>
        <p:nvSpPr>
          <p:cNvPr id="4" name="Curved Right Arrow 3"/>
          <p:cNvSpPr/>
          <p:nvPr/>
        </p:nvSpPr>
        <p:spPr>
          <a:xfrm>
            <a:off x="410107" y="3050814"/>
            <a:ext cx="400050" cy="1263015"/>
          </a:xfrm>
          <a:prstGeom prst="curved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Tree>
    <p:extLst>
      <p:ext uri="{BB962C8B-B14F-4D97-AF65-F5344CB8AC3E}">
        <p14:creationId xmlns:p14="http://schemas.microsoft.com/office/powerpoint/2010/main" val="37460045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Autofit/>
          </a:bodyPr>
          <a:lstStyle/>
          <a:p>
            <a:r>
              <a:rPr lang="en-US" sz="3800" dirty="0">
                <a:cs typeface="Times New Roman" panose="02020603050405020304" pitchFamily="18" charset="0"/>
              </a:rPr>
              <a:t>NGS Products and Services</a:t>
            </a:r>
          </a:p>
        </p:txBody>
      </p:sp>
      <p:sp>
        <p:nvSpPr>
          <p:cNvPr id="3" name="Content Placeholder 2"/>
          <p:cNvSpPr>
            <a:spLocks noGrp="1"/>
          </p:cNvSpPr>
          <p:nvPr>
            <p:ph idx="1"/>
          </p:nvPr>
        </p:nvSpPr>
        <p:spPr>
          <a:xfrm>
            <a:off x="228599" y="929880"/>
            <a:ext cx="8791575" cy="3976440"/>
          </a:xfrm>
        </p:spPr>
        <p:txBody>
          <a:bodyPr>
            <a:noAutofit/>
          </a:bodyPr>
          <a:lstStyle/>
          <a:p>
            <a:pPr>
              <a:spcAft>
                <a:spcPts val="1200"/>
              </a:spcAft>
            </a:pPr>
            <a:r>
              <a:rPr lang="en-US" sz="2800" dirty="0">
                <a:cs typeface="Times New Roman" panose="02020603050405020304" pitchFamily="18" charset="0"/>
              </a:rPr>
              <a:t>Not just OPUS</a:t>
            </a:r>
          </a:p>
          <a:p>
            <a:r>
              <a:rPr lang="en-US" sz="2800" dirty="0">
                <a:cs typeface="Times New Roman" panose="02020603050405020304" pitchFamily="18" charset="0"/>
              </a:rPr>
              <a:t>All exist in three environments:</a:t>
            </a:r>
          </a:p>
          <a:p>
            <a:pPr marL="573074" lvl="1"/>
            <a:r>
              <a:rPr lang="en-US" sz="2400" b="1" dirty="0">
                <a:cs typeface="Times New Roman" panose="02020603050405020304" pitchFamily="18" charset="0"/>
              </a:rPr>
              <a:t>Development</a:t>
            </a:r>
            <a:r>
              <a:rPr lang="en-US" sz="2400" dirty="0">
                <a:cs typeface="Times New Roman" panose="02020603050405020304" pitchFamily="18" charset="0"/>
              </a:rPr>
              <a:t> (DEV) - internal testing and development</a:t>
            </a:r>
          </a:p>
          <a:p>
            <a:pPr marL="1025499" lvl="2"/>
            <a:r>
              <a:rPr lang="en-US" sz="1800" dirty="0">
                <a:cs typeface="Times New Roman" panose="02020603050405020304" pitchFamily="18" charset="0"/>
              </a:rPr>
              <a:t>same as when you hear a company talk about an “Alpha” product</a:t>
            </a:r>
          </a:p>
          <a:p>
            <a:pPr marL="573074" lvl="1"/>
            <a:r>
              <a:rPr lang="en-US" sz="2400" b="1" dirty="0">
                <a:cs typeface="Times New Roman" panose="02020603050405020304" pitchFamily="18" charset="0"/>
              </a:rPr>
              <a:t>Beta</a:t>
            </a:r>
            <a:r>
              <a:rPr lang="en-US" sz="2400" dirty="0">
                <a:cs typeface="Times New Roman" panose="02020603050405020304" pitchFamily="18" charset="0"/>
              </a:rPr>
              <a:t> - continued internal testing, open for public testing </a:t>
            </a:r>
          </a:p>
          <a:p>
            <a:pPr marL="1025499" lvl="2"/>
            <a:r>
              <a:rPr lang="en-US" sz="1800" dirty="0">
                <a:cs typeface="Times New Roman" panose="02020603050405020304" pitchFamily="18" charset="0"/>
              </a:rPr>
              <a:t>key features have already been vetted/tested</a:t>
            </a:r>
          </a:p>
          <a:p>
            <a:pPr marL="573074" lvl="1"/>
            <a:r>
              <a:rPr lang="en-US" sz="2400" b="1" dirty="0">
                <a:cs typeface="Times New Roman" panose="02020603050405020304" pitchFamily="18" charset="0"/>
              </a:rPr>
              <a:t>Production</a:t>
            </a:r>
            <a:r>
              <a:rPr lang="en-US" sz="2400" dirty="0">
                <a:cs typeface="Times New Roman" panose="02020603050405020304" pitchFamily="18" charset="0"/>
              </a:rPr>
              <a:t> - final product, open to public use</a:t>
            </a:r>
          </a:p>
          <a:p>
            <a:pPr marL="1025499" lvl="2"/>
            <a:r>
              <a:rPr lang="en-US" sz="1800" dirty="0">
                <a:cs typeface="Times New Roman" panose="02020603050405020304" pitchFamily="18" charset="0"/>
              </a:rPr>
              <a:t>this is what you see first when navigating our website</a:t>
            </a:r>
          </a:p>
        </p:txBody>
      </p:sp>
    </p:spTree>
    <p:extLst>
      <p:ext uri="{BB962C8B-B14F-4D97-AF65-F5344CB8AC3E}">
        <p14:creationId xmlns:p14="http://schemas.microsoft.com/office/powerpoint/2010/main" val="18709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RO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683" y="24013"/>
            <a:ext cx="3548443" cy="4117778"/>
          </a:xfrm>
          <a:prstGeom prst="rect">
            <a:avLst/>
          </a:prstGeom>
          <a:ln w="28575">
            <a:solidFill>
              <a:schemeClr val="tx1"/>
            </a:solidFill>
          </a:ln>
        </p:spPr>
      </p:pic>
      <p:pic>
        <p:nvPicPr>
          <p:cNvPr id="7" name="BE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473" y="1229751"/>
            <a:ext cx="3548443" cy="3743116"/>
          </a:xfrm>
          <a:prstGeom prst="rect">
            <a:avLst/>
          </a:prstGeom>
          <a:ln w="28575">
            <a:solidFill>
              <a:schemeClr val="tx1"/>
            </a:solidFill>
          </a:ln>
        </p:spPr>
      </p:pic>
      <p:pic>
        <p:nvPicPr>
          <p:cNvPr id="8" name="DEV"/>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1637" y="2438185"/>
            <a:ext cx="3540977" cy="4118647"/>
          </a:xfrm>
          <a:prstGeom prst="rect">
            <a:avLst/>
          </a:prstGeom>
          <a:ln w="28575">
            <a:solidFill>
              <a:schemeClr val="tx1"/>
            </a:solidFill>
          </a:ln>
        </p:spPr>
      </p:pic>
      <p:sp>
        <p:nvSpPr>
          <p:cNvPr id="10" name="TextBox 9"/>
          <p:cNvSpPr txBox="1"/>
          <p:nvPr/>
        </p:nvSpPr>
        <p:spPr>
          <a:xfrm>
            <a:off x="4676030" y="292309"/>
            <a:ext cx="27222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www.ngs.noaa.gov</a:t>
            </a:r>
          </a:p>
        </p:txBody>
      </p:sp>
      <p:sp>
        <p:nvSpPr>
          <p:cNvPr id="11" name="TextBox 10"/>
          <p:cNvSpPr txBox="1"/>
          <p:nvPr/>
        </p:nvSpPr>
        <p:spPr>
          <a:xfrm>
            <a:off x="5561916" y="1196556"/>
            <a:ext cx="27222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beta.ngs.noaa.gov</a:t>
            </a:r>
          </a:p>
        </p:txBody>
      </p:sp>
      <p:sp>
        <p:nvSpPr>
          <p:cNvPr id="9" name="TextBox 8"/>
          <p:cNvSpPr txBox="1"/>
          <p:nvPr/>
        </p:nvSpPr>
        <p:spPr>
          <a:xfrm>
            <a:off x="5278707" y="2778143"/>
            <a:ext cx="2722294" cy="1200329"/>
          </a:xfrm>
          <a:prstGeom prst="rect">
            <a:avLst/>
          </a:prstGeom>
          <a:solidFill>
            <a:schemeClr val="bg1">
              <a:lumMod val="85000"/>
            </a:schemeClr>
          </a:solidFill>
          <a:effectLst>
            <a:softEdge rad="50800"/>
          </a:effectLst>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Remember, you won’t see the DEV environment…</a:t>
            </a:r>
          </a:p>
        </p:txBody>
      </p:sp>
    </p:spTree>
    <p:extLst>
      <p:ext uri="{BB962C8B-B14F-4D97-AF65-F5344CB8AC3E}">
        <p14:creationId xmlns:p14="http://schemas.microsoft.com/office/powerpoint/2010/main" val="179559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xit" presetSubtype="0" fill="hold" nodeType="afterEffect">
                                  <p:stCondLst>
                                    <p:cond delay="175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886" y="1962203"/>
            <a:ext cx="4564743" cy="857250"/>
          </a:xfrm>
        </p:spPr>
        <p:txBody>
          <a:bodyPr>
            <a:noAutofit/>
          </a:bodyPr>
          <a:lstStyle/>
          <a:p>
            <a:r>
              <a:rPr lang="en-US" sz="3800" dirty="0">
                <a:cs typeface="Times New Roman" panose="02020603050405020304" pitchFamily="18" charset="0"/>
              </a:rPr>
              <a:t>Wait… how do I get to the NGS Beta site?</a:t>
            </a:r>
          </a:p>
        </p:txBody>
      </p:sp>
    </p:spTree>
    <p:extLst>
      <p:ext uri="{BB962C8B-B14F-4D97-AF65-F5344CB8AC3E}">
        <p14:creationId xmlns:p14="http://schemas.microsoft.com/office/powerpoint/2010/main" val="15791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442698"/>
            <a:ext cx="6858000" cy="3771898"/>
          </a:xfrm>
        </p:spPr>
        <p:txBody>
          <a:bodyPr/>
          <a:lstStyle/>
          <a:p>
            <a:pPr marL="171446" indent="0" algn="ctr">
              <a:buNone/>
            </a:pPr>
            <a:r>
              <a:rPr lang="en-US" sz="6000" dirty="0"/>
              <a:t>www.ngs.noaa.gov</a:t>
            </a:r>
          </a:p>
          <a:p>
            <a:pPr marL="171446" indent="0" algn="ctr">
              <a:buNone/>
            </a:pPr>
            <a:endParaRPr lang="en-US" sz="5400" dirty="0"/>
          </a:p>
          <a:p>
            <a:pPr marL="171446" indent="0" algn="ctr">
              <a:buNone/>
            </a:pPr>
            <a:r>
              <a:rPr lang="en-US" sz="6000" b="1" dirty="0"/>
              <a:t>beta</a:t>
            </a:r>
            <a:r>
              <a:rPr lang="en-US" sz="6000" dirty="0"/>
              <a:t>.ngs.noaa.gov</a:t>
            </a:r>
          </a:p>
        </p:txBody>
      </p:sp>
      <p:sp>
        <p:nvSpPr>
          <p:cNvPr id="2" name="Down Arrow 1"/>
          <p:cNvSpPr/>
          <p:nvPr/>
        </p:nvSpPr>
        <p:spPr>
          <a:xfrm>
            <a:off x="2085978" y="1328738"/>
            <a:ext cx="878681" cy="148590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342892"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8549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0DD82-AE8D-4152-91AC-5AD0C687FCAB}"/>
              </a:ext>
            </a:extLst>
          </p:cNvPr>
          <p:cNvSpPr>
            <a:spLocks noGrp="1"/>
          </p:cNvSpPr>
          <p:nvPr>
            <p:ph idx="1"/>
          </p:nvPr>
        </p:nvSpPr>
        <p:spPr>
          <a:xfrm>
            <a:off x="133349" y="742951"/>
            <a:ext cx="8905875" cy="3394472"/>
          </a:xfrm>
        </p:spPr>
        <p:txBody>
          <a:bodyPr>
            <a:normAutofit/>
          </a:bodyPr>
          <a:lstStyle/>
          <a:p>
            <a:pPr marL="0" indent="0" algn="ctr">
              <a:buNone/>
            </a:pPr>
            <a:r>
              <a:rPr lang="en-US" dirty="0">
                <a:latin typeface="Cambria" panose="02040503050406030204" pitchFamily="18" charset="0"/>
                <a:ea typeface="Cambria" panose="02040503050406030204" pitchFamily="18" charset="0"/>
              </a:rPr>
              <a:t>Any references to any commercially available hardware or software do not constitute an endorsement or a disapproval of any manufacturers, developers, dealers, or suppliers.</a:t>
            </a:r>
          </a:p>
          <a:p>
            <a:pPr marL="0" indent="0" algn="ctr">
              <a:buNone/>
            </a:pPr>
            <a:endParaRPr lang="en-US" dirty="0">
              <a:latin typeface="Cambria" panose="02040503050406030204" pitchFamily="18" charset="0"/>
              <a:ea typeface="Cambria" panose="02040503050406030204" pitchFamily="18" charset="0"/>
            </a:endParaRPr>
          </a:p>
          <a:p>
            <a:pPr marL="0" indent="0" algn="ctr">
              <a:buNone/>
            </a:pPr>
            <a:r>
              <a:rPr lang="en-US" dirty="0">
                <a:latin typeface="Cambria" panose="02040503050406030204" pitchFamily="18" charset="0"/>
                <a:ea typeface="Cambria" panose="02040503050406030204" pitchFamily="18" charset="0"/>
              </a:rPr>
              <a:t>Thanks.</a:t>
            </a:r>
            <a:endParaRPr lang="en-US" dirty="0"/>
          </a:p>
        </p:txBody>
      </p:sp>
      <p:sp>
        <p:nvSpPr>
          <p:cNvPr id="5" name="Slide Number Placeholder 4">
            <a:extLst>
              <a:ext uri="{FF2B5EF4-FFF2-40B4-BE49-F238E27FC236}">
                <a16:creationId xmlns:a16="http://schemas.microsoft.com/office/drawing/2014/main" id="{00CCFEB1-09C2-411F-904E-D61871912F0E}"/>
              </a:ext>
            </a:extLst>
          </p:cNvPr>
          <p:cNvSpPr>
            <a:spLocks noGrp="1"/>
          </p:cNvSpPr>
          <p:nvPr>
            <p:ph type="sldNum" sz="quarter" idx="12"/>
          </p:nvPr>
        </p:nvSpPr>
        <p:spPr/>
        <p:txBody>
          <a:bodyPr/>
          <a:lstStyle/>
          <a:p>
            <a:fld id="{D3D538F9-49A3-B84F-B36B-A7030CDE5D5B}" type="slidenum">
              <a:rPr lang="en-US" smtClean="0"/>
              <a:t>2</a:t>
            </a:fld>
            <a:endParaRPr lang="en-US"/>
          </a:p>
        </p:txBody>
      </p:sp>
    </p:spTree>
    <p:extLst>
      <p:ext uri="{BB962C8B-B14F-4D97-AF65-F5344CB8AC3E}">
        <p14:creationId xmlns:p14="http://schemas.microsoft.com/office/powerpoint/2010/main" val="416458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1143000" y="205979"/>
            <a:ext cx="6858000" cy="857250"/>
          </a:xfrm>
        </p:spPr>
        <p:txBody>
          <a:bodyPr/>
          <a:lstStyle/>
          <a:p>
            <a:r>
              <a:rPr lang="en-US" sz="3750" dirty="0"/>
              <a:t>OPUS </a:t>
            </a:r>
            <a:r>
              <a:rPr lang="en-US" sz="3750" b="1" i="1" dirty="0"/>
              <a:t>only</a:t>
            </a:r>
            <a:r>
              <a:rPr lang="en-US" sz="3750" dirty="0"/>
              <a:t> processes every 30s</a:t>
            </a:r>
          </a:p>
        </p:txBody>
      </p:sp>
      <p:sp>
        <p:nvSpPr>
          <p:cNvPr id="3" name="Content Placeholder 2">
            <a:extLst>
              <a:ext uri="{FF2B5EF4-FFF2-40B4-BE49-F238E27FC236}">
                <a16:creationId xmlns:a16="http://schemas.microsoft.com/office/drawing/2014/main" id="{C2B941F8-C34C-44A7-B113-4683111EE06C}"/>
              </a:ext>
            </a:extLst>
          </p:cNvPr>
          <p:cNvSpPr>
            <a:spLocks noGrp="1"/>
          </p:cNvSpPr>
          <p:nvPr>
            <p:ph idx="1"/>
          </p:nvPr>
        </p:nvSpPr>
        <p:spPr>
          <a:xfrm>
            <a:off x="476249" y="948480"/>
            <a:ext cx="8220075" cy="4195020"/>
          </a:xfrm>
        </p:spPr>
        <p:txBody>
          <a:bodyPr>
            <a:noAutofit/>
          </a:bodyPr>
          <a:lstStyle/>
          <a:p>
            <a:r>
              <a:rPr lang="en-US" sz="2400" dirty="0"/>
              <a:t>You </a:t>
            </a:r>
            <a:r>
              <a:rPr lang="en-US" sz="2400" i="1" dirty="0"/>
              <a:t>can</a:t>
            </a:r>
            <a:r>
              <a:rPr lang="en-US" sz="2400" dirty="0"/>
              <a:t> upload 5s interval data</a:t>
            </a:r>
          </a:p>
          <a:p>
            <a:pPr lvl="1">
              <a:spcBef>
                <a:spcPts val="225"/>
              </a:spcBef>
            </a:pPr>
            <a:r>
              <a:rPr lang="en-US" sz="2000" dirty="0"/>
              <a:t>But OPUS will trim/decimate to 30s interval</a:t>
            </a:r>
          </a:p>
          <a:p>
            <a:pPr lvl="1">
              <a:spcBef>
                <a:spcPts val="225"/>
              </a:spcBef>
            </a:pPr>
            <a:r>
              <a:rPr lang="en-US" sz="2000" i="1" dirty="0"/>
              <a:t>And</a:t>
            </a:r>
            <a:r>
              <a:rPr lang="en-US" sz="2000" dirty="0"/>
              <a:t> this may result in delays or error messages</a:t>
            </a:r>
          </a:p>
          <a:p>
            <a:pPr>
              <a:spcBef>
                <a:spcPts val="1350"/>
              </a:spcBef>
            </a:pPr>
            <a:r>
              <a:rPr lang="en-US" sz="2400" dirty="0"/>
              <a:t>You </a:t>
            </a:r>
            <a:r>
              <a:rPr lang="en-US" sz="2400" i="1" dirty="0"/>
              <a:t>can</a:t>
            </a:r>
            <a:r>
              <a:rPr lang="en-US" sz="2400" dirty="0"/>
              <a:t> even upload 1s interval data</a:t>
            </a:r>
          </a:p>
          <a:p>
            <a:pPr lvl="1">
              <a:spcBef>
                <a:spcPts val="225"/>
              </a:spcBef>
            </a:pPr>
            <a:r>
              <a:rPr lang="en-US" sz="2000" dirty="0"/>
              <a:t>But only shorter files, or OPUS kicks it back</a:t>
            </a:r>
          </a:p>
          <a:p>
            <a:pPr>
              <a:spcBef>
                <a:spcPts val="1350"/>
              </a:spcBef>
            </a:pPr>
            <a:r>
              <a:rPr lang="en-US" sz="2400" dirty="0"/>
              <a:t>Even if you’re running RTK…</a:t>
            </a:r>
          </a:p>
          <a:p>
            <a:pPr lvl="1">
              <a:spcBef>
                <a:spcPts val="225"/>
              </a:spcBef>
            </a:pPr>
            <a:r>
              <a:rPr lang="en-US" sz="2000" dirty="0"/>
              <a:t>You can setup your base to only log @ 30s rate</a:t>
            </a:r>
          </a:p>
          <a:p>
            <a:pPr lvl="1">
              <a:spcBef>
                <a:spcPts val="225"/>
              </a:spcBef>
            </a:pPr>
            <a:r>
              <a:rPr lang="en-US" sz="2000" dirty="0"/>
              <a:t>Know your equipment</a:t>
            </a:r>
          </a:p>
          <a:p>
            <a:pPr>
              <a:spcBef>
                <a:spcPts val="1350"/>
              </a:spcBef>
            </a:pPr>
            <a:r>
              <a:rPr lang="en-US" sz="2400" dirty="0"/>
              <a:t>For static, 30s yields good results</a:t>
            </a:r>
          </a:p>
          <a:p>
            <a:pPr lvl="1">
              <a:spcBef>
                <a:spcPts val="225"/>
              </a:spcBef>
            </a:pPr>
            <a:r>
              <a:rPr lang="en-US" sz="2000" dirty="0"/>
              <a:t>If using your commercial software, 15s can be advantageous</a:t>
            </a:r>
          </a:p>
        </p:txBody>
      </p:sp>
    </p:spTree>
    <p:extLst>
      <p:ext uri="{BB962C8B-B14F-4D97-AF65-F5344CB8AC3E}">
        <p14:creationId xmlns:p14="http://schemas.microsoft.com/office/powerpoint/2010/main" val="118591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6929" y="921232"/>
            <a:ext cx="5198364" cy="4331970"/>
          </a:xfrm>
          <a:prstGeom prst="rect">
            <a:avLst/>
          </a:prstGeom>
        </p:spPr>
      </p:pic>
      <p:grpSp>
        <p:nvGrpSpPr>
          <p:cNvPr id="15" name="Group 14"/>
          <p:cNvGrpSpPr/>
          <p:nvPr/>
        </p:nvGrpSpPr>
        <p:grpSpPr>
          <a:xfrm>
            <a:off x="2992563" y="1388114"/>
            <a:ext cx="3191906" cy="2668828"/>
            <a:chOff x="2466083" y="1850818"/>
            <a:chExt cx="4255875" cy="3558437"/>
          </a:xfrm>
        </p:grpSpPr>
        <p:cxnSp>
          <p:nvCxnSpPr>
            <p:cNvPr id="14" name="Straight Connector 13"/>
            <p:cNvCxnSpPr/>
            <p:nvPr/>
          </p:nvCxnSpPr>
          <p:spPr>
            <a:xfrm>
              <a:off x="4575867" y="1850818"/>
              <a:ext cx="0" cy="1595336"/>
            </a:xfrm>
            <a:prstGeom prst="line">
              <a:avLst/>
            </a:prstGeom>
            <a:ln w="1746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204443" y="4650498"/>
              <a:ext cx="1517515" cy="758757"/>
            </a:xfrm>
            <a:prstGeom prst="line">
              <a:avLst/>
            </a:prstGeom>
            <a:ln w="139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466083" y="4650498"/>
              <a:ext cx="1517515" cy="758757"/>
            </a:xfrm>
            <a:prstGeom prst="line">
              <a:avLst/>
            </a:prstGeom>
            <a:ln w="1397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6" name="Title 2"/>
          <p:cNvSpPr>
            <a:spLocks noGrp="1"/>
          </p:cNvSpPr>
          <p:nvPr>
            <p:ph type="title"/>
          </p:nvPr>
        </p:nvSpPr>
        <p:spPr>
          <a:xfrm>
            <a:off x="1143000" y="273649"/>
            <a:ext cx="6858000" cy="603809"/>
          </a:xfrm>
        </p:spPr>
        <p:txBody>
          <a:bodyPr>
            <a:normAutofit fontScale="90000"/>
          </a:bodyPr>
          <a:lstStyle/>
          <a:p>
            <a:r>
              <a:rPr lang="en-US" sz="3750" dirty="0"/>
              <a:t>OPUS processes every 30s</a:t>
            </a:r>
          </a:p>
        </p:txBody>
      </p:sp>
      <p:cxnSp>
        <p:nvCxnSpPr>
          <p:cNvPr id="8" name="Straight Connector 7"/>
          <p:cNvCxnSpPr>
            <a:cxnSpLocks/>
          </p:cNvCxnSpPr>
          <p:nvPr/>
        </p:nvCxnSpPr>
        <p:spPr>
          <a:xfrm>
            <a:off x="4572001" y="1371601"/>
            <a:ext cx="2900" cy="1491143"/>
          </a:xfrm>
          <a:prstGeom prst="line">
            <a:avLst/>
          </a:prstGeom>
          <a:ln w="762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a:xfrm>
            <a:off x="4572000" y="3487874"/>
            <a:ext cx="12160" cy="1470801"/>
          </a:xfrm>
          <a:prstGeom prst="line">
            <a:avLst/>
          </a:prstGeom>
          <a:ln w="76200">
            <a:solidFill>
              <a:srgbClr val="00B0F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E879AA9-D6FC-4DD0-BE9B-F72C4A4AB04F}"/>
              </a:ext>
            </a:extLst>
          </p:cNvPr>
          <p:cNvSpPr txBox="1"/>
          <p:nvPr/>
        </p:nvSpPr>
        <p:spPr>
          <a:xfrm>
            <a:off x="1210016" y="4820175"/>
            <a:ext cx="1770387" cy="300082"/>
          </a:xfrm>
          <a:prstGeom prst="rect">
            <a:avLst/>
          </a:prstGeom>
          <a:noFill/>
        </p:spPr>
        <p:txBody>
          <a:bodyPr wrap="square" rtlCol="0">
            <a:spAutoFit/>
          </a:bodyPr>
          <a:lstStyle/>
          <a:p>
            <a:r>
              <a:rPr lang="en-US" sz="1350" dirty="0">
                <a:latin typeface="Cambria" panose="02040503050406030204" pitchFamily="18" charset="0"/>
                <a:ea typeface="Cambria" panose="02040503050406030204" pitchFamily="18" charset="0"/>
              </a:rPr>
              <a:t>20s decimates to 60s </a:t>
            </a:r>
          </a:p>
        </p:txBody>
      </p:sp>
    </p:spTree>
    <p:extLst>
      <p:ext uri="{BB962C8B-B14F-4D97-AF65-F5344CB8AC3E}">
        <p14:creationId xmlns:p14="http://schemas.microsoft.com/office/powerpoint/2010/main" val="17775111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1143001" y="240615"/>
            <a:ext cx="6858000" cy="40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Arial" panose="020B0604020202020204" pitchFamily="34"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Arial" panose="020B0604020202020204" pitchFamily="34"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6pPr>
            <a:lvl7pPr marL="9144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7pPr>
            <a:lvl8pPr marL="13716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8pPr>
            <a:lvl9pPr marL="1828800" algn="ctr" defTabSz="457200" rtl="0" eaLnBrk="1" fontAlgn="base" hangingPunct="1">
              <a:spcBef>
                <a:spcPct val="0"/>
              </a:spcBef>
              <a:spcAft>
                <a:spcPct val="0"/>
              </a:spcAft>
              <a:defRPr sz="4400">
                <a:solidFill>
                  <a:schemeClr val="tx1"/>
                </a:solidFill>
                <a:latin typeface="Calibri" charset="0"/>
                <a:ea typeface="Arial" panose="020B0604020202020204" pitchFamily="34" charset="0"/>
                <a:cs typeface="Arial" panose="020B0604020202020204" pitchFamily="34" charset="0"/>
              </a:defRPr>
            </a:lvl9pPr>
          </a:lstStyle>
          <a:p>
            <a:pPr>
              <a:defRPr/>
            </a:pPr>
            <a:r>
              <a:rPr lang="en-US" sz="3600" b="1" dirty="0">
                <a:latin typeface="Cambria" panose="02040503050406030204" pitchFamily="18" charset="0"/>
                <a:ea typeface="Cambria" panose="02040503050406030204" pitchFamily="18" charset="0"/>
                <a:cs typeface="Open Sans" panose="020B0606030504020204" pitchFamily="34" charset="0"/>
                <a:sym typeface="Arial"/>
              </a:rPr>
              <a:t>OPUS Rapid Static (OPUS-RS)</a:t>
            </a: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199002" y="725286"/>
            <a:ext cx="6946322" cy="128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Arial" panose="020B0604020202020204" pitchFamily="34"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Arial" panose="020B0604020202020204" pitchFamily="34"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Arial" panose="020B0604020202020204" pitchFamily="34"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Arial" panose="020B0604020202020204" pitchFamily="34"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43" lvl="1" defTabSz="228611">
              <a:spcBef>
                <a:spcPts val="0"/>
              </a:spcBef>
              <a:spcAft>
                <a:spcPts val="150"/>
              </a:spcAft>
              <a:defRPr/>
            </a:pPr>
            <a:r>
              <a:rPr lang="en-US" sz="18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15 min to 2 hours</a:t>
            </a:r>
          </a:p>
          <a:p>
            <a:pPr marL="285743" lvl="1" defTabSz="228611">
              <a:spcBef>
                <a:spcPts val="0"/>
              </a:spcBef>
              <a:spcAft>
                <a:spcPts val="150"/>
              </a:spcAft>
              <a:defRPr/>
            </a:pPr>
            <a:r>
              <a:rPr lang="en-US" sz="18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Computes atmospheric delay at up to 9 NCN CORS within 250km</a:t>
            </a:r>
          </a:p>
          <a:p>
            <a:pPr marL="285743" lvl="1" defTabSz="228611">
              <a:spcBef>
                <a:spcPts val="0"/>
              </a:spcBef>
              <a:spcAft>
                <a:spcPts val="150"/>
              </a:spcAft>
              <a:defRPr/>
            </a:pPr>
            <a:r>
              <a:rPr lang="en-US" sz="18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Interpolates that delay to your position</a:t>
            </a:r>
          </a:p>
          <a:p>
            <a:pPr marL="285743" lvl="1" defTabSz="228611">
              <a:spcBef>
                <a:spcPts val="0"/>
              </a:spcBef>
              <a:spcAft>
                <a:spcPts val="150"/>
              </a:spcAft>
              <a:defRPr/>
            </a:pPr>
            <a:r>
              <a:rPr lang="en-US" sz="18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Reports corrected position with standard deviation stats</a:t>
            </a:r>
            <a:endParaRPr lang="en-US" sz="1575"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endParaRPr>
          </a:p>
        </p:txBody>
      </p: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6508017" y="1805443"/>
            <a:ext cx="198314" cy="198314"/>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7331808" y="4050142"/>
            <a:ext cx="198314" cy="198314"/>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grpSp>
        <p:nvGrpSpPr>
          <p:cNvPr id="128" name="Group 127">
            <a:extLst>
              <a:ext uri="{FF2B5EF4-FFF2-40B4-BE49-F238E27FC236}">
                <a16:creationId xmlns:a16="http://schemas.microsoft.com/office/drawing/2014/main" id="{4E84A47A-5DE7-416D-A0F1-16FDD987431A}"/>
              </a:ext>
            </a:extLst>
          </p:cNvPr>
          <p:cNvGrpSpPr>
            <a:grpSpLocks noChangeAspect="1"/>
          </p:cNvGrpSpPr>
          <p:nvPr/>
        </p:nvGrpSpPr>
        <p:grpSpPr>
          <a:xfrm>
            <a:off x="4622209" y="2102916"/>
            <a:ext cx="198314" cy="198314"/>
            <a:chOff x="8189735" y="2209800"/>
            <a:chExt cx="762000" cy="762000"/>
          </a:xfrm>
        </p:grpSpPr>
        <p:sp>
          <p:nvSpPr>
            <p:cNvPr id="129" name="Oval 128">
              <a:extLst>
                <a:ext uri="{FF2B5EF4-FFF2-40B4-BE49-F238E27FC236}">
                  <a16:creationId xmlns:a16="http://schemas.microsoft.com/office/drawing/2014/main" id="{A36B4BD8-32A9-412F-8C95-E39182E14E8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130" name="Isosceles Triangle 129">
              <a:extLst>
                <a:ext uri="{FF2B5EF4-FFF2-40B4-BE49-F238E27FC236}">
                  <a16:creationId xmlns:a16="http://schemas.microsoft.com/office/drawing/2014/main" id="{2FE7CA19-7ECD-46B0-ABF3-8D1B40674CA1}"/>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grpSp>
        <p:nvGrpSpPr>
          <p:cNvPr id="131" name="Group 130">
            <a:extLst>
              <a:ext uri="{FF2B5EF4-FFF2-40B4-BE49-F238E27FC236}">
                <a16:creationId xmlns:a16="http://schemas.microsoft.com/office/drawing/2014/main" id="{20F4D852-EBE5-4539-AD75-A6C5129B3DEF}"/>
              </a:ext>
            </a:extLst>
          </p:cNvPr>
          <p:cNvGrpSpPr>
            <a:grpSpLocks noChangeAspect="1"/>
          </p:cNvGrpSpPr>
          <p:nvPr/>
        </p:nvGrpSpPr>
        <p:grpSpPr>
          <a:xfrm>
            <a:off x="7662991" y="2198269"/>
            <a:ext cx="198314" cy="198314"/>
            <a:chOff x="8189735" y="2209800"/>
            <a:chExt cx="762000" cy="762000"/>
          </a:xfrm>
        </p:grpSpPr>
        <p:sp>
          <p:nvSpPr>
            <p:cNvPr id="132" name="Oval 131">
              <a:extLst>
                <a:ext uri="{FF2B5EF4-FFF2-40B4-BE49-F238E27FC236}">
                  <a16:creationId xmlns:a16="http://schemas.microsoft.com/office/drawing/2014/main" id="{240C0EB1-DC94-4CF7-AD98-E18C9D8CC516}"/>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133" name="Isosceles Triangle 132">
              <a:extLst>
                <a:ext uri="{FF2B5EF4-FFF2-40B4-BE49-F238E27FC236}">
                  <a16:creationId xmlns:a16="http://schemas.microsoft.com/office/drawing/2014/main" id="{C07BC056-1EB8-4FE7-81CD-399B8E9232FE}"/>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sp>
        <p:nvSpPr>
          <p:cNvPr id="134" name="legend text">
            <a:extLst>
              <a:ext uri="{FF2B5EF4-FFF2-40B4-BE49-F238E27FC236}">
                <a16:creationId xmlns:a16="http://schemas.microsoft.com/office/drawing/2014/main" id="{D2C1CA97-1528-494F-8038-E09D7C7B6312}"/>
              </a:ext>
            </a:extLst>
          </p:cNvPr>
          <p:cNvSpPr txBox="1"/>
          <p:nvPr/>
        </p:nvSpPr>
        <p:spPr>
          <a:xfrm>
            <a:off x="3433612" y="4791787"/>
            <a:ext cx="1329909" cy="307777"/>
          </a:xfrm>
          <a:prstGeom prst="rect">
            <a:avLst/>
          </a:prstGeom>
          <a:noFill/>
        </p:spPr>
        <p:txBody>
          <a:bodyPr wrap="square" rtlCol="0">
            <a:spAutoFit/>
          </a:bodyPr>
          <a:lstStyle/>
          <a:p>
            <a:pPr defTabSz="228611">
              <a:defRPr/>
            </a:pPr>
            <a:r>
              <a:rPr lang="en-US" sz="1400" dirty="0">
                <a:solidFill>
                  <a:srgbClr val="000000"/>
                </a:solidFill>
                <a:latin typeface="Cambria" panose="02040503050406030204" pitchFamily="18" charset="0"/>
                <a:ea typeface="Cambria" panose="02040503050406030204" pitchFamily="18" charset="0"/>
                <a:cs typeface="Arial"/>
                <a:sym typeface="Arial"/>
              </a:rPr>
              <a:t>OPUS Solution</a:t>
            </a:r>
            <a:endParaRPr lang="en-US" sz="1600" dirty="0">
              <a:solidFill>
                <a:srgbClr val="000000"/>
              </a:solidFill>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3434326" y="4550767"/>
            <a:ext cx="600998" cy="307777"/>
          </a:xfrm>
          <a:prstGeom prst="rect">
            <a:avLst/>
          </a:prstGeom>
          <a:noFill/>
        </p:spPr>
        <p:txBody>
          <a:bodyPr wrap="none" rtlCol="0">
            <a:spAutoFit/>
          </a:bodyPr>
          <a:lstStyle/>
          <a:p>
            <a:pPr defTabSz="228611">
              <a:defRPr/>
            </a:pPr>
            <a:r>
              <a:rPr lang="en-US" sz="1400" dirty="0">
                <a:solidFill>
                  <a:srgbClr val="000000"/>
                </a:solidFill>
                <a:latin typeface="Cambria" panose="02040503050406030204" pitchFamily="18" charset="0"/>
                <a:ea typeface="Cambria" panose="02040503050406030204" pitchFamily="18" charset="0"/>
                <a:cs typeface="Arial"/>
                <a:sym typeface="Arial"/>
              </a:rPr>
              <a:t>CORS</a:t>
            </a:r>
          </a:p>
        </p:txBody>
      </p: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1877235" y="4379338"/>
            <a:ext cx="198314" cy="198314"/>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5024866" y="4029586"/>
            <a:ext cx="198314" cy="198314"/>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grpSp>
        <p:nvGrpSpPr>
          <p:cNvPr id="54" name="Group 53">
            <a:extLst>
              <a:ext uri="{FF2B5EF4-FFF2-40B4-BE49-F238E27FC236}">
                <a16:creationId xmlns:a16="http://schemas.microsoft.com/office/drawing/2014/main" id="{E52F2F44-DA69-4800-B9A2-09A21A7BC0DA}"/>
              </a:ext>
            </a:extLst>
          </p:cNvPr>
          <p:cNvGrpSpPr>
            <a:grpSpLocks noChangeAspect="1"/>
          </p:cNvGrpSpPr>
          <p:nvPr/>
        </p:nvGrpSpPr>
        <p:grpSpPr>
          <a:xfrm>
            <a:off x="1877235" y="2245534"/>
            <a:ext cx="198314" cy="198314"/>
            <a:chOff x="8189735" y="2209800"/>
            <a:chExt cx="762000" cy="762000"/>
          </a:xfrm>
        </p:grpSpPr>
        <p:sp>
          <p:nvSpPr>
            <p:cNvPr id="55" name="Oval 54">
              <a:extLst>
                <a:ext uri="{FF2B5EF4-FFF2-40B4-BE49-F238E27FC236}">
                  <a16:creationId xmlns:a16="http://schemas.microsoft.com/office/drawing/2014/main" id="{7337D9D1-60F6-415C-AAD8-07F90D230E25}"/>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defRPr/>
              </a:pPr>
              <a:endParaRPr lang="en-US" sz="1600">
                <a:solidFill>
                  <a:srgbClr val="003054"/>
                </a:solidFill>
                <a:latin typeface="Calibri"/>
                <a:sym typeface="Arial"/>
              </a:endParaRPr>
            </a:p>
          </p:txBody>
        </p:sp>
        <p:sp>
          <p:nvSpPr>
            <p:cNvPr id="56" name="Isosceles Triangle 55">
              <a:extLst>
                <a:ext uri="{FF2B5EF4-FFF2-40B4-BE49-F238E27FC236}">
                  <a16:creationId xmlns:a16="http://schemas.microsoft.com/office/drawing/2014/main" id="{EE44A955-65E8-4E1D-ABB1-70BFA35714F8}"/>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defRPr/>
              </a:pPr>
              <a:endParaRPr lang="en-US" sz="1600" dirty="0">
                <a:solidFill>
                  <a:srgbClr val="003054"/>
                </a:solidFill>
                <a:latin typeface="Calibri"/>
                <a:sym typeface="Arial"/>
              </a:endParaRPr>
            </a:p>
          </p:txBody>
        </p:sp>
      </p:grpSp>
      <p:grpSp>
        <p:nvGrpSpPr>
          <p:cNvPr id="50" name="Group 49">
            <a:extLst>
              <a:ext uri="{FF2B5EF4-FFF2-40B4-BE49-F238E27FC236}">
                <a16:creationId xmlns:a16="http://schemas.microsoft.com/office/drawing/2014/main" id="{6FCE97C9-AFE2-48A2-8984-B6459B208107}"/>
              </a:ext>
            </a:extLst>
          </p:cNvPr>
          <p:cNvGrpSpPr>
            <a:grpSpLocks noChangeAspect="1"/>
          </p:cNvGrpSpPr>
          <p:nvPr/>
        </p:nvGrpSpPr>
        <p:grpSpPr>
          <a:xfrm>
            <a:off x="3265657" y="4606885"/>
            <a:ext cx="198314" cy="198314"/>
            <a:chOff x="8189735" y="2209800"/>
            <a:chExt cx="762000" cy="762000"/>
          </a:xfrm>
        </p:grpSpPr>
        <p:sp>
          <p:nvSpPr>
            <p:cNvPr id="51" name="Oval 50">
              <a:extLst>
                <a:ext uri="{FF2B5EF4-FFF2-40B4-BE49-F238E27FC236}">
                  <a16:creationId xmlns:a16="http://schemas.microsoft.com/office/drawing/2014/main" id="{02EE42FF-E04A-41D9-B01F-501CC8E5BF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52" name="Isosceles Triangle 51">
              <a:extLst>
                <a:ext uri="{FF2B5EF4-FFF2-40B4-BE49-F238E27FC236}">
                  <a16:creationId xmlns:a16="http://schemas.microsoft.com/office/drawing/2014/main" id="{286EAD36-1E6F-481C-899D-F6F10B01684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sp>
        <p:nvSpPr>
          <p:cNvPr id="53" name="OPUS solution">
            <a:extLst>
              <a:ext uri="{FF2B5EF4-FFF2-40B4-BE49-F238E27FC236}">
                <a16:creationId xmlns:a16="http://schemas.microsoft.com/office/drawing/2014/main" id="{391CA1F5-AC38-484C-BFFA-D93503A31F1D}"/>
              </a:ext>
            </a:extLst>
          </p:cNvPr>
          <p:cNvSpPr>
            <a:spLocks noChangeAspect="1"/>
          </p:cNvSpPr>
          <p:nvPr/>
        </p:nvSpPr>
        <p:spPr bwMode="auto">
          <a:xfrm>
            <a:off x="3290099" y="4873414"/>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17">
              <a:defRPr/>
            </a:pPr>
            <a:endParaRPr lang="en-US" sz="1600">
              <a:solidFill>
                <a:srgbClr val="003054"/>
              </a:solidFill>
              <a:latin typeface="Calibri"/>
              <a:sym typeface="Arial"/>
            </a:endParaRPr>
          </a:p>
        </p:txBody>
      </p:sp>
      <p:grpSp>
        <p:nvGrpSpPr>
          <p:cNvPr id="59" name="Group 58">
            <a:extLst>
              <a:ext uri="{FF2B5EF4-FFF2-40B4-BE49-F238E27FC236}">
                <a16:creationId xmlns:a16="http://schemas.microsoft.com/office/drawing/2014/main" id="{F522D77D-EE08-431A-9791-9E9B8BA41A80}"/>
              </a:ext>
            </a:extLst>
          </p:cNvPr>
          <p:cNvGrpSpPr>
            <a:grpSpLocks noChangeAspect="1"/>
          </p:cNvGrpSpPr>
          <p:nvPr/>
        </p:nvGrpSpPr>
        <p:grpSpPr>
          <a:xfrm>
            <a:off x="6306304" y="3638494"/>
            <a:ext cx="198314" cy="198314"/>
            <a:chOff x="8189735" y="2209800"/>
            <a:chExt cx="762000" cy="762000"/>
          </a:xfrm>
        </p:grpSpPr>
        <p:sp>
          <p:nvSpPr>
            <p:cNvPr id="60" name="Oval 59">
              <a:extLst>
                <a:ext uri="{FF2B5EF4-FFF2-40B4-BE49-F238E27FC236}">
                  <a16:creationId xmlns:a16="http://schemas.microsoft.com/office/drawing/2014/main" id="{FD2680AD-CC85-4E96-80FE-135B67A4B4F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61" name="Isosceles Triangle 60">
              <a:extLst>
                <a:ext uri="{FF2B5EF4-FFF2-40B4-BE49-F238E27FC236}">
                  <a16:creationId xmlns:a16="http://schemas.microsoft.com/office/drawing/2014/main" id="{53B26B7A-53F9-4B38-B447-74D7DBBCD5AB}"/>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grpSp>
        <p:nvGrpSpPr>
          <p:cNvPr id="49" name="Group 48">
            <a:extLst>
              <a:ext uri="{FF2B5EF4-FFF2-40B4-BE49-F238E27FC236}">
                <a16:creationId xmlns:a16="http://schemas.microsoft.com/office/drawing/2014/main" id="{BA764D60-9BB7-44F8-A8B0-B7C14A4E761B}"/>
              </a:ext>
            </a:extLst>
          </p:cNvPr>
          <p:cNvGrpSpPr>
            <a:grpSpLocks noChangeAspect="1"/>
          </p:cNvGrpSpPr>
          <p:nvPr/>
        </p:nvGrpSpPr>
        <p:grpSpPr>
          <a:xfrm>
            <a:off x="3484012" y="2997364"/>
            <a:ext cx="198314" cy="198314"/>
            <a:chOff x="8189735" y="2209800"/>
            <a:chExt cx="762000" cy="762000"/>
          </a:xfrm>
        </p:grpSpPr>
        <p:sp>
          <p:nvSpPr>
            <p:cNvPr id="57" name="Oval 56">
              <a:extLst>
                <a:ext uri="{FF2B5EF4-FFF2-40B4-BE49-F238E27FC236}">
                  <a16:creationId xmlns:a16="http://schemas.microsoft.com/office/drawing/2014/main" id="{1218DA61-4B94-4C48-BB40-3AB21A2CE35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sp>
          <p:nvSpPr>
            <p:cNvPr id="58" name="Isosceles Triangle 57">
              <a:extLst>
                <a:ext uri="{FF2B5EF4-FFF2-40B4-BE49-F238E27FC236}">
                  <a16:creationId xmlns:a16="http://schemas.microsoft.com/office/drawing/2014/main" id="{634640F0-5F11-45B9-B444-1E8AB0396D5B}"/>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7"/>
              <a:endParaRPr lang="en-US" sz="1600">
                <a:solidFill>
                  <a:srgbClr val="003054"/>
                </a:solidFill>
                <a:latin typeface="Calibri"/>
                <a:sym typeface="Arial"/>
              </a:endParaRPr>
            </a:p>
          </p:txBody>
        </p:sp>
      </p:grpSp>
      <p:sp>
        <p:nvSpPr>
          <p:cNvPr id="9" name="Flowchart: Punched Tape 8">
            <a:extLst>
              <a:ext uri="{FF2B5EF4-FFF2-40B4-BE49-F238E27FC236}">
                <a16:creationId xmlns:a16="http://schemas.microsoft.com/office/drawing/2014/main" id="{110A5A69-5618-4775-B2B1-6969C90D32EF}"/>
              </a:ext>
            </a:extLst>
          </p:cNvPr>
          <p:cNvSpPr/>
          <p:nvPr/>
        </p:nvSpPr>
        <p:spPr>
          <a:xfrm>
            <a:off x="2631829" y="2446256"/>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2" name="Flowchart: Punched Tape 61">
            <a:extLst>
              <a:ext uri="{FF2B5EF4-FFF2-40B4-BE49-F238E27FC236}">
                <a16:creationId xmlns:a16="http://schemas.microsoft.com/office/drawing/2014/main" id="{C099B46F-350F-4CBB-951F-70DF175A4476}"/>
              </a:ext>
            </a:extLst>
          </p:cNvPr>
          <p:cNvSpPr/>
          <p:nvPr/>
        </p:nvSpPr>
        <p:spPr>
          <a:xfrm rot="1321356">
            <a:off x="1190946" y="1726789"/>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3" name="Flowchart: Punched Tape 62">
            <a:extLst>
              <a:ext uri="{FF2B5EF4-FFF2-40B4-BE49-F238E27FC236}">
                <a16:creationId xmlns:a16="http://schemas.microsoft.com/office/drawing/2014/main" id="{9E8FAA43-BEA7-443B-BE7D-71C71782ED99}"/>
              </a:ext>
            </a:extLst>
          </p:cNvPr>
          <p:cNvSpPr/>
          <p:nvPr/>
        </p:nvSpPr>
        <p:spPr>
          <a:xfrm rot="20528881">
            <a:off x="1317176" y="3628484"/>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4" name="Flowchart: Punched Tape 63">
            <a:extLst>
              <a:ext uri="{FF2B5EF4-FFF2-40B4-BE49-F238E27FC236}">
                <a16:creationId xmlns:a16="http://schemas.microsoft.com/office/drawing/2014/main" id="{8967BA53-FE72-4CDF-8BD3-A3FD533D9E56}"/>
              </a:ext>
            </a:extLst>
          </p:cNvPr>
          <p:cNvSpPr/>
          <p:nvPr/>
        </p:nvSpPr>
        <p:spPr>
          <a:xfrm rot="371544">
            <a:off x="4013499" y="3435116"/>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5" name="Flowchart: Punched Tape 64">
            <a:extLst>
              <a:ext uri="{FF2B5EF4-FFF2-40B4-BE49-F238E27FC236}">
                <a16:creationId xmlns:a16="http://schemas.microsoft.com/office/drawing/2014/main" id="{4FBEF3A2-D1E4-42AA-9775-79E84E311385}"/>
              </a:ext>
            </a:extLst>
          </p:cNvPr>
          <p:cNvSpPr/>
          <p:nvPr/>
        </p:nvSpPr>
        <p:spPr>
          <a:xfrm rot="20164521">
            <a:off x="5429000" y="1527839"/>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7" name="Flowchart: Punched Tape 66">
            <a:extLst>
              <a:ext uri="{FF2B5EF4-FFF2-40B4-BE49-F238E27FC236}">
                <a16:creationId xmlns:a16="http://schemas.microsoft.com/office/drawing/2014/main" id="{723D20CF-19AD-40B2-B232-0DFE270B9E3A}"/>
              </a:ext>
            </a:extLst>
          </p:cNvPr>
          <p:cNvSpPr/>
          <p:nvPr/>
        </p:nvSpPr>
        <p:spPr>
          <a:xfrm rot="5033422">
            <a:off x="6380469" y="3131741"/>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8" name="Flowchart: Punched Tape 67">
            <a:extLst>
              <a:ext uri="{FF2B5EF4-FFF2-40B4-BE49-F238E27FC236}">
                <a16:creationId xmlns:a16="http://schemas.microsoft.com/office/drawing/2014/main" id="{ABD67CF4-C63C-49C6-921B-5B7135ED317F}"/>
              </a:ext>
            </a:extLst>
          </p:cNvPr>
          <p:cNvSpPr/>
          <p:nvPr/>
        </p:nvSpPr>
        <p:spPr>
          <a:xfrm rot="3760236">
            <a:off x="5316091" y="3033170"/>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9" name="Flowchart: Punched Tape 68">
            <a:extLst>
              <a:ext uri="{FF2B5EF4-FFF2-40B4-BE49-F238E27FC236}">
                <a16:creationId xmlns:a16="http://schemas.microsoft.com/office/drawing/2014/main" id="{0BB3F2FD-9C33-4FCE-8F59-A30058B06CA8}"/>
              </a:ext>
            </a:extLst>
          </p:cNvPr>
          <p:cNvSpPr/>
          <p:nvPr/>
        </p:nvSpPr>
        <p:spPr>
          <a:xfrm rot="1933132">
            <a:off x="3791456" y="1680244"/>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70" name="Flowchart: Punched Tape 69">
            <a:extLst>
              <a:ext uri="{FF2B5EF4-FFF2-40B4-BE49-F238E27FC236}">
                <a16:creationId xmlns:a16="http://schemas.microsoft.com/office/drawing/2014/main" id="{9B442FEB-1653-42B1-BC16-E62B1B035C6B}"/>
              </a:ext>
            </a:extLst>
          </p:cNvPr>
          <p:cNvSpPr/>
          <p:nvPr/>
        </p:nvSpPr>
        <p:spPr>
          <a:xfrm rot="21355142">
            <a:off x="6997065" y="1633694"/>
            <a:ext cx="1902679" cy="1339587"/>
          </a:xfrm>
          <a:prstGeom prst="flowChartPunchedTape">
            <a:avLst/>
          </a:prstGeom>
          <a:gradFill>
            <a:gsLst>
              <a:gs pos="0">
                <a:schemeClr val="accent6">
                  <a:tint val="100000"/>
                  <a:shade val="100000"/>
                  <a:satMod val="130000"/>
                  <a:alpha val="29000"/>
                </a:schemeClr>
              </a:gs>
              <a:gs pos="100000">
                <a:schemeClr val="accent6">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13" name="Rectangle: Rounded Corners 12">
            <a:extLst>
              <a:ext uri="{FF2B5EF4-FFF2-40B4-BE49-F238E27FC236}">
                <a16:creationId xmlns:a16="http://schemas.microsoft.com/office/drawing/2014/main" id="{634BDFCD-5B4C-4902-B571-C285C3B496B0}"/>
              </a:ext>
            </a:extLst>
          </p:cNvPr>
          <p:cNvSpPr/>
          <p:nvPr/>
        </p:nvSpPr>
        <p:spPr>
          <a:xfrm>
            <a:off x="4273356" y="2645670"/>
            <a:ext cx="1197693" cy="978005"/>
          </a:xfrm>
          <a:prstGeom prst="roundRect">
            <a:avLst/>
          </a:prstGeom>
          <a:gradFill>
            <a:gsLst>
              <a:gs pos="0">
                <a:schemeClr val="accent1">
                  <a:tint val="100000"/>
                  <a:shade val="100000"/>
                  <a:satMod val="130000"/>
                  <a:alpha val="40000"/>
                </a:schemeClr>
              </a:gs>
              <a:gs pos="100000">
                <a:schemeClr val="accent1">
                  <a:tint val="50000"/>
                  <a:shade val="100000"/>
                  <a:satMod val="350000"/>
                </a:schemeClr>
              </a:gs>
            </a:gsLst>
          </a:gradFill>
          <a:ln>
            <a:noFill/>
          </a:ln>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5" name="OPUS name">
            <a:extLst>
              <a:ext uri="{FF2B5EF4-FFF2-40B4-BE49-F238E27FC236}">
                <a16:creationId xmlns:a16="http://schemas.microsoft.com/office/drawing/2014/main" id="{98419B32-5F03-4D49-95DD-B9AF3A725BAC}"/>
              </a:ext>
            </a:extLst>
          </p:cNvPr>
          <p:cNvSpPr txBox="1"/>
          <p:nvPr/>
        </p:nvSpPr>
        <p:spPr>
          <a:xfrm>
            <a:off x="4933402" y="3044055"/>
            <a:ext cx="582211" cy="307777"/>
          </a:xfrm>
          <a:prstGeom prst="rect">
            <a:avLst/>
          </a:prstGeom>
          <a:noFill/>
          <a:ln>
            <a:noFill/>
          </a:ln>
        </p:spPr>
        <p:txBody>
          <a:bodyPr wrap="none">
            <a:spAutoFit/>
          </a:bodyPr>
          <a:lstStyle/>
          <a:p>
            <a:pPr defTabSz="228611">
              <a:defRPr/>
            </a:pPr>
            <a:r>
              <a:rPr lang="en-US" sz="1400" dirty="0">
                <a:solidFill>
                  <a:srgbClr val="003054"/>
                </a:solidFill>
                <a:latin typeface="Cambria" panose="02040503050406030204" pitchFamily="18" charset="0"/>
                <a:ea typeface="Cambria" panose="02040503050406030204" pitchFamily="18" charset="0"/>
                <a:cs typeface="Arial"/>
                <a:sym typeface="Arial"/>
              </a:rPr>
              <a:t>5001</a:t>
            </a:r>
            <a:endParaRPr lang="en-US" sz="1200" dirty="0">
              <a:solidFill>
                <a:srgbClr val="003054"/>
              </a:solidFill>
              <a:latin typeface="Cambria" panose="02040503050406030204" pitchFamily="18" charset="0"/>
              <a:ea typeface="Cambria" panose="02040503050406030204" pitchFamily="18" charset="0"/>
              <a:cs typeface="Arial"/>
              <a:sym typeface="Arial"/>
            </a:endParaRPr>
          </a:p>
        </p:txBody>
      </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4764969" y="3072201"/>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17">
              <a:defRPr/>
            </a:pPr>
            <a:endParaRPr lang="en-US" sz="1600">
              <a:solidFill>
                <a:srgbClr val="003054"/>
              </a:solidFill>
              <a:latin typeface="Calibri"/>
              <a:sym typeface="Arial"/>
            </a:endParaRPr>
          </a:p>
        </p:txBody>
      </p:sp>
    </p:spTree>
    <p:extLst>
      <p:ext uri="{BB962C8B-B14F-4D97-AF65-F5344CB8AC3E}">
        <p14:creationId xmlns:p14="http://schemas.microsoft.com/office/powerpoint/2010/main" val="258408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out)">
                                      <p:cBhvr>
                                        <p:cTn id="7" dur="2000"/>
                                        <p:tgtEl>
                                          <p:spTgt spid="6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circle(out)">
                                      <p:cBhvr>
                                        <p:cTn id="10" dur="2000"/>
                                        <p:tgtEl>
                                          <p:spTgt spid="69"/>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circle(out)">
                                      <p:cBhvr>
                                        <p:cTn id="13" dur="2000"/>
                                        <p:tgtEl>
                                          <p:spTgt spid="65"/>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circle(out)">
                                      <p:cBhvr>
                                        <p:cTn id="16" dur="2000"/>
                                        <p:tgtEl>
                                          <p:spTgt spid="70"/>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out)">
                                      <p:cBhvr>
                                        <p:cTn id="19" dur="2000"/>
                                        <p:tgtEl>
                                          <p:spTgt spid="9"/>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circle(out)">
                                      <p:cBhvr>
                                        <p:cTn id="22" dur="2000"/>
                                        <p:tgtEl>
                                          <p:spTgt spid="63"/>
                                        </p:tgtEl>
                                      </p:cBhvr>
                                    </p:animEffect>
                                  </p:childTnLst>
                                </p:cTn>
                              </p:par>
                              <p:par>
                                <p:cTn id="23" presetID="6" presetClass="entr" presetSubtype="32"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circle(out)">
                                      <p:cBhvr>
                                        <p:cTn id="25" dur="2000"/>
                                        <p:tgtEl>
                                          <p:spTgt spid="64"/>
                                        </p:tgtEl>
                                      </p:cBhvr>
                                    </p:animEffect>
                                  </p:childTnLst>
                                </p:cTn>
                              </p:par>
                              <p:par>
                                <p:cTn id="26" presetID="6" presetClass="entr" presetSubtype="32"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circle(out)">
                                      <p:cBhvr>
                                        <p:cTn id="28" dur="2000"/>
                                        <p:tgtEl>
                                          <p:spTgt spid="68"/>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circle(out)">
                                      <p:cBhvr>
                                        <p:cTn id="31" dur="2000"/>
                                        <p:tgtEl>
                                          <p:spTgt spid="67"/>
                                        </p:tgtEl>
                                      </p:cBhvr>
                                    </p:animEffect>
                                  </p:childTnLst>
                                </p:cTn>
                              </p:par>
                            </p:childTnLst>
                          </p:cTn>
                        </p:par>
                        <p:par>
                          <p:cTn id="32" fill="hold">
                            <p:stCondLst>
                              <p:cond delay="2000"/>
                            </p:stCondLst>
                            <p:childTnLst>
                              <p:par>
                                <p:cTn id="33" presetID="6" presetClass="entr" presetSubtype="32" fill="hold" grpId="0" nodeType="afterEffect">
                                  <p:stCondLst>
                                    <p:cond delay="1500"/>
                                  </p:stCondLst>
                                  <p:childTnLst>
                                    <p:set>
                                      <p:cBhvr>
                                        <p:cTn id="34" dur="1" fill="hold">
                                          <p:stCondLst>
                                            <p:cond delay="0"/>
                                          </p:stCondLst>
                                        </p:cTn>
                                        <p:tgtEl>
                                          <p:spTgt spid="13"/>
                                        </p:tgtEl>
                                        <p:attrNameLst>
                                          <p:attrName>style.visibility</p:attrName>
                                        </p:attrNameLst>
                                      </p:cBhvr>
                                      <p:to>
                                        <p:strVal val="visible"/>
                                      </p:to>
                                    </p:set>
                                    <p:animEffect transition="in" filter="circle(out)">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18"/>
                                        </p:tgtEl>
                                        <p:attrNameLst>
                                          <p:attrName>style.visibility</p:attrName>
                                        </p:attrNameLst>
                                      </p:cBhvr>
                                      <p:to>
                                        <p:strVal val="visible"/>
                                      </p:to>
                                    </p:set>
                                    <p:anim calcmode="lin" valueType="num">
                                      <p:cBhvr>
                                        <p:cTn id="40" dur="1000" fill="hold"/>
                                        <p:tgtEl>
                                          <p:spTgt spid="118"/>
                                        </p:tgtEl>
                                        <p:attrNameLst>
                                          <p:attrName>ppt_w</p:attrName>
                                        </p:attrNameLst>
                                      </p:cBhvr>
                                      <p:tavLst>
                                        <p:tav tm="0">
                                          <p:val>
                                            <p:fltVal val="0"/>
                                          </p:val>
                                        </p:tav>
                                        <p:tav tm="100000">
                                          <p:val>
                                            <p:strVal val="#ppt_w"/>
                                          </p:val>
                                        </p:tav>
                                      </p:tavLst>
                                    </p:anim>
                                    <p:anim calcmode="lin" valueType="num">
                                      <p:cBhvr>
                                        <p:cTn id="41" dur="1000" fill="hold"/>
                                        <p:tgtEl>
                                          <p:spTgt spid="118"/>
                                        </p:tgtEl>
                                        <p:attrNameLst>
                                          <p:attrName>ppt_h</p:attrName>
                                        </p:attrNameLst>
                                      </p:cBhvr>
                                      <p:tavLst>
                                        <p:tav tm="0">
                                          <p:val>
                                            <p:fltVal val="0"/>
                                          </p:val>
                                        </p:tav>
                                        <p:tav tm="100000">
                                          <p:val>
                                            <p:strVal val="#ppt_h"/>
                                          </p:val>
                                        </p:tav>
                                      </p:tavLst>
                                    </p:anim>
                                    <p:anim calcmode="lin" valueType="num">
                                      <p:cBhvr>
                                        <p:cTn id="42" dur="1000" fill="hold"/>
                                        <p:tgtEl>
                                          <p:spTgt spid="118"/>
                                        </p:tgtEl>
                                        <p:attrNameLst>
                                          <p:attrName>style.rotation</p:attrName>
                                        </p:attrNameLst>
                                      </p:cBhvr>
                                      <p:tavLst>
                                        <p:tav tm="0">
                                          <p:val>
                                            <p:fltVal val="90"/>
                                          </p:val>
                                        </p:tav>
                                        <p:tav tm="100000">
                                          <p:val>
                                            <p:fltVal val="0"/>
                                          </p:val>
                                        </p:tav>
                                      </p:tavLst>
                                    </p:anim>
                                    <p:animEffect transition="in" filter="fade">
                                      <p:cBhvr>
                                        <p:cTn id="43" dur="1000"/>
                                        <p:tgtEl>
                                          <p:spTgt spid="1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5"/>
                                        </p:tgtEl>
                                        <p:attrNameLst>
                                          <p:attrName>style.visibility</p:attrName>
                                        </p:attrNameLst>
                                      </p:cBhvr>
                                      <p:to>
                                        <p:strVal val="visible"/>
                                      </p:to>
                                    </p:set>
                                    <p:animEffect transition="in" filter="fade">
                                      <p:cBhvr>
                                        <p:cTn id="46"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2" grpId="0" animBg="1"/>
      <p:bldP spid="63" grpId="0" animBg="1"/>
      <p:bldP spid="64" grpId="0" animBg="1"/>
      <p:bldP spid="65" grpId="0" animBg="1"/>
      <p:bldP spid="67" grpId="0" animBg="1"/>
      <p:bldP spid="68" grpId="0" animBg="1"/>
      <p:bldP spid="69" grpId="0" animBg="1"/>
      <p:bldP spid="70" grpId="0" animBg="1"/>
      <p:bldP spid="13" grpId="0" animBg="1"/>
      <p:bldP spid="115" grpId="0"/>
      <p:bldP spid="118" grpId="0" animBg="1"/>
    </p:bldLst>
  </p:timing>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Shape 383"/>
        <p:cNvGrpSpPr/>
        <p:nvPr/>
      </p:nvGrpSpPr>
      <p:grpSpPr>
        <a:xfrm>
          <a:off x="0" y="0"/>
          <a:ext cx="0" cy="0"/>
          <a:chOff x="0" y="0"/>
          <a:chExt cx="0" cy="0"/>
        </a:xfrm>
      </p:grpSpPr>
      <p:pic>
        <p:nvPicPr>
          <p:cNvPr descr="MCj04347380000[1]" id="116" name="Picture 2">
            <a:extLst>
              <a:ext uri="{FF2B5EF4-FFF2-40B4-BE49-F238E27FC236}">
                <a16:creationId xmlns:a16="http://schemas.microsoft.com/office/drawing/2014/main" id="{E8A97ABC-3ACC-4755-AA12-D583122B20FB}"/>
              </a:ext>
            </a:extLst>
          </p:cNvPr>
          <p:cNvPicPr>
            <a:picLocks noChangeArrowheads="1" noChangeAspect="1"/>
          </p:cNvPicPr>
          <p:nvPr/>
        </p:nvPicPr>
        <p:blipFill>
          <a:blip r:embed="rId3">
            <a:extLst>
              <a:ext uri="{28A0092B-C50C-407E-A947-70E740481C1C}">
                <a14:useLocalDpi xmlns:a14="http://schemas.microsoft.com/office/drawing/2010/main" val="0"/>
              </a:ext>
            </a:extLst>
          </a:blip>
          <a:srcRect b="951" l="147" r="814"/>
          <a:stretch>
            <a:fillRect/>
          </a:stretch>
        </p:blipFill>
        <p:spPr bwMode="auto">
          <a:xfrm>
            <a:off x="0" y="2378556"/>
            <a:ext cx="9144000" cy="276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AutoShape 3">
            <a:extLst>
              <a:ext uri="{FF2B5EF4-FFF2-40B4-BE49-F238E27FC236}">
                <a16:creationId xmlns:a16="http://schemas.microsoft.com/office/drawing/2014/main" id="{EB899BCA-8F57-4493-BDE5-C92F2ADE031B}"/>
              </a:ext>
            </a:extLst>
          </p:cNvPr>
          <p:cNvSpPr>
            <a:spLocks noChangeArrowheads="1"/>
          </p:cNvSpPr>
          <p:nvPr/>
        </p:nvSpPr>
        <p:spPr bwMode="auto">
          <a:xfrm rot="1035962">
            <a:off x="4767263" y="3208345"/>
            <a:ext cx="261144" cy="97631"/>
          </a:xfrm>
          <a:prstGeom prst="triangle">
            <a:avLst>
              <a:gd fmla="val 76056" name="adj"/>
            </a:avLst>
          </a:prstGeom>
          <a:solidFill>
            <a:srgbClr val="FFFF00"/>
          </a:solidFill>
          <a:ln w="9525">
            <a:solidFill>
              <a:srgbClr val="339966"/>
            </a:solidFill>
            <a:miter lim="800000"/>
            <a:headEnd/>
            <a:tailEnd/>
          </a:ln>
        </p:spPr>
        <p:txBody>
          <a:bodyPr anchor="ctr" wrap="none"/>
          <a:lstStyle>
            <a:lvl1pPr eaLnBrk="0" hangingPunct="0">
              <a:spcBef>
                <a:spcPct val="20000"/>
              </a:spcBef>
              <a:buFont charset="0" typeface="Arial"/>
              <a:buChar char="•"/>
              <a:defRPr sz="3200">
                <a:solidFill>
                  <a:schemeClr val="tx1"/>
                </a:solidFill>
                <a:latin charset="0" pitchFamily="34" typeface="Calibri"/>
              </a:defRPr>
            </a:lvl1pPr>
            <a:lvl2pPr eaLnBrk="0" hangingPunct="0" indent="-285750" marL="742950">
              <a:spcBef>
                <a:spcPct val="20000"/>
              </a:spcBef>
              <a:buFont charset="0" typeface="Arial"/>
              <a:buChar char="–"/>
              <a:defRPr sz="2800">
                <a:solidFill>
                  <a:schemeClr val="tx1"/>
                </a:solidFill>
                <a:latin charset="0" pitchFamily="34" typeface="Calibri"/>
              </a:defRPr>
            </a:lvl2pPr>
            <a:lvl3pPr eaLnBrk="0" hangingPunct="0" indent="-228600" marL="1143000">
              <a:spcBef>
                <a:spcPct val="20000"/>
              </a:spcBef>
              <a:buFont charset="0" typeface="Arial"/>
              <a:buChar char="•"/>
              <a:defRPr sz="2400">
                <a:solidFill>
                  <a:schemeClr val="tx1"/>
                </a:solidFill>
                <a:latin charset="0" pitchFamily="34" typeface="Calibri"/>
              </a:defRPr>
            </a:lvl3pPr>
            <a:lvl4pPr eaLnBrk="0" hangingPunct="0" indent="-228600" marL="1600200">
              <a:spcBef>
                <a:spcPct val="20000"/>
              </a:spcBef>
              <a:buFont charset="0" typeface="Arial"/>
              <a:buChar char="–"/>
              <a:defRPr sz="2000">
                <a:solidFill>
                  <a:schemeClr val="tx1"/>
                </a:solidFill>
                <a:latin charset="0" pitchFamily="34" typeface="Calibri"/>
              </a:defRPr>
            </a:lvl4pPr>
            <a:lvl5pPr eaLnBrk="0" hangingPunct="0" indent="-228600" marL="2057400">
              <a:spcBef>
                <a:spcPct val="20000"/>
              </a:spcBef>
              <a:buFont charset="0" typeface="Arial"/>
              <a:buChar char="»"/>
              <a:defRPr sz="2000">
                <a:solidFill>
                  <a:schemeClr val="tx1"/>
                </a:solidFill>
                <a:latin charset="0" pitchFamily="34" typeface="Calibri"/>
              </a:defRPr>
            </a:lvl5pPr>
            <a:lvl6pPr defTabSz="457200" eaLnBrk="0" fontAlgn="base" hangingPunct="0" indent="-228600" marL="2514600">
              <a:spcBef>
                <a:spcPct val="20000"/>
              </a:spcBef>
              <a:spcAft>
                <a:spcPct val="0"/>
              </a:spcAft>
              <a:buFont charset="0" typeface="Arial"/>
              <a:buChar char="»"/>
              <a:defRPr sz="2000">
                <a:solidFill>
                  <a:schemeClr val="tx1"/>
                </a:solidFill>
                <a:latin charset="0" pitchFamily="34" typeface="Calibri"/>
              </a:defRPr>
            </a:lvl6pPr>
            <a:lvl7pPr defTabSz="457200" eaLnBrk="0" fontAlgn="base" hangingPunct="0" indent="-228600" marL="2971800">
              <a:spcBef>
                <a:spcPct val="20000"/>
              </a:spcBef>
              <a:spcAft>
                <a:spcPct val="0"/>
              </a:spcAft>
              <a:buFont charset="0" typeface="Arial"/>
              <a:buChar char="»"/>
              <a:defRPr sz="2000">
                <a:solidFill>
                  <a:schemeClr val="tx1"/>
                </a:solidFill>
                <a:latin charset="0" pitchFamily="34" typeface="Calibri"/>
              </a:defRPr>
            </a:lvl7pPr>
            <a:lvl8pPr defTabSz="457200" eaLnBrk="0" fontAlgn="base" hangingPunct="0" indent="-228600" marL="3429000">
              <a:spcBef>
                <a:spcPct val="20000"/>
              </a:spcBef>
              <a:spcAft>
                <a:spcPct val="0"/>
              </a:spcAft>
              <a:buFont charset="0" typeface="Arial"/>
              <a:buChar char="»"/>
              <a:defRPr sz="2000">
                <a:solidFill>
                  <a:schemeClr val="tx1"/>
                </a:solidFill>
                <a:latin charset="0" pitchFamily="34" typeface="Calibri"/>
              </a:defRPr>
            </a:lvl8pPr>
            <a:lvl9pPr defTabSz="457200" eaLnBrk="0" fontAlgn="base" hangingPunct="0" indent="-228600" marL="3886200">
              <a:spcBef>
                <a:spcPct val="20000"/>
              </a:spcBef>
              <a:spcAft>
                <a:spcPct val="0"/>
              </a:spcAft>
              <a:buFont charset="0" typeface="Arial"/>
              <a:buChar char="»"/>
              <a:defRPr sz="2000">
                <a:solidFill>
                  <a:schemeClr val="tx1"/>
                </a:solidFill>
                <a:latin charset="0" pitchFamily="34" typeface="Calibri"/>
              </a:defRPr>
            </a:lvl9pPr>
          </a:lstStyle>
          <a:p>
            <a:pPr defTabSz="228617" eaLnBrk="1" fontAlgn="base" hangingPunct="1">
              <a:spcBef>
                <a:spcPct val="0"/>
              </a:spcBef>
              <a:spcAft>
                <a:spcPct val="0"/>
              </a:spcAft>
              <a:buClrTx/>
              <a:buNone/>
              <a:defRPr/>
            </a:pPr>
            <a:endParaRPr altLang="en-US" kern="1200" lang="en-US" sz="900">
              <a:solidFill>
                <a:srgbClr val="000000"/>
              </a:solidFill>
              <a:latin charset="0" panose="02040503050406030204" pitchFamily="18" typeface="Cambria"/>
              <a:ea charset="0" panose="02040503050406030204" pitchFamily="18" typeface="Cambria"/>
            </a:endParaRPr>
          </a:p>
        </p:txBody>
      </p:sp>
      <p:sp>
        <p:nvSpPr>
          <p:cNvPr id="118" name="Line 4">
            <a:extLst>
              <a:ext uri="{FF2B5EF4-FFF2-40B4-BE49-F238E27FC236}">
                <a16:creationId xmlns:a16="http://schemas.microsoft.com/office/drawing/2014/main" id="{D0B2FEDC-5F85-483A-A961-565CE34819AE}"/>
              </a:ext>
            </a:extLst>
          </p:cNvPr>
          <p:cNvSpPr>
            <a:spLocks noChangeShapeType="1"/>
          </p:cNvSpPr>
          <p:nvPr/>
        </p:nvSpPr>
        <p:spPr bwMode="auto">
          <a:xfrm flipH="1" flipV="1">
            <a:off x="4919664" y="3278985"/>
            <a:ext cx="631826" cy="480218"/>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19" name="Line 9">
            <a:extLst>
              <a:ext uri="{FF2B5EF4-FFF2-40B4-BE49-F238E27FC236}">
                <a16:creationId xmlns:a16="http://schemas.microsoft.com/office/drawing/2014/main" id="{EC6CBA9A-BFD3-4F05-94B2-2C680D8A2585}"/>
              </a:ext>
            </a:extLst>
          </p:cNvPr>
          <p:cNvSpPr>
            <a:spLocks noChangeShapeType="1"/>
          </p:cNvSpPr>
          <p:nvPr/>
        </p:nvSpPr>
        <p:spPr bwMode="auto">
          <a:xfrm>
            <a:off x="4521998" y="2472534"/>
            <a:ext cx="401638" cy="784226"/>
          </a:xfrm>
          <a:prstGeom prst="line">
            <a:avLst/>
          </a:prstGeom>
          <a:noFill/>
          <a:ln cap="rnd" w="31750">
            <a:solidFill>
              <a:srgbClr val="CCFFCC"/>
            </a:solidFill>
            <a:prstDash val="sysDot"/>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21" name="Oval 28">
            <a:extLst>
              <a:ext uri="{FF2B5EF4-FFF2-40B4-BE49-F238E27FC236}">
                <a16:creationId xmlns:a16="http://schemas.microsoft.com/office/drawing/2014/main" id="{7D3F3308-7533-4E97-9E62-6A3C53C53E0F}"/>
              </a:ext>
            </a:extLst>
          </p:cNvPr>
          <p:cNvSpPr>
            <a:spLocks noChangeArrowheads="1"/>
          </p:cNvSpPr>
          <p:nvPr/>
        </p:nvSpPr>
        <p:spPr bwMode="auto">
          <a:xfrm>
            <a:off x="3064340" y="2940671"/>
            <a:ext cx="3306763" cy="1256506"/>
          </a:xfrm>
          <a:prstGeom prst="ellipse">
            <a:avLst/>
          </a:prstGeom>
          <a:noFill/>
          <a:ln w="47625">
            <a:solidFill>
              <a:srgbClr val="CCFFCC"/>
            </a:solidFill>
            <a:round/>
            <a:headEnd/>
            <a:tailEnd/>
          </a:ln>
          <a:extLst>
            <a:ext uri="{909E8E84-426E-40DD-AFC4-6F175D3DCCD1}">
              <a14:hiddenFill xmlns:a14="http://schemas.microsoft.com/office/drawing/2010/main">
                <a:solidFill>
                  <a:srgbClr val="FFFFFF"/>
                </a:solidFill>
              </a14:hiddenFill>
            </a:ext>
          </a:extLst>
        </p:spPr>
        <p:txBody>
          <a:bodyPr anchor="ctr" wrap="none"/>
          <a:lstStyle>
            <a:lvl1pPr eaLnBrk="0" hangingPunct="0">
              <a:spcBef>
                <a:spcPct val="20000"/>
              </a:spcBef>
              <a:buFont charset="0" typeface="Arial"/>
              <a:buChar char="•"/>
              <a:defRPr sz="3200">
                <a:solidFill>
                  <a:schemeClr val="tx1"/>
                </a:solidFill>
                <a:latin charset="0" pitchFamily="34" typeface="Calibri"/>
              </a:defRPr>
            </a:lvl1pPr>
            <a:lvl2pPr eaLnBrk="0" hangingPunct="0" indent="-285750" marL="742950">
              <a:spcBef>
                <a:spcPct val="20000"/>
              </a:spcBef>
              <a:buFont charset="0" typeface="Arial"/>
              <a:buChar char="–"/>
              <a:defRPr sz="2800">
                <a:solidFill>
                  <a:schemeClr val="tx1"/>
                </a:solidFill>
                <a:latin charset="0" pitchFamily="34" typeface="Calibri"/>
              </a:defRPr>
            </a:lvl2pPr>
            <a:lvl3pPr eaLnBrk="0" hangingPunct="0" indent="-228600" marL="1143000">
              <a:spcBef>
                <a:spcPct val="20000"/>
              </a:spcBef>
              <a:buFont charset="0" typeface="Arial"/>
              <a:buChar char="•"/>
              <a:defRPr sz="2400">
                <a:solidFill>
                  <a:schemeClr val="tx1"/>
                </a:solidFill>
                <a:latin charset="0" pitchFamily="34" typeface="Calibri"/>
              </a:defRPr>
            </a:lvl3pPr>
            <a:lvl4pPr eaLnBrk="0" hangingPunct="0" indent="-228600" marL="1600200">
              <a:spcBef>
                <a:spcPct val="20000"/>
              </a:spcBef>
              <a:buFont charset="0" typeface="Arial"/>
              <a:buChar char="–"/>
              <a:defRPr sz="2000">
                <a:solidFill>
                  <a:schemeClr val="tx1"/>
                </a:solidFill>
                <a:latin charset="0" pitchFamily="34" typeface="Calibri"/>
              </a:defRPr>
            </a:lvl4pPr>
            <a:lvl5pPr eaLnBrk="0" hangingPunct="0" indent="-228600" marL="2057400">
              <a:spcBef>
                <a:spcPct val="20000"/>
              </a:spcBef>
              <a:buFont charset="0" typeface="Arial"/>
              <a:buChar char="»"/>
              <a:defRPr sz="2000">
                <a:solidFill>
                  <a:schemeClr val="tx1"/>
                </a:solidFill>
                <a:latin charset="0" pitchFamily="34" typeface="Calibri"/>
              </a:defRPr>
            </a:lvl5pPr>
            <a:lvl6pPr defTabSz="457200" eaLnBrk="0" fontAlgn="base" hangingPunct="0" indent="-228600" marL="2514600">
              <a:spcBef>
                <a:spcPct val="20000"/>
              </a:spcBef>
              <a:spcAft>
                <a:spcPct val="0"/>
              </a:spcAft>
              <a:buFont charset="0" typeface="Arial"/>
              <a:buChar char="»"/>
              <a:defRPr sz="2000">
                <a:solidFill>
                  <a:schemeClr val="tx1"/>
                </a:solidFill>
                <a:latin charset="0" pitchFamily="34" typeface="Calibri"/>
              </a:defRPr>
            </a:lvl6pPr>
            <a:lvl7pPr defTabSz="457200" eaLnBrk="0" fontAlgn="base" hangingPunct="0" indent="-228600" marL="2971800">
              <a:spcBef>
                <a:spcPct val="20000"/>
              </a:spcBef>
              <a:spcAft>
                <a:spcPct val="0"/>
              </a:spcAft>
              <a:buFont charset="0" typeface="Arial"/>
              <a:buChar char="»"/>
              <a:defRPr sz="2000">
                <a:solidFill>
                  <a:schemeClr val="tx1"/>
                </a:solidFill>
                <a:latin charset="0" pitchFamily="34" typeface="Calibri"/>
              </a:defRPr>
            </a:lvl7pPr>
            <a:lvl8pPr defTabSz="457200" eaLnBrk="0" fontAlgn="base" hangingPunct="0" indent="-228600" marL="3429000">
              <a:spcBef>
                <a:spcPct val="20000"/>
              </a:spcBef>
              <a:spcAft>
                <a:spcPct val="0"/>
              </a:spcAft>
              <a:buFont charset="0" typeface="Arial"/>
              <a:buChar char="»"/>
              <a:defRPr sz="2000">
                <a:solidFill>
                  <a:schemeClr val="tx1"/>
                </a:solidFill>
                <a:latin charset="0" pitchFamily="34" typeface="Calibri"/>
              </a:defRPr>
            </a:lvl8pPr>
            <a:lvl9pPr defTabSz="457200" eaLnBrk="0" fontAlgn="base" hangingPunct="0" indent="-228600" marL="3886200">
              <a:spcBef>
                <a:spcPct val="20000"/>
              </a:spcBef>
              <a:spcAft>
                <a:spcPct val="0"/>
              </a:spcAft>
              <a:buFont charset="0" typeface="Arial"/>
              <a:buChar char="»"/>
              <a:defRPr sz="2000">
                <a:solidFill>
                  <a:schemeClr val="tx1"/>
                </a:solidFill>
                <a:latin charset="0" pitchFamily="34" typeface="Calibri"/>
              </a:defRPr>
            </a:lvl9pPr>
          </a:lstStyle>
          <a:p>
            <a:pPr defTabSz="228617" eaLnBrk="1" fontAlgn="base" hangingPunct="1">
              <a:spcBef>
                <a:spcPct val="0"/>
              </a:spcBef>
              <a:spcAft>
                <a:spcPct val="0"/>
              </a:spcAft>
              <a:buClrTx/>
              <a:buNone/>
              <a:defRPr/>
            </a:pPr>
            <a:endParaRPr altLang="en-US" kern="1200" lang="en-US" sz="900">
              <a:solidFill>
                <a:srgbClr val="000000"/>
              </a:solidFill>
              <a:latin charset="0" panose="02040503050406030204" pitchFamily="18" typeface="Cambria"/>
              <a:ea charset="0" panose="02040503050406030204" pitchFamily="18" typeface="Cambria"/>
            </a:endParaRPr>
          </a:p>
        </p:txBody>
      </p:sp>
      <p:pic>
        <p:nvPicPr>
          <p:cNvPr id="122" name="Picture 29">
            <a:extLst>
              <a:ext uri="{FF2B5EF4-FFF2-40B4-BE49-F238E27FC236}">
                <a16:creationId xmlns:a16="http://schemas.microsoft.com/office/drawing/2014/main" id="{F6BD700E-1033-4CCA-A423-E9531A98E5AD}"/>
              </a:ext>
            </a:extLst>
          </p:cNvPr>
          <p:cNvPicPr>
            <a:picLocks noChangeArrowheads="1"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940322" y="998654"/>
            <a:ext cx="1987424" cy="1284555"/>
          </a:xfrm>
          <a:prstGeom prst="rect">
            <a:avLst/>
          </a:prstGeom>
          <a:solidFill>
            <a:sysClr lastClr="FFFFFF" val="window"/>
          </a:solidFill>
          <a:ln>
            <a:noFill/>
          </a:ln>
        </p:spPr>
      </p:pic>
      <p:sp>
        <p:nvSpPr>
          <p:cNvPr id="123" name="Line 30">
            <a:extLst>
              <a:ext uri="{FF2B5EF4-FFF2-40B4-BE49-F238E27FC236}">
                <a16:creationId xmlns:a16="http://schemas.microsoft.com/office/drawing/2014/main" id="{6E4A94F9-80F1-4121-BB5C-65DEB2E75AB5}"/>
              </a:ext>
            </a:extLst>
          </p:cNvPr>
          <p:cNvSpPr>
            <a:spLocks noChangeShapeType="1"/>
          </p:cNvSpPr>
          <p:nvPr/>
        </p:nvSpPr>
        <p:spPr bwMode="auto">
          <a:xfrm flipH="1" flipV="1">
            <a:off x="4918080" y="3277398"/>
            <a:ext cx="615950" cy="292100"/>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24" name="Line 31">
            <a:extLst>
              <a:ext uri="{FF2B5EF4-FFF2-40B4-BE49-F238E27FC236}">
                <a16:creationId xmlns:a16="http://schemas.microsoft.com/office/drawing/2014/main" id="{0B7C1AAC-78B7-48BF-B969-11DFD00815BF}"/>
              </a:ext>
            </a:extLst>
          </p:cNvPr>
          <p:cNvSpPr>
            <a:spLocks noChangeShapeType="1"/>
          </p:cNvSpPr>
          <p:nvPr/>
        </p:nvSpPr>
        <p:spPr bwMode="auto">
          <a:xfrm flipH="1">
            <a:off x="4945858" y="3197230"/>
            <a:ext cx="819150" cy="75407"/>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25" name="Line 32">
            <a:extLst>
              <a:ext uri="{FF2B5EF4-FFF2-40B4-BE49-F238E27FC236}">
                <a16:creationId xmlns:a16="http://schemas.microsoft.com/office/drawing/2014/main" id="{4BE3B20B-C252-4C46-BAEA-1B8264A01001}"/>
              </a:ext>
            </a:extLst>
          </p:cNvPr>
          <p:cNvSpPr>
            <a:spLocks noChangeShapeType="1"/>
          </p:cNvSpPr>
          <p:nvPr/>
        </p:nvSpPr>
        <p:spPr bwMode="auto">
          <a:xfrm flipH="1">
            <a:off x="4931574" y="3073400"/>
            <a:ext cx="477044" cy="184944"/>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26" name="Line 33">
            <a:extLst>
              <a:ext uri="{FF2B5EF4-FFF2-40B4-BE49-F238E27FC236}">
                <a16:creationId xmlns:a16="http://schemas.microsoft.com/office/drawing/2014/main" id="{37E2747D-10B3-4F20-8207-E712F15600C0}"/>
              </a:ext>
            </a:extLst>
          </p:cNvPr>
          <p:cNvSpPr>
            <a:spLocks noChangeShapeType="1"/>
          </p:cNvSpPr>
          <p:nvPr/>
        </p:nvSpPr>
        <p:spPr bwMode="auto">
          <a:xfrm>
            <a:off x="4252124" y="3055942"/>
            <a:ext cx="654050" cy="205582"/>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27" name="Line 34">
            <a:extLst>
              <a:ext uri="{FF2B5EF4-FFF2-40B4-BE49-F238E27FC236}">
                <a16:creationId xmlns:a16="http://schemas.microsoft.com/office/drawing/2014/main" id="{A76FEA72-DEF9-4E63-A90F-2D3644246FD5}"/>
              </a:ext>
            </a:extLst>
          </p:cNvPr>
          <p:cNvSpPr>
            <a:spLocks noChangeShapeType="1"/>
          </p:cNvSpPr>
          <p:nvPr/>
        </p:nvSpPr>
        <p:spPr bwMode="auto">
          <a:xfrm flipV="1">
            <a:off x="3270256" y="3275812"/>
            <a:ext cx="1654175" cy="385763"/>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28" name="Line 35">
            <a:extLst>
              <a:ext uri="{FF2B5EF4-FFF2-40B4-BE49-F238E27FC236}">
                <a16:creationId xmlns:a16="http://schemas.microsoft.com/office/drawing/2014/main" id="{EF0D10D6-ADB0-47D0-B9D8-565DF7AC32AB}"/>
              </a:ext>
            </a:extLst>
          </p:cNvPr>
          <p:cNvSpPr>
            <a:spLocks noChangeShapeType="1"/>
          </p:cNvSpPr>
          <p:nvPr/>
        </p:nvSpPr>
        <p:spPr bwMode="auto">
          <a:xfrm flipV="1">
            <a:off x="4453734" y="3271051"/>
            <a:ext cx="450056" cy="181769"/>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29" name="Line 36">
            <a:extLst>
              <a:ext uri="{FF2B5EF4-FFF2-40B4-BE49-F238E27FC236}">
                <a16:creationId xmlns:a16="http://schemas.microsoft.com/office/drawing/2014/main" id="{2CAB78B7-C2ED-4F03-934F-9AA08CAE5878}"/>
              </a:ext>
            </a:extLst>
          </p:cNvPr>
          <p:cNvSpPr>
            <a:spLocks noChangeShapeType="1"/>
          </p:cNvSpPr>
          <p:nvPr/>
        </p:nvSpPr>
        <p:spPr bwMode="auto">
          <a:xfrm flipV="1">
            <a:off x="4231488" y="3277399"/>
            <a:ext cx="670718" cy="538163"/>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0" name="Line 37">
            <a:extLst>
              <a:ext uri="{FF2B5EF4-FFF2-40B4-BE49-F238E27FC236}">
                <a16:creationId xmlns:a16="http://schemas.microsoft.com/office/drawing/2014/main" id="{CEBD1EE4-0AED-4D32-B11F-CEB39DE2F448}"/>
              </a:ext>
            </a:extLst>
          </p:cNvPr>
          <p:cNvSpPr>
            <a:spLocks noChangeShapeType="1"/>
          </p:cNvSpPr>
          <p:nvPr/>
        </p:nvSpPr>
        <p:spPr bwMode="auto">
          <a:xfrm flipH="1" flipV="1">
            <a:off x="4908556" y="3271841"/>
            <a:ext cx="23813" cy="782638"/>
          </a:xfrm>
          <a:prstGeom prst="line">
            <a:avLst/>
          </a:prstGeom>
          <a:noFill/>
          <a:ln w="19050">
            <a:solidFill>
              <a:sysClr lastClr="000000" val="windowText"/>
            </a:solidFill>
            <a:round/>
            <a:headEnd/>
            <a:tailEnd len="med" type="triangle" w="me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1" name="Line 39">
            <a:extLst>
              <a:ext uri="{FF2B5EF4-FFF2-40B4-BE49-F238E27FC236}">
                <a16:creationId xmlns:a16="http://schemas.microsoft.com/office/drawing/2014/main" id="{FA029639-F138-4E9E-90A6-53487A2340EE}"/>
              </a:ext>
            </a:extLst>
          </p:cNvPr>
          <p:cNvSpPr>
            <a:spLocks noChangeShapeType="1"/>
          </p:cNvSpPr>
          <p:nvPr/>
        </p:nvSpPr>
        <p:spPr bwMode="auto">
          <a:xfrm flipV="1">
            <a:off x="3277397" y="3062293"/>
            <a:ext cx="980282" cy="58181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2" name="Line 40">
            <a:extLst>
              <a:ext uri="{FF2B5EF4-FFF2-40B4-BE49-F238E27FC236}">
                <a16:creationId xmlns:a16="http://schemas.microsoft.com/office/drawing/2014/main" id="{C1A16AAD-CCAF-43D8-A666-FE2FE8BDFE3A}"/>
              </a:ext>
            </a:extLst>
          </p:cNvPr>
          <p:cNvSpPr>
            <a:spLocks noChangeShapeType="1"/>
          </p:cNvSpPr>
          <p:nvPr/>
        </p:nvSpPr>
        <p:spPr bwMode="auto">
          <a:xfrm>
            <a:off x="3263906" y="3655224"/>
            <a:ext cx="967582" cy="1571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3" name="Line 41">
            <a:extLst>
              <a:ext uri="{FF2B5EF4-FFF2-40B4-BE49-F238E27FC236}">
                <a16:creationId xmlns:a16="http://schemas.microsoft.com/office/drawing/2014/main" id="{EF5A6C31-F8B5-4A17-BC20-D489ED1048C0}"/>
              </a:ext>
            </a:extLst>
          </p:cNvPr>
          <p:cNvSpPr>
            <a:spLocks noChangeShapeType="1"/>
          </p:cNvSpPr>
          <p:nvPr/>
        </p:nvSpPr>
        <p:spPr bwMode="auto">
          <a:xfrm>
            <a:off x="4219578" y="3822708"/>
            <a:ext cx="719138" cy="23415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4" name="Line 42">
            <a:extLst>
              <a:ext uri="{FF2B5EF4-FFF2-40B4-BE49-F238E27FC236}">
                <a16:creationId xmlns:a16="http://schemas.microsoft.com/office/drawing/2014/main" id="{25BDB8BE-7C1D-4399-84D7-53839AC02CCA}"/>
              </a:ext>
            </a:extLst>
          </p:cNvPr>
          <p:cNvSpPr>
            <a:spLocks noChangeShapeType="1"/>
          </p:cNvSpPr>
          <p:nvPr/>
        </p:nvSpPr>
        <p:spPr bwMode="auto">
          <a:xfrm flipV="1">
            <a:off x="4231486" y="3456790"/>
            <a:ext cx="224632" cy="36988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5" name="Line 43">
            <a:extLst>
              <a:ext uri="{FF2B5EF4-FFF2-40B4-BE49-F238E27FC236}">
                <a16:creationId xmlns:a16="http://schemas.microsoft.com/office/drawing/2014/main" id="{FB1A9031-08D6-4F86-AAB0-8FE702BDF23F}"/>
              </a:ext>
            </a:extLst>
          </p:cNvPr>
          <p:cNvSpPr>
            <a:spLocks noChangeShapeType="1"/>
          </p:cNvSpPr>
          <p:nvPr/>
        </p:nvSpPr>
        <p:spPr bwMode="auto">
          <a:xfrm flipH="1" flipV="1">
            <a:off x="4272760" y="3056735"/>
            <a:ext cx="170656" cy="406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6" name="Line 44">
            <a:extLst>
              <a:ext uri="{FF2B5EF4-FFF2-40B4-BE49-F238E27FC236}">
                <a16:creationId xmlns:a16="http://schemas.microsoft.com/office/drawing/2014/main" id="{58019620-6680-42A8-8692-71C271913868}"/>
              </a:ext>
            </a:extLst>
          </p:cNvPr>
          <p:cNvSpPr>
            <a:spLocks noChangeShapeType="1"/>
          </p:cNvSpPr>
          <p:nvPr/>
        </p:nvSpPr>
        <p:spPr bwMode="auto">
          <a:xfrm flipH="1" flipV="1">
            <a:off x="4264029" y="3060704"/>
            <a:ext cx="1138238" cy="1508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7" name="Line 45">
            <a:extLst>
              <a:ext uri="{FF2B5EF4-FFF2-40B4-BE49-F238E27FC236}">
                <a16:creationId xmlns:a16="http://schemas.microsoft.com/office/drawing/2014/main" id="{56F719CD-01E5-4A89-A2F5-0024A8A4AE52}"/>
              </a:ext>
            </a:extLst>
          </p:cNvPr>
          <p:cNvSpPr>
            <a:spLocks noChangeShapeType="1"/>
          </p:cNvSpPr>
          <p:nvPr/>
        </p:nvSpPr>
        <p:spPr bwMode="auto">
          <a:xfrm flipV="1">
            <a:off x="5525299" y="3203578"/>
            <a:ext cx="233363" cy="39052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8" name="Line 46">
            <a:extLst>
              <a:ext uri="{FF2B5EF4-FFF2-40B4-BE49-F238E27FC236}">
                <a16:creationId xmlns:a16="http://schemas.microsoft.com/office/drawing/2014/main" id="{729C9922-1930-4F76-A8F3-5AB6D1C6E2CC}"/>
              </a:ext>
            </a:extLst>
          </p:cNvPr>
          <p:cNvSpPr>
            <a:spLocks noChangeShapeType="1"/>
          </p:cNvSpPr>
          <p:nvPr/>
        </p:nvSpPr>
        <p:spPr bwMode="auto">
          <a:xfrm flipV="1">
            <a:off x="4929192" y="3746504"/>
            <a:ext cx="620713" cy="30877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39" name="Line 47">
            <a:extLst>
              <a:ext uri="{FF2B5EF4-FFF2-40B4-BE49-F238E27FC236}">
                <a16:creationId xmlns:a16="http://schemas.microsoft.com/office/drawing/2014/main" id="{74FADF39-4CC5-4743-9123-CB14B013A108}"/>
              </a:ext>
            </a:extLst>
          </p:cNvPr>
          <p:cNvSpPr>
            <a:spLocks noChangeShapeType="1"/>
          </p:cNvSpPr>
          <p:nvPr/>
        </p:nvSpPr>
        <p:spPr bwMode="auto">
          <a:xfrm flipH="1" flipV="1">
            <a:off x="5538001" y="3582989"/>
            <a:ext cx="7937" cy="16589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40" name="Line 48">
            <a:extLst>
              <a:ext uri="{FF2B5EF4-FFF2-40B4-BE49-F238E27FC236}">
                <a16:creationId xmlns:a16="http://schemas.microsoft.com/office/drawing/2014/main" id="{1BD7F0FF-EEDB-4CC5-8D8D-97CDFC290534}"/>
              </a:ext>
            </a:extLst>
          </p:cNvPr>
          <p:cNvSpPr>
            <a:spLocks noChangeShapeType="1"/>
          </p:cNvSpPr>
          <p:nvPr/>
        </p:nvSpPr>
        <p:spPr bwMode="auto">
          <a:xfrm flipV="1">
            <a:off x="4920463" y="3073404"/>
            <a:ext cx="486569" cy="9779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41" name="Line 49">
            <a:extLst>
              <a:ext uri="{FF2B5EF4-FFF2-40B4-BE49-F238E27FC236}">
                <a16:creationId xmlns:a16="http://schemas.microsoft.com/office/drawing/2014/main" id="{762E2221-FFA3-49FD-A244-64A726469BA3}"/>
              </a:ext>
            </a:extLst>
          </p:cNvPr>
          <p:cNvSpPr>
            <a:spLocks noChangeShapeType="1"/>
          </p:cNvSpPr>
          <p:nvPr/>
        </p:nvSpPr>
        <p:spPr bwMode="auto">
          <a:xfrm flipH="1" flipV="1">
            <a:off x="4452150" y="3452821"/>
            <a:ext cx="473075" cy="59848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42" name="Line 50">
            <a:extLst>
              <a:ext uri="{FF2B5EF4-FFF2-40B4-BE49-F238E27FC236}">
                <a16:creationId xmlns:a16="http://schemas.microsoft.com/office/drawing/2014/main" id="{D692E4D3-83EC-48E1-8D0A-04CD41FBDFBC}"/>
              </a:ext>
            </a:extLst>
          </p:cNvPr>
          <p:cNvSpPr>
            <a:spLocks noChangeShapeType="1"/>
          </p:cNvSpPr>
          <p:nvPr/>
        </p:nvSpPr>
        <p:spPr bwMode="auto">
          <a:xfrm flipH="1">
            <a:off x="4456911" y="3198023"/>
            <a:ext cx="1293019" cy="25479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43" name="Line 51">
            <a:extLst>
              <a:ext uri="{FF2B5EF4-FFF2-40B4-BE49-F238E27FC236}">
                <a16:creationId xmlns:a16="http://schemas.microsoft.com/office/drawing/2014/main" id="{44D65BEE-1A2C-40F2-9095-D154DEF0A009}"/>
              </a:ext>
            </a:extLst>
          </p:cNvPr>
          <p:cNvSpPr>
            <a:spLocks noChangeShapeType="1"/>
          </p:cNvSpPr>
          <p:nvPr/>
        </p:nvSpPr>
        <p:spPr bwMode="auto">
          <a:xfrm>
            <a:off x="4456117" y="3450437"/>
            <a:ext cx="1089820" cy="30083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44" name="Line 52">
            <a:extLst>
              <a:ext uri="{FF2B5EF4-FFF2-40B4-BE49-F238E27FC236}">
                <a16:creationId xmlns:a16="http://schemas.microsoft.com/office/drawing/2014/main" id="{9C8FB58D-979A-4F7C-B8B0-91F2729A7523}"/>
              </a:ext>
            </a:extLst>
          </p:cNvPr>
          <p:cNvSpPr>
            <a:spLocks noChangeShapeType="1"/>
          </p:cNvSpPr>
          <p:nvPr/>
        </p:nvSpPr>
        <p:spPr bwMode="auto">
          <a:xfrm flipH="1" flipV="1">
            <a:off x="5399091" y="3077374"/>
            <a:ext cx="346076" cy="12461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45" name="Line 53">
            <a:extLst>
              <a:ext uri="{FF2B5EF4-FFF2-40B4-BE49-F238E27FC236}">
                <a16:creationId xmlns:a16="http://schemas.microsoft.com/office/drawing/2014/main" id="{F737C833-5A03-4CC1-BEDF-BEDF5A17D249}"/>
              </a:ext>
            </a:extLst>
          </p:cNvPr>
          <p:cNvSpPr>
            <a:spLocks noChangeShapeType="1"/>
          </p:cNvSpPr>
          <p:nvPr/>
        </p:nvSpPr>
        <p:spPr bwMode="auto">
          <a:xfrm>
            <a:off x="5414968" y="3074992"/>
            <a:ext cx="119063" cy="5000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46" name="AutoShape 5">
            <a:extLst>
              <a:ext uri="{FF2B5EF4-FFF2-40B4-BE49-F238E27FC236}">
                <a16:creationId xmlns:a16="http://schemas.microsoft.com/office/drawing/2014/main" id="{DA020533-5C83-46AD-8EBC-8BE670E77770}"/>
              </a:ext>
            </a:extLst>
          </p:cNvPr>
          <p:cNvSpPr>
            <a:spLocks noChangeArrowheads="1"/>
          </p:cNvSpPr>
          <p:nvPr/>
        </p:nvSpPr>
        <p:spPr bwMode="auto">
          <a:xfrm rot="19908062">
            <a:off x="3108329" y="3583788"/>
            <a:ext cx="311944" cy="137318"/>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47" name="AutoShape 6">
            <a:extLst>
              <a:ext uri="{FF2B5EF4-FFF2-40B4-BE49-F238E27FC236}">
                <a16:creationId xmlns:a16="http://schemas.microsoft.com/office/drawing/2014/main" id="{74FB4068-B2AF-42C1-AFAA-2BE50CCBF2B8}"/>
              </a:ext>
            </a:extLst>
          </p:cNvPr>
          <p:cNvSpPr>
            <a:spLocks noChangeArrowheads="1"/>
          </p:cNvSpPr>
          <p:nvPr/>
        </p:nvSpPr>
        <p:spPr bwMode="auto">
          <a:xfrm rot="1342443">
            <a:off x="5391950" y="3659192"/>
            <a:ext cx="311944" cy="188120"/>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48" name="AutoShape 7">
            <a:extLst>
              <a:ext uri="{FF2B5EF4-FFF2-40B4-BE49-F238E27FC236}">
                <a16:creationId xmlns:a16="http://schemas.microsoft.com/office/drawing/2014/main" id="{800C0EA5-EF68-4DEE-B01F-3C8411EFE6A5}"/>
              </a:ext>
            </a:extLst>
          </p:cNvPr>
          <p:cNvSpPr>
            <a:spLocks noChangeArrowheads="1"/>
          </p:cNvSpPr>
          <p:nvPr/>
        </p:nvSpPr>
        <p:spPr bwMode="auto">
          <a:xfrm rot="1097357">
            <a:off x="5598325" y="3163101"/>
            <a:ext cx="311944" cy="87313"/>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49" name="AutoShape 14">
            <a:extLst>
              <a:ext uri="{FF2B5EF4-FFF2-40B4-BE49-F238E27FC236}">
                <a16:creationId xmlns:a16="http://schemas.microsoft.com/office/drawing/2014/main" id="{EACC27AD-C132-4C17-A34E-26B96016883B}"/>
              </a:ext>
            </a:extLst>
          </p:cNvPr>
          <p:cNvSpPr>
            <a:spLocks noChangeArrowheads="1"/>
          </p:cNvSpPr>
          <p:nvPr/>
        </p:nvSpPr>
        <p:spPr bwMode="auto">
          <a:xfrm rot="825589">
            <a:off x="5380838" y="3513141"/>
            <a:ext cx="311944" cy="139700"/>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50" name="AutoShape 15">
            <a:extLst>
              <a:ext uri="{FF2B5EF4-FFF2-40B4-BE49-F238E27FC236}">
                <a16:creationId xmlns:a16="http://schemas.microsoft.com/office/drawing/2014/main" id="{FFBE2881-CFD8-47D8-BB81-D186F37448A7}"/>
              </a:ext>
            </a:extLst>
          </p:cNvPr>
          <p:cNvSpPr>
            <a:spLocks noChangeArrowheads="1"/>
          </p:cNvSpPr>
          <p:nvPr/>
        </p:nvSpPr>
        <p:spPr bwMode="auto">
          <a:xfrm rot="354089">
            <a:off x="5253041" y="3044036"/>
            <a:ext cx="311944" cy="72232"/>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51" name="AutoShape 16">
            <a:extLst>
              <a:ext uri="{FF2B5EF4-FFF2-40B4-BE49-F238E27FC236}">
                <a16:creationId xmlns:a16="http://schemas.microsoft.com/office/drawing/2014/main" id="{C18E8D1C-E9EF-4F2B-90AD-91BCE51AB3D3}"/>
              </a:ext>
            </a:extLst>
          </p:cNvPr>
          <p:cNvSpPr>
            <a:spLocks noChangeArrowheads="1"/>
          </p:cNvSpPr>
          <p:nvPr/>
        </p:nvSpPr>
        <p:spPr bwMode="auto">
          <a:xfrm rot="21398126">
            <a:off x="4296575" y="3371061"/>
            <a:ext cx="311944" cy="169862"/>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52" name="AutoShape 17">
            <a:extLst>
              <a:ext uri="{FF2B5EF4-FFF2-40B4-BE49-F238E27FC236}">
                <a16:creationId xmlns:a16="http://schemas.microsoft.com/office/drawing/2014/main" id="{68296335-7F97-404F-9E5A-333E531AF607}"/>
              </a:ext>
            </a:extLst>
          </p:cNvPr>
          <p:cNvSpPr>
            <a:spLocks noChangeArrowheads="1"/>
          </p:cNvSpPr>
          <p:nvPr/>
        </p:nvSpPr>
        <p:spPr bwMode="auto">
          <a:xfrm rot="21466737">
            <a:off x="4105279" y="3025781"/>
            <a:ext cx="311944" cy="77788"/>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53" name="AutoShape 18">
            <a:extLst>
              <a:ext uri="{FF2B5EF4-FFF2-40B4-BE49-F238E27FC236}">
                <a16:creationId xmlns:a16="http://schemas.microsoft.com/office/drawing/2014/main" id="{3D7F4D62-4409-4BCD-B954-23F1ABEF3010}"/>
              </a:ext>
            </a:extLst>
          </p:cNvPr>
          <p:cNvSpPr>
            <a:spLocks noChangeArrowheads="1"/>
          </p:cNvSpPr>
          <p:nvPr/>
        </p:nvSpPr>
        <p:spPr bwMode="auto">
          <a:xfrm rot="278583">
            <a:off x="4771238" y="3945736"/>
            <a:ext cx="311944" cy="216694"/>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54" name="AutoShape 19">
            <a:extLst>
              <a:ext uri="{FF2B5EF4-FFF2-40B4-BE49-F238E27FC236}">
                <a16:creationId xmlns:a16="http://schemas.microsoft.com/office/drawing/2014/main" id="{F4102225-D7EC-4D8C-A7EB-7E9916ACEB12}"/>
              </a:ext>
            </a:extLst>
          </p:cNvPr>
          <p:cNvSpPr>
            <a:spLocks noChangeArrowheads="1"/>
          </p:cNvSpPr>
          <p:nvPr/>
        </p:nvSpPr>
        <p:spPr bwMode="auto">
          <a:xfrm rot="21039266">
            <a:off x="4066388" y="3710787"/>
            <a:ext cx="311944" cy="207962"/>
          </a:xfrm>
          <a:prstGeom prst="star5">
            <a:avLst/>
          </a:prstGeom>
          <a:solidFill>
            <a:sysClr lastClr="000000" val="windowText"/>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55" name="Line 8">
            <a:extLst>
              <a:ext uri="{FF2B5EF4-FFF2-40B4-BE49-F238E27FC236}">
                <a16:creationId xmlns:a16="http://schemas.microsoft.com/office/drawing/2014/main" id="{A4AA82E4-FEC2-4F03-9559-EC47850F808F}"/>
              </a:ext>
            </a:extLst>
          </p:cNvPr>
          <p:cNvSpPr>
            <a:spLocks noChangeShapeType="1"/>
          </p:cNvSpPr>
          <p:nvPr/>
        </p:nvSpPr>
        <p:spPr bwMode="auto">
          <a:xfrm flipH="1">
            <a:off x="3267874" y="2474123"/>
            <a:ext cx="1254125" cy="1177132"/>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56" name="Line 10">
            <a:extLst>
              <a:ext uri="{FF2B5EF4-FFF2-40B4-BE49-F238E27FC236}">
                <a16:creationId xmlns:a16="http://schemas.microsoft.com/office/drawing/2014/main" id="{E5DACAA3-9778-47D9-8BA5-A304D31D577B}"/>
              </a:ext>
            </a:extLst>
          </p:cNvPr>
          <p:cNvSpPr>
            <a:spLocks noChangeShapeType="1"/>
          </p:cNvSpPr>
          <p:nvPr/>
        </p:nvSpPr>
        <p:spPr bwMode="auto">
          <a:xfrm>
            <a:off x="4518825" y="2474124"/>
            <a:ext cx="1230313" cy="730250"/>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57" name="Line 20">
            <a:extLst>
              <a:ext uri="{FF2B5EF4-FFF2-40B4-BE49-F238E27FC236}">
                <a16:creationId xmlns:a16="http://schemas.microsoft.com/office/drawing/2014/main" id="{43A5E0B1-1DFF-4FA9-9843-FDFBDE2B8987}"/>
              </a:ext>
            </a:extLst>
          </p:cNvPr>
          <p:cNvSpPr>
            <a:spLocks noChangeShapeType="1"/>
          </p:cNvSpPr>
          <p:nvPr/>
        </p:nvSpPr>
        <p:spPr bwMode="auto">
          <a:xfrm flipH="1">
            <a:off x="4454528" y="2473329"/>
            <a:ext cx="66676" cy="972344"/>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58" name="Line 21">
            <a:extLst>
              <a:ext uri="{FF2B5EF4-FFF2-40B4-BE49-F238E27FC236}">
                <a16:creationId xmlns:a16="http://schemas.microsoft.com/office/drawing/2014/main" id="{05D56B4B-8D6D-4663-B902-317AE1AA3376}"/>
              </a:ext>
            </a:extLst>
          </p:cNvPr>
          <p:cNvSpPr>
            <a:spLocks noChangeShapeType="1"/>
          </p:cNvSpPr>
          <p:nvPr/>
        </p:nvSpPr>
        <p:spPr bwMode="auto">
          <a:xfrm flipH="1">
            <a:off x="4248947" y="2472536"/>
            <a:ext cx="265906" cy="592138"/>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59" name="Line 22">
            <a:extLst>
              <a:ext uri="{FF2B5EF4-FFF2-40B4-BE49-F238E27FC236}">
                <a16:creationId xmlns:a16="http://schemas.microsoft.com/office/drawing/2014/main" id="{EDABD08C-B817-4F85-B705-A4442B0E0455}"/>
              </a:ext>
            </a:extLst>
          </p:cNvPr>
          <p:cNvSpPr>
            <a:spLocks noChangeShapeType="1"/>
          </p:cNvSpPr>
          <p:nvPr/>
        </p:nvSpPr>
        <p:spPr bwMode="auto">
          <a:xfrm>
            <a:off x="4519617" y="2470951"/>
            <a:ext cx="879476" cy="600869"/>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60" name="Line 23">
            <a:extLst>
              <a:ext uri="{FF2B5EF4-FFF2-40B4-BE49-F238E27FC236}">
                <a16:creationId xmlns:a16="http://schemas.microsoft.com/office/drawing/2014/main" id="{9309CB87-754A-40A7-A72E-B83DA229D2BB}"/>
              </a:ext>
            </a:extLst>
          </p:cNvPr>
          <p:cNvSpPr>
            <a:spLocks noChangeShapeType="1"/>
          </p:cNvSpPr>
          <p:nvPr/>
        </p:nvSpPr>
        <p:spPr bwMode="auto">
          <a:xfrm>
            <a:off x="4519617" y="2472537"/>
            <a:ext cx="1020763" cy="1103312"/>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61" name="Line 24">
            <a:extLst>
              <a:ext uri="{FF2B5EF4-FFF2-40B4-BE49-F238E27FC236}">
                <a16:creationId xmlns:a16="http://schemas.microsoft.com/office/drawing/2014/main" id="{D3401F9A-0E75-4DAC-A7AA-A6EF720194EA}"/>
              </a:ext>
            </a:extLst>
          </p:cNvPr>
          <p:cNvSpPr>
            <a:spLocks noChangeShapeType="1"/>
          </p:cNvSpPr>
          <p:nvPr/>
        </p:nvSpPr>
        <p:spPr bwMode="auto">
          <a:xfrm>
            <a:off x="4521206" y="2473329"/>
            <a:ext cx="405607" cy="1579562"/>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62" name="Line 25">
            <a:extLst>
              <a:ext uri="{FF2B5EF4-FFF2-40B4-BE49-F238E27FC236}">
                <a16:creationId xmlns:a16="http://schemas.microsoft.com/office/drawing/2014/main" id="{B273D947-5780-4813-AB5C-4571F23AF407}"/>
              </a:ext>
            </a:extLst>
          </p:cNvPr>
          <p:cNvSpPr>
            <a:spLocks noChangeShapeType="1"/>
          </p:cNvSpPr>
          <p:nvPr/>
        </p:nvSpPr>
        <p:spPr bwMode="auto">
          <a:xfrm flipH="1">
            <a:off x="4231485" y="2472532"/>
            <a:ext cx="286544" cy="1333500"/>
          </a:xfrm>
          <a:prstGeom prst="line">
            <a:avLst/>
          </a:prstGeom>
          <a:noFill/>
          <a:ln cap="rnd" w="34925">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sp>
        <p:nvSpPr>
          <p:cNvPr id="163" name="Line 26">
            <a:extLst>
              <a:ext uri="{FF2B5EF4-FFF2-40B4-BE49-F238E27FC236}">
                <a16:creationId xmlns:a16="http://schemas.microsoft.com/office/drawing/2014/main" id="{7CF28C33-44CB-4FC9-909F-EE12665263AD}"/>
              </a:ext>
            </a:extLst>
          </p:cNvPr>
          <p:cNvSpPr>
            <a:spLocks noChangeShapeType="1"/>
          </p:cNvSpPr>
          <p:nvPr/>
        </p:nvSpPr>
        <p:spPr bwMode="auto">
          <a:xfrm>
            <a:off x="4518824" y="2472537"/>
            <a:ext cx="1035844" cy="1280318"/>
          </a:xfrm>
          <a:prstGeom prst="line">
            <a:avLst/>
          </a:prstGeom>
          <a:noFill/>
          <a:ln cap="rnd" w="381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defTabSz="228617" fontAlgn="base">
              <a:spcBef>
                <a:spcPct val="0"/>
              </a:spcBef>
              <a:spcAft>
                <a:spcPct val="0"/>
              </a:spcAft>
              <a:buClrTx/>
              <a:defRPr/>
            </a:pPr>
            <a:endParaRPr kern="1200" lang="en-US" sz="900">
              <a:solidFill>
                <a:prstClr val="black"/>
              </a:solidFill>
              <a:latin charset="0" panose="02040503050406030204" pitchFamily="18" typeface="Cambria"/>
              <a:ea charset="0" panose="02040503050406030204" pitchFamily="18" typeface="Cambria"/>
            </a:endParaRPr>
          </a:p>
        </p:txBody>
      </p:sp>
      <p:pic>
        <p:nvPicPr>
          <p:cNvPr descr="MCj04348570000[1]" id="164" name="Picture 38">
            <a:extLst>
              <a:ext uri="{FF2B5EF4-FFF2-40B4-BE49-F238E27FC236}">
                <a16:creationId xmlns:a16="http://schemas.microsoft.com/office/drawing/2014/main" id="{2FE44592-1497-490C-870E-CB570A4BE02B}"/>
              </a:ext>
            </a:extLst>
          </p:cNvPr>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42227">
            <a:off x="4251811" y="2097458"/>
            <a:ext cx="413544" cy="41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 name="AutoShape 5">
            <a:extLst>
              <a:ext uri="{FF2B5EF4-FFF2-40B4-BE49-F238E27FC236}">
                <a16:creationId xmlns:a16="http://schemas.microsoft.com/office/drawing/2014/main" id="{93CE2BFE-7929-4056-AC6F-933F451E9491}"/>
              </a:ext>
            </a:extLst>
          </p:cNvPr>
          <p:cNvSpPr>
            <a:spLocks noChangeArrowheads="1"/>
          </p:cNvSpPr>
          <p:nvPr/>
        </p:nvSpPr>
        <p:spPr bwMode="auto">
          <a:xfrm rot="19324793">
            <a:off x="3184529" y="4014791"/>
            <a:ext cx="311944" cy="137320"/>
          </a:xfrm>
          <a:prstGeom prst="star5">
            <a:avLst/>
          </a:prstGeom>
          <a:solidFill>
            <a:srgbClr val="4BACC6"/>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66" name="AutoShape 5">
            <a:extLst>
              <a:ext uri="{FF2B5EF4-FFF2-40B4-BE49-F238E27FC236}">
                <a16:creationId xmlns:a16="http://schemas.microsoft.com/office/drawing/2014/main" id="{D2B8F0C0-F04C-443D-8EE5-B6591D514E83}"/>
              </a:ext>
            </a:extLst>
          </p:cNvPr>
          <p:cNvSpPr>
            <a:spLocks noChangeArrowheads="1"/>
          </p:cNvSpPr>
          <p:nvPr/>
        </p:nvSpPr>
        <p:spPr bwMode="auto">
          <a:xfrm rot="767916">
            <a:off x="5582449" y="4253714"/>
            <a:ext cx="311944" cy="227012"/>
          </a:xfrm>
          <a:prstGeom prst="star5">
            <a:avLst/>
          </a:prstGeom>
          <a:solidFill>
            <a:srgbClr val="4BACC6"/>
          </a:solidFill>
          <a:ln w="9525">
            <a:solidFill>
              <a:srgbClr val="FF0000"/>
            </a:solidFill>
            <a:miter lim="800000"/>
            <a:headEnd/>
            <a:tailEnd/>
          </a:ln>
          <a:effectLst/>
        </p:spPr>
        <p:txBody>
          <a:bodyPr anchor="ctr" wrap="none"/>
          <a:lstStyle/>
          <a:p>
            <a:pPr defTabSz="228617" fontAlgn="base">
              <a:spcBef>
                <a:spcPct val="0"/>
              </a:spcBef>
              <a:spcAft>
                <a:spcPct val="0"/>
              </a:spcAft>
              <a:buClrTx/>
              <a:defRPr/>
            </a:pPr>
            <a:endParaRPr kern="1200" lang="en-US" sz="900">
              <a:solidFill>
                <a:sysClr lastClr="000000" val="windowText"/>
              </a:solidFill>
              <a:latin charset="0" panose="02040503050406030204" pitchFamily="18" typeface="Cambria"/>
              <a:ea charset="0" panose="02040503050406030204" pitchFamily="18" typeface="Cambria"/>
              <a:cs charset="0" pitchFamily="34" typeface="Arial"/>
            </a:endParaRPr>
          </a:p>
        </p:txBody>
      </p:sp>
      <p:sp>
        <p:nvSpPr>
          <p:cNvPr id="167" name="Title 2">
            <a:extLst>
              <a:ext uri="{FF2B5EF4-FFF2-40B4-BE49-F238E27FC236}">
                <a16:creationId xmlns:a16="http://schemas.microsoft.com/office/drawing/2014/main" id="{DFEA5812-BC57-4B1D-9793-3BE34F984541}"/>
              </a:ext>
            </a:extLst>
          </p:cNvPr>
          <p:cNvSpPr txBox="1">
            <a:spLocks/>
          </p:cNvSpPr>
          <p:nvPr/>
        </p:nvSpPr>
        <p:spPr bwMode="auto">
          <a:xfrm>
            <a:off x="472440" y="206135"/>
            <a:ext cx="8206740" cy="160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22860" compatLnSpc="1" lIns="45720" numCol="1" rIns="45720" tIns="2286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a:buClrTx/>
              <a:buFontTx/>
            </a:pPr>
            <a:r>
              <a:rPr b="1" dirty="0" lang="en-US" sz="3600">
                <a:latin charset="0" panose="02040503050406030204" pitchFamily="18" typeface="Cambria"/>
                <a:ea charset="0" panose="02040503050406030204" pitchFamily="18" typeface="Cambria"/>
                <a:cs charset="0" panose="020B0606030504020204" pitchFamily="34" typeface="Open Sans"/>
              </a:rPr>
              <a:t>OPUS Rapid Static (OPUS-RS)</a:t>
            </a:r>
          </a:p>
          <a:p>
            <a:pPr algn="l" indent="-233363" marL="233363">
              <a:buClrTx/>
              <a:buFont charset="0" panose="02040503050406030204" pitchFamily="18" typeface="Cambria"/>
              <a:buChar char="‒"/>
            </a:pPr>
            <a:r>
              <a:rPr dirty="0" lang="en-US" sz="2000">
                <a:latin charset="0" panose="02040503050406030204" pitchFamily="18" typeface="Cambria"/>
                <a:ea charset="0" panose="02040503050406030204" pitchFamily="18" typeface="Cambria"/>
                <a:cs charset="0" panose="020B0606030504020204" pitchFamily="34" typeface="Open Sans"/>
              </a:rPr>
              <a:t>15 min to 2 hours</a:t>
            </a:r>
          </a:p>
          <a:p>
            <a:pPr algn="l" indent="-233363" marL="233363">
              <a:buClrTx/>
              <a:buFont charset="0" panose="02040503050406030204" pitchFamily="18" typeface="Cambria"/>
              <a:buChar char="‒"/>
            </a:pPr>
            <a:r>
              <a:rPr dirty="0" lang="en-US" sz="2000">
                <a:latin charset="0" panose="02040503050406030204" pitchFamily="18" typeface="Cambria"/>
                <a:ea charset="0" panose="02040503050406030204" pitchFamily="18" typeface="Cambria"/>
                <a:cs charset="0" panose="020B0606030504020204" pitchFamily="34" typeface="Open Sans"/>
              </a:rPr>
              <a:t>1</a:t>
            </a:r>
            <a:r>
              <a:rPr baseline="30000" dirty="0" lang="en-US" sz="2000">
                <a:latin charset="0" panose="02040503050406030204" pitchFamily="18" typeface="Cambria"/>
                <a:ea charset="0" panose="02040503050406030204" pitchFamily="18" typeface="Cambria"/>
                <a:cs charset="0" panose="020B0606030504020204" pitchFamily="34" typeface="Open Sans"/>
              </a:rPr>
              <a:t>st</a:t>
            </a:r>
            <a:r>
              <a:rPr dirty="0" lang="en-US" sz="2000">
                <a:latin charset="0" panose="02040503050406030204" pitchFamily="18" typeface="Cambria"/>
                <a:ea charset="0" panose="02040503050406030204" pitchFamily="18" typeface="Cambria"/>
                <a:cs charset="0" panose="020B0606030504020204" pitchFamily="34" typeface="Open Sans"/>
              </a:rPr>
              <a:t> creates an atmospheric delay model</a:t>
            </a:r>
          </a:p>
          <a:p>
            <a:pPr algn="l" indent="-233363" marL="233363">
              <a:buClrTx/>
              <a:buFont charset="0" panose="02040503050406030204" pitchFamily="18" typeface="Cambria"/>
              <a:buChar char="‒"/>
            </a:pPr>
            <a:r>
              <a:rPr dirty="0" lang="en-US" sz="2000">
                <a:latin charset="0" panose="02040503050406030204" pitchFamily="18" typeface="Cambria"/>
                <a:ea charset="0" panose="02040503050406030204" pitchFamily="18" typeface="Cambria"/>
                <a:cs charset="0" panose="020B0606030504020204" pitchFamily="34" typeface="Open Sans"/>
              </a:rPr>
              <a:t>2</a:t>
            </a:r>
            <a:r>
              <a:rPr baseline="30000" dirty="0" lang="en-US" sz="2000">
                <a:latin charset="0" panose="02040503050406030204" pitchFamily="18" typeface="Cambria"/>
                <a:ea charset="0" panose="02040503050406030204" pitchFamily="18" typeface="Cambria"/>
                <a:cs charset="0" panose="020B0606030504020204" pitchFamily="34" typeface="Open Sans"/>
              </a:rPr>
              <a:t>nd</a:t>
            </a:r>
            <a:r>
              <a:rPr dirty="0" lang="en-US" sz="2000">
                <a:latin charset="0" panose="02040503050406030204" pitchFamily="18" typeface="Cambria"/>
                <a:ea charset="0" panose="02040503050406030204" pitchFamily="18" typeface="Cambria"/>
                <a:cs charset="0" panose="020B0606030504020204" pitchFamily="34" typeface="Open Sans"/>
              </a:rPr>
              <a:t> position calculated via a DGPS static solution</a:t>
            </a:r>
          </a:p>
        </p:txBody>
      </p:sp>
    </p:spTree>
    <p:extLst>
      <p:ext uri="{BB962C8B-B14F-4D97-AF65-F5344CB8AC3E}">
        <p14:creationId xmlns:p14="http://schemas.microsoft.com/office/powerpoint/2010/main" val="798436034"/>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961434" y="240613"/>
            <a:ext cx="7321550" cy="40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OPUS Static (OPUS-S</a:t>
            </a:r>
            <a:r>
              <a:rPr lang="en-US" sz="3600" b="1" dirty="0">
                <a:solidFill>
                  <a:srgbClr val="003054"/>
                </a:solidFill>
                <a:latin typeface="Cambria" panose="02040503050406030204" pitchFamily="18" charset="0"/>
                <a:ea typeface="Cambria" panose="02040503050406030204" pitchFamily="18" charset="0"/>
                <a:cs typeface="Open Sans" panose="020B0606030504020204" pitchFamily="34" charset="0"/>
                <a:sym typeface="Arial"/>
              </a:rPr>
              <a:t>)</a:t>
            </a:r>
            <a:endParaRPr kumimoji="0" lang="en-US" sz="3600" b="1"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Open Sans" panose="020B0606030504020204" pitchFamily="34" charset="0"/>
              <a:sym typeface="Arial"/>
            </a:endParaRP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110520" y="725286"/>
            <a:ext cx="5434992" cy="128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defTabSz="228617">
              <a:spcBef>
                <a:spcPts val="0"/>
              </a:spcBef>
              <a:spcAft>
                <a:spcPts val="150"/>
              </a:spcAft>
              <a:defRPr/>
            </a:pPr>
            <a:r>
              <a:rPr lang="en-US" sz="20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2 to 48 hours</a:t>
            </a:r>
          </a:p>
          <a:p>
            <a:pPr marL="285750" lvl="1" defTabSz="228617">
              <a:spcBef>
                <a:spcPts val="0"/>
              </a:spcBef>
              <a:spcAft>
                <a:spcPts val="150"/>
              </a:spcAf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Best 3 of 5 baselines</a:t>
            </a:r>
          </a:p>
          <a:p>
            <a:pPr marL="285750" lvl="1" defTabSz="228617">
              <a:spcBef>
                <a:spcPts val="0"/>
              </a:spcBef>
              <a:spcAft>
                <a:spcPts val="150"/>
              </a:spcAf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Sequentially processed</a:t>
            </a:r>
          </a:p>
          <a:p>
            <a:pPr marL="285750" lvl="1"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Reports your peak-to-peak (P2P) average position</a:t>
            </a:r>
          </a:p>
        </p:txBody>
      </p:sp>
      <p:cxnSp>
        <p:nvCxnSpPr>
          <p:cNvPr id="112" name="baseline1">
            <a:extLst>
              <a:ext uri="{FF2B5EF4-FFF2-40B4-BE49-F238E27FC236}">
                <a16:creationId xmlns:a16="http://schemas.microsoft.com/office/drawing/2014/main" id="{73609D0E-F41A-46C1-9671-18FDEA6B419B}"/>
              </a:ext>
            </a:extLst>
          </p:cNvPr>
          <p:cNvCxnSpPr>
            <a:cxnSpLocks/>
            <a:stCxn id="129" idx="6"/>
            <a:endCxn id="118" idx="2"/>
          </p:cNvCxnSpPr>
          <p:nvPr/>
        </p:nvCxnSpPr>
        <p:spPr>
          <a:xfrm>
            <a:off x="4820522" y="2202073"/>
            <a:ext cx="1246834" cy="526985"/>
          </a:xfrm>
          <a:prstGeom prst="line">
            <a:avLst/>
          </a:prstGeom>
          <a:noFill/>
          <a:ln w="76200" cap="sq">
            <a:solidFill>
              <a:srgbClr val="0000FF"/>
            </a:solidFill>
            <a:round/>
            <a:headEnd/>
            <a:tailEnd/>
          </a:ln>
          <a:extLst>
            <a:ext uri="{909E8E84-426E-40DD-AFC4-6F175D3DCCD1}">
              <a14:hiddenFill xmlns:a14="http://schemas.microsoft.com/office/drawing/2010/main">
                <a:noFill/>
              </a14:hiddenFill>
            </a:ext>
          </a:extLst>
        </p:spPr>
      </p:cxnSp>
      <p:cxnSp>
        <p:nvCxnSpPr>
          <p:cNvPr id="113" name="baseline2">
            <a:extLst>
              <a:ext uri="{FF2B5EF4-FFF2-40B4-BE49-F238E27FC236}">
                <a16:creationId xmlns:a16="http://schemas.microsoft.com/office/drawing/2014/main" id="{E819B6E3-F386-453A-83C8-6098A1D8246A}"/>
              </a:ext>
            </a:extLst>
          </p:cNvPr>
          <p:cNvCxnSpPr>
            <a:cxnSpLocks/>
            <a:stCxn id="120" idx="4"/>
            <a:endCxn id="118" idx="0"/>
          </p:cNvCxnSpPr>
          <p:nvPr/>
        </p:nvCxnSpPr>
        <p:spPr>
          <a:xfrm>
            <a:off x="5991041" y="1671536"/>
            <a:ext cx="148428" cy="985406"/>
          </a:xfrm>
          <a:prstGeom prst="line">
            <a:avLst/>
          </a:prstGeom>
          <a:noFill/>
          <a:ln w="76200" cap="sq">
            <a:solidFill>
              <a:srgbClr val="FFC000"/>
            </a:solidFill>
            <a:round/>
            <a:headEnd/>
            <a:tailEnd/>
          </a:ln>
          <a:extLst>
            <a:ext uri="{909E8E84-426E-40DD-AFC4-6F175D3DCCD1}">
              <a14:hiddenFill xmlns:a14="http://schemas.microsoft.com/office/drawing/2010/main">
                <a:noFill/>
              </a14:hiddenFill>
            </a:ext>
          </a:extLst>
        </p:spPr>
      </p:cxnSp>
      <p:cxnSp>
        <p:nvCxnSpPr>
          <p:cNvPr id="114" name="baseline3">
            <a:extLst>
              <a:ext uri="{FF2B5EF4-FFF2-40B4-BE49-F238E27FC236}">
                <a16:creationId xmlns:a16="http://schemas.microsoft.com/office/drawing/2014/main" id="{4D526FF3-7D4B-4987-8E83-E10AF7AC28E2}"/>
              </a:ext>
            </a:extLst>
          </p:cNvPr>
          <p:cNvCxnSpPr>
            <a:cxnSpLocks/>
            <a:stCxn id="132" idx="3"/>
            <a:endCxn id="118" idx="7"/>
          </p:cNvCxnSpPr>
          <p:nvPr/>
        </p:nvCxnSpPr>
        <p:spPr>
          <a:xfrm flipH="1">
            <a:off x="6190463" y="2173029"/>
            <a:ext cx="1247728" cy="505034"/>
          </a:xfrm>
          <a:prstGeom prst="line">
            <a:avLst/>
          </a:prstGeom>
          <a:noFill/>
          <a:ln w="76200" cap="sq">
            <a:solidFill>
              <a:srgbClr val="92D050"/>
            </a:solidFill>
            <a:round/>
            <a:headEnd/>
            <a:tailEnd/>
          </a:ln>
          <a:extLst>
            <a:ext uri="{909E8E84-426E-40DD-AFC4-6F175D3DCCD1}">
              <a14:hiddenFill xmlns:a14="http://schemas.microsoft.com/office/drawing/2010/main">
                <a:noFill/>
              </a14:hiddenFill>
            </a:ext>
          </a:extLst>
        </p:spPr>
      </p:cxnSp>
      <p:cxnSp>
        <p:nvCxnSpPr>
          <p:cNvPr id="116" name="baseline4">
            <a:extLst>
              <a:ext uri="{FF2B5EF4-FFF2-40B4-BE49-F238E27FC236}">
                <a16:creationId xmlns:a16="http://schemas.microsoft.com/office/drawing/2014/main" id="{B6E5E662-9A89-4757-AA19-B96FCDF7F03B}"/>
              </a:ext>
            </a:extLst>
          </p:cNvPr>
          <p:cNvCxnSpPr>
            <a:cxnSpLocks/>
            <a:stCxn id="123" idx="1"/>
            <a:endCxn id="118" idx="5"/>
          </p:cNvCxnSpPr>
          <p:nvPr/>
        </p:nvCxnSpPr>
        <p:spPr>
          <a:xfrm flipH="1" flipV="1">
            <a:off x="6190464" y="2780048"/>
            <a:ext cx="1170386" cy="1299136"/>
          </a:xfrm>
          <a:prstGeom prst="line">
            <a:avLst/>
          </a:prstGeom>
          <a:noFill/>
          <a:ln w="76200" cap="sq">
            <a:solidFill>
              <a:schemeClr val="tx1"/>
            </a:solidFill>
            <a:round/>
            <a:headEnd/>
            <a:tailEnd/>
          </a:ln>
          <a:extLst>
            <a:ext uri="{909E8E84-426E-40DD-AFC4-6F175D3DCCD1}">
              <a14:hiddenFill xmlns:a14="http://schemas.microsoft.com/office/drawing/2010/main">
                <a:noFill/>
              </a14:hiddenFill>
            </a:ext>
          </a:extLst>
        </p:spPr>
      </p:cxnSp>
      <p:cxnSp>
        <p:nvCxnSpPr>
          <p:cNvPr id="117" name="baseline5">
            <a:extLst>
              <a:ext uri="{FF2B5EF4-FFF2-40B4-BE49-F238E27FC236}">
                <a16:creationId xmlns:a16="http://schemas.microsoft.com/office/drawing/2014/main" id="{404E200F-2835-4DE0-85F1-8D59B6ECE9FE}"/>
              </a:ext>
            </a:extLst>
          </p:cNvPr>
          <p:cNvCxnSpPr>
            <a:cxnSpLocks/>
            <a:stCxn id="126" idx="7"/>
            <a:endCxn id="118" idx="3"/>
          </p:cNvCxnSpPr>
          <p:nvPr/>
        </p:nvCxnSpPr>
        <p:spPr>
          <a:xfrm flipV="1">
            <a:off x="5578671" y="2780049"/>
            <a:ext cx="509809" cy="1369250"/>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5891886" y="1473222"/>
            <a:ext cx="198314" cy="198314"/>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7331807" y="4050141"/>
            <a:ext cx="198314" cy="198314"/>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25" name="Group 124">
            <a:extLst>
              <a:ext uri="{FF2B5EF4-FFF2-40B4-BE49-F238E27FC236}">
                <a16:creationId xmlns:a16="http://schemas.microsoft.com/office/drawing/2014/main" id="{3C81BB80-4069-4339-9341-105171526DDA}"/>
              </a:ext>
            </a:extLst>
          </p:cNvPr>
          <p:cNvGrpSpPr>
            <a:grpSpLocks noChangeAspect="1"/>
          </p:cNvGrpSpPr>
          <p:nvPr/>
        </p:nvGrpSpPr>
        <p:grpSpPr>
          <a:xfrm>
            <a:off x="5409399" y="4120256"/>
            <a:ext cx="198314" cy="198314"/>
            <a:chOff x="8189735" y="2209800"/>
            <a:chExt cx="762000" cy="762000"/>
          </a:xfrm>
        </p:grpSpPr>
        <p:sp>
          <p:nvSpPr>
            <p:cNvPr id="126" name="Oval 125">
              <a:extLst>
                <a:ext uri="{FF2B5EF4-FFF2-40B4-BE49-F238E27FC236}">
                  <a16:creationId xmlns:a16="http://schemas.microsoft.com/office/drawing/2014/main" id="{32125782-8895-4AA5-BF94-C9D3F301AF4F}"/>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sp>
          <p:nvSpPr>
            <p:cNvPr id="127" name="Isosceles Triangle 126">
              <a:extLst>
                <a:ext uri="{FF2B5EF4-FFF2-40B4-BE49-F238E27FC236}">
                  <a16:creationId xmlns:a16="http://schemas.microsoft.com/office/drawing/2014/main" id="{E1407A39-945B-4EF5-9E11-F8B8B6E44AE4}"/>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grpSp>
      <p:grpSp>
        <p:nvGrpSpPr>
          <p:cNvPr id="128" name="Group 127">
            <a:extLst>
              <a:ext uri="{FF2B5EF4-FFF2-40B4-BE49-F238E27FC236}">
                <a16:creationId xmlns:a16="http://schemas.microsoft.com/office/drawing/2014/main" id="{4E84A47A-5DE7-416D-A0F1-16FDD987431A}"/>
              </a:ext>
            </a:extLst>
          </p:cNvPr>
          <p:cNvGrpSpPr>
            <a:grpSpLocks noChangeAspect="1"/>
          </p:cNvGrpSpPr>
          <p:nvPr/>
        </p:nvGrpSpPr>
        <p:grpSpPr>
          <a:xfrm>
            <a:off x="4622208" y="2102915"/>
            <a:ext cx="198314" cy="198314"/>
            <a:chOff x="8189735" y="2209800"/>
            <a:chExt cx="762000" cy="762000"/>
          </a:xfrm>
        </p:grpSpPr>
        <p:sp>
          <p:nvSpPr>
            <p:cNvPr id="129" name="Oval 128">
              <a:extLst>
                <a:ext uri="{FF2B5EF4-FFF2-40B4-BE49-F238E27FC236}">
                  <a16:creationId xmlns:a16="http://schemas.microsoft.com/office/drawing/2014/main" id="{A36B4BD8-32A9-412F-8C95-E39182E14E8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30" name="Isosceles Triangle 129">
              <a:extLst>
                <a:ext uri="{FF2B5EF4-FFF2-40B4-BE49-F238E27FC236}">
                  <a16:creationId xmlns:a16="http://schemas.microsoft.com/office/drawing/2014/main" id="{2FE7CA19-7ECD-46B0-ABF3-8D1B40674CA1}"/>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31" name="Group 130">
            <a:extLst>
              <a:ext uri="{FF2B5EF4-FFF2-40B4-BE49-F238E27FC236}">
                <a16:creationId xmlns:a16="http://schemas.microsoft.com/office/drawing/2014/main" id="{20F4D852-EBE5-4539-AD75-A6C5129B3DEF}"/>
              </a:ext>
            </a:extLst>
          </p:cNvPr>
          <p:cNvGrpSpPr>
            <a:grpSpLocks noChangeAspect="1"/>
          </p:cNvGrpSpPr>
          <p:nvPr/>
        </p:nvGrpSpPr>
        <p:grpSpPr>
          <a:xfrm>
            <a:off x="7409148" y="2003757"/>
            <a:ext cx="198314" cy="198314"/>
            <a:chOff x="8189735" y="2209800"/>
            <a:chExt cx="762000" cy="762000"/>
          </a:xfrm>
        </p:grpSpPr>
        <p:sp>
          <p:nvSpPr>
            <p:cNvPr id="132" name="Oval 131">
              <a:extLst>
                <a:ext uri="{FF2B5EF4-FFF2-40B4-BE49-F238E27FC236}">
                  <a16:creationId xmlns:a16="http://schemas.microsoft.com/office/drawing/2014/main" id="{240C0EB1-DC94-4CF7-AD98-E18C9D8CC516}"/>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33" name="Isosceles Triangle 132">
              <a:extLst>
                <a:ext uri="{FF2B5EF4-FFF2-40B4-BE49-F238E27FC236}">
                  <a16:creationId xmlns:a16="http://schemas.microsoft.com/office/drawing/2014/main" id="{C07BC056-1EB8-4FE7-81CD-399B8E9232FE}"/>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115" name="OPUS name">
            <a:extLst>
              <a:ext uri="{FF2B5EF4-FFF2-40B4-BE49-F238E27FC236}">
                <a16:creationId xmlns:a16="http://schemas.microsoft.com/office/drawing/2014/main" id="{98419B32-5F03-4D49-95DD-B9AF3A725BAC}"/>
              </a:ext>
            </a:extLst>
          </p:cNvPr>
          <p:cNvSpPr txBox="1"/>
          <p:nvPr/>
        </p:nvSpPr>
        <p:spPr>
          <a:xfrm>
            <a:off x="6235792" y="2628798"/>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5001</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sp>
        <p:nvSpPr>
          <p:cNvPr id="134" name="legend text">
            <a:extLst>
              <a:ext uri="{FF2B5EF4-FFF2-40B4-BE49-F238E27FC236}">
                <a16:creationId xmlns:a16="http://schemas.microsoft.com/office/drawing/2014/main" id="{D2C1CA97-1528-494F-8038-E09D7C7B6312}"/>
              </a:ext>
            </a:extLst>
          </p:cNvPr>
          <p:cNvSpPr txBox="1"/>
          <p:nvPr/>
        </p:nvSpPr>
        <p:spPr>
          <a:xfrm>
            <a:off x="3433610" y="4791785"/>
            <a:ext cx="1329909" cy="307777"/>
          </a:xfrm>
          <a:prstGeom prst="rect">
            <a:avLst/>
          </a:prstGeom>
          <a:noFill/>
        </p:spPr>
        <p:txBody>
          <a:bodyPr wrap="square" rtlCol="0">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OPUS Solution</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3434326" y="4550766"/>
            <a:ext cx="600998" cy="307777"/>
          </a:xfrm>
          <a:prstGeom prst="rect">
            <a:avLst/>
          </a:prstGeom>
          <a:noFill/>
        </p:spPr>
        <p:txBody>
          <a:bodyPr wrap="none" rtlCol="0">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CORS</a:t>
            </a:r>
          </a:p>
        </p:txBody>
      </p:sp>
      <p:cxnSp>
        <p:nvCxnSpPr>
          <p:cNvPr id="140" name="baseline1">
            <a:extLst>
              <a:ext uri="{FF2B5EF4-FFF2-40B4-BE49-F238E27FC236}">
                <a16:creationId xmlns:a16="http://schemas.microsoft.com/office/drawing/2014/main" id="{60BCD041-6E0C-434B-B90E-1C6BE255D73E}"/>
              </a:ext>
            </a:extLst>
          </p:cNvPr>
          <p:cNvCxnSpPr>
            <a:cxnSpLocks/>
            <a:stCxn id="55" idx="5"/>
            <a:endCxn id="161" idx="2"/>
          </p:cNvCxnSpPr>
          <p:nvPr/>
        </p:nvCxnSpPr>
        <p:spPr>
          <a:xfrm>
            <a:off x="2046505" y="2414807"/>
            <a:ext cx="488687" cy="573331"/>
          </a:xfrm>
          <a:prstGeom prst="line">
            <a:avLst/>
          </a:prstGeom>
          <a:noFill/>
          <a:ln w="76200" cap="sq">
            <a:solidFill>
              <a:srgbClr val="00B0F0"/>
            </a:solidFill>
            <a:round/>
            <a:headEnd/>
            <a:tailEnd/>
          </a:ln>
          <a:extLst>
            <a:ext uri="{909E8E84-426E-40DD-AFC4-6F175D3DCCD1}">
              <a14:hiddenFill xmlns:a14="http://schemas.microsoft.com/office/drawing/2010/main">
                <a:noFill/>
              </a14:hiddenFill>
            </a:ext>
          </a:extLst>
        </p:spPr>
      </p:cxnSp>
      <p:cxnSp>
        <p:nvCxnSpPr>
          <p:cNvPr id="142" name="baseline3">
            <a:extLst>
              <a:ext uri="{FF2B5EF4-FFF2-40B4-BE49-F238E27FC236}">
                <a16:creationId xmlns:a16="http://schemas.microsoft.com/office/drawing/2014/main" id="{CF90FC83-F342-4024-84EE-20FC5AAA6360}"/>
              </a:ext>
            </a:extLst>
          </p:cNvPr>
          <p:cNvCxnSpPr>
            <a:cxnSpLocks/>
            <a:stCxn id="158" idx="1"/>
            <a:endCxn id="161" idx="5"/>
          </p:cNvCxnSpPr>
          <p:nvPr/>
        </p:nvCxnSpPr>
        <p:spPr>
          <a:xfrm flipH="1" flipV="1">
            <a:off x="2658297" y="3039125"/>
            <a:ext cx="2780144" cy="1110672"/>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4" name="baseline5">
            <a:extLst>
              <a:ext uri="{FF2B5EF4-FFF2-40B4-BE49-F238E27FC236}">
                <a16:creationId xmlns:a16="http://schemas.microsoft.com/office/drawing/2014/main" id="{0C731F3B-824D-4F0B-BF26-A855AC07F11E}"/>
              </a:ext>
            </a:extLst>
          </p:cNvPr>
          <p:cNvCxnSpPr>
            <a:cxnSpLocks/>
            <a:stCxn id="152" idx="7"/>
            <a:endCxn id="161" idx="3"/>
          </p:cNvCxnSpPr>
          <p:nvPr/>
        </p:nvCxnSpPr>
        <p:spPr>
          <a:xfrm flipV="1">
            <a:off x="2046507" y="3039129"/>
            <a:ext cx="509809" cy="1369250"/>
          </a:xfrm>
          <a:prstGeom prst="line">
            <a:avLst/>
          </a:prstGeom>
          <a:noFill/>
          <a:ln w="76200" cap="sq">
            <a:solidFill>
              <a:srgbClr val="7030A0"/>
            </a:solidFill>
            <a:round/>
            <a:headEnd/>
            <a:tailEnd/>
          </a:ln>
          <a:extLst>
            <a:ext uri="{909E8E84-426E-40DD-AFC4-6F175D3DCCD1}">
              <a14:hiddenFill xmlns:a14="http://schemas.microsoft.com/office/drawing/2010/main">
                <a:noFill/>
              </a14:hiddenFill>
            </a:ext>
          </a:extLst>
        </p:spPr>
      </p:cxn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1877234" y="4379337"/>
            <a:ext cx="198314" cy="198314"/>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5409399" y="4120758"/>
            <a:ext cx="198314" cy="198314"/>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160" name="OPUS name">
            <a:extLst>
              <a:ext uri="{FF2B5EF4-FFF2-40B4-BE49-F238E27FC236}">
                <a16:creationId xmlns:a16="http://schemas.microsoft.com/office/drawing/2014/main" id="{9BA9F6D4-5F25-4010-B75C-A4115DCB933C}"/>
              </a:ext>
            </a:extLst>
          </p:cNvPr>
          <p:cNvSpPr txBox="1"/>
          <p:nvPr/>
        </p:nvSpPr>
        <p:spPr>
          <a:xfrm>
            <a:off x="1999151" y="2937612"/>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5002</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cxnSp>
        <p:nvCxnSpPr>
          <p:cNvPr id="162" name="baseline3">
            <a:extLst>
              <a:ext uri="{FF2B5EF4-FFF2-40B4-BE49-F238E27FC236}">
                <a16:creationId xmlns:a16="http://schemas.microsoft.com/office/drawing/2014/main" id="{02FB685A-2F90-45E2-8A8B-A646135021E7}"/>
              </a:ext>
            </a:extLst>
          </p:cNvPr>
          <p:cNvCxnSpPr>
            <a:cxnSpLocks/>
            <a:stCxn id="118" idx="2"/>
            <a:endCxn id="161" idx="6"/>
          </p:cNvCxnSpPr>
          <p:nvPr/>
        </p:nvCxnSpPr>
        <p:spPr>
          <a:xfrm flipH="1">
            <a:off x="2679420" y="2729058"/>
            <a:ext cx="3387937" cy="259081"/>
          </a:xfrm>
          <a:prstGeom prst="line">
            <a:avLst/>
          </a:prstGeom>
          <a:noFill/>
          <a:ln w="76200" cap="sq">
            <a:solidFill>
              <a:schemeClr val="bg1">
                <a:lumMod val="50000"/>
              </a:schemeClr>
            </a:solidFill>
            <a:prstDash val="sysDot"/>
            <a:round/>
            <a:headEnd/>
            <a:tailEnd/>
          </a:ln>
          <a:extLst>
            <a:ext uri="{909E8E84-426E-40DD-AFC4-6F175D3DCCD1}">
              <a14:hiddenFill xmlns:a14="http://schemas.microsoft.com/office/drawing/2010/main">
                <a:noFill/>
              </a14:hiddenFill>
            </a:ext>
          </a:extLst>
        </p:spPr>
      </p:cxnSp>
      <p:sp>
        <p:nvSpPr>
          <p:cNvPr id="161" name="OPUS solution">
            <a:extLst>
              <a:ext uri="{FF2B5EF4-FFF2-40B4-BE49-F238E27FC236}">
                <a16:creationId xmlns:a16="http://schemas.microsoft.com/office/drawing/2014/main" id="{E339044F-9A9A-40D6-8093-8EA059886984}"/>
              </a:ext>
            </a:extLst>
          </p:cNvPr>
          <p:cNvSpPr>
            <a:spLocks noChangeAspect="1"/>
          </p:cNvSpPr>
          <p:nvPr/>
        </p:nvSpPr>
        <p:spPr bwMode="auto">
          <a:xfrm>
            <a:off x="2535192" y="2916024"/>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6067359" y="2656943"/>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grpSp>
        <p:nvGrpSpPr>
          <p:cNvPr id="54" name="Group 53">
            <a:extLst>
              <a:ext uri="{FF2B5EF4-FFF2-40B4-BE49-F238E27FC236}">
                <a16:creationId xmlns:a16="http://schemas.microsoft.com/office/drawing/2014/main" id="{E52F2F44-DA69-4800-B9A2-09A21A7BC0DA}"/>
              </a:ext>
            </a:extLst>
          </p:cNvPr>
          <p:cNvGrpSpPr>
            <a:grpSpLocks noChangeAspect="1"/>
          </p:cNvGrpSpPr>
          <p:nvPr/>
        </p:nvGrpSpPr>
        <p:grpSpPr>
          <a:xfrm>
            <a:off x="1877234" y="2245533"/>
            <a:ext cx="198314" cy="198314"/>
            <a:chOff x="8189735" y="2209800"/>
            <a:chExt cx="762000" cy="762000"/>
          </a:xfrm>
        </p:grpSpPr>
        <p:sp>
          <p:nvSpPr>
            <p:cNvPr id="55" name="Oval 54">
              <a:extLst>
                <a:ext uri="{FF2B5EF4-FFF2-40B4-BE49-F238E27FC236}">
                  <a16:creationId xmlns:a16="http://schemas.microsoft.com/office/drawing/2014/main" id="{7337D9D1-60F6-415C-AAD8-07F90D230E25}"/>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sp>
          <p:nvSpPr>
            <p:cNvPr id="56" name="Isosceles Triangle 55">
              <a:extLst>
                <a:ext uri="{FF2B5EF4-FFF2-40B4-BE49-F238E27FC236}">
                  <a16:creationId xmlns:a16="http://schemas.microsoft.com/office/drawing/2014/main" id="{EE44A955-65E8-4E1D-ABB1-70BFA35714F8}"/>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dirty="0">
                <a:ln>
                  <a:noFill/>
                </a:ln>
                <a:solidFill>
                  <a:srgbClr val="003054"/>
                </a:solidFill>
                <a:effectLst/>
                <a:uLnTx/>
                <a:uFillTx/>
                <a:latin typeface="Calibri"/>
                <a:ea typeface="+mn-ea"/>
                <a:cs typeface="+mn-cs"/>
                <a:sym typeface="Arial"/>
              </a:endParaRPr>
            </a:p>
          </p:txBody>
        </p:sp>
      </p:grpSp>
      <p:grpSp>
        <p:nvGrpSpPr>
          <p:cNvPr id="50" name="Group 49">
            <a:extLst>
              <a:ext uri="{FF2B5EF4-FFF2-40B4-BE49-F238E27FC236}">
                <a16:creationId xmlns:a16="http://schemas.microsoft.com/office/drawing/2014/main" id="{6FCE97C9-AFE2-48A2-8984-B6459B208107}"/>
              </a:ext>
            </a:extLst>
          </p:cNvPr>
          <p:cNvGrpSpPr>
            <a:grpSpLocks noChangeAspect="1"/>
          </p:cNvGrpSpPr>
          <p:nvPr/>
        </p:nvGrpSpPr>
        <p:grpSpPr>
          <a:xfrm>
            <a:off x="3265656" y="4606885"/>
            <a:ext cx="198314" cy="198314"/>
            <a:chOff x="8189735" y="2209800"/>
            <a:chExt cx="762000" cy="762000"/>
          </a:xfrm>
        </p:grpSpPr>
        <p:sp>
          <p:nvSpPr>
            <p:cNvPr id="51" name="Oval 50">
              <a:extLst>
                <a:ext uri="{FF2B5EF4-FFF2-40B4-BE49-F238E27FC236}">
                  <a16:creationId xmlns:a16="http://schemas.microsoft.com/office/drawing/2014/main" id="{02EE42FF-E04A-41D9-B01F-501CC8E5BF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52" name="Isosceles Triangle 51">
              <a:extLst>
                <a:ext uri="{FF2B5EF4-FFF2-40B4-BE49-F238E27FC236}">
                  <a16:creationId xmlns:a16="http://schemas.microsoft.com/office/drawing/2014/main" id="{286EAD36-1E6F-481C-899D-F6F10B01684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53" name="OPUS solution">
            <a:extLst>
              <a:ext uri="{FF2B5EF4-FFF2-40B4-BE49-F238E27FC236}">
                <a16:creationId xmlns:a16="http://schemas.microsoft.com/office/drawing/2014/main" id="{391CA1F5-AC38-484C-BFFA-D93503A31F1D}"/>
              </a:ext>
            </a:extLst>
          </p:cNvPr>
          <p:cNvSpPr>
            <a:spLocks noChangeAspect="1"/>
          </p:cNvSpPr>
          <p:nvPr/>
        </p:nvSpPr>
        <p:spPr bwMode="auto">
          <a:xfrm>
            <a:off x="3290097" y="4873412"/>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spTree>
    <p:extLst>
      <p:ext uri="{BB962C8B-B14F-4D97-AF65-F5344CB8AC3E}">
        <p14:creationId xmlns:p14="http://schemas.microsoft.com/office/powerpoint/2010/main" val="1477421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89">
                                            <p:txEl>
                                              <p:pRg st="1" end="1"/>
                                            </p:txEl>
                                          </p:spTgt>
                                        </p:tgtEl>
                                        <p:attrNameLst>
                                          <p:attrName>style.fontWeight</p:attrName>
                                        </p:attrNameLst>
                                      </p:cBhvr>
                                      <p:to>
                                        <p:strVal val="bold"/>
                                      </p:to>
                                    </p:set>
                                  </p:childTnLst>
                                </p:cTn>
                              </p:par>
                              <p:par>
                                <p:cTn id="7" presetID="10" presetClass="entr" presetSubtype="0" fill="hold" nodeType="withEffect">
                                  <p:stCondLst>
                                    <p:cond delay="0"/>
                                  </p:stCondLst>
                                  <p:childTnLst>
                                    <p:set>
                                      <p:cBhvr>
                                        <p:cTn id="8" dur="1" fill="hold">
                                          <p:stCondLst>
                                            <p:cond delay="0"/>
                                          </p:stCondLst>
                                        </p:cTn>
                                        <p:tgtEl>
                                          <p:spTgt spid="125"/>
                                        </p:tgtEl>
                                        <p:attrNameLst>
                                          <p:attrName>style.visibility</p:attrName>
                                        </p:attrNameLst>
                                      </p:cBhvr>
                                      <p:to>
                                        <p:strVal val="visible"/>
                                      </p:to>
                                    </p:set>
                                    <p:animEffect transition="in" filter="fade">
                                      <p:cBhvr>
                                        <p:cTn id="9" dur="500"/>
                                        <p:tgtEl>
                                          <p:spTgt spid="12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wipe(left)">
                                      <p:cBhvr>
                                        <p:cTn id="13" dur="1000"/>
                                        <p:tgtEl>
                                          <p:spTgt spid="112"/>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wipe(up)">
                                      <p:cBhvr>
                                        <p:cTn id="17" dur="1000"/>
                                        <p:tgtEl>
                                          <p:spTgt spid="113"/>
                                        </p:tgtEl>
                                      </p:cBhvr>
                                    </p:animEffect>
                                  </p:childTnLst>
                                </p:cTn>
                              </p:par>
                            </p:childTnLst>
                          </p:cTn>
                        </p:par>
                        <p:par>
                          <p:cTn id="18" fill="hold">
                            <p:stCondLst>
                              <p:cond delay="2500"/>
                            </p:stCondLst>
                            <p:childTnLst>
                              <p:par>
                                <p:cTn id="19" presetID="22" presetClass="entr" presetSubtype="2" fill="hold"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right)">
                                      <p:cBhvr>
                                        <p:cTn id="21" dur="1000"/>
                                        <p:tgtEl>
                                          <p:spTgt spid="114"/>
                                        </p:tgtEl>
                                      </p:cBhvr>
                                    </p:animEffect>
                                  </p:childTnLst>
                                </p:cTn>
                              </p:par>
                            </p:childTnLst>
                          </p:cTn>
                        </p:par>
                        <p:par>
                          <p:cTn id="22" fill="hold">
                            <p:stCondLst>
                              <p:cond delay="3500"/>
                            </p:stCondLst>
                            <p:childTnLst>
                              <p:par>
                                <p:cTn id="23" presetID="22" presetClass="entr" presetSubtype="4" fill="hold"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wipe(down)">
                                      <p:cBhvr>
                                        <p:cTn id="25" dur="1000"/>
                                        <p:tgtEl>
                                          <p:spTgt spid="116"/>
                                        </p:tgtEl>
                                      </p:cBhvr>
                                    </p:animEffect>
                                  </p:childTnLst>
                                </p:cTn>
                              </p:par>
                            </p:childTnLst>
                          </p:cTn>
                        </p:par>
                        <p:par>
                          <p:cTn id="26" fill="hold">
                            <p:stCondLst>
                              <p:cond delay="4500"/>
                            </p:stCondLst>
                            <p:childTnLst>
                              <p:par>
                                <p:cTn id="27" presetID="22" presetClass="entr" presetSubtype="4" fill="hold" nodeType="afterEffect">
                                  <p:stCondLst>
                                    <p:cond delay="0"/>
                                  </p:stCondLst>
                                  <p:childTnLst>
                                    <p:set>
                                      <p:cBhvr>
                                        <p:cTn id="28" dur="1" fill="hold">
                                          <p:stCondLst>
                                            <p:cond delay="0"/>
                                          </p:stCondLst>
                                        </p:cTn>
                                        <p:tgtEl>
                                          <p:spTgt spid="117"/>
                                        </p:tgtEl>
                                        <p:attrNameLst>
                                          <p:attrName>style.visibility</p:attrName>
                                        </p:attrNameLst>
                                      </p:cBhvr>
                                      <p:to>
                                        <p:strVal val="visible"/>
                                      </p:to>
                                    </p:set>
                                    <p:animEffect transition="in" filter="wipe(down)">
                                      <p:cBhvr>
                                        <p:cTn id="29" dur="1000"/>
                                        <p:tgtEl>
                                          <p:spTgt spid="117"/>
                                        </p:tgtEl>
                                      </p:cBhvr>
                                    </p:animEffect>
                                  </p:childTnLst>
                                </p:cTn>
                              </p:par>
                            </p:childTnLst>
                          </p:cTn>
                        </p:par>
                        <p:par>
                          <p:cTn id="30" fill="hold">
                            <p:stCondLst>
                              <p:cond delay="5500"/>
                            </p:stCondLst>
                            <p:childTnLst>
                              <p:par>
                                <p:cTn id="31" presetID="14" presetClass="exit" presetSubtype="10" fill="hold" nodeType="afterEffect">
                                  <p:stCondLst>
                                    <p:cond delay="0"/>
                                  </p:stCondLst>
                                  <p:childTnLst>
                                    <p:animEffect transition="out" filter="randombar(horizontal)">
                                      <p:cBhvr>
                                        <p:cTn id="32" dur="500"/>
                                        <p:tgtEl>
                                          <p:spTgt spid="112"/>
                                        </p:tgtEl>
                                      </p:cBhvr>
                                    </p:animEffect>
                                    <p:set>
                                      <p:cBhvr>
                                        <p:cTn id="33" dur="1" fill="hold">
                                          <p:stCondLst>
                                            <p:cond delay="499"/>
                                          </p:stCondLst>
                                        </p:cTn>
                                        <p:tgtEl>
                                          <p:spTgt spid="112"/>
                                        </p:tgtEl>
                                        <p:attrNameLst>
                                          <p:attrName>style.visibility</p:attrName>
                                        </p:attrNameLst>
                                      </p:cBhvr>
                                      <p:to>
                                        <p:strVal val="hidden"/>
                                      </p:to>
                                    </p:set>
                                  </p:childTnLst>
                                </p:cTn>
                              </p:par>
                              <p:par>
                                <p:cTn id="34" presetID="14" presetClass="exit" presetSubtype="10" fill="hold" nodeType="withEffect">
                                  <p:stCondLst>
                                    <p:cond delay="0"/>
                                  </p:stCondLst>
                                  <p:childTnLst>
                                    <p:animEffect transition="out" filter="randombar(horizontal)">
                                      <p:cBhvr>
                                        <p:cTn id="35" dur="500"/>
                                        <p:tgtEl>
                                          <p:spTgt spid="114"/>
                                        </p:tgtEl>
                                      </p:cBhvr>
                                    </p:animEffect>
                                    <p:set>
                                      <p:cBhvr>
                                        <p:cTn id="36" dur="1" fill="hold">
                                          <p:stCondLst>
                                            <p:cond delay="499"/>
                                          </p:stCondLst>
                                        </p:cTn>
                                        <p:tgtEl>
                                          <p:spTgt spid="1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18"/>
                                        </p:tgtEl>
                                        <p:attrNameLst>
                                          <p:attrName>style.visibility</p:attrName>
                                        </p:attrNameLst>
                                      </p:cBhvr>
                                      <p:to>
                                        <p:strVal val="visible"/>
                                      </p:to>
                                    </p:set>
                                    <p:anim calcmode="lin" valueType="num">
                                      <p:cBhvr>
                                        <p:cTn id="41" dur="1000" fill="hold"/>
                                        <p:tgtEl>
                                          <p:spTgt spid="118"/>
                                        </p:tgtEl>
                                        <p:attrNameLst>
                                          <p:attrName>ppt_w</p:attrName>
                                        </p:attrNameLst>
                                      </p:cBhvr>
                                      <p:tavLst>
                                        <p:tav tm="0">
                                          <p:val>
                                            <p:fltVal val="0"/>
                                          </p:val>
                                        </p:tav>
                                        <p:tav tm="100000">
                                          <p:val>
                                            <p:strVal val="#ppt_w"/>
                                          </p:val>
                                        </p:tav>
                                      </p:tavLst>
                                    </p:anim>
                                    <p:anim calcmode="lin" valueType="num">
                                      <p:cBhvr>
                                        <p:cTn id="42" dur="1000" fill="hold"/>
                                        <p:tgtEl>
                                          <p:spTgt spid="118"/>
                                        </p:tgtEl>
                                        <p:attrNameLst>
                                          <p:attrName>ppt_h</p:attrName>
                                        </p:attrNameLst>
                                      </p:cBhvr>
                                      <p:tavLst>
                                        <p:tav tm="0">
                                          <p:val>
                                            <p:fltVal val="0"/>
                                          </p:val>
                                        </p:tav>
                                        <p:tav tm="100000">
                                          <p:val>
                                            <p:strVal val="#ppt_h"/>
                                          </p:val>
                                        </p:tav>
                                      </p:tavLst>
                                    </p:anim>
                                    <p:anim calcmode="lin" valueType="num">
                                      <p:cBhvr>
                                        <p:cTn id="43" dur="1000" fill="hold"/>
                                        <p:tgtEl>
                                          <p:spTgt spid="118"/>
                                        </p:tgtEl>
                                        <p:attrNameLst>
                                          <p:attrName>style.rotation</p:attrName>
                                        </p:attrNameLst>
                                      </p:cBhvr>
                                      <p:tavLst>
                                        <p:tav tm="0">
                                          <p:val>
                                            <p:fltVal val="90"/>
                                          </p:val>
                                        </p:tav>
                                        <p:tav tm="100000">
                                          <p:val>
                                            <p:fltVal val="0"/>
                                          </p:val>
                                        </p:tav>
                                      </p:tavLst>
                                    </p:anim>
                                    <p:animEffect transition="in" filter="fade">
                                      <p:cBhvr>
                                        <p:cTn id="44" dur="1000"/>
                                        <p:tgtEl>
                                          <p:spTgt spid="1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5"/>
                                        </p:tgtEl>
                                        <p:attrNameLst>
                                          <p:attrName>style.visibility</p:attrName>
                                        </p:attrNameLst>
                                      </p:cBhvr>
                                      <p:to>
                                        <p:strVal val="visible"/>
                                      </p:to>
                                    </p:set>
                                    <p:animEffect transition="in" filter="fade">
                                      <p:cBhvr>
                                        <p:cTn id="49" dur="500"/>
                                        <p:tgtEl>
                                          <p:spTgt spid="115"/>
                                        </p:tgtEl>
                                      </p:cBhvr>
                                    </p:animEffect>
                                  </p:childTnLst>
                                </p:cTn>
                              </p:par>
                              <p:par>
                                <p:cTn id="50" presetID="10" presetClass="entr" presetSubtype="0" fill="hold" nodeType="withEffect">
                                  <p:stCondLst>
                                    <p:cond delay="0"/>
                                  </p:stCondLst>
                                  <p:childTnLst>
                                    <p:set>
                                      <p:cBhvr>
                                        <p:cTn id="51" dur="1" fill="hold">
                                          <p:stCondLst>
                                            <p:cond delay="0"/>
                                          </p:stCondLst>
                                        </p:cTn>
                                        <p:tgtEl>
                                          <p:spTgt spid="140"/>
                                        </p:tgtEl>
                                        <p:attrNameLst>
                                          <p:attrName>style.visibility</p:attrName>
                                        </p:attrNameLst>
                                      </p:cBhvr>
                                      <p:to>
                                        <p:strVal val="visible"/>
                                      </p:to>
                                    </p:set>
                                    <p:animEffect transition="in" filter="fade">
                                      <p:cBhvr>
                                        <p:cTn id="52" dur="500"/>
                                        <p:tgtEl>
                                          <p:spTgt spid="140"/>
                                        </p:tgtEl>
                                      </p:cBhvr>
                                    </p:animEffect>
                                  </p:childTnLst>
                                </p:cTn>
                              </p:par>
                              <p:par>
                                <p:cTn id="53" presetID="10" presetClass="entr" presetSubtype="0" fill="hold" nodeType="withEffect">
                                  <p:stCondLst>
                                    <p:cond delay="0"/>
                                  </p:stCondLst>
                                  <p:childTnLst>
                                    <p:set>
                                      <p:cBhvr>
                                        <p:cTn id="54" dur="1" fill="hold">
                                          <p:stCondLst>
                                            <p:cond delay="0"/>
                                          </p:stCondLst>
                                        </p:cTn>
                                        <p:tgtEl>
                                          <p:spTgt spid="142"/>
                                        </p:tgtEl>
                                        <p:attrNameLst>
                                          <p:attrName>style.visibility</p:attrName>
                                        </p:attrNameLst>
                                      </p:cBhvr>
                                      <p:to>
                                        <p:strVal val="visible"/>
                                      </p:to>
                                    </p:set>
                                    <p:animEffect transition="in" filter="fade">
                                      <p:cBhvr>
                                        <p:cTn id="55" dur="500"/>
                                        <p:tgtEl>
                                          <p:spTgt spid="142"/>
                                        </p:tgtEl>
                                      </p:cBhvr>
                                    </p:animEffect>
                                  </p:childTnLst>
                                </p:cTn>
                              </p:par>
                              <p:par>
                                <p:cTn id="56" presetID="10" presetClass="entr" presetSubtype="0" fill="hold" nodeType="withEffect">
                                  <p:stCondLst>
                                    <p:cond delay="0"/>
                                  </p:stCondLst>
                                  <p:childTnLst>
                                    <p:set>
                                      <p:cBhvr>
                                        <p:cTn id="57" dur="1" fill="hold">
                                          <p:stCondLst>
                                            <p:cond delay="0"/>
                                          </p:stCondLst>
                                        </p:cTn>
                                        <p:tgtEl>
                                          <p:spTgt spid="144"/>
                                        </p:tgtEl>
                                        <p:attrNameLst>
                                          <p:attrName>style.visibility</p:attrName>
                                        </p:attrNameLst>
                                      </p:cBhvr>
                                      <p:to>
                                        <p:strVal val="visible"/>
                                      </p:to>
                                    </p:set>
                                    <p:animEffect transition="in" filter="fade">
                                      <p:cBhvr>
                                        <p:cTn id="58" dur="500"/>
                                        <p:tgtEl>
                                          <p:spTgt spid="14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1"/>
                                        </p:tgtEl>
                                        <p:attrNameLst>
                                          <p:attrName>style.visibility</p:attrName>
                                        </p:attrNameLst>
                                      </p:cBhvr>
                                      <p:to>
                                        <p:strVal val="visible"/>
                                      </p:to>
                                    </p:set>
                                    <p:animEffect transition="in" filter="fade">
                                      <p:cBhvr>
                                        <p:cTn id="61" dur="500"/>
                                        <p:tgtEl>
                                          <p:spTgt spid="16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0"/>
                                        </p:tgtEl>
                                        <p:attrNameLst>
                                          <p:attrName>style.visibility</p:attrName>
                                        </p:attrNameLst>
                                      </p:cBhvr>
                                      <p:to>
                                        <p:strVal val="visible"/>
                                      </p:to>
                                    </p:set>
                                    <p:animEffect transition="in" filter="fade">
                                      <p:cBhvr>
                                        <p:cTn id="64" dur="500"/>
                                        <p:tgtEl>
                                          <p:spTgt spid="160"/>
                                        </p:tgtEl>
                                      </p:cBhvr>
                                    </p:animEffect>
                                  </p:childTnLst>
                                </p:cTn>
                              </p:par>
                              <p:par>
                                <p:cTn id="65" presetID="10" presetClass="entr" presetSubtype="0" fill="hold" nodeType="withEffect">
                                  <p:stCondLst>
                                    <p:cond delay="0"/>
                                  </p:stCondLst>
                                  <p:childTnLst>
                                    <p:set>
                                      <p:cBhvr>
                                        <p:cTn id="66" dur="1" fill="hold">
                                          <p:stCondLst>
                                            <p:cond delay="0"/>
                                          </p:stCondLst>
                                        </p:cTn>
                                        <p:tgtEl>
                                          <p:spTgt spid="162"/>
                                        </p:tgtEl>
                                        <p:attrNameLst>
                                          <p:attrName>style.visibility</p:attrName>
                                        </p:attrNameLst>
                                      </p:cBhvr>
                                      <p:to>
                                        <p:strVal val="visible"/>
                                      </p:to>
                                    </p:set>
                                    <p:animEffect transition="in" filter="fade">
                                      <p:cBhvr>
                                        <p:cTn id="67" dur="500"/>
                                        <p:tgtEl>
                                          <p:spTgt spid="16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60" grpId="0"/>
      <p:bldP spid="161" grpId="0" animBg="1"/>
      <p:bldP spid="118" grpId="0" animBg="1"/>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961434" y="240613"/>
            <a:ext cx="7321550" cy="40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lvl="0">
              <a:defRPr/>
            </a:pPr>
            <a:r>
              <a:rPr lang="en-US" sz="3600" b="1" dirty="0">
                <a:solidFill>
                  <a:srgbClr val="003054"/>
                </a:solidFill>
                <a:latin typeface="Cambria" panose="02040503050406030204" pitchFamily="18" charset="0"/>
                <a:ea typeface="Cambria" panose="02040503050406030204" pitchFamily="18" charset="0"/>
                <a:cs typeface="Open Sans" panose="020B0606030504020204" pitchFamily="34" charset="0"/>
                <a:sym typeface="Arial"/>
              </a:rPr>
              <a:t>OPUS Static (OPUS-S)</a:t>
            </a: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69761" y="756189"/>
            <a:ext cx="5725802" cy="155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8" lvl="1" indent="-230188"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No correlation between your observed marks</a:t>
            </a:r>
          </a:p>
          <a:p>
            <a:pPr marL="285750" lvl="1" indent="112713"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Low Relative Accuracy</a:t>
            </a:r>
          </a:p>
          <a:p>
            <a:pPr marL="230188" lvl="1" indent="-230188"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Even if … collected simultaneously</a:t>
            </a:r>
          </a:p>
          <a:p>
            <a:pPr marL="0" lvl="1" indent="0" defTabSz="228617">
              <a:spcBef>
                <a:spcPts val="0"/>
              </a:spcBef>
              <a:spcAft>
                <a:spcPts val="150"/>
              </a:spcAft>
              <a:buNone/>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			</a:t>
            </a:r>
            <a:r>
              <a:rPr lang="en-US" sz="18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 and submitted to OPUS simultaneously</a:t>
            </a:r>
          </a:p>
          <a:p>
            <a:pPr marL="230188" lvl="1" indent="-230188"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OPUS-S = independent solutions</a:t>
            </a:r>
          </a:p>
          <a:p>
            <a:pPr marL="0" marR="0" lvl="1" indent="0" algn="l" defTabSz="228617" rtl="0" eaLnBrk="0" fontAlgn="base" latinLnBrk="0" hangingPunct="0">
              <a:lnSpc>
                <a:spcPct val="100000"/>
              </a:lnSpc>
              <a:spcBef>
                <a:spcPts val="0"/>
              </a:spcBef>
              <a:spcAft>
                <a:spcPts val="150"/>
              </a:spcAft>
              <a:buClrTx/>
              <a:buSzTx/>
              <a:buFont typeface="Arial" pitchFamily="34" charset="0"/>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endParaRPr>
          </a:p>
        </p:txBody>
      </p:sp>
      <p:cxnSp>
        <p:nvCxnSpPr>
          <p:cNvPr id="113" name="baseline2">
            <a:extLst>
              <a:ext uri="{FF2B5EF4-FFF2-40B4-BE49-F238E27FC236}">
                <a16:creationId xmlns:a16="http://schemas.microsoft.com/office/drawing/2014/main" id="{E819B6E3-F386-453A-83C8-6098A1D8246A}"/>
              </a:ext>
            </a:extLst>
          </p:cNvPr>
          <p:cNvCxnSpPr>
            <a:cxnSpLocks/>
            <a:stCxn id="120" idx="4"/>
            <a:endCxn id="118" idx="0"/>
          </p:cNvCxnSpPr>
          <p:nvPr/>
        </p:nvCxnSpPr>
        <p:spPr>
          <a:xfrm>
            <a:off x="5991041" y="1671536"/>
            <a:ext cx="148428" cy="985406"/>
          </a:xfrm>
          <a:prstGeom prst="line">
            <a:avLst/>
          </a:prstGeom>
          <a:noFill/>
          <a:ln w="76200" cap="sq">
            <a:solidFill>
              <a:srgbClr val="FFC000"/>
            </a:solidFill>
            <a:round/>
            <a:headEnd/>
            <a:tailEnd/>
          </a:ln>
          <a:extLst>
            <a:ext uri="{909E8E84-426E-40DD-AFC4-6F175D3DCCD1}">
              <a14:hiddenFill xmlns:a14="http://schemas.microsoft.com/office/drawing/2010/main">
                <a:noFill/>
              </a14:hiddenFill>
            </a:ext>
          </a:extLst>
        </p:spPr>
      </p:cxnSp>
      <p:cxnSp>
        <p:nvCxnSpPr>
          <p:cNvPr id="116" name="baseline4">
            <a:extLst>
              <a:ext uri="{FF2B5EF4-FFF2-40B4-BE49-F238E27FC236}">
                <a16:creationId xmlns:a16="http://schemas.microsoft.com/office/drawing/2014/main" id="{B6E5E662-9A89-4757-AA19-B96FCDF7F03B}"/>
              </a:ext>
            </a:extLst>
          </p:cNvPr>
          <p:cNvCxnSpPr>
            <a:cxnSpLocks/>
            <a:stCxn id="123" idx="1"/>
            <a:endCxn id="118" idx="5"/>
          </p:cNvCxnSpPr>
          <p:nvPr/>
        </p:nvCxnSpPr>
        <p:spPr>
          <a:xfrm flipH="1" flipV="1">
            <a:off x="6190464" y="2780048"/>
            <a:ext cx="1170386" cy="1299136"/>
          </a:xfrm>
          <a:prstGeom prst="line">
            <a:avLst/>
          </a:prstGeom>
          <a:noFill/>
          <a:ln w="76200" cap="sq">
            <a:solidFill>
              <a:schemeClr val="tx1"/>
            </a:solidFill>
            <a:round/>
            <a:headEnd/>
            <a:tailEnd/>
          </a:ln>
          <a:extLst>
            <a:ext uri="{909E8E84-426E-40DD-AFC4-6F175D3DCCD1}">
              <a14:hiddenFill xmlns:a14="http://schemas.microsoft.com/office/drawing/2010/main">
                <a:noFill/>
              </a14:hiddenFill>
            </a:ext>
          </a:extLst>
        </p:spPr>
      </p:cxnSp>
      <p:cxnSp>
        <p:nvCxnSpPr>
          <p:cNvPr id="117" name="baseline5">
            <a:extLst>
              <a:ext uri="{FF2B5EF4-FFF2-40B4-BE49-F238E27FC236}">
                <a16:creationId xmlns:a16="http://schemas.microsoft.com/office/drawing/2014/main" id="{404E200F-2835-4DE0-85F1-8D59B6ECE9FE}"/>
              </a:ext>
            </a:extLst>
          </p:cNvPr>
          <p:cNvCxnSpPr>
            <a:cxnSpLocks/>
            <a:stCxn id="126" idx="7"/>
            <a:endCxn id="118" idx="3"/>
          </p:cNvCxnSpPr>
          <p:nvPr/>
        </p:nvCxnSpPr>
        <p:spPr>
          <a:xfrm flipV="1">
            <a:off x="5578671" y="2780049"/>
            <a:ext cx="509809" cy="1369250"/>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5891886" y="1473222"/>
            <a:ext cx="198314" cy="198314"/>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7331807" y="4050141"/>
            <a:ext cx="198314" cy="198314"/>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25" name="Group 124">
            <a:extLst>
              <a:ext uri="{FF2B5EF4-FFF2-40B4-BE49-F238E27FC236}">
                <a16:creationId xmlns:a16="http://schemas.microsoft.com/office/drawing/2014/main" id="{3C81BB80-4069-4339-9341-105171526DDA}"/>
              </a:ext>
            </a:extLst>
          </p:cNvPr>
          <p:cNvGrpSpPr>
            <a:grpSpLocks noChangeAspect="1"/>
          </p:cNvGrpSpPr>
          <p:nvPr/>
        </p:nvGrpSpPr>
        <p:grpSpPr>
          <a:xfrm>
            <a:off x="5409399" y="4120256"/>
            <a:ext cx="198314" cy="198314"/>
            <a:chOff x="8189735" y="2209800"/>
            <a:chExt cx="762000" cy="762000"/>
          </a:xfrm>
        </p:grpSpPr>
        <p:sp>
          <p:nvSpPr>
            <p:cNvPr id="126" name="Oval 125">
              <a:extLst>
                <a:ext uri="{FF2B5EF4-FFF2-40B4-BE49-F238E27FC236}">
                  <a16:creationId xmlns:a16="http://schemas.microsoft.com/office/drawing/2014/main" id="{32125782-8895-4AA5-BF94-C9D3F301AF4F}"/>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sp>
          <p:nvSpPr>
            <p:cNvPr id="127" name="Isosceles Triangle 126">
              <a:extLst>
                <a:ext uri="{FF2B5EF4-FFF2-40B4-BE49-F238E27FC236}">
                  <a16:creationId xmlns:a16="http://schemas.microsoft.com/office/drawing/2014/main" id="{E1407A39-945B-4EF5-9E11-F8B8B6E44AE4}"/>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grpSp>
      <p:sp>
        <p:nvSpPr>
          <p:cNvPr id="115" name="OPUS name">
            <a:extLst>
              <a:ext uri="{FF2B5EF4-FFF2-40B4-BE49-F238E27FC236}">
                <a16:creationId xmlns:a16="http://schemas.microsoft.com/office/drawing/2014/main" id="{98419B32-5F03-4D49-95DD-B9AF3A725BAC}"/>
              </a:ext>
            </a:extLst>
          </p:cNvPr>
          <p:cNvSpPr txBox="1"/>
          <p:nvPr/>
        </p:nvSpPr>
        <p:spPr>
          <a:xfrm>
            <a:off x="6235792" y="2628798"/>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5001</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sp>
        <p:nvSpPr>
          <p:cNvPr id="134" name="legend text">
            <a:extLst>
              <a:ext uri="{FF2B5EF4-FFF2-40B4-BE49-F238E27FC236}">
                <a16:creationId xmlns:a16="http://schemas.microsoft.com/office/drawing/2014/main" id="{D2C1CA97-1528-494F-8038-E09D7C7B6312}"/>
              </a:ext>
            </a:extLst>
          </p:cNvPr>
          <p:cNvSpPr txBox="1"/>
          <p:nvPr/>
        </p:nvSpPr>
        <p:spPr>
          <a:xfrm>
            <a:off x="3433610" y="4791785"/>
            <a:ext cx="1329909" cy="307777"/>
          </a:xfrm>
          <a:prstGeom prst="rect">
            <a:avLst/>
          </a:prstGeom>
          <a:noFill/>
        </p:spPr>
        <p:txBody>
          <a:bodyPr wrap="square" rtlCol="0">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OPUS Solution</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3434326" y="4550766"/>
            <a:ext cx="600998" cy="307777"/>
          </a:xfrm>
          <a:prstGeom prst="rect">
            <a:avLst/>
          </a:prstGeom>
          <a:noFill/>
        </p:spPr>
        <p:txBody>
          <a:bodyPr wrap="none" rtlCol="0">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CORS</a:t>
            </a:r>
          </a:p>
        </p:txBody>
      </p:sp>
      <p:cxnSp>
        <p:nvCxnSpPr>
          <p:cNvPr id="140" name="baseline1">
            <a:extLst>
              <a:ext uri="{FF2B5EF4-FFF2-40B4-BE49-F238E27FC236}">
                <a16:creationId xmlns:a16="http://schemas.microsoft.com/office/drawing/2014/main" id="{60BCD041-6E0C-434B-B90E-1C6BE255D73E}"/>
              </a:ext>
            </a:extLst>
          </p:cNvPr>
          <p:cNvCxnSpPr>
            <a:cxnSpLocks/>
            <a:stCxn id="42" idx="5"/>
            <a:endCxn id="161" idx="2"/>
          </p:cNvCxnSpPr>
          <p:nvPr/>
        </p:nvCxnSpPr>
        <p:spPr>
          <a:xfrm>
            <a:off x="2046505" y="2414807"/>
            <a:ext cx="488687" cy="573331"/>
          </a:xfrm>
          <a:prstGeom prst="line">
            <a:avLst/>
          </a:prstGeom>
          <a:noFill/>
          <a:ln w="76200" cap="sq">
            <a:solidFill>
              <a:srgbClr val="00B0F0"/>
            </a:solidFill>
            <a:round/>
            <a:headEnd/>
            <a:tailEnd/>
          </a:ln>
          <a:extLst>
            <a:ext uri="{909E8E84-426E-40DD-AFC4-6F175D3DCCD1}">
              <a14:hiddenFill xmlns:a14="http://schemas.microsoft.com/office/drawing/2010/main">
                <a:noFill/>
              </a14:hiddenFill>
            </a:ext>
          </a:extLst>
        </p:spPr>
      </p:cxnSp>
      <p:cxnSp>
        <p:nvCxnSpPr>
          <p:cNvPr id="142" name="baseline3">
            <a:extLst>
              <a:ext uri="{FF2B5EF4-FFF2-40B4-BE49-F238E27FC236}">
                <a16:creationId xmlns:a16="http://schemas.microsoft.com/office/drawing/2014/main" id="{CF90FC83-F342-4024-84EE-20FC5AAA6360}"/>
              </a:ext>
            </a:extLst>
          </p:cNvPr>
          <p:cNvCxnSpPr>
            <a:cxnSpLocks/>
            <a:stCxn id="158" idx="1"/>
            <a:endCxn id="161" idx="5"/>
          </p:cNvCxnSpPr>
          <p:nvPr/>
        </p:nvCxnSpPr>
        <p:spPr>
          <a:xfrm flipH="1" flipV="1">
            <a:off x="2658297" y="3039125"/>
            <a:ext cx="2780144" cy="1110672"/>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4" name="baseline5">
            <a:extLst>
              <a:ext uri="{FF2B5EF4-FFF2-40B4-BE49-F238E27FC236}">
                <a16:creationId xmlns:a16="http://schemas.microsoft.com/office/drawing/2014/main" id="{0C731F3B-824D-4F0B-BF26-A855AC07F11E}"/>
              </a:ext>
            </a:extLst>
          </p:cNvPr>
          <p:cNvCxnSpPr>
            <a:cxnSpLocks/>
            <a:stCxn id="152" idx="7"/>
            <a:endCxn id="161" idx="3"/>
          </p:cNvCxnSpPr>
          <p:nvPr/>
        </p:nvCxnSpPr>
        <p:spPr>
          <a:xfrm flipV="1">
            <a:off x="2046507" y="3039129"/>
            <a:ext cx="509809" cy="1369250"/>
          </a:xfrm>
          <a:prstGeom prst="line">
            <a:avLst/>
          </a:prstGeom>
          <a:noFill/>
          <a:ln w="76200" cap="sq">
            <a:solidFill>
              <a:srgbClr val="7030A0"/>
            </a:solidFill>
            <a:round/>
            <a:headEnd/>
            <a:tailEnd/>
          </a:ln>
          <a:extLst>
            <a:ext uri="{909E8E84-426E-40DD-AFC4-6F175D3DCCD1}">
              <a14:hiddenFill xmlns:a14="http://schemas.microsoft.com/office/drawing/2010/main">
                <a:noFill/>
              </a14:hiddenFill>
            </a:ext>
          </a:extLst>
        </p:spPr>
      </p:cxn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1877234" y="4379337"/>
            <a:ext cx="198314" cy="198314"/>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5409399" y="4120758"/>
            <a:ext cx="198314" cy="198314"/>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160" name="OPUS name">
            <a:extLst>
              <a:ext uri="{FF2B5EF4-FFF2-40B4-BE49-F238E27FC236}">
                <a16:creationId xmlns:a16="http://schemas.microsoft.com/office/drawing/2014/main" id="{9BA9F6D4-5F25-4010-B75C-A4115DCB933C}"/>
              </a:ext>
            </a:extLst>
          </p:cNvPr>
          <p:cNvSpPr txBox="1"/>
          <p:nvPr/>
        </p:nvSpPr>
        <p:spPr>
          <a:xfrm>
            <a:off x="1999151" y="2937612"/>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5002</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cxnSp>
        <p:nvCxnSpPr>
          <p:cNvPr id="162" name="baseline3">
            <a:extLst>
              <a:ext uri="{FF2B5EF4-FFF2-40B4-BE49-F238E27FC236}">
                <a16:creationId xmlns:a16="http://schemas.microsoft.com/office/drawing/2014/main" id="{02FB685A-2F90-45E2-8A8B-A646135021E7}"/>
              </a:ext>
            </a:extLst>
          </p:cNvPr>
          <p:cNvCxnSpPr>
            <a:cxnSpLocks/>
            <a:stCxn id="118" idx="2"/>
            <a:endCxn id="161" idx="6"/>
          </p:cNvCxnSpPr>
          <p:nvPr/>
        </p:nvCxnSpPr>
        <p:spPr>
          <a:xfrm flipH="1">
            <a:off x="2679420" y="2729058"/>
            <a:ext cx="3387937" cy="259081"/>
          </a:xfrm>
          <a:prstGeom prst="line">
            <a:avLst/>
          </a:prstGeom>
          <a:noFill/>
          <a:ln w="76200" cap="sq">
            <a:solidFill>
              <a:schemeClr val="bg1">
                <a:lumMod val="50000"/>
              </a:schemeClr>
            </a:solidFill>
            <a:prstDash val="sysDot"/>
            <a:round/>
            <a:headEnd/>
            <a:tailEnd/>
          </a:ln>
          <a:extLst>
            <a:ext uri="{909E8E84-426E-40DD-AFC4-6F175D3DCCD1}">
              <a14:hiddenFill xmlns:a14="http://schemas.microsoft.com/office/drawing/2010/main">
                <a:noFill/>
              </a14:hiddenFill>
            </a:ext>
          </a:extLst>
        </p:spPr>
      </p:cxnSp>
      <p:sp>
        <p:nvSpPr>
          <p:cNvPr id="161" name="OPUS solution">
            <a:extLst>
              <a:ext uri="{FF2B5EF4-FFF2-40B4-BE49-F238E27FC236}">
                <a16:creationId xmlns:a16="http://schemas.microsoft.com/office/drawing/2014/main" id="{E339044F-9A9A-40D6-8093-8EA059886984}"/>
              </a:ext>
            </a:extLst>
          </p:cNvPr>
          <p:cNvSpPr>
            <a:spLocks noChangeAspect="1"/>
          </p:cNvSpPr>
          <p:nvPr/>
        </p:nvSpPr>
        <p:spPr bwMode="auto">
          <a:xfrm>
            <a:off x="2535192" y="2916024"/>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24"/>
            <a:endParaRPr lang="en-US" sz="1600">
              <a:solidFill>
                <a:srgbClr val="003054"/>
              </a:solidFill>
              <a:latin typeface="Calibri"/>
              <a:sym typeface="Arial"/>
            </a:endParaRPr>
          </a:p>
        </p:txBody>
      </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6067359" y="2656943"/>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24"/>
            <a:endParaRPr lang="en-US" sz="1600">
              <a:solidFill>
                <a:srgbClr val="003054"/>
              </a:solidFill>
              <a:latin typeface="Calibri"/>
              <a:sym typeface="Arial"/>
            </a:endParaRPr>
          </a:p>
        </p:txBody>
      </p:sp>
      <p:pic>
        <p:nvPicPr>
          <p:cNvPr id="3" name="Graphic 2" descr="Question mark">
            <a:extLst>
              <a:ext uri="{FF2B5EF4-FFF2-40B4-BE49-F238E27FC236}">
                <a16:creationId xmlns:a16="http://schemas.microsoft.com/office/drawing/2014/main" id="{AB5BC241-5116-4A29-82E1-E6A28BE0D9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6040" y="2083413"/>
            <a:ext cx="799452" cy="799452"/>
          </a:xfrm>
          <a:prstGeom prst="rect">
            <a:avLst/>
          </a:prstGeom>
        </p:spPr>
      </p:pic>
      <p:grpSp>
        <p:nvGrpSpPr>
          <p:cNvPr id="41" name="Group 40">
            <a:extLst>
              <a:ext uri="{FF2B5EF4-FFF2-40B4-BE49-F238E27FC236}">
                <a16:creationId xmlns:a16="http://schemas.microsoft.com/office/drawing/2014/main" id="{526AE383-585B-4729-B5BE-579E8A7A9507}"/>
              </a:ext>
            </a:extLst>
          </p:cNvPr>
          <p:cNvGrpSpPr>
            <a:grpSpLocks noChangeAspect="1"/>
          </p:cNvGrpSpPr>
          <p:nvPr/>
        </p:nvGrpSpPr>
        <p:grpSpPr>
          <a:xfrm>
            <a:off x="1877234" y="2245533"/>
            <a:ext cx="198314" cy="198314"/>
            <a:chOff x="8189735" y="2209800"/>
            <a:chExt cx="762000" cy="762000"/>
          </a:xfrm>
        </p:grpSpPr>
        <p:sp>
          <p:nvSpPr>
            <p:cNvPr id="42" name="Oval 41">
              <a:extLst>
                <a:ext uri="{FF2B5EF4-FFF2-40B4-BE49-F238E27FC236}">
                  <a16:creationId xmlns:a16="http://schemas.microsoft.com/office/drawing/2014/main" id="{92AFE5D4-52EC-46B6-9118-EA01FD4E490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43" name="Isosceles Triangle 42">
              <a:extLst>
                <a:ext uri="{FF2B5EF4-FFF2-40B4-BE49-F238E27FC236}">
                  <a16:creationId xmlns:a16="http://schemas.microsoft.com/office/drawing/2014/main" id="{3F114231-6EFB-4DB4-86E0-8E248890BCE6}"/>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45" name="Group 44">
            <a:extLst>
              <a:ext uri="{FF2B5EF4-FFF2-40B4-BE49-F238E27FC236}">
                <a16:creationId xmlns:a16="http://schemas.microsoft.com/office/drawing/2014/main" id="{5002002C-6468-4D5F-99A1-58ACB745A700}"/>
              </a:ext>
            </a:extLst>
          </p:cNvPr>
          <p:cNvGrpSpPr>
            <a:grpSpLocks noChangeAspect="1"/>
          </p:cNvGrpSpPr>
          <p:nvPr/>
        </p:nvGrpSpPr>
        <p:grpSpPr>
          <a:xfrm>
            <a:off x="4622208" y="2102915"/>
            <a:ext cx="198314" cy="198314"/>
            <a:chOff x="8189735" y="2209800"/>
            <a:chExt cx="762000" cy="762000"/>
          </a:xfrm>
        </p:grpSpPr>
        <p:sp>
          <p:nvSpPr>
            <p:cNvPr id="46" name="Oval 45">
              <a:extLst>
                <a:ext uri="{FF2B5EF4-FFF2-40B4-BE49-F238E27FC236}">
                  <a16:creationId xmlns:a16="http://schemas.microsoft.com/office/drawing/2014/main" id="{AC783D32-C99F-448C-894F-B2684A06B0A5}"/>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47" name="Isosceles Triangle 46">
              <a:extLst>
                <a:ext uri="{FF2B5EF4-FFF2-40B4-BE49-F238E27FC236}">
                  <a16:creationId xmlns:a16="http://schemas.microsoft.com/office/drawing/2014/main" id="{E34F0A92-6B7C-413A-93ED-8D38B5AC0445}"/>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48" name="Group 47">
            <a:extLst>
              <a:ext uri="{FF2B5EF4-FFF2-40B4-BE49-F238E27FC236}">
                <a16:creationId xmlns:a16="http://schemas.microsoft.com/office/drawing/2014/main" id="{8D3CABC5-94F1-4BAE-8DBE-593AAE104BAD}"/>
              </a:ext>
            </a:extLst>
          </p:cNvPr>
          <p:cNvGrpSpPr>
            <a:grpSpLocks noChangeAspect="1"/>
          </p:cNvGrpSpPr>
          <p:nvPr/>
        </p:nvGrpSpPr>
        <p:grpSpPr>
          <a:xfrm>
            <a:off x="7409148" y="2003757"/>
            <a:ext cx="198314" cy="198314"/>
            <a:chOff x="8189735" y="2209800"/>
            <a:chExt cx="762000" cy="762000"/>
          </a:xfrm>
        </p:grpSpPr>
        <p:sp>
          <p:nvSpPr>
            <p:cNvPr id="49" name="Oval 48">
              <a:extLst>
                <a:ext uri="{FF2B5EF4-FFF2-40B4-BE49-F238E27FC236}">
                  <a16:creationId xmlns:a16="http://schemas.microsoft.com/office/drawing/2014/main" id="{61626D04-04F8-4E3B-B53E-C69B762AC1AD}"/>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50" name="Isosceles Triangle 49">
              <a:extLst>
                <a:ext uri="{FF2B5EF4-FFF2-40B4-BE49-F238E27FC236}">
                  <a16:creationId xmlns:a16="http://schemas.microsoft.com/office/drawing/2014/main" id="{AE3673EC-F5E4-485F-B45E-C7B1C6A42EBB}"/>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51" name="Group 50">
            <a:extLst>
              <a:ext uri="{FF2B5EF4-FFF2-40B4-BE49-F238E27FC236}">
                <a16:creationId xmlns:a16="http://schemas.microsoft.com/office/drawing/2014/main" id="{36BFE2B2-A6A8-4AAB-8CB2-3C029A8D1A2C}"/>
              </a:ext>
            </a:extLst>
          </p:cNvPr>
          <p:cNvGrpSpPr>
            <a:grpSpLocks noChangeAspect="1"/>
          </p:cNvGrpSpPr>
          <p:nvPr/>
        </p:nvGrpSpPr>
        <p:grpSpPr>
          <a:xfrm>
            <a:off x="3265656" y="4606885"/>
            <a:ext cx="198314" cy="198314"/>
            <a:chOff x="8189735" y="2209800"/>
            <a:chExt cx="762000" cy="762000"/>
          </a:xfrm>
        </p:grpSpPr>
        <p:sp>
          <p:nvSpPr>
            <p:cNvPr id="52" name="Oval 51">
              <a:extLst>
                <a:ext uri="{FF2B5EF4-FFF2-40B4-BE49-F238E27FC236}">
                  <a16:creationId xmlns:a16="http://schemas.microsoft.com/office/drawing/2014/main" id="{4274D3C1-B32F-49ED-8EC1-25D0F59B45A7}"/>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53" name="Isosceles Triangle 52">
              <a:extLst>
                <a:ext uri="{FF2B5EF4-FFF2-40B4-BE49-F238E27FC236}">
                  <a16:creationId xmlns:a16="http://schemas.microsoft.com/office/drawing/2014/main" id="{296D4CCF-5505-4341-A8B1-A8B5198E6937}"/>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54" name="OPUS solution">
            <a:extLst>
              <a:ext uri="{FF2B5EF4-FFF2-40B4-BE49-F238E27FC236}">
                <a16:creationId xmlns:a16="http://schemas.microsoft.com/office/drawing/2014/main" id="{805E1924-36F1-4ACC-92AE-CDF69DE7113C}"/>
              </a:ext>
            </a:extLst>
          </p:cNvPr>
          <p:cNvSpPr>
            <a:spLocks noChangeAspect="1"/>
          </p:cNvSpPr>
          <p:nvPr/>
        </p:nvSpPr>
        <p:spPr bwMode="auto">
          <a:xfrm>
            <a:off x="3290097" y="4873412"/>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24"/>
            <a:endParaRPr lang="en-US" sz="1600">
              <a:solidFill>
                <a:srgbClr val="003054"/>
              </a:solidFill>
              <a:latin typeface="Calibri"/>
              <a:sym typeface="Arial"/>
            </a:endParaRPr>
          </a:p>
        </p:txBody>
      </p:sp>
    </p:spTree>
    <p:extLst>
      <p:ext uri="{BB962C8B-B14F-4D97-AF65-F5344CB8AC3E}">
        <p14:creationId xmlns:p14="http://schemas.microsoft.com/office/powerpoint/2010/main" val="152978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barn(inVertical)">
                                      <p:cBhvr>
                                        <p:cTn id="7" dur="750"/>
                                        <p:tgtEl>
                                          <p:spTgt spid="162"/>
                                        </p:tgtEl>
                                      </p:cBhvr>
                                    </p:animEffect>
                                  </p:childTnLst>
                                </p:cTn>
                              </p:par>
                            </p:childTnLst>
                          </p:cTn>
                        </p:par>
                        <p:par>
                          <p:cTn id="8" fill="hold">
                            <p:stCondLst>
                              <p:cond delay="75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750"/>
                            </p:stCondLst>
                            <p:childTnLst>
                              <p:par>
                                <p:cTn id="16" presetID="35" presetClass="emph" presetSubtype="0" repeatCount="indefinite" fill="hold" nodeType="afterEffect">
                                  <p:stCondLst>
                                    <p:cond delay="0"/>
                                  </p:stCondLst>
                                  <p:endCondLst>
                                    <p:cond evt="onNext" delay="0">
                                      <p:tgtEl>
                                        <p:sldTgt/>
                                      </p:tgtEl>
                                    </p:cond>
                                  </p:endCondLst>
                                  <p:childTnLst>
                                    <p:anim calcmode="discrete" valueType="str">
                                      <p:cBhvr>
                                        <p:cTn id="17" dur="1000" fill="hold"/>
                                        <p:tgtEl>
                                          <p:spTgt spid="162"/>
                                        </p:tgtEl>
                                        <p:attrNameLst>
                                          <p:attrName>style.visibility</p:attrName>
                                        </p:attrNameLst>
                                      </p:cBhvr>
                                      <p:tavLst>
                                        <p:tav tm="0">
                                          <p:val>
                                            <p:strVal val="hidden"/>
                                          </p:val>
                                        </p:tav>
                                        <p:tav tm="50000">
                                          <p:val>
                                            <p:strVal val="visible"/>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C7AA517C-A4DC-481D-B496-AF01E31937EF}"/>
              </a:ext>
            </a:extLst>
          </p:cNvPr>
          <p:cNvCxnSpPr>
            <a:cxnSpLocks/>
            <a:stCxn id="71" idx="7"/>
            <a:endCxn id="161" idx="2"/>
          </p:cNvCxnSpPr>
          <p:nvPr/>
        </p:nvCxnSpPr>
        <p:spPr>
          <a:xfrm flipV="1">
            <a:off x="1158789" y="2988136"/>
            <a:ext cx="1376402" cy="523229"/>
          </a:xfrm>
          <a:prstGeom prst="line">
            <a:avLst/>
          </a:prstGeom>
          <a:ln w="66675" cap="rnd">
            <a:solidFill>
              <a:srgbClr val="00CE00"/>
            </a:solidFill>
            <a:prstDash val="solid"/>
            <a:round/>
            <a:tailEnd type="none" w="sm" len="me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88" name="Title 2">
            <a:extLst>
              <a:ext uri="{FF2B5EF4-FFF2-40B4-BE49-F238E27FC236}">
                <a16:creationId xmlns:a16="http://schemas.microsoft.com/office/drawing/2014/main" id="{9C1EE1EA-605A-468D-82D8-0CC902B703B9}"/>
              </a:ext>
            </a:extLst>
          </p:cNvPr>
          <p:cNvSpPr txBox="1">
            <a:spLocks/>
          </p:cNvSpPr>
          <p:nvPr/>
        </p:nvSpPr>
        <p:spPr bwMode="auto">
          <a:xfrm>
            <a:off x="961434" y="240613"/>
            <a:ext cx="7321550" cy="40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OPUS Projects (OP)</a:t>
            </a:r>
          </a:p>
        </p:txBody>
      </p:sp>
      <p:sp>
        <p:nvSpPr>
          <p:cNvPr id="89" name="text">
            <a:extLst>
              <a:ext uri="{FF2B5EF4-FFF2-40B4-BE49-F238E27FC236}">
                <a16:creationId xmlns:a16="http://schemas.microsoft.com/office/drawing/2014/main" id="{35D5A22D-65BF-4022-A3CA-E77E88C54CFC}"/>
              </a:ext>
            </a:extLst>
          </p:cNvPr>
          <p:cNvSpPr txBox="1">
            <a:spLocks/>
          </p:cNvSpPr>
          <p:nvPr/>
        </p:nvSpPr>
        <p:spPr bwMode="auto">
          <a:xfrm>
            <a:off x="69761" y="756189"/>
            <a:ext cx="5687756" cy="155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Simultaneous processing of your observed marks</a:t>
            </a:r>
          </a:p>
          <a:p>
            <a:pPr marL="230188" lvl="1" indent="168275" defTabSz="228617">
              <a:spcBef>
                <a:spcPts val="0"/>
              </a:spcBef>
              <a:spcAft>
                <a:spcPts val="150"/>
              </a:spcAf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Wingdings" panose="05000000000000000000" pitchFamily="2" charset="2"/>
              </a:rPr>
              <a:t>Improved Relative Accuracy</a:t>
            </a:r>
          </a:p>
          <a:p>
            <a:pPr marL="285750" lvl="1"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Requires more field prep and </a:t>
            </a:r>
            <a:r>
              <a:rPr lang="en-US" sz="1800" dirty="0">
                <a:solidFill>
                  <a:prstClr val="black"/>
                </a:solidFill>
                <a:latin typeface="Cambria" panose="02040503050406030204" pitchFamily="18" charset="0"/>
                <a:ea typeface="Cambria" panose="02040503050406030204" pitchFamily="18" charset="0"/>
                <a:cs typeface="Open Sans" panose="020B0606030504020204" pitchFamily="34" charset="0"/>
                <a:sym typeface="Arial"/>
              </a:rPr>
              <a:t>office processing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 effort</a:t>
            </a:r>
          </a:p>
          <a:p>
            <a:pPr marL="285750" lvl="1"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OP = true network solutions</a:t>
            </a:r>
          </a:p>
          <a:p>
            <a:pPr marL="285750" lvl="1" defTabSz="228617">
              <a:spcBef>
                <a:spcPts val="0"/>
              </a:spcBef>
              <a:spcAft>
                <a:spcPts val="150"/>
              </a:spcAf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And of course, </a:t>
            </a:r>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rPr>
              <a:t>least squares adjustment</a:t>
            </a:r>
          </a:p>
          <a:p>
            <a:pPr marL="0" marR="0" lvl="1" indent="0" algn="l" defTabSz="228617" rtl="0" eaLnBrk="0" fontAlgn="base" latinLnBrk="0" hangingPunct="0">
              <a:lnSpc>
                <a:spcPct val="100000"/>
              </a:lnSpc>
              <a:spcBef>
                <a:spcPts val="0"/>
              </a:spcBef>
              <a:spcAft>
                <a:spcPts val="150"/>
              </a:spcAft>
              <a:buClrTx/>
              <a:buSzTx/>
              <a:buFont typeface="Arial" pitchFamily="34" charset="0"/>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sym typeface="Arial"/>
            </a:endParaRPr>
          </a:p>
        </p:txBody>
      </p:sp>
      <p:cxnSp>
        <p:nvCxnSpPr>
          <p:cNvPr id="113" name="baseline2">
            <a:extLst>
              <a:ext uri="{FF2B5EF4-FFF2-40B4-BE49-F238E27FC236}">
                <a16:creationId xmlns:a16="http://schemas.microsoft.com/office/drawing/2014/main" id="{E819B6E3-F386-453A-83C8-6098A1D8246A}"/>
              </a:ext>
            </a:extLst>
          </p:cNvPr>
          <p:cNvCxnSpPr>
            <a:cxnSpLocks/>
            <a:stCxn id="120" idx="4"/>
            <a:endCxn id="159" idx="0"/>
          </p:cNvCxnSpPr>
          <p:nvPr/>
        </p:nvCxnSpPr>
        <p:spPr>
          <a:xfrm flipH="1">
            <a:off x="5508557" y="1671532"/>
            <a:ext cx="482488" cy="2457486"/>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17" name="baseline5">
            <a:extLst>
              <a:ext uri="{FF2B5EF4-FFF2-40B4-BE49-F238E27FC236}">
                <a16:creationId xmlns:a16="http://schemas.microsoft.com/office/drawing/2014/main" id="{404E200F-2835-4DE0-85F1-8D59B6ECE9FE}"/>
              </a:ext>
            </a:extLst>
          </p:cNvPr>
          <p:cNvCxnSpPr>
            <a:cxnSpLocks/>
            <a:stCxn id="126" idx="7"/>
            <a:endCxn id="118" idx="3"/>
          </p:cNvCxnSpPr>
          <p:nvPr/>
        </p:nvCxnSpPr>
        <p:spPr>
          <a:xfrm flipV="1">
            <a:off x="5578671" y="2780049"/>
            <a:ext cx="509809" cy="1369250"/>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19" name="Group 118">
            <a:extLst>
              <a:ext uri="{FF2B5EF4-FFF2-40B4-BE49-F238E27FC236}">
                <a16:creationId xmlns:a16="http://schemas.microsoft.com/office/drawing/2014/main" id="{244CF431-8207-4AA2-A2D9-B57766B2614D}"/>
              </a:ext>
            </a:extLst>
          </p:cNvPr>
          <p:cNvGrpSpPr>
            <a:grpSpLocks noChangeAspect="1"/>
          </p:cNvGrpSpPr>
          <p:nvPr/>
        </p:nvGrpSpPr>
        <p:grpSpPr>
          <a:xfrm>
            <a:off x="5891886" y="1473222"/>
            <a:ext cx="198314" cy="198314"/>
            <a:chOff x="8189735" y="2209800"/>
            <a:chExt cx="762000" cy="762000"/>
          </a:xfrm>
        </p:grpSpPr>
        <p:sp>
          <p:nvSpPr>
            <p:cNvPr id="120" name="Oval 119">
              <a:extLst>
                <a:ext uri="{FF2B5EF4-FFF2-40B4-BE49-F238E27FC236}">
                  <a16:creationId xmlns:a16="http://schemas.microsoft.com/office/drawing/2014/main" id="{A28737D3-4139-4219-AA4F-AEACF575D7EE}"/>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21" name="Isosceles Triangle 120">
              <a:extLst>
                <a:ext uri="{FF2B5EF4-FFF2-40B4-BE49-F238E27FC236}">
                  <a16:creationId xmlns:a16="http://schemas.microsoft.com/office/drawing/2014/main" id="{4BAC38E3-9D36-4053-B553-5CEA52F59EC0}"/>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22" name="Group 121">
            <a:extLst>
              <a:ext uri="{FF2B5EF4-FFF2-40B4-BE49-F238E27FC236}">
                <a16:creationId xmlns:a16="http://schemas.microsoft.com/office/drawing/2014/main" id="{8DB0B720-CB73-4AB4-88F4-C5A2A23D3CC3}"/>
              </a:ext>
            </a:extLst>
          </p:cNvPr>
          <p:cNvGrpSpPr>
            <a:grpSpLocks noChangeAspect="1"/>
          </p:cNvGrpSpPr>
          <p:nvPr/>
        </p:nvGrpSpPr>
        <p:grpSpPr>
          <a:xfrm>
            <a:off x="7331807" y="4050141"/>
            <a:ext cx="198314" cy="198314"/>
            <a:chOff x="8189735" y="2209800"/>
            <a:chExt cx="762000" cy="762000"/>
          </a:xfrm>
        </p:grpSpPr>
        <p:sp>
          <p:nvSpPr>
            <p:cNvPr id="123" name="Oval 122">
              <a:extLst>
                <a:ext uri="{FF2B5EF4-FFF2-40B4-BE49-F238E27FC236}">
                  <a16:creationId xmlns:a16="http://schemas.microsoft.com/office/drawing/2014/main" id="{95CC8ED7-40A5-4F0C-A1B7-205B976F422B}"/>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24" name="Isosceles Triangle 123">
              <a:extLst>
                <a:ext uri="{FF2B5EF4-FFF2-40B4-BE49-F238E27FC236}">
                  <a16:creationId xmlns:a16="http://schemas.microsoft.com/office/drawing/2014/main" id="{E58A895C-9F57-43A6-9331-C3796776BAD2}"/>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25" name="Group 124">
            <a:extLst>
              <a:ext uri="{FF2B5EF4-FFF2-40B4-BE49-F238E27FC236}">
                <a16:creationId xmlns:a16="http://schemas.microsoft.com/office/drawing/2014/main" id="{3C81BB80-4069-4339-9341-105171526DDA}"/>
              </a:ext>
            </a:extLst>
          </p:cNvPr>
          <p:cNvGrpSpPr>
            <a:grpSpLocks noChangeAspect="1"/>
          </p:cNvGrpSpPr>
          <p:nvPr/>
        </p:nvGrpSpPr>
        <p:grpSpPr>
          <a:xfrm>
            <a:off x="5409399" y="4120256"/>
            <a:ext cx="198314" cy="198314"/>
            <a:chOff x="8189735" y="2209800"/>
            <a:chExt cx="762000" cy="762000"/>
          </a:xfrm>
        </p:grpSpPr>
        <p:sp>
          <p:nvSpPr>
            <p:cNvPr id="126" name="Oval 125">
              <a:extLst>
                <a:ext uri="{FF2B5EF4-FFF2-40B4-BE49-F238E27FC236}">
                  <a16:creationId xmlns:a16="http://schemas.microsoft.com/office/drawing/2014/main" id="{32125782-8895-4AA5-BF94-C9D3F301AF4F}"/>
                </a:ext>
              </a:extLst>
            </p:cNvPr>
            <p:cNvSpPr/>
            <p:nvPr/>
          </p:nvSpPr>
          <p:spPr>
            <a:xfrm>
              <a:off x="8189735" y="2209800"/>
              <a:ext cx="762000" cy="762000"/>
            </a:xfrm>
            <a:prstGeom prst="ellips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sp>
          <p:nvSpPr>
            <p:cNvPr id="127" name="Isosceles Triangle 126">
              <a:extLst>
                <a:ext uri="{FF2B5EF4-FFF2-40B4-BE49-F238E27FC236}">
                  <a16:creationId xmlns:a16="http://schemas.microsoft.com/office/drawing/2014/main" id="{E1407A39-945B-4EF5-9E11-F8B8B6E44AE4}"/>
                </a:ext>
              </a:extLst>
            </p:cNvPr>
            <p:cNvSpPr/>
            <p:nvPr/>
          </p:nvSpPr>
          <p:spPr>
            <a:xfrm>
              <a:off x="8273555" y="2241550"/>
              <a:ext cx="594360" cy="548640"/>
            </a:xfrm>
            <a:prstGeom prst="triangle">
              <a:avLst/>
            </a:prstGeom>
            <a:solidFill>
              <a:srgbClr val="433478"/>
            </a:solidFill>
            <a:ln w="317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grpSp>
      <p:sp>
        <p:nvSpPr>
          <p:cNvPr id="115" name="OPUS name">
            <a:extLst>
              <a:ext uri="{FF2B5EF4-FFF2-40B4-BE49-F238E27FC236}">
                <a16:creationId xmlns:a16="http://schemas.microsoft.com/office/drawing/2014/main" id="{98419B32-5F03-4D49-95DD-B9AF3A725BAC}"/>
              </a:ext>
            </a:extLst>
          </p:cNvPr>
          <p:cNvSpPr txBox="1"/>
          <p:nvPr/>
        </p:nvSpPr>
        <p:spPr>
          <a:xfrm>
            <a:off x="6235792" y="2628798"/>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5001</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sp>
        <p:nvSpPr>
          <p:cNvPr id="134" name="legend text">
            <a:extLst>
              <a:ext uri="{FF2B5EF4-FFF2-40B4-BE49-F238E27FC236}">
                <a16:creationId xmlns:a16="http://schemas.microsoft.com/office/drawing/2014/main" id="{D2C1CA97-1528-494F-8038-E09D7C7B6312}"/>
              </a:ext>
            </a:extLst>
          </p:cNvPr>
          <p:cNvSpPr txBox="1"/>
          <p:nvPr/>
        </p:nvSpPr>
        <p:spPr>
          <a:xfrm>
            <a:off x="3433610" y="4791785"/>
            <a:ext cx="1329909" cy="307777"/>
          </a:xfrm>
          <a:prstGeom prst="rect">
            <a:avLst/>
          </a:prstGeom>
          <a:noFill/>
        </p:spPr>
        <p:txBody>
          <a:bodyPr wrap="square" rtlCol="0">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OPUS Solution</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legend text">
            <a:extLst>
              <a:ext uri="{FF2B5EF4-FFF2-40B4-BE49-F238E27FC236}">
                <a16:creationId xmlns:a16="http://schemas.microsoft.com/office/drawing/2014/main" id="{A3FC9927-AC0D-4062-8A65-44B5D6329F72}"/>
              </a:ext>
            </a:extLst>
          </p:cNvPr>
          <p:cNvSpPr txBox="1"/>
          <p:nvPr/>
        </p:nvSpPr>
        <p:spPr>
          <a:xfrm>
            <a:off x="3434326" y="4550766"/>
            <a:ext cx="600998" cy="307777"/>
          </a:xfrm>
          <a:prstGeom prst="rect">
            <a:avLst/>
          </a:prstGeom>
          <a:noFill/>
        </p:spPr>
        <p:txBody>
          <a:bodyPr wrap="none" rtlCol="0">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CORS</a:t>
            </a:r>
          </a:p>
        </p:txBody>
      </p:sp>
      <p:cxnSp>
        <p:nvCxnSpPr>
          <p:cNvPr id="140" name="baseline1">
            <a:extLst>
              <a:ext uri="{FF2B5EF4-FFF2-40B4-BE49-F238E27FC236}">
                <a16:creationId xmlns:a16="http://schemas.microsoft.com/office/drawing/2014/main" id="{60BCD041-6E0C-434B-B90E-1C6BE255D73E}"/>
              </a:ext>
            </a:extLst>
          </p:cNvPr>
          <p:cNvCxnSpPr>
            <a:cxnSpLocks/>
            <a:stCxn id="155" idx="6"/>
            <a:endCxn id="158" idx="1"/>
          </p:cNvCxnSpPr>
          <p:nvPr/>
        </p:nvCxnSpPr>
        <p:spPr>
          <a:xfrm>
            <a:off x="2075547" y="2344691"/>
            <a:ext cx="3362894" cy="1805110"/>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2" name="baseline3">
            <a:extLst>
              <a:ext uri="{FF2B5EF4-FFF2-40B4-BE49-F238E27FC236}">
                <a16:creationId xmlns:a16="http://schemas.microsoft.com/office/drawing/2014/main" id="{CF90FC83-F342-4024-84EE-20FC5AAA6360}"/>
              </a:ext>
            </a:extLst>
          </p:cNvPr>
          <p:cNvCxnSpPr>
            <a:cxnSpLocks/>
            <a:stCxn id="158" idx="1"/>
            <a:endCxn id="161" idx="5"/>
          </p:cNvCxnSpPr>
          <p:nvPr/>
        </p:nvCxnSpPr>
        <p:spPr>
          <a:xfrm flipH="1" flipV="1">
            <a:off x="2658297" y="3039125"/>
            <a:ext cx="2780144" cy="1110672"/>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cxnSp>
        <p:nvCxnSpPr>
          <p:cNvPr id="144" name="baseline5">
            <a:extLst>
              <a:ext uri="{FF2B5EF4-FFF2-40B4-BE49-F238E27FC236}">
                <a16:creationId xmlns:a16="http://schemas.microsoft.com/office/drawing/2014/main" id="{0C731F3B-824D-4F0B-BF26-A855AC07F11E}"/>
              </a:ext>
            </a:extLst>
          </p:cNvPr>
          <p:cNvCxnSpPr>
            <a:cxnSpLocks/>
            <a:stCxn id="152" idx="7"/>
            <a:endCxn id="158" idx="2"/>
          </p:cNvCxnSpPr>
          <p:nvPr/>
        </p:nvCxnSpPr>
        <p:spPr>
          <a:xfrm flipV="1">
            <a:off x="2046504" y="4219916"/>
            <a:ext cx="3362894" cy="188464"/>
          </a:xfrm>
          <a:prstGeom prst="line">
            <a:avLst/>
          </a:prstGeom>
          <a:noFill/>
          <a:ln w="76200" cap="sq">
            <a:solidFill>
              <a:srgbClr val="FF0000"/>
            </a:solidFill>
            <a:round/>
            <a:headEnd/>
            <a:tailEnd/>
          </a:ln>
          <a:extLst>
            <a:ext uri="{909E8E84-426E-40DD-AFC4-6F175D3DCCD1}">
              <a14:hiddenFill xmlns:a14="http://schemas.microsoft.com/office/drawing/2010/main">
                <a:noFill/>
              </a14:hiddenFill>
            </a:ext>
          </a:extLst>
        </p:spPr>
      </p:cxnSp>
      <p:grpSp>
        <p:nvGrpSpPr>
          <p:cNvPr id="151" name="Group 150">
            <a:extLst>
              <a:ext uri="{FF2B5EF4-FFF2-40B4-BE49-F238E27FC236}">
                <a16:creationId xmlns:a16="http://schemas.microsoft.com/office/drawing/2014/main" id="{CBA01078-62B0-4EB3-BDE3-C0FB265893CE}"/>
              </a:ext>
            </a:extLst>
          </p:cNvPr>
          <p:cNvGrpSpPr>
            <a:grpSpLocks noChangeAspect="1"/>
          </p:cNvGrpSpPr>
          <p:nvPr/>
        </p:nvGrpSpPr>
        <p:grpSpPr>
          <a:xfrm>
            <a:off x="1877234" y="4379337"/>
            <a:ext cx="198314" cy="198314"/>
            <a:chOff x="8189735" y="2209800"/>
            <a:chExt cx="762000" cy="762000"/>
          </a:xfrm>
        </p:grpSpPr>
        <p:sp>
          <p:nvSpPr>
            <p:cNvPr id="152" name="Oval 151">
              <a:extLst>
                <a:ext uri="{FF2B5EF4-FFF2-40B4-BE49-F238E27FC236}">
                  <a16:creationId xmlns:a16="http://schemas.microsoft.com/office/drawing/2014/main" id="{F06005A0-9A7F-499C-852A-B2F14F0EE792}"/>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53" name="Isosceles Triangle 152">
              <a:extLst>
                <a:ext uri="{FF2B5EF4-FFF2-40B4-BE49-F238E27FC236}">
                  <a16:creationId xmlns:a16="http://schemas.microsoft.com/office/drawing/2014/main" id="{ADB1C4B4-F230-4B57-8AED-09F3D7677309}"/>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54" name="Group 153">
            <a:extLst>
              <a:ext uri="{FF2B5EF4-FFF2-40B4-BE49-F238E27FC236}">
                <a16:creationId xmlns:a16="http://schemas.microsoft.com/office/drawing/2014/main" id="{E5A8EF83-B35C-459A-9017-04C7A71F488C}"/>
              </a:ext>
            </a:extLst>
          </p:cNvPr>
          <p:cNvGrpSpPr>
            <a:grpSpLocks noChangeAspect="1"/>
          </p:cNvGrpSpPr>
          <p:nvPr/>
        </p:nvGrpSpPr>
        <p:grpSpPr>
          <a:xfrm>
            <a:off x="1877234" y="2245533"/>
            <a:ext cx="198314" cy="198314"/>
            <a:chOff x="8189735" y="2209800"/>
            <a:chExt cx="762000" cy="762000"/>
          </a:xfrm>
        </p:grpSpPr>
        <p:sp>
          <p:nvSpPr>
            <p:cNvPr id="155" name="Oval 154">
              <a:extLst>
                <a:ext uri="{FF2B5EF4-FFF2-40B4-BE49-F238E27FC236}">
                  <a16:creationId xmlns:a16="http://schemas.microsoft.com/office/drawing/2014/main" id="{0B2968B6-7CC8-48CA-AF17-CAACC1C6D0BA}"/>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56" name="Isosceles Triangle 155">
              <a:extLst>
                <a:ext uri="{FF2B5EF4-FFF2-40B4-BE49-F238E27FC236}">
                  <a16:creationId xmlns:a16="http://schemas.microsoft.com/office/drawing/2014/main" id="{6CCA7A4E-1971-43F6-80B2-30FE7DD94CBE}"/>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160" name="OPUS name">
            <a:extLst>
              <a:ext uri="{FF2B5EF4-FFF2-40B4-BE49-F238E27FC236}">
                <a16:creationId xmlns:a16="http://schemas.microsoft.com/office/drawing/2014/main" id="{9BA9F6D4-5F25-4010-B75C-A4115DCB933C}"/>
              </a:ext>
            </a:extLst>
          </p:cNvPr>
          <p:cNvSpPr txBox="1"/>
          <p:nvPr/>
        </p:nvSpPr>
        <p:spPr>
          <a:xfrm>
            <a:off x="1999151" y="2937612"/>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5002</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grpSp>
        <p:nvGrpSpPr>
          <p:cNvPr id="49" name="Group 48">
            <a:extLst>
              <a:ext uri="{FF2B5EF4-FFF2-40B4-BE49-F238E27FC236}">
                <a16:creationId xmlns:a16="http://schemas.microsoft.com/office/drawing/2014/main" id="{E026A491-D37F-4445-9CCA-6C61EE69F792}"/>
              </a:ext>
            </a:extLst>
          </p:cNvPr>
          <p:cNvGrpSpPr>
            <a:grpSpLocks noChangeAspect="1"/>
          </p:cNvGrpSpPr>
          <p:nvPr/>
        </p:nvGrpSpPr>
        <p:grpSpPr>
          <a:xfrm>
            <a:off x="4622208" y="2102915"/>
            <a:ext cx="198314" cy="198314"/>
            <a:chOff x="8189735" y="2209800"/>
            <a:chExt cx="762000" cy="762000"/>
          </a:xfrm>
        </p:grpSpPr>
        <p:sp>
          <p:nvSpPr>
            <p:cNvPr id="50" name="Oval 49">
              <a:extLst>
                <a:ext uri="{FF2B5EF4-FFF2-40B4-BE49-F238E27FC236}">
                  <a16:creationId xmlns:a16="http://schemas.microsoft.com/office/drawing/2014/main" id="{BE5CE2A1-6BAD-4EBF-8B2D-C652D1AA4420}"/>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51" name="Isosceles Triangle 50">
              <a:extLst>
                <a:ext uri="{FF2B5EF4-FFF2-40B4-BE49-F238E27FC236}">
                  <a16:creationId xmlns:a16="http://schemas.microsoft.com/office/drawing/2014/main" id="{653009C6-1893-4593-9495-3B10E2712BB3}"/>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52" name="Group 51">
            <a:extLst>
              <a:ext uri="{FF2B5EF4-FFF2-40B4-BE49-F238E27FC236}">
                <a16:creationId xmlns:a16="http://schemas.microsoft.com/office/drawing/2014/main" id="{93F397E7-7002-4161-8B26-AA8CF2EE0F65}"/>
              </a:ext>
            </a:extLst>
          </p:cNvPr>
          <p:cNvGrpSpPr>
            <a:grpSpLocks noChangeAspect="1"/>
          </p:cNvGrpSpPr>
          <p:nvPr/>
        </p:nvGrpSpPr>
        <p:grpSpPr>
          <a:xfrm>
            <a:off x="7409148" y="2003757"/>
            <a:ext cx="198314" cy="198314"/>
            <a:chOff x="8189735" y="2209800"/>
            <a:chExt cx="762000" cy="762000"/>
          </a:xfrm>
        </p:grpSpPr>
        <p:sp>
          <p:nvSpPr>
            <p:cNvPr id="53" name="Oval 52">
              <a:extLst>
                <a:ext uri="{FF2B5EF4-FFF2-40B4-BE49-F238E27FC236}">
                  <a16:creationId xmlns:a16="http://schemas.microsoft.com/office/drawing/2014/main" id="{2B66CC30-424F-4DDA-8299-0D1CA36AB7C0}"/>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54" name="Isosceles Triangle 53">
              <a:extLst>
                <a:ext uri="{FF2B5EF4-FFF2-40B4-BE49-F238E27FC236}">
                  <a16:creationId xmlns:a16="http://schemas.microsoft.com/office/drawing/2014/main" id="{94BF744A-BBC1-4045-B602-0B2C7D638BDB}"/>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grpSp>
        <p:nvGrpSpPr>
          <p:cNvPr id="16" name="Group 15">
            <a:extLst>
              <a:ext uri="{FF2B5EF4-FFF2-40B4-BE49-F238E27FC236}">
                <a16:creationId xmlns:a16="http://schemas.microsoft.com/office/drawing/2014/main" id="{D8404A24-AF0D-4873-8859-6ACF4E223A04}"/>
              </a:ext>
            </a:extLst>
          </p:cNvPr>
          <p:cNvGrpSpPr/>
          <p:nvPr/>
        </p:nvGrpSpPr>
        <p:grpSpPr>
          <a:xfrm>
            <a:off x="5607715" y="966020"/>
            <a:ext cx="3290033" cy="3253894"/>
            <a:chOff x="11215420" y="1932036"/>
            <a:chExt cx="6580066" cy="6507788"/>
          </a:xfrm>
        </p:grpSpPr>
        <p:cxnSp>
          <p:nvCxnSpPr>
            <p:cNvPr id="116" name="baseline4">
              <a:extLst>
                <a:ext uri="{FF2B5EF4-FFF2-40B4-BE49-F238E27FC236}">
                  <a16:creationId xmlns:a16="http://schemas.microsoft.com/office/drawing/2014/main" id="{B6E5E662-9A89-4757-AA19-B96FCDF7F03B}"/>
                </a:ext>
              </a:extLst>
            </p:cNvPr>
            <p:cNvCxnSpPr>
              <a:cxnSpLocks/>
              <a:stCxn id="57" idx="2"/>
              <a:endCxn id="158" idx="6"/>
            </p:cNvCxnSpPr>
            <p:nvPr/>
          </p:nvCxnSpPr>
          <p:spPr>
            <a:xfrm flipH="1">
              <a:off x="11215420" y="1932036"/>
              <a:ext cx="6580066" cy="6507788"/>
            </a:xfrm>
            <a:prstGeom prst="line">
              <a:avLst/>
            </a:prstGeom>
            <a:noFill/>
            <a:ln w="76200" cap="rnd">
              <a:solidFill>
                <a:srgbClr val="FF0000"/>
              </a:solidFill>
              <a:prstDash val="solid"/>
              <a:round/>
              <a:headEnd/>
              <a:tailEnd/>
            </a:ln>
            <a:extLst>
              <a:ext uri="{909E8E84-426E-40DD-AFC4-6F175D3DCCD1}">
                <a14:hiddenFill xmlns:a14="http://schemas.microsoft.com/office/drawing/2010/main">
                  <a:noFill/>
                </a14:hiddenFill>
              </a:ext>
            </a:extLst>
          </p:spPr>
        </p:cxnSp>
        <p:cxnSp>
          <p:nvCxnSpPr>
            <p:cNvPr id="64" name="Connector: Curved 63">
              <a:extLst>
                <a:ext uri="{FF2B5EF4-FFF2-40B4-BE49-F238E27FC236}">
                  <a16:creationId xmlns:a16="http://schemas.microsoft.com/office/drawing/2014/main" id="{10DCF17F-25D3-473D-AB9E-CD18E9C6D0D6}"/>
                </a:ext>
              </a:extLst>
            </p:cNvPr>
            <p:cNvCxnSpPr>
              <a:cxnSpLocks/>
            </p:cNvCxnSpPr>
            <p:nvPr/>
          </p:nvCxnSpPr>
          <p:spPr>
            <a:xfrm>
              <a:off x="16299988" y="2433852"/>
              <a:ext cx="1011541" cy="814681"/>
            </a:xfrm>
            <a:prstGeom prst="curvedConnector3">
              <a:avLst/>
            </a:prstGeom>
            <a:ln w="190500" cmpd="sng">
              <a:solidFill>
                <a:srgbClr val="F1F1F6"/>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CEC60F52-78BF-4AFB-8A8B-BD2C1BA5335A}"/>
                </a:ext>
              </a:extLst>
            </p:cNvPr>
            <p:cNvCxnSpPr>
              <a:cxnSpLocks/>
            </p:cNvCxnSpPr>
            <p:nvPr/>
          </p:nvCxnSpPr>
          <p:spPr>
            <a:xfrm>
              <a:off x="16299989" y="2433853"/>
              <a:ext cx="1011541" cy="814681"/>
            </a:xfrm>
            <a:prstGeom prst="curvedConnector3">
              <a:avLst/>
            </a:prstGeom>
            <a:ln w="190500" cmpd="dbl">
              <a:solidFill>
                <a:schemeClr val="bg1">
                  <a:lumMod val="50000"/>
                </a:schemeClr>
              </a:soli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grpSp>
      <p:sp>
        <p:nvSpPr>
          <p:cNvPr id="65" name="OPUS name">
            <a:extLst>
              <a:ext uri="{FF2B5EF4-FFF2-40B4-BE49-F238E27FC236}">
                <a16:creationId xmlns:a16="http://schemas.microsoft.com/office/drawing/2014/main" id="{6675E0D9-98F1-431A-92A5-879EA14ED625}"/>
              </a:ext>
            </a:extLst>
          </p:cNvPr>
          <p:cNvSpPr txBox="1"/>
          <p:nvPr/>
        </p:nvSpPr>
        <p:spPr>
          <a:xfrm>
            <a:off x="7742562" y="717438"/>
            <a:ext cx="1197315" cy="461665"/>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Distant CORS</a:t>
            </a:r>
          </a:p>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0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~400-800 km</a:t>
            </a:r>
            <a:endParaRPr kumimoji="0" lang="en-US" sz="9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grpSp>
        <p:nvGrpSpPr>
          <p:cNvPr id="55" name="Group 54">
            <a:extLst>
              <a:ext uri="{FF2B5EF4-FFF2-40B4-BE49-F238E27FC236}">
                <a16:creationId xmlns:a16="http://schemas.microsoft.com/office/drawing/2014/main" id="{A6D57122-EAD8-458F-93DC-EE3ADABBDD02}"/>
              </a:ext>
            </a:extLst>
          </p:cNvPr>
          <p:cNvGrpSpPr>
            <a:grpSpLocks noChangeAspect="1"/>
          </p:cNvGrpSpPr>
          <p:nvPr/>
        </p:nvGrpSpPr>
        <p:grpSpPr>
          <a:xfrm>
            <a:off x="8875932" y="814971"/>
            <a:ext cx="198314" cy="198314"/>
            <a:chOff x="8189735" y="2209800"/>
            <a:chExt cx="762000" cy="762000"/>
          </a:xfrm>
        </p:grpSpPr>
        <p:sp>
          <p:nvSpPr>
            <p:cNvPr id="56" name="Oval 55">
              <a:extLst>
                <a:ext uri="{FF2B5EF4-FFF2-40B4-BE49-F238E27FC236}">
                  <a16:creationId xmlns:a16="http://schemas.microsoft.com/office/drawing/2014/main" id="{714BEB97-3ACD-4BA7-8A6F-B3E00078906F}"/>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57" name="Isosceles Triangle 56">
              <a:extLst>
                <a:ext uri="{FF2B5EF4-FFF2-40B4-BE49-F238E27FC236}">
                  <a16:creationId xmlns:a16="http://schemas.microsoft.com/office/drawing/2014/main" id="{5A2A667A-9024-44F2-B46B-196C2E773375}"/>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70" name="OPUS name">
            <a:extLst>
              <a:ext uri="{FF2B5EF4-FFF2-40B4-BE49-F238E27FC236}">
                <a16:creationId xmlns:a16="http://schemas.microsoft.com/office/drawing/2014/main" id="{20CD91C9-4D27-430C-ABE6-C721EFC7E874}"/>
              </a:ext>
            </a:extLst>
          </p:cNvPr>
          <p:cNvSpPr txBox="1"/>
          <p:nvPr/>
        </p:nvSpPr>
        <p:spPr>
          <a:xfrm>
            <a:off x="546001" y="3545991"/>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5004</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cxnSp>
        <p:nvCxnSpPr>
          <p:cNvPr id="73" name="baseline3">
            <a:extLst>
              <a:ext uri="{FF2B5EF4-FFF2-40B4-BE49-F238E27FC236}">
                <a16:creationId xmlns:a16="http://schemas.microsoft.com/office/drawing/2014/main" id="{31859321-1109-4545-8B5D-7B41DC18A808}"/>
              </a:ext>
            </a:extLst>
          </p:cNvPr>
          <p:cNvCxnSpPr>
            <a:cxnSpLocks/>
            <a:stCxn id="158" idx="2"/>
            <a:endCxn id="71" idx="6"/>
          </p:cNvCxnSpPr>
          <p:nvPr/>
        </p:nvCxnSpPr>
        <p:spPr>
          <a:xfrm flipH="1" flipV="1">
            <a:off x="1179911" y="3562360"/>
            <a:ext cx="4229488" cy="657557"/>
          </a:xfrm>
          <a:prstGeom prst="line">
            <a:avLst/>
          </a:prstGeom>
          <a:noFill/>
          <a:ln w="76200" cap="sq">
            <a:solidFill>
              <a:srgbClr val="0070C0"/>
            </a:solidFill>
            <a:round/>
            <a:headEnd/>
            <a:tailEnd/>
          </a:ln>
          <a:extLst>
            <a:ext uri="{909E8E84-426E-40DD-AFC4-6F175D3DCCD1}">
              <a14:hiddenFill xmlns:a14="http://schemas.microsoft.com/office/drawing/2010/main">
                <a:noFill/>
              </a14:hiddenFill>
            </a:ext>
          </a:extLst>
        </p:spPr>
      </p:cxnSp>
      <p:cxnSp>
        <p:nvCxnSpPr>
          <p:cNvPr id="78" name="baseline3">
            <a:extLst>
              <a:ext uri="{FF2B5EF4-FFF2-40B4-BE49-F238E27FC236}">
                <a16:creationId xmlns:a16="http://schemas.microsoft.com/office/drawing/2014/main" id="{1BBB6976-656E-42AF-9047-1149BF968BE9}"/>
              </a:ext>
            </a:extLst>
          </p:cNvPr>
          <p:cNvCxnSpPr>
            <a:cxnSpLocks/>
            <a:stCxn id="158" idx="1"/>
            <a:endCxn id="72" idx="5"/>
          </p:cNvCxnSpPr>
          <p:nvPr/>
        </p:nvCxnSpPr>
        <p:spPr>
          <a:xfrm flipH="1" flipV="1">
            <a:off x="4690956" y="3354269"/>
            <a:ext cx="747487" cy="795532"/>
          </a:xfrm>
          <a:prstGeom prst="line">
            <a:avLst/>
          </a:prstGeom>
          <a:noFill/>
          <a:ln w="76200" cap="sq">
            <a:solidFill>
              <a:srgbClr val="0070C0"/>
            </a:solidFill>
            <a:round/>
            <a:headEnd/>
            <a:tailEnd/>
          </a:ln>
          <a:extLst>
            <a:ext uri="{909E8E84-426E-40DD-AFC4-6F175D3DCCD1}">
              <a14:hiddenFill xmlns:a14="http://schemas.microsoft.com/office/drawing/2010/main">
                <a:noFill/>
              </a14:hiddenFill>
            </a:ext>
          </a:extLst>
        </p:spPr>
      </p:cxnSp>
      <p:grpSp>
        <p:nvGrpSpPr>
          <p:cNvPr id="157" name="Group 156">
            <a:extLst>
              <a:ext uri="{FF2B5EF4-FFF2-40B4-BE49-F238E27FC236}">
                <a16:creationId xmlns:a16="http://schemas.microsoft.com/office/drawing/2014/main" id="{FB900C21-6951-4262-B85A-C654149A69B5}"/>
              </a:ext>
            </a:extLst>
          </p:cNvPr>
          <p:cNvGrpSpPr>
            <a:grpSpLocks noChangeAspect="1"/>
          </p:cNvGrpSpPr>
          <p:nvPr/>
        </p:nvGrpSpPr>
        <p:grpSpPr>
          <a:xfrm>
            <a:off x="5409399" y="4120758"/>
            <a:ext cx="198314" cy="198314"/>
            <a:chOff x="8189735" y="2209800"/>
            <a:chExt cx="762000" cy="762000"/>
          </a:xfrm>
        </p:grpSpPr>
        <p:sp>
          <p:nvSpPr>
            <p:cNvPr id="158" name="Oval 157">
              <a:extLst>
                <a:ext uri="{FF2B5EF4-FFF2-40B4-BE49-F238E27FC236}">
                  <a16:creationId xmlns:a16="http://schemas.microsoft.com/office/drawing/2014/main" id="{078740E6-4580-4B4B-98C7-876AF30C46B1}"/>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159" name="Isosceles Triangle 158">
              <a:extLst>
                <a:ext uri="{FF2B5EF4-FFF2-40B4-BE49-F238E27FC236}">
                  <a16:creationId xmlns:a16="http://schemas.microsoft.com/office/drawing/2014/main" id="{D5956D56-C075-4587-A138-F5FD48E5941D}"/>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cxnSp>
        <p:nvCxnSpPr>
          <p:cNvPr id="85" name="Straight Connector 84">
            <a:extLst>
              <a:ext uri="{FF2B5EF4-FFF2-40B4-BE49-F238E27FC236}">
                <a16:creationId xmlns:a16="http://schemas.microsoft.com/office/drawing/2014/main" id="{6905B9F0-262D-49F9-8A8B-EA80739C680C}"/>
              </a:ext>
            </a:extLst>
          </p:cNvPr>
          <p:cNvCxnSpPr>
            <a:cxnSpLocks/>
            <a:stCxn id="72" idx="2"/>
            <a:endCxn id="161" idx="6"/>
          </p:cNvCxnSpPr>
          <p:nvPr/>
        </p:nvCxnSpPr>
        <p:spPr>
          <a:xfrm flipH="1" flipV="1">
            <a:off x="2679417" y="2988138"/>
            <a:ext cx="1888428" cy="315140"/>
          </a:xfrm>
          <a:prstGeom prst="line">
            <a:avLst/>
          </a:prstGeom>
          <a:ln w="66675" cap="rnd">
            <a:solidFill>
              <a:srgbClr val="00CE00"/>
            </a:solidFill>
            <a:prstDash val="solid"/>
            <a:round/>
            <a:tailEnd type="none" w="sm" len="me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69E1444-4C60-4900-87B1-3BFF0A48C3E5}"/>
              </a:ext>
            </a:extLst>
          </p:cNvPr>
          <p:cNvCxnSpPr>
            <a:cxnSpLocks/>
            <a:stCxn id="72" idx="6"/>
            <a:endCxn id="118" idx="2"/>
          </p:cNvCxnSpPr>
          <p:nvPr/>
        </p:nvCxnSpPr>
        <p:spPr>
          <a:xfrm flipV="1">
            <a:off x="4712078" y="2729054"/>
            <a:ext cx="1355281" cy="574221"/>
          </a:xfrm>
          <a:prstGeom prst="line">
            <a:avLst/>
          </a:prstGeom>
          <a:ln w="66675" cap="rnd">
            <a:solidFill>
              <a:srgbClr val="00CE00"/>
            </a:solidFill>
            <a:prstDash val="solid"/>
            <a:round/>
            <a:tailEnd type="none" w="sm" len="med"/>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cxnSp>
      <p:sp>
        <p:nvSpPr>
          <p:cNvPr id="161" name="OPUS solution">
            <a:extLst>
              <a:ext uri="{FF2B5EF4-FFF2-40B4-BE49-F238E27FC236}">
                <a16:creationId xmlns:a16="http://schemas.microsoft.com/office/drawing/2014/main" id="{E339044F-9A9A-40D6-8093-8EA059886984}"/>
              </a:ext>
            </a:extLst>
          </p:cNvPr>
          <p:cNvSpPr>
            <a:spLocks noChangeAspect="1"/>
          </p:cNvSpPr>
          <p:nvPr/>
        </p:nvSpPr>
        <p:spPr bwMode="auto">
          <a:xfrm>
            <a:off x="2535192" y="2916024"/>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24"/>
            <a:endParaRPr lang="en-US" sz="1600">
              <a:solidFill>
                <a:srgbClr val="003054"/>
              </a:solidFill>
              <a:latin typeface="Calibri"/>
              <a:sym typeface="Arial"/>
            </a:endParaRPr>
          </a:p>
        </p:txBody>
      </p:sp>
      <p:sp>
        <p:nvSpPr>
          <p:cNvPr id="118" name="OPUS solution">
            <a:extLst>
              <a:ext uri="{FF2B5EF4-FFF2-40B4-BE49-F238E27FC236}">
                <a16:creationId xmlns:a16="http://schemas.microsoft.com/office/drawing/2014/main" id="{92CBF154-DD75-49DD-BB1B-FF1A34A7667D}"/>
              </a:ext>
            </a:extLst>
          </p:cNvPr>
          <p:cNvSpPr>
            <a:spLocks noChangeAspect="1"/>
          </p:cNvSpPr>
          <p:nvPr/>
        </p:nvSpPr>
        <p:spPr bwMode="auto">
          <a:xfrm>
            <a:off x="6067359" y="2656943"/>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24"/>
            <a:endParaRPr lang="en-US" sz="1600">
              <a:solidFill>
                <a:srgbClr val="003054"/>
              </a:solidFill>
              <a:latin typeface="Calibri"/>
              <a:sym typeface="Arial"/>
            </a:endParaRPr>
          </a:p>
        </p:txBody>
      </p:sp>
      <p:sp>
        <p:nvSpPr>
          <p:cNvPr id="71" name="OPUS solution">
            <a:extLst>
              <a:ext uri="{FF2B5EF4-FFF2-40B4-BE49-F238E27FC236}">
                <a16:creationId xmlns:a16="http://schemas.microsoft.com/office/drawing/2014/main" id="{D54B42E5-A192-45C1-A4E0-B1901A67B70F}"/>
              </a:ext>
            </a:extLst>
          </p:cNvPr>
          <p:cNvSpPr>
            <a:spLocks noChangeAspect="1"/>
          </p:cNvSpPr>
          <p:nvPr/>
        </p:nvSpPr>
        <p:spPr bwMode="auto">
          <a:xfrm>
            <a:off x="1035684" y="3490245"/>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24"/>
            <a:endParaRPr lang="en-US" sz="1600">
              <a:solidFill>
                <a:srgbClr val="003054"/>
              </a:solidFill>
              <a:latin typeface="Calibri"/>
              <a:sym typeface="Arial"/>
            </a:endParaRPr>
          </a:p>
        </p:txBody>
      </p:sp>
      <p:sp>
        <p:nvSpPr>
          <p:cNvPr id="72" name="OPUS solution">
            <a:extLst>
              <a:ext uri="{FF2B5EF4-FFF2-40B4-BE49-F238E27FC236}">
                <a16:creationId xmlns:a16="http://schemas.microsoft.com/office/drawing/2014/main" id="{4EB68FDB-1038-4DB6-B4CD-DDB5CBC5B4AB}"/>
              </a:ext>
            </a:extLst>
          </p:cNvPr>
          <p:cNvSpPr>
            <a:spLocks noChangeAspect="1"/>
          </p:cNvSpPr>
          <p:nvPr/>
        </p:nvSpPr>
        <p:spPr bwMode="auto">
          <a:xfrm>
            <a:off x="4567848" y="3231164"/>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04824"/>
            <a:endParaRPr lang="en-US" sz="1600">
              <a:solidFill>
                <a:srgbClr val="003054"/>
              </a:solidFill>
              <a:latin typeface="Calibri"/>
              <a:sym typeface="Arial"/>
            </a:endParaRPr>
          </a:p>
        </p:txBody>
      </p:sp>
      <p:sp>
        <p:nvSpPr>
          <p:cNvPr id="69" name="OPUS name">
            <a:extLst>
              <a:ext uri="{FF2B5EF4-FFF2-40B4-BE49-F238E27FC236}">
                <a16:creationId xmlns:a16="http://schemas.microsoft.com/office/drawing/2014/main" id="{963785F8-F44C-43FD-AD5B-2EC12DC65AB5}"/>
              </a:ext>
            </a:extLst>
          </p:cNvPr>
          <p:cNvSpPr txBox="1"/>
          <p:nvPr/>
        </p:nvSpPr>
        <p:spPr>
          <a:xfrm>
            <a:off x="4082128" y="3090039"/>
            <a:ext cx="582211" cy="307777"/>
          </a:xfrm>
          <a:prstGeom prst="rect">
            <a:avLst/>
          </a:prstGeom>
          <a:noFill/>
          <a:ln>
            <a:noFill/>
          </a:ln>
        </p:spPr>
        <p:txBody>
          <a:bodyPr wrap="none">
            <a:spAutoFit/>
          </a:bodyPr>
          <a:lstStyle/>
          <a:p>
            <a:pPr marL="0" marR="0" lvl="0" indent="0" algn="l" defTabSz="228617" rtl="0" eaLnBrk="1" fontAlgn="base" latinLnBrk="0" hangingPunct="1">
              <a:lnSpc>
                <a:spcPct val="100000"/>
              </a:lnSpc>
              <a:spcBef>
                <a:spcPct val="0"/>
              </a:spcBef>
              <a:spcAft>
                <a:spcPct val="0"/>
              </a:spcAft>
              <a:buClrTx/>
              <a:buSzTx/>
              <a:buFont typeface="Arial"/>
              <a:buNone/>
              <a:tabLst/>
              <a:defRPr/>
            </a:pPr>
            <a:r>
              <a:rPr kumimoji="0" lang="en-US" sz="14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rPr>
              <a:t>5003</a:t>
            </a:r>
            <a:endParaRPr kumimoji="0" lang="en-US" sz="1200" b="0" i="0" u="none" strike="noStrike" kern="1200" cap="none" spc="0" normalizeH="0" baseline="0" noProof="0" dirty="0">
              <a:ln>
                <a:noFill/>
              </a:ln>
              <a:solidFill>
                <a:srgbClr val="003054"/>
              </a:solidFill>
              <a:effectLst/>
              <a:uLnTx/>
              <a:uFillTx/>
              <a:latin typeface="Cambria" panose="02040503050406030204" pitchFamily="18" charset="0"/>
              <a:ea typeface="Cambria" panose="02040503050406030204" pitchFamily="18" charset="0"/>
              <a:cs typeface="Arial"/>
              <a:sym typeface="Arial"/>
            </a:endParaRPr>
          </a:p>
        </p:txBody>
      </p:sp>
      <p:grpSp>
        <p:nvGrpSpPr>
          <p:cNvPr id="60" name="Group 59">
            <a:extLst>
              <a:ext uri="{FF2B5EF4-FFF2-40B4-BE49-F238E27FC236}">
                <a16:creationId xmlns:a16="http://schemas.microsoft.com/office/drawing/2014/main" id="{A2C209E1-C6AD-40E6-8192-1FDDC54B134A}"/>
              </a:ext>
            </a:extLst>
          </p:cNvPr>
          <p:cNvGrpSpPr>
            <a:grpSpLocks noChangeAspect="1"/>
          </p:cNvGrpSpPr>
          <p:nvPr/>
        </p:nvGrpSpPr>
        <p:grpSpPr>
          <a:xfrm>
            <a:off x="3265656" y="4606885"/>
            <a:ext cx="198314" cy="198314"/>
            <a:chOff x="8189735" y="2209800"/>
            <a:chExt cx="762000" cy="762000"/>
          </a:xfrm>
        </p:grpSpPr>
        <p:sp>
          <p:nvSpPr>
            <p:cNvPr id="61" name="Oval 60">
              <a:extLst>
                <a:ext uri="{FF2B5EF4-FFF2-40B4-BE49-F238E27FC236}">
                  <a16:creationId xmlns:a16="http://schemas.microsoft.com/office/drawing/2014/main" id="{9ACF5EA5-8E72-4740-AC02-4E2ACF16E500}"/>
                </a:ext>
              </a:extLst>
            </p:cNvPr>
            <p:cNvSpPr/>
            <p:nvPr/>
          </p:nvSpPr>
          <p:spPr>
            <a:xfrm>
              <a:off x="8189735" y="2209800"/>
              <a:ext cx="762000" cy="762000"/>
            </a:xfrm>
            <a:prstGeom prst="ellips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sp>
          <p:nvSpPr>
            <p:cNvPr id="62" name="Isosceles Triangle 61">
              <a:extLst>
                <a:ext uri="{FF2B5EF4-FFF2-40B4-BE49-F238E27FC236}">
                  <a16:creationId xmlns:a16="http://schemas.microsoft.com/office/drawing/2014/main" id="{168BBD57-17F0-479B-88A6-C8E852AD47F4}"/>
                </a:ext>
              </a:extLst>
            </p:cNvPr>
            <p:cNvSpPr/>
            <p:nvPr/>
          </p:nvSpPr>
          <p:spPr>
            <a:xfrm>
              <a:off x="8273555" y="2241550"/>
              <a:ext cx="594360" cy="548640"/>
            </a:xfrm>
            <a:prstGeom prst="triangle">
              <a:avLst/>
            </a:prstGeom>
            <a:solidFill>
              <a:srgbClr val="433478"/>
            </a:solidFill>
            <a:ln w="19050">
              <a:solidFill>
                <a:srgbClr val="FDC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24"/>
              <a:endParaRPr lang="en-US" sz="1600">
                <a:solidFill>
                  <a:srgbClr val="003054"/>
                </a:solidFill>
                <a:latin typeface="Calibri"/>
                <a:sym typeface="Arial"/>
              </a:endParaRPr>
            </a:p>
          </p:txBody>
        </p:sp>
      </p:grpSp>
      <p:sp>
        <p:nvSpPr>
          <p:cNvPr id="63" name="OPUS solution">
            <a:extLst>
              <a:ext uri="{FF2B5EF4-FFF2-40B4-BE49-F238E27FC236}">
                <a16:creationId xmlns:a16="http://schemas.microsoft.com/office/drawing/2014/main" id="{73441BE9-4820-430D-8CA1-FACE2433877C}"/>
              </a:ext>
            </a:extLst>
          </p:cNvPr>
          <p:cNvSpPr>
            <a:spLocks noChangeAspect="1"/>
          </p:cNvSpPr>
          <p:nvPr/>
        </p:nvSpPr>
        <p:spPr bwMode="auto">
          <a:xfrm>
            <a:off x="3290097" y="4873412"/>
            <a:ext cx="144229" cy="144229"/>
          </a:xfrm>
          <a:prstGeom prst="ellipse">
            <a:avLst/>
          </a:prstGeom>
          <a:solidFill>
            <a:srgbClr val="42E74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04824"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003054"/>
              </a:solidFill>
              <a:effectLst/>
              <a:uLnTx/>
              <a:uFillTx/>
              <a:latin typeface="Calibri"/>
              <a:ea typeface="+mn-ea"/>
              <a:cs typeface="+mn-cs"/>
              <a:sym typeface="Arial"/>
            </a:endParaRPr>
          </a:p>
        </p:txBody>
      </p:sp>
    </p:spTree>
    <p:extLst>
      <p:ext uri="{BB962C8B-B14F-4D97-AF65-F5344CB8AC3E}">
        <p14:creationId xmlns:p14="http://schemas.microsoft.com/office/powerpoint/2010/main" val="389601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childTnLst>
                          </p:cTn>
                        </p:par>
                        <p:par>
                          <p:cTn id="28" fill="hold">
                            <p:stCondLst>
                              <p:cond delay="500"/>
                            </p:stCondLst>
                            <p:childTnLst>
                              <p:par>
                                <p:cTn id="29" presetID="22" presetClass="entr" presetSubtype="2" fill="hold"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right)">
                                      <p:cBhvr>
                                        <p:cTn id="31" dur="500"/>
                                        <p:tgtEl>
                                          <p:spTgt spid="73"/>
                                        </p:tgtEl>
                                      </p:cBhvr>
                                    </p:animEffect>
                                  </p:childTnLst>
                                </p:cTn>
                              </p:par>
                              <p:par>
                                <p:cTn id="32" presetID="22" presetClass="entr" presetSubtype="2" fill="hold"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wipe(right)">
                                      <p:cBhvr>
                                        <p:cTn id="34" dur="500"/>
                                        <p:tgtEl>
                                          <p:spTgt spid="7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9">
                                            <p:txEl>
                                              <p:pRg st="4" end="4"/>
                                            </p:txEl>
                                          </p:spTgt>
                                        </p:tgtEl>
                                        <p:attrNameLst>
                                          <p:attrName>style.visibility</p:attrName>
                                        </p:attrNameLst>
                                      </p:cBhvr>
                                      <p:to>
                                        <p:strVal val="visible"/>
                                      </p:to>
                                    </p:set>
                                    <p:animEffect transition="in" filter="wipe(left)">
                                      <p:cBhvr>
                                        <p:cTn id="39" dur="500"/>
                                        <p:tgtEl>
                                          <p:spTgt spid="89">
                                            <p:txEl>
                                              <p:pRg st="4" end="4"/>
                                            </p:txEl>
                                          </p:spTgt>
                                        </p:tgtEl>
                                      </p:cBhvr>
                                    </p:animEffect>
                                  </p:childTnLst>
                                </p:cTn>
                              </p:par>
                            </p:childTnLst>
                          </p:cTn>
                        </p:par>
                        <p:par>
                          <p:cTn id="40" fill="hold">
                            <p:stCondLst>
                              <p:cond delay="500"/>
                            </p:stCondLst>
                            <p:childTnLst>
                              <p:par>
                                <p:cTn id="41" presetID="16" presetClass="entr" presetSubtype="21"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nodeType="with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barn(inVertical)">
                                      <p:cBhvr>
                                        <p:cTn id="46" dur="500"/>
                                        <p:tgtEl>
                                          <p:spTgt spid="85"/>
                                        </p:tgtEl>
                                      </p:cBhvr>
                                    </p:animEffect>
                                  </p:childTnLst>
                                </p:cTn>
                              </p:par>
                              <p:par>
                                <p:cTn id="47" presetID="16" presetClass="entr" presetSubtype="21" fill="hold"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barn(inVertical)">
                                      <p:cBhvr>
                                        <p:cTn id="49" dur="500"/>
                                        <p:tgtEl>
                                          <p:spTgt spid="9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70" grpId="0"/>
      <p:bldP spid="71" grpId="0" animBg="1"/>
      <p:bldP spid="72" grpId="0" animBg="1"/>
      <p:bldP spid="69" grpId="0"/>
      <p:bldP spid="6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79AAA68-D4FF-491F-9731-0DFF8616FAB0}"/>
              </a:ext>
            </a:extLst>
          </p:cNvPr>
          <p:cNvSpPr>
            <a:spLocks noGrp="1"/>
          </p:cNvSpPr>
          <p:nvPr>
            <p:ph type="title"/>
          </p:nvPr>
        </p:nvSpPr>
        <p:spPr>
          <a:xfrm>
            <a:off x="0" y="205979"/>
            <a:ext cx="9144000" cy="857250"/>
          </a:xfrm>
        </p:spPr>
        <p:txBody>
          <a:bodyPr>
            <a:normAutofit/>
          </a:bodyPr>
          <a:lstStyle/>
          <a:p>
            <a:r>
              <a:rPr lang="en-US" sz="3600" b="1" dirty="0"/>
              <a:t>What’s the deal with GPSonBM?</a:t>
            </a:r>
          </a:p>
        </p:txBody>
      </p:sp>
      <p:sp>
        <p:nvSpPr>
          <p:cNvPr id="18" name="Content Placeholder 17">
            <a:extLst>
              <a:ext uri="{FF2B5EF4-FFF2-40B4-BE49-F238E27FC236}">
                <a16:creationId xmlns:a16="http://schemas.microsoft.com/office/drawing/2014/main" id="{E4E51D6B-F302-47DF-92A2-BC64AA73EEBF}"/>
              </a:ext>
            </a:extLst>
          </p:cNvPr>
          <p:cNvSpPr>
            <a:spLocks noGrp="1"/>
          </p:cNvSpPr>
          <p:nvPr>
            <p:ph sz="quarter" idx="4"/>
          </p:nvPr>
        </p:nvSpPr>
        <p:spPr>
          <a:xfrm>
            <a:off x="4972155" y="1110641"/>
            <a:ext cx="3969680" cy="1926848"/>
          </a:xfrm>
        </p:spPr>
        <p:txBody>
          <a:bodyPr>
            <a:normAutofit/>
          </a:bodyPr>
          <a:lstStyle/>
          <a:p>
            <a:pPr marL="0" indent="0">
              <a:buNone/>
            </a:pPr>
            <a:r>
              <a:rPr lang="en-US" sz="2100" b="1" dirty="0"/>
              <a:t>Deadline = 30 </a:t>
            </a:r>
            <a:r>
              <a:rPr lang="en-US" sz="2100" b="1"/>
              <a:t>September 2023</a:t>
            </a:r>
            <a:endParaRPr lang="en-US" sz="2100" b="1" dirty="0"/>
          </a:p>
          <a:p>
            <a:pPr marL="174625" indent="-174625">
              <a:buFont typeface="Cambria" panose="02040503050406030204" pitchFamily="18" charset="0"/>
              <a:buChar char="‒"/>
            </a:pPr>
            <a:r>
              <a:rPr lang="en-US" sz="2000" dirty="0"/>
              <a:t>OPUS Shared Solutions</a:t>
            </a:r>
          </a:p>
          <a:p>
            <a:pPr marL="574675" lvl="1" indent="-174625">
              <a:buFont typeface="Cambria" panose="02040503050406030204" pitchFamily="18" charset="0"/>
              <a:buChar char="‒"/>
            </a:pPr>
            <a:r>
              <a:rPr lang="en-US" dirty="0"/>
              <a:t>2 OPUS-Static, ≥4 hours each</a:t>
            </a:r>
          </a:p>
          <a:p>
            <a:pPr marL="574675" lvl="1" indent="-174625">
              <a:buFont typeface="Cambria" panose="02040503050406030204" pitchFamily="18" charset="0"/>
              <a:buChar char="‒"/>
            </a:pPr>
            <a:r>
              <a:rPr lang="en-US" dirty="0"/>
              <a:t>2 photos of each setup</a:t>
            </a:r>
          </a:p>
          <a:p>
            <a:pPr marL="574675" lvl="1" indent="-174625">
              <a:buFont typeface="Cambria" panose="02040503050406030204" pitchFamily="18" charset="0"/>
              <a:buChar char="‒"/>
            </a:pPr>
            <a:r>
              <a:rPr lang="en-US" dirty="0"/>
              <a:t>Brief Description w/Ties</a:t>
            </a:r>
          </a:p>
        </p:txBody>
      </p:sp>
      <p:grpSp>
        <p:nvGrpSpPr>
          <p:cNvPr id="14" name="dashboard">
            <a:extLst>
              <a:ext uri="{FF2B5EF4-FFF2-40B4-BE49-F238E27FC236}">
                <a16:creationId xmlns:a16="http://schemas.microsoft.com/office/drawing/2014/main" id="{B8B958A1-4155-4466-A2FC-29EAD3A1D391}"/>
              </a:ext>
            </a:extLst>
          </p:cNvPr>
          <p:cNvGrpSpPr/>
          <p:nvPr/>
        </p:nvGrpSpPr>
        <p:grpSpPr>
          <a:xfrm>
            <a:off x="101685" y="1193361"/>
            <a:ext cx="4798375" cy="3028185"/>
            <a:chOff x="1212455" y="1417562"/>
            <a:chExt cx="4798375" cy="3028185"/>
          </a:xfrm>
        </p:grpSpPr>
        <p:pic>
          <p:nvPicPr>
            <p:cNvPr id="25" name="Picture 24">
              <a:extLst>
                <a:ext uri="{FF2B5EF4-FFF2-40B4-BE49-F238E27FC236}">
                  <a16:creationId xmlns:a16="http://schemas.microsoft.com/office/drawing/2014/main" id="{56B46FA4-D6F8-4C58-9F7B-E79EF3D0BE63}"/>
                </a:ext>
              </a:extLst>
            </p:cNvPr>
            <p:cNvPicPr>
              <a:picLocks noChangeAspect="1"/>
            </p:cNvPicPr>
            <p:nvPr/>
          </p:nvPicPr>
          <p:blipFill>
            <a:blip r:embed="rId3"/>
            <a:stretch>
              <a:fillRect/>
            </a:stretch>
          </p:blipFill>
          <p:spPr>
            <a:xfrm>
              <a:off x="1212456" y="1891612"/>
              <a:ext cx="4798374" cy="2554135"/>
            </a:xfrm>
            <a:prstGeom prst="rect">
              <a:avLst/>
            </a:prstGeom>
          </p:spPr>
        </p:pic>
        <p:sp>
          <p:nvSpPr>
            <p:cNvPr id="26" name="Text Placeholder 9">
              <a:extLst>
                <a:ext uri="{FF2B5EF4-FFF2-40B4-BE49-F238E27FC236}">
                  <a16:creationId xmlns:a16="http://schemas.microsoft.com/office/drawing/2014/main" id="{4E6F6162-7357-4416-845E-14A0868D68E4}"/>
                </a:ext>
              </a:extLst>
            </p:cNvPr>
            <p:cNvSpPr txBox="1">
              <a:spLocks/>
            </p:cNvSpPr>
            <p:nvPr/>
          </p:nvSpPr>
          <p:spPr>
            <a:xfrm>
              <a:off x="1212455" y="1417562"/>
              <a:ext cx="4798374" cy="479822"/>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200" b="0" dirty="0">
                  <a:latin typeface="Cambria" panose="02040503050406030204" pitchFamily="18" charset="0"/>
                  <a:ea typeface="Cambria" panose="02040503050406030204" pitchFamily="18" charset="0"/>
                </a:rPr>
                <a:t>Progress Dashboard</a:t>
              </a:r>
            </a:p>
          </p:txBody>
        </p:sp>
      </p:grpSp>
      <p:grpSp>
        <p:nvGrpSpPr>
          <p:cNvPr id="11" name="web app">
            <a:extLst>
              <a:ext uri="{FF2B5EF4-FFF2-40B4-BE49-F238E27FC236}">
                <a16:creationId xmlns:a16="http://schemas.microsoft.com/office/drawing/2014/main" id="{44F3BAA1-E4F9-478A-8897-952C22761E5D}"/>
              </a:ext>
            </a:extLst>
          </p:cNvPr>
          <p:cNvGrpSpPr/>
          <p:nvPr/>
        </p:nvGrpSpPr>
        <p:grpSpPr>
          <a:xfrm>
            <a:off x="173782" y="1150678"/>
            <a:ext cx="4654179" cy="3443010"/>
            <a:chOff x="2572970" y="2948942"/>
            <a:chExt cx="4654179" cy="3443010"/>
          </a:xfrm>
        </p:grpSpPr>
        <p:pic>
          <p:nvPicPr>
            <p:cNvPr id="9" name="Picture 8">
              <a:extLst>
                <a:ext uri="{FF2B5EF4-FFF2-40B4-BE49-F238E27FC236}">
                  <a16:creationId xmlns:a16="http://schemas.microsoft.com/office/drawing/2014/main" id="{A62076D8-2A04-478A-AD9D-06639B00F339}"/>
                </a:ext>
              </a:extLst>
            </p:cNvPr>
            <p:cNvPicPr>
              <a:picLocks noChangeAspect="1"/>
            </p:cNvPicPr>
            <p:nvPr/>
          </p:nvPicPr>
          <p:blipFill>
            <a:blip r:embed="rId4"/>
            <a:stretch>
              <a:fillRect/>
            </a:stretch>
          </p:blipFill>
          <p:spPr>
            <a:xfrm>
              <a:off x="2572970" y="3483090"/>
              <a:ext cx="4654179" cy="2908862"/>
            </a:xfrm>
            <a:prstGeom prst="rect">
              <a:avLst/>
            </a:prstGeom>
          </p:spPr>
        </p:pic>
        <p:sp>
          <p:nvSpPr>
            <p:cNvPr id="24" name="Text Placeholder 9">
              <a:extLst>
                <a:ext uri="{FF2B5EF4-FFF2-40B4-BE49-F238E27FC236}">
                  <a16:creationId xmlns:a16="http://schemas.microsoft.com/office/drawing/2014/main" id="{2FB0C79B-870E-409C-8B1B-2FD676F3F28E}"/>
                </a:ext>
              </a:extLst>
            </p:cNvPr>
            <p:cNvSpPr txBox="1">
              <a:spLocks/>
            </p:cNvSpPr>
            <p:nvPr/>
          </p:nvSpPr>
          <p:spPr>
            <a:xfrm>
              <a:off x="2590800" y="2948942"/>
              <a:ext cx="4636349" cy="534147"/>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mj-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j-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j-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j-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j-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sz="2200" b="0" dirty="0"/>
                <a:t>Web </a:t>
              </a:r>
              <a:r>
                <a:rPr lang="en-US" sz="2200" b="0" dirty="0">
                  <a:latin typeface="Cambria" panose="02040503050406030204" pitchFamily="18" charset="0"/>
                  <a:ea typeface="Cambria" panose="02040503050406030204" pitchFamily="18" charset="0"/>
                </a:rPr>
                <a:t>Map</a:t>
              </a:r>
              <a:r>
                <a:rPr lang="en-US" sz="2200" b="0" dirty="0"/>
                <a:t> Application</a:t>
              </a:r>
            </a:p>
          </p:txBody>
        </p:sp>
      </p:grpSp>
      <p:sp>
        <p:nvSpPr>
          <p:cNvPr id="15" name="TextBox 14">
            <a:extLst>
              <a:ext uri="{FF2B5EF4-FFF2-40B4-BE49-F238E27FC236}">
                <a16:creationId xmlns:a16="http://schemas.microsoft.com/office/drawing/2014/main" id="{9F862A53-2A57-428F-8986-C3D276159D45}"/>
              </a:ext>
            </a:extLst>
          </p:cNvPr>
          <p:cNvSpPr txBox="1"/>
          <p:nvPr/>
        </p:nvSpPr>
        <p:spPr>
          <a:xfrm>
            <a:off x="675699" y="882395"/>
            <a:ext cx="3650343"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GPS on Bench Marks</a:t>
            </a:r>
          </a:p>
        </p:txBody>
      </p:sp>
      <p:pic>
        <p:nvPicPr>
          <p:cNvPr id="27" name="Picture 26">
            <a:extLst>
              <a:ext uri="{FF2B5EF4-FFF2-40B4-BE49-F238E27FC236}">
                <a16:creationId xmlns:a16="http://schemas.microsoft.com/office/drawing/2014/main" id="{1B1A02A2-DE14-4D4E-9A6B-460B01573473}"/>
              </a:ext>
            </a:extLst>
          </p:cNvPr>
          <p:cNvPicPr>
            <a:picLocks noChangeAspect="1"/>
          </p:cNvPicPr>
          <p:nvPr/>
        </p:nvPicPr>
        <p:blipFill>
          <a:blip r:embed="rId5"/>
          <a:stretch>
            <a:fillRect/>
          </a:stretch>
        </p:blipFill>
        <p:spPr>
          <a:xfrm>
            <a:off x="5546173" y="3037488"/>
            <a:ext cx="2810562" cy="501886"/>
          </a:xfrm>
          <a:prstGeom prst="rect">
            <a:avLst/>
          </a:prstGeom>
          <a:ln w="19050">
            <a:solidFill>
              <a:schemeClr val="accent1"/>
            </a:solidFill>
          </a:ln>
        </p:spPr>
      </p:pic>
      <p:sp>
        <p:nvSpPr>
          <p:cNvPr id="28" name="TextBox 27">
            <a:extLst>
              <a:ext uri="{FF2B5EF4-FFF2-40B4-BE49-F238E27FC236}">
                <a16:creationId xmlns:a16="http://schemas.microsoft.com/office/drawing/2014/main" id="{32F5FA0C-A9D5-462F-A24C-AAC15DB0AD81}"/>
              </a:ext>
            </a:extLst>
          </p:cNvPr>
          <p:cNvSpPr txBox="1"/>
          <p:nvPr/>
        </p:nvSpPr>
        <p:spPr>
          <a:xfrm>
            <a:off x="5058229" y="3664776"/>
            <a:ext cx="3911989" cy="1204880"/>
          </a:xfrm>
          <a:prstGeom prst="rect">
            <a:avLst/>
          </a:prstGeom>
          <a:solidFill>
            <a:srgbClr val="CEDEEE"/>
          </a:solidFill>
        </p:spPr>
        <p:txBody>
          <a:bodyPr wrap="square" rtlCol="0">
            <a:noAutofit/>
          </a:bodyPr>
          <a:lstStyle/>
          <a:p>
            <a:pPr algn="ctr">
              <a:spcAft>
                <a:spcPts val="600"/>
              </a:spcAft>
            </a:pPr>
            <a:r>
              <a:rPr lang="en-US" u="sng" dirty="0">
                <a:latin typeface="Cambria" panose="02040503050406030204" pitchFamily="18" charset="0"/>
                <a:ea typeface="Cambria" panose="02040503050406030204" pitchFamily="18" charset="0"/>
              </a:rPr>
              <a:t>The struggle is real.</a:t>
            </a:r>
          </a:p>
          <a:p>
            <a:pPr algn="r"/>
            <a:r>
              <a:rPr lang="en-US" i="1" dirty="0"/>
              <a:t>“too much field time”</a:t>
            </a:r>
          </a:p>
          <a:p>
            <a:pPr algn="ctr"/>
            <a:r>
              <a:rPr lang="en-US" i="1" dirty="0"/>
              <a:t>“we don’t do static”</a:t>
            </a:r>
          </a:p>
          <a:p>
            <a:r>
              <a:rPr lang="en-US" sz="1700" i="1" dirty="0"/>
              <a:t>“poor site, if only we had multi-GNSS”</a:t>
            </a:r>
          </a:p>
        </p:txBody>
      </p:sp>
    </p:spTree>
    <p:extLst>
      <p:ext uri="{BB962C8B-B14F-4D97-AF65-F5344CB8AC3E}">
        <p14:creationId xmlns:p14="http://schemas.microsoft.com/office/powerpoint/2010/main" val="202130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9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587B74-C686-49D8-9687-2E95BE05C1AE}"/>
              </a:ext>
            </a:extLst>
          </p:cNvPr>
          <p:cNvPicPr>
            <a:picLocks noChangeAspect="1"/>
          </p:cNvPicPr>
          <p:nvPr/>
        </p:nvPicPr>
        <p:blipFill>
          <a:blip r:embed="rId2"/>
          <a:stretch>
            <a:fillRect/>
          </a:stretch>
        </p:blipFill>
        <p:spPr>
          <a:xfrm>
            <a:off x="95251" y="604255"/>
            <a:ext cx="8953499" cy="2698957"/>
          </a:xfrm>
          <a:prstGeom prst="rect">
            <a:avLst/>
          </a:prstGeom>
          <a:ln w="31750">
            <a:solidFill>
              <a:schemeClr val="bg1">
                <a:lumMod val="65000"/>
              </a:schemeClr>
            </a:solidFill>
          </a:ln>
        </p:spPr>
      </p:pic>
    </p:spTree>
    <p:extLst>
      <p:ext uri="{BB962C8B-B14F-4D97-AF65-F5344CB8AC3E}">
        <p14:creationId xmlns:p14="http://schemas.microsoft.com/office/powerpoint/2010/main" val="29560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1143000" y="741053"/>
            <a:ext cx="6858000" cy="857250"/>
          </a:xfrm>
        </p:spPr>
        <p:txBody>
          <a:bodyPr/>
          <a:lstStyle/>
          <a:p>
            <a:r>
              <a:rPr lang="en-US" sz="4050" b="1" dirty="0"/>
              <a:t>Passive Control</a:t>
            </a:r>
          </a:p>
        </p:txBody>
      </p:sp>
      <p:sp>
        <p:nvSpPr>
          <p:cNvPr id="3" name="text"/>
          <p:cNvSpPr>
            <a:spLocks noGrp="1"/>
          </p:cNvSpPr>
          <p:nvPr>
            <p:ph idx="1"/>
          </p:nvPr>
        </p:nvSpPr>
        <p:spPr>
          <a:xfrm>
            <a:off x="1278652" y="1532815"/>
            <a:ext cx="6734596" cy="3394472"/>
          </a:xfrm>
        </p:spPr>
        <p:txBody>
          <a:bodyPr/>
          <a:lstStyle/>
          <a:p>
            <a:r>
              <a:rPr lang="en-US" sz="2100" i="1" dirty="0"/>
              <a:t>All marks </a:t>
            </a:r>
            <a:r>
              <a:rPr lang="en-US" sz="2100" dirty="0"/>
              <a:t>are </a:t>
            </a:r>
            <a:r>
              <a:rPr lang="en-US" sz="2100" b="1" dirty="0"/>
              <a:t>passive</a:t>
            </a:r>
            <a:r>
              <a:rPr lang="en-US" sz="2100" dirty="0"/>
              <a:t>—they sit there and hold a </a:t>
            </a:r>
            <a:r>
              <a:rPr lang="en-US" sz="2100" b="1" dirty="0"/>
              <a:t>point</a:t>
            </a:r>
          </a:p>
        </p:txBody>
      </p:sp>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6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36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655" y="1966400"/>
            <a:ext cx="4618691" cy="3079128"/>
          </a:xfrm>
          <a:prstGeom prst="rect">
            <a:avLst/>
          </a:prstGeom>
        </p:spPr>
      </p:pic>
      <p:cxnSp>
        <p:nvCxnSpPr>
          <p:cNvPr id="14" name="Straight Arrow Connector 13"/>
          <p:cNvCxnSpPr/>
          <p:nvPr/>
        </p:nvCxnSpPr>
        <p:spPr>
          <a:xfrm flipH="1">
            <a:off x="4534318" y="1905000"/>
            <a:ext cx="2813540" cy="1570819"/>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653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900" y="645070"/>
            <a:ext cx="6172200" cy="3019973"/>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342900" lvl="1" indent="0">
              <a:buNone/>
            </a:pPr>
            <a:r>
              <a:rPr lang="en-US" dirty="0">
                <a:latin typeface="Cambria" panose="02040503050406030204" pitchFamily="18" charset="0"/>
                <a:ea typeface="Cambria" panose="02040503050406030204" pitchFamily="18" charset="0"/>
              </a:rPr>
              <a:t>					(~47,000 employees)</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Oceanic and Atmospheric 						Administration (NOAA)</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1485900" y="120253"/>
            <a:ext cx="6172200" cy="857250"/>
          </a:xfrm>
        </p:spPr>
        <p:txBody>
          <a:bodyPr>
            <a:normAutofit/>
          </a:bodyPr>
          <a:lstStyle/>
          <a:p>
            <a:r>
              <a:rPr lang="en-US" sz="4000" dirty="0">
                <a:latin typeface="Cambria" panose="02040503050406030204" pitchFamily="18" charset="0"/>
                <a:ea typeface="Cambria" panose="02040503050406030204" pitchFamily="18" charset="0"/>
              </a:rPr>
              <a:t>Organizational Structure</a:t>
            </a:r>
          </a:p>
        </p:txBody>
      </p:sp>
      <p:pic>
        <p:nvPicPr>
          <p:cNvPr id="4" name="DoC logo"/>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27" y="1039843"/>
            <a:ext cx="748344" cy="748344"/>
          </a:xfrm>
          <a:prstGeom prst="rect">
            <a:avLst/>
          </a:prstGeom>
          <a:noFill/>
          <a:ln>
            <a:noFill/>
          </a:ln>
        </p:spPr>
      </p:pic>
      <p:pic>
        <p:nvPicPr>
          <p:cNvPr id="5" name="NOAA logo"/>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27908" y="2132737"/>
            <a:ext cx="851783" cy="851783"/>
          </a:xfrm>
          <a:prstGeom prst="rect">
            <a:avLst/>
          </a:prstGeom>
          <a:noFill/>
          <a:ln>
            <a:noFill/>
          </a:ln>
        </p:spPr>
      </p:pic>
      <p:pic>
        <p:nvPicPr>
          <p:cNvPr id="6" name="NGS logo"/>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5983" y="3954654"/>
            <a:ext cx="943976" cy="949249"/>
          </a:xfrm>
          <a:prstGeom prst="rect">
            <a:avLst/>
          </a:prstGeom>
        </p:spPr>
      </p:pic>
      <p:cxnSp>
        <p:nvCxnSpPr>
          <p:cNvPr id="11" name="Straight Arrow Connector 10"/>
          <p:cNvCxnSpPr/>
          <p:nvPr/>
        </p:nvCxnSpPr>
        <p:spPr>
          <a:xfrm>
            <a:off x="4572000" y="1776639"/>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2785476"/>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79706" y="3585490"/>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485900" y="3704755"/>
            <a:ext cx="6172200" cy="12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-National Geodetic Survey (NGS)</a:t>
            </a: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(~175 employees)</a:t>
            </a:r>
          </a:p>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830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b="1" dirty="0">
                <a:latin typeface="Cambria" panose="02040503050406030204" pitchFamily="18" charset="0"/>
                <a:ea typeface="Cambria" panose="02040503050406030204" pitchFamily="18" charset="0"/>
              </a:rPr>
              <a:t>Passive Control</a:t>
            </a:r>
            <a:endParaRPr lang="en-US" sz="3600" b="1" dirty="0"/>
          </a:p>
        </p:txBody>
      </p:sp>
      <p:pic>
        <p:nvPicPr>
          <p:cNvPr id="11" name="Picture 10">
            <a:extLst>
              <a:ext uri="{FF2B5EF4-FFF2-40B4-BE49-F238E27FC236}">
                <a16:creationId xmlns:a16="http://schemas.microsoft.com/office/drawing/2014/main" id="{C5E271B3-A2D3-4795-A8DF-9CB4F69CE997}"/>
              </a:ext>
            </a:extLst>
          </p:cNvPr>
          <p:cNvPicPr>
            <a:picLocks noChangeAspect="1"/>
          </p:cNvPicPr>
          <p:nvPr/>
        </p:nvPicPr>
        <p:blipFill>
          <a:blip r:embed="rId3"/>
          <a:stretch>
            <a:fillRect/>
          </a:stretch>
        </p:blipFill>
        <p:spPr>
          <a:xfrm rot="16200000">
            <a:off x="2425887" y="-254633"/>
            <a:ext cx="4292228" cy="6504039"/>
          </a:xfrm>
          <a:prstGeom prst="rect">
            <a:avLst/>
          </a:prstGeom>
        </p:spPr>
      </p:pic>
      <p:cxnSp>
        <p:nvCxnSpPr>
          <p:cNvPr id="14" name="Straight Arrow Connector 13"/>
          <p:cNvCxnSpPr/>
          <p:nvPr/>
        </p:nvCxnSpPr>
        <p:spPr>
          <a:xfrm flipH="1">
            <a:off x="4231975" y="1366684"/>
            <a:ext cx="2813540" cy="1570819"/>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716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600" dirty="0">
                <a:latin typeface="Cambria" panose="02040503050406030204" pitchFamily="18" charset="0"/>
                <a:ea typeface="Tahoma" panose="020B0604030504040204" pitchFamily="34" charset="0"/>
                <a:cs typeface="Tahoma" panose="020B0604030504040204" pitchFamily="34" charset="0"/>
              </a:rPr>
              <a:t>Terminology - </a:t>
            </a:r>
            <a:r>
              <a:rPr lang="en-US" sz="3600" dirty="0">
                <a:latin typeface="Cambria" panose="02040503050406030204" pitchFamily="18" charset="0"/>
                <a:ea typeface="Cambria" panose="02040503050406030204" pitchFamily="18" charset="0"/>
              </a:rPr>
              <a:t>Passive Control</a:t>
            </a:r>
            <a:endParaRPr lang="en-US" sz="3600" dirty="0"/>
          </a:p>
        </p:txBody>
      </p:sp>
      <p:pic>
        <p:nvPicPr>
          <p:cNvPr id="4" name="Picture 3">
            <a:extLst>
              <a:ext uri="{FF2B5EF4-FFF2-40B4-BE49-F238E27FC236}">
                <a16:creationId xmlns:a16="http://schemas.microsoft.com/office/drawing/2014/main" id="{F891E9F1-E5B9-439E-A908-89DBE68E8154}"/>
              </a:ext>
            </a:extLst>
          </p:cNvPr>
          <p:cNvPicPr>
            <a:picLocks noChangeAspect="1"/>
          </p:cNvPicPr>
          <p:nvPr/>
        </p:nvPicPr>
        <p:blipFill>
          <a:blip r:embed="rId3"/>
          <a:stretch>
            <a:fillRect/>
          </a:stretch>
        </p:blipFill>
        <p:spPr>
          <a:xfrm>
            <a:off x="1143000" y="3349"/>
            <a:ext cx="6858000" cy="5136803"/>
          </a:xfrm>
          <a:prstGeom prst="rect">
            <a:avLst/>
          </a:prstGeom>
        </p:spPr>
      </p:pic>
      <p:cxnSp>
        <p:nvCxnSpPr>
          <p:cNvPr id="14" name="Straight Arrow Connector 13"/>
          <p:cNvCxnSpPr/>
          <p:nvPr/>
        </p:nvCxnSpPr>
        <p:spPr>
          <a:xfrm flipH="1">
            <a:off x="5050511" y="870803"/>
            <a:ext cx="2813540" cy="1570819"/>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760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altLang="en-US" dirty="0" lang="en-US" sz="3600">
                <a:latin charset="0" panose="02040503050406030204" pitchFamily="18" typeface="Cambria"/>
                <a:ea charset="0" panose="020B0604030504040204" pitchFamily="34" typeface="Tahoma"/>
                <a:cs charset="0" panose="020B0604030504040204" pitchFamily="34" typeface="Tahoma"/>
              </a:rPr>
              <a:t>Terminology - </a:t>
            </a:r>
            <a:r>
              <a:rPr dirty="0" lang="en-US" sz="3600">
                <a:latin charset="0" panose="02040503050406030204" pitchFamily="18" typeface="Cambria"/>
                <a:ea charset="0" panose="02040503050406030204" pitchFamily="18" typeface="Cambria"/>
              </a:rPr>
              <a:t>Passive Control</a:t>
            </a:r>
            <a:endParaRPr dirty="0" lang="en-US" sz="3600"/>
          </a:p>
        </p:txBody>
      </p:sp>
      <p:pic>
        <p:nvPicPr>
          <p:cNvPr id="3" name="Picture 2">
            <a:extLst>
              <a:ext uri="{FF2B5EF4-FFF2-40B4-BE49-F238E27FC236}">
                <a16:creationId xmlns:a16="http://schemas.microsoft.com/office/drawing/2014/main" id="{AB1372DE-FB4A-4798-8D2E-D37CF6BFFAD2}"/>
              </a:ext>
            </a:extLst>
          </p:cNvPr>
          <p:cNvPicPr>
            <a:picLocks noChangeAspect="1"/>
          </p:cNvPicPr>
          <p:nvPr/>
        </p:nvPicPr>
        <p:blipFill rotWithShape="1">
          <a:blip r:embed="rId3"/>
          <a:srcRect b="158" l="92" t="93"/>
          <a:stretch/>
        </p:blipFill>
        <p:spPr>
          <a:xfrm>
            <a:off x="1134690" y="-4712"/>
            <a:ext cx="6870248" cy="5158914"/>
          </a:xfrm>
          <a:prstGeom prst="rect">
            <a:avLst/>
          </a:prstGeom>
        </p:spPr>
      </p:pic>
      <p:cxnSp>
        <p:nvCxnSpPr>
          <p:cNvPr id="14" name="Straight Arrow Connector 13"/>
          <p:cNvCxnSpPr/>
          <p:nvPr/>
        </p:nvCxnSpPr>
        <p:spPr>
          <a:xfrm flipH="1">
            <a:off x="4572000" y="938981"/>
            <a:ext cx="2813540" cy="1570819"/>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783515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2">
                                  <p:stCondLst>
                                    <p:cond delay="0"/>
                                  </p:stCondLst>
                                  <p:childTnLst>
                                    <p:set>
                                      <p:cBhvr>
                                        <p:cTn dur="1" fill="hold" id="6">
                                          <p:stCondLst>
                                            <p:cond delay="0"/>
                                          </p:stCondLst>
                                        </p:cTn>
                                        <p:tgtEl>
                                          <p:spTgt spid="14"/>
                                        </p:tgtEl>
                                        <p:attrNameLst>
                                          <p:attrName>style.visibility</p:attrName>
                                        </p:attrNameLst>
                                      </p:cBhvr>
                                      <p:to>
                                        <p:strVal val="visible"/>
                                      </p:to>
                                    </p:set>
                                    <p:animEffect filter="wipe(right)" transition="in">
                                      <p:cBhvr>
                                        <p:cTn dur="500" id="7"/>
                                        <p:tgtEl>
                                          <p:spTgt spid="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D7F1E-7AD2-4DD2-9736-E1F010A8FA12}"/>
              </a:ext>
            </a:extLst>
          </p:cNvPr>
          <p:cNvPicPr>
            <a:picLocks noChangeAspect="1"/>
          </p:cNvPicPr>
          <p:nvPr/>
        </p:nvPicPr>
        <p:blipFill rotWithShape="1">
          <a:blip r:embed="rId3"/>
          <a:srcRect l="55"/>
          <a:stretch/>
        </p:blipFill>
        <p:spPr>
          <a:xfrm>
            <a:off x="2221522" y="0"/>
            <a:ext cx="6858000" cy="5210175"/>
          </a:xfrm>
          <a:prstGeom prst="rect">
            <a:avLst/>
          </a:prstGeom>
        </p:spPr>
      </p:pic>
      <p:cxnSp>
        <p:nvCxnSpPr>
          <p:cNvPr id="5" name="Straight Arrow Connector 4">
            <a:extLst>
              <a:ext uri="{FF2B5EF4-FFF2-40B4-BE49-F238E27FC236}">
                <a16:creationId xmlns:a16="http://schemas.microsoft.com/office/drawing/2014/main" id="{6BABBBC7-0DF8-4BCB-A4C3-04D59DCDF12E}"/>
              </a:ext>
            </a:extLst>
          </p:cNvPr>
          <p:cNvCxnSpPr/>
          <p:nvPr/>
        </p:nvCxnSpPr>
        <p:spPr>
          <a:xfrm>
            <a:off x="1497622" y="1670685"/>
            <a:ext cx="2352675" cy="2266950"/>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36E2F26D-838B-4E7F-98C0-54162CBCF53D}"/>
              </a:ext>
            </a:extLst>
          </p:cNvPr>
          <p:cNvPicPr>
            <a:picLocks noChangeAspect="1"/>
          </p:cNvPicPr>
          <p:nvPr/>
        </p:nvPicPr>
        <p:blipFill rotWithShape="1">
          <a:blip r:embed="rId3"/>
          <a:srcRect b="14697" l="10663" r="59428" t="63885"/>
          <a:stretch/>
        </p:blipFill>
        <p:spPr>
          <a:xfrm>
            <a:off x="98912" y="185957"/>
            <a:ext cx="3751385" cy="2039815"/>
          </a:xfrm>
          <a:prstGeom prst="rect">
            <a:avLst/>
          </a:prstGeom>
        </p:spPr>
      </p:pic>
    </p:spTree>
    <p:extLst>
      <p:ext uri="{BB962C8B-B14F-4D97-AF65-F5344CB8AC3E}">
        <p14:creationId xmlns:p14="http://schemas.microsoft.com/office/powerpoint/2010/main" val="21695602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8">
                                  <p:stCondLst>
                                    <p:cond delay="0"/>
                                  </p:stCondLst>
                                  <p:childTnLst>
                                    <p:set>
                                      <p:cBhvr>
                                        <p:cTn dur="1" fill="hold" id="6">
                                          <p:stCondLst>
                                            <p:cond delay="0"/>
                                          </p:stCondLst>
                                        </p:cTn>
                                        <p:tgtEl>
                                          <p:spTgt spid="5"/>
                                        </p:tgtEl>
                                        <p:attrNameLst>
                                          <p:attrName>style.visibility</p:attrName>
                                        </p:attrNameLst>
                                      </p:cBhvr>
                                      <p:to>
                                        <p:strVal val="visible"/>
                                      </p:to>
                                    </p:set>
                                    <p:animEffect filter="wipe(left)" transition="in">
                                      <p:cBhvr>
                                        <p:cTn dur="500" id="7"/>
                                        <p:tgtEl>
                                          <p:spTgt spid="5"/>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22" presetSubtype="8">
                                  <p:stCondLst>
                                    <p:cond delay="0"/>
                                  </p:stCondLst>
                                  <p:childTnLst>
                                    <p:set>
                                      <p:cBhvr>
                                        <p:cTn dur="1" fill="hold" id="11">
                                          <p:stCondLst>
                                            <p:cond delay="0"/>
                                          </p:stCondLst>
                                        </p:cTn>
                                        <p:tgtEl>
                                          <p:spTgt spid="4"/>
                                        </p:tgtEl>
                                        <p:attrNameLst>
                                          <p:attrName>style.visibility</p:attrName>
                                        </p:attrNameLst>
                                      </p:cBhvr>
                                      <p:to>
                                        <p:strVal val="visible"/>
                                      </p:to>
                                    </p:set>
                                    <p:animEffect filter="wipe(left)" transition="in">
                                      <p:cBhvr>
                                        <p:cTn dur="500" id="12"/>
                                        <p:tgtEl>
                                          <p:spTgt spid="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1143000" y="741053"/>
            <a:ext cx="6858000" cy="857250"/>
          </a:xfrm>
        </p:spPr>
        <p:txBody>
          <a:bodyPr/>
          <a:lstStyle/>
          <a:p>
            <a:r>
              <a:rPr b="1" dirty="0" lang="en-US" sz="4050"/>
              <a:t>Active Control</a:t>
            </a:r>
          </a:p>
        </p:txBody>
      </p:sp>
      <p:sp>
        <p:nvSpPr>
          <p:cNvPr id="3" name="text"/>
          <p:cNvSpPr>
            <a:spLocks noGrp="1"/>
          </p:cNvSpPr>
          <p:nvPr>
            <p:ph idx="1"/>
          </p:nvPr>
        </p:nvSpPr>
        <p:spPr>
          <a:xfrm>
            <a:off x="1278652" y="1532815"/>
            <a:ext cx="6515519" cy="3394472"/>
          </a:xfrm>
        </p:spPr>
        <p:txBody>
          <a:bodyPr/>
          <a:lstStyle/>
          <a:p>
            <a:pPr>
              <a:spcBef>
                <a:spcPts val="1800"/>
              </a:spcBef>
            </a:pPr>
            <a:r>
              <a:rPr dirty="0" i="1" lang="en-US" sz="2100"/>
              <a:t>Some marks </a:t>
            </a:r>
            <a:r>
              <a:rPr dirty="0" lang="en-US" sz="2100"/>
              <a:t>have permanently installed equipment that enables nearly continuous observations</a:t>
            </a:r>
            <a:endParaRPr dirty="0" lang="en-US" sz="2100">
              <a:solidFill>
                <a:srgbClr val="FF0000"/>
              </a:solidFill>
            </a:endParaRPr>
          </a:p>
        </p:txBody>
      </p:sp>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altLang="en-US" dirty="0" lang="en-US" sz="3600">
                <a:latin charset="0" panose="02040503050406030204" pitchFamily="18" typeface="Cambria"/>
                <a:ea charset="0" panose="020B0604030504040204" pitchFamily="34" typeface="Tahoma"/>
                <a:cs charset="0" panose="020B0604030504040204" pitchFamily="34" typeface="Tahoma"/>
              </a:rPr>
              <a:t>Geodetic Control – Terminology</a:t>
            </a:r>
            <a:endParaRPr dirty="0" lang="en-US" sz="360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34" l="66" r="108" t="9"/>
          <a:stretch/>
        </p:blipFill>
        <p:spPr>
          <a:xfrm>
            <a:off x="1187273" y="2587413"/>
            <a:ext cx="2960184" cy="251875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9"/>
          <a:stretch/>
        </p:blipFill>
        <p:spPr>
          <a:xfrm>
            <a:off x="4204220" y="2587413"/>
            <a:ext cx="3720580" cy="2501691"/>
          </a:xfrm>
          <a:prstGeom prst="rect">
            <a:avLst/>
          </a:prstGeom>
        </p:spPr>
      </p:pic>
      <p:sp>
        <p:nvSpPr>
          <p:cNvPr id="11" name="text"/>
          <p:cNvSpPr txBox="1">
            <a:spLocks/>
          </p:cNvSpPr>
          <p:nvPr/>
        </p:nvSpPr>
        <p:spPr bwMode="auto">
          <a:xfrm>
            <a:off x="1154431" y="2229123"/>
            <a:ext cx="6870248" cy="42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34290" compatLnSpc="1" lIns="68580" numCol="1" rIns="68580" tIns="34290" vert="horz" wrap="square">
            <a:prstTxWarp prst="textNoShape">
              <a:avLst/>
            </a:prstTxWarp>
          </a:bodyPr>
          <a:lstStyle>
            <a:lvl1pPr algn="l" defTabSz="457200" eaLnBrk="0" fontAlgn="base" hangingPunct="0" indent="-342900" marL="342900" rtl="0">
              <a:spcBef>
                <a:spcPct val="20000"/>
              </a:spcBef>
              <a:spcAft>
                <a:spcPct val="0"/>
              </a:spcAft>
              <a:buFont charset="0" pitchFamily="34" typeface="Arial"/>
              <a:buChar char="•"/>
              <a:defRPr kern="1200" sz="3200">
                <a:solidFill>
                  <a:schemeClr val="tx1"/>
                </a:solidFill>
                <a:latin charset="0" pitchFamily="18" typeface="Times New Roman"/>
                <a:ea charset="0" typeface="ＭＳ Ｐゴシック"/>
                <a:cs charset="0" pitchFamily="18" typeface="Times New Roman"/>
              </a:defRPr>
            </a:lvl1pPr>
            <a:lvl2pPr algn="l" defTabSz="457200" eaLnBrk="0" fontAlgn="base" hangingPunct="0" indent="-285750" marL="742950" rtl="0">
              <a:spcBef>
                <a:spcPct val="20000"/>
              </a:spcBef>
              <a:spcAft>
                <a:spcPct val="0"/>
              </a:spcAft>
              <a:buFont charset="0" pitchFamily="34" typeface="Arial"/>
              <a:buChar char="–"/>
              <a:defRPr kern="1200" sz="2800">
                <a:solidFill>
                  <a:schemeClr val="tx1"/>
                </a:solidFill>
                <a:latin charset="0" pitchFamily="18" typeface="Times New Roman"/>
                <a:ea charset="0" typeface="ＭＳ Ｐゴシック"/>
                <a:cs charset="0" pitchFamily="18" typeface="Times New Roman"/>
              </a:defRPr>
            </a:lvl2pPr>
            <a:lvl3pPr algn="l" defTabSz="457200" eaLnBrk="0" fontAlgn="base" hangingPunct="0" indent="-228600" marL="1143000" rtl="0">
              <a:spcBef>
                <a:spcPct val="20000"/>
              </a:spcBef>
              <a:spcAft>
                <a:spcPct val="0"/>
              </a:spcAft>
              <a:buFont charset="0" pitchFamily="34" typeface="Arial"/>
              <a:buChar char="•"/>
              <a:defRPr kern="1200" sz="2400">
                <a:solidFill>
                  <a:schemeClr val="tx1"/>
                </a:solidFill>
                <a:latin charset="0" pitchFamily="18" typeface="Times New Roman"/>
                <a:ea charset="0" typeface="ＭＳ Ｐゴシック"/>
                <a:cs charset="0" pitchFamily="18" typeface="Times New Roman"/>
              </a:defRPr>
            </a:lvl3pPr>
            <a:lvl4pPr algn="l" defTabSz="457200" eaLnBrk="0" fontAlgn="base" hangingPunct="0" indent="-228600" marL="1600200" rtl="0">
              <a:spcBef>
                <a:spcPct val="20000"/>
              </a:spcBef>
              <a:spcAft>
                <a:spcPct val="0"/>
              </a:spcAft>
              <a:buFont charset="0" pitchFamily="34" typeface="Arial"/>
              <a:buChar char="–"/>
              <a:defRPr kern="1200" sz="2000">
                <a:solidFill>
                  <a:schemeClr val="tx1"/>
                </a:solidFill>
                <a:latin charset="0" pitchFamily="18" typeface="Times New Roman"/>
                <a:ea charset="0" typeface="ＭＳ Ｐゴシック"/>
                <a:cs charset="0" pitchFamily="18" typeface="Times New Roman"/>
              </a:defRPr>
            </a:lvl4pPr>
            <a:lvl5pPr algn="l" defTabSz="457200" eaLnBrk="0" fontAlgn="base" hangingPunct="0" indent="-228600" marL="2057400" rtl="0">
              <a:spcBef>
                <a:spcPct val="20000"/>
              </a:spcBef>
              <a:spcAft>
                <a:spcPct val="0"/>
              </a:spcAft>
              <a:buFont charset="0" pitchFamily="34" typeface="Arial"/>
              <a:buChar char="»"/>
              <a:defRPr kern="1200" sz="2000">
                <a:solidFill>
                  <a:schemeClr val="tx1"/>
                </a:solidFill>
                <a:latin charset="0" pitchFamily="18" typeface="Times New Roman"/>
                <a:ea charset="0" typeface="ＭＳ Ｐゴシック"/>
                <a:cs charset="0" pitchFamily="18" typeface="Times New Roman"/>
              </a:defRPr>
            </a:lvl5pPr>
            <a:lvl6pPr algn="l" defTabSz="457200" eaLnBrk="1" hangingPunct="1" indent="-228600" latinLnBrk="0" marL="2514600" rtl="0">
              <a:spcBef>
                <a:spcPct val="20000"/>
              </a:spcBef>
              <a:buFont typeface="Arial"/>
              <a:buChar char="•"/>
              <a:defRPr kern="1200" sz="2000">
                <a:solidFill>
                  <a:schemeClr val="tx1"/>
                </a:solidFill>
                <a:latin typeface="+mn-lt"/>
                <a:ea typeface="+mn-ea"/>
                <a:cs typeface="+mn-cs"/>
              </a:defRPr>
            </a:lvl6pPr>
            <a:lvl7pPr algn="l" defTabSz="457200" eaLnBrk="1" hangingPunct="1" indent="-228600" latinLnBrk="0" marL="2971800" rtl="0">
              <a:spcBef>
                <a:spcPct val="20000"/>
              </a:spcBef>
              <a:buFont typeface="Arial"/>
              <a:buChar char="•"/>
              <a:defRPr kern="1200" sz="2000">
                <a:solidFill>
                  <a:schemeClr val="tx1"/>
                </a:solidFill>
                <a:latin typeface="+mn-lt"/>
                <a:ea typeface="+mn-ea"/>
                <a:cs typeface="+mn-cs"/>
              </a:defRPr>
            </a:lvl7pPr>
            <a:lvl8pPr algn="l" defTabSz="457200" eaLnBrk="1" hangingPunct="1" indent="-228600" latinLnBrk="0" marL="3429000" rtl="0">
              <a:spcBef>
                <a:spcPct val="20000"/>
              </a:spcBef>
              <a:buFont typeface="Arial"/>
              <a:buChar char="•"/>
              <a:defRPr kern="1200" sz="2000">
                <a:solidFill>
                  <a:schemeClr val="tx1"/>
                </a:solidFill>
                <a:latin typeface="+mn-lt"/>
                <a:ea typeface="+mn-ea"/>
                <a:cs typeface="+mn-cs"/>
              </a:defRPr>
            </a:lvl8pPr>
            <a:lvl9pPr algn="l" defTabSz="457200" eaLnBrk="1" hangingPunct="1" indent="-228600" latinLnBrk="0" marL="3886200" rtl="0">
              <a:spcBef>
                <a:spcPct val="20000"/>
              </a:spcBef>
              <a:buFont typeface="Arial"/>
              <a:buChar char="•"/>
              <a:defRPr kern="1200" sz="2000">
                <a:solidFill>
                  <a:schemeClr val="tx1"/>
                </a:solidFill>
                <a:latin typeface="+mn-lt"/>
                <a:ea typeface="+mn-ea"/>
                <a:cs typeface="+mn-cs"/>
              </a:defRPr>
            </a:lvl9pPr>
          </a:lstStyle>
          <a:p>
            <a:pPr algn="ctr" indent="0" marL="0">
              <a:buNone/>
            </a:pPr>
            <a:r>
              <a:rPr dirty="0" lang="en-US" sz="1800">
                <a:latin charset="0" panose="02040503050406030204" pitchFamily="18" typeface="Cambria"/>
                <a:ea charset="0" panose="02040503050406030204" pitchFamily="18" typeface="Cambria"/>
              </a:rPr>
              <a:t>(they still sit there and hold a </a:t>
            </a:r>
            <a:r>
              <a:rPr b="1" dirty="0" lang="en-US" sz="1800">
                <a:latin charset="0" panose="02040503050406030204" pitchFamily="18" typeface="Cambria"/>
                <a:ea charset="0" panose="02040503050406030204" pitchFamily="18" typeface="Cambria"/>
              </a:rPr>
              <a:t>point</a:t>
            </a:r>
            <a:r>
              <a:rPr dirty="0" lang="en-US" sz="1800">
                <a:latin charset="0" panose="02040503050406030204" pitchFamily="18" typeface="Cambria"/>
                <a:ea charset="0" panose="02040503050406030204" pitchFamily="18" typeface="Cambria"/>
              </a:rPr>
              <a:t>)</a:t>
            </a:r>
          </a:p>
        </p:txBody>
      </p:sp>
      <p:cxnSp>
        <p:nvCxnSpPr>
          <p:cNvPr id="12" name="Straight Arrow Connector 11"/>
          <p:cNvCxnSpPr/>
          <p:nvPr/>
        </p:nvCxnSpPr>
        <p:spPr>
          <a:xfrm flipH="1">
            <a:off x="3089673" y="2546454"/>
            <a:ext cx="2943871" cy="1934463"/>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955507" y="2566934"/>
            <a:ext cx="74351" cy="1964585"/>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41499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1">
                                  <p:stCondLst>
                                    <p:cond delay="0"/>
                                  </p:stCondLst>
                                  <p:childTnLst>
                                    <p:set>
                                      <p:cBhvr>
                                        <p:cTn dur="1" fill="hold" id="6">
                                          <p:stCondLst>
                                            <p:cond delay="0"/>
                                          </p:stCondLst>
                                        </p:cTn>
                                        <p:tgtEl>
                                          <p:spTgt spid="11"/>
                                        </p:tgtEl>
                                        <p:attrNameLst>
                                          <p:attrName>style.visibility</p:attrName>
                                        </p:attrNameLst>
                                      </p:cBhvr>
                                      <p:to>
                                        <p:strVal val="visible"/>
                                      </p:to>
                                    </p:set>
                                    <p:animEffect filter="wipe(up)" transition="in">
                                      <p:cBhvr>
                                        <p:cTn dur="500" id="7"/>
                                        <p:tgtEl>
                                          <p:spTgt spid="11"/>
                                        </p:tgtEl>
                                      </p:cBhvr>
                                    </p:animEffect>
                                  </p:childTnLst>
                                </p:cTn>
                              </p:par>
                            </p:childTnLst>
                          </p:cTn>
                        </p:par>
                        <p:par>
                          <p:cTn fill="hold" id="8">
                            <p:stCondLst>
                              <p:cond delay="500"/>
                            </p:stCondLst>
                            <p:childTnLst>
                              <p:par>
                                <p:cTn fill="hold" id="9" nodeType="afterEffect" presetClass="entr" presetID="22" presetSubtype="1">
                                  <p:stCondLst>
                                    <p:cond delay="0"/>
                                  </p:stCondLst>
                                  <p:childTnLst>
                                    <p:set>
                                      <p:cBhvr>
                                        <p:cTn dur="1" fill="hold" id="10">
                                          <p:stCondLst>
                                            <p:cond delay="0"/>
                                          </p:stCondLst>
                                        </p:cTn>
                                        <p:tgtEl>
                                          <p:spTgt spid="12"/>
                                        </p:tgtEl>
                                        <p:attrNameLst>
                                          <p:attrName>style.visibility</p:attrName>
                                        </p:attrNameLst>
                                      </p:cBhvr>
                                      <p:to>
                                        <p:strVal val="visible"/>
                                      </p:to>
                                    </p:set>
                                    <p:animEffect filter="wipe(up)" transition="in">
                                      <p:cBhvr>
                                        <p:cTn dur="500" id="11"/>
                                        <p:tgtEl>
                                          <p:spTgt spid="12"/>
                                        </p:tgtEl>
                                      </p:cBhvr>
                                    </p:animEffect>
                                  </p:childTnLst>
                                </p:cTn>
                              </p:par>
                              <p:par>
                                <p:cTn fill="hold" id="12" nodeType="withEffect" presetClass="entr" presetID="22" presetSubtype="1">
                                  <p:stCondLst>
                                    <p:cond delay="0"/>
                                  </p:stCondLst>
                                  <p:childTnLst>
                                    <p:set>
                                      <p:cBhvr>
                                        <p:cTn dur="1" fill="hold" id="13">
                                          <p:stCondLst>
                                            <p:cond delay="0"/>
                                          </p:stCondLst>
                                        </p:cTn>
                                        <p:tgtEl>
                                          <p:spTgt spid="16"/>
                                        </p:tgtEl>
                                        <p:attrNameLst>
                                          <p:attrName>style.visibility</p:attrName>
                                        </p:attrNameLst>
                                      </p:cBhvr>
                                      <p:to>
                                        <p:strVal val="visible"/>
                                      </p:to>
                                    </p:set>
                                    <p:animEffect filter="wipe(up)" transition="in">
                                      <p:cBhvr>
                                        <p:cTn dur="500" id="14"/>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b="1" dirty="0">
                <a:latin typeface="Cambria" panose="02040503050406030204" pitchFamily="18" charset="0"/>
                <a:ea typeface="Cambria" panose="02040503050406030204" pitchFamily="18" charset="0"/>
              </a:rPr>
              <a:t>Active Control</a:t>
            </a:r>
            <a:endParaRPr lang="en-US" sz="3600" b="1" dirty="0"/>
          </a:p>
        </p:txBody>
      </p:sp>
      <p:pic>
        <p:nvPicPr>
          <p:cNvPr id="3" name="Picture 2">
            <a:extLst>
              <a:ext uri="{FF2B5EF4-FFF2-40B4-BE49-F238E27FC236}">
                <a16:creationId xmlns:a16="http://schemas.microsoft.com/office/drawing/2014/main" id="{D9EF27AE-3BAA-4A28-96F1-04A0A684BD1E}"/>
              </a:ext>
            </a:extLst>
          </p:cNvPr>
          <p:cNvPicPr>
            <a:picLocks noChangeAspect="1"/>
          </p:cNvPicPr>
          <p:nvPr/>
        </p:nvPicPr>
        <p:blipFill>
          <a:blip r:embed="rId3"/>
          <a:stretch>
            <a:fillRect/>
          </a:stretch>
        </p:blipFill>
        <p:spPr>
          <a:xfrm>
            <a:off x="1713249" y="870803"/>
            <a:ext cx="5729749" cy="4297312"/>
          </a:xfrm>
          <a:prstGeom prst="rect">
            <a:avLst/>
          </a:prstGeom>
        </p:spPr>
      </p:pic>
      <p:cxnSp>
        <p:nvCxnSpPr>
          <p:cNvPr id="14" name="Straight Arrow Connector 13"/>
          <p:cNvCxnSpPr/>
          <p:nvPr/>
        </p:nvCxnSpPr>
        <p:spPr>
          <a:xfrm flipH="1">
            <a:off x="4431079" y="699770"/>
            <a:ext cx="2813540" cy="1570819"/>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88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b="1" dirty="0">
                <a:latin typeface="Cambria" panose="02040503050406030204" pitchFamily="18" charset="0"/>
                <a:ea typeface="Cambria" panose="02040503050406030204" pitchFamily="18" charset="0"/>
              </a:rPr>
              <a:t>Active Control</a:t>
            </a:r>
            <a:endParaRPr lang="en-US" sz="3600" b="1" dirty="0"/>
          </a:p>
        </p:txBody>
      </p:sp>
      <p:pic>
        <p:nvPicPr>
          <p:cNvPr id="4" name="Picture 3">
            <a:extLst>
              <a:ext uri="{FF2B5EF4-FFF2-40B4-BE49-F238E27FC236}">
                <a16:creationId xmlns:a16="http://schemas.microsoft.com/office/drawing/2014/main" id="{8D6ADECB-E6EB-4EFB-98D5-D956CA74964E}"/>
              </a:ext>
            </a:extLst>
          </p:cNvPr>
          <p:cNvPicPr>
            <a:picLocks noChangeAspect="1"/>
          </p:cNvPicPr>
          <p:nvPr/>
        </p:nvPicPr>
        <p:blipFill>
          <a:blip r:embed="rId3"/>
          <a:stretch>
            <a:fillRect/>
          </a:stretch>
        </p:blipFill>
        <p:spPr>
          <a:xfrm>
            <a:off x="1143000" y="0"/>
            <a:ext cx="6858000" cy="5143500"/>
          </a:xfrm>
          <a:prstGeom prst="rect">
            <a:avLst/>
          </a:prstGeom>
        </p:spPr>
      </p:pic>
      <p:cxnSp>
        <p:nvCxnSpPr>
          <p:cNvPr id="14" name="Straight Arrow Connector 13"/>
          <p:cNvCxnSpPr/>
          <p:nvPr/>
        </p:nvCxnSpPr>
        <p:spPr>
          <a:xfrm flipH="1">
            <a:off x="4637556" y="2027124"/>
            <a:ext cx="2813540" cy="1570819"/>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753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b="1" dirty="0">
                <a:latin typeface="Cambria" panose="02040503050406030204" pitchFamily="18" charset="0"/>
                <a:ea typeface="Cambria" panose="02040503050406030204" pitchFamily="18" charset="0"/>
              </a:rPr>
              <a:t>Active Control</a:t>
            </a:r>
            <a:endParaRPr lang="en-US" sz="3600" b="1" dirty="0"/>
          </a:p>
        </p:txBody>
      </p:sp>
      <p:pic>
        <p:nvPicPr>
          <p:cNvPr id="4" name="Picture 3">
            <a:extLst>
              <a:ext uri="{FF2B5EF4-FFF2-40B4-BE49-F238E27FC236}">
                <a16:creationId xmlns:a16="http://schemas.microsoft.com/office/drawing/2014/main" id="{CB1C79AD-18C6-46BE-B794-52D0EE5D64EF}"/>
              </a:ext>
            </a:extLst>
          </p:cNvPr>
          <p:cNvPicPr>
            <a:picLocks noChangeAspect="1"/>
          </p:cNvPicPr>
          <p:nvPr/>
        </p:nvPicPr>
        <p:blipFill>
          <a:blip r:embed="rId3"/>
          <a:stretch>
            <a:fillRect/>
          </a:stretch>
        </p:blipFill>
        <p:spPr>
          <a:xfrm>
            <a:off x="1210723" y="0"/>
            <a:ext cx="6722555" cy="5143500"/>
          </a:xfrm>
          <a:prstGeom prst="rect">
            <a:avLst/>
          </a:prstGeom>
        </p:spPr>
      </p:pic>
      <p:cxnSp>
        <p:nvCxnSpPr>
          <p:cNvPr id="14" name="Straight Arrow Connector 13"/>
          <p:cNvCxnSpPr>
            <a:cxnSpLocks/>
          </p:cNvCxnSpPr>
          <p:nvPr/>
        </p:nvCxnSpPr>
        <p:spPr>
          <a:xfrm>
            <a:off x="3311013" y="1460090"/>
            <a:ext cx="2403176" cy="1216079"/>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C877297A-7CDC-4EC2-8D09-5A2C5CD4C2AA}"/>
              </a:ext>
            </a:extLst>
          </p:cNvPr>
          <p:cNvSpPr txBox="1">
            <a:spLocks/>
          </p:cNvSpPr>
          <p:nvPr/>
        </p:nvSpPr>
        <p:spPr bwMode="auto">
          <a:xfrm>
            <a:off x="1257301" y="-41630"/>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b="1" dirty="0">
                <a:latin typeface="Cambria" panose="02040503050406030204" pitchFamily="18" charset="0"/>
                <a:ea typeface="Cambria" panose="02040503050406030204" pitchFamily="18" charset="0"/>
              </a:rPr>
              <a:t>Active Control</a:t>
            </a:r>
            <a:endParaRPr lang="en-US" sz="3600" b="1" dirty="0"/>
          </a:p>
        </p:txBody>
      </p:sp>
    </p:spTree>
    <p:extLst>
      <p:ext uri="{BB962C8B-B14F-4D97-AF65-F5344CB8AC3E}">
        <p14:creationId xmlns:p14="http://schemas.microsoft.com/office/powerpoint/2010/main" val="287215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165" y="1598303"/>
            <a:ext cx="6509385" cy="3025949"/>
          </a:xfrm>
        </p:spPr>
        <p:txBody>
          <a:bodyPr/>
          <a:lstStyle/>
          <a:p>
            <a:pPr marL="0" indent="0">
              <a:buNone/>
            </a:pPr>
            <a:r>
              <a:rPr lang="en-US" b="1" dirty="0">
                <a:latin typeface="Cambria" panose="02040503050406030204" pitchFamily="18" charset="0"/>
                <a:ea typeface="Cambria" panose="02040503050406030204" pitchFamily="18" charset="0"/>
              </a:rPr>
              <a:t>Passive</a:t>
            </a:r>
            <a:r>
              <a:rPr lang="en-US" dirty="0">
                <a:latin typeface="Cambria" panose="02040503050406030204" pitchFamily="18" charset="0"/>
                <a:ea typeface="Cambria" panose="02040503050406030204" pitchFamily="18" charset="0"/>
              </a:rPr>
              <a:t> – </a:t>
            </a:r>
            <a:r>
              <a:rPr lang="en-US" sz="2100" dirty="0"/>
              <a:t>setting up your RTK Base on existing geodetic control (e.g. Datasheet) while collecting with RTK Rover</a:t>
            </a:r>
          </a:p>
          <a:p>
            <a:pPr marL="0" indent="0">
              <a:buNone/>
            </a:pPr>
            <a:endParaRPr lang="en-US" sz="2100" dirty="0"/>
          </a:p>
          <a:p>
            <a:pPr marL="0" indent="0">
              <a:buNone/>
            </a:pPr>
            <a:r>
              <a:rPr lang="en-US" b="1" dirty="0">
                <a:latin typeface="Cambria" panose="02040503050406030204" pitchFamily="18" charset="0"/>
                <a:ea typeface="Cambria" panose="02040503050406030204" pitchFamily="18" charset="0"/>
              </a:rPr>
              <a:t>Active</a:t>
            </a:r>
            <a:r>
              <a:rPr lang="en-US" dirty="0">
                <a:latin typeface="Cambria" panose="02040503050406030204" pitchFamily="18" charset="0"/>
                <a:ea typeface="Cambria" panose="02040503050406030204" pitchFamily="18" charset="0"/>
              </a:rPr>
              <a:t> – </a:t>
            </a:r>
            <a:r>
              <a:rPr lang="en-US" sz="2100" dirty="0"/>
              <a:t>setting up your RTK Base to log data while collecting with RTK Rover then processing Base data via OPUS; or collecting with RTN Rover</a:t>
            </a:r>
            <a:endParaRPr lang="en-US" dirty="0">
              <a:latin typeface="Cambria" panose="02040503050406030204" pitchFamily="18" charset="0"/>
              <a:ea typeface="Cambria" panose="02040503050406030204" pitchFamily="18" charset="0"/>
            </a:endParaRPr>
          </a:p>
        </p:txBody>
      </p:sp>
      <p:sp>
        <p:nvSpPr>
          <p:cNvPr id="7" name="active vs passive"/>
          <p:cNvSpPr>
            <a:spLocks noGrp="1"/>
          </p:cNvSpPr>
          <p:nvPr>
            <p:ph type="title"/>
          </p:nvPr>
        </p:nvSpPr>
        <p:spPr>
          <a:xfrm>
            <a:off x="1143000" y="741053"/>
            <a:ext cx="6858000" cy="857250"/>
          </a:xfrm>
        </p:spPr>
        <p:txBody>
          <a:bodyPr/>
          <a:lstStyle/>
          <a:p>
            <a:r>
              <a:rPr lang="en-US" sz="4050" b="1" dirty="0"/>
              <a:t>Active vs. Passive Control</a:t>
            </a:r>
          </a:p>
        </p:txBody>
      </p:sp>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6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3600" dirty="0"/>
          </a:p>
        </p:txBody>
      </p:sp>
      <p:sp>
        <p:nvSpPr>
          <p:cNvPr id="9" name="Content Placeholder 2"/>
          <p:cNvSpPr txBox="1">
            <a:spLocks/>
          </p:cNvSpPr>
          <p:nvPr/>
        </p:nvSpPr>
        <p:spPr bwMode="auto">
          <a:xfrm>
            <a:off x="2605892" y="4689203"/>
            <a:ext cx="3932216" cy="39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950" dirty="0">
                <a:latin typeface="Cambria" panose="02040503050406030204" pitchFamily="18" charset="0"/>
                <a:ea typeface="Cambria" panose="02040503050406030204" pitchFamily="18" charset="0"/>
              </a:rPr>
              <a:t>My point: </a:t>
            </a:r>
            <a:r>
              <a:rPr lang="en-US" sz="1950" i="1" dirty="0">
                <a:latin typeface="Cambria" panose="02040503050406030204" pitchFamily="18" charset="0"/>
                <a:ea typeface="Cambria" panose="02040503050406030204" pitchFamily="18" charset="0"/>
              </a:rPr>
              <a:t>surveying is still surveying</a:t>
            </a:r>
            <a:endParaRPr lang="en-US" sz="195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26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30E5AD-1A2B-4485-B2D6-CC10EB0E4F60}"/>
              </a:ext>
            </a:extLst>
          </p:cNvPr>
          <p:cNvSpPr>
            <a:spLocks noGrp="1"/>
          </p:cNvSpPr>
          <p:nvPr>
            <p:ph type="title"/>
          </p:nvPr>
        </p:nvSpPr>
        <p:spPr/>
        <p:txBody>
          <a:bodyPr/>
          <a:lstStyle/>
          <a:p>
            <a:r>
              <a:rPr lang="en-US" dirty="0"/>
              <a:t>Why OPUS Projects?</a:t>
            </a:r>
          </a:p>
        </p:txBody>
      </p:sp>
      <p:sp>
        <p:nvSpPr>
          <p:cNvPr id="9" name="Content Placeholder 8">
            <a:extLst>
              <a:ext uri="{FF2B5EF4-FFF2-40B4-BE49-F238E27FC236}">
                <a16:creationId xmlns:a16="http://schemas.microsoft.com/office/drawing/2014/main" id="{5A576364-F6D8-4D9E-9281-D96056D1C1F0}"/>
              </a:ext>
            </a:extLst>
          </p:cNvPr>
          <p:cNvSpPr>
            <a:spLocks noGrp="1"/>
          </p:cNvSpPr>
          <p:nvPr>
            <p:ph idx="1"/>
          </p:nvPr>
        </p:nvSpPr>
        <p:spPr/>
        <p:txBody>
          <a:bodyPr>
            <a:normAutofit fontScale="85000" lnSpcReduction="10000"/>
          </a:bodyPr>
          <a:lstStyle/>
          <a:p>
            <a:pPr>
              <a:buClrTx/>
              <a:buFont typeface="+mj-lt"/>
              <a:buAutoNum type="arabicPeriod"/>
              <a:defRPr/>
            </a:pPr>
            <a:r>
              <a:rPr lang="en-US" sz="2800" dirty="0">
                <a:ea typeface="Open Sans" panose="020B0606030504020204" pitchFamily="34" charset="0"/>
                <a:cs typeface="Open Sans" panose="020B0606030504020204" pitchFamily="34" charset="0"/>
              </a:rPr>
              <a:t>Reference Epoch Coordinates  (RECs)</a:t>
            </a:r>
          </a:p>
          <a:p>
            <a:pPr lvl="1">
              <a:spcBef>
                <a:spcPts val="1200"/>
              </a:spcBef>
              <a:buClrTx/>
              <a:defRPr/>
            </a:pPr>
            <a:r>
              <a:rPr lang="en-US" sz="2400" dirty="0">
                <a:ea typeface="Open Sans" panose="020B0606030504020204" pitchFamily="34" charset="0"/>
                <a:cs typeface="Open Sans" panose="020B0606030504020204" pitchFamily="34" charset="0"/>
              </a:rPr>
              <a:t>You’ll get coordinates in NATRF2022 and NAPGD2022 on “day one”</a:t>
            </a:r>
          </a:p>
          <a:p>
            <a:pPr lvl="1">
              <a:spcBef>
                <a:spcPts val="1200"/>
              </a:spcBef>
              <a:buClrTx/>
              <a:defRPr/>
            </a:pPr>
            <a:r>
              <a:rPr lang="en-US" sz="2400" dirty="0">
                <a:ea typeface="Open Sans" panose="020B0606030504020204" pitchFamily="34" charset="0"/>
                <a:cs typeface="Open Sans" panose="020B0606030504020204" pitchFamily="34" charset="0"/>
              </a:rPr>
              <a:t>Only “recent” GPS data in the IDB will get RECs </a:t>
            </a:r>
          </a:p>
          <a:p>
            <a:pPr lvl="2">
              <a:buClrTx/>
              <a:defRPr/>
            </a:pPr>
            <a:r>
              <a:rPr lang="en-US" sz="2000" dirty="0">
                <a:ea typeface="Open Sans" panose="020B0606030504020204" pitchFamily="34" charset="0"/>
                <a:cs typeface="Open Sans" panose="020B0606030504020204" pitchFamily="34" charset="0"/>
              </a:rPr>
              <a:t>Federal Register Notice – July 2020</a:t>
            </a:r>
          </a:p>
          <a:p>
            <a:pPr lvl="1">
              <a:buClrTx/>
              <a:defRPr/>
            </a:pPr>
            <a:endParaRPr lang="en-US" sz="2400" dirty="0">
              <a:ea typeface="Open Sans" panose="020B0606030504020204" pitchFamily="34" charset="0"/>
              <a:cs typeface="Open Sans" panose="020B0606030504020204" pitchFamily="34" charset="0"/>
            </a:endParaRPr>
          </a:p>
          <a:p>
            <a:pPr>
              <a:buClrTx/>
              <a:buFont typeface="+mj-lt"/>
              <a:buAutoNum type="arabicPeriod"/>
              <a:defRPr/>
            </a:pPr>
            <a:r>
              <a:rPr lang="en-US" sz="2800" dirty="0">
                <a:ea typeface="Open Sans" panose="020B0606030504020204" pitchFamily="34" charset="0"/>
                <a:cs typeface="Open Sans" panose="020B0606030504020204" pitchFamily="34" charset="0"/>
              </a:rPr>
              <a:t>GPS on Benchmarks (</a:t>
            </a:r>
            <a:r>
              <a:rPr lang="en-US" sz="2800" dirty="0" err="1">
                <a:ea typeface="Open Sans" panose="020B0606030504020204" pitchFamily="34" charset="0"/>
                <a:cs typeface="Open Sans" panose="020B0606030504020204" pitchFamily="34" charset="0"/>
              </a:rPr>
              <a:t>GPSonBM</a:t>
            </a:r>
            <a:r>
              <a:rPr lang="en-US" sz="2800" dirty="0">
                <a:ea typeface="Open Sans" panose="020B0606030504020204" pitchFamily="34" charset="0"/>
                <a:cs typeface="Open Sans" panose="020B0606030504020204" pitchFamily="34" charset="0"/>
              </a:rPr>
              <a:t>)</a:t>
            </a:r>
          </a:p>
          <a:p>
            <a:pPr lvl="1">
              <a:spcBef>
                <a:spcPts val="1200"/>
              </a:spcBef>
              <a:buClrTx/>
              <a:defRPr/>
            </a:pPr>
            <a:r>
              <a:rPr lang="en-US" sz="2400" dirty="0">
                <a:ea typeface="Open Sans" panose="020B0606030504020204" pitchFamily="34" charset="0"/>
                <a:cs typeface="Open Sans" panose="020B0606030504020204" pitchFamily="34" charset="0"/>
              </a:rPr>
              <a:t>3 occupations @ 5 minutes each vs. 2 occupations @ 4 hours each</a:t>
            </a:r>
          </a:p>
          <a:p>
            <a:pPr lvl="1">
              <a:spcBef>
                <a:spcPts val="1200"/>
              </a:spcBef>
              <a:buClrTx/>
              <a:defRPr/>
            </a:pPr>
            <a:r>
              <a:rPr lang="en-US" sz="2400" dirty="0">
                <a:ea typeface="Open Sans" panose="020B0606030504020204" pitchFamily="34" charset="0"/>
                <a:cs typeface="Open Sans" panose="020B0606030504020204" pitchFamily="34" charset="0"/>
              </a:rPr>
              <a:t>Multi-constellation aka “</a:t>
            </a:r>
            <a:r>
              <a:rPr lang="en-US" sz="2400" dirty="0" err="1">
                <a:ea typeface="Open Sans" panose="020B0606030504020204" pitchFamily="34" charset="0"/>
                <a:cs typeface="Open Sans" panose="020B0606030504020204" pitchFamily="34" charset="0"/>
              </a:rPr>
              <a:t>GNSSonBM</a:t>
            </a:r>
            <a:r>
              <a:rPr lang="en-US" sz="2400" dirty="0">
                <a:ea typeface="Open Sans" panose="020B0606030504020204" pitchFamily="34" charset="0"/>
                <a:cs typeface="Open Sans" panose="020B0606030504020204" pitchFamily="34" charset="0"/>
              </a:rPr>
              <a:t>”</a:t>
            </a:r>
          </a:p>
        </p:txBody>
      </p:sp>
      <p:sp>
        <p:nvSpPr>
          <p:cNvPr id="7" name="Slide Number Placeholder 6">
            <a:extLst>
              <a:ext uri="{FF2B5EF4-FFF2-40B4-BE49-F238E27FC236}">
                <a16:creationId xmlns:a16="http://schemas.microsoft.com/office/drawing/2014/main" id="{AAFA1245-AD14-40AC-AF65-C80A6AA921F3}"/>
              </a:ext>
            </a:extLst>
          </p:cNvPr>
          <p:cNvSpPr>
            <a:spLocks noGrp="1"/>
          </p:cNvSpPr>
          <p:nvPr>
            <p:ph type="sldNum" sz="quarter" idx="12"/>
          </p:nvPr>
        </p:nvSpPr>
        <p:spPr/>
        <p:txBody>
          <a:bodyPr/>
          <a:lstStyle/>
          <a:p>
            <a:fld id="{D3D538F9-49A3-B84F-B36B-A7030CDE5D5B}" type="slidenum">
              <a:rPr lang="en-US" smtClean="0"/>
              <a:t>39</a:t>
            </a:fld>
            <a:endParaRPr lang="en-US"/>
          </a:p>
        </p:txBody>
      </p:sp>
      <p:grpSp>
        <p:nvGrpSpPr>
          <p:cNvPr id="10" name="Group 9">
            <a:extLst>
              <a:ext uri="{FF2B5EF4-FFF2-40B4-BE49-F238E27FC236}">
                <a16:creationId xmlns:a16="http://schemas.microsoft.com/office/drawing/2014/main" id="{758BCCBB-D5BD-4191-92F2-248EF7332244}"/>
              </a:ext>
            </a:extLst>
          </p:cNvPr>
          <p:cNvGrpSpPr>
            <a:grpSpLocks noChangeAspect="1"/>
          </p:cNvGrpSpPr>
          <p:nvPr/>
        </p:nvGrpSpPr>
        <p:grpSpPr>
          <a:xfrm>
            <a:off x="2659286" y="2622972"/>
            <a:ext cx="6027514" cy="4493368"/>
            <a:chOff x="4572000" y="5435303"/>
            <a:chExt cx="9144000" cy="6816631"/>
          </a:xfrm>
        </p:grpSpPr>
        <p:pic>
          <p:nvPicPr>
            <p:cNvPr id="11" name="Picture 10">
              <a:extLst>
                <a:ext uri="{FF2B5EF4-FFF2-40B4-BE49-F238E27FC236}">
                  <a16:creationId xmlns:a16="http://schemas.microsoft.com/office/drawing/2014/main" id="{47A0B4AD-38EB-40EA-A96A-9F0ADEECC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5435303"/>
              <a:ext cx="9144000" cy="6816631"/>
            </a:xfrm>
            <a:prstGeom prst="rect">
              <a:avLst/>
            </a:prstGeom>
          </p:spPr>
        </p:pic>
        <p:sp>
          <p:nvSpPr>
            <p:cNvPr id="12" name="Rounded Rectangle 8">
              <a:extLst>
                <a:ext uri="{FF2B5EF4-FFF2-40B4-BE49-F238E27FC236}">
                  <a16:creationId xmlns:a16="http://schemas.microsoft.com/office/drawing/2014/main" id="{55DD8473-0C20-4BE2-8269-9A5D204AC504}"/>
                </a:ext>
              </a:extLst>
            </p:cNvPr>
            <p:cNvSpPr/>
            <p:nvPr/>
          </p:nvSpPr>
          <p:spPr>
            <a:xfrm>
              <a:off x="7114233" y="7122838"/>
              <a:ext cx="5325627" cy="422031"/>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13" name="Rectangle 12">
              <a:hlinkClick r:id="rId3"/>
              <a:extLst>
                <a:ext uri="{FF2B5EF4-FFF2-40B4-BE49-F238E27FC236}">
                  <a16:creationId xmlns:a16="http://schemas.microsoft.com/office/drawing/2014/main" id="{043BB756-B773-4FEC-AD8E-829B6ED0D78F}"/>
                </a:ext>
              </a:extLst>
            </p:cNvPr>
            <p:cNvSpPr/>
            <p:nvPr/>
          </p:nvSpPr>
          <p:spPr>
            <a:xfrm>
              <a:off x="4572001" y="6811339"/>
              <a:ext cx="8852599" cy="153739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1800" dirty="0">
                <a:solidFill>
                  <a:prstClr val="white"/>
                </a:solidFill>
                <a:latin typeface="Calibri"/>
              </a:endParaRPr>
            </a:p>
          </p:txBody>
        </p:sp>
        <p:sp>
          <p:nvSpPr>
            <p:cNvPr id="14" name="Rectangle 13">
              <a:hlinkClick r:id="rId4"/>
              <a:extLst>
                <a:ext uri="{FF2B5EF4-FFF2-40B4-BE49-F238E27FC236}">
                  <a16:creationId xmlns:a16="http://schemas.microsoft.com/office/drawing/2014/main" id="{27ABF6A2-A946-4902-8CEC-1C98747D9A8E}"/>
                </a:ext>
              </a:extLst>
            </p:cNvPr>
            <p:cNvSpPr/>
            <p:nvPr/>
          </p:nvSpPr>
          <p:spPr>
            <a:xfrm>
              <a:off x="11422380" y="8998446"/>
              <a:ext cx="1158240" cy="3581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latin typeface="Calibri"/>
              </a:endParaRPr>
            </a:p>
          </p:txBody>
        </p:sp>
      </p:grpSp>
    </p:spTree>
    <p:extLst>
      <p:ext uri="{BB962C8B-B14F-4D97-AF65-F5344CB8AC3E}">
        <p14:creationId xmlns:p14="http://schemas.microsoft.com/office/powerpoint/2010/main" val="197984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900" y="645069"/>
            <a:ext cx="6172200" cy="3019973"/>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342900" lvl="1" indent="0">
              <a:buNone/>
            </a:pPr>
            <a:r>
              <a:rPr lang="en-US" dirty="0">
                <a:latin typeface="Cambria" panose="02040503050406030204" pitchFamily="18" charset="0"/>
                <a:ea typeface="Cambria" panose="02040503050406030204" pitchFamily="18" charset="0"/>
              </a:rPr>
              <a:t>					(~47,000 employees)</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Oceanic and Atmospheric 						Administration (NOAA)</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 Service (NOS)</a:t>
            </a:r>
          </a:p>
        </p:txBody>
      </p:sp>
      <p:sp>
        <p:nvSpPr>
          <p:cNvPr id="3" name="organizational structure"/>
          <p:cNvSpPr>
            <a:spLocks noGrp="1"/>
          </p:cNvSpPr>
          <p:nvPr>
            <p:ph type="title"/>
          </p:nvPr>
        </p:nvSpPr>
        <p:spPr>
          <a:xfrm>
            <a:off x="1485900" y="120253"/>
            <a:ext cx="6172200" cy="857250"/>
          </a:xfrm>
        </p:spPr>
        <p:txBody>
          <a:bodyPr>
            <a:normAutofit/>
          </a:bodyPr>
          <a:lstStyle/>
          <a:p>
            <a:r>
              <a:rPr lang="en-US" sz="4000" dirty="0">
                <a:latin typeface="Cambria" panose="02040503050406030204" pitchFamily="18" charset="0"/>
                <a:ea typeface="Cambria" panose="02040503050406030204" pitchFamily="18" charset="0"/>
              </a:rPr>
              <a:t>Organizational Structure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27" y="1039841"/>
            <a:ext cx="748344" cy="748344"/>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27908" y="2132735"/>
            <a:ext cx="851783" cy="851783"/>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5983" y="3954653"/>
            <a:ext cx="943976" cy="949249"/>
          </a:xfrm>
          <a:prstGeom prst="rect">
            <a:avLst/>
          </a:prstGeom>
        </p:spPr>
      </p:pic>
      <p:cxnSp>
        <p:nvCxnSpPr>
          <p:cNvPr id="11" name="Straight Arrow Connector 10"/>
          <p:cNvCxnSpPr/>
          <p:nvPr/>
        </p:nvCxnSpPr>
        <p:spPr>
          <a:xfrm>
            <a:off x="4572000" y="1778190"/>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2782671"/>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79706" y="3586058"/>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485900" y="3704754"/>
            <a:ext cx="6172200" cy="12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-National Geodetic Survey (NGS)</a:t>
            </a: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(~175 employees)</a:t>
            </a:r>
          </a:p>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32589" y="1045298"/>
            <a:ext cx="778972" cy="77601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76277" y="4031513"/>
            <a:ext cx="1891594" cy="756638"/>
          </a:xfrm>
          <a:prstGeom prst="rect">
            <a:avLst/>
          </a:prstGeom>
        </p:spPr>
      </p:pic>
      <p:cxnSp>
        <p:nvCxnSpPr>
          <p:cNvPr id="13" name="Straight Arrow Connector 12"/>
          <p:cNvCxnSpPr/>
          <p:nvPr/>
        </p:nvCxnSpPr>
        <p:spPr>
          <a:xfrm>
            <a:off x="4922073" y="1931592"/>
            <a:ext cx="0" cy="202306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3395720" y="3941713"/>
            <a:ext cx="859221" cy="854080"/>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4950" dirty="0">
                <a:solidFill>
                  <a:prstClr val="black"/>
                </a:solidFill>
                <a:latin typeface="Calibri" pitchFamily="34" charset="0"/>
                <a:ea typeface="ＭＳ Ｐゴシック" pitchFamily="34" charset="-128"/>
              </a:rPr>
              <a:t>≠</a:t>
            </a:r>
          </a:p>
        </p:txBody>
      </p:sp>
      <p:sp>
        <p:nvSpPr>
          <p:cNvPr id="17" name="we're not usgs"/>
          <p:cNvSpPr txBox="1">
            <a:spLocks/>
          </p:cNvSpPr>
          <p:nvPr/>
        </p:nvSpPr>
        <p:spPr bwMode="auto">
          <a:xfrm>
            <a:off x="1493606" y="132416"/>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4000" dirty="0">
                <a:solidFill>
                  <a:prstClr val="black"/>
                </a:solidFill>
                <a:latin typeface="Cambria" panose="02040503050406030204" pitchFamily="18" charset="0"/>
                <a:ea typeface="Cambria" panose="02040503050406030204" pitchFamily="18" charset="0"/>
              </a:rPr>
              <a:t>We’re not USGS, we’re NGS</a:t>
            </a:r>
          </a:p>
        </p:txBody>
      </p:sp>
    </p:spTree>
    <p:extLst>
      <p:ext uri="{BB962C8B-B14F-4D97-AF65-F5344CB8AC3E}">
        <p14:creationId xmlns:p14="http://schemas.microsoft.com/office/powerpoint/2010/main" val="386248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500"/>
                                        <p:tgtEl>
                                          <p:spTgt spid="2">
                                            <p:txEl>
                                              <p:pRg st="1" end="1"/>
                                            </p:txEl>
                                          </p:spTgt>
                                        </p:tgtEl>
                                      </p:cBhvr>
                                    </p:animEffect>
                                    <p:set>
                                      <p:cBhvr>
                                        <p:cTn id="16" dur="1" fill="hold">
                                          <p:stCondLst>
                                            <p:cond delay="499"/>
                                          </p:stCondLst>
                                        </p:cTn>
                                        <p:tgtEl>
                                          <p:spTgt spid="2">
                                            <p:txEl>
                                              <p:pRg st="1" end="1"/>
                                            </p:txEl>
                                          </p:spTgt>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2">
                                            <p:txEl>
                                              <p:pRg st="3" end="3"/>
                                            </p:txEl>
                                          </p:spTgt>
                                        </p:tgtEl>
                                      </p:cBhvr>
                                    </p:animEffect>
                                    <p:set>
                                      <p:cBhvr>
                                        <p:cTn id="22" dur="1" fill="hold">
                                          <p:stCondLst>
                                            <p:cond delay="499"/>
                                          </p:stCondLst>
                                        </p:cTn>
                                        <p:tgtEl>
                                          <p:spTgt spid="2">
                                            <p:txEl>
                                              <p:pRg st="3" end="3"/>
                                            </p:txEl>
                                          </p:spTgt>
                                        </p:tgtEl>
                                        <p:attrNameLst>
                                          <p:attrName>style.visibility</p:attrName>
                                        </p:attrNameLst>
                                      </p:cBhvr>
                                      <p:to>
                                        <p:strVal val="hidden"/>
                                      </p:to>
                                    </p:set>
                                  </p:childTnLst>
                                </p:cTn>
                              </p:par>
                              <p:par>
                                <p:cTn id="23" presetID="10" presetClass="exit" presetSubtype="0" fill="hold" grpId="0" nodeType="withEffect">
                                  <p:stCondLst>
                                    <p:cond delay="500"/>
                                  </p:stCondLst>
                                  <p:childTnLst>
                                    <p:animEffect transition="out" filter="fade">
                                      <p:cBhvr>
                                        <p:cTn id="24" dur="500"/>
                                        <p:tgtEl>
                                          <p:spTgt spid="2">
                                            <p:txEl>
                                              <p:pRg st="4" end="4"/>
                                            </p:txEl>
                                          </p:spTgt>
                                        </p:tgtEl>
                                      </p:cBhvr>
                                    </p:animEffect>
                                    <p:set>
                                      <p:cBhvr>
                                        <p:cTn id="25" dur="1" fill="hold">
                                          <p:stCondLst>
                                            <p:cond delay="499"/>
                                          </p:stCondLst>
                                        </p:cTn>
                                        <p:tgtEl>
                                          <p:spTgt spid="2">
                                            <p:txEl>
                                              <p:pRg st="4" end="4"/>
                                            </p:txEl>
                                          </p:spTgt>
                                        </p:tgtEl>
                                        <p:attrNameLst>
                                          <p:attrName>style.visibility</p:attrName>
                                        </p:attrNameLst>
                                      </p:cBhvr>
                                      <p:to>
                                        <p:strVal val="hidden"/>
                                      </p:to>
                                    </p:set>
                                  </p:childTnLst>
                                </p:cTn>
                              </p:par>
                              <p:par>
                                <p:cTn id="26" presetID="10" presetClass="exit" presetSubtype="0" fill="hold" grpId="0" nodeType="withEffect">
                                  <p:stCondLst>
                                    <p:cond delay="500"/>
                                  </p:stCondLst>
                                  <p:childTnLst>
                                    <p:animEffect transition="out" filter="fade">
                                      <p:cBhvr>
                                        <p:cTn id="27" dur="500"/>
                                        <p:tgtEl>
                                          <p:spTgt spid="2">
                                            <p:txEl>
                                              <p:pRg st="5" end="5"/>
                                            </p:txEl>
                                          </p:spTgt>
                                        </p:tgtEl>
                                      </p:cBhvr>
                                    </p:animEffect>
                                    <p:set>
                                      <p:cBhvr>
                                        <p:cTn id="28" dur="1" fill="hold">
                                          <p:stCondLst>
                                            <p:cond delay="499"/>
                                          </p:stCondLst>
                                        </p:cTn>
                                        <p:tgtEl>
                                          <p:spTgt spid="2">
                                            <p:txEl>
                                              <p:pRg st="5" end="5"/>
                                            </p:txEl>
                                          </p:spTgt>
                                        </p:tgtEl>
                                        <p:attrNameLst>
                                          <p:attrName>style.visibility</p:attrName>
                                        </p:attrNameLst>
                                      </p:cBhvr>
                                      <p:to>
                                        <p:strVal val="hidden"/>
                                      </p:to>
                                    </p:set>
                                  </p:childTnLst>
                                </p:cTn>
                              </p:par>
                              <p:par>
                                <p:cTn id="29" presetID="10" presetClass="exit" presetSubtype="0" fill="hold" grpId="0" nodeType="withEffect">
                                  <p:stCondLst>
                                    <p:cond delay="500"/>
                                  </p:stCondLst>
                                  <p:childTnLst>
                                    <p:animEffect transition="out" filter="fade">
                                      <p:cBhvr>
                                        <p:cTn id="30" dur="500"/>
                                        <p:tgtEl>
                                          <p:spTgt spid="2">
                                            <p:txEl>
                                              <p:pRg st="6" end="6"/>
                                            </p:txEl>
                                          </p:spTgt>
                                        </p:tgtEl>
                                      </p:cBhvr>
                                    </p:animEffect>
                                    <p:set>
                                      <p:cBhvr>
                                        <p:cTn id="31" dur="1" fill="hold">
                                          <p:stCondLst>
                                            <p:cond delay="499"/>
                                          </p:stCondLst>
                                        </p:cTn>
                                        <p:tgtEl>
                                          <p:spTgt spid="2">
                                            <p:txEl>
                                              <p:pRg st="6" end="6"/>
                                            </p:txEl>
                                          </p:spTgt>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1000"/>
                            </p:stCondLst>
                            <p:childTnLst>
                              <p:par>
                                <p:cTn id="42" presetID="2" presetClass="entr" presetSubtype="2" fill="hold" nodeType="afterEffect">
                                  <p:stCondLst>
                                    <p:cond delay="10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1+#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100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100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 fill="hold" grpId="0" nodeType="withEffect">
                                  <p:stCondLst>
                                    <p:cond delay="100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6" grpId="0"/>
      <p:bldP spid="10"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0F386D7-C9A1-4950-9AEF-A7ED7ED5AC85}"/>
              </a:ext>
            </a:extLst>
          </p:cNvPr>
          <p:cNvGraphicFramePr>
            <a:graphicFrameLocks noGrp="1"/>
          </p:cNvGraphicFramePr>
          <p:nvPr>
            <p:ph idx="1"/>
          </p:nvPr>
        </p:nvGraphicFramePr>
        <p:xfrm>
          <a:off x="457200" y="1089852"/>
          <a:ext cx="8229600" cy="3069053"/>
        </p:xfrm>
        <a:graphic>
          <a:graphicData uri="http://schemas.openxmlformats.org/drawingml/2006/table">
            <a:tbl>
              <a:tblPr firstRow="1" bandRow="1">
                <a:tableStyleId>{21E4AEA4-8DFA-4A89-87EB-49C32662AFE0}</a:tableStyleId>
              </a:tblPr>
              <a:tblGrid>
                <a:gridCol w="1681438">
                  <a:extLst>
                    <a:ext uri="{9D8B030D-6E8A-4147-A177-3AD203B41FA5}">
                      <a16:colId xmlns:a16="http://schemas.microsoft.com/office/drawing/2014/main" val="2006460299"/>
                    </a:ext>
                  </a:extLst>
                </a:gridCol>
                <a:gridCol w="2002612">
                  <a:extLst>
                    <a:ext uri="{9D8B030D-6E8A-4147-A177-3AD203B41FA5}">
                      <a16:colId xmlns:a16="http://schemas.microsoft.com/office/drawing/2014/main" val="981147893"/>
                    </a:ext>
                  </a:extLst>
                </a:gridCol>
                <a:gridCol w="2327563">
                  <a:extLst>
                    <a:ext uri="{9D8B030D-6E8A-4147-A177-3AD203B41FA5}">
                      <a16:colId xmlns:a16="http://schemas.microsoft.com/office/drawing/2014/main" val="933821154"/>
                    </a:ext>
                  </a:extLst>
                </a:gridCol>
                <a:gridCol w="2217987">
                  <a:extLst>
                    <a:ext uri="{9D8B030D-6E8A-4147-A177-3AD203B41FA5}">
                      <a16:colId xmlns:a16="http://schemas.microsoft.com/office/drawing/2014/main" val="2234004974"/>
                    </a:ext>
                  </a:extLst>
                </a:gridCol>
              </a:tblGrid>
              <a:tr h="72100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latin typeface="+mj-lt"/>
                      </a:endParaRPr>
                    </a:p>
                  </a:txBody>
                  <a:tcPr marL="45720" marR="45720" marT="22860" marB="2286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mj-lt"/>
                        </a:rPr>
                        <a:t>OPUS Shared</a:t>
                      </a:r>
                    </a:p>
                  </a:txBody>
                  <a:tcPr marL="45720" marR="45720" marT="22860" marB="22860"/>
                </a:tc>
                <a:tc>
                  <a:txBody>
                    <a:bodyPr/>
                    <a:lstStyle/>
                    <a:p>
                      <a:pPr algn="ctr"/>
                      <a:r>
                        <a:rPr lang="en-US" sz="2000" dirty="0">
                          <a:latin typeface="+mj-lt"/>
                        </a:rPr>
                        <a:t>OPUS Projects</a:t>
                      </a:r>
                    </a:p>
                    <a:p>
                      <a:pPr algn="ctr"/>
                      <a:r>
                        <a:rPr lang="en-US" sz="2000" dirty="0">
                          <a:latin typeface="+mj-lt"/>
                        </a:rPr>
                        <a:t>(RINEX)</a:t>
                      </a:r>
                    </a:p>
                  </a:txBody>
                  <a:tcPr marL="45720" marR="45720" marT="22860" marB="2286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mj-lt"/>
                        </a:rPr>
                        <a:t>OPUS Projects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mj-lt"/>
                        </a:rPr>
                        <a:t>(GVX)</a:t>
                      </a:r>
                    </a:p>
                  </a:txBody>
                  <a:tcPr marL="45720" marR="45720" marT="22860" marB="22860"/>
                </a:tc>
                <a:extLst>
                  <a:ext uri="{0D108BD9-81ED-4DB2-BD59-A6C34878D82A}">
                    <a16:rowId xmlns:a16="http://schemas.microsoft.com/office/drawing/2014/main" val="313045139"/>
                  </a:ext>
                </a:extLst>
              </a:tr>
              <a:tr h="660789">
                <a:tc>
                  <a:txBody>
                    <a:bodyPr/>
                    <a:lstStyle/>
                    <a:p>
                      <a:pPr algn="ctr"/>
                      <a:r>
                        <a:rPr lang="en-US" sz="1800" b="1" dirty="0">
                          <a:latin typeface="+mj-lt"/>
                        </a:rPr>
                        <a:t>Minimum Occupations</a:t>
                      </a:r>
                    </a:p>
                  </a:txBody>
                  <a:tcPr marL="45720" marR="45720" marT="22860" marB="22860" anchor="ctr"/>
                </a:tc>
                <a:tc>
                  <a:txBody>
                    <a:bodyPr/>
                    <a:lstStyle/>
                    <a:p>
                      <a:pPr algn="ctr"/>
                      <a:r>
                        <a:rPr lang="en-US" sz="1600" dirty="0">
                          <a:latin typeface="+mj-lt"/>
                        </a:rPr>
                        <a:t>4 hours</a:t>
                      </a:r>
                    </a:p>
                    <a:p>
                      <a:pPr algn="ctr"/>
                      <a:r>
                        <a:rPr lang="en-US" sz="1600" dirty="0">
                          <a:latin typeface="+mj-lt"/>
                        </a:rPr>
                        <a:t>At least 1, maybe 2*</a:t>
                      </a:r>
                    </a:p>
                  </a:txBody>
                  <a:tcPr marL="45720" marR="45720" marT="22860" marB="22860" anchor="ctr"/>
                </a:tc>
                <a:tc>
                  <a:txBody>
                    <a:bodyPr/>
                    <a:lstStyle/>
                    <a:p>
                      <a:pPr algn="ctr"/>
                      <a:r>
                        <a:rPr lang="en-US" sz="1600" dirty="0">
                          <a:latin typeface="+mj-lt"/>
                        </a:rPr>
                        <a:t>2 hours</a:t>
                      </a:r>
                    </a:p>
                    <a:p>
                      <a:pPr algn="ctr"/>
                      <a:r>
                        <a:rPr lang="en-US" sz="1600" dirty="0">
                          <a:latin typeface="+mj-lt"/>
                        </a:rPr>
                        <a:t>At least 2</a:t>
                      </a:r>
                    </a:p>
                  </a:txBody>
                  <a:tcPr marL="45720" marR="45720" marT="22860" marB="22860" anchor="ctr"/>
                </a:tc>
                <a:tc>
                  <a:txBody>
                    <a:bodyPr/>
                    <a:lstStyle/>
                    <a:p>
                      <a:pPr algn="ctr"/>
                      <a:r>
                        <a:rPr lang="en-US" sz="1600" dirty="0">
                          <a:latin typeface="+mj-lt"/>
                        </a:rPr>
                        <a:t>5 minutes</a:t>
                      </a:r>
                    </a:p>
                    <a:p>
                      <a:pPr algn="ctr"/>
                      <a:r>
                        <a:rPr lang="en-US" sz="1600" dirty="0">
                          <a:latin typeface="+mj-lt"/>
                        </a:rPr>
                        <a:t>At least 3</a:t>
                      </a:r>
                    </a:p>
                  </a:txBody>
                  <a:tcPr marL="45720" marR="45720" marT="22860" marB="22860" anchor="ctr"/>
                </a:tc>
                <a:extLst>
                  <a:ext uri="{0D108BD9-81ED-4DB2-BD59-A6C34878D82A}">
                    <a16:rowId xmlns:a16="http://schemas.microsoft.com/office/drawing/2014/main" val="3060021914"/>
                  </a:ext>
                </a:extLst>
              </a:tr>
              <a:tr h="605849">
                <a:tc>
                  <a:txBody>
                    <a:bodyPr/>
                    <a:lstStyle/>
                    <a:p>
                      <a:pPr algn="ctr"/>
                      <a:r>
                        <a:rPr lang="en-US" sz="1800" b="1" dirty="0">
                          <a:latin typeface="+mj-lt"/>
                        </a:rPr>
                        <a:t>Processing</a:t>
                      </a:r>
                    </a:p>
                  </a:txBody>
                  <a:tcPr marL="45720" marR="45720" marT="22860" marB="22860" anchor="ctr"/>
                </a:tc>
                <a:tc>
                  <a:txBody>
                    <a:bodyPr/>
                    <a:lstStyle/>
                    <a:p>
                      <a:pPr algn="ctr"/>
                      <a:r>
                        <a:rPr lang="en-US" sz="1600" dirty="0">
                          <a:latin typeface="+mj-lt"/>
                        </a:rPr>
                        <a:t>OPUS-S</a:t>
                      </a:r>
                    </a:p>
                    <a:p>
                      <a:pPr algn="ctr"/>
                      <a:r>
                        <a:rPr lang="en-US" sz="1600" dirty="0">
                          <a:latin typeface="+mj-lt"/>
                        </a:rPr>
                        <a:t>(sequential)</a:t>
                      </a:r>
                    </a:p>
                  </a:txBody>
                  <a:tcPr marL="45720" marR="45720" marT="22860" marB="22860" anchor="ctr"/>
                </a:tc>
                <a:tc>
                  <a:txBody>
                    <a:bodyPr/>
                    <a:lstStyle/>
                    <a:p>
                      <a:pPr algn="ctr"/>
                      <a:r>
                        <a:rPr lang="en-US" sz="1600" dirty="0">
                          <a:latin typeface="+mj-lt"/>
                        </a:rPr>
                        <a:t>PAGES</a:t>
                      </a:r>
                    </a:p>
                    <a:p>
                      <a:pPr algn="ctr"/>
                      <a:r>
                        <a:rPr lang="en-US" sz="1600" dirty="0">
                          <a:latin typeface="+mj-lt"/>
                        </a:rPr>
                        <a:t>(simultaneous)</a:t>
                      </a:r>
                    </a:p>
                  </a:txBody>
                  <a:tcPr marL="45720" marR="45720" marT="22860" marB="22860" anchor="ctr"/>
                </a:tc>
                <a:tc>
                  <a:txBody>
                    <a:bodyPr/>
                    <a:lstStyle/>
                    <a:p>
                      <a:pPr algn="ctr"/>
                      <a:r>
                        <a:rPr lang="en-US" sz="1600" dirty="0">
                          <a:latin typeface="+mj-lt"/>
                        </a:rPr>
                        <a:t>Real Time</a:t>
                      </a:r>
                    </a:p>
                    <a:p>
                      <a:pPr algn="ctr"/>
                      <a:r>
                        <a:rPr lang="en-US" sz="1600" dirty="0">
                          <a:latin typeface="+mj-lt"/>
                        </a:rPr>
                        <a:t>(RTN/NRTK)</a:t>
                      </a:r>
                    </a:p>
                  </a:txBody>
                  <a:tcPr marL="45720" marR="45720" marT="22860" marB="22860" anchor="ctr"/>
                </a:tc>
                <a:extLst>
                  <a:ext uri="{0D108BD9-81ED-4DB2-BD59-A6C34878D82A}">
                    <a16:rowId xmlns:a16="http://schemas.microsoft.com/office/drawing/2014/main" val="650301564"/>
                  </a:ext>
                </a:extLst>
              </a:tr>
              <a:tr h="475559">
                <a:tc>
                  <a:txBody>
                    <a:bodyPr/>
                    <a:lstStyle/>
                    <a:p>
                      <a:pPr algn="ctr"/>
                      <a:r>
                        <a:rPr lang="en-US" sz="1800" b="1" dirty="0">
                          <a:latin typeface="+mj-lt"/>
                        </a:rPr>
                        <a:t>Adjustment</a:t>
                      </a:r>
                    </a:p>
                  </a:txBody>
                  <a:tcPr marL="45720" marR="45720" marT="22860" marB="22860" anchor="ctr"/>
                </a:tc>
                <a:tc>
                  <a:txBody>
                    <a:bodyPr/>
                    <a:lstStyle/>
                    <a:p>
                      <a:pPr algn="ctr"/>
                      <a:r>
                        <a:rPr lang="en-US" sz="1600" dirty="0">
                          <a:latin typeface="+mj-lt"/>
                        </a:rPr>
                        <a:t>None</a:t>
                      </a:r>
                    </a:p>
                  </a:txBody>
                  <a:tcPr marL="45720" marR="45720" marT="22860" marB="22860" anchor="ctr"/>
                </a:tc>
                <a:tc>
                  <a:txBody>
                    <a:bodyPr/>
                    <a:lstStyle/>
                    <a:p>
                      <a:pPr algn="ctr"/>
                      <a:r>
                        <a:rPr lang="en-US" sz="1600" dirty="0">
                          <a:latin typeface="+mj-lt"/>
                        </a:rPr>
                        <a:t>Least Squares Network</a:t>
                      </a:r>
                    </a:p>
                  </a:txBody>
                  <a:tcPr marL="45720" marR="45720" marT="22860" marB="2286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mj-lt"/>
                        </a:rPr>
                        <a:t>Least Squares Network</a:t>
                      </a:r>
                    </a:p>
                  </a:txBody>
                  <a:tcPr marL="45720" marR="45720" marT="22860" marB="22860" anchor="ctr"/>
                </a:tc>
                <a:extLst>
                  <a:ext uri="{0D108BD9-81ED-4DB2-BD59-A6C34878D82A}">
                    <a16:rowId xmlns:a16="http://schemas.microsoft.com/office/drawing/2014/main" val="2445670978"/>
                  </a:ext>
                </a:extLst>
              </a:tr>
              <a:tr h="605849">
                <a:tc>
                  <a:txBody>
                    <a:bodyPr/>
                    <a:lstStyle/>
                    <a:p>
                      <a:pPr algn="ctr"/>
                      <a:r>
                        <a:rPr lang="en-US" sz="1800" b="1" dirty="0">
                          <a:latin typeface="+mj-lt"/>
                        </a:rPr>
                        <a:t>Metadata</a:t>
                      </a:r>
                    </a:p>
                  </a:txBody>
                  <a:tcPr marL="45720" marR="45720" marT="22860" marB="22860" anchor="ctr"/>
                </a:tc>
                <a:tc>
                  <a:txBody>
                    <a:bodyPr/>
                    <a:lstStyle/>
                    <a:p>
                      <a:pPr algn="ctr"/>
                      <a:r>
                        <a:rPr lang="en-US" sz="1600" dirty="0">
                          <a:latin typeface="+mj-lt"/>
                        </a:rPr>
                        <a:t>2 photos</a:t>
                      </a:r>
                    </a:p>
                    <a:p>
                      <a:pPr algn="ctr"/>
                      <a:r>
                        <a:rPr lang="en-US" sz="1600" dirty="0">
                          <a:latin typeface="+mj-lt"/>
                        </a:rPr>
                        <a:t>Brief Description</a:t>
                      </a:r>
                    </a:p>
                  </a:txBody>
                  <a:tcPr marL="45720" marR="45720" marT="22860" marB="22860" anchor="ctr"/>
                </a:tc>
                <a:tc>
                  <a:txBody>
                    <a:bodyPr/>
                    <a:lstStyle/>
                    <a:p>
                      <a:pPr algn="ctr"/>
                      <a:r>
                        <a:rPr lang="en-US" sz="1600" dirty="0">
                          <a:latin typeface="+mj-lt"/>
                        </a:rPr>
                        <a:t>3 photos, WinDesc files,</a:t>
                      </a:r>
                    </a:p>
                    <a:p>
                      <a:pPr algn="ctr"/>
                      <a:r>
                        <a:rPr lang="en-US" sz="1600" dirty="0">
                          <a:latin typeface="+mj-lt"/>
                        </a:rPr>
                        <a:t>Logs, &amp; Report</a:t>
                      </a:r>
                    </a:p>
                  </a:txBody>
                  <a:tcPr marL="45720" marR="45720" marT="22860" marB="22860" anchor="ctr"/>
                </a:tc>
                <a:tc>
                  <a:txBody>
                    <a:bodyPr/>
                    <a:lstStyle/>
                    <a:p>
                      <a:pPr algn="ctr"/>
                      <a:r>
                        <a:rPr lang="en-US" sz="1600" dirty="0">
                          <a:latin typeface="+mj-lt"/>
                        </a:rPr>
                        <a:t>3 photos, WinDesc files,</a:t>
                      </a:r>
                    </a:p>
                    <a:p>
                      <a:pPr algn="ctr"/>
                      <a:r>
                        <a:rPr lang="en-US" sz="1600" dirty="0">
                          <a:latin typeface="+mj-lt"/>
                        </a:rPr>
                        <a:t>Logs, &amp; Report</a:t>
                      </a:r>
                    </a:p>
                  </a:txBody>
                  <a:tcPr marL="45720" marR="45720" marT="22860" marB="22860" anchor="ctr"/>
                </a:tc>
                <a:extLst>
                  <a:ext uri="{0D108BD9-81ED-4DB2-BD59-A6C34878D82A}">
                    <a16:rowId xmlns:a16="http://schemas.microsoft.com/office/drawing/2014/main" val="1259129272"/>
                  </a:ext>
                </a:extLst>
              </a:tr>
            </a:tbl>
          </a:graphicData>
        </a:graphic>
      </p:graphicFrame>
      <p:sp>
        <p:nvSpPr>
          <p:cNvPr id="5" name="Slide Number Placeholder 4">
            <a:extLst>
              <a:ext uri="{FF2B5EF4-FFF2-40B4-BE49-F238E27FC236}">
                <a16:creationId xmlns:a16="http://schemas.microsoft.com/office/drawing/2014/main" id="{E1511C41-4976-4C8D-8A3C-963E0CF5C792}"/>
              </a:ext>
            </a:extLst>
          </p:cNvPr>
          <p:cNvSpPr>
            <a:spLocks noGrp="1"/>
          </p:cNvSpPr>
          <p:nvPr>
            <p:ph type="sldNum" sz="quarter" idx="12"/>
          </p:nvPr>
        </p:nvSpPr>
        <p:spPr/>
        <p:txBody>
          <a:bodyPr/>
          <a:lstStyle/>
          <a:p>
            <a:fld id="{D3D538F9-49A3-B84F-B36B-A7030CDE5D5B}" type="slidenum">
              <a:rPr lang="en-US" smtClean="0"/>
              <a:t>40</a:t>
            </a:fld>
            <a:endParaRPr lang="en-US"/>
          </a:p>
        </p:txBody>
      </p:sp>
      <p:pic>
        <p:nvPicPr>
          <p:cNvPr id="7" name="OPUS shared">
            <a:extLst>
              <a:ext uri="{FF2B5EF4-FFF2-40B4-BE49-F238E27FC236}">
                <a16:creationId xmlns:a16="http://schemas.microsoft.com/office/drawing/2014/main" id="{D22E484A-654C-4FE4-8BC5-1F2545CFF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572" y="1470407"/>
            <a:ext cx="3211483" cy="3674596"/>
          </a:xfrm>
          <a:prstGeom prst="rect">
            <a:avLst/>
          </a:prstGeom>
          <a:ln w="31750">
            <a:solidFill>
              <a:schemeClr val="bg1">
                <a:lumMod val="75000"/>
              </a:schemeClr>
            </a:solidFill>
          </a:ln>
        </p:spPr>
      </p:pic>
      <p:pic>
        <p:nvPicPr>
          <p:cNvPr id="8" name="datasheet1">
            <a:extLst>
              <a:ext uri="{FF2B5EF4-FFF2-40B4-BE49-F238E27FC236}">
                <a16:creationId xmlns:a16="http://schemas.microsoft.com/office/drawing/2014/main" id="{7ED13A3B-4371-4C04-8E29-5B5492F2BB4E}"/>
              </a:ext>
            </a:extLst>
          </p:cNvPr>
          <p:cNvPicPr>
            <a:picLocks noChangeAspect="1"/>
          </p:cNvPicPr>
          <p:nvPr/>
        </p:nvPicPr>
        <p:blipFill>
          <a:blip r:embed="rId3"/>
          <a:stretch>
            <a:fillRect/>
          </a:stretch>
        </p:blipFill>
        <p:spPr>
          <a:xfrm>
            <a:off x="4228762" y="1787571"/>
            <a:ext cx="2785504" cy="2943716"/>
          </a:xfrm>
          <a:prstGeom prst="rect">
            <a:avLst/>
          </a:prstGeom>
          <a:ln w="31750">
            <a:solidFill>
              <a:schemeClr val="bg1">
                <a:lumMod val="75000"/>
              </a:schemeClr>
            </a:solidFill>
          </a:ln>
        </p:spPr>
      </p:pic>
      <p:pic>
        <p:nvPicPr>
          <p:cNvPr id="9" name="datasheet2">
            <a:extLst>
              <a:ext uri="{FF2B5EF4-FFF2-40B4-BE49-F238E27FC236}">
                <a16:creationId xmlns:a16="http://schemas.microsoft.com/office/drawing/2014/main" id="{24DE7948-1973-42D2-B45B-31AFFB04D570}"/>
              </a:ext>
            </a:extLst>
          </p:cNvPr>
          <p:cNvPicPr>
            <a:picLocks noChangeAspect="1"/>
          </p:cNvPicPr>
          <p:nvPr/>
        </p:nvPicPr>
        <p:blipFill>
          <a:blip r:embed="rId4"/>
          <a:stretch>
            <a:fillRect/>
          </a:stretch>
        </p:blipFill>
        <p:spPr>
          <a:xfrm>
            <a:off x="4882466" y="2974766"/>
            <a:ext cx="2785504" cy="2943716"/>
          </a:xfrm>
          <a:prstGeom prst="rect">
            <a:avLst/>
          </a:prstGeom>
          <a:ln w="31750">
            <a:solidFill>
              <a:schemeClr val="bg1">
                <a:lumMod val="75000"/>
              </a:schemeClr>
            </a:solidFill>
          </a:ln>
        </p:spPr>
      </p:pic>
      <p:pic>
        <p:nvPicPr>
          <p:cNvPr id="10" name="datasheet3">
            <a:extLst>
              <a:ext uri="{FF2B5EF4-FFF2-40B4-BE49-F238E27FC236}">
                <a16:creationId xmlns:a16="http://schemas.microsoft.com/office/drawing/2014/main" id="{616F8AE2-8332-4998-8DC1-4E17DF40D4B6}"/>
              </a:ext>
            </a:extLst>
          </p:cNvPr>
          <p:cNvPicPr>
            <a:picLocks noChangeAspect="1"/>
          </p:cNvPicPr>
          <p:nvPr/>
        </p:nvPicPr>
        <p:blipFill>
          <a:blip r:embed="rId5"/>
          <a:stretch>
            <a:fillRect/>
          </a:stretch>
        </p:blipFill>
        <p:spPr>
          <a:xfrm>
            <a:off x="6279428" y="1970043"/>
            <a:ext cx="2785504" cy="2943716"/>
          </a:xfrm>
          <a:prstGeom prst="rect">
            <a:avLst/>
          </a:prstGeom>
          <a:ln w="31750">
            <a:solidFill>
              <a:schemeClr val="bg1">
                <a:lumMod val="75000"/>
              </a:schemeClr>
            </a:solidFill>
          </a:ln>
        </p:spPr>
      </p:pic>
      <p:sp>
        <p:nvSpPr>
          <p:cNvPr id="3" name="TextBox 2">
            <a:extLst>
              <a:ext uri="{FF2B5EF4-FFF2-40B4-BE49-F238E27FC236}">
                <a16:creationId xmlns:a16="http://schemas.microsoft.com/office/drawing/2014/main" id="{D588F099-C1B4-4A35-8F21-5390A7136BD0}"/>
              </a:ext>
            </a:extLst>
          </p:cNvPr>
          <p:cNvSpPr txBox="1"/>
          <p:nvPr/>
        </p:nvSpPr>
        <p:spPr>
          <a:xfrm>
            <a:off x="457200" y="4191115"/>
            <a:ext cx="6284686" cy="276999"/>
          </a:xfrm>
          <a:prstGeom prst="rect">
            <a:avLst/>
          </a:prstGeom>
          <a:noFill/>
        </p:spPr>
        <p:txBody>
          <a:bodyPr wrap="square" rtlCol="0">
            <a:spAutoFit/>
          </a:bodyPr>
          <a:lstStyle/>
          <a:p>
            <a:r>
              <a:rPr lang="en-US" sz="1200" dirty="0">
                <a:latin typeface="+mj-lt"/>
              </a:rPr>
              <a:t>*Need 2 or more GPS datasets in our database, existing data holdings count toward that.</a:t>
            </a:r>
          </a:p>
        </p:txBody>
      </p:sp>
      <p:sp>
        <p:nvSpPr>
          <p:cNvPr id="13" name="Title 15">
            <a:extLst>
              <a:ext uri="{FF2B5EF4-FFF2-40B4-BE49-F238E27FC236}">
                <a16:creationId xmlns:a16="http://schemas.microsoft.com/office/drawing/2014/main" id="{4F6F18F9-E373-420D-A78B-795AEEEC96F2}"/>
              </a:ext>
            </a:extLst>
          </p:cNvPr>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b="1" dirty="0"/>
              <a:t>OPUS Shared vs. OPUS Projects</a:t>
            </a:r>
          </a:p>
        </p:txBody>
      </p:sp>
    </p:spTree>
    <p:extLst>
      <p:ext uri="{BB962C8B-B14F-4D97-AF65-F5344CB8AC3E}">
        <p14:creationId xmlns:p14="http://schemas.microsoft.com/office/powerpoint/2010/main" val="39064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244366" y="870802"/>
            <a:ext cx="8789275" cy="3889589"/>
          </a:xfrm>
        </p:spPr>
        <p:txBody>
          <a:bodyPr>
            <a:noAutofit/>
          </a:bodyPr>
          <a:lstStyle/>
          <a:p>
            <a:pPr marL="0" indent="0">
              <a:buNone/>
            </a:pPr>
            <a:r>
              <a:rPr lang="en-US" sz="4000" b="1" dirty="0"/>
              <a:t>Epoch</a:t>
            </a:r>
            <a:endParaRPr lang="en-US" sz="2000" b="1" dirty="0"/>
          </a:p>
          <a:p>
            <a:r>
              <a:rPr lang="en-US" dirty="0">
                <a:latin typeface="Cambria" panose="02040503050406030204" pitchFamily="18" charset="0"/>
                <a:ea typeface="Cambria" panose="02040503050406030204" pitchFamily="18" charset="0"/>
              </a:rPr>
              <a:t>eh-puck? </a:t>
            </a:r>
            <a:r>
              <a:rPr lang="en-US" dirty="0" err="1">
                <a:latin typeface="Cambria" panose="02040503050406030204" pitchFamily="18" charset="0"/>
                <a:ea typeface="Cambria" panose="02040503050406030204" pitchFamily="18" charset="0"/>
              </a:rPr>
              <a:t>ee</a:t>
            </a:r>
            <a:r>
              <a:rPr lang="en-US" dirty="0">
                <a:latin typeface="Cambria" panose="02040503050406030204" pitchFamily="18" charset="0"/>
                <a:ea typeface="Cambria" panose="02040503050406030204" pitchFamily="18" charset="0"/>
              </a:rPr>
              <a:t>-pock? </a:t>
            </a:r>
            <a:r>
              <a:rPr lang="en-US" dirty="0">
                <a:solidFill>
                  <a:schemeClr val="tx1">
                    <a:lumMod val="50000"/>
                    <a:lumOff val="50000"/>
                  </a:schemeClr>
                </a:solidFill>
                <a:latin typeface="Cambria" panose="02040503050406030204" pitchFamily="18" charset="0"/>
                <a:ea typeface="Cambria" panose="02040503050406030204" pitchFamily="18" charset="0"/>
              </a:rPr>
              <a:t>… </a:t>
            </a:r>
            <a:r>
              <a:rPr lang="en-US" i="1" dirty="0">
                <a:solidFill>
                  <a:schemeClr val="tx1">
                    <a:lumMod val="50000"/>
                    <a:lumOff val="50000"/>
                  </a:schemeClr>
                </a:solidFill>
                <a:latin typeface="Cambria" panose="02040503050406030204" pitchFamily="18" charset="0"/>
                <a:ea typeface="Cambria" panose="02040503050406030204" pitchFamily="18" charset="0"/>
              </a:rPr>
              <a:t>to-may-to, to-</a:t>
            </a:r>
            <a:r>
              <a:rPr lang="en-US" i="1" dirty="0" err="1">
                <a:solidFill>
                  <a:schemeClr val="tx1">
                    <a:lumMod val="50000"/>
                    <a:lumOff val="50000"/>
                  </a:schemeClr>
                </a:solidFill>
                <a:latin typeface="Cambria" panose="02040503050406030204" pitchFamily="18" charset="0"/>
                <a:ea typeface="Cambria" panose="02040503050406030204" pitchFamily="18" charset="0"/>
              </a:rPr>
              <a:t>mah</a:t>
            </a:r>
            <a:r>
              <a:rPr lang="en-US" i="1" dirty="0">
                <a:solidFill>
                  <a:schemeClr val="tx1">
                    <a:lumMod val="50000"/>
                    <a:lumOff val="50000"/>
                  </a:schemeClr>
                </a:solidFill>
                <a:latin typeface="Cambria" panose="02040503050406030204" pitchFamily="18" charset="0"/>
                <a:ea typeface="Cambria" panose="02040503050406030204" pitchFamily="18" charset="0"/>
              </a:rPr>
              <a:t>-to</a:t>
            </a:r>
          </a:p>
          <a:p>
            <a:r>
              <a:rPr lang="en-US" b="1" dirty="0"/>
              <a:t>an instant of time; a moment in time</a:t>
            </a:r>
          </a:p>
          <a:p>
            <a:r>
              <a:rPr lang="en-US" dirty="0">
                <a:latin typeface="Cambria" panose="02040503050406030204" pitchFamily="18" charset="0"/>
                <a:ea typeface="Cambria" panose="02040503050406030204" pitchFamily="18" charset="0"/>
              </a:rPr>
              <a:t>astronomy &amp; geodesy use a decimal date</a:t>
            </a:r>
          </a:p>
          <a:p>
            <a:pPr lvl="1"/>
            <a:r>
              <a:rPr lang="en-US" dirty="0">
                <a:latin typeface="Cambria" panose="02040503050406030204" pitchFamily="18" charset="0"/>
                <a:ea typeface="Cambria" panose="02040503050406030204" pitchFamily="18" charset="0"/>
              </a:rPr>
              <a:t>2021.4762 = 23 June 2021 @ 19:16:00</a:t>
            </a:r>
          </a:p>
          <a:p>
            <a:pPr lvl="1"/>
            <a:r>
              <a:rPr lang="en-US" dirty="0">
                <a:latin typeface="Cambria" panose="02040503050406030204" pitchFamily="18" charset="0"/>
                <a:ea typeface="Cambria" panose="02040503050406030204" pitchFamily="18" charset="0"/>
              </a:rPr>
              <a:t>using epochs is important, not your format</a:t>
            </a:r>
          </a:p>
          <a:p>
            <a:pPr lvl="2"/>
            <a:r>
              <a:rPr lang="en-US" dirty="0">
                <a:latin typeface="Cambria" panose="02040503050406030204" pitchFamily="18" charset="0"/>
                <a:ea typeface="Cambria" panose="02040503050406030204" pitchFamily="18" charset="0"/>
              </a:rPr>
              <a:t>start preparing to assign epochs to your data</a:t>
            </a:r>
            <a:endParaRPr lang="en-US" sz="2800"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600" dirty="0">
                <a:latin typeface="Cambria" panose="02040503050406030204" pitchFamily="18" charset="0"/>
                <a:ea typeface="Tahoma" panose="020B0604030504040204" pitchFamily="34" charset="0"/>
                <a:cs typeface="Tahoma" panose="020B0604030504040204" pitchFamily="34" charset="0"/>
              </a:rPr>
              <a:t>Terminology – Time/4D</a:t>
            </a:r>
            <a:endParaRPr lang="en-US" sz="3600" dirty="0"/>
          </a:p>
        </p:txBody>
      </p:sp>
    </p:spTree>
    <p:custDataLst>
      <p:tags r:id="rId1"/>
    </p:custDataLst>
    <p:extLst>
      <p:ext uri="{BB962C8B-B14F-4D97-AF65-F5344CB8AC3E}">
        <p14:creationId xmlns:p14="http://schemas.microsoft.com/office/powerpoint/2010/main" val="352733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7" name="datasheet">
            <a:extLst>
              <a:ext uri="{FF2B5EF4-FFF2-40B4-BE49-F238E27FC236}">
                <a16:creationId xmlns:a16="http://schemas.microsoft.com/office/drawing/2014/main" id="{C5F4CFF0-836A-4FB3-AC6F-FEB7A8E73C9B}"/>
              </a:ext>
            </a:extLst>
          </p:cNvPr>
          <p:cNvPicPr>
            <a:picLocks noChangeAspect="1"/>
          </p:cNvPicPr>
          <p:nvPr/>
        </p:nvPicPr>
        <p:blipFill rotWithShape="1">
          <a:blip r:embed="rId4"/>
          <a:srcRect b="215" t="123"/>
          <a:stretch/>
        </p:blipFill>
        <p:spPr>
          <a:xfrm>
            <a:off x="141140" y="439755"/>
            <a:ext cx="8859504" cy="3017820"/>
          </a:xfrm>
          <a:prstGeom prst="rect">
            <a:avLst/>
          </a:prstGeom>
          <a:ln w="25400">
            <a:solidFill>
              <a:schemeClr val="bg1">
                <a:lumMod val="65000"/>
              </a:schemeClr>
            </a:solidFill>
          </a:ln>
        </p:spPr>
      </p:pic>
      <p:sp>
        <p:nvSpPr>
          <p:cNvPr id="8" name="Rounded Rectangle 18">
            <a:extLst>
              <a:ext uri="{FF2B5EF4-FFF2-40B4-BE49-F238E27FC236}">
                <a16:creationId xmlns:a16="http://schemas.microsoft.com/office/drawing/2014/main" id="{F71F7EF1-E122-44D7-AB10-3930D894C5AB}"/>
              </a:ext>
            </a:extLst>
          </p:cNvPr>
          <p:cNvSpPr/>
          <p:nvPr/>
        </p:nvSpPr>
        <p:spPr>
          <a:xfrm>
            <a:off x="1009651" y="2809875"/>
            <a:ext cx="3688424" cy="371475"/>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a:defRPr/>
            </a:pPr>
            <a:endParaRPr lang="en-US" sz="1350">
              <a:solidFill>
                <a:prstClr val="white"/>
              </a:solidFill>
              <a:latin typeface="Calibri"/>
            </a:endParaRPr>
          </a:p>
        </p:txBody>
      </p:sp>
    </p:spTree>
    <p:custDataLst>
      <p:tags r:id="rId1"/>
    </p:custDataLst>
    <p:extLst>
      <p:ext uri="{BB962C8B-B14F-4D97-AF65-F5344CB8AC3E}">
        <p14:creationId xmlns:p14="http://schemas.microsoft.com/office/powerpoint/2010/main" val="3474403710"/>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OPUS solution report">
            <a:extLst>
              <a:ext uri="{FF2B5EF4-FFF2-40B4-BE49-F238E27FC236}">
                <a16:creationId xmlns:a16="http://schemas.microsoft.com/office/drawing/2014/main" id="{D2E0B807-A2D0-4237-82C8-31393469B917}"/>
              </a:ext>
            </a:extLst>
          </p:cNvPr>
          <p:cNvPicPr>
            <a:picLocks noChangeAspect="1"/>
          </p:cNvPicPr>
          <p:nvPr/>
        </p:nvPicPr>
        <p:blipFill rotWithShape="1">
          <a:blip r:embed="rId4">
            <a:extLst>
              <a:ext uri="{28A0092B-C50C-407E-A947-70E740481C1C}">
                <a14:useLocalDpi xmlns:a14="http://schemas.microsoft.com/office/drawing/2010/main" val="0"/>
              </a:ext>
            </a:extLst>
          </a:blip>
          <a:srcRect b="52" l="51" r="81" t="189"/>
          <a:stretch/>
        </p:blipFill>
        <p:spPr>
          <a:xfrm>
            <a:off x="1241311" y="22588"/>
            <a:ext cx="6668181" cy="5091103"/>
          </a:xfrm>
          <a:prstGeom prst="rect">
            <a:avLst/>
          </a:prstGeom>
          <a:ln w="25400">
            <a:solidFill>
              <a:schemeClr val="tx1"/>
            </a:solidFill>
          </a:ln>
        </p:spPr>
      </p:pic>
      <p:sp>
        <p:nvSpPr>
          <p:cNvPr id="5" name="Rounded Rectangle 8">
            <a:extLst>
              <a:ext uri="{FF2B5EF4-FFF2-40B4-BE49-F238E27FC236}">
                <a16:creationId xmlns:a16="http://schemas.microsoft.com/office/drawing/2014/main" id="{AC3FD8DB-C2A5-48FA-A52B-41937B5B0BFB}"/>
              </a:ext>
            </a:extLst>
          </p:cNvPr>
          <p:cNvSpPr/>
          <p:nvPr/>
        </p:nvSpPr>
        <p:spPr>
          <a:xfrm>
            <a:off x="5576548" y="2947313"/>
            <a:ext cx="2332944" cy="449036"/>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a:endParaRPr lang="en-US" sz="1350"/>
          </a:p>
        </p:txBody>
      </p:sp>
      <p:sp>
        <p:nvSpPr>
          <p:cNvPr id="6" name="Rounded Rectangle 4">
            <a:extLst>
              <a:ext uri="{FF2B5EF4-FFF2-40B4-BE49-F238E27FC236}">
                <a16:creationId xmlns:a16="http://schemas.microsoft.com/office/drawing/2014/main" id="{599BF4FF-C619-462F-A6DF-9ACA46C67905}"/>
              </a:ext>
            </a:extLst>
          </p:cNvPr>
          <p:cNvSpPr/>
          <p:nvPr/>
        </p:nvSpPr>
        <p:spPr>
          <a:xfrm>
            <a:off x="2155372" y="2947313"/>
            <a:ext cx="2503714" cy="449036"/>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a:endParaRPr lang="en-US" sz="1350"/>
          </a:p>
        </p:txBody>
      </p:sp>
      <p:sp>
        <p:nvSpPr>
          <p:cNvPr id="2" name="TextBox 1">
            <a:extLst>
              <a:ext uri="{FF2B5EF4-FFF2-40B4-BE49-F238E27FC236}">
                <a16:creationId xmlns:a16="http://schemas.microsoft.com/office/drawing/2014/main" id="{3F9088AC-1686-4808-BCEB-DBB655FEE0D0}"/>
              </a:ext>
            </a:extLst>
          </p:cNvPr>
          <p:cNvSpPr txBox="1"/>
          <p:nvPr/>
        </p:nvSpPr>
        <p:spPr>
          <a:xfrm>
            <a:off x="621847" y="2169091"/>
            <a:ext cx="3067050" cy="640784"/>
          </a:xfrm>
          <a:prstGeom prst="rect">
            <a:avLst/>
          </a:prstGeom>
          <a:solidFill>
            <a:schemeClr val="bg1"/>
          </a:solid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dirty="0" lang="en-US" sz="2800">
                <a:solidFill>
                  <a:schemeClr val="tx1"/>
                </a:solidFill>
                <a:latin charset="0" panose="02040503050406030204" pitchFamily="18" typeface="Cambria"/>
                <a:ea charset="0" panose="02040503050406030204" pitchFamily="18" typeface="Cambria"/>
              </a:rPr>
              <a:t>Reference Epoch</a:t>
            </a:r>
          </a:p>
        </p:txBody>
      </p:sp>
      <p:sp>
        <p:nvSpPr>
          <p:cNvPr id="7" name="TextBox 6">
            <a:extLst>
              <a:ext uri="{FF2B5EF4-FFF2-40B4-BE49-F238E27FC236}">
                <a16:creationId xmlns:a16="http://schemas.microsoft.com/office/drawing/2014/main" id="{19BEBFD8-A8E3-48CB-AAE9-DEED8BB54427}"/>
              </a:ext>
            </a:extLst>
          </p:cNvPr>
          <p:cNvSpPr txBox="1"/>
          <p:nvPr/>
        </p:nvSpPr>
        <p:spPr>
          <a:xfrm>
            <a:off x="5978639" y="2196187"/>
            <a:ext cx="3067050" cy="640784"/>
          </a:xfrm>
          <a:prstGeom prst="rect">
            <a:avLst/>
          </a:prstGeom>
          <a:solidFill>
            <a:schemeClr val="bg1"/>
          </a:solid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dirty="0" lang="en-US" sz="2800">
                <a:solidFill>
                  <a:schemeClr val="tx1"/>
                </a:solidFill>
                <a:latin charset="0" panose="02040503050406030204" pitchFamily="18" typeface="Cambria"/>
                <a:ea charset="0" panose="02040503050406030204" pitchFamily="18" typeface="Cambria"/>
              </a:rPr>
              <a:t>Survey Epoch</a:t>
            </a:r>
          </a:p>
        </p:txBody>
      </p:sp>
    </p:spTree>
    <p:custDataLst>
      <p:tags r:id="rId1"/>
    </p:custDataLst>
    <p:extLst>
      <p:ext uri="{BB962C8B-B14F-4D97-AF65-F5344CB8AC3E}">
        <p14:creationId xmlns:p14="http://schemas.microsoft.com/office/powerpoint/2010/main" val="873892389"/>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4">
                                  <p:stCondLst>
                                    <p:cond delay="250"/>
                                  </p:stCondLst>
                                  <p:childTnLst>
                                    <p:set>
                                      <p:cBhvr>
                                        <p:cTn dur="1" fill="hold" id="6">
                                          <p:stCondLst>
                                            <p:cond delay="0"/>
                                          </p:stCondLst>
                                        </p:cTn>
                                        <p:tgtEl>
                                          <p:spTgt spid="6"/>
                                        </p:tgtEl>
                                        <p:attrNameLst>
                                          <p:attrName>style.visibility</p:attrName>
                                        </p:attrNameLst>
                                      </p:cBhvr>
                                      <p:to>
                                        <p:strVal val="visible"/>
                                      </p:to>
                                    </p:set>
                                    <p:animEffect filter="wheel(4)" transition="in">
                                      <p:cBhvr>
                                        <p:cTn dur="2000" id="7"/>
                                        <p:tgtEl>
                                          <p:spTgt spid="6"/>
                                        </p:tgtEl>
                                      </p:cBhvr>
                                    </p:animEffect>
                                  </p:childTnLst>
                                </p:cTn>
                              </p:par>
                            </p:childTnLst>
                          </p:cTn>
                        </p:par>
                        <p:par>
                          <p:cTn fill="hold" id="8">
                            <p:stCondLst>
                              <p:cond delay="2250"/>
                            </p:stCondLst>
                            <p:childTnLst>
                              <p:par>
                                <p:cTn fill="hold" grpId="0" id="9" nodeType="afterEffect" presetClass="entr" presetID="21" presetSubtype="4">
                                  <p:stCondLst>
                                    <p:cond delay="1000"/>
                                  </p:stCondLst>
                                  <p:childTnLst>
                                    <p:set>
                                      <p:cBhvr>
                                        <p:cTn dur="1" fill="hold" id="10">
                                          <p:stCondLst>
                                            <p:cond delay="0"/>
                                          </p:stCondLst>
                                        </p:cTn>
                                        <p:tgtEl>
                                          <p:spTgt spid="5"/>
                                        </p:tgtEl>
                                        <p:attrNameLst>
                                          <p:attrName>style.visibility</p:attrName>
                                        </p:attrNameLst>
                                      </p:cBhvr>
                                      <p:to>
                                        <p:strVal val="visible"/>
                                      </p:to>
                                    </p:set>
                                    <p:animEffect filter="wheel(4)" transition="in">
                                      <p:cBhvr>
                                        <p:cTn dur="2000" id="11"/>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P animBg="1" grpId="0" spid="6"/>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1B14E5-5F28-D786-864F-88BED4E66C54}"/>
              </a:ext>
            </a:extLst>
          </p:cNvPr>
          <p:cNvSpPr>
            <a:spLocks noGrp="1"/>
          </p:cNvSpPr>
          <p:nvPr>
            <p:ph type="title"/>
          </p:nvPr>
        </p:nvSpPr>
        <p:spPr/>
        <p:txBody>
          <a:bodyPr/>
          <a:lstStyle/>
          <a:p>
            <a:r>
              <a:rPr lang="en-US" dirty="0"/>
              <a:t>Epochs in Modernized NSRS</a:t>
            </a:r>
          </a:p>
        </p:txBody>
      </p:sp>
      <p:sp>
        <p:nvSpPr>
          <p:cNvPr id="5" name="Text Placeholder 4">
            <a:extLst>
              <a:ext uri="{FF2B5EF4-FFF2-40B4-BE49-F238E27FC236}">
                <a16:creationId xmlns:a16="http://schemas.microsoft.com/office/drawing/2014/main" id="{E4ABCEAB-D574-1AEE-0915-9B613F01E57A}"/>
              </a:ext>
            </a:extLst>
          </p:cNvPr>
          <p:cNvSpPr>
            <a:spLocks noGrp="1"/>
          </p:cNvSpPr>
          <p:nvPr>
            <p:ph type="body" idx="1"/>
          </p:nvPr>
        </p:nvSpPr>
        <p:spPr>
          <a:xfrm>
            <a:off x="4497388" y="1151335"/>
            <a:ext cx="4260356" cy="479822"/>
          </a:xfrm>
        </p:spPr>
        <p:txBody>
          <a:bodyPr>
            <a:noAutofit/>
          </a:bodyPr>
          <a:lstStyle/>
          <a:p>
            <a:pPr algn="ctr"/>
            <a:r>
              <a:rPr lang="en-US" sz="3200" dirty="0"/>
              <a:t>Reference Epoch (RE)</a:t>
            </a:r>
          </a:p>
        </p:txBody>
      </p:sp>
      <p:sp>
        <p:nvSpPr>
          <p:cNvPr id="6" name="Content Placeholder 5">
            <a:extLst>
              <a:ext uri="{FF2B5EF4-FFF2-40B4-BE49-F238E27FC236}">
                <a16:creationId xmlns:a16="http://schemas.microsoft.com/office/drawing/2014/main" id="{5D942B78-4ABB-EE99-AC23-A2C92BFEC77B}"/>
              </a:ext>
            </a:extLst>
          </p:cNvPr>
          <p:cNvSpPr>
            <a:spLocks noGrp="1"/>
          </p:cNvSpPr>
          <p:nvPr>
            <p:ph sz="half" idx="2"/>
          </p:nvPr>
        </p:nvSpPr>
        <p:spPr>
          <a:xfrm>
            <a:off x="4497387" y="1631156"/>
            <a:ext cx="4260357" cy="2963466"/>
          </a:xfrm>
        </p:spPr>
        <p:txBody>
          <a:bodyPr>
            <a:noAutofit/>
          </a:bodyPr>
          <a:lstStyle/>
          <a:p>
            <a:r>
              <a:rPr lang="en-US" dirty="0"/>
              <a:t>Position after propagated back in time from SE to RE</a:t>
            </a:r>
          </a:p>
          <a:p>
            <a:r>
              <a:rPr lang="en-US" dirty="0"/>
              <a:t>Used in NAD 83</a:t>
            </a:r>
          </a:p>
          <a:p>
            <a:r>
              <a:rPr lang="en-US" b="1" dirty="0"/>
              <a:t>REC = RE Coordinate</a:t>
            </a:r>
          </a:p>
          <a:p>
            <a:r>
              <a:rPr lang="en-US" dirty="0"/>
              <a:t>Ground movement will be </a:t>
            </a:r>
            <a:r>
              <a:rPr lang="en-US" i="1" dirty="0"/>
              <a:t>hidden</a:t>
            </a:r>
          </a:p>
          <a:p>
            <a:endParaRPr lang="en-US" i="1" dirty="0"/>
          </a:p>
        </p:txBody>
      </p:sp>
      <p:sp>
        <p:nvSpPr>
          <p:cNvPr id="7" name="Text Placeholder 6">
            <a:extLst>
              <a:ext uri="{FF2B5EF4-FFF2-40B4-BE49-F238E27FC236}">
                <a16:creationId xmlns:a16="http://schemas.microsoft.com/office/drawing/2014/main" id="{CC50965C-82B0-AC2A-2538-0742542C42C9}"/>
              </a:ext>
            </a:extLst>
          </p:cNvPr>
          <p:cNvSpPr>
            <a:spLocks noGrp="1"/>
          </p:cNvSpPr>
          <p:nvPr>
            <p:ph type="body" sz="quarter" idx="3"/>
          </p:nvPr>
        </p:nvSpPr>
        <p:spPr>
          <a:xfrm>
            <a:off x="455613" y="1151787"/>
            <a:ext cx="4041775" cy="479822"/>
          </a:xfrm>
        </p:spPr>
        <p:txBody>
          <a:bodyPr>
            <a:noAutofit/>
          </a:bodyPr>
          <a:lstStyle/>
          <a:p>
            <a:pPr algn="ctr"/>
            <a:r>
              <a:rPr lang="en-US" sz="3200" dirty="0"/>
              <a:t>Survey Epoch (SE)</a:t>
            </a:r>
          </a:p>
        </p:txBody>
      </p:sp>
      <p:sp>
        <p:nvSpPr>
          <p:cNvPr id="8" name="Content Placeholder 7">
            <a:extLst>
              <a:ext uri="{FF2B5EF4-FFF2-40B4-BE49-F238E27FC236}">
                <a16:creationId xmlns:a16="http://schemas.microsoft.com/office/drawing/2014/main" id="{D764E3B5-2817-FA71-1354-7B4C705FE3CA}"/>
              </a:ext>
            </a:extLst>
          </p:cNvPr>
          <p:cNvSpPr>
            <a:spLocks noGrp="1"/>
          </p:cNvSpPr>
          <p:nvPr>
            <p:ph sz="quarter" idx="4"/>
          </p:nvPr>
        </p:nvSpPr>
        <p:spPr>
          <a:xfrm>
            <a:off x="455613" y="1631608"/>
            <a:ext cx="4041775" cy="2963466"/>
          </a:xfrm>
        </p:spPr>
        <p:txBody>
          <a:bodyPr>
            <a:noAutofit/>
          </a:bodyPr>
          <a:lstStyle/>
          <a:p>
            <a:r>
              <a:rPr lang="en-US" dirty="0"/>
              <a:t>Position at the moment of survey data collection</a:t>
            </a:r>
          </a:p>
          <a:p>
            <a:r>
              <a:rPr lang="en-US" dirty="0"/>
              <a:t>Used in ITRF</a:t>
            </a:r>
          </a:p>
          <a:p>
            <a:r>
              <a:rPr lang="en-US" b="1" dirty="0"/>
              <a:t>SEC = SE Coordinate </a:t>
            </a:r>
          </a:p>
          <a:p>
            <a:r>
              <a:rPr lang="en-US" dirty="0"/>
              <a:t>Ground movement will be </a:t>
            </a:r>
            <a:r>
              <a:rPr lang="en-US" i="1" dirty="0"/>
              <a:t>illustrated</a:t>
            </a:r>
          </a:p>
        </p:txBody>
      </p:sp>
    </p:spTree>
    <p:extLst>
      <p:ext uri="{BB962C8B-B14F-4D97-AF65-F5344CB8AC3E}">
        <p14:creationId xmlns:p14="http://schemas.microsoft.com/office/powerpoint/2010/main" val="291562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just new datums"/>
          <p:cNvSpPr txBox="1">
            <a:spLocks noGrp="1"/>
          </p:cNvSpPr>
          <p:nvPr>
            <p:ph type="title"/>
          </p:nvPr>
        </p:nvSpPr>
        <p:spPr>
          <a:xfrm>
            <a:off x="1143001" y="2906285"/>
            <a:ext cx="6857999" cy="566822"/>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3600" i="1" spc="-30" dirty="0">
                <a:cs typeface="Calibri"/>
              </a:rPr>
              <a:t>Yes, we are delayed.</a:t>
            </a:r>
            <a:endParaRPr sz="3600" i="1" dirty="0">
              <a:cs typeface="Calibri"/>
            </a:endParaRPr>
          </a:p>
        </p:txBody>
      </p:sp>
      <p:sp>
        <p:nvSpPr>
          <p:cNvPr id="3" name="nsrs modernization"/>
          <p:cNvSpPr txBox="1"/>
          <p:nvPr/>
        </p:nvSpPr>
        <p:spPr>
          <a:xfrm>
            <a:off x="1143001" y="1829574"/>
            <a:ext cx="6858000" cy="889987"/>
          </a:xfrm>
          <a:prstGeom prst="rect">
            <a:avLst/>
          </a:prstGeom>
        </p:spPr>
        <p:txBody>
          <a:bodyPr vert="horz" wrap="square" lIns="0" tIns="12700" rIns="0" bIns="0" rtlCol="0">
            <a:spAutoFit/>
          </a:bodyPr>
          <a:lstStyle/>
          <a:p>
            <a:pPr marL="0" lvl="1" algn="ctr" defTabSz="342900" fontAlgn="base">
              <a:spcBef>
                <a:spcPts val="100"/>
              </a:spcBef>
              <a:spcAft>
                <a:spcPct val="0"/>
              </a:spcAft>
              <a:defRPr/>
            </a:pPr>
            <a:r>
              <a:rPr lang="en-US" sz="5700" spc="-5" dirty="0">
                <a:solidFill>
                  <a:prstClr val="black"/>
                </a:solidFill>
                <a:latin typeface="Cambria" panose="02040503050406030204" pitchFamily="18" charset="0"/>
                <a:ea typeface="ＭＳ Ｐゴシック" pitchFamily="34" charset="-128"/>
                <a:cs typeface="Calibri"/>
              </a:rPr>
              <a:t>NSRS Modernization</a:t>
            </a:r>
          </a:p>
        </p:txBody>
      </p:sp>
    </p:spTree>
    <p:extLst>
      <p:ext uri="{BB962C8B-B14F-4D97-AF65-F5344CB8AC3E}">
        <p14:creationId xmlns:p14="http://schemas.microsoft.com/office/powerpoint/2010/main" val="41740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244890"/>
            <a:ext cx="6858000" cy="658117"/>
          </a:xfrm>
        </p:spPr>
        <p:txBody>
          <a:bodyPr/>
          <a:lstStyle/>
          <a:p>
            <a:r>
              <a:rPr lang="en-US" sz="3000" dirty="0"/>
              <a:t>Delayed Release of the Modernized NSRS</a:t>
            </a:r>
          </a:p>
        </p:txBody>
      </p:sp>
      <p:sp>
        <p:nvSpPr>
          <p:cNvPr id="5" name="Content Placeholder 4"/>
          <p:cNvSpPr>
            <a:spLocks noGrp="1"/>
          </p:cNvSpPr>
          <p:nvPr>
            <p:ph idx="1"/>
          </p:nvPr>
        </p:nvSpPr>
        <p:spPr>
          <a:xfrm>
            <a:off x="178420" y="936702"/>
            <a:ext cx="8668214" cy="3731942"/>
          </a:xfrm>
        </p:spPr>
        <p:txBody>
          <a:bodyPr>
            <a:noAutofit/>
          </a:bodyPr>
          <a:lstStyle/>
          <a:p>
            <a:pPr eaLnBrk="1" hangingPunct="1"/>
            <a:r>
              <a:rPr lang="en-US" altLang="en-US" sz="2200" i="1" dirty="0"/>
              <a:t>How long will the delay be?</a:t>
            </a:r>
          </a:p>
          <a:p>
            <a:pPr marL="348854" lvl="1"/>
            <a:r>
              <a:rPr lang="en-US" altLang="en-US" sz="2200" dirty="0">
                <a:latin typeface="Cambria" panose="02040503050406030204" pitchFamily="18" charset="0"/>
                <a:ea typeface="Cambria" panose="02040503050406030204" pitchFamily="18" charset="0"/>
              </a:rPr>
              <a:t>Our website or newsletter is best source of projected timeframe, current estimate is </a:t>
            </a:r>
            <a:r>
              <a:rPr lang="en-US" altLang="en-US" sz="2200" b="1" dirty="0">
                <a:latin typeface="Cambria" panose="02040503050406030204" pitchFamily="18" charset="0"/>
                <a:ea typeface="Cambria" panose="02040503050406030204" pitchFamily="18" charset="0"/>
              </a:rPr>
              <a:t>middle of 2025</a:t>
            </a:r>
            <a:r>
              <a:rPr lang="en-US" altLang="en-US" sz="2200" dirty="0">
                <a:latin typeface="Cambria" panose="02040503050406030204" pitchFamily="18" charset="0"/>
                <a:ea typeface="Cambria" panose="02040503050406030204" pitchFamily="18" charset="0"/>
              </a:rPr>
              <a:t>.</a:t>
            </a:r>
          </a:p>
          <a:p>
            <a:pPr>
              <a:spcBef>
                <a:spcPts val="1800"/>
              </a:spcBef>
            </a:pPr>
            <a:r>
              <a:rPr lang="en-US" altLang="en-US" sz="2200" i="1" dirty="0"/>
              <a:t>Will the names stay the same?</a:t>
            </a:r>
          </a:p>
          <a:p>
            <a:pPr marL="348854" lvl="1"/>
            <a:r>
              <a:rPr lang="en-US" altLang="en-US" sz="2200" dirty="0">
                <a:solidFill>
                  <a:prstClr val="black"/>
                </a:solidFill>
                <a:latin typeface="Cambria" panose="02040503050406030204" pitchFamily="18" charset="0"/>
                <a:ea typeface="Cambria" panose="02040503050406030204" pitchFamily="18" charset="0"/>
              </a:rPr>
              <a:t>Yes, terms containing “2022” such as “NATRF2022” and “NAPGD2022” will remain the same.</a:t>
            </a:r>
          </a:p>
          <a:p>
            <a:pPr>
              <a:spcBef>
                <a:spcPts val="1800"/>
              </a:spcBef>
            </a:pPr>
            <a:r>
              <a:rPr lang="en-US" altLang="en-US" sz="2200" i="1" dirty="0"/>
              <a:t>Will all previously proposed products be released along with the new datums?</a:t>
            </a:r>
          </a:p>
          <a:p>
            <a:pPr marL="348854" lvl="1"/>
            <a:r>
              <a:rPr lang="en-US" altLang="en-US" sz="2200" dirty="0">
                <a:solidFill>
                  <a:prstClr val="black"/>
                </a:solidFill>
                <a:ea typeface="Cambria" panose="02040503050406030204" pitchFamily="18" charset="0"/>
              </a:rPr>
              <a:t>No, they will not</a:t>
            </a:r>
            <a:r>
              <a:rPr lang="en-US" altLang="en-US" sz="2200" dirty="0">
                <a:solidFill>
                  <a:prstClr val="black"/>
                </a:solidFill>
                <a:latin typeface="Cambria" panose="02040503050406030204" pitchFamily="18" charset="0"/>
                <a:ea typeface="Cambria" panose="02040503050406030204" pitchFamily="18" charset="0"/>
              </a:rPr>
              <a:t>. </a:t>
            </a:r>
            <a:r>
              <a:rPr lang="en-US" altLang="en-US" sz="2200" dirty="0">
                <a:solidFill>
                  <a:prstClr val="black"/>
                </a:solidFill>
                <a:ea typeface="Cambria" panose="02040503050406030204" pitchFamily="18" charset="0"/>
              </a:rPr>
              <a:t>Check out our June 2022 webinar.</a:t>
            </a:r>
            <a:r>
              <a:rPr lang="en-US" altLang="en-US" sz="2200" dirty="0">
                <a:solidFill>
                  <a:prstClr val="black"/>
                </a:solidFill>
                <a:latin typeface="Cambria" panose="02040503050406030204" pitchFamily="18" charset="0"/>
                <a:ea typeface="Cambria" panose="02040503050406030204" pitchFamily="18" charset="0"/>
              </a:rPr>
              <a:t> </a:t>
            </a:r>
            <a:endParaRPr lang="en-US" altLang="en-US" sz="2200" b="1" i="1" dirty="0"/>
          </a:p>
        </p:txBody>
      </p:sp>
      <p:sp>
        <p:nvSpPr>
          <p:cNvPr id="6" name="TextBox 5"/>
          <p:cNvSpPr txBox="1"/>
          <p:nvPr/>
        </p:nvSpPr>
        <p:spPr bwMode="auto">
          <a:xfrm>
            <a:off x="0" y="4853426"/>
            <a:ext cx="2727029" cy="253916"/>
          </a:xfrm>
          <a:prstGeom prst="rect">
            <a:avLst/>
          </a:prstGeom>
          <a:noFill/>
          <a:ln w="9525">
            <a:noFill/>
            <a:miter lim="800000"/>
            <a:headEnd/>
            <a:tailEnd/>
          </a:ln>
        </p:spPr>
        <p:txBody>
          <a:bodyPr wrap="none" rtlCol="0">
            <a:spAutoFit/>
          </a:bodyPr>
          <a:lstStyle/>
          <a:p>
            <a:pPr defTabSz="342900" fontAlgn="base">
              <a:spcBef>
                <a:spcPct val="0"/>
              </a:spcBef>
              <a:spcAft>
                <a:spcPct val="0"/>
              </a:spcAft>
              <a:defRPr/>
            </a:pPr>
            <a:r>
              <a:rPr lang="en-US" sz="1050" dirty="0">
                <a:solidFill>
                  <a:prstClr val="black"/>
                </a:solidFill>
                <a:latin typeface="Calibri" pitchFamily="34" charset="0"/>
                <a:ea typeface="ＭＳ Ｐゴシック" pitchFamily="34" charset="-128"/>
                <a:hlinkClick r:id="rId3"/>
              </a:rPr>
              <a:t>hyperlink to the Track Our Progress homepage</a:t>
            </a:r>
            <a:endParaRPr lang="en-US" sz="1050" dirty="0">
              <a:solidFill>
                <a:prstClr val="black"/>
              </a:solidFill>
              <a:latin typeface="Calibri" pitchFamily="34" charset="0"/>
              <a:ea typeface="ＭＳ Ｐゴシック" pitchFamily="34" charset="-128"/>
            </a:endParaRPr>
          </a:p>
        </p:txBody>
      </p:sp>
      <p:sp>
        <p:nvSpPr>
          <p:cNvPr id="7" name="TextBox 6"/>
          <p:cNvSpPr txBox="1"/>
          <p:nvPr/>
        </p:nvSpPr>
        <p:spPr bwMode="auto">
          <a:xfrm>
            <a:off x="7625636" y="4852354"/>
            <a:ext cx="1518364" cy="253916"/>
          </a:xfrm>
          <a:prstGeom prst="rect">
            <a:avLst/>
          </a:prstGeom>
          <a:noFill/>
          <a:ln w="9525">
            <a:noFill/>
            <a:miter lim="800000"/>
            <a:headEnd/>
            <a:tailEnd/>
          </a:ln>
        </p:spPr>
        <p:txBody>
          <a:bodyPr wrap="none" rtlCol="0">
            <a:spAutoFit/>
          </a:bodyPr>
          <a:lstStyle/>
          <a:p>
            <a:pPr defTabSz="342900" fontAlgn="base">
              <a:spcBef>
                <a:spcPct val="0"/>
              </a:spcBef>
              <a:spcAft>
                <a:spcPct val="0"/>
              </a:spcAft>
              <a:defRPr/>
            </a:pPr>
            <a:r>
              <a:rPr lang="en-US" sz="1050" dirty="0">
                <a:solidFill>
                  <a:prstClr val="black"/>
                </a:solidFill>
                <a:latin typeface="Calibri" pitchFamily="34" charset="0"/>
                <a:ea typeface="ＭＳ Ｐゴシック" pitchFamily="34" charset="-128"/>
                <a:hlinkClick r:id="rId4"/>
              </a:rPr>
              <a:t>hyperlink to the full FAQ</a:t>
            </a:r>
            <a:endParaRPr lang="en-US" sz="1050" dirty="0">
              <a:solidFill>
                <a:prstClr val="black"/>
              </a:solidFill>
              <a:latin typeface="Calibri" pitchFamily="34" charset="0"/>
              <a:ea typeface="ＭＳ Ｐゴシック" pitchFamily="34" charset="-128"/>
            </a:endParaRPr>
          </a:p>
        </p:txBody>
      </p:sp>
      <p:sp>
        <p:nvSpPr>
          <p:cNvPr id="8" name="TextBox 7">
            <a:extLst>
              <a:ext uri="{FF2B5EF4-FFF2-40B4-BE49-F238E27FC236}">
                <a16:creationId xmlns:a16="http://schemas.microsoft.com/office/drawing/2014/main" id="{3380E46E-823A-41AC-818C-80C6AAE94C7D}"/>
              </a:ext>
            </a:extLst>
          </p:cNvPr>
          <p:cNvSpPr txBox="1"/>
          <p:nvPr/>
        </p:nvSpPr>
        <p:spPr bwMode="auto">
          <a:xfrm>
            <a:off x="3908196" y="4861588"/>
            <a:ext cx="1327608" cy="253916"/>
          </a:xfrm>
          <a:prstGeom prst="rect">
            <a:avLst/>
          </a:prstGeom>
          <a:noFill/>
          <a:ln w="9525">
            <a:noFill/>
            <a:miter lim="800000"/>
            <a:headEnd/>
            <a:tailEnd/>
          </a:ln>
        </p:spPr>
        <p:txBody>
          <a:bodyPr wrap="none" rtlCol="0">
            <a:spAutoFit/>
          </a:bodyPr>
          <a:lstStyle/>
          <a:p>
            <a:pPr lvl="0">
              <a:defRPr/>
            </a:pPr>
            <a:r>
              <a:rPr lang="en-US" sz="1050" dirty="0">
                <a:solidFill>
                  <a:prstClr val="black"/>
                </a:solidFill>
                <a:hlinkClick r:id="rId5"/>
              </a:rPr>
              <a:t>June 2022 webinar</a:t>
            </a:r>
            <a:endParaRPr lang="en-US" sz="1050" dirty="0">
              <a:solidFill>
                <a:prstClr val="black"/>
              </a:solidFill>
              <a:latin typeface="Calibri" pitchFamily="34" charset="0"/>
              <a:ea typeface="ＭＳ Ｐゴシック" pitchFamily="34" charset="-128"/>
            </a:endParaRPr>
          </a:p>
        </p:txBody>
      </p:sp>
    </p:spTree>
    <p:extLst>
      <p:ext uri="{BB962C8B-B14F-4D97-AF65-F5344CB8AC3E}">
        <p14:creationId xmlns:p14="http://schemas.microsoft.com/office/powerpoint/2010/main" val="345481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Content Placeholder 3"/>
          <p:cNvPicPr>
            <a:picLocks noChangeAspect="1" noGrp="1"/>
          </p:cNvPicPr>
          <p:nvPr>
            <p:ph idx="1"/>
          </p:nvPr>
        </p:nvPicPr>
        <p:blipFill rotWithShape="1">
          <a:blip r:embed="rId3">
            <a:extLst>
              <a:ext uri="{28A0092B-C50C-407E-A947-70E740481C1C}">
                <a14:useLocalDpi xmlns:a14="http://schemas.microsoft.com/office/drawing/2010/main" val="0"/>
              </a:ext>
            </a:extLst>
          </a:blip>
          <a:srcRect b="13" l="22" r="1" t="23"/>
          <a:stretch/>
        </p:blipFill>
        <p:spPr>
          <a:xfrm>
            <a:off x="1280438" y="1870004"/>
            <a:ext cx="2192270" cy="1741906"/>
          </a:xfrm>
        </p:spPr>
      </p:pic>
      <p:sp>
        <p:nvSpPr>
          <p:cNvPr id="3" name="Title 2"/>
          <p:cNvSpPr>
            <a:spLocks noGrp="1"/>
          </p:cNvSpPr>
          <p:nvPr>
            <p:ph type="title"/>
          </p:nvPr>
        </p:nvSpPr>
        <p:spPr>
          <a:xfrm>
            <a:off x="1485900" y="113657"/>
            <a:ext cx="6172200" cy="857250"/>
          </a:xfrm>
        </p:spPr>
        <p:txBody>
          <a:bodyPr/>
          <a:lstStyle/>
          <a:p>
            <a:r>
              <a:rPr dirty="0" lang="en-US">
                <a:latin charset="0" panose="02040503050406030204" pitchFamily="18" typeface="Cambria"/>
                <a:ea charset="0" panose="02040503050406030204" pitchFamily="18" typeface="Cambria"/>
              </a:rPr>
              <a:t>Evolution of the NSRS</a:t>
            </a:r>
          </a:p>
        </p:txBody>
      </p:sp>
      <p:graphicFrame>
        <p:nvGraphicFramePr>
          <p:cNvPr id="5" name="Diagram 4"/>
          <p:cNvGraphicFramePr/>
          <p:nvPr>
            <p:extLst>
              <p:ext uri="{D42A27DB-BD31-4B8C-83A1-F6EECF244321}">
                <p14:modId xmlns:p14="http://schemas.microsoft.com/office/powerpoint/2010/main" val="2579674597"/>
              </p:ext>
            </p:extLst>
          </p:nvPr>
        </p:nvGraphicFramePr>
        <p:xfrm>
          <a:off x="1280438" y="822960"/>
          <a:ext cx="6625147" cy="1139025"/>
        </p:xfrm>
        <a:graphic>
          <a:graphicData uri="http://schemas.openxmlformats.org/drawingml/2006/diagram">
            <dgm:relIds xmlns:dgm="http://schemas.openxmlformats.org/drawingml/2006/diagram" xmlns:r="http://schemas.openxmlformats.org/officeDocument/2006/relationships" r:cs="rId7" r:dm="rId4" r:lo="rId5" r:qs="rId6"/>
          </a:graphicData>
        </a:graphic>
      </p:graphicFrame>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b="84" l="72" r="34"/>
          <a:stretch/>
        </p:blipFill>
        <p:spPr>
          <a:xfrm>
            <a:off x="3712553" y="2569646"/>
            <a:ext cx="2017067" cy="1750576"/>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9395" y="1870004"/>
            <a:ext cx="1408626" cy="2515403"/>
          </a:xfrm>
          <a:prstGeom prst="rect">
            <a:avLst/>
          </a:prstGeom>
        </p:spPr>
      </p:pic>
    </p:spTree>
    <p:extLst>
      <p:ext uri="{BB962C8B-B14F-4D97-AF65-F5344CB8AC3E}">
        <p14:creationId xmlns:p14="http://schemas.microsoft.com/office/powerpoint/2010/main" val="1253326847"/>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4">
                                  <p:stCondLst>
                                    <p:cond delay="0"/>
                                  </p:stCondLst>
                                  <p:childTnLst>
                                    <p:set>
                                      <p:cBhvr>
                                        <p:cTn dur="1" fill="hold" id="6">
                                          <p:stCondLst>
                                            <p:cond delay="0"/>
                                          </p:stCondLst>
                                        </p:cTn>
                                        <p:tgtEl>
                                          <p:spTgt spid="4"/>
                                        </p:tgtEl>
                                        <p:attrNameLst>
                                          <p:attrName>style.visibility</p:attrName>
                                        </p:attrNameLst>
                                      </p:cBhvr>
                                      <p:to>
                                        <p:strVal val="visible"/>
                                      </p:to>
                                    </p:set>
                                    <p:anim calcmode="lin" valueType="num">
                                      <p:cBhvr additive="base">
                                        <p:cTn dur="500" fill="hold" id="7"/>
                                        <p:tgtEl>
                                          <p:spTgt spid="4"/>
                                        </p:tgtEl>
                                        <p:attrNameLst>
                                          <p:attrName>ppt_x</p:attrName>
                                        </p:attrNameLst>
                                      </p:cBhvr>
                                      <p:tavLst>
                                        <p:tav tm="0">
                                          <p:val>
                                            <p:strVal val="#ppt_x"/>
                                          </p:val>
                                        </p:tav>
                                        <p:tav tm="100000">
                                          <p:val>
                                            <p:strVal val="#ppt_x"/>
                                          </p:val>
                                        </p:tav>
                                      </p:tavLst>
                                    </p:anim>
                                    <p:anim calcmode="lin" valueType="num">
                                      <p:cBhvr additive="base">
                                        <p:cTn dur="500" fill="hold" id="8"/>
                                        <p:tgtEl>
                                          <p:spTgt spid="4"/>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id="11" nodeType="clickEffect" presetClass="entr" presetID="16" presetSubtype="21">
                                  <p:stCondLst>
                                    <p:cond delay="0"/>
                                  </p:stCondLst>
                                  <p:childTnLst>
                                    <p:set>
                                      <p:cBhvr>
                                        <p:cTn dur="1" fill="hold" id="12">
                                          <p:stCondLst>
                                            <p:cond delay="0"/>
                                          </p:stCondLst>
                                        </p:cTn>
                                        <p:tgtEl>
                                          <p:spTgt spid="7"/>
                                        </p:tgtEl>
                                        <p:attrNameLst>
                                          <p:attrName>style.visibility</p:attrName>
                                        </p:attrNameLst>
                                      </p:cBhvr>
                                      <p:to>
                                        <p:strVal val="visible"/>
                                      </p:to>
                                    </p:set>
                                    <p:animEffect filter="barn(inVertical)" transition="in">
                                      <p:cBhvr>
                                        <p:cTn dur="500" id="13"/>
                                        <p:tgtEl>
                                          <p:spTgt spid="7"/>
                                        </p:tgtEl>
                                      </p:cBhvr>
                                    </p:animEffect>
                                  </p:childTnLst>
                                </p:cTn>
                              </p:par>
                            </p:childTnLst>
                          </p:cTn>
                        </p:par>
                      </p:childTnLst>
                    </p:cTn>
                  </p:par>
                  <p:par>
                    <p:cTn fill="hold" id="14">
                      <p:stCondLst>
                        <p:cond delay="indefinite"/>
                      </p:stCondLst>
                      <p:childTnLst>
                        <p:par>
                          <p:cTn fill="hold" id="15">
                            <p:stCondLst>
                              <p:cond delay="0"/>
                            </p:stCondLst>
                            <p:childTnLst>
                              <p:par>
                                <p:cTn fill="hold" id="16" nodeType="clickEffect" presetClass="entr" presetID="53" presetSubtype="16">
                                  <p:stCondLst>
                                    <p:cond delay="0"/>
                                  </p:stCondLst>
                                  <p:childTnLst>
                                    <p:set>
                                      <p:cBhvr>
                                        <p:cTn dur="1" fill="hold" id="17">
                                          <p:stCondLst>
                                            <p:cond delay="0"/>
                                          </p:stCondLst>
                                        </p:cTn>
                                        <p:tgtEl>
                                          <p:spTgt spid="11"/>
                                        </p:tgtEl>
                                        <p:attrNameLst>
                                          <p:attrName>style.visibility</p:attrName>
                                        </p:attrNameLst>
                                      </p:cBhvr>
                                      <p:to>
                                        <p:strVal val="visible"/>
                                      </p:to>
                                    </p:set>
                                    <p:anim calcmode="lin" valueType="num">
                                      <p:cBhvr>
                                        <p:cTn dur="500" fill="hold" id="18"/>
                                        <p:tgtEl>
                                          <p:spTgt spid="11"/>
                                        </p:tgtEl>
                                        <p:attrNameLst>
                                          <p:attrName>ppt_w</p:attrName>
                                        </p:attrNameLst>
                                      </p:cBhvr>
                                      <p:tavLst>
                                        <p:tav tm="0">
                                          <p:val>
                                            <p:fltVal val="0"/>
                                          </p:val>
                                        </p:tav>
                                        <p:tav tm="100000">
                                          <p:val>
                                            <p:strVal val="#ppt_w"/>
                                          </p:val>
                                        </p:tav>
                                      </p:tavLst>
                                    </p:anim>
                                    <p:anim calcmode="lin" valueType="num">
                                      <p:cBhvr>
                                        <p:cTn dur="500" fill="hold" id="19"/>
                                        <p:tgtEl>
                                          <p:spTgt spid="11"/>
                                        </p:tgtEl>
                                        <p:attrNameLst>
                                          <p:attrName>ppt_h</p:attrName>
                                        </p:attrNameLst>
                                      </p:cBhvr>
                                      <p:tavLst>
                                        <p:tav tm="0">
                                          <p:val>
                                            <p:fltVal val="0"/>
                                          </p:val>
                                        </p:tav>
                                        <p:tav tm="100000">
                                          <p:val>
                                            <p:strVal val="#ppt_h"/>
                                          </p:val>
                                        </p:tav>
                                      </p:tavLst>
                                    </p:anim>
                                    <p:animEffect filter="fade" transition="in">
                                      <p:cBhvr>
                                        <p:cTn dur="500" id="20"/>
                                        <p:tgtEl>
                                          <p:spTgt spid="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200154"/>
            <a:ext cx="5705475" cy="3394472"/>
          </a:xfrm>
        </p:spPr>
        <p:txBody>
          <a:bodyPr>
            <a:normAutofit/>
          </a:bodyPr>
          <a:lstStyle/>
          <a:p>
            <a:r>
              <a:rPr lang="en-US" dirty="0">
                <a:latin typeface="Cambria" panose="02040503050406030204" pitchFamily="18" charset="0"/>
                <a:ea typeface="Cambria" panose="02040503050406030204" pitchFamily="18" charset="0"/>
              </a:rPr>
              <a:t>You resisted it for a while…</a:t>
            </a:r>
          </a:p>
          <a:p>
            <a:r>
              <a:rPr lang="en-US" dirty="0">
                <a:latin typeface="Cambria" panose="02040503050406030204" pitchFamily="18" charset="0"/>
                <a:ea typeface="Cambria" panose="02040503050406030204" pitchFamily="18" charset="0"/>
              </a:rPr>
              <a:t>It was a little cumbersome to get used to…</a:t>
            </a:r>
          </a:p>
          <a:p>
            <a:r>
              <a:rPr lang="en-US" dirty="0">
                <a:latin typeface="Cambria" panose="02040503050406030204" pitchFamily="18" charset="0"/>
                <a:ea typeface="Cambria" panose="02040503050406030204" pitchFamily="18" charset="0"/>
              </a:rPr>
              <a:t>But soon you were hooked!</a:t>
            </a:r>
          </a:p>
        </p:txBody>
      </p:sp>
      <p:sp>
        <p:nvSpPr>
          <p:cNvPr id="3" name="Title 2"/>
          <p:cNvSpPr>
            <a:spLocks noGrp="1"/>
          </p:cNvSpPr>
          <p:nvPr>
            <p:ph type="title"/>
          </p:nvPr>
        </p:nvSpPr>
        <p:spPr>
          <a:xfrm>
            <a:off x="1143000" y="205979"/>
            <a:ext cx="6858000" cy="857250"/>
          </a:xfrm>
        </p:spPr>
        <p:txBody>
          <a:bodyPr/>
          <a:lstStyle/>
          <a:p>
            <a:r>
              <a:rPr lang="en-US" sz="3150" dirty="0"/>
              <a:t>Modernized NSRS is our “smartphone”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15798" y="1595885"/>
            <a:ext cx="3795142" cy="2846357"/>
          </a:xfrm>
          <a:prstGeom prst="rect">
            <a:avLst/>
          </a:prstGeom>
        </p:spPr>
      </p:pic>
    </p:spTree>
    <p:extLst>
      <p:ext uri="{BB962C8B-B14F-4D97-AF65-F5344CB8AC3E}">
        <p14:creationId xmlns:p14="http://schemas.microsoft.com/office/powerpoint/2010/main" val="199190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8184F-47C7-4DF0-BA2C-52F08F9869CC}"/>
              </a:ext>
            </a:extLst>
          </p:cNvPr>
          <p:cNvSpPr>
            <a:spLocks noGrp="1"/>
          </p:cNvSpPr>
          <p:nvPr>
            <p:ph type="title"/>
          </p:nvPr>
        </p:nvSpPr>
        <p:spPr>
          <a:xfrm>
            <a:off x="1143000" y="205979"/>
            <a:ext cx="6858000" cy="857250"/>
          </a:xfrm>
        </p:spPr>
        <p:txBody>
          <a:bodyPr>
            <a:normAutofit/>
          </a:bodyPr>
          <a:lstStyle/>
          <a:p>
            <a:r>
              <a:rPr lang="en-US" sz="4000" dirty="0"/>
              <a:t>Modernizing the NSRS</a:t>
            </a:r>
          </a:p>
        </p:txBody>
      </p:sp>
      <p:sp>
        <p:nvSpPr>
          <p:cNvPr id="3" name="Content Placeholder 2">
            <a:extLst>
              <a:ext uri="{FF2B5EF4-FFF2-40B4-BE49-F238E27FC236}">
                <a16:creationId xmlns:a16="http://schemas.microsoft.com/office/drawing/2014/main" id="{B8ECB94E-1EFB-4F90-B437-49166959552D}"/>
              </a:ext>
            </a:extLst>
          </p:cNvPr>
          <p:cNvSpPr>
            <a:spLocks noGrp="1"/>
          </p:cNvSpPr>
          <p:nvPr>
            <p:ph idx="1"/>
          </p:nvPr>
        </p:nvSpPr>
        <p:spPr>
          <a:xfrm>
            <a:off x="1485900" y="1005415"/>
            <a:ext cx="6172200" cy="3394472"/>
          </a:xfrm>
        </p:spPr>
        <p:txBody>
          <a:bodyPr>
            <a:normAutofit lnSpcReduction="10000"/>
          </a:bodyPr>
          <a:lstStyle/>
          <a:p>
            <a:pPr>
              <a:defRPr/>
            </a:pPr>
            <a:r>
              <a:rPr lang="en-US" sz="2100" dirty="0"/>
              <a:t>Updating </a:t>
            </a:r>
            <a:r>
              <a:rPr lang="en-US" sz="2100" b="1" i="1" dirty="0"/>
              <a:t>all</a:t>
            </a:r>
            <a:r>
              <a:rPr lang="en-US" sz="2100" dirty="0"/>
              <a:t> NSRS coordinates</a:t>
            </a:r>
          </a:p>
          <a:p>
            <a:pPr lvl="1">
              <a:defRPr/>
            </a:pPr>
            <a:r>
              <a:rPr lang="en-US" sz="1800" dirty="0"/>
              <a:t>Replace existing datums with new datums</a:t>
            </a:r>
          </a:p>
          <a:p>
            <a:pPr lvl="1">
              <a:defRPr/>
            </a:pPr>
            <a:r>
              <a:rPr lang="en-US" sz="1800" dirty="0"/>
              <a:t>Replacing existing SPCS83 with new SPCS2022</a:t>
            </a:r>
          </a:p>
          <a:p>
            <a:pPr lvl="1">
              <a:defRPr/>
            </a:pPr>
            <a:r>
              <a:rPr lang="en-US" sz="1800" dirty="0"/>
              <a:t>Accounting for coordinates changing with time</a:t>
            </a:r>
          </a:p>
          <a:p>
            <a:pPr>
              <a:defRPr/>
            </a:pPr>
            <a:r>
              <a:rPr lang="en-US" sz="2100" dirty="0"/>
              <a:t>Improving NGS products and services</a:t>
            </a:r>
          </a:p>
          <a:p>
            <a:pPr>
              <a:defRPr/>
            </a:pPr>
            <a:r>
              <a:rPr lang="en-US" sz="2100" dirty="0"/>
              <a:t>Simplifying customer contributions</a:t>
            </a:r>
          </a:p>
          <a:p>
            <a:pPr>
              <a:defRPr/>
            </a:pPr>
            <a:r>
              <a:rPr lang="en-US" sz="2100" dirty="0"/>
              <a:t>Making the NSRS:</a:t>
            </a:r>
          </a:p>
          <a:p>
            <a:pPr lvl="1">
              <a:defRPr/>
            </a:pPr>
            <a:r>
              <a:rPr lang="en-US" sz="1800" b="1" i="1" dirty="0"/>
              <a:t>More</a:t>
            </a:r>
            <a:r>
              <a:rPr lang="en-US" sz="1800" dirty="0"/>
              <a:t> accurate</a:t>
            </a:r>
          </a:p>
          <a:p>
            <a:pPr lvl="1">
              <a:defRPr/>
            </a:pPr>
            <a:r>
              <a:rPr lang="en-US" sz="1800" b="1" i="1" dirty="0"/>
              <a:t>More</a:t>
            </a:r>
            <a:r>
              <a:rPr lang="en-US" sz="1800" dirty="0"/>
              <a:t> accessible</a:t>
            </a:r>
          </a:p>
          <a:p>
            <a:pPr lvl="1">
              <a:defRPr/>
            </a:pPr>
            <a:r>
              <a:rPr lang="en-US" sz="1800" b="1" i="1" dirty="0"/>
              <a:t>More</a:t>
            </a:r>
            <a:r>
              <a:rPr lang="en-US" sz="1800" dirty="0"/>
              <a:t> efficient</a:t>
            </a:r>
          </a:p>
        </p:txBody>
      </p:sp>
      <p:sp>
        <p:nvSpPr>
          <p:cNvPr id="4" name="Rectangle 3">
            <a:extLst>
              <a:ext uri="{FF2B5EF4-FFF2-40B4-BE49-F238E27FC236}">
                <a16:creationId xmlns:a16="http://schemas.microsoft.com/office/drawing/2014/main" id="{AD5672F8-2E11-420E-932D-1C02A556BF66}"/>
              </a:ext>
            </a:extLst>
          </p:cNvPr>
          <p:cNvSpPr/>
          <p:nvPr/>
        </p:nvSpPr>
        <p:spPr>
          <a:xfrm rot="20193485">
            <a:off x="5565135" y="3069109"/>
            <a:ext cx="2190344" cy="1685077"/>
          </a:xfrm>
          <a:prstGeom prst="rect">
            <a:avLst/>
          </a:prstGeom>
          <a:noFill/>
        </p:spPr>
        <p:txBody>
          <a:bodyPr wrap="none" lIns="68580" tIns="34290" rIns="68580" bIns="34290">
            <a:spAutoFit/>
          </a:bodyPr>
          <a:lstStyle/>
          <a:p>
            <a:pPr algn="ctr" defTabSz="685800"/>
            <a:r>
              <a:rPr lang="en-US" sz="33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Rollout in</a:t>
            </a:r>
          </a:p>
          <a:p>
            <a:pPr algn="ctr" defTabSz="685800"/>
            <a:r>
              <a:rPr lang="en-US" sz="72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2025</a:t>
            </a:r>
          </a:p>
        </p:txBody>
      </p:sp>
    </p:spTree>
    <p:extLst>
      <p:ext uri="{BB962C8B-B14F-4D97-AF65-F5344CB8AC3E}">
        <p14:creationId xmlns:p14="http://schemas.microsoft.com/office/powerpoint/2010/main" val="98347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814172" y="308020"/>
            <a:ext cx="5598999" cy="685800"/>
          </a:xfrm>
        </p:spPr>
        <p:txBody>
          <a:bodyPr>
            <a:noAutofit/>
          </a:bodyPr>
          <a:lstStyle/>
          <a:p>
            <a:pPr eaLnBrk="1" hangingPunct="1"/>
            <a:r>
              <a:rPr lang="en-US" altLang="en-US" sz="4000" dirty="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479273" y="1145599"/>
            <a:ext cx="8235906" cy="3351068"/>
          </a:xfrm>
        </p:spPr>
        <p:txBody>
          <a:bodyPr>
            <a:normAutofit/>
          </a:bodyPr>
          <a:lstStyle/>
          <a:p>
            <a:pPr marL="0" indent="0" algn="ctr">
              <a:buNone/>
              <a:tabLst>
                <a:tab pos="0" algn="l"/>
              </a:tabLst>
            </a:pPr>
            <a:r>
              <a:rPr lang="en-US" altLang="zh-CN" dirty="0">
                <a:ea typeface="ＭＳ Ｐゴシック" panose="020B0600070205080204" pitchFamily="34" charset="-128"/>
                <a:cs typeface="Arial" panose="020B0604020202020204" pitchFamily="34" charset="0"/>
              </a:rPr>
              <a:t>To define, maintain and provide access to the </a:t>
            </a:r>
            <a:r>
              <a:rPr lang="en-US" altLang="zh-CN" b="1" dirty="0">
                <a:solidFill>
                  <a:srgbClr val="C00000"/>
                </a:solidFill>
                <a:ea typeface="ＭＳ Ｐゴシック" panose="020B0600070205080204" pitchFamily="34" charset="-128"/>
                <a:cs typeface="Arial" panose="020B0604020202020204" pitchFamily="34" charset="0"/>
              </a:rPr>
              <a:t>National Spatial Reference System (NSRS) </a:t>
            </a:r>
            <a:r>
              <a:rPr lang="en-US" altLang="zh-CN" dirty="0">
                <a:solidFill>
                  <a:schemeClr val="bg1">
                    <a:lumMod val="65000"/>
                  </a:schemeClr>
                </a:solidFill>
                <a:ea typeface="ＭＳ Ｐゴシック" panose="020B0600070205080204" pitchFamily="34" charset="-128"/>
                <a:cs typeface="Arial" panose="020B0604020202020204" pitchFamily="34" charset="0"/>
              </a:rPr>
              <a:t>to meet our Nation’s economic, social, and environmental needs.</a:t>
            </a:r>
            <a:r>
              <a:rPr lang="en-US" altLang="zh-CN" dirty="0">
                <a:ea typeface="ＭＳ Ｐゴシック" panose="020B0600070205080204" pitchFamily="34" charset="-128"/>
                <a:cs typeface="Arial" panose="020B0604020202020204" pitchFamily="34" charset="0"/>
              </a:rPr>
              <a:t> </a:t>
            </a:r>
          </a:p>
        </p:txBody>
      </p:sp>
      <p:pic>
        <p:nvPicPr>
          <p:cNvPr id="4" name="Picture 2" descr="12-layers">
            <a:extLst>
              <a:ext uri="{FF2B5EF4-FFF2-40B4-BE49-F238E27FC236}">
                <a16:creationId xmlns:a16="http://schemas.microsoft.com/office/drawing/2014/main" id="{2A3367CF-4BCA-46BC-82FC-BF947D353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1122" y="1469478"/>
            <a:ext cx="2143125" cy="317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CD3946BA-581C-47A7-AAF1-5FD08586017F}"/>
              </a:ext>
            </a:extLst>
          </p:cNvPr>
          <p:cNvSpPr/>
          <p:nvPr/>
        </p:nvSpPr>
        <p:spPr>
          <a:xfrm>
            <a:off x="2287879" y="3997902"/>
            <a:ext cx="1103243" cy="678346"/>
          </a:xfrm>
          <a:prstGeom prst="rightArrow">
            <a:avLst/>
          </a:prstGeom>
          <a:ln w="15875">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100" b="1" dirty="0">
                <a:solidFill>
                  <a:srgbClr val="C00000"/>
                </a:solidFill>
                <a:latin typeface="Cambria" panose="02040503050406030204" pitchFamily="18" charset="0"/>
                <a:ea typeface="Cambria" panose="02040503050406030204" pitchFamily="18" charset="0"/>
              </a:rPr>
              <a:t>NSRS</a:t>
            </a:r>
          </a:p>
        </p:txBody>
      </p:sp>
    </p:spTree>
    <p:extLst>
      <p:ext uri="{BB962C8B-B14F-4D97-AF65-F5344CB8AC3E}">
        <p14:creationId xmlns:p14="http://schemas.microsoft.com/office/powerpoint/2010/main" val="2885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387">
                                            <p:txEl>
                                              <p:pRg st="0" end="0"/>
                                            </p:txEl>
                                          </p:spTgt>
                                        </p:tgtEl>
                                      </p:cBhvr>
                                    </p:animEffect>
                                    <p:set>
                                      <p:cBhvr>
                                        <p:cTn id="7" dur="1" fill="hold">
                                          <p:stCondLst>
                                            <p:cond delay="499"/>
                                          </p:stCondLst>
                                        </p:cTn>
                                        <p:tgtEl>
                                          <p:spTgt spid="16387">
                                            <p:txEl>
                                              <p:pRg st="0" end="0"/>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500"/>
                            </p:stCondLst>
                            <p:childTnLst>
                              <p:par>
                                <p:cTn id="16" presetID="26" presetClass="emph" presetSubtype="0" repeatCount="2000" fill="hold" grpId="1" nodeType="after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par>
                          <p:cTn id="19" fill="hold">
                            <p:stCondLst>
                              <p:cond delay="2500"/>
                            </p:stCondLst>
                            <p:childTnLst>
                              <p:par>
                                <p:cTn id="20" presetID="26" presetClass="emph" presetSubtype="0" repeatCount="2000" fill="hold" grpId="2" nodeType="afterEffect">
                                  <p:stCondLst>
                                    <p:cond delay="2500"/>
                                  </p:stCondLst>
                                  <p:childTnLst>
                                    <p:animEffect transition="out" filter="fade">
                                      <p:cBhvr>
                                        <p:cTn id="21" dur="1000" tmFilter="0, 0; .2, .5; .8, .5; 1, 0"/>
                                        <p:tgtEl>
                                          <p:spTgt spid="2"/>
                                        </p:tgtEl>
                                      </p:cBhvr>
                                    </p:animEffect>
                                    <p:animScale>
                                      <p:cBhvr>
                                        <p:cTn id="22"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2" grpId="0" animBg="1"/>
      <p:bldP spid="2" grpId="1" animBg="1"/>
      <p:bldP spid="2" grpId="2"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0" y="310488"/>
            <a:ext cx="6858000" cy="4480714"/>
          </a:xfrm>
          <a:prstGeom prst="rect">
            <a:avLst/>
          </a:prstGeom>
        </p:spPr>
        <p:txBody>
          <a:bodyPr vert="horz" wrap="square" lIns="0" tIns="12700" rIns="0" bIns="0" rtlCol="0">
            <a:spAutoFit/>
          </a:bodyPr>
          <a:lstStyle/>
          <a:p>
            <a:pPr algn="ctr" defTabSz="685800">
              <a:buSzPct val="159375"/>
            </a:pPr>
            <a:r>
              <a:rPr lang="en-US" sz="3750" b="1" dirty="0">
                <a:solidFill>
                  <a:prstClr val="black"/>
                </a:solidFill>
                <a:uFill>
                  <a:solidFill>
                    <a:srgbClr val="1F497D"/>
                  </a:solidFill>
                </a:uFill>
                <a:latin typeface="Cambria" panose="02040503050406030204" pitchFamily="18" charset="0"/>
                <a:cs typeface="Arial"/>
              </a:rPr>
              <a:t>Positional Components of </a:t>
            </a:r>
          </a:p>
          <a:p>
            <a:pPr algn="ctr" defTabSz="685800">
              <a:buSzPct val="159375"/>
            </a:pPr>
            <a:r>
              <a:rPr lang="en-US" sz="3750" b="1" dirty="0">
                <a:solidFill>
                  <a:prstClr val="black"/>
                </a:solidFill>
                <a:uFill>
                  <a:solidFill>
                    <a:srgbClr val="1F497D"/>
                  </a:solidFill>
                </a:uFill>
                <a:latin typeface="Cambria" panose="02040503050406030204" pitchFamily="18" charset="0"/>
                <a:cs typeface="Arial"/>
              </a:rPr>
              <a:t>the NSRS</a:t>
            </a:r>
            <a:endParaRPr lang="en-US" sz="3750" b="1" spc="-5" dirty="0">
              <a:solidFill>
                <a:prstClr val="black"/>
              </a:solidFill>
              <a:uFill>
                <a:solidFill>
                  <a:srgbClr val="1F497D"/>
                </a:solidFill>
              </a:uFill>
              <a:latin typeface="Cambria" panose="02040503050406030204" pitchFamily="18" charset="0"/>
              <a:cs typeface="Arial"/>
            </a:endParaRPr>
          </a:p>
          <a:p>
            <a:pPr algn="ctr" defTabSz="685800">
              <a:spcBef>
                <a:spcPts val="2250"/>
              </a:spcBef>
              <a:buSzPct val="159375"/>
            </a:pPr>
            <a:r>
              <a:rPr lang="en-US" sz="3600" b="1" spc="-15" dirty="0">
                <a:solidFill>
                  <a:srgbClr val="C00000"/>
                </a:solidFill>
                <a:uFill>
                  <a:solidFill>
                    <a:srgbClr val="C00000"/>
                  </a:solidFill>
                </a:uFill>
                <a:latin typeface="Cambria" panose="02040503050406030204" pitchFamily="18" charset="0"/>
                <a:cs typeface="Arial Black"/>
              </a:rPr>
              <a:t>Geometric</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“Horizontal”</a:t>
            </a:r>
          </a:p>
          <a:p>
            <a:pPr algn="ctr" defTabSz="685800">
              <a:buSzPct val="159375"/>
            </a:pPr>
            <a:r>
              <a:rPr lang="en-US" sz="2400" b="1" spc="-15" dirty="0">
                <a:solidFill>
                  <a:prstClr val="black">
                    <a:lumMod val="65000"/>
                    <a:lumOff val="35000"/>
                  </a:prstClr>
                </a:solidFill>
                <a:uFill>
                  <a:solidFill>
                    <a:srgbClr val="C00000"/>
                  </a:solidFill>
                </a:uFill>
                <a:latin typeface="Cambria" panose="02040503050406030204" pitchFamily="18" charset="0"/>
                <a:cs typeface="Arial Black"/>
              </a:rPr>
              <a:t>Latitude, Longitude, </a:t>
            </a:r>
            <a:r>
              <a:rPr lang="en-US" sz="2400" b="1" i="1" spc="-15" dirty="0">
                <a:solidFill>
                  <a:prstClr val="black">
                    <a:lumMod val="65000"/>
                    <a:lumOff val="35000"/>
                  </a:prstClr>
                </a:solidFill>
                <a:uFill>
                  <a:solidFill>
                    <a:srgbClr val="C00000"/>
                  </a:solidFill>
                </a:uFill>
                <a:latin typeface="Cambria" panose="02040503050406030204" pitchFamily="18" charset="0"/>
                <a:cs typeface="Arial Black"/>
              </a:rPr>
              <a:t>Ellipsoid Height</a:t>
            </a:r>
          </a:p>
          <a:p>
            <a:pPr algn="ctr" defTabSz="685800">
              <a:spcBef>
                <a:spcPts val="2250"/>
              </a:spcBef>
              <a:buSzPct val="159375"/>
            </a:pPr>
            <a:r>
              <a:rPr lang="en-US" sz="3600" b="1" spc="-15" dirty="0">
                <a:solidFill>
                  <a:srgbClr val="C00000"/>
                </a:solidFill>
                <a:uFill>
                  <a:solidFill>
                    <a:srgbClr val="C00000"/>
                  </a:solidFill>
                </a:uFill>
                <a:latin typeface="Cambria" panose="02040503050406030204" pitchFamily="18" charset="0"/>
                <a:cs typeface="Arial Black"/>
              </a:rPr>
              <a:t>Geopotential</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Orthometric Height</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“Elevation”</a:t>
            </a:r>
            <a:endParaRPr lang="en-US" sz="3600" b="1" spc="-15" dirty="0">
              <a:solidFill>
                <a:prstClr val="black">
                  <a:lumMod val="65000"/>
                  <a:lumOff val="35000"/>
                </a:prstClr>
              </a:solidFill>
              <a:uFill>
                <a:solidFill>
                  <a:srgbClr val="C00000"/>
                </a:solidFill>
              </a:uFill>
              <a:latin typeface="Cambria" panose="02040503050406030204" pitchFamily="18" charset="0"/>
              <a:cs typeface="Arial Black"/>
            </a:endParaRPr>
          </a:p>
        </p:txBody>
      </p:sp>
      <p:sp>
        <p:nvSpPr>
          <p:cNvPr id="3" name="TextBox 2"/>
          <p:cNvSpPr txBox="1"/>
          <p:nvPr/>
        </p:nvSpPr>
        <p:spPr bwMode="auto">
          <a:xfrm>
            <a:off x="6736557" y="1870355"/>
            <a:ext cx="1164430" cy="461665"/>
          </a:xfrm>
          <a:prstGeom prst="rect">
            <a:avLst/>
          </a:prstGeom>
          <a:noFill/>
          <a:ln w="9525">
            <a:noFill/>
            <a:miter lim="800000"/>
            <a:headEnd/>
            <a:tailEnd/>
          </a:ln>
        </p:spPr>
        <p:txBody>
          <a:bodyPr wrap="square" rtlCol="0">
            <a:spAutoFit/>
          </a:bodyPr>
          <a:lstStyle/>
          <a:p>
            <a:pPr defTabSz="685800"/>
            <a:r>
              <a:rPr lang="en-US" sz="2400" b="1" spc="-15" dirty="0">
                <a:solidFill>
                  <a:prstClr val="black"/>
                </a:solidFill>
                <a:uFill>
                  <a:solidFill>
                    <a:srgbClr val="C00000"/>
                  </a:solidFill>
                </a:uFill>
                <a:latin typeface="Cambria" panose="02040503050406030204" pitchFamily="18" charset="0"/>
              </a:rPr>
              <a:t>NAD83</a:t>
            </a:r>
            <a:endParaRPr lang="en-US" dirty="0">
              <a:solidFill>
                <a:prstClr val="black"/>
              </a:solidFill>
              <a:latin typeface="Calibri"/>
            </a:endParaRPr>
          </a:p>
        </p:txBody>
      </p:sp>
      <p:sp>
        <p:nvSpPr>
          <p:cNvPr id="5" name="TextBox 4"/>
          <p:cNvSpPr txBox="1"/>
          <p:nvPr/>
        </p:nvSpPr>
        <p:spPr bwMode="auto">
          <a:xfrm>
            <a:off x="6608406" y="3466424"/>
            <a:ext cx="1613760" cy="461665"/>
          </a:xfrm>
          <a:prstGeom prst="rect">
            <a:avLst/>
          </a:prstGeom>
          <a:noFill/>
          <a:ln w="9525">
            <a:noFill/>
            <a:miter lim="800000"/>
            <a:headEnd/>
            <a:tailEnd/>
          </a:ln>
        </p:spPr>
        <p:txBody>
          <a:bodyPr wrap="square" rtlCol="0">
            <a:spAutoFit/>
          </a:bodyPr>
          <a:lstStyle/>
          <a:p>
            <a:pPr defTabSz="685800"/>
            <a:r>
              <a:rPr lang="en-US" sz="2400" b="1" spc="-15" dirty="0">
                <a:solidFill>
                  <a:prstClr val="black"/>
                </a:solidFill>
                <a:uFill>
                  <a:solidFill>
                    <a:srgbClr val="C00000"/>
                  </a:solidFill>
                </a:uFill>
                <a:latin typeface="Cambria" panose="02040503050406030204" pitchFamily="18" charset="0"/>
              </a:rPr>
              <a:t>NAVD88</a:t>
            </a:r>
            <a:endParaRPr lang="en-US" dirty="0">
              <a:solidFill>
                <a:prstClr val="black"/>
              </a:solidFill>
              <a:latin typeface="Calibri"/>
            </a:endParaRPr>
          </a:p>
        </p:txBody>
      </p:sp>
      <p:cxnSp>
        <p:nvCxnSpPr>
          <p:cNvPr id="7" name="Straight Arrow Connector 6"/>
          <p:cNvCxnSpPr>
            <a:cxnSpLocks/>
            <a:endCxn id="3" idx="1"/>
          </p:cNvCxnSpPr>
          <p:nvPr/>
        </p:nvCxnSpPr>
        <p:spPr>
          <a:xfrm>
            <a:off x="5700713" y="2089646"/>
            <a:ext cx="1035844" cy="1154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cxnSpLocks/>
            <a:endCxn id="5" idx="1"/>
          </p:cNvCxnSpPr>
          <p:nvPr/>
        </p:nvCxnSpPr>
        <p:spPr>
          <a:xfrm>
            <a:off x="5972175" y="3685715"/>
            <a:ext cx="636231" cy="1154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91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26124" y="702464"/>
            <a:ext cx="8907517" cy="3126483"/>
          </a:xfrm>
          <a:prstGeom prst="rect">
            <a:avLst/>
          </a:prstGeom>
        </p:spPr>
        <p:txBody>
          <a:bodyPr vert="horz" wrap="square" lIns="0" tIns="12700" rIns="0" bIns="0" rtlCol="0">
            <a:noAutofit/>
          </a:bodyPr>
          <a:lstStyle/>
          <a:p>
            <a:pPr marL="12700" algn="ctr">
              <a:buSzPct val="159375"/>
              <a:tabLst>
                <a:tab pos="297808" algn="l"/>
                <a:tab pos="298442" algn="l"/>
              </a:tabLst>
              <a:defRPr/>
            </a:pPr>
            <a:r>
              <a:rPr lang="en-US" sz="4950" b="1" spc="-15"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p>
          <a:p>
            <a:pPr marL="12700" algn="ctr">
              <a:buSzPct val="159375"/>
              <a:tabLst>
                <a:tab pos="297808" algn="l"/>
                <a:tab pos="298442" algn="l"/>
              </a:tabLst>
              <a:defRPr/>
            </a:pPr>
            <a:r>
              <a:rPr lang="en-US" sz="2800" b="1" dirty="0">
                <a:solidFill>
                  <a:prstClr val="black"/>
                </a:solidFill>
                <a:uFill>
                  <a:solidFill>
                    <a:srgbClr val="1F497D"/>
                  </a:solidFill>
                </a:uFill>
                <a:latin typeface="Cambria" panose="02040503050406030204" pitchFamily="18" charset="0"/>
                <a:ea typeface="ＭＳ Ｐゴシック" pitchFamily="34" charset="-128"/>
                <a:cs typeface="Arial"/>
              </a:rPr>
              <a:t>North </a:t>
            </a:r>
            <a:r>
              <a:rPr lang="en-US" sz="2800" b="1" spc="-5" dirty="0">
                <a:solidFill>
                  <a:prstClr val="black"/>
                </a:solidFill>
                <a:uFill>
                  <a:solidFill>
                    <a:srgbClr val="1F497D"/>
                  </a:solidFill>
                </a:uFill>
                <a:latin typeface="Cambria" panose="02040503050406030204" pitchFamily="18" charset="0"/>
                <a:ea typeface="ＭＳ Ｐゴシック" pitchFamily="34" charset="-128"/>
                <a:cs typeface="Arial"/>
              </a:rPr>
              <a:t>American </a:t>
            </a:r>
            <a:r>
              <a:rPr lang="en-US" sz="2800" b="1" spc="-15" dirty="0">
                <a:solidFill>
                  <a:prstClr val="black"/>
                </a:solidFill>
                <a:uFill>
                  <a:solidFill>
                    <a:srgbClr val="1F497D"/>
                  </a:solidFill>
                </a:uFill>
                <a:latin typeface="Cambria" panose="02040503050406030204" pitchFamily="18" charset="0"/>
                <a:ea typeface="ＭＳ Ｐゴシック" pitchFamily="34" charset="-128"/>
                <a:cs typeface="Arial"/>
              </a:rPr>
              <a:t>Terrestrial Reference Frame of 2022</a:t>
            </a:r>
            <a:endParaRPr lang="en-US" sz="2800" b="1" spc="-5" dirty="0">
              <a:solidFill>
                <a:prstClr val="black"/>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Bef>
                <a:spcPts val="1350"/>
              </a:spcBef>
              <a:spcAft>
                <a:spcPts val="1350"/>
              </a:spcAft>
              <a:buSzPct val="159375"/>
              <a:tabLst>
                <a:tab pos="297808" algn="l"/>
                <a:tab pos="298442" algn="l"/>
              </a:tabLst>
              <a:defRPr/>
            </a:pPr>
            <a:r>
              <a:rPr lang="en-US" sz="3150" b="1" i="1" spc="-15" dirty="0">
                <a:solidFill>
                  <a:prstClr val="black">
                    <a:lumMod val="50000"/>
                    <a:lumOff val="50000"/>
                  </a:prstClr>
                </a:solidFill>
                <a:uFill>
                  <a:solidFill>
                    <a:srgbClr val="C00000"/>
                  </a:solidFill>
                </a:uFill>
                <a:latin typeface="Cambria" panose="02040503050406030204" pitchFamily="18" charset="0"/>
                <a:ea typeface="ＭＳ Ｐゴシック" pitchFamily="34" charset="-128"/>
                <a:cs typeface="Arial Black"/>
              </a:rPr>
              <a:t>will replace</a:t>
            </a:r>
          </a:p>
          <a:p>
            <a:pPr marL="12700" algn="ctr">
              <a:buSzPct val="159375"/>
              <a:tabLst>
                <a:tab pos="297808" algn="l"/>
                <a:tab pos="298442" algn="l"/>
              </a:tabLst>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NAD83</a:t>
            </a:r>
          </a:p>
          <a:p>
            <a:pPr marL="12700" algn="ctr">
              <a:buSzPct val="159375"/>
              <a:tabLst>
                <a:tab pos="297808" algn="l"/>
                <a:tab pos="298442" algn="l"/>
              </a:tabLst>
              <a:defRPr/>
            </a:pPr>
            <a:r>
              <a:rPr lang="en-US" sz="2400" b="1" dirty="0">
                <a:solidFill>
                  <a:prstClr val="black"/>
                </a:solidFill>
                <a:uFill>
                  <a:solidFill>
                    <a:srgbClr val="1F497D"/>
                  </a:solidFill>
                </a:uFill>
                <a:latin typeface="Cambria" panose="02040503050406030204" pitchFamily="18" charset="0"/>
                <a:ea typeface="ＭＳ Ｐゴシック" pitchFamily="34" charset="-128"/>
                <a:cs typeface="Arial"/>
              </a:rPr>
              <a:t>North </a:t>
            </a:r>
            <a:r>
              <a:rPr lang="en-US" sz="2400" b="1" spc="-5" dirty="0">
                <a:solidFill>
                  <a:prstClr val="black"/>
                </a:solidFill>
                <a:uFill>
                  <a:solidFill>
                    <a:srgbClr val="1F497D"/>
                  </a:solidFill>
                </a:uFill>
                <a:latin typeface="Cambria" panose="02040503050406030204" pitchFamily="18" charset="0"/>
                <a:ea typeface="ＭＳ Ｐゴシック" pitchFamily="34" charset="-128"/>
                <a:cs typeface="Arial"/>
              </a:rPr>
              <a:t>American </a:t>
            </a:r>
            <a:r>
              <a:rPr lang="en-US" sz="2400" b="1" spc="-15" dirty="0">
                <a:solidFill>
                  <a:prstClr val="black"/>
                </a:solidFill>
                <a:uFill>
                  <a:solidFill>
                    <a:srgbClr val="1F497D"/>
                  </a:solidFill>
                </a:uFill>
                <a:latin typeface="Cambria" panose="02040503050406030204" pitchFamily="18" charset="0"/>
                <a:ea typeface="ＭＳ Ｐゴシック" pitchFamily="34" charset="-128"/>
                <a:cs typeface="Arial"/>
              </a:rPr>
              <a:t>Datum of 1983</a:t>
            </a:r>
          </a:p>
        </p:txBody>
      </p:sp>
      <p:sp>
        <p:nvSpPr>
          <p:cNvPr id="2" name="TextBox 1">
            <a:extLst>
              <a:ext uri="{FF2B5EF4-FFF2-40B4-BE49-F238E27FC236}">
                <a16:creationId xmlns:a16="http://schemas.microsoft.com/office/drawing/2014/main" id="{5796E2A2-0094-497B-AB4E-FD413C87AB6A}"/>
              </a:ext>
            </a:extLst>
          </p:cNvPr>
          <p:cNvSpPr txBox="1"/>
          <p:nvPr/>
        </p:nvSpPr>
        <p:spPr>
          <a:xfrm>
            <a:off x="-17583" y="4256365"/>
            <a:ext cx="9161583" cy="523220"/>
          </a:xfrm>
          <a:prstGeom prst="rect">
            <a:avLst/>
          </a:prstGeom>
          <a:noFill/>
        </p:spPr>
        <p:txBody>
          <a:bodyPr wrap="square" rtlCol="0">
            <a:spAutoFit/>
          </a:bodyPr>
          <a:lstStyle/>
          <a:p>
            <a:pPr algn="ctr"/>
            <a:r>
              <a:rPr lang="en-US" sz="2800" i="1" dirty="0">
                <a:latin typeface="Cambria" panose="02040503050406030204" pitchFamily="18" charset="0"/>
                <a:ea typeface="Cambria" panose="02040503050406030204" pitchFamily="18" charset="0"/>
              </a:rPr>
              <a:t>Technically, not just NATRF2022 but also its 3 sister TRFs…</a:t>
            </a:r>
          </a:p>
        </p:txBody>
      </p:sp>
    </p:spTree>
    <p:extLst>
      <p:ext uri="{BB962C8B-B14F-4D97-AF65-F5344CB8AC3E}">
        <p14:creationId xmlns:p14="http://schemas.microsoft.com/office/powerpoint/2010/main" val="32706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9825A-8292-4D9C-8BFF-CE6FC02F53A1}"/>
              </a:ext>
            </a:extLst>
          </p:cNvPr>
          <p:cNvPicPr>
            <a:picLocks noChangeAspect="1"/>
          </p:cNvPicPr>
          <p:nvPr/>
        </p:nvPicPr>
        <p:blipFill>
          <a:blip r:embed="rId2"/>
          <a:stretch>
            <a:fillRect/>
          </a:stretch>
        </p:blipFill>
        <p:spPr>
          <a:xfrm>
            <a:off x="322049" y="1295399"/>
            <a:ext cx="8499902" cy="2562225"/>
          </a:xfrm>
          <a:prstGeom prst="rect">
            <a:avLst/>
          </a:prstGeom>
          <a:ln w="31750">
            <a:solidFill>
              <a:schemeClr val="bg1">
                <a:lumMod val="65000"/>
              </a:schemeClr>
            </a:solidFill>
          </a:ln>
        </p:spPr>
      </p:pic>
    </p:spTree>
    <p:extLst>
      <p:ext uri="{BB962C8B-B14F-4D97-AF65-F5344CB8AC3E}">
        <p14:creationId xmlns:p14="http://schemas.microsoft.com/office/powerpoint/2010/main" val="10701446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1178"/>
            <a:ext cx="9144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4000" spc="-5" dirty="0">
                <a:cs typeface="Calibri"/>
              </a:rPr>
              <a:t>Four</a:t>
            </a:r>
            <a:r>
              <a:rPr sz="4000" spc="-5" dirty="0">
                <a:cs typeface="Calibri"/>
              </a:rPr>
              <a:t> </a:t>
            </a:r>
            <a:r>
              <a:rPr lang="en-US" sz="4000" spc="-5" dirty="0">
                <a:cs typeface="Calibri"/>
              </a:rPr>
              <a:t>T</a:t>
            </a:r>
            <a:r>
              <a:rPr sz="4000" spc="-35" dirty="0">
                <a:cs typeface="Calibri"/>
              </a:rPr>
              <a:t>R</a:t>
            </a:r>
            <a:r>
              <a:rPr sz="4000" spc="-20" dirty="0">
                <a:cs typeface="Calibri"/>
              </a:rPr>
              <a:t>Fs</a:t>
            </a:r>
            <a:r>
              <a:rPr lang="en-US" sz="4000" spc="-20" dirty="0">
                <a:cs typeface="Calibri"/>
              </a:rPr>
              <a:t> for Modernized NSRS</a:t>
            </a:r>
            <a:endParaRPr sz="4000" dirty="0">
              <a:latin typeface="Cambria" panose="02040503050406030204" pitchFamily="18" charset="0"/>
              <a:cs typeface="Calibri"/>
            </a:endParaRPr>
          </a:p>
        </p:txBody>
      </p:sp>
      <p:sp>
        <p:nvSpPr>
          <p:cNvPr id="4" name="object 4"/>
          <p:cNvSpPr txBox="1"/>
          <p:nvPr/>
        </p:nvSpPr>
        <p:spPr>
          <a:xfrm>
            <a:off x="243068" y="1148878"/>
            <a:ext cx="8669438" cy="3919352"/>
          </a:xfrm>
          <a:prstGeom prst="rect">
            <a:avLst/>
          </a:prstGeom>
        </p:spPr>
        <p:txBody>
          <a:bodyPr vert="horz" wrap="square" lIns="0" tIns="12700" rIns="0" bIns="0" rtlCol="0">
            <a:noAutofit/>
          </a:bodyPr>
          <a:lstStyle/>
          <a:p>
            <a:pPr defTabSz="342900" fontAlgn="base">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North </a:t>
            </a:r>
            <a:r>
              <a:rPr sz="2700" spc="-5" dirty="0">
                <a:uFill>
                  <a:solidFill>
                    <a:srgbClr val="1F497D"/>
                  </a:solidFill>
                </a:uFill>
                <a:latin typeface="Cambria" panose="02040503050406030204" pitchFamily="18" charset="0"/>
                <a:ea typeface="ＭＳ Ｐゴシック" pitchFamily="34" charset="-128"/>
                <a:cs typeface="Arial"/>
              </a:rPr>
              <a:t>American </a:t>
            </a:r>
            <a:r>
              <a:rPr sz="2700" spc="-15" dirty="0">
                <a:uFill>
                  <a:solidFill>
                    <a:srgbClr val="1F497D"/>
                  </a:solidFill>
                </a:uFill>
                <a:latin typeface="Cambria" panose="02040503050406030204" pitchFamily="18" charset="0"/>
                <a:ea typeface="ＭＳ Ｐゴシック" pitchFamily="34" charset="-128"/>
                <a:cs typeface="Arial"/>
              </a:rPr>
              <a:t>Terrestrial </a:t>
            </a:r>
            <a:r>
              <a:rPr sz="2700" spc="-5" dirty="0">
                <a:uFill>
                  <a:solidFill>
                    <a:srgbClr val="1F497D"/>
                  </a:solidFill>
                </a:uFill>
                <a:latin typeface="Cambria" panose="02040503050406030204" pitchFamily="18" charset="0"/>
                <a:ea typeface="ＭＳ Ｐゴシック" pitchFamily="34" charset="-128"/>
                <a:cs typeface="Arial"/>
              </a:rPr>
              <a:t>Reference Frame of</a:t>
            </a:r>
            <a:r>
              <a:rPr sz="2700" spc="-25" dirty="0">
                <a:uFill>
                  <a:solidFill>
                    <a:srgbClr val="1F497D"/>
                  </a:solidFill>
                </a:uFill>
                <a:latin typeface="Cambria" panose="02040503050406030204" pitchFamily="18" charset="0"/>
                <a:ea typeface="ＭＳ Ｐゴシック" pitchFamily="34" charset="-128"/>
                <a:cs typeface="Arial"/>
              </a:rPr>
              <a:t> </a:t>
            </a:r>
            <a:r>
              <a:rPr sz="2700" spc="-5" dirty="0">
                <a:uFill>
                  <a:solidFill>
                    <a:srgbClr val="1F497D"/>
                  </a:solidFill>
                </a:uFill>
                <a:latin typeface="Cambria" panose="02040503050406030204" pitchFamily="18" charset="0"/>
                <a:ea typeface="ＭＳ Ｐゴシック" pitchFamily="34" charset="-128"/>
                <a:cs typeface="Arial"/>
              </a:rPr>
              <a:t>2022</a:t>
            </a:r>
            <a:endParaRPr sz="2700" dirty="0">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700" spc="-15" dirty="0">
                <a:solidFill>
                  <a:srgbClr val="C00000"/>
                </a:solidFill>
                <a:uFill>
                  <a:solidFill>
                    <a:srgbClr val="C00000"/>
                  </a:solidFill>
                </a:uFill>
                <a:latin typeface="Cambria" panose="02040503050406030204" pitchFamily="18" charset="0"/>
                <a:ea typeface="ＭＳ Ｐゴシック" pitchFamily="34" charset="-128"/>
                <a:cs typeface="Arial Black"/>
              </a:rPr>
              <a:t>	</a:t>
            </a:r>
            <a:r>
              <a:rPr sz="2700" spc="-15"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endParaRPr lang="en-US" sz="270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70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Pacific Terrestrial Reference Frame of 2022</a:t>
            </a:r>
          </a:p>
          <a:p>
            <a:pPr defTabSz="342900" fontAlgn="base">
              <a:lnSpc>
                <a:spcPts val="1900"/>
              </a:lnSpc>
              <a:spcBef>
                <a:spcPts val="450"/>
              </a:spcBef>
              <a:spcAft>
                <a:spcPts val="450"/>
              </a:spcAft>
              <a:defRPr/>
            </a:pPr>
            <a:r>
              <a:rPr lang="en-US" sz="2700" spc="-30" dirty="0">
                <a:solidFill>
                  <a:srgbClr val="C00000"/>
                </a:solidFill>
                <a:latin typeface="Cambria" panose="02040503050406030204" pitchFamily="18" charset="0"/>
                <a:ea typeface="ＭＳ Ｐゴシック" pitchFamily="34" charset="-128"/>
                <a:cs typeface="Arial Black"/>
              </a:rPr>
              <a:t>	</a:t>
            </a:r>
            <a:r>
              <a:rPr sz="2700" spc="-30" dirty="0">
                <a:solidFill>
                  <a:srgbClr val="C00000"/>
                </a:solidFill>
                <a:latin typeface="Cambria" panose="02040503050406030204" pitchFamily="18" charset="0"/>
                <a:ea typeface="ＭＳ Ｐゴシック" pitchFamily="34" charset="-128"/>
                <a:cs typeface="Arial Black"/>
              </a:rPr>
              <a:t>(PATRF2022)</a:t>
            </a:r>
            <a:endParaRPr lang="en-US" sz="2700" spc="-30"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700" spc="-30"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Caribbean Terrestrial Reference Frame of 2022</a:t>
            </a:r>
          </a:p>
          <a:p>
            <a:pPr defTabSz="342900" fontAlgn="base">
              <a:lnSpc>
                <a:spcPts val="1900"/>
              </a:lnSpc>
              <a:spcBef>
                <a:spcPts val="450"/>
              </a:spcBef>
              <a:spcAft>
                <a:spcPts val="450"/>
              </a:spcAft>
              <a:defRPr/>
            </a:pPr>
            <a:r>
              <a:rPr lang="en-US" sz="2700" spc="-15" dirty="0">
                <a:solidFill>
                  <a:srgbClr val="C00000"/>
                </a:solidFill>
                <a:latin typeface="Cambria" panose="02040503050406030204" pitchFamily="18" charset="0"/>
                <a:ea typeface="ＭＳ Ｐゴシック" pitchFamily="34" charset="-128"/>
                <a:cs typeface="Arial Black"/>
              </a:rPr>
              <a:t>	</a:t>
            </a:r>
            <a:r>
              <a:rPr sz="2700" spc="-15" dirty="0">
                <a:solidFill>
                  <a:srgbClr val="C00000"/>
                </a:solidFill>
                <a:latin typeface="Cambria" panose="02040503050406030204" pitchFamily="18" charset="0"/>
                <a:ea typeface="ＭＳ Ｐゴシック" pitchFamily="34" charset="-128"/>
                <a:cs typeface="Arial Black"/>
              </a:rPr>
              <a:t>(CATRF2022)</a:t>
            </a:r>
            <a:endParaRPr lang="en-US" sz="2700" spc="-15"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700" spc="-15"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Mariana Terrestrial Reference Frame of</a:t>
            </a:r>
            <a:r>
              <a:rPr lang="en-US" sz="2700" dirty="0">
                <a:uFill>
                  <a:solidFill>
                    <a:srgbClr val="1F497D"/>
                  </a:solidFill>
                </a:uFill>
                <a:latin typeface="Cambria" panose="02040503050406030204" pitchFamily="18" charset="0"/>
                <a:ea typeface="ＭＳ Ｐゴシック" pitchFamily="34" charset="-128"/>
                <a:cs typeface="Arial"/>
              </a:rPr>
              <a:t> 2022</a:t>
            </a:r>
            <a:endParaRPr sz="2700" dirty="0">
              <a:uFill>
                <a:solidFill>
                  <a:srgbClr val="1F497D"/>
                </a:solidFill>
              </a:uFill>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700" spc="-15" dirty="0">
                <a:solidFill>
                  <a:srgbClr val="C00000"/>
                </a:solidFill>
                <a:latin typeface="Cambria" panose="02040503050406030204" pitchFamily="18" charset="0"/>
                <a:ea typeface="ＭＳ Ｐゴシック" pitchFamily="34" charset="-128"/>
                <a:cs typeface="Arial Black"/>
              </a:rPr>
              <a:t>	</a:t>
            </a:r>
            <a:r>
              <a:rPr sz="2700" spc="-15" dirty="0">
                <a:solidFill>
                  <a:srgbClr val="C00000"/>
                </a:solidFill>
                <a:latin typeface="Cambria" panose="02040503050406030204" pitchFamily="18" charset="0"/>
                <a:ea typeface="ＭＳ Ｐゴシック" pitchFamily="34" charset="-128"/>
                <a:cs typeface="Arial Black"/>
              </a:rPr>
              <a:t>(MATRF2022)</a:t>
            </a:r>
            <a:endParaRPr sz="2700" dirty="0">
              <a:solidFill>
                <a:prstClr val="black"/>
              </a:solid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403866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117988" y="870802"/>
            <a:ext cx="8657302" cy="3889589"/>
          </a:xfrm>
        </p:spPr>
        <p:txBody>
          <a:bodyPr>
            <a:normAutofit/>
          </a:bodyPr>
          <a:lstStyle/>
          <a:p>
            <a:r>
              <a:rPr lang="en-US" dirty="0">
                <a:latin typeface="Cambria" panose="02040503050406030204" pitchFamily="18" charset="0"/>
                <a:ea typeface="Cambria" panose="02040503050406030204" pitchFamily="18" charset="0"/>
              </a:rPr>
              <a:t>Existing, accepted terminology</a:t>
            </a:r>
          </a:p>
          <a:p>
            <a:pPr lvl="1"/>
            <a:r>
              <a:rPr lang="en-US" b="1" dirty="0">
                <a:latin typeface="Cambria" panose="02040503050406030204" pitchFamily="18" charset="0"/>
                <a:ea typeface="Cambria" panose="02040503050406030204" pitchFamily="18" charset="0"/>
              </a:rPr>
              <a:t>I</a:t>
            </a:r>
            <a:r>
              <a:rPr lang="en-US" dirty="0">
                <a:latin typeface="Cambria" panose="02040503050406030204" pitchFamily="18" charset="0"/>
                <a:ea typeface="Cambria" panose="02040503050406030204" pitchFamily="18" charset="0"/>
              </a:rPr>
              <a:t>nternational </a:t>
            </a:r>
            <a:r>
              <a:rPr lang="en-US" b="1" dirty="0">
                <a:latin typeface="Cambria" panose="02040503050406030204" pitchFamily="18" charset="0"/>
                <a:ea typeface="Cambria" panose="02040503050406030204" pitchFamily="18" charset="0"/>
              </a:rPr>
              <a:t>TRF</a:t>
            </a:r>
          </a:p>
          <a:p>
            <a:pPr lvl="1"/>
            <a:r>
              <a:rPr lang="en-US" dirty="0">
                <a:latin typeface="Cambria" panose="02040503050406030204" pitchFamily="18" charset="0"/>
                <a:ea typeface="Cambria" panose="02040503050406030204" pitchFamily="18" charset="0"/>
              </a:rPr>
              <a:t>first realization of the ITRF was 1992</a:t>
            </a:r>
          </a:p>
          <a:p>
            <a:pPr lvl="1"/>
            <a:r>
              <a:rPr lang="en-US" dirty="0">
                <a:latin typeface="Cambria" panose="02040503050406030204" pitchFamily="18" charset="0"/>
                <a:ea typeface="Cambria" panose="02040503050406030204" pitchFamily="18" charset="0"/>
              </a:rPr>
              <a:t>NATRF2022 will be based on ITRF2020</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“Horizontal Datum” - misnomer for NAD83</a:t>
            </a:r>
          </a:p>
          <a:p>
            <a:pPr lvl="1"/>
            <a:r>
              <a:rPr lang="en-US" dirty="0">
                <a:latin typeface="Cambria" panose="02040503050406030204" pitchFamily="18" charset="0"/>
                <a:ea typeface="Cambria" panose="02040503050406030204" pitchFamily="18" charset="0"/>
              </a:rPr>
              <a:t>Really is a Geometric Reference Frame</a:t>
            </a:r>
          </a:p>
          <a:p>
            <a:pPr lvl="2"/>
            <a:endParaRPr lang="en-US"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dirty="0">
                <a:latin typeface="Cambria" panose="02040503050406030204" pitchFamily="18" charset="0"/>
                <a:ea typeface="Cambria" panose="02040503050406030204" pitchFamily="18" charset="0"/>
              </a:rPr>
              <a:t>Terrestrial Reference Frame?</a:t>
            </a:r>
          </a:p>
        </p:txBody>
      </p:sp>
    </p:spTree>
    <p:custDataLst>
      <p:tags r:id="rId1"/>
    </p:custDataLst>
    <p:extLst>
      <p:ext uri="{BB962C8B-B14F-4D97-AF65-F5344CB8AC3E}">
        <p14:creationId xmlns:p14="http://schemas.microsoft.com/office/powerpoint/2010/main" val="225046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394514"/>
            <a:ext cx="6858000" cy="2015936"/>
          </a:xfrm>
          <a:prstGeom prst="rect">
            <a:avLst/>
          </a:prstGeom>
        </p:spPr>
        <p:txBody>
          <a:bodyPr vert="horz" wrap="square" lIns="0" tIns="12700" rIns="0" bIns="0" rtlCol="0">
            <a:spAutoFit/>
          </a:bodyPr>
          <a:lstStyle/>
          <a:p>
            <a:pPr marL="12700" algn="ctr" defTabSz="342900" fontAlgn="base">
              <a:spcAft>
                <a:spcPct val="0"/>
              </a:spcAft>
              <a:buSzPct val="159375"/>
              <a:tabLst>
                <a:tab pos="297808" algn="l"/>
                <a:tab pos="298442" algn="l"/>
              </a:tabLst>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International Terrestrial Reference Frame</a:t>
            </a:r>
          </a:p>
          <a:p>
            <a:pPr marL="12700" algn="ctr" defTabSz="342900" fontAlgn="base">
              <a:spcBef>
                <a:spcPts val="450"/>
              </a:spcBef>
              <a:spcAft>
                <a:spcPct val="0"/>
              </a:spcAft>
              <a:buSzPct val="159375"/>
              <a:tabLst>
                <a:tab pos="297808" algn="l"/>
                <a:tab pos="298442" algn="l"/>
              </a:tabLst>
              <a:defRPr/>
            </a:pPr>
            <a:r>
              <a:rPr lang="en-US" sz="4500" b="1" spc="-15" dirty="0">
                <a:solidFill>
                  <a:prstClr val="black"/>
                </a:solidFill>
                <a:uFill>
                  <a:solidFill>
                    <a:srgbClr val="C00000"/>
                  </a:solidFill>
                </a:uFill>
                <a:latin typeface="Cambria" panose="02040503050406030204" pitchFamily="18" charset="0"/>
                <a:ea typeface="ＭＳ Ｐゴシック" pitchFamily="34" charset="-128"/>
                <a:cs typeface="Arial Black"/>
              </a:rPr>
              <a:t>(I</a:t>
            </a:r>
            <a:r>
              <a:rPr sz="4500" b="1" spc="-15" dirty="0">
                <a:solidFill>
                  <a:prstClr val="black"/>
                </a:solidFill>
                <a:uFill>
                  <a:solidFill>
                    <a:srgbClr val="C00000"/>
                  </a:solidFill>
                </a:uFill>
                <a:latin typeface="Cambria" panose="02040503050406030204" pitchFamily="18" charset="0"/>
                <a:ea typeface="ＭＳ Ｐゴシック" pitchFamily="34" charset="-128"/>
                <a:cs typeface="Arial Black"/>
              </a:rPr>
              <a:t>TRF</a:t>
            </a:r>
            <a:r>
              <a:rPr lang="en-US" sz="4500" b="1" spc="-15" dirty="0">
                <a:solidFill>
                  <a:prstClr val="black"/>
                </a:solidFill>
                <a:uFill>
                  <a:solidFill>
                    <a:srgbClr val="C00000"/>
                  </a:solidFill>
                </a:uFill>
                <a:latin typeface="Cambria" panose="02040503050406030204" pitchFamily="18" charset="0"/>
                <a:ea typeface="ＭＳ Ｐゴシック" pitchFamily="34" charset="-128"/>
                <a:cs typeface="Arial Black"/>
              </a:rPr>
              <a:t>)</a:t>
            </a:r>
          </a:p>
        </p:txBody>
      </p:sp>
      <p:sp>
        <p:nvSpPr>
          <p:cNvPr id="10" name="object 4"/>
          <p:cNvSpPr txBox="1"/>
          <p:nvPr/>
        </p:nvSpPr>
        <p:spPr>
          <a:xfrm>
            <a:off x="1496427" y="2624129"/>
            <a:ext cx="6167689" cy="2302345"/>
          </a:xfrm>
          <a:prstGeom prst="rect">
            <a:avLst/>
          </a:prstGeom>
        </p:spPr>
        <p:txBody>
          <a:bodyPr vert="horz" wrap="square" lIns="0" tIns="12700" rIns="0" bIns="0" rtlCol="0">
            <a:noAutofit/>
          </a:bodyPr>
          <a:lstStyle/>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ea typeface="ＭＳ Ｐゴシック" pitchFamily="34" charset="-128"/>
                <a:cs typeface="Arial Black"/>
              </a:rPr>
              <a:t>Is native coordinate system for NCN.</a:t>
            </a:r>
          </a:p>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cs typeface="Arial Black"/>
              </a:rPr>
              <a:t>Is</a:t>
            </a:r>
            <a:r>
              <a:rPr lang="en-US" sz="2700" spc="-15" dirty="0">
                <a:solidFill>
                  <a:prstClr val="black"/>
                </a:solidFill>
                <a:uFill>
                  <a:solidFill>
                    <a:srgbClr val="C00000"/>
                  </a:solidFill>
                </a:uFill>
                <a:latin typeface="Cambria" panose="02040503050406030204" pitchFamily="18" charset="0"/>
                <a:ea typeface="ＭＳ Ｐゴシック" pitchFamily="34" charset="-128"/>
                <a:cs typeface="Arial Black"/>
              </a:rPr>
              <a:t> what OPUS uses.</a:t>
            </a:r>
          </a:p>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cs typeface="Arial Black"/>
              </a:rPr>
              <a:t>Is what most of world uses.</a:t>
            </a:r>
          </a:p>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ea typeface="ＭＳ Ｐゴシック" pitchFamily="34" charset="-128"/>
                <a:cs typeface="Arial Black"/>
              </a:rPr>
              <a:t>Is what NGA aligns WGS-84 to.</a:t>
            </a:r>
          </a:p>
        </p:txBody>
      </p:sp>
    </p:spTree>
    <p:extLst>
      <p:ext uri="{BB962C8B-B14F-4D97-AF65-F5344CB8AC3E}">
        <p14:creationId xmlns:p14="http://schemas.microsoft.com/office/powerpoint/2010/main" val="90586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647" y="132672"/>
            <a:ext cx="4910706" cy="4910706"/>
          </a:xfrm>
          <a:prstGeom prst="rect">
            <a:avLst/>
          </a:prstGeom>
        </p:spPr>
      </p:pic>
      <p:sp>
        <p:nvSpPr>
          <p:cNvPr id="6" name="TextBox 5"/>
          <p:cNvSpPr txBox="1"/>
          <p:nvPr/>
        </p:nvSpPr>
        <p:spPr>
          <a:xfrm>
            <a:off x="7117891" y="386587"/>
            <a:ext cx="1944956" cy="415498"/>
          </a:xfrm>
          <a:prstGeom prst="rect">
            <a:avLst/>
          </a:prstGeom>
          <a:noFill/>
        </p:spPr>
        <p:txBody>
          <a:bodyPr wrap="none" rtlCol="0">
            <a:spAutoFit/>
          </a:bodyPr>
          <a:lstStyle/>
          <a:p>
            <a:pPr defTabSz="342900" fontAlgn="base">
              <a:spcBef>
                <a:spcPct val="0"/>
              </a:spcBef>
              <a:spcAft>
                <a:spcPct val="0"/>
              </a:spcAft>
              <a:defRPr/>
            </a:pPr>
            <a:r>
              <a:rPr lang="en-US" sz="2100" dirty="0">
                <a:solidFill>
                  <a:prstClr val="black"/>
                </a:solidFill>
                <a:latin typeface="Cambria" panose="02040503050406030204" pitchFamily="18" charset="0"/>
                <a:ea typeface="Cambria" panose="02040503050406030204" pitchFamily="18" charset="0"/>
              </a:rPr>
              <a:t>Watch the grid!</a:t>
            </a:r>
          </a:p>
        </p:txBody>
      </p:sp>
      <p:sp>
        <p:nvSpPr>
          <p:cNvPr id="5" name="TextBox 4"/>
          <p:cNvSpPr txBox="1"/>
          <p:nvPr/>
        </p:nvSpPr>
        <p:spPr>
          <a:xfrm>
            <a:off x="81153" y="100122"/>
            <a:ext cx="2035494" cy="461665"/>
          </a:xfrm>
          <a:prstGeom prst="rect">
            <a:avLst/>
          </a:prstGeom>
          <a:noFill/>
        </p:spPr>
        <p:txBody>
          <a:bodyPr wrap="none" rtlCol="0">
            <a:spAutoFit/>
          </a:bodyPr>
          <a:lstStyle/>
          <a:p>
            <a:pPr defTabSz="342900" fontAlgn="base">
              <a:spcBef>
                <a:spcPct val="0"/>
              </a:spcBef>
              <a:spcAft>
                <a:spcPct val="0"/>
              </a:spcAft>
              <a:defRPr/>
            </a:pPr>
            <a:r>
              <a:rPr lang="en-US" sz="2400" b="1" dirty="0">
                <a:solidFill>
                  <a:prstClr val="black"/>
                </a:solidFill>
                <a:latin typeface="Cambria" panose="02040503050406030204" pitchFamily="18" charset="0"/>
                <a:ea typeface="Cambria" panose="02040503050406030204" pitchFamily="18" charset="0"/>
              </a:rPr>
              <a:t>ITRF concept</a:t>
            </a:r>
          </a:p>
        </p:txBody>
      </p:sp>
      <p:sp>
        <p:nvSpPr>
          <p:cNvPr id="8" name="TextBox 7"/>
          <p:cNvSpPr txBox="1"/>
          <p:nvPr/>
        </p:nvSpPr>
        <p:spPr>
          <a:xfrm>
            <a:off x="5729288" y="4687025"/>
            <a:ext cx="971550" cy="369332"/>
          </a:xfrm>
          <a:prstGeom prst="rect">
            <a:avLst/>
          </a:prstGeom>
          <a:noFill/>
        </p:spPr>
        <p:txBody>
          <a:bodyPr wrap="square" rtlCol="0">
            <a:spAutoFit/>
          </a:bodyPr>
          <a:lstStyle/>
          <a:p>
            <a:pPr defTabSz="342900" fontAlgn="base">
              <a:spcBef>
                <a:spcPct val="0"/>
              </a:spcBef>
              <a:spcAft>
                <a:spcPct val="0"/>
              </a:spcAft>
              <a:defRPr/>
            </a:pPr>
            <a:r>
              <a:rPr lang="en-US" dirty="0">
                <a:solidFill>
                  <a:prstClr val="black"/>
                </a:solidFill>
                <a:latin typeface="Arial" panose="020B0604020202020204" pitchFamily="34" charset="0"/>
                <a:ea typeface="Cambria" panose="02040503050406030204" pitchFamily="18" charset="0"/>
                <a:cs typeface="Arial" panose="020B0604020202020204" pitchFamily="34" charset="0"/>
              </a:rPr>
              <a:t>Epoch:</a:t>
            </a:r>
          </a:p>
        </p:txBody>
      </p:sp>
    </p:spTree>
    <p:extLst>
      <p:ext uri="{BB962C8B-B14F-4D97-AF65-F5344CB8AC3E}">
        <p14:creationId xmlns:p14="http://schemas.microsoft.com/office/powerpoint/2010/main" val="61431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1178"/>
            <a:ext cx="9144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4000" spc="-5" dirty="0">
                <a:cs typeface="Calibri"/>
              </a:rPr>
              <a:t>Four</a:t>
            </a:r>
            <a:r>
              <a:rPr sz="4000" spc="-5" dirty="0">
                <a:cs typeface="Calibri"/>
              </a:rPr>
              <a:t> </a:t>
            </a:r>
            <a:r>
              <a:rPr lang="en-US" sz="4000" spc="-5" dirty="0">
                <a:cs typeface="Calibri"/>
              </a:rPr>
              <a:t>T</a:t>
            </a:r>
            <a:r>
              <a:rPr sz="4000" spc="-35" dirty="0">
                <a:cs typeface="Calibri"/>
              </a:rPr>
              <a:t>R</a:t>
            </a:r>
            <a:r>
              <a:rPr sz="4000" spc="-20" dirty="0">
                <a:cs typeface="Calibri"/>
              </a:rPr>
              <a:t>Fs</a:t>
            </a:r>
            <a:r>
              <a:rPr lang="en-US" sz="4000" spc="-20" dirty="0">
                <a:cs typeface="Calibri"/>
              </a:rPr>
              <a:t> for Modernized NSRS</a:t>
            </a:r>
            <a:endParaRPr sz="4000" dirty="0">
              <a:latin typeface="Cambria" panose="02040503050406030204" pitchFamily="18" charset="0"/>
              <a:cs typeface="Calibri"/>
            </a:endParaRPr>
          </a:p>
        </p:txBody>
      </p:sp>
      <p:sp>
        <p:nvSpPr>
          <p:cNvPr id="4" name="object 4"/>
          <p:cNvSpPr txBox="1"/>
          <p:nvPr/>
        </p:nvSpPr>
        <p:spPr>
          <a:xfrm>
            <a:off x="1323474" y="1148878"/>
            <a:ext cx="6533148" cy="3919352"/>
          </a:xfrm>
          <a:prstGeom prst="rect">
            <a:avLst/>
          </a:prstGeom>
        </p:spPr>
        <p:txBody>
          <a:bodyPr vert="horz" wrap="square" lIns="0" tIns="12700" rIns="0" bIns="0" rtlCol="0">
            <a:noAutofit/>
          </a:bodyPr>
          <a:lstStyle/>
          <a:p>
            <a:pPr defTabSz="342900" fontAlgn="base">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North </a:t>
            </a:r>
            <a:r>
              <a:rPr sz="2250" spc="-5" dirty="0">
                <a:uFill>
                  <a:solidFill>
                    <a:srgbClr val="1F497D"/>
                  </a:solidFill>
                </a:uFill>
                <a:latin typeface="Cambria" panose="02040503050406030204" pitchFamily="18" charset="0"/>
                <a:ea typeface="ＭＳ Ｐゴシック" pitchFamily="34" charset="-128"/>
                <a:cs typeface="Arial"/>
              </a:rPr>
              <a:t>American </a:t>
            </a:r>
            <a:r>
              <a:rPr sz="2250" spc="-15" dirty="0">
                <a:uFill>
                  <a:solidFill>
                    <a:srgbClr val="1F497D"/>
                  </a:solidFill>
                </a:uFill>
                <a:latin typeface="Cambria" panose="02040503050406030204" pitchFamily="18" charset="0"/>
                <a:ea typeface="ＭＳ Ｐゴシック" pitchFamily="34" charset="-128"/>
                <a:cs typeface="Arial"/>
              </a:rPr>
              <a:t>Terrestrial </a:t>
            </a:r>
            <a:r>
              <a:rPr sz="2250" spc="-5" dirty="0">
                <a:uFill>
                  <a:solidFill>
                    <a:srgbClr val="1F497D"/>
                  </a:solidFill>
                </a:uFill>
                <a:latin typeface="Cambria" panose="02040503050406030204" pitchFamily="18" charset="0"/>
                <a:ea typeface="ＭＳ Ｐゴシック" pitchFamily="34" charset="-128"/>
                <a:cs typeface="Arial"/>
              </a:rPr>
              <a:t>Reference Frame of</a:t>
            </a:r>
            <a:r>
              <a:rPr sz="2250" spc="-25" dirty="0">
                <a:uFill>
                  <a:solidFill>
                    <a:srgbClr val="1F497D"/>
                  </a:solidFill>
                </a:uFill>
                <a:latin typeface="Cambria" panose="02040503050406030204" pitchFamily="18" charset="0"/>
                <a:ea typeface="ＭＳ Ｐゴシック" pitchFamily="34" charset="-128"/>
                <a:cs typeface="Arial"/>
              </a:rPr>
              <a:t> </a:t>
            </a:r>
            <a:r>
              <a:rPr sz="2250" spc="-5" dirty="0">
                <a:uFill>
                  <a:solidFill>
                    <a:srgbClr val="1F497D"/>
                  </a:solidFill>
                </a:uFill>
                <a:latin typeface="Cambria" panose="02040503050406030204" pitchFamily="18" charset="0"/>
                <a:ea typeface="ＭＳ Ｐゴシック" pitchFamily="34" charset="-128"/>
                <a:cs typeface="Arial"/>
              </a:rPr>
              <a:t>2022</a:t>
            </a:r>
            <a:endParaRPr sz="2250" dirty="0">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rPr>
              <a:t>	</a:t>
            </a:r>
            <a:r>
              <a:rPr sz="2250" spc="-15"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endPar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Pacific Terrestrial Reference Frame of 2022</a:t>
            </a:r>
          </a:p>
          <a:p>
            <a:pPr defTabSz="342900" fontAlgn="base">
              <a:lnSpc>
                <a:spcPts val="1900"/>
              </a:lnSpc>
              <a:spcBef>
                <a:spcPts val="450"/>
              </a:spcBef>
              <a:spcAft>
                <a:spcPts val="450"/>
              </a:spcAft>
              <a:defRPr/>
            </a:pPr>
            <a:r>
              <a:rPr lang="en-US" sz="2250" spc="-30" dirty="0">
                <a:solidFill>
                  <a:srgbClr val="C00000"/>
                </a:solidFill>
                <a:latin typeface="Cambria" panose="02040503050406030204" pitchFamily="18" charset="0"/>
                <a:ea typeface="ＭＳ Ｐゴシック" pitchFamily="34" charset="-128"/>
                <a:cs typeface="Arial Black"/>
              </a:rPr>
              <a:t>	</a:t>
            </a:r>
            <a:r>
              <a:rPr sz="2250" spc="-30" dirty="0">
                <a:solidFill>
                  <a:srgbClr val="C00000"/>
                </a:solidFill>
                <a:latin typeface="Cambria" panose="02040503050406030204" pitchFamily="18" charset="0"/>
                <a:ea typeface="ＭＳ Ｐゴシック" pitchFamily="34" charset="-128"/>
                <a:cs typeface="Arial Black"/>
              </a:rPr>
              <a:t>(PATRF2022)</a:t>
            </a:r>
            <a:endParaRPr lang="en-US" sz="2250" spc="-30"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30"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Caribbean Terrestrial Reference Frame of 2022</a:t>
            </a:r>
          </a:p>
          <a:p>
            <a:pPr defTabSz="342900" fontAlgn="base">
              <a:lnSpc>
                <a:spcPts val="1900"/>
              </a:lnSpc>
              <a:spcBef>
                <a:spcPts val="450"/>
              </a:spcBef>
              <a:spcAft>
                <a:spcPts val="450"/>
              </a:spcAft>
              <a:defRPr/>
            </a:pPr>
            <a:r>
              <a:rPr lang="en-US" sz="2250" spc="-15" dirty="0">
                <a:solidFill>
                  <a:srgbClr val="C00000"/>
                </a:solidFill>
                <a:latin typeface="Cambria" panose="02040503050406030204" pitchFamily="18" charset="0"/>
                <a:ea typeface="ＭＳ Ｐゴシック" pitchFamily="34" charset="-128"/>
                <a:cs typeface="Arial Black"/>
              </a:rPr>
              <a:t>	</a:t>
            </a:r>
            <a:r>
              <a:rPr sz="2250" spc="-15" dirty="0">
                <a:solidFill>
                  <a:srgbClr val="C00000"/>
                </a:solidFill>
                <a:latin typeface="Cambria" panose="02040503050406030204" pitchFamily="18" charset="0"/>
                <a:ea typeface="ＭＳ Ｐゴシック" pitchFamily="34" charset="-128"/>
                <a:cs typeface="Arial Black"/>
              </a:rPr>
              <a:t>(CATRF2022)</a:t>
            </a:r>
            <a:endParaRPr lang="en-US" sz="2250" spc="-15"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15"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Mariana Terrestrial Reference Frame of</a:t>
            </a:r>
            <a:r>
              <a:rPr lang="en-US" sz="2250" dirty="0">
                <a:uFill>
                  <a:solidFill>
                    <a:srgbClr val="1F497D"/>
                  </a:solidFill>
                </a:uFill>
                <a:latin typeface="Cambria" panose="02040503050406030204" pitchFamily="18" charset="0"/>
                <a:ea typeface="ＭＳ Ｐゴシック" pitchFamily="34" charset="-128"/>
                <a:cs typeface="Arial"/>
              </a:rPr>
              <a:t> 2022</a:t>
            </a:r>
            <a:endParaRPr sz="2250" dirty="0">
              <a:uFill>
                <a:solidFill>
                  <a:srgbClr val="1F497D"/>
                </a:solidFill>
              </a:uFill>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250" spc="-15" dirty="0">
                <a:solidFill>
                  <a:srgbClr val="C00000"/>
                </a:solidFill>
                <a:latin typeface="Cambria" panose="02040503050406030204" pitchFamily="18" charset="0"/>
                <a:ea typeface="ＭＳ Ｐゴシック" pitchFamily="34" charset="-128"/>
                <a:cs typeface="Arial Black"/>
              </a:rPr>
              <a:t>	</a:t>
            </a:r>
            <a:r>
              <a:rPr sz="2250" spc="-15" dirty="0">
                <a:solidFill>
                  <a:srgbClr val="C00000"/>
                </a:solidFill>
                <a:latin typeface="Cambria" panose="02040503050406030204" pitchFamily="18" charset="0"/>
                <a:ea typeface="ＭＳ Ｐゴシック" pitchFamily="34" charset="-128"/>
                <a:cs typeface="Arial Black"/>
              </a:rPr>
              <a:t>(MATRF2022)</a:t>
            </a:r>
            <a:endParaRPr sz="2250" dirty="0">
              <a:solidFill>
                <a:prstClr val="black"/>
              </a:solid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112447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0" y="246063"/>
            <a:ext cx="6858000" cy="596900"/>
          </a:xfrm>
        </p:spPr>
        <p:txBody>
          <a:bodyPr>
            <a:normAutofit fontScale="90000"/>
          </a:bodyPr>
          <a:lstStyle/>
          <a:p>
            <a:r>
              <a:rPr lang="en-US" sz="3600" dirty="0"/>
              <a:t>Plate Rotation visualized</a:t>
            </a:r>
          </a:p>
        </p:txBody>
      </p:sp>
      <p:sp>
        <p:nvSpPr>
          <p:cNvPr id="6" name="TextBox 5"/>
          <p:cNvSpPr txBox="1"/>
          <p:nvPr/>
        </p:nvSpPr>
        <p:spPr>
          <a:xfrm>
            <a:off x="6410284" y="4049857"/>
            <a:ext cx="1733591" cy="530915"/>
          </a:xfrm>
          <a:prstGeom prst="rect">
            <a:avLst/>
          </a:prstGeom>
          <a:noFill/>
        </p:spPr>
        <p:txBody>
          <a:bodyPr wrap="square" rtlCol="0">
            <a:noAutofit/>
          </a:bodyPr>
          <a:lstStyle/>
          <a:p>
            <a:pPr marL="12699" marR="535292" defTabSz="342900" fontAlgn="base">
              <a:spcBef>
                <a:spcPts val="2250"/>
              </a:spcBef>
              <a:spcAft>
                <a:spcPct val="0"/>
              </a:spcAft>
              <a:tabLst>
                <a:tab pos="354956" algn="l"/>
                <a:tab pos="355591" algn="l"/>
                <a:tab pos="4898903" algn="l"/>
              </a:tabLst>
              <a:defRPr/>
            </a:pPr>
            <a:r>
              <a:rPr lang="en-US" sz="3000" i="1" spc="-15" dirty="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7386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1143000" y="257444"/>
            <a:ext cx="6858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4000" spc="-10" dirty="0">
                <a:cs typeface="Calibri"/>
              </a:rPr>
              <a:t>Plate-Fixed NSRS TRFs</a:t>
            </a:r>
          </a:p>
        </p:txBody>
      </p:sp>
      <p:sp>
        <p:nvSpPr>
          <p:cNvPr id="12" name="TextBox 11"/>
          <p:cNvSpPr txBox="1"/>
          <p:nvPr/>
        </p:nvSpPr>
        <p:spPr bwMode="auto">
          <a:xfrm>
            <a:off x="1299630" y="1161441"/>
            <a:ext cx="2647541" cy="1200329"/>
          </a:xfrm>
          <a:prstGeom prst="rect">
            <a:avLst/>
          </a:prstGeom>
          <a:noFill/>
          <a:ln w="9525">
            <a:noFill/>
            <a:miter lim="800000"/>
            <a:headEnd/>
            <a:tailEnd/>
          </a:ln>
        </p:spPr>
        <p:txBody>
          <a:bodyPr wrap="square" rtlCol="0">
            <a:spAutoFit/>
          </a:bodyPr>
          <a:lstStyle/>
          <a:p>
            <a:pPr algn="ctr" defTabSz="342900" fontAlgn="base">
              <a:spcBef>
                <a:spcPct val="0"/>
              </a:spcBef>
              <a:spcAft>
                <a:spcPct val="0"/>
              </a:spcAft>
              <a:defRPr/>
            </a:pPr>
            <a:r>
              <a:rPr lang="en-US" sz="2400" b="1" u="sng" dirty="0">
                <a:solidFill>
                  <a:srgbClr val="00B0F0"/>
                </a:solidFill>
                <a:latin typeface="Cambria" panose="02040503050406030204" pitchFamily="18" charset="0"/>
                <a:ea typeface="Cambria" panose="02040503050406030204" pitchFamily="18" charset="0"/>
              </a:rPr>
              <a:t>ITRF</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Frame = constant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NA Plate = rotating</a:t>
            </a:r>
          </a:p>
        </p:txBody>
      </p:sp>
      <p:sp>
        <p:nvSpPr>
          <p:cNvPr id="16" name="TextBox 15"/>
          <p:cNvSpPr txBox="1"/>
          <p:nvPr/>
        </p:nvSpPr>
        <p:spPr bwMode="auto">
          <a:xfrm>
            <a:off x="4166148" y="1161441"/>
            <a:ext cx="3834852" cy="1938992"/>
          </a:xfrm>
          <a:prstGeom prst="rect">
            <a:avLst/>
          </a:prstGeom>
          <a:noFill/>
          <a:ln w="9525">
            <a:noFill/>
            <a:miter lim="800000"/>
            <a:headEnd/>
            <a:tailEnd/>
          </a:ln>
        </p:spPr>
        <p:txBody>
          <a:bodyPr wrap="square" rtlCol="0">
            <a:spAutoFit/>
          </a:bodyPr>
          <a:lstStyle/>
          <a:p>
            <a:pPr algn="ctr" defTabSz="342900" fontAlgn="base">
              <a:spcBef>
                <a:spcPct val="0"/>
              </a:spcBef>
              <a:spcAft>
                <a:spcPct val="0"/>
              </a:spcAft>
              <a:defRPr/>
            </a:pPr>
            <a:r>
              <a:rPr lang="en-US" sz="2400" b="1" u="sng" dirty="0">
                <a:solidFill>
                  <a:srgbClr val="FF0000"/>
                </a:solidFill>
                <a:latin typeface="Cambria" panose="02040503050406030204" pitchFamily="18" charset="0"/>
                <a:ea typeface="Cambria" panose="02040503050406030204" pitchFamily="18" charset="0"/>
              </a:rPr>
              <a:t>NATRF</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Frame = rotating</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	(</a:t>
            </a:r>
            <a:r>
              <a:rPr lang="en-US" sz="2400" i="1" dirty="0">
                <a:solidFill>
                  <a:prstClr val="black"/>
                </a:solidFill>
                <a:latin typeface="Cambria" panose="02040503050406030204" pitchFamily="18" charset="0"/>
                <a:ea typeface="Cambria" panose="02040503050406030204" pitchFamily="18" charset="0"/>
              </a:rPr>
              <a:t>relative to ITRF</a:t>
            </a:r>
            <a:r>
              <a:rPr lang="en-US" sz="2400" dirty="0">
                <a:solidFill>
                  <a:prstClr val="black"/>
                </a:solidFill>
                <a:latin typeface="Cambria" panose="02040503050406030204" pitchFamily="18" charset="0"/>
                <a:ea typeface="Cambria" panose="02040503050406030204" pitchFamily="18" charset="0"/>
              </a:rPr>
              <a: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NA Plate = constant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	(</a:t>
            </a:r>
            <a:r>
              <a:rPr lang="en-US" sz="2400" i="1" dirty="0">
                <a:solidFill>
                  <a:prstClr val="black"/>
                </a:solidFill>
                <a:latin typeface="Cambria" panose="02040503050406030204" pitchFamily="18" charset="0"/>
                <a:ea typeface="Cambria" panose="02040503050406030204" pitchFamily="18" charset="0"/>
              </a:rPr>
              <a:t>relative to NATRF2022</a:t>
            </a:r>
            <a:r>
              <a:rPr lang="en-US" sz="24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85625491"/>
      </p:ext>
    </p:extLst>
  </p:cSld>
  <p:clrMapOvr>
    <a:masterClrMapping/>
  </p:clrMapOvr>
  <p:transition spd="slow">
    <p:wipe/>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BF4164-5E70-4122-880E-AB624C8F7D6E}"/>
              </a:ext>
            </a:extLst>
          </p:cNvPr>
          <p:cNvSpPr>
            <a:spLocks noGrp="1"/>
          </p:cNvSpPr>
          <p:nvPr>
            <p:ph idx="12" sz="quarter" type="sldNum"/>
          </p:nvPr>
        </p:nvSpPr>
        <p:spPr/>
        <p:txBody>
          <a:bodyPr/>
          <a:lstStyle/>
          <a:p>
            <a:fld id="{D3D538F9-49A3-B84F-B36B-A7030CDE5D5B}" type="slidenum">
              <a:rPr lang="en-US" smtClean="0"/>
              <a:t>6</a:t>
            </a:fld>
            <a:endParaRPr lang="en-US"/>
          </a:p>
        </p:txBody>
      </p:sp>
      <p:sp>
        <p:nvSpPr>
          <p:cNvPr id="14" name="TextBox 13">
            <a:extLst>
              <a:ext uri="{FF2B5EF4-FFF2-40B4-BE49-F238E27FC236}">
                <a16:creationId xmlns:a16="http://schemas.microsoft.com/office/drawing/2014/main" id="{7942B19B-B2AD-46F9-A2F4-6DAE829DACC9}"/>
              </a:ext>
            </a:extLst>
          </p:cNvPr>
          <p:cNvSpPr txBox="1"/>
          <p:nvPr/>
        </p:nvSpPr>
        <p:spPr>
          <a:xfrm>
            <a:off x="172996" y="2609845"/>
            <a:ext cx="8497918" cy="1886670"/>
          </a:xfrm>
          <a:prstGeom prst="rect">
            <a:avLst/>
          </a:prstGeom>
          <a:noFill/>
        </p:spPr>
        <p:txBody>
          <a:bodyPr rtlCol="0" wrap="square">
            <a:spAutoFit/>
          </a:bodyPr>
          <a:lstStyle/>
          <a:p>
            <a:pPr defTabSz="228623" eaLnBrk="0" fontAlgn="base" hangingPunct="0">
              <a:spcBef>
                <a:spcPts val="600"/>
              </a:spcBef>
              <a:spcAft>
                <a:spcPct val="0"/>
              </a:spcAft>
              <a:buClrTx/>
              <a:tabLst>
                <a:tab algn="l" pos="0"/>
              </a:tabLst>
            </a:pPr>
            <a:r>
              <a:rPr altLang="zh-CN" b="1"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typeface="Open Sans"/>
              </a:rPr>
              <a:t>access</a:t>
            </a: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typeface="Open Sans"/>
              </a:rPr>
              <a:t>… ? </a:t>
            </a: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traditionally  marks/disks/objects</a:t>
            </a:r>
          </a:p>
          <a:p>
            <a:pPr defTabSz="228623" eaLnBrk="0" fontAlgn="base" hangingPunct="0">
              <a:spcBef>
                <a:spcPts val="600"/>
              </a:spcBef>
              <a:spcAft>
                <a:spcPct val="0"/>
              </a:spcAft>
              <a:buClrTx/>
              <a:tabLst>
                <a:tab algn="l" pos="0"/>
                <a:tab algn="l" pos="1317625"/>
              </a:tabLst>
            </a:pPr>
            <a:r>
              <a:rPr altLang="zh-CN" dirty="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a:t>
            </a: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modern and future  </a:t>
            </a:r>
            <a:r>
              <a:rPr altLang="zh-CN" b="1"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NOAA CORS Network (NCN)</a:t>
            </a:r>
          </a:p>
          <a:p>
            <a:pPr defTabSz="228623" eaLnBrk="0" fontAlgn="base" hangingPunct="0">
              <a:spcBef>
                <a:spcPct val="20000"/>
              </a:spcBef>
              <a:spcAft>
                <a:spcPct val="0"/>
              </a:spcAft>
              <a:buClrTx/>
              <a:tabLst>
                <a:tab algn="l" pos="0"/>
              </a:tabLst>
            </a:pPr>
            <a:endPar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endParaRPr>
          </a:p>
          <a:p>
            <a:pPr defTabSz="228623" eaLnBrk="0" fontAlgn="base" hangingPunct="0">
              <a:spcBef>
                <a:spcPct val="20000"/>
              </a:spcBef>
              <a:spcAft>
                <a:spcPct val="0"/>
              </a:spcAft>
              <a:buClrTx/>
              <a:tabLst>
                <a:tab algn="l" pos="0"/>
              </a:tabLst>
            </a:pP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a:t>
            </a:r>
            <a:r>
              <a:rPr altLang="zh-CN" dirty="0" i="1"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via OPUS</a:t>
            </a:r>
          </a:p>
          <a:p>
            <a:endParaRPr dirty="0" lang="en-US" sz="600">
              <a:latin charset="0" panose="02040503050406030204" pitchFamily="18" typeface="Cambria"/>
              <a:ea charset="0" panose="02040503050406030204" pitchFamily="18" typeface="Cambria"/>
            </a:endParaRPr>
          </a:p>
        </p:txBody>
      </p:sp>
      <p:cxnSp>
        <p:nvCxnSpPr>
          <p:cNvPr id="15" name="Connector: Curved 14">
            <a:extLst>
              <a:ext uri="{FF2B5EF4-FFF2-40B4-BE49-F238E27FC236}">
                <a16:creationId xmlns:a16="http://schemas.microsoft.com/office/drawing/2014/main" id="{B44282BC-9CDC-4D1E-8733-3CD695C19A38}"/>
              </a:ext>
            </a:extLst>
          </p:cNvPr>
          <p:cNvCxnSpPr>
            <a:cxnSpLocks/>
          </p:cNvCxnSpPr>
          <p:nvPr/>
        </p:nvCxnSpPr>
        <p:spPr>
          <a:xfrm flipV="1" rot="10800000">
            <a:off x="7600098" y="3402040"/>
            <a:ext cx="1010360" cy="981034"/>
          </a:xfrm>
          <a:prstGeom prst="curvedConnector3">
            <a:avLst>
              <a:gd fmla="val -32275" name="adj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a:extLst>
              <a:ext uri="{FF2B5EF4-FFF2-40B4-BE49-F238E27FC236}">
                <a16:creationId xmlns:a16="http://schemas.microsoft.com/office/drawing/2014/main" id="{262BD7AC-8C6A-4B9C-8AB1-C8BF72B21BDA}"/>
              </a:ext>
            </a:extLst>
          </p:cNvPr>
          <p:cNvSpPr>
            <a:spLocks noGrp="1"/>
          </p:cNvSpPr>
          <p:nvPr>
            <p:ph idx="1"/>
          </p:nvPr>
        </p:nvSpPr>
        <p:spPr>
          <a:xfrm>
            <a:off x="0" y="961628"/>
            <a:ext cx="9144000" cy="1470427"/>
          </a:xfrm>
        </p:spPr>
        <p:txBody>
          <a:bodyPr/>
          <a:lstStyle/>
          <a:p>
            <a:pPr algn="ctr" indent="0" marL="0">
              <a:buNone/>
            </a:pPr>
            <a:r>
              <a:rPr altLang="zh-CN" dirty="0" lang="en-US" sz="2400">
                <a:ea charset="0" panose="02040503050406030204" pitchFamily="18" typeface="Cambria"/>
                <a:cs charset="0" panose="020B0606030504020204" pitchFamily="34" typeface="Open Sans"/>
              </a:rPr>
              <a:t>To define, maintain and provide access to the                     </a:t>
            </a:r>
            <a:r>
              <a:rPr altLang="zh-CN" b="1" dirty="0" lang="en-US" sz="3700">
                <a:solidFill>
                  <a:srgbClr val="C00000"/>
                </a:solidFill>
                <a:ea charset="0" panose="02040503050406030204" pitchFamily="18" typeface="Cambria"/>
                <a:cs charset="0" panose="020B0606030504020204" pitchFamily="34" typeface="Open Sans"/>
              </a:rPr>
              <a:t>National Spatial Reference System (NSRS) </a:t>
            </a:r>
            <a:r>
              <a:rPr altLang="zh-CN" dirty="0" lang="en-US" sz="2400">
                <a:ea charset="0" panose="02040503050406030204" pitchFamily="18" typeface="Cambria"/>
                <a:cs charset="0" panose="020B0606030504020204" pitchFamily="34" typeface="Open Sans"/>
              </a:rPr>
              <a:t>to meet our Nation’s economic, social, and environmental needs.</a:t>
            </a:r>
            <a:endParaRPr dirty="0" lang="en-US" sz="2400"/>
          </a:p>
        </p:txBody>
      </p:sp>
      <p:pic>
        <p:nvPicPr>
          <p:cNvPr id="42" name="OPUS ss">
            <a:extLst>
              <a:ext uri="{FF2B5EF4-FFF2-40B4-BE49-F238E27FC236}">
                <a16:creationId xmlns:a16="http://schemas.microsoft.com/office/drawing/2014/main" id="{12CF080A-FEE7-43EA-9179-4DCE1EEF1DA3}"/>
              </a:ext>
            </a:extLst>
          </p:cNvPr>
          <p:cNvPicPr>
            <a:picLocks noChangeAspect="1"/>
          </p:cNvPicPr>
          <p:nvPr/>
        </p:nvPicPr>
        <p:blipFill rotWithShape="1">
          <a:blip r:embed="rId3"/>
          <a:srcRect b="16"/>
          <a:stretch/>
        </p:blipFill>
        <p:spPr>
          <a:xfrm>
            <a:off x="3148891" y="3574473"/>
            <a:ext cx="4398308" cy="1525907"/>
          </a:xfrm>
          <a:prstGeom prst="rect">
            <a:avLst/>
          </a:prstGeom>
          <a:ln w="25400">
            <a:solidFill>
              <a:schemeClr val="bg1">
                <a:lumMod val="50000"/>
              </a:schemeClr>
            </a:solidFill>
          </a:ln>
        </p:spPr>
      </p:pic>
      <p:sp>
        <p:nvSpPr>
          <p:cNvPr id="10" name="Title 9">
            <a:extLst>
              <a:ext uri="{FF2B5EF4-FFF2-40B4-BE49-F238E27FC236}">
                <a16:creationId xmlns:a16="http://schemas.microsoft.com/office/drawing/2014/main" id="{8F4C358B-9CB7-4B74-8BE3-5AA2797E2788}"/>
              </a:ext>
            </a:extLst>
          </p:cNvPr>
          <p:cNvSpPr>
            <a:spLocks noGrp="1"/>
          </p:cNvSpPr>
          <p:nvPr>
            <p:ph type="title"/>
          </p:nvPr>
        </p:nvSpPr>
        <p:spPr/>
        <p:txBody>
          <a:bodyPr/>
          <a:lstStyle/>
          <a:p>
            <a:r>
              <a:rPr b="1" dirty="0" lang="en-US"/>
              <a:t>NGS Mission</a:t>
            </a:r>
          </a:p>
        </p:txBody>
      </p:sp>
    </p:spTree>
    <p:extLst>
      <p:ext uri="{BB962C8B-B14F-4D97-AF65-F5344CB8AC3E}">
        <p14:creationId xmlns:p14="http://schemas.microsoft.com/office/powerpoint/2010/main" val="1284271358"/>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8">
                                  <p:stCondLst>
                                    <p:cond delay="0"/>
                                  </p:stCondLst>
                                  <p:childTnLst>
                                    <p:set>
                                      <p:cBhvr>
                                        <p:cTn dur="1" fill="hold" id="6">
                                          <p:stCondLst>
                                            <p:cond delay="0"/>
                                          </p:stCondLst>
                                        </p:cTn>
                                        <p:tgtEl>
                                          <p:spTgt spid="14">
                                            <p:txEl>
                                              <p:pRg end="0" st="0"/>
                                            </p:txEl>
                                          </p:spTgt>
                                        </p:tgtEl>
                                        <p:attrNameLst>
                                          <p:attrName>style.visibility</p:attrName>
                                        </p:attrNameLst>
                                      </p:cBhvr>
                                      <p:to>
                                        <p:strVal val="visible"/>
                                      </p:to>
                                    </p:set>
                                    <p:animEffect filter="wipe(left)" transition="in">
                                      <p:cBhvr>
                                        <p:cTn dur="1000" id="7"/>
                                        <p:tgtEl>
                                          <p:spTgt spid="14">
                                            <p:txEl>
                                              <p:pRg end="0" st="0"/>
                                            </p:txEl>
                                          </p:spTgt>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22" presetSubtype="8">
                                  <p:stCondLst>
                                    <p:cond delay="0"/>
                                  </p:stCondLst>
                                  <p:childTnLst>
                                    <p:set>
                                      <p:cBhvr>
                                        <p:cTn dur="1" fill="hold" id="11">
                                          <p:stCondLst>
                                            <p:cond delay="0"/>
                                          </p:stCondLst>
                                        </p:cTn>
                                        <p:tgtEl>
                                          <p:spTgt spid="14">
                                            <p:txEl>
                                              <p:pRg end="1" st="1"/>
                                            </p:txEl>
                                          </p:spTgt>
                                        </p:tgtEl>
                                        <p:attrNameLst>
                                          <p:attrName>style.visibility</p:attrName>
                                        </p:attrNameLst>
                                      </p:cBhvr>
                                      <p:to>
                                        <p:strVal val="visible"/>
                                      </p:to>
                                    </p:set>
                                    <p:animEffect filter="wipe(left)" transition="in">
                                      <p:cBhvr>
                                        <p:cTn dur="1000" id="12"/>
                                        <p:tgtEl>
                                          <p:spTgt spid="14">
                                            <p:txEl>
                                              <p:pRg end="1" st="1"/>
                                            </p:txEl>
                                          </p:spTgt>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14">
                                            <p:txEl>
                                              <p:pRg end="3" st="3"/>
                                            </p:txEl>
                                          </p:spTgt>
                                        </p:tgtEl>
                                        <p:attrNameLst>
                                          <p:attrName>style.visibility</p:attrName>
                                        </p:attrNameLst>
                                      </p:cBhvr>
                                      <p:to>
                                        <p:strVal val="visible"/>
                                      </p:to>
                                    </p:set>
                                    <p:animEffect filter="fade" transition="in">
                                      <p:cBhvr>
                                        <p:cTn dur="500" id="17"/>
                                        <p:tgtEl>
                                          <p:spTgt spid="14">
                                            <p:txEl>
                                              <p:pRg end="3" st="3"/>
                                            </p:txEl>
                                          </p:spTgt>
                                        </p:tgtEl>
                                      </p:cBhvr>
                                    </p:animEffect>
                                  </p:childTnLst>
                                </p:cTn>
                              </p:par>
                              <p:par>
                                <p:cTn fill="hold" id="18" nodeType="withEffect" presetClass="entr" presetID="2" presetSubtype="4">
                                  <p:stCondLst>
                                    <p:cond delay="0"/>
                                  </p:stCondLst>
                                  <p:childTnLst>
                                    <p:set>
                                      <p:cBhvr>
                                        <p:cTn dur="1" fill="hold" id="19">
                                          <p:stCondLst>
                                            <p:cond delay="0"/>
                                          </p:stCondLst>
                                        </p:cTn>
                                        <p:tgtEl>
                                          <p:spTgt spid="42"/>
                                        </p:tgtEl>
                                        <p:attrNameLst>
                                          <p:attrName>style.visibility</p:attrName>
                                        </p:attrNameLst>
                                      </p:cBhvr>
                                      <p:to>
                                        <p:strVal val="visible"/>
                                      </p:to>
                                    </p:set>
                                    <p:anim calcmode="lin" valueType="num">
                                      <p:cBhvr additive="base">
                                        <p:cTn dur="2000" fill="hold" id="20"/>
                                        <p:tgtEl>
                                          <p:spTgt spid="42"/>
                                        </p:tgtEl>
                                        <p:attrNameLst>
                                          <p:attrName>ppt_x</p:attrName>
                                        </p:attrNameLst>
                                      </p:cBhvr>
                                      <p:tavLst>
                                        <p:tav tm="0">
                                          <p:val>
                                            <p:strVal val="#ppt_x"/>
                                          </p:val>
                                        </p:tav>
                                        <p:tav tm="100000">
                                          <p:val>
                                            <p:strVal val="#ppt_x"/>
                                          </p:val>
                                        </p:tav>
                                      </p:tavLst>
                                    </p:anim>
                                    <p:anim calcmode="lin" valueType="num">
                                      <p:cBhvr additive="base">
                                        <p:cTn dur="2000" fill="hold" id="21"/>
                                        <p:tgtEl>
                                          <p:spTgt spid="42"/>
                                        </p:tgtEl>
                                        <p:attrNameLst>
                                          <p:attrName>ppt_y</p:attrName>
                                        </p:attrNameLst>
                                      </p:cBhvr>
                                      <p:tavLst>
                                        <p:tav tm="0">
                                          <p:val>
                                            <p:strVal val="1+#ppt_h/2"/>
                                          </p:val>
                                        </p:tav>
                                        <p:tav tm="100000">
                                          <p:val>
                                            <p:strVal val="#ppt_y"/>
                                          </p:val>
                                        </p:tav>
                                      </p:tavLst>
                                    </p:anim>
                                  </p:childTnLst>
                                </p:cTn>
                              </p:par>
                            </p:childTnLst>
                          </p:cTn>
                        </p:par>
                        <p:par>
                          <p:cTn fill="hold" id="22">
                            <p:stCondLst>
                              <p:cond delay="2000"/>
                            </p:stCondLst>
                            <p:childTnLst>
                              <p:par>
                                <p:cTn fill="hold" id="23" nodeType="afterEffect" presetClass="entr" presetID="21" presetSubtype="1">
                                  <p:stCondLst>
                                    <p:cond delay="0"/>
                                  </p:stCondLst>
                                  <p:childTnLst>
                                    <p:set>
                                      <p:cBhvr>
                                        <p:cTn dur="1" fill="hold" id="24">
                                          <p:stCondLst>
                                            <p:cond delay="0"/>
                                          </p:stCondLst>
                                        </p:cTn>
                                        <p:tgtEl>
                                          <p:spTgt spid="15"/>
                                        </p:tgtEl>
                                        <p:attrNameLst>
                                          <p:attrName>style.visibility</p:attrName>
                                        </p:attrNameLst>
                                      </p:cBhvr>
                                      <p:to>
                                        <p:strVal val="visible"/>
                                      </p:to>
                                    </p:set>
                                    <p:animEffect filter="wheel(1)" transition="in">
                                      <p:cBhvr>
                                        <p:cTn dur="3000" id="25"/>
                                        <p:tgtEl>
                                          <p:spTgt spid="1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1232" y="864079"/>
            <a:ext cx="7715075" cy="16906736"/>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505974" y="451505"/>
            <a:ext cx="8089386" cy="4885130"/>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5" name="TextBox 104"/>
          <p:cNvSpPr txBox="1"/>
          <p:nvPr/>
        </p:nvSpPr>
        <p:spPr>
          <a:xfrm>
            <a:off x="0" y="1"/>
            <a:ext cx="9144000" cy="566950"/>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ITRF</a:t>
            </a:r>
            <a:r>
              <a:rPr lang="en-US" sz="3000" dirty="0">
                <a:solidFill>
                  <a:prstClr val="black"/>
                </a:solidFill>
                <a:latin typeface="Cambria" panose="02040503050406030204" pitchFamily="18" charset="0"/>
                <a:ea typeface="Cambria" panose="02040503050406030204" pitchFamily="18" charset="0"/>
              </a:rPr>
              <a:t> – constant frame, rotating plate</a:t>
            </a:r>
          </a:p>
        </p:txBody>
      </p:sp>
    </p:spTree>
    <p:extLst>
      <p:ext uri="{BB962C8B-B14F-4D97-AF65-F5344CB8AC3E}">
        <p14:creationId xmlns:p14="http://schemas.microsoft.com/office/powerpoint/2010/main" val="17150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5" name="TextBox 104"/>
          <p:cNvSpPr txBox="1"/>
          <p:nvPr/>
        </p:nvSpPr>
        <p:spPr>
          <a:xfrm>
            <a:off x="0" y="0"/>
            <a:ext cx="9144000" cy="5669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FF0000"/>
                </a:solidFill>
                <a:latin typeface="Cambria" panose="02040503050406030204" pitchFamily="18" charset="0"/>
                <a:ea typeface="Cambria" panose="02040503050406030204" pitchFamily="18" charset="0"/>
              </a:rPr>
              <a:t>NATRF</a:t>
            </a:r>
            <a:r>
              <a:rPr lang="en-US" sz="3000" dirty="0">
                <a:solidFill>
                  <a:prstClr val="black"/>
                </a:solidFill>
                <a:latin typeface="Cambria" panose="02040503050406030204" pitchFamily="18" charset="0"/>
                <a:ea typeface="Cambria" panose="02040503050406030204" pitchFamily="18" charset="0"/>
              </a:rPr>
              <a:t> – rotating frame, constant with plate</a:t>
            </a:r>
          </a:p>
        </p:txBody>
      </p:sp>
      <p:sp>
        <p:nvSpPr>
          <p:cNvPr id="26" name="object 2"/>
          <p:cNvSpPr txBox="1">
            <a:spLocks noGrp="1"/>
          </p:cNvSpPr>
          <p:nvPr>
            <p:ph type="title" idx="4294967295"/>
          </p:nvPr>
        </p:nvSpPr>
        <p:spPr>
          <a:xfrm>
            <a:off x="3241675" y="561975"/>
            <a:ext cx="2660650" cy="566738"/>
          </a:xfrm>
          <a:prstGeom prst="rect">
            <a:avLst/>
          </a:prstGeom>
          <a:solidFill>
            <a:schemeClr val="bg1"/>
          </a:solidFill>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cs typeface="Calibri"/>
              </a:rPr>
              <a:t>Plate-Fixed</a:t>
            </a:r>
          </a:p>
        </p:txBody>
      </p:sp>
    </p:spTree>
    <p:extLst>
      <p:ext uri="{BB962C8B-B14F-4D97-AF65-F5344CB8AC3E}">
        <p14:creationId xmlns:p14="http://schemas.microsoft.com/office/powerpoint/2010/main" val="290524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505974" y="451505"/>
            <a:ext cx="8089386" cy="17319309"/>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 name="Arc 1">
            <a:extLst>
              <a:ext uri="{FF2B5EF4-FFF2-40B4-BE49-F238E27FC236}">
                <a16:creationId xmlns:a16="http://schemas.microsoft.com/office/drawing/2014/main" id="{A1389F58-F6F7-4C6F-AC48-93F986056D1E}"/>
              </a:ext>
            </a:extLst>
          </p:cNvPr>
          <p:cNvSpPr/>
          <p:nvPr/>
        </p:nvSpPr>
        <p:spPr>
          <a:xfrm rot="923700" flipH="1">
            <a:off x="1574508" y="2490288"/>
            <a:ext cx="6948968" cy="6945644"/>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base">
              <a:spcBef>
                <a:spcPct val="0"/>
              </a:spcBef>
              <a:spcAft>
                <a:spcPct val="0"/>
              </a:spcAft>
              <a:defRPr/>
            </a:pPr>
            <a:endParaRPr lang="en-US" sz="1350" u="sng">
              <a:solidFill>
                <a:prstClr val="black"/>
              </a:solidFill>
              <a:latin typeface="Calibri"/>
            </a:endParaRPr>
          </a:p>
        </p:txBody>
      </p:sp>
      <p:grpSp>
        <p:nvGrpSpPr>
          <p:cNvPr id="52" name="Group 51"/>
          <p:cNvGrpSpPr/>
          <p:nvPr/>
        </p:nvGrpSpPr>
        <p:grpSpPr>
          <a:xfrm>
            <a:off x="505974" y="451505"/>
            <a:ext cx="8089386" cy="4885130"/>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7" name="title">
            <a:extLst>
              <a:ext uri="{FF2B5EF4-FFF2-40B4-BE49-F238E27FC236}">
                <a16:creationId xmlns:a16="http://schemas.microsoft.com/office/drawing/2014/main" id="{EEF895EC-4A5B-4E3C-BC23-A527B301D396}"/>
              </a:ext>
            </a:extLst>
          </p:cNvPr>
          <p:cNvSpPr txBox="1"/>
          <p:nvPr/>
        </p:nvSpPr>
        <p:spPr>
          <a:xfrm>
            <a:off x="0" y="0"/>
            <a:ext cx="9144000" cy="569410"/>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ITRF</a:t>
            </a:r>
            <a:r>
              <a:rPr lang="en-US" sz="3000" dirty="0">
                <a:solidFill>
                  <a:prstClr val="black"/>
                </a:solidFill>
                <a:latin typeface="Cambria" panose="02040503050406030204" pitchFamily="18" charset="0"/>
                <a:ea typeface="Cambria" panose="02040503050406030204" pitchFamily="18" charset="0"/>
              </a:rPr>
              <a:t> or </a:t>
            </a:r>
            <a:r>
              <a:rPr lang="en-US" sz="3000" b="1" dirty="0">
                <a:solidFill>
                  <a:srgbClr val="FF0000"/>
                </a:solidFill>
                <a:latin typeface="Cambria" panose="02040503050406030204" pitchFamily="18" charset="0"/>
                <a:ea typeface="Cambria" panose="02040503050406030204" pitchFamily="18" charset="0"/>
              </a:rPr>
              <a:t>NATRF</a:t>
            </a:r>
            <a:r>
              <a:rPr lang="en-US" sz="3000" dirty="0">
                <a:solidFill>
                  <a:prstClr val="black"/>
                </a:solidFill>
                <a:latin typeface="Cambria" panose="02040503050406030204" pitchFamily="18" charset="0"/>
                <a:ea typeface="Cambria" panose="02040503050406030204" pitchFamily="18" charset="0"/>
              </a:rPr>
              <a:t> – your choice </a:t>
            </a:r>
            <a:r>
              <a:rPr lang="en-US" sz="3000" dirty="0">
                <a:solidFill>
                  <a:schemeClr val="bg1"/>
                </a:solidFill>
                <a:latin typeface="Cambria" panose="02040503050406030204" pitchFamily="18" charset="0"/>
                <a:ea typeface="Cambria" panose="02040503050406030204" pitchFamily="18" charset="0"/>
              </a:rPr>
              <a:t>if you know epoch</a:t>
            </a:r>
            <a:endParaRPr lang="en-US" sz="3000" b="1" dirty="0">
              <a:solidFill>
                <a:schemeClr val="bg1"/>
              </a:solidFill>
              <a:latin typeface="Cambria" panose="02040503050406030204" pitchFamily="18" charset="0"/>
              <a:ea typeface="Cambria" panose="02040503050406030204" pitchFamily="18" charset="0"/>
            </a:endParaRPr>
          </a:p>
        </p:txBody>
      </p:sp>
      <p:sp>
        <p:nvSpPr>
          <p:cNvPr id="49" name="if you know epoch">
            <a:extLst>
              <a:ext uri="{FF2B5EF4-FFF2-40B4-BE49-F238E27FC236}">
                <a16:creationId xmlns:a16="http://schemas.microsoft.com/office/drawing/2014/main" id="{0A0424CE-156D-4A35-B3F2-933223922CAA}"/>
              </a:ext>
            </a:extLst>
          </p:cNvPr>
          <p:cNvSpPr txBox="1"/>
          <p:nvPr/>
        </p:nvSpPr>
        <p:spPr>
          <a:xfrm>
            <a:off x="0" y="-3151"/>
            <a:ext cx="9144000" cy="478028"/>
          </a:xfrm>
          <a:prstGeom prst="rect">
            <a:avLst/>
          </a:prstGeom>
          <a:no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                                                         </a:t>
            </a:r>
            <a:r>
              <a:rPr lang="en-US" sz="3000" dirty="0">
                <a:solidFill>
                  <a:prstClr val="black"/>
                </a:solidFill>
                <a:latin typeface="Cambria" panose="02040503050406030204" pitchFamily="18" charset="0"/>
                <a:ea typeface="Cambria" panose="02040503050406030204" pitchFamily="18" charset="0"/>
              </a:rPr>
              <a:t> if you know epoch</a:t>
            </a:r>
            <a:endParaRPr lang="en-US" sz="30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717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9"/>
                                        </p:tgtEl>
                                      </p:cBhvr>
                                    </p:animEffect>
                                    <p:animScale>
                                      <p:cBhvr>
                                        <p:cTn id="9" dur="100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just new datums"/>
          <p:cNvSpPr txBox="1">
            <a:spLocks noGrp="1"/>
          </p:cNvSpPr>
          <p:nvPr>
            <p:ph type="title"/>
          </p:nvPr>
        </p:nvSpPr>
        <p:spPr>
          <a:xfrm>
            <a:off x="0" y="2533034"/>
            <a:ext cx="9143999" cy="1120820"/>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3600" spc="-30" dirty="0">
                <a:cs typeface="Calibri"/>
                <a:sym typeface="Wingdings" panose="05000000000000000000" pitchFamily="2" charset="2"/>
              </a:rPr>
              <a:t>Decades of continuously logged GPS data from the </a:t>
            </a:r>
            <a:r>
              <a:rPr lang="en-US" sz="3600" spc="-30" dirty="0">
                <a:cs typeface="Calibri"/>
              </a:rPr>
              <a:t>NOAA CORS Network (NCN).</a:t>
            </a:r>
            <a:endParaRPr sz="3600" dirty="0">
              <a:cs typeface="Calibri"/>
            </a:endParaRPr>
          </a:p>
        </p:txBody>
      </p:sp>
      <p:sp>
        <p:nvSpPr>
          <p:cNvPr id="3" name="nsrs modernization"/>
          <p:cNvSpPr txBox="1"/>
          <p:nvPr/>
        </p:nvSpPr>
        <p:spPr>
          <a:xfrm>
            <a:off x="1143001" y="1580923"/>
            <a:ext cx="6858000" cy="889987"/>
          </a:xfrm>
          <a:prstGeom prst="rect">
            <a:avLst/>
          </a:prstGeom>
        </p:spPr>
        <p:txBody>
          <a:bodyPr vert="horz" wrap="square" lIns="0" tIns="12700" rIns="0" bIns="0" rtlCol="0">
            <a:spAutoFit/>
          </a:bodyPr>
          <a:lstStyle/>
          <a:p>
            <a:pPr marL="0" lvl="1" algn="ctr" defTabSz="342900" fontAlgn="base">
              <a:spcBef>
                <a:spcPts val="100"/>
              </a:spcBef>
              <a:spcAft>
                <a:spcPct val="0"/>
              </a:spcAft>
              <a:defRPr/>
            </a:pPr>
            <a:r>
              <a:rPr lang="en-US" sz="5700" i="1" spc="-5" dirty="0">
                <a:solidFill>
                  <a:prstClr val="black"/>
                </a:solidFill>
                <a:latin typeface="Cambria" panose="02040503050406030204" pitchFamily="18" charset="0"/>
                <a:ea typeface="ＭＳ Ｐゴシック" pitchFamily="34" charset="-128"/>
                <a:cs typeface="Calibri"/>
              </a:rPr>
              <a:t>But how?</a:t>
            </a:r>
          </a:p>
        </p:txBody>
      </p:sp>
    </p:spTree>
    <p:extLst>
      <p:ext uri="{BB962C8B-B14F-4D97-AF65-F5344CB8AC3E}">
        <p14:creationId xmlns:p14="http://schemas.microsoft.com/office/powerpoint/2010/main" val="69613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A6081992-E64D-A37F-3DC9-0778154178A8}"/>
              </a:ext>
            </a:extLst>
          </p:cNvPr>
          <p:cNvPicPr>
            <a:picLocks noChangeAspect="1"/>
          </p:cNvPicPr>
          <p:nvPr/>
        </p:nvPicPr>
        <p:blipFill>
          <a:blip r:embed="rId2"/>
          <a:stretch>
            <a:fillRect/>
          </a:stretch>
        </p:blipFill>
        <p:spPr>
          <a:xfrm>
            <a:off x="0" y="10433"/>
            <a:ext cx="9144000" cy="5122633"/>
          </a:xfrm>
          <a:prstGeom prst="rect">
            <a:avLst/>
          </a:prstGeom>
        </p:spPr>
      </p:pic>
      <p:sp>
        <p:nvSpPr>
          <p:cNvPr id="84" name="TextBox 83">
            <a:extLst>
              <a:ext uri="{FF2B5EF4-FFF2-40B4-BE49-F238E27FC236}">
                <a16:creationId xmlns:a16="http://schemas.microsoft.com/office/drawing/2014/main" id="{C23A5B8E-DCF5-F3FB-44E7-69FB352823DB}"/>
              </a:ext>
            </a:extLst>
          </p:cNvPr>
          <p:cNvSpPr txBox="1"/>
          <p:nvPr/>
        </p:nvSpPr>
        <p:spPr>
          <a:xfrm>
            <a:off x="7713326" y="3262014"/>
            <a:ext cx="1342442" cy="1569660"/>
          </a:xfrm>
          <a:prstGeom prst="rect">
            <a:avLst/>
          </a:prstGeom>
          <a:solidFill>
            <a:schemeClr val="bg1"/>
          </a:solidFill>
          <a:ln>
            <a:solidFill>
              <a:schemeClr val="tx1"/>
            </a:solidFill>
          </a:ln>
        </p:spPr>
        <p:txBody>
          <a:bodyPr wrap="square" rtlCol="0">
            <a:spAutoFit/>
          </a:bodyPr>
          <a:lstStyle/>
          <a:p>
            <a:r>
              <a:rPr lang="en-US" sz="2400" dirty="0">
                <a:latin typeface="Cambria" panose="02040503050406030204" pitchFamily="18" charset="0"/>
                <a:ea typeface="Cambria" panose="02040503050406030204" pitchFamily="18" charset="0"/>
              </a:rPr>
              <a:t>NOAA CORS Network (NCN)</a:t>
            </a:r>
          </a:p>
        </p:txBody>
      </p:sp>
    </p:spTree>
    <p:extLst>
      <p:ext uri="{BB962C8B-B14F-4D97-AF65-F5344CB8AC3E}">
        <p14:creationId xmlns:p14="http://schemas.microsoft.com/office/powerpoint/2010/main" val="78765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AE816C3-325F-40B9-B83C-FD20518D98BF}"/>
              </a:ext>
            </a:extLst>
          </p:cNvPr>
          <p:cNvGrpSpPr/>
          <p:nvPr/>
        </p:nvGrpSpPr>
        <p:grpSpPr>
          <a:xfrm>
            <a:off x="505974" y="451505"/>
            <a:ext cx="8089386" cy="17319309"/>
            <a:chOff x="505974" y="451505"/>
            <a:chExt cx="8089386" cy="17319309"/>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grpSp>
          <p:nvGrpSpPr>
            <p:cNvPr id="6" name="Group 5">
              <a:extLst>
                <a:ext uri="{FF2B5EF4-FFF2-40B4-BE49-F238E27FC236}">
                  <a16:creationId xmlns:a16="http://schemas.microsoft.com/office/drawing/2014/main" id="{3BD1F8BB-7EE1-4FAA-943A-9F12783E7994}"/>
                </a:ext>
              </a:extLst>
            </p:cNvPr>
            <p:cNvGrpSpPr/>
            <p:nvPr/>
          </p:nvGrpSpPr>
          <p:grpSpPr>
            <a:xfrm>
              <a:off x="2222943" y="1185617"/>
              <a:ext cx="5473206" cy="3549600"/>
              <a:chOff x="2222943" y="1185617"/>
              <a:chExt cx="5473206" cy="3549600"/>
            </a:xfrm>
          </p:grpSpPr>
          <p:pic>
            <p:nvPicPr>
              <p:cNvPr id="2" name="Picture 1">
                <a:extLst>
                  <a:ext uri="{FF2B5EF4-FFF2-40B4-BE49-F238E27FC236}">
                    <a16:creationId xmlns:a16="http://schemas.microsoft.com/office/drawing/2014/main" id="{8ECA9AFD-C8D9-44E6-A273-52159FA16421}"/>
                  </a:ext>
                </a:extLst>
              </p:cNvPr>
              <p:cNvPicPr>
                <a:picLocks noChangeAspect="1"/>
              </p:cNvPicPr>
              <p:nvPr/>
            </p:nvPicPr>
            <p:blipFill>
              <a:blip r:embed="rId3"/>
              <a:stretch>
                <a:fillRect/>
              </a:stretch>
            </p:blipFill>
            <p:spPr>
              <a:xfrm>
                <a:off x="4589404" y="1422620"/>
                <a:ext cx="233260" cy="233260"/>
              </a:xfrm>
              <a:prstGeom prst="rect">
                <a:avLst/>
              </a:prstGeom>
            </p:spPr>
          </p:pic>
          <p:pic>
            <p:nvPicPr>
              <p:cNvPr id="32" name="Picture 31">
                <a:extLst>
                  <a:ext uri="{FF2B5EF4-FFF2-40B4-BE49-F238E27FC236}">
                    <a16:creationId xmlns:a16="http://schemas.microsoft.com/office/drawing/2014/main" id="{A77B2ABE-8C94-4CBE-A5FE-A03D549730AC}"/>
                  </a:ext>
                </a:extLst>
              </p:cNvPr>
              <p:cNvPicPr>
                <a:picLocks noChangeAspect="1"/>
              </p:cNvPicPr>
              <p:nvPr/>
            </p:nvPicPr>
            <p:blipFill>
              <a:blip r:embed="rId3"/>
              <a:stretch>
                <a:fillRect/>
              </a:stretch>
            </p:blipFill>
            <p:spPr>
              <a:xfrm>
                <a:off x="4414663" y="2022338"/>
                <a:ext cx="233260" cy="233260"/>
              </a:xfrm>
              <a:prstGeom prst="rect">
                <a:avLst/>
              </a:prstGeom>
            </p:spPr>
          </p:pic>
          <p:pic>
            <p:nvPicPr>
              <p:cNvPr id="34" name="Picture 33">
                <a:extLst>
                  <a:ext uri="{FF2B5EF4-FFF2-40B4-BE49-F238E27FC236}">
                    <a16:creationId xmlns:a16="http://schemas.microsoft.com/office/drawing/2014/main" id="{3D938CAA-798C-404D-9F39-D157CC9E9E72}"/>
                  </a:ext>
                </a:extLst>
              </p:cNvPr>
              <p:cNvPicPr>
                <a:picLocks noChangeAspect="1"/>
              </p:cNvPicPr>
              <p:nvPr/>
            </p:nvPicPr>
            <p:blipFill>
              <a:blip r:embed="rId3"/>
              <a:stretch>
                <a:fillRect/>
              </a:stretch>
            </p:blipFill>
            <p:spPr>
              <a:xfrm>
                <a:off x="4977538" y="3079121"/>
                <a:ext cx="233260" cy="233260"/>
              </a:xfrm>
              <a:prstGeom prst="rect">
                <a:avLst/>
              </a:prstGeom>
            </p:spPr>
          </p:pic>
          <p:pic>
            <p:nvPicPr>
              <p:cNvPr id="35" name="Picture 34">
                <a:extLst>
                  <a:ext uri="{FF2B5EF4-FFF2-40B4-BE49-F238E27FC236}">
                    <a16:creationId xmlns:a16="http://schemas.microsoft.com/office/drawing/2014/main" id="{16E0FF5F-CCB1-49A4-86E8-B15B347CDB69}"/>
                  </a:ext>
                </a:extLst>
              </p:cNvPr>
              <p:cNvPicPr>
                <a:picLocks noChangeAspect="1"/>
              </p:cNvPicPr>
              <p:nvPr/>
            </p:nvPicPr>
            <p:blipFill>
              <a:blip r:embed="rId3"/>
              <a:stretch>
                <a:fillRect/>
              </a:stretch>
            </p:blipFill>
            <p:spPr>
              <a:xfrm>
                <a:off x="5482982" y="2316004"/>
                <a:ext cx="233260" cy="233260"/>
              </a:xfrm>
              <a:prstGeom prst="rect">
                <a:avLst/>
              </a:prstGeom>
            </p:spPr>
          </p:pic>
          <p:pic>
            <p:nvPicPr>
              <p:cNvPr id="40" name="Picture 39">
                <a:extLst>
                  <a:ext uri="{FF2B5EF4-FFF2-40B4-BE49-F238E27FC236}">
                    <a16:creationId xmlns:a16="http://schemas.microsoft.com/office/drawing/2014/main" id="{63CA8CD7-0ACC-4197-9656-93D682C30F88}"/>
                  </a:ext>
                </a:extLst>
              </p:cNvPr>
              <p:cNvPicPr>
                <a:picLocks noChangeAspect="1"/>
              </p:cNvPicPr>
              <p:nvPr/>
            </p:nvPicPr>
            <p:blipFill>
              <a:blip r:embed="rId3"/>
              <a:stretch>
                <a:fillRect/>
              </a:stretch>
            </p:blipFill>
            <p:spPr>
              <a:xfrm>
                <a:off x="2585207" y="3400369"/>
                <a:ext cx="233260" cy="233260"/>
              </a:xfrm>
              <a:prstGeom prst="rect">
                <a:avLst/>
              </a:prstGeom>
            </p:spPr>
          </p:pic>
          <p:pic>
            <p:nvPicPr>
              <p:cNvPr id="41" name="Picture 40">
                <a:extLst>
                  <a:ext uri="{FF2B5EF4-FFF2-40B4-BE49-F238E27FC236}">
                    <a16:creationId xmlns:a16="http://schemas.microsoft.com/office/drawing/2014/main" id="{3CC91929-7075-4D93-9A53-3D4AB27B0F30}"/>
                  </a:ext>
                </a:extLst>
              </p:cNvPr>
              <p:cNvPicPr>
                <a:picLocks noChangeAspect="1"/>
              </p:cNvPicPr>
              <p:nvPr/>
            </p:nvPicPr>
            <p:blipFill>
              <a:blip r:embed="rId3"/>
              <a:stretch>
                <a:fillRect/>
              </a:stretch>
            </p:blipFill>
            <p:spPr>
              <a:xfrm>
                <a:off x="2603534" y="1924170"/>
                <a:ext cx="233260" cy="233260"/>
              </a:xfrm>
              <a:prstGeom prst="rect">
                <a:avLst/>
              </a:prstGeom>
            </p:spPr>
          </p:pic>
          <p:pic>
            <p:nvPicPr>
              <p:cNvPr id="43" name="Picture 42">
                <a:extLst>
                  <a:ext uri="{FF2B5EF4-FFF2-40B4-BE49-F238E27FC236}">
                    <a16:creationId xmlns:a16="http://schemas.microsoft.com/office/drawing/2014/main" id="{B690A087-24B7-4C85-A63A-F69B76C1F0D7}"/>
                  </a:ext>
                </a:extLst>
              </p:cNvPr>
              <p:cNvPicPr>
                <a:picLocks noChangeAspect="1"/>
              </p:cNvPicPr>
              <p:nvPr/>
            </p:nvPicPr>
            <p:blipFill>
              <a:blip r:embed="rId3"/>
              <a:stretch>
                <a:fillRect/>
              </a:stretch>
            </p:blipFill>
            <p:spPr>
              <a:xfrm>
                <a:off x="2222943" y="1185617"/>
                <a:ext cx="233260" cy="233260"/>
              </a:xfrm>
              <a:prstGeom prst="rect">
                <a:avLst/>
              </a:prstGeom>
            </p:spPr>
          </p:pic>
          <p:pic>
            <p:nvPicPr>
              <p:cNvPr id="44" name="Picture 43">
                <a:extLst>
                  <a:ext uri="{FF2B5EF4-FFF2-40B4-BE49-F238E27FC236}">
                    <a16:creationId xmlns:a16="http://schemas.microsoft.com/office/drawing/2014/main" id="{F3202E6C-4C46-477D-801F-0AFEE04F61D1}"/>
                  </a:ext>
                </a:extLst>
              </p:cNvPr>
              <p:cNvPicPr>
                <a:picLocks noChangeAspect="1"/>
              </p:cNvPicPr>
              <p:nvPr/>
            </p:nvPicPr>
            <p:blipFill>
              <a:blip r:embed="rId3"/>
              <a:stretch>
                <a:fillRect/>
              </a:stretch>
            </p:blipFill>
            <p:spPr>
              <a:xfrm>
                <a:off x="3289574" y="1429389"/>
                <a:ext cx="233260" cy="233260"/>
              </a:xfrm>
              <a:prstGeom prst="rect">
                <a:avLst/>
              </a:prstGeom>
            </p:spPr>
          </p:pic>
          <p:pic>
            <p:nvPicPr>
              <p:cNvPr id="45" name="Picture 44">
                <a:extLst>
                  <a:ext uri="{FF2B5EF4-FFF2-40B4-BE49-F238E27FC236}">
                    <a16:creationId xmlns:a16="http://schemas.microsoft.com/office/drawing/2014/main" id="{92E7BD5C-AF26-4A4F-8228-CD5646831DA5}"/>
                  </a:ext>
                </a:extLst>
              </p:cNvPr>
              <p:cNvPicPr>
                <a:picLocks noChangeAspect="1"/>
              </p:cNvPicPr>
              <p:nvPr/>
            </p:nvPicPr>
            <p:blipFill>
              <a:blip r:embed="rId3"/>
              <a:stretch>
                <a:fillRect/>
              </a:stretch>
            </p:blipFill>
            <p:spPr>
              <a:xfrm>
                <a:off x="2704573" y="2724088"/>
                <a:ext cx="233260" cy="233260"/>
              </a:xfrm>
              <a:prstGeom prst="rect">
                <a:avLst/>
              </a:prstGeom>
            </p:spPr>
          </p:pic>
          <p:pic>
            <p:nvPicPr>
              <p:cNvPr id="46" name="Picture 45">
                <a:extLst>
                  <a:ext uri="{FF2B5EF4-FFF2-40B4-BE49-F238E27FC236}">
                    <a16:creationId xmlns:a16="http://schemas.microsoft.com/office/drawing/2014/main" id="{A72E2A97-7DF9-40AC-B4E7-3B186B160D89}"/>
                  </a:ext>
                </a:extLst>
              </p:cNvPr>
              <p:cNvPicPr>
                <a:picLocks noChangeAspect="1"/>
              </p:cNvPicPr>
              <p:nvPr/>
            </p:nvPicPr>
            <p:blipFill>
              <a:blip r:embed="rId3"/>
              <a:stretch>
                <a:fillRect/>
              </a:stretch>
            </p:blipFill>
            <p:spPr>
              <a:xfrm>
                <a:off x="3461619" y="2199510"/>
                <a:ext cx="233260" cy="233260"/>
              </a:xfrm>
              <a:prstGeom prst="rect">
                <a:avLst/>
              </a:prstGeom>
            </p:spPr>
          </p:pic>
          <p:pic>
            <p:nvPicPr>
              <p:cNvPr id="47" name="Picture 46">
                <a:extLst>
                  <a:ext uri="{FF2B5EF4-FFF2-40B4-BE49-F238E27FC236}">
                    <a16:creationId xmlns:a16="http://schemas.microsoft.com/office/drawing/2014/main" id="{D493CE9E-1DD0-4AEB-8E22-0E3868E8CE98}"/>
                  </a:ext>
                </a:extLst>
              </p:cNvPr>
              <p:cNvPicPr>
                <a:picLocks noChangeAspect="1"/>
              </p:cNvPicPr>
              <p:nvPr/>
            </p:nvPicPr>
            <p:blipFill>
              <a:blip r:embed="rId3"/>
              <a:stretch>
                <a:fillRect/>
              </a:stretch>
            </p:blipFill>
            <p:spPr>
              <a:xfrm>
                <a:off x="6127816" y="2450728"/>
                <a:ext cx="233260" cy="233260"/>
              </a:xfrm>
              <a:prstGeom prst="rect">
                <a:avLst/>
              </a:prstGeom>
            </p:spPr>
          </p:pic>
          <p:pic>
            <p:nvPicPr>
              <p:cNvPr id="48" name="Picture 47">
                <a:extLst>
                  <a:ext uri="{FF2B5EF4-FFF2-40B4-BE49-F238E27FC236}">
                    <a16:creationId xmlns:a16="http://schemas.microsoft.com/office/drawing/2014/main" id="{8E1B65F9-D1FC-4CDB-808F-10633433AEF2}"/>
                  </a:ext>
                </a:extLst>
              </p:cNvPr>
              <p:cNvPicPr>
                <a:picLocks noChangeAspect="1"/>
              </p:cNvPicPr>
              <p:nvPr/>
            </p:nvPicPr>
            <p:blipFill>
              <a:blip r:embed="rId3"/>
              <a:stretch>
                <a:fillRect/>
              </a:stretch>
            </p:blipFill>
            <p:spPr>
              <a:xfrm>
                <a:off x="6167291" y="2915291"/>
                <a:ext cx="233260" cy="233260"/>
              </a:xfrm>
              <a:prstGeom prst="rect">
                <a:avLst/>
              </a:prstGeom>
            </p:spPr>
          </p:pic>
          <p:pic>
            <p:nvPicPr>
              <p:cNvPr id="49" name="Picture 48">
                <a:extLst>
                  <a:ext uri="{FF2B5EF4-FFF2-40B4-BE49-F238E27FC236}">
                    <a16:creationId xmlns:a16="http://schemas.microsoft.com/office/drawing/2014/main" id="{8CAC5855-627F-476D-80C8-4BAF84A47DD1}"/>
                  </a:ext>
                </a:extLst>
              </p:cNvPr>
              <p:cNvPicPr>
                <a:picLocks noChangeAspect="1"/>
              </p:cNvPicPr>
              <p:nvPr/>
            </p:nvPicPr>
            <p:blipFill>
              <a:blip r:embed="rId3"/>
              <a:stretch>
                <a:fillRect/>
              </a:stretch>
            </p:blipFill>
            <p:spPr>
              <a:xfrm>
                <a:off x="6668250" y="4501957"/>
                <a:ext cx="233260" cy="233260"/>
              </a:xfrm>
              <a:prstGeom prst="rect">
                <a:avLst/>
              </a:prstGeom>
            </p:spPr>
          </p:pic>
          <p:pic>
            <p:nvPicPr>
              <p:cNvPr id="50" name="Picture 49">
                <a:extLst>
                  <a:ext uri="{FF2B5EF4-FFF2-40B4-BE49-F238E27FC236}">
                    <a16:creationId xmlns:a16="http://schemas.microsoft.com/office/drawing/2014/main" id="{C54E490E-99E1-435D-BE35-1D7AB1C5ADC1}"/>
                  </a:ext>
                </a:extLst>
              </p:cNvPr>
              <p:cNvPicPr>
                <a:picLocks noChangeAspect="1"/>
              </p:cNvPicPr>
              <p:nvPr/>
            </p:nvPicPr>
            <p:blipFill>
              <a:blip r:embed="rId3"/>
              <a:stretch>
                <a:fillRect/>
              </a:stretch>
            </p:blipFill>
            <p:spPr>
              <a:xfrm>
                <a:off x="6322201" y="3596488"/>
                <a:ext cx="233260" cy="233260"/>
              </a:xfrm>
              <a:prstGeom prst="rect">
                <a:avLst/>
              </a:prstGeom>
            </p:spPr>
          </p:pic>
          <p:pic>
            <p:nvPicPr>
              <p:cNvPr id="51" name="Picture 50">
                <a:extLst>
                  <a:ext uri="{FF2B5EF4-FFF2-40B4-BE49-F238E27FC236}">
                    <a16:creationId xmlns:a16="http://schemas.microsoft.com/office/drawing/2014/main" id="{A2A94BD3-1951-4F1E-A10D-42A84AA3EA69}"/>
                  </a:ext>
                </a:extLst>
              </p:cNvPr>
              <p:cNvPicPr>
                <a:picLocks noChangeAspect="1"/>
              </p:cNvPicPr>
              <p:nvPr/>
            </p:nvPicPr>
            <p:blipFill>
              <a:blip r:embed="rId3"/>
              <a:stretch>
                <a:fillRect/>
              </a:stretch>
            </p:blipFill>
            <p:spPr>
              <a:xfrm>
                <a:off x="3676743" y="2830015"/>
                <a:ext cx="233260" cy="233260"/>
              </a:xfrm>
              <a:prstGeom prst="rect">
                <a:avLst/>
              </a:prstGeom>
            </p:spPr>
          </p:pic>
          <p:pic>
            <p:nvPicPr>
              <p:cNvPr id="52" name="Picture 51">
                <a:extLst>
                  <a:ext uri="{FF2B5EF4-FFF2-40B4-BE49-F238E27FC236}">
                    <a16:creationId xmlns:a16="http://schemas.microsoft.com/office/drawing/2014/main" id="{147E9F8E-A026-467D-B4F9-2F23EA352D5A}"/>
                  </a:ext>
                </a:extLst>
              </p:cNvPr>
              <p:cNvPicPr>
                <a:picLocks noChangeAspect="1"/>
              </p:cNvPicPr>
              <p:nvPr/>
            </p:nvPicPr>
            <p:blipFill>
              <a:blip r:embed="rId3"/>
              <a:stretch>
                <a:fillRect/>
              </a:stretch>
            </p:blipFill>
            <p:spPr>
              <a:xfrm>
                <a:off x="3514882" y="3648654"/>
                <a:ext cx="233260" cy="233260"/>
              </a:xfrm>
              <a:prstGeom prst="rect">
                <a:avLst/>
              </a:prstGeom>
            </p:spPr>
          </p:pic>
          <p:pic>
            <p:nvPicPr>
              <p:cNvPr id="54" name="Picture 53">
                <a:extLst>
                  <a:ext uri="{FF2B5EF4-FFF2-40B4-BE49-F238E27FC236}">
                    <a16:creationId xmlns:a16="http://schemas.microsoft.com/office/drawing/2014/main" id="{CDC4571E-4BED-49DE-A5F8-F71085578582}"/>
                  </a:ext>
                </a:extLst>
              </p:cNvPr>
              <p:cNvPicPr>
                <a:picLocks noChangeAspect="1"/>
              </p:cNvPicPr>
              <p:nvPr/>
            </p:nvPicPr>
            <p:blipFill>
              <a:blip r:embed="rId3"/>
              <a:stretch>
                <a:fillRect/>
              </a:stretch>
            </p:blipFill>
            <p:spPr>
              <a:xfrm>
                <a:off x="4472774" y="3572068"/>
                <a:ext cx="233260" cy="233260"/>
              </a:xfrm>
              <a:prstGeom prst="rect">
                <a:avLst/>
              </a:prstGeom>
            </p:spPr>
          </p:pic>
          <p:pic>
            <p:nvPicPr>
              <p:cNvPr id="55" name="Picture 54">
                <a:extLst>
                  <a:ext uri="{FF2B5EF4-FFF2-40B4-BE49-F238E27FC236}">
                    <a16:creationId xmlns:a16="http://schemas.microsoft.com/office/drawing/2014/main" id="{E4EEE1E8-39BF-4168-B394-2D71C6786CBE}"/>
                  </a:ext>
                </a:extLst>
              </p:cNvPr>
              <p:cNvPicPr>
                <a:picLocks noChangeAspect="1"/>
              </p:cNvPicPr>
              <p:nvPr/>
            </p:nvPicPr>
            <p:blipFill>
              <a:blip r:embed="rId3"/>
              <a:stretch>
                <a:fillRect/>
              </a:stretch>
            </p:blipFill>
            <p:spPr>
              <a:xfrm>
                <a:off x="4211159" y="4410178"/>
                <a:ext cx="233260" cy="233260"/>
              </a:xfrm>
              <a:prstGeom prst="rect">
                <a:avLst/>
              </a:prstGeom>
            </p:spPr>
          </p:pic>
          <p:pic>
            <p:nvPicPr>
              <p:cNvPr id="56" name="Picture 55">
                <a:extLst>
                  <a:ext uri="{FF2B5EF4-FFF2-40B4-BE49-F238E27FC236}">
                    <a16:creationId xmlns:a16="http://schemas.microsoft.com/office/drawing/2014/main" id="{4E413ACF-44B7-40BD-9606-5F819C982267}"/>
                  </a:ext>
                </a:extLst>
              </p:cNvPr>
              <p:cNvPicPr>
                <a:picLocks noChangeAspect="1"/>
              </p:cNvPicPr>
              <p:nvPr/>
            </p:nvPicPr>
            <p:blipFill>
              <a:blip r:embed="rId3"/>
              <a:stretch>
                <a:fillRect/>
              </a:stretch>
            </p:blipFill>
            <p:spPr>
              <a:xfrm>
                <a:off x="5575138" y="3087465"/>
                <a:ext cx="233260" cy="233260"/>
              </a:xfrm>
              <a:prstGeom prst="rect">
                <a:avLst/>
              </a:prstGeom>
            </p:spPr>
          </p:pic>
          <p:pic>
            <p:nvPicPr>
              <p:cNvPr id="57" name="Picture 56">
                <a:extLst>
                  <a:ext uri="{FF2B5EF4-FFF2-40B4-BE49-F238E27FC236}">
                    <a16:creationId xmlns:a16="http://schemas.microsoft.com/office/drawing/2014/main" id="{11F9509D-4EB4-421B-884A-6F60EB5D75F9}"/>
                  </a:ext>
                </a:extLst>
              </p:cNvPr>
              <p:cNvPicPr>
                <a:picLocks noChangeAspect="1"/>
              </p:cNvPicPr>
              <p:nvPr/>
            </p:nvPicPr>
            <p:blipFill>
              <a:blip r:embed="rId3"/>
              <a:stretch>
                <a:fillRect/>
              </a:stretch>
            </p:blipFill>
            <p:spPr>
              <a:xfrm>
                <a:off x="5559684" y="3639554"/>
                <a:ext cx="233260" cy="233260"/>
              </a:xfrm>
              <a:prstGeom prst="rect">
                <a:avLst/>
              </a:prstGeom>
            </p:spPr>
          </p:pic>
          <p:pic>
            <p:nvPicPr>
              <p:cNvPr id="60" name="Picture 59">
                <a:extLst>
                  <a:ext uri="{FF2B5EF4-FFF2-40B4-BE49-F238E27FC236}">
                    <a16:creationId xmlns:a16="http://schemas.microsoft.com/office/drawing/2014/main" id="{0E8BCED0-A9D7-4B48-BCE9-D3ACD0A49E17}"/>
                  </a:ext>
                </a:extLst>
              </p:cNvPr>
              <p:cNvPicPr>
                <a:picLocks noChangeAspect="1"/>
              </p:cNvPicPr>
              <p:nvPr/>
            </p:nvPicPr>
            <p:blipFill>
              <a:blip r:embed="rId3"/>
              <a:stretch>
                <a:fillRect/>
              </a:stretch>
            </p:blipFill>
            <p:spPr>
              <a:xfrm>
                <a:off x="7462889" y="1185617"/>
                <a:ext cx="233260" cy="233260"/>
              </a:xfrm>
              <a:prstGeom prst="rect">
                <a:avLst/>
              </a:prstGeom>
            </p:spPr>
          </p:pic>
          <p:pic>
            <p:nvPicPr>
              <p:cNvPr id="61" name="Picture 60">
                <a:extLst>
                  <a:ext uri="{FF2B5EF4-FFF2-40B4-BE49-F238E27FC236}">
                    <a16:creationId xmlns:a16="http://schemas.microsoft.com/office/drawing/2014/main" id="{268A7902-8640-4862-832E-955F20D1FAD3}"/>
                  </a:ext>
                </a:extLst>
              </p:cNvPr>
              <p:cNvPicPr>
                <a:picLocks noChangeAspect="1"/>
              </p:cNvPicPr>
              <p:nvPr/>
            </p:nvPicPr>
            <p:blipFill>
              <a:blip r:embed="rId3"/>
              <a:stretch>
                <a:fillRect/>
              </a:stretch>
            </p:blipFill>
            <p:spPr>
              <a:xfrm>
                <a:off x="6683637" y="2596155"/>
                <a:ext cx="233260" cy="233260"/>
              </a:xfrm>
              <a:prstGeom prst="rect">
                <a:avLst/>
              </a:prstGeom>
            </p:spPr>
          </p:pic>
          <p:pic>
            <p:nvPicPr>
              <p:cNvPr id="62" name="Picture 61">
                <a:extLst>
                  <a:ext uri="{FF2B5EF4-FFF2-40B4-BE49-F238E27FC236}">
                    <a16:creationId xmlns:a16="http://schemas.microsoft.com/office/drawing/2014/main" id="{CF575D6E-6E3A-4AE5-A244-435D7F30D5BC}"/>
                  </a:ext>
                </a:extLst>
              </p:cNvPr>
              <p:cNvPicPr>
                <a:picLocks noChangeAspect="1"/>
              </p:cNvPicPr>
              <p:nvPr/>
            </p:nvPicPr>
            <p:blipFill>
              <a:blip r:embed="rId3"/>
              <a:stretch>
                <a:fillRect/>
              </a:stretch>
            </p:blipFill>
            <p:spPr>
              <a:xfrm>
                <a:off x="6906926" y="1910399"/>
                <a:ext cx="233260" cy="233260"/>
              </a:xfrm>
              <a:prstGeom prst="rect">
                <a:avLst/>
              </a:prstGeom>
            </p:spPr>
          </p:pic>
          <p:pic>
            <p:nvPicPr>
              <p:cNvPr id="63" name="Picture 62">
                <a:extLst>
                  <a:ext uri="{FF2B5EF4-FFF2-40B4-BE49-F238E27FC236}">
                    <a16:creationId xmlns:a16="http://schemas.microsoft.com/office/drawing/2014/main" id="{9F377232-67CA-4D38-AD5D-43B89142A1B3}"/>
                  </a:ext>
                </a:extLst>
              </p:cNvPr>
              <p:cNvPicPr>
                <a:picLocks noChangeAspect="1"/>
              </p:cNvPicPr>
              <p:nvPr/>
            </p:nvPicPr>
            <p:blipFill>
              <a:blip r:embed="rId3"/>
              <a:stretch>
                <a:fillRect/>
              </a:stretch>
            </p:blipFill>
            <p:spPr>
              <a:xfrm>
                <a:off x="4357322" y="2780925"/>
                <a:ext cx="233260" cy="233260"/>
              </a:xfrm>
              <a:prstGeom prst="rect">
                <a:avLst/>
              </a:prstGeom>
            </p:spPr>
          </p:pic>
        </p:grpSp>
      </p:grpSp>
      <p:grpSp>
        <p:nvGrpSpPr>
          <p:cNvPr id="8" name="PATRF CORS">
            <a:extLst>
              <a:ext uri="{FF2B5EF4-FFF2-40B4-BE49-F238E27FC236}">
                <a16:creationId xmlns:a16="http://schemas.microsoft.com/office/drawing/2014/main" id="{3DAB9985-9E58-4B3F-A6AB-343E89FE5897}"/>
              </a:ext>
            </a:extLst>
          </p:cNvPr>
          <p:cNvGrpSpPr/>
          <p:nvPr/>
        </p:nvGrpSpPr>
        <p:grpSpPr>
          <a:xfrm>
            <a:off x="1541590" y="2495524"/>
            <a:ext cx="461009" cy="713668"/>
            <a:chOff x="1541590" y="2495524"/>
            <a:chExt cx="461009" cy="713668"/>
          </a:xfrm>
        </p:grpSpPr>
        <p:pic>
          <p:nvPicPr>
            <p:cNvPr id="37" name="Picture 36">
              <a:extLst>
                <a:ext uri="{FF2B5EF4-FFF2-40B4-BE49-F238E27FC236}">
                  <a16:creationId xmlns:a16="http://schemas.microsoft.com/office/drawing/2014/main" id="{A83096AF-98A0-4E8C-926C-4847BA0653D4}"/>
                </a:ext>
              </a:extLst>
            </p:cNvPr>
            <p:cNvPicPr>
              <a:picLocks noChangeAspect="1"/>
            </p:cNvPicPr>
            <p:nvPr/>
          </p:nvPicPr>
          <p:blipFill>
            <a:blip r:embed="rId3"/>
            <a:stretch>
              <a:fillRect/>
            </a:stretch>
          </p:blipFill>
          <p:spPr>
            <a:xfrm>
              <a:off x="1541590" y="2495524"/>
              <a:ext cx="233260" cy="233260"/>
            </a:xfrm>
            <a:prstGeom prst="rect">
              <a:avLst/>
            </a:prstGeom>
          </p:spPr>
        </p:pic>
        <p:pic>
          <p:nvPicPr>
            <p:cNvPr id="38" name="Picture 37">
              <a:extLst>
                <a:ext uri="{FF2B5EF4-FFF2-40B4-BE49-F238E27FC236}">
                  <a16:creationId xmlns:a16="http://schemas.microsoft.com/office/drawing/2014/main" id="{19B3073E-B86F-46F2-934A-EB18AB4343A4}"/>
                </a:ext>
              </a:extLst>
            </p:cNvPr>
            <p:cNvPicPr>
              <a:picLocks noChangeAspect="1"/>
            </p:cNvPicPr>
            <p:nvPr/>
          </p:nvPicPr>
          <p:blipFill>
            <a:blip r:embed="rId3"/>
            <a:stretch>
              <a:fillRect/>
            </a:stretch>
          </p:blipFill>
          <p:spPr>
            <a:xfrm>
              <a:off x="1769339" y="2975932"/>
              <a:ext cx="233260" cy="233260"/>
            </a:xfrm>
            <a:prstGeom prst="rect">
              <a:avLst/>
            </a:prstGeom>
          </p:spPr>
        </p:pic>
      </p:grpSp>
      <p:sp>
        <p:nvSpPr>
          <p:cNvPr id="105" name="TextBox 104"/>
          <p:cNvSpPr txBox="1"/>
          <p:nvPr/>
        </p:nvSpPr>
        <p:spPr>
          <a:xfrm>
            <a:off x="0" y="0"/>
            <a:ext cx="9144000" cy="5669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FF0000"/>
                </a:solidFill>
                <a:latin typeface="Cambria" panose="02040503050406030204" pitchFamily="18" charset="0"/>
                <a:ea typeface="Cambria" panose="02040503050406030204" pitchFamily="18" charset="0"/>
              </a:rPr>
              <a:t>NATRF</a:t>
            </a:r>
            <a:r>
              <a:rPr lang="en-US" sz="3000" dirty="0">
                <a:solidFill>
                  <a:prstClr val="black"/>
                </a:solidFill>
                <a:latin typeface="Cambria" panose="02040503050406030204" pitchFamily="18" charset="0"/>
                <a:ea typeface="Cambria" panose="02040503050406030204" pitchFamily="18" charset="0"/>
              </a:rPr>
              <a:t> – rotating frame, constant with plate</a:t>
            </a:r>
          </a:p>
        </p:txBody>
      </p:sp>
      <p:sp>
        <p:nvSpPr>
          <p:cNvPr id="26" name="object 2"/>
          <p:cNvSpPr txBox="1">
            <a:spLocks noGrp="1"/>
          </p:cNvSpPr>
          <p:nvPr>
            <p:ph type="title" idx="4294967295"/>
          </p:nvPr>
        </p:nvSpPr>
        <p:spPr>
          <a:xfrm>
            <a:off x="3241675" y="561975"/>
            <a:ext cx="2660650" cy="566738"/>
          </a:xfrm>
          <a:prstGeom prst="rect">
            <a:avLst/>
          </a:prstGeom>
          <a:solidFill>
            <a:schemeClr val="bg1"/>
          </a:solidFill>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cs typeface="Calibri"/>
              </a:rPr>
              <a:t>Plate-Fixed</a:t>
            </a:r>
          </a:p>
        </p:txBody>
      </p:sp>
      <p:grpSp>
        <p:nvGrpSpPr>
          <p:cNvPr id="11" name="Group 10">
            <a:extLst>
              <a:ext uri="{FF2B5EF4-FFF2-40B4-BE49-F238E27FC236}">
                <a16:creationId xmlns:a16="http://schemas.microsoft.com/office/drawing/2014/main" id="{9793A450-9891-4F05-8413-3ABAADD8EA99}"/>
              </a:ext>
            </a:extLst>
          </p:cNvPr>
          <p:cNvGrpSpPr/>
          <p:nvPr/>
        </p:nvGrpSpPr>
        <p:grpSpPr>
          <a:xfrm>
            <a:off x="7866035" y="4696555"/>
            <a:ext cx="1197283" cy="369332"/>
            <a:chOff x="7866035" y="4752702"/>
            <a:chExt cx="1197283" cy="369332"/>
          </a:xfrm>
        </p:grpSpPr>
        <p:sp>
          <p:nvSpPr>
            <p:cNvPr id="10" name="TextBox 9">
              <a:extLst>
                <a:ext uri="{FF2B5EF4-FFF2-40B4-BE49-F238E27FC236}">
                  <a16:creationId xmlns:a16="http://schemas.microsoft.com/office/drawing/2014/main" id="{0745DB5C-109A-4087-AC9E-EEB91AC91A38}"/>
                </a:ext>
              </a:extLst>
            </p:cNvPr>
            <p:cNvSpPr txBox="1"/>
            <p:nvPr/>
          </p:nvSpPr>
          <p:spPr>
            <a:xfrm>
              <a:off x="7866035" y="4752702"/>
              <a:ext cx="1197283" cy="369332"/>
            </a:xfrm>
            <a:prstGeom prst="rect">
              <a:avLst/>
            </a:prstGeom>
            <a:solidFill>
              <a:schemeClr val="bg1"/>
            </a:solidFill>
            <a:ln>
              <a:solidFill>
                <a:schemeClr val="tx1"/>
              </a:solidFill>
            </a:ln>
          </p:spPr>
          <p:txBody>
            <a:bodyPr wrap="square" rtlCol="0">
              <a:spAutoFit/>
            </a:bodyPr>
            <a:lstStyle/>
            <a:p>
              <a:r>
                <a:rPr lang="en-US" dirty="0">
                  <a:latin typeface="Cambria" panose="02040503050406030204" pitchFamily="18" charset="0"/>
                  <a:ea typeface="Cambria" panose="02040503050406030204" pitchFamily="18" charset="0"/>
                </a:rPr>
                <a:t>      = CORS</a:t>
              </a:r>
            </a:p>
          </p:txBody>
        </p:sp>
        <p:pic>
          <p:nvPicPr>
            <p:cNvPr id="64" name="Picture 63">
              <a:extLst>
                <a:ext uri="{FF2B5EF4-FFF2-40B4-BE49-F238E27FC236}">
                  <a16:creationId xmlns:a16="http://schemas.microsoft.com/office/drawing/2014/main" id="{7B10418A-B0E7-460F-9B1D-3555BFF611D8}"/>
                </a:ext>
              </a:extLst>
            </p:cNvPr>
            <p:cNvPicPr>
              <a:picLocks noChangeAspect="1"/>
            </p:cNvPicPr>
            <p:nvPr/>
          </p:nvPicPr>
          <p:blipFill>
            <a:blip r:embed="rId3"/>
            <a:stretch>
              <a:fillRect/>
            </a:stretch>
          </p:blipFill>
          <p:spPr>
            <a:xfrm>
              <a:off x="7956300" y="4830849"/>
              <a:ext cx="233260" cy="233260"/>
            </a:xfrm>
            <a:prstGeom prst="rect">
              <a:avLst/>
            </a:prstGeom>
          </p:spPr>
        </p:pic>
      </p:grpSp>
    </p:spTree>
    <p:extLst>
      <p:ext uri="{BB962C8B-B14F-4D97-AF65-F5344CB8AC3E}">
        <p14:creationId xmlns:p14="http://schemas.microsoft.com/office/powerpoint/2010/main" val="39399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600000">
                                      <p:cBhvr>
                                        <p:cTn id="11" dur="5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1">
            <a:extLst>
              <a:ext uri="{FF2B5EF4-FFF2-40B4-BE49-F238E27FC236}">
                <a16:creationId xmlns:a16="http://schemas.microsoft.com/office/drawing/2014/main" id="{3A7CC8D3-ADD2-ADBE-E90C-F7E7098B3755}"/>
              </a:ext>
            </a:extLst>
          </p:cNvPr>
          <p:cNvGrpSpPr/>
          <p:nvPr/>
        </p:nvGrpSpPr>
        <p:grpSpPr>
          <a:xfrm>
            <a:off x="505974" y="451505"/>
            <a:ext cx="8089386" cy="4885130"/>
            <a:chOff x="-849368" y="602007"/>
            <a:chExt cx="10785848" cy="6513506"/>
          </a:xfrm>
        </p:grpSpPr>
        <p:cxnSp>
          <p:nvCxnSpPr>
            <p:cNvPr id="13" name="Straight Connector 12">
              <a:extLst>
                <a:ext uri="{FF2B5EF4-FFF2-40B4-BE49-F238E27FC236}">
                  <a16:creationId xmlns:a16="http://schemas.microsoft.com/office/drawing/2014/main" id="{5F782F53-6D25-8644-1716-747FD271D8F7}"/>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1E8017-1461-ECB5-FA20-2C1F0EA02F7E}"/>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89CB49-2D90-01D5-5C4F-37347295333E}"/>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374FFD-690F-7483-832B-3416DA2EB7F7}"/>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792F36E-E535-F686-61DA-530E4ED79BD4}"/>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F3862C-AB5A-3B6F-BC11-3547B7E8AAEB}"/>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5D94AC2-0024-8F2D-918E-B56EF220F833}"/>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6612107-2BFD-C6D0-FEF1-41A7680AB01F}"/>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C1DEB7-BAE6-FDED-D1F7-9F3F6C1D66BC}"/>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02CAA48-2AC0-FB71-3145-95DC5D7ED142}"/>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DCE74DE-5579-AE9F-5E05-7279F627A0F0}"/>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FD21C19-6DD8-60F4-36C5-3FD98C03329B}"/>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111E18D-D327-6107-EC79-8CAB741B6E8F}"/>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6" name="Freeform 88">
              <a:extLst>
                <a:ext uri="{FF2B5EF4-FFF2-40B4-BE49-F238E27FC236}">
                  <a16:creationId xmlns:a16="http://schemas.microsoft.com/office/drawing/2014/main" id="{11D7D47C-0B5D-BC39-F1CD-4209F86529A4}"/>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67" name="Freeform 94">
              <a:extLst>
                <a:ext uri="{FF2B5EF4-FFF2-40B4-BE49-F238E27FC236}">
                  <a16:creationId xmlns:a16="http://schemas.microsoft.com/office/drawing/2014/main" id="{FAB72CAB-D9DD-8B67-58B4-6258F24C407D}"/>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68" name="Freeform 95">
              <a:extLst>
                <a:ext uri="{FF2B5EF4-FFF2-40B4-BE49-F238E27FC236}">
                  <a16:creationId xmlns:a16="http://schemas.microsoft.com/office/drawing/2014/main" id="{76664287-3490-DC18-09A6-DB31C2531EBC}"/>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69" name="Freeform 96">
              <a:extLst>
                <a:ext uri="{FF2B5EF4-FFF2-40B4-BE49-F238E27FC236}">
                  <a16:creationId xmlns:a16="http://schemas.microsoft.com/office/drawing/2014/main" id="{E35DC633-3E7B-C768-E12F-0FD230ECE33F}"/>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70" name="Freeform 97">
              <a:extLst>
                <a:ext uri="{FF2B5EF4-FFF2-40B4-BE49-F238E27FC236}">
                  <a16:creationId xmlns:a16="http://schemas.microsoft.com/office/drawing/2014/main" id="{1B513300-FFA6-AE24-6ECE-B298D3EE545D}"/>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71" name="Freeform 98">
              <a:extLst>
                <a:ext uri="{FF2B5EF4-FFF2-40B4-BE49-F238E27FC236}">
                  <a16:creationId xmlns:a16="http://schemas.microsoft.com/office/drawing/2014/main" id="{0ACA3D4D-D423-91D9-9AB7-8CF7548DE25B}"/>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grpSp>
        <p:nvGrpSpPr>
          <p:cNvPr id="9" name="Group 8">
            <a:extLst>
              <a:ext uri="{FF2B5EF4-FFF2-40B4-BE49-F238E27FC236}">
                <a16:creationId xmlns:a16="http://schemas.microsoft.com/office/drawing/2014/main" id="{3AE816C3-325F-40B9-B83C-FD20518D98BF}"/>
              </a:ext>
            </a:extLst>
          </p:cNvPr>
          <p:cNvGrpSpPr/>
          <p:nvPr/>
        </p:nvGrpSpPr>
        <p:grpSpPr>
          <a:xfrm>
            <a:off x="505974" y="451505"/>
            <a:ext cx="8089386" cy="17319309"/>
            <a:chOff x="505974" y="451505"/>
            <a:chExt cx="8089386" cy="17319309"/>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grpSp>
          <p:nvGrpSpPr>
            <p:cNvPr id="6" name="Group 5">
              <a:extLst>
                <a:ext uri="{FF2B5EF4-FFF2-40B4-BE49-F238E27FC236}">
                  <a16:creationId xmlns:a16="http://schemas.microsoft.com/office/drawing/2014/main" id="{3BD1F8BB-7EE1-4FAA-943A-9F12783E7994}"/>
                </a:ext>
              </a:extLst>
            </p:cNvPr>
            <p:cNvGrpSpPr/>
            <p:nvPr/>
          </p:nvGrpSpPr>
          <p:grpSpPr>
            <a:xfrm>
              <a:off x="2222943" y="1185617"/>
              <a:ext cx="5473206" cy="3549600"/>
              <a:chOff x="2222943" y="1185617"/>
              <a:chExt cx="5473206" cy="3549600"/>
            </a:xfrm>
          </p:grpSpPr>
          <p:pic>
            <p:nvPicPr>
              <p:cNvPr id="2" name="Picture 1">
                <a:extLst>
                  <a:ext uri="{FF2B5EF4-FFF2-40B4-BE49-F238E27FC236}">
                    <a16:creationId xmlns:a16="http://schemas.microsoft.com/office/drawing/2014/main" id="{8ECA9AFD-C8D9-44E6-A273-52159FA16421}"/>
                  </a:ext>
                </a:extLst>
              </p:cNvPr>
              <p:cNvPicPr>
                <a:picLocks noChangeAspect="1"/>
              </p:cNvPicPr>
              <p:nvPr/>
            </p:nvPicPr>
            <p:blipFill>
              <a:blip r:embed="rId4"/>
              <a:stretch>
                <a:fillRect/>
              </a:stretch>
            </p:blipFill>
            <p:spPr>
              <a:xfrm>
                <a:off x="4589404" y="1422620"/>
                <a:ext cx="233260" cy="233260"/>
              </a:xfrm>
              <a:prstGeom prst="rect">
                <a:avLst/>
              </a:prstGeom>
            </p:spPr>
          </p:pic>
          <p:pic>
            <p:nvPicPr>
              <p:cNvPr id="32" name="Picture 31">
                <a:extLst>
                  <a:ext uri="{FF2B5EF4-FFF2-40B4-BE49-F238E27FC236}">
                    <a16:creationId xmlns:a16="http://schemas.microsoft.com/office/drawing/2014/main" id="{A77B2ABE-8C94-4CBE-A5FE-A03D549730AC}"/>
                  </a:ext>
                </a:extLst>
              </p:cNvPr>
              <p:cNvPicPr>
                <a:picLocks noChangeAspect="1"/>
              </p:cNvPicPr>
              <p:nvPr/>
            </p:nvPicPr>
            <p:blipFill>
              <a:blip r:embed="rId4"/>
              <a:stretch>
                <a:fillRect/>
              </a:stretch>
            </p:blipFill>
            <p:spPr>
              <a:xfrm>
                <a:off x="4414663" y="2022338"/>
                <a:ext cx="233260" cy="233260"/>
              </a:xfrm>
              <a:prstGeom prst="rect">
                <a:avLst/>
              </a:prstGeom>
            </p:spPr>
          </p:pic>
          <p:pic>
            <p:nvPicPr>
              <p:cNvPr id="34" name="Picture 33">
                <a:extLst>
                  <a:ext uri="{FF2B5EF4-FFF2-40B4-BE49-F238E27FC236}">
                    <a16:creationId xmlns:a16="http://schemas.microsoft.com/office/drawing/2014/main" id="{3D938CAA-798C-404D-9F39-D157CC9E9E72}"/>
                  </a:ext>
                </a:extLst>
              </p:cNvPr>
              <p:cNvPicPr>
                <a:picLocks noChangeAspect="1"/>
              </p:cNvPicPr>
              <p:nvPr/>
            </p:nvPicPr>
            <p:blipFill>
              <a:blip r:embed="rId4"/>
              <a:stretch>
                <a:fillRect/>
              </a:stretch>
            </p:blipFill>
            <p:spPr>
              <a:xfrm>
                <a:off x="4977538" y="3079121"/>
                <a:ext cx="233260" cy="233260"/>
              </a:xfrm>
              <a:prstGeom prst="rect">
                <a:avLst/>
              </a:prstGeom>
            </p:spPr>
          </p:pic>
          <p:pic>
            <p:nvPicPr>
              <p:cNvPr id="35" name="Picture 34">
                <a:extLst>
                  <a:ext uri="{FF2B5EF4-FFF2-40B4-BE49-F238E27FC236}">
                    <a16:creationId xmlns:a16="http://schemas.microsoft.com/office/drawing/2014/main" id="{16E0FF5F-CCB1-49A4-86E8-B15B347CDB69}"/>
                  </a:ext>
                </a:extLst>
              </p:cNvPr>
              <p:cNvPicPr>
                <a:picLocks noChangeAspect="1"/>
              </p:cNvPicPr>
              <p:nvPr/>
            </p:nvPicPr>
            <p:blipFill>
              <a:blip r:embed="rId4"/>
              <a:stretch>
                <a:fillRect/>
              </a:stretch>
            </p:blipFill>
            <p:spPr>
              <a:xfrm>
                <a:off x="5482982" y="2316004"/>
                <a:ext cx="233260" cy="233260"/>
              </a:xfrm>
              <a:prstGeom prst="rect">
                <a:avLst/>
              </a:prstGeom>
            </p:spPr>
          </p:pic>
          <p:pic>
            <p:nvPicPr>
              <p:cNvPr id="40" name="Picture 39">
                <a:extLst>
                  <a:ext uri="{FF2B5EF4-FFF2-40B4-BE49-F238E27FC236}">
                    <a16:creationId xmlns:a16="http://schemas.microsoft.com/office/drawing/2014/main" id="{63CA8CD7-0ACC-4197-9656-93D682C30F88}"/>
                  </a:ext>
                </a:extLst>
              </p:cNvPr>
              <p:cNvPicPr>
                <a:picLocks noChangeAspect="1"/>
              </p:cNvPicPr>
              <p:nvPr/>
            </p:nvPicPr>
            <p:blipFill>
              <a:blip r:embed="rId4"/>
              <a:stretch>
                <a:fillRect/>
              </a:stretch>
            </p:blipFill>
            <p:spPr>
              <a:xfrm>
                <a:off x="2585207" y="3400369"/>
                <a:ext cx="233260" cy="233260"/>
              </a:xfrm>
              <a:prstGeom prst="rect">
                <a:avLst/>
              </a:prstGeom>
            </p:spPr>
          </p:pic>
          <p:pic>
            <p:nvPicPr>
              <p:cNvPr id="41" name="Picture 40">
                <a:extLst>
                  <a:ext uri="{FF2B5EF4-FFF2-40B4-BE49-F238E27FC236}">
                    <a16:creationId xmlns:a16="http://schemas.microsoft.com/office/drawing/2014/main" id="{3CC91929-7075-4D93-9A53-3D4AB27B0F30}"/>
                  </a:ext>
                </a:extLst>
              </p:cNvPr>
              <p:cNvPicPr>
                <a:picLocks noChangeAspect="1"/>
              </p:cNvPicPr>
              <p:nvPr/>
            </p:nvPicPr>
            <p:blipFill>
              <a:blip r:embed="rId4"/>
              <a:stretch>
                <a:fillRect/>
              </a:stretch>
            </p:blipFill>
            <p:spPr>
              <a:xfrm>
                <a:off x="2603534" y="1924170"/>
                <a:ext cx="233260" cy="233260"/>
              </a:xfrm>
              <a:prstGeom prst="rect">
                <a:avLst/>
              </a:prstGeom>
            </p:spPr>
          </p:pic>
          <p:pic>
            <p:nvPicPr>
              <p:cNvPr id="43" name="Picture 42">
                <a:extLst>
                  <a:ext uri="{FF2B5EF4-FFF2-40B4-BE49-F238E27FC236}">
                    <a16:creationId xmlns:a16="http://schemas.microsoft.com/office/drawing/2014/main" id="{B690A087-24B7-4C85-A63A-F69B76C1F0D7}"/>
                  </a:ext>
                </a:extLst>
              </p:cNvPr>
              <p:cNvPicPr>
                <a:picLocks noChangeAspect="1"/>
              </p:cNvPicPr>
              <p:nvPr/>
            </p:nvPicPr>
            <p:blipFill>
              <a:blip r:embed="rId4"/>
              <a:stretch>
                <a:fillRect/>
              </a:stretch>
            </p:blipFill>
            <p:spPr>
              <a:xfrm>
                <a:off x="2222943" y="1185617"/>
                <a:ext cx="233260" cy="233260"/>
              </a:xfrm>
              <a:prstGeom prst="rect">
                <a:avLst/>
              </a:prstGeom>
            </p:spPr>
          </p:pic>
          <p:pic>
            <p:nvPicPr>
              <p:cNvPr id="44" name="Picture 43">
                <a:extLst>
                  <a:ext uri="{FF2B5EF4-FFF2-40B4-BE49-F238E27FC236}">
                    <a16:creationId xmlns:a16="http://schemas.microsoft.com/office/drawing/2014/main" id="{F3202E6C-4C46-477D-801F-0AFEE04F61D1}"/>
                  </a:ext>
                </a:extLst>
              </p:cNvPr>
              <p:cNvPicPr>
                <a:picLocks noChangeAspect="1"/>
              </p:cNvPicPr>
              <p:nvPr/>
            </p:nvPicPr>
            <p:blipFill>
              <a:blip r:embed="rId4"/>
              <a:stretch>
                <a:fillRect/>
              </a:stretch>
            </p:blipFill>
            <p:spPr>
              <a:xfrm>
                <a:off x="3289574" y="1429389"/>
                <a:ext cx="233260" cy="233260"/>
              </a:xfrm>
              <a:prstGeom prst="rect">
                <a:avLst/>
              </a:prstGeom>
            </p:spPr>
          </p:pic>
          <p:pic>
            <p:nvPicPr>
              <p:cNvPr id="45" name="Picture 44">
                <a:extLst>
                  <a:ext uri="{FF2B5EF4-FFF2-40B4-BE49-F238E27FC236}">
                    <a16:creationId xmlns:a16="http://schemas.microsoft.com/office/drawing/2014/main" id="{92E7BD5C-AF26-4A4F-8228-CD5646831DA5}"/>
                  </a:ext>
                </a:extLst>
              </p:cNvPr>
              <p:cNvPicPr>
                <a:picLocks noChangeAspect="1"/>
              </p:cNvPicPr>
              <p:nvPr/>
            </p:nvPicPr>
            <p:blipFill>
              <a:blip r:embed="rId4"/>
              <a:stretch>
                <a:fillRect/>
              </a:stretch>
            </p:blipFill>
            <p:spPr>
              <a:xfrm>
                <a:off x="2704573" y="2724088"/>
                <a:ext cx="233260" cy="233260"/>
              </a:xfrm>
              <a:prstGeom prst="rect">
                <a:avLst/>
              </a:prstGeom>
            </p:spPr>
          </p:pic>
          <p:pic>
            <p:nvPicPr>
              <p:cNvPr id="46" name="Picture 45">
                <a:extLst>
                  <a:ext uri="{FF2B5EF4-FFF2-40B4-BE49-F238E27FC236}">
                    <a16:creationId xmlns:a16="http://schemas.microsoft.com/office/drawing/2014/main" id="{A72E2A97-7DF9-40AC-B4E7-3B186B160D89}"/>
                  </a:ext>
                </a:extLst>
              </p:cNvPr>
              <p:cNvPicPr>
                <a:picLocks noChangeAspect="1"/>
              </p:cNvPicPr>
              <p:nvPr/>
            </p:nvPicPr>
            <p:blipFill>
              <a:blip r:embed="rId4"/>
              <a:stretch>
                <a:fillRect/>
              </a:stretch>
            </p:blipFill>
            <p:spPr>
              <a:xfrm>
                <a:off x="3461619" y="2199510"/>
                <a:ext cx="233260" cy="233260"/>
              </a:xfrm>
              <a:prstGeom prst="rect">
                <a:avLst/>
              </a:prstGeom>
            </p:spPr>
          </p:pic>
          <p:pic>
            <p:nvPicPr>
              <p:cNvPr id="47" name="Picture 46">
                <a:extLst>
                  <a:ext uri="{FF2B5EF4-FFF2-40B4-BE49-F238E27FC236}">
                    <a16:creationId xmlns:a16="http://schemas.microsoft.com/office/drawing/2014/main" id="{D493CE9E-1DD0-4AEB-8E22-0E3868E8CE98}"/>
                  </a:ext>
                </a:extLst>
              </p:cNvPr>
              <p:cNvPicPr>
                <a:picLocks noChangeAspect="1"/>
              </p:cNvPicPr>
              <p:nvPr/>
            </p:nvPicPr>
            <p:blipFill>
              <a:blip r:embed="rId4"/>
              <a:stretch>
                <a:fillRect/>
              </a:stretch>
            </p:blipFill>
            <p:spPr>
              <a:xfrm>
                <a:off x="6127816" y="2450728"/>
                <a:ext cx="233260" cy="233260"/>
              </a:xfrm>
              <a:prstGeom prst="rect">
                <a:avLst/>
              </a:prstGeom>
            </p:spPr>
          </p:pic>
          <p:pic>
            <p:nvPicPr>
              <p:cNvPr id="48" name="Picture 47">
                <a:extLst>
                  <a:ext uri="{FF2B5EF4-FFF2-40B4-BE49-F238E27FC236}">
                    <a16:creationId xmlns:a16="http://schemas.microsoft.com/office/drawing/2014/main" id="{8E1B65F9-D1FC-4CDB-808F-10633433AEF2}"/>
                  </a:ext>
                </a:extLst>
              </p:cNvPr>
              <p:cNvPicPr>
                <a:picLocks noChangeAspect="1"/>
              </p:cNvPicPr>
              <p:nvPr/>
            </p:nvPicPr>
            <p:blipFill>
              <a:blip r:embed="rId4"/>
              <a:stretch>
                <a:fillRect/>
              </a:stretch>
            </p:blipFill>
            <p:spPr>
              <a:xfrm>
                <a:off x="6167291" y="2915291"/>
                <a:ext cx="233260" cy="233260"/>
              </a:xfrm>
              <a:prstGeom prst="rect">
                <a:avLst/>
              </a:prstGeom>
            </p:spPr>
          </p:pic>
          <p:pic>
            <p:nvPicPr>
              <p:cNvPr id="49" name="Picture 48">
                <a:extLst>
                  <a:ext uri="{FF2B5EF4-FFF2-40B4-BE49-F238E27FC236}">
                    <a16:creationId xmlns:a16="http://schemas.microsoft.com/office/drawing/2014/main" id="{8CAC5855-627F-476D-80C8-4BAF84A47DD1}"/>
                  </a:ext>
                </a:extLst>
              </p:cNvPr>
              <p:cNvPicPr>
                <a:picLocks noChangeAspect="1"/>
              </p:cNvPicPr>
              <p:nvPr/>
            </p:nvPicPr>
            <p:blipFill>
              <a:blip r:embed="rId4"/>
              <a:stretch>
                <a:fillRect/>
              </a:stretch>
            </p:blipFill>
            <p:spPr>
              <a:xfrm>
                <a:off x="6668250" y="4501957"/>
                <a:ext cx="233260" cy="233260"/>
              </a:xfrm>
              <a:prstGeom prst="rect">
                <a:avLst/>
              </a:prstGeom>
            </p:spPr>
          </p:pic>
          <p:pic>
            <p:nvPicPr>
              <p:cNvPr id="50" name="Picture 49">
                <a:extLst>
                  <a:ext uri="{FF2B5EF4-FFF2-40B4-BE49-F238E27FC236}">
                    <a16:creationId xmlns:a16="http://schemas.microsoft.com/office/drawing/2014/main" id="{C54E490E-99E1-435D-BE35-1D7AB1C5ADC1}"/>
                  </a:ext>
                </a:extLst>
              </p:cNvPr>
              <p:cNvPicPr>
                <a:picLocks noChangeAspect="1"/>
              </p:cNvPicPr>
              <p:nvPr/>
            </p:nvPicPr>
            <p:blipFill>
              <a:blip r:embed="rId4"/>
              <a:stretch>
                <a:fillRect/>
              </a:stretch>
            </p:blipFill>
            <p:spPr>
              <a:xfrm>
                <a:off x="6322201" y="3596488"/>
                <a:ext cx="233260" cy="233260"/>
              </a:xfrm>
              <a:prstGeom prst="rect">
                <a:avLst/>
              </a:prstGeom>
            </p:spPr>
          </p:pic>
          <p:pic>
            <p:nvPicPr>
              <p:cNvPr id="51" name="Picture 50">
                <a:extLst>
                  <a:ext uri="{FF2B5EF4-FFF2-40B4-BE49-F238E27FC236}">
                    <a16:creationId xmlns:a16="http://schemas.microsoft.com/office/drawing/2014/main" id="{A2A94BD3-1951-4F1E-A10D-42A84AA3EA69}"/>
                  </a:ext>
                </a:extLst>
              </p:cNvPr>
              <p:cNvPicPr>
                <a:picLocks noChangeAspect="1"/>
              </p:cNvPicPr>
              <p:nvPr/>
            </p:nvPicPr>
            <p:blipFill>
              <a:blip r:embed="rId4"/>
              <a:stretch>
                <a:fillRect/>
              </a:stretch>
            </p:blipFill>
            <p:spPr>
              <a:xfrm>
                <a:off x="3676743" y="2830015"/>
                <a:ext cx="233260" cy="233260"/>
              </a:xfrm>
              <a:prstGeom prst="rect">
                <a:avLst/>
              </a:prstGeom>
            </p:spPr>
          </p:pic>
          <p:pic>
            <p:nvPicPr>
              <p:cNvPr id="52" name="Picture 51">
                <a:extLst>
                  <a:ext uri="{FF2B5EF4-FFF2-40B4-BE49-F238E27FC236}">
                    <a16:creationId xmlns:a16="http://schemas.microsoft.com/office/drawing/2014/main" id="{147E9F8E-A026-467D-B4F9-2F23EA352D5A}"/>
                  </a:ext>
                </a:extLst>
              </p:cNvPr>
              <p:cNvPicPr>
                <a:picLocks noChangeAspect="1"/>
              </p:cNvPicPr>
              <p:nvPr/>
            </p:nvPicPr>
            <p:blipFill>
              <a:blip r:embed="rId4"/>
              <a:stretch>
                <a:fillRect/>
              </a:stretch>
            </p:blipFill>
            <p:spPr>
              <a:xfrm>
                <a:off x="3514882" y="3648654"/>
                <a:ext cx="233260" cy="233260"/>
              </a:xfrm>
              <a:prstGeom prst="rect">
                <a:avLst/>
              </a:prstGeom>
            </p:spPr>
          </p:pic>
          <p:pic>
            <p:nvPicPr>
              <p:cNvPr id="54" name="Picture 53">
                <a:extLst>
                  <a:ext uri="{FF2B5EF4-FFF2-40B4-BE49-F238E27FC236}">
                    <a16:creationId xmlns:a16="http://schemas.microsoft.com/office/drawing/2014/main" id="{CDC4571E-4BED-49DE-A5F8-F71085578582}"/>
                  </a:ext>
                </a:extLst>
              </p:cNvPr>
              <p:cNvPicPr>
                <a:picLocks noChangeAspect="1"/>
              </p:cNvPicPr>
              <p:nvPr/>
            </p:nvPicPr>
            <p:blipFill>
              <a:blip r:embed="rId4"/>
              <a:stretch>
                <a:fillRect/>
              </a:stretch>
            </p:blipFill>
            <p:spPr>
              <a:xfrm>
                <a:off x="4472774" y="3572068"/>
                <a:ext cx="233260" cy="233260"/>
              </a:xfrm>
              <a:prstGeom prst="rect">
                <a:avLst/>
              </a:prstGeom>
            </p:spPr>
          </p:pic>
          <p:pic>
            <p:nvPicPr>
              <p:cNvPr id="55" name="Picture 54">
                <a:extLst>
                  <a:ext uri="{FF2B5EF4-FFF2-40B4-BE49-F238E27FC236}">
                    <a16:creationId xmlns:a16="http://schemas.microsoft.com/office/drawing/2014/main" id="{E4EEE1E8-39BF-4168-B394-2D71C6786CBE}"/>
                  </a:ext>
                </a:extLst>
              </p:cNvPr>
              <p:cNvPicPr>
                <a:picLocks noChangeAspect="1"/>
              </p:cNvPicPr>
              <p:nvPr/>
            </p:nvPicPr>
            <p:blipFill>
              <a:blip r:embed="rId4"/>
              <a:stretch>
                <a:fillRect/>
              </a:stretch>
            </p:blipFill>
            <p:spPr>
              <a:xfrm>
                <a:off x="4211159" y="4410178"/>
                <a:ext cx="233260" cy="233260"/>
              </a:xfrm>
              <a:prstGeom prst="rect">
                <a:avLst/>
              </a:prstGeom>
            </p:spPr>
          </p:pic>
          <p:pic>
            <p:nvPicPr>
              <p:cNvPr id="56" name="Picture 55">
                <a:extLst>
                  <a:ext uri="{FF2B5EF4-FFF2-40B4-BE49-F238E27FC236}">
                    <a16:creationId xmlns:a16="http://schemas.microsoft.com/office/drawing/2014/main" id="{4E413ACF-44B7-40BD-9606-5F819C982267}"/>
                  </a:ext>
                </a:extLst>
              </p:cNvPr>
              <p:cNvPicPr>
                <a:picLocks noChangeAspect="1"/>
              </p:cNvPicPr>
              <p:nvPr/>
            </p:nvPicPr>
            <p:blipFill>
              <a:blip r:embed="rId4"/>
              <a:stretch>
                <a:fillRect/>
              </a:stretch>
            </p:blipFill>
            <p:spPr>
              <a:xfrm>
                <a:off x="5575138" y="3087465"/>
                <a:ext cx="233260" cy="233260"/>
              </a:xfrm>
              <a:prstGeom prst="rect">
                <a:avLst/>
              </a:prstGeom>
            </p:spPr>
          </p:pic>
          <p:pic>
            <p:nvPicPr>
              <p:cNvPr id="57" name="Picture 56">
                <a:extLst>
                  <a:ext uri="{FF2B5EF4-FFF2-40B4-BE49-F238E27FC236}">
                    <a16:creationId xmlns:a16="http://schemas.microsoft.com/office/drawing/2014/main" id="{11F9509D-4EB4-421B-884A-6F60EB5D75F9}"/>
                  </a:ext>
                </a:extLst>
              </p:cNvPr>
              <p:cNvPicPr>
                <a:picLocks noChangeAspect="1"/>
              </p:cNvPicPr>
              <p:nvPr/>
            </p:nvPicPr>
            <p:blipFill>
              <a:blip r:embed="rId4"/>
              <a:stretch>
                <a:fillRect/>
              </a:stretch>
            </p:blipFill>
            <p:spPr>
              <a:xfrm>
                <a:off x="5559684" y="3639554"/>
                <a:ext cx="233260" cy="233260"/>
              </a:xfrm>
              <a:prstGeom prst="rect">
                <a:avLst/>
              </a:prstGeom>
            </p:spPr>
          </p:pic>
          <p:pic>
            <p:nvPicPr>
              <p:cNvPr id="60" name="Picture 59">
                <a:extLst>
                  <a:ext uri="{FF2B5EF4-FFF2-40B4-BE49-F238E27FC236}">
                    <a16:creationId xmlns:a16="http://schemas.microsoft.com/office/drawing/2014/main" id="{0E8BCED0-A9D7-4B48-BCE9-D3ACD0A49E17}"/>
                  </a:ext>
                </a:extLst>
              </p:cNvPr>
              <p:cNvPicPr>
                <a:picLocks noChangeAspect="1"/>
              </p:cNvPicPr>
              <p:nvPr/>
            </p:nvPicPr>
            <p:blipFill>
              <a:blip r:embed="rId4"/>
              <a:stretch>
                <a:fillRect/>
              </a:stretch>
            </p:blipFill>
            <p:spPr>
              <a:xfrm>
                <a:off x="7462889" y="1185617"/>
                <a:ext cx="233260" cy="233260"/>
              </a:xfrm>
              <a:prstGeom prst="rect">
                <a:avLst/>
              </a:prstGeom>
            </p:spPr>
          </p:pic>
          <p:pic>
            <p:nvPicPr>
              <p:cNvPr id="61" name="Picture 60">
                <a:extLst>
                  <a:ext uri="{FF2B5EF4-FFF2-40B4-BE49-F238E27FC236}">
                    <a16:creationId xmlns:a16="http://schemas.microsoft.com/office/drawing/2014/main" id="{268A7902-8640-4862-832E-955F20D1FAD3}"/>
                  </a:ext>
                </a:extLst>
              </p:cNvPr>
              <p:cNvPicPr>
                <a:picLocks noChangeAspect="1"/>
              </p:cNvPicPr>
              <p:nvPr/>
            </p:nvPicPr>
            <p:blipFill>
              <a:blip r:embed="rId4"/>
              <a:stretch>
                <a:fillRect/>
              </a:stretch>
            </p:blipFill>
            <p:spPr>
              <a:xfrm>
                <a:off x="6683637" y="2596155"/>
                <a:ext cx="233260" cy="233260"/>
              </a:xfrm>
              <a:prstGeom prst="rect">
                <a:avLst/>
              </a:prstGeom>
            </p:spPr>
          </p:pic>
          <p:pic>
            <p:nvPicPr>
              <p:cNvPr id="62" name="Picture 61">
                <a:extLst>
                  <a:ext uri="{FF2B5EF4-FFF2-40B4-BE49-F238E27FC236}">
                    <a16:creationId xmlns:a16="http://schemas.microsoft.com/office/drawing/2014/main" id="{CF575D6E-6E3A-4AE5-A244-435D7F30D5BC}"/>
                  </a:ext>
                </a:extLst>
              </p:cNvPr>
              <p:cNvPicPr>
                <a:picLocks noChangeAspect="1"/>
              </p:cNvPicPr>
              <p:nvPr/>
            </p:nvPicPr>
            <p:blipFill>
              <a:blip r:embed="rId4"/>
              <a:stretch>
                <a:fillRect/>
              </a:stretch>
            </p:blipFill>
            <p:spPr>
              <a:xfrm>
                <a:off x="6906926" y="1910399"/>
                <a:ext cx="233260" cy="233260"/>
              </a:xfrm>
              <a:prstGeom prst="rect">
                <a:avLst/>
              </a:prstGeom>
            </p:spPr>
          </p:pic>
          <p:pic>
            <p:nvPicPr>
              <p:cNvPr id="63" name="Picture 62">
                <a:extLst>
                  <a:ext uri="{FF2B5EF4-FFF2-40B4-BE49-F238E27FC236}">
                    <a16:creationId xmlns:a16="http://schemas.microsoft.com/office/drawing/2014/main" id="{9F377232-67CA-4D38-AD5D-43B89142A1B3}"/>
                  </a:ext>
                </a:extLst>
              </p:cNvPr>
              <p:cNvPicPr>
                <a:picLocks noChangeAspect="1"/>
              </p:cNvPicPr>
              <p:nvPr/>
            </p:nvPicPr>
            <p:blipFill>
              <a:blip r:embed="rId4"/>
              <a:stretch>
                <a:fillRect/>
              </a:stretch>
            </p:blipFill>
            <p:spPr>
              <a:xfrm>
                <a:off x="4357322" y="2780925"/>
                <a:ext cx="233260" cy="233260"/>
              </a:xfrm>
              <a:prstGeom prst="rect">
                <a:avLst/>
              </a:prstGeom>
            </p:spPr>
          </p:pic>
        </p:grpSp>
      </p:grpSp>
      <p:grpSp>
        <p:nvGrpSpPr>
          <p:cNvPr id="8" name="PATRF CORS">
            <a:extLst>
              <a:ext uri="{FF2B5EF4-FFF2-40B4-BE49-F238E27FC236}">
                <a16:creationId xmlns:a16="http://schemas.microsoft.com/office/drawing/2014/main" id="{3DAB9985-9E58-4B3F-A6AB-343E89FE5897}"/>
              </a:ext>
            </a:extLst>
          </p:cNvPr>
          <p:cNvGrpSpPr/>
          <p:nvPr/>
        </p:nvGrpSpPr>
        <p:grpSpPr>
          <a:xfrm>
            <a:off x="1541590" y="2495524"/>
            <a:ext cx="461009" cy="713668"/>
            <a:chOff x="1541590" y="2495524"/>
            <a:chExt cx="461009" cy="713668"/>
          </a:xfrm>
        </p:grpSpPr>
        <p:pic>
          <p:nvPicPr>
            <p:cNvPr id="37" name="Picture 36">
              <a:extLst>
                <a:ext uri="{FF2B5EF4-FFF2-40B4-BE49-F238E27FC236}">
                  <a16:creationId xmlns:a16="http://schemas.microsoft.com/office/drawing/2014/main" id="{A83096AF-98A0-4E8C-926C-4847BA0653D4}"/>
                </a:ext>
              </a:extLst>
            </p:cNvPr>
            <p:cNvPicPr>
              <a:picLocks noChangeAspect="1"/>
            </p:cNvPicPr>
            <p:nvPr/>
          </p:nvPicPr>
          <p:blipFill>
            <a:blip r:embed="rId4"/>
            <a:stretch>
              <a:fillRect/>
            </a:stretch>
          </p:blipFill>
          <p:spPr>
            <a:xfrm>
              <a:off x="1541590" y="2495524"/>
              <a:ext cx="233260" cy="233260"/>
            </a:xfrm>
            <a:prstGeom prst="rect">
              <a:avLst/>
            </a:prstGeom>
          </p:spPr>
        </p:pic>
        <p:pic>
          <p:nvPicPr>
            <p:cNvPr id="38" name="Picture 37">
              <a:extLst>
                <a:ext uri="{FF2B5EF4-FFF2-40B4-BE49-F238E27FC236}">
                  <a16:creationId xmlns:a16="http://schemas.microsoft.com/office/drawing/2014/main" id="{19B3073E-B86F-46F2-934A-EB18AB4343A4}"/>
                </a:ext>
              </a:extLst>
            </p:cNvPr>
            <p:cNvPicPr>
              <a:picLocks noChangeAspect="1"/>
            </p:cNvPicPr>
            <p:nvPr/>
          </p:nvPicPr>
          <p:blipFill>
            <a:blip r:embed="rId4"/>
            <a:stretch>
              <a:fillRect/>
            </a:stretch>
          </p:blipFill>
          <p:spPr>
            <a:xfrm>
              <a:off x="1769339" y="2975932"/>
              <a:ext cx="233260" cy="233260"/>
            </a:xfrm>
            <a:prstGeom prst="rect">
              <a:avLst/>
            </a:prstGeom>
          </p:spPr>
        </p:pic>
      </p:grpSp>
      <p:sp>
        <p:nvSpPr>
          <p:cNvPr id="105" name="TextBox 104"/>
          <p:cNvSpPr txBox="1"/>
          <p:nvPr/>
        </p:nvSpPr>
        <p:spPr>
          <a:xfrm>
            <a:off x="0" y="0"/>
            <a:ext cx="9144000" cy="5669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ITRF</a:t>
            </a:r>
            <a:r>
              <a:rPr lang="en-US" sz="3000" dirty="0">
                <a:solidFill>
                  <a:prstClr val="black"/>
                </a:solidFill>
                <a:latin typeface="Cambria" panose="02040503050406030204" pitchFamily="18" charset="0"/>
                <a:ea typeface="Cambria" panose="02040503050406030204" pitchFamily="18" charset="0"/>
              </a:rPr>
              <a:t> or </a:t>
            </a:r>
            <a:r>
              <a:rPr lang="en-US" sz="3000" b="1" dirty="0">
                <a:solidFill>
                  <a:srgbClr val="FF0000"/>
                </a:solidFill>
                <a:latin typeface="Cambria" panose="02040503050406030204" pitchFamily="18" charset="0"/>
                <a:ea typeface="Cambria" panose="02040503050406030204" pitchFamily="18" charset="0"/>
              </a:rPr>
              <a:t>NATRF</a:t>
            </a:r>
            <a:endParaRPr lang="en-US" sz="3000" dirty="0">
              <a:solidFill>
                <a:prstClr val="black"/>
              </a:solidFill>
              <a:latin typeface="Cambria" panose="02040503050406030204" pitchFamily="18" charset="0"/>
              <a:ea typeface="Cambria" panose="02040503050406030204" pitchFamily="18" charset="0"/>
            </a:endParaRPr>
          </a:p>
        </p:txBody>
      </p:sp>
      <p:sp>
        <p:nvSpPr>
          <p:cNvPr id="26" name="object 2"/>
          <p:cNvSpPr txBox="1">
            <a:spLocks noGrp="1"/>
          </p:cNvSpPr>
          <p:nvPr>
            <p:ph type="title" idx="4294967295"/>
          </p:nvPr>
        </p:nvSpPr>
        <p:spPr>
          <a:xfrm>
            <a:off x="3241675" y="561975"/>
            <a:ext cx="2660650" cy="566738"/>
          </a:xfrm>
          <a:prstGeom prst="rect">
            <a:avLst/>
          </a:prstGeom>
          <a:solidFill>
            <a:schemeClr val="bg1"/>
          </a:solidFill>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cs typeface="Calibri"/>
              </a:rPr>
              <a:t>Plate-Fixed</a:t>
            </a:r>
          </a:p>
        </p:txBody>
      </p:sp>
      <p:grpSp>
        <p:nvGrpSpPr>
          <p:cNvPr id="11" name="Group 10">
            <a:extLst>
              <a:ext uri="{FF2B5EF4-FFF2-40B4-BE49-F238E27FC236}">
                <a16:creationId xmlns:a16="http://schemas.microsoft.com/office/drawing/2014/main" id="{9793A450-9891-4F05-8413-3ABAADD8EA99}"/>
              </a:ext>
            </a:extLst>
          </p:cNvPr>
          <p:cNvGrpSpPr/>
          <p:nvPr/>
        </p:nvGrpSpPr>
        <p:grpSpPr>
          <a:xfrm>
            <a:off x="7866035" y="4696555"/>
            <a:ext cx="1197283" cy="369332"/>
            <a:chOff x="7866035" y="4752702"/>
            <a:chExt cx="1197283" cy="369332"/>
          </a:xfrm>
        </p:grpSpPr>
        <p:sp>
          <p:nvSpPr>
            <p:cNvPr id="10" name="TextBox 9">
              <a:extLst>
                <a:ext uri="{FF2B5EF4-FFF2-40B4-BE49-F238E27FC236}">
                  <a16:creationId xmlns:a16="http://schemas.microsoft.com/office/drawing/2014/main" id="{0745DB5C-109A-4087-AC9E-EEB91AC91A38}"/>
                </a:ext>
              </a:extLst>
            </p:cNvPr>
            <p:cNvSpPr txBox="1"/>
            <p:nvPr/>
          </p:nvSpPr>
          <p:spPr>
            <a:xfrm>
              <a:off x="7866035" y="4752702"/>
              <a:ext cx="1197283" cy="369332"/>
            </a:xfrm>
            <a:prstGeom prst="rect">
              <a:avLst/>
            </a:prstGeom>
            <a:solidFill>
              <a:schemeClr val="bg1"/>
            </a:solidFill>
            <a:ln>
              <a:solidFill>
                <a:schemeClr val="tx1"/>
              </a:solidFill>
            </a:ln>
          </p:spPr>
          <p:txBody>
            <a:bodyPr wrap="square" rtlCol="0">
              <a:spAutoFit/>
            </a:bodyPr>
            <a:lstStyle/>
            <a:p>
              <a:r>
                <a:rPr lang="en-US" dirty="0">
                  <a:latin typeface="Cambria" panose="02040503050406030204" pitchFamily="18" charset="0"/>
                  <a:ea typeface="Cambria" panose="02040503050406030204" pitchFamily="18" charset="0"/>
                </a:rPr>
                <a:t>      = CORS</a:t>
              </a:r>
            </a:p>
          </p:txBody>
        </p:sp>
        <p:pic>
          <p:nvPicPr>
            <p:cNvPr id="64" name="Picture 63">
              <a:extLst>
                <a:ext uri="{FF2B5EF4-FFF2-40B4-BE49-F238E27FC236}">
                  <a16:creationId xmlns:a16="http://schemas.microsoft.com/office/drawing/2014/main" id="{7B10418A-B0E7-460F-9B1D-3555BFF611D8}"/>
                </a:ext>
              </a:extLst>
            </p:cNvPr>
            <p:cNvPicPr>
              <a:picLocks noChangeAspect="1"/>
            </p:cNvPicPr>
            <p:nvPr/>
          </p:nvPicPr>
          <p:blipFill>
            <a:blip r:embed="rId4"/>
            <a:stretch>
              <a:fillRect/>
            </a:stretch>
          </p:blipFill>
          <p:spPr>
            <a:xfrm>
              <a:off x="7956300" y="4830849"/>
              <a:ext cx="233260" cy="233260"/>
            </a:xfrm>
            <a:prstGeom prst="rect">
              <a:avLst/>
            </a:prstGeom>
          </p:spPr>
        </p:pic>
      </p:grpSp>
    </p:spTree>
    <p:extLst>
      <p:ext uri="{BB962C8B-B14F-4D97-AF65-F5344CB8AC3E}">
        <p14:creationId xmlns:p14="http://schemas.microsoft.com/office/powerpoint/2010/main" val="19251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600000">
                                      <p:cBhvr>
                                        <p:cTn id="11" dur="5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254143"/>
            <a:ext cx="6858000" cy="689291"/>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pc="-10" dirty="0">
                <a:cs typeface="Calibri"/>
              </a:rPr>
              <a:t>4D alignment – Epochs</a:t>
            </a:r>
            <a:endParaRPr dirty="0">
              <a:latin typeface="Cambria" panose="02040503050406030204" pitchFamily="18" charset="0"/>
              <a:cs typeface="Calibri"/>
            </a:endParaRPr>
          </a:p>
        </p:txBody>
      </p:sp>
      <p:sp>
        <p:nvSpPr>
          <p:cNvPr id="3" name="object 3"/>
          <p:cNvSpPr txBox="1"/>
          <p:nvPr/>
        </p:nvSpPr>
        <p:spPr>
          <a:xfrm>
            <a:off x="287595" y="1102843"/>
            <a:ext cx="8347586" cy="3806483"/>
          </a:xfrm>
          <a:prstGeom prst="rect">
            <a:avLst/>
          </a:prstGeom>
        </p:spPr>
        <p:txBody>
          <a:bodyPr vert="horz" wrap="square" lIns="0" tIns="12700" rIns="0" bIns="0" rtlCol="0">
            <a:noAutofit/>
          </a:bodyPr>
          <a:lstStyle/>
          <a:p>
            <a:pPr marL="355599" marR="5080" indent="-342900" defTabSz="342900" fontAlgn="base">
              <a:spcBef>
                <a:spcPts val="100"/>
              </a:spcBef>
              <a:spcAft>
                <a:spcPct val="0"/>
              </a:spcAft>
              <a:buFont typeface="Arial" panose="020B0604020202020204" pitchFamily="34" charset="0"/>
              <a:buChar char="•"/>
              <a:tabLst>
                <a:tab pos="354956" algn="l"/>
                <a:tab pos="355591" algn="l"/>
              </a:tabLst>
              <a:defRPr/>
            </a:pPr>
            <a:r>
              <a:rPr lang="en-US" sz="2400" spc="-5" dirty="0">
                <a:solidFill>
                  <a:prstClr val="black"/>
                </a:solidFill>
                <a:latin typeface="Cambria" panose="02040503050406030204" pitchFamily="18" charset="0"/>
                <a:ea typeface="Cambria" panose="02040503050406030204" pitchFamily="18" charset="0"/>
                <a:cs typeface="Calibri"/>
              </a:rPr>
              <a:t>One epoch where ITRF2020 coordinates will be equivalent to NATRF2022 </a:t>
            </a:r>
          </a:p>
          <a:p>
            <a:pPr marL="355599" marR="5080" indent="-342900" defTabSz="342900" fontAlgn="base">
              <a:spcBef>
                <a:spcPts val="100"/>
              </a:spcBef>
              <a:spcAft>
                <a:spcPct val="0"/>
              </a:spcAft>
              <a:buFont typeface="Arial" panose="020B0604020202020204" pitchFamily="34" charset="0"/>
              <a:buChar char="•"/>
              <a:tabLst>
                <a:tab pos="354956" algn="l"/>
                <a:tab pos="355591" algn="l"/>
              </a:tabLst>
              <a:defRPr/>
            </a:pPr>
            <a:endParaRPr lang="en-US" sz="2400" spc="-5" dirty="0">
              <a:solidFill>
                <a:prstClr val="black"/>
              </a:solidFill>
              <a:uFill>
                <a:solidFill>
                  <a:srgbClr val="000000"/>
                </a:solidFill>
              </a:uFill>
              <a:latin typeface="Cambria" panose="02040503050406030204" pitchFamily="18" charset="0"/>
              <a:ea typeface="Cambria" panose="02040503050406030204" pitchFamily="18" charset="0"/>
              <a:cs typeface="Calibri"/>
            </a:endParaRPr>
          </a:p>
          <a:p>
            <a:pPr marL="12699" marR="5080" algn="ctr" defTabSz="342900" fontAlgn="base">
              <a:spcBef>
                <a:spcPts val="100"/>
              </a:spcBef>
              <a:spcAft>
                <a:spcPct val="0"/>
              </a:spcAft>
              <a:tabLst>
                <a:tab pos="354956" algn="l"/>
                <a:tab pos="355591" algn="l"/>
              </a:tabLst>
              <a:defRPr/>
            </a:pPr>
            <a:r>
              <a:rPr lang="en-US" sz="2700" i="1" spc="-5" dirty="0">
                <a:solidFill>
                  <a:prstClr val="black"/>
                </a:solidFill>
                <a:uFill>
                  <a:solidFill>
                    <a:srgbClr val="000000"/>
                  </a:solidFill>
                </a:uFill>
                <a:latin typeface="Cambria" panose="02040503050406030204" pitchFamily="18" charset="0"/>
                <a:ea typeface="Cambria" panose="02040503050406030204" pitchFamily="18" charset="0"/>
                <a:cs typeface="Calibri"/>
              </a:rPr>
              <a:t>at 00:00 on January 01, 2020</a:t>
            </a:r>
          </a:p>
          <a:p>
            <a:pPr marL="12699" marR="5080" algn="ctr" defTabSz="342900" fontAlgn="base">
              <a:spcBef>
                <a:spcPts val="900"/>
              </a:spcBef>
              <a:tabLst>
                <a:tab pos="354956" algn="l"/>
                <a:tab pos="355591" algn="l"/>
              </a:tabLst>
              <a:defRPr/>
            </a:pPr>
            <a:r>
              <a:rPr lang="en-US" sz="2700" spc="-5" dirty="0">
                <a:solidFill>
                  <a:prstClr val="black"/>
                </a:solidFill>
                <a:uFill>
                  <a:solidFill>
                    <a:srgbClr val="000000"/>
                  </a:solidFill>
                </a:uFill>
                <a:latin typeface="Cambria" panose="02040503050406030204" pitchFamily="18" charset="0"/>
                <a:ea typeface="Cambria" panose="02040503050406030204" pitchFamily="18" charset="0"/>
                <a:cs typeface="Calibri"/>
              </a:rPr>
              <a:t>ITRF2020 (epoch 2020.0) = NATRF2022 (epoch 2020.0)</a:t>
            </a:r>
          </a:p>
          <a:p>
            <a:pPr marL="12699" marR="5080" defTabSz="342900" fontAlgn="base">
              <a:spcBef>
                <a:spcPts val="100"/>
              </a:spcBef>
              <a:spcAft>
                <a:spcPct val="0"/>
              </a:spcAft>
              <a:tabLst>
                <a:tab pos="354956" algn="l"/>
                <a:tab pos="355591" algn="l"/>
              </a:tabLst>
              <a:defRPr/>
            </a:pPr>
            <a:endParaRPr lang="en-US" sz="2400" spc="-5" dirty="0">
              <a:solidFill>
                <a:prstClr val="black"/>
              </a:solidFill>
              <a:uFill>
                <a:solidFill>
                  <a:srgbClr val="000000"/>
                </a:solidFill>
              </a:uFill>
              <a:latin typeface="Cambria" panose="02040503050406030204" pitchFamily="18" charset="0"/>
              <a:ea typeface="Cambria" panose="02040503050406030204" pitchFamily="18" charset="0"/>
              <a:cs typeface="Calibri"/>
            </a:endParaRPr>
          </a:p>
        </p:txBody>
      </p:sp>
    </p:spTree>
    <p:custDataLst>
      <p:tags r:id="rId1"/>
    </p:custDataLst>
    <p:extLst>
      <p:ext uri="{BB962C8B-B14F-4D97-AF65-F5344CB8AC3E}">
        <p14:creationId xmlns:p14="http://schemas.microsoft.com/office/powerpoint/2010/main" val="38622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DCF4D7-01B6-4DCE-9B94-6743F8678F19}"/>
              </a:ext>
            </a:extLst>
          </p:cNvPr>
          <p:cNvSpPr/>
          <p:nvPr/>
        </p:nvSpPr>
        <p:spPr>
          <a:xfrm>
            <a:off x="1197000" y="924142"/>
            <a:ext cx="6619260" cy="1205624"/>
          </a:xfrm>
          <a:prstGeom prst="rect">
            <a:avLst/>
          </a:prstGeom>
          <a:solidFill>
            <a:srgbClr val="92D05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6" name="Rectangle 5"/>
          <p:cNvSpPr/>
          <p:nvPr/>
        </p:nvSpPr>
        <p:spPr>
          <a:xfrm>
            <a:off x="1197000" y="3531476"/>
            <a:ext cx="6619260" cy="1205624"/>
          </a:xfrm>
          <a:prstGeom prst="rect">
            <a:avLst/>
          </a:prstGeom>
          <a:solidFill>
            <a:srgbClr val="FFFF00"/>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Rectangle 1"/>
          <p:cNvSpPr/>
          <p:nvPr/>
        </p:nvSpPr>
        <p:spPr>
          <a:xfrm>
            <a:off x="1197000" y="2129766"/>
            <a:ext cx="6619260" cy="1401710"/>
          </a:xfrm>
          <a:prstGeom prst="rect">
            <a:avLst/>
          </a:prstGeom>
          <a:solidFill>
            <a:srgbClr val="FFC0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3" name="Content Placeholder 2"/>
          <p:cNvSpPr>
            <a:spLocks noGrp="1"/>
          </p:cNvSpPr>
          <p:nvPr>
            <p:ph idx="1"/>
          </p:nvPr>
        </p:nvSpPr>
        <p:spPr>
          <a:xfrm>
            <a:off x="1238865" y="885826"/>
            <a:ext cx="6619261" cy="4162424"/>
          </a:xfrm>
        </p:spPr>
        <p:txBody>
          <a:bodyPr/>
          <a:lstStyle/>
          <a:p>
            <a:pPr marL="0" indent="0">
              <a:buNone/>
            </a:pPr>
            <a:r>
              <a:rPr lang="en-US" sz="2400" b="1" dirty="0"/>
              <a:t>Conversion</a:t>
            </a:r>
            <a:endParaRPr lang="en-US" sz="1500" dirty="0"/>
          </a:p>
          <a:p>
            <a:pPr marL="516731" lvl="2" indent="-173831">
              <a:buFont typeface="Cambria" panose="02040503050406030204" pitchFamily="18" charset="0"/>
              <a:buChar char="–"/>
            </a:pPr>
            <a:r>
              <a:rPr lang="en-US" dirty="0"/>
              <a:t>change the </a:t>
            </a:r>
            <a:r>
              <a:rPr lang="en-US" b="1" i="1" dirty="0"/>
              <a:t>type</a:t>
            </a:r>
            <a:r>
              <a:rPr lang="en-US" dirty="0"/>
              <a:t> of coordinate</a:t>
            </a:r>
          </a:p>
          <a:p>
            <a:pPr marL="516731" lvl="2" indent="-173831">
              <a:buFont typeface="Cambria" panose="02040503050406030204" pitchFamily="18" charset="0"/>
              <a:buChar char="–"/>
            </a:pPr>
            <a:r>
              <a:rPr lang="en-US" sz="1600" dirty="0">
                <a:sym typeface="Wingdings" panose="05000000000000000000" pitchFamily="2" charset="2"/>
              </a:rPr>
              <a:t>NAD83(2011) </a:t>
            </a:r>
            <a:r>
              <a:rPr lang="en-US" sz="1600" b="1" i="1" dirty="0"/>
              <a:t>latitude &amp; longitude </a:t>
            </a:r>
            <a:r>
              <a:rPr lang="en-US" sz="1600" dirty="0">
                <a:sym typeface="Wingdings" panose="05000000000000000000" pitchFamily="2" charset="2"/>
              </a:rPr>
              <a:t> NAD83(2011)</a:t>
            </a:r>
            <a:r>
              <a:rPr lang="en-US" sz="1600" dirty="0"/>
              <a:t> </a:t>
            </a:r>
            <a:r>
              <a:rPr lang="en-US" sz="1600" b="1" i="1" dirty="0"/>
              <a:t>SPCS</a:t>
            </a:r>
          </a:p>
          <a:p>
            <a:pPr marL="0" lvl="1" indent="0">
              <a:buNone/>
            </a:pPr>
            <a:r>
              <a:rPr lang="en-US" sz="2400" b="1" dirty="0"/>
              <a:t>Transformation</a:t>
            </a:r>
          </a:p>
          <a:p>
            <a:pPr marL="516731" lvl="2" indent="-173831">
              <a:buFont typeface="Cambria" panose="02040503050406030204" pitchFamily="18" charset="0"/>
              <a:buChar char="–"/>
            </a:pPr>
            <a:r>
              <a:rPr lang="en-US" dirty="0"/>
              <a:t>change the </a:t>
            </a:r>
            <a:r>
              <a:rPr lang="en-US" b="1" i="1" dirty="0"/>
              <a:t>datum</a:t>
            </a:r>
            <a:r>
              <a:rPr lang="en-US" dirty="0"/>
              <a:t> of coordinate</a:t>
            </a:r>
          </a:p>
          <a:p>
            <a:pPr marL="516731" lvl="2" indent="-173831">
              <a:buFont typeface="Cambria" panose="02040503050406030204" pitchFamily="18" charset="0"/>
              <a:buChar char="–"/>
            </a:pPr>
            <a:r>
              <a:rPr lang="en-US" sz="1600" b="1" i="1" dirty="0"/>
              <a:t>NGVD29</a:t>
            </a:r>
            <a:r>
              <a:rPr lang="en-US" sz="1600" i="1" dirty="0"/>
              <a:t> </a:t>
            </a:r>
            <a:r>
              <a:rPr lang="en-US" sz="1600" dirty="0"/>
              <a:t>height </a:t>
            </a:r>
            <a:r>
              <a:rPr lang="en-US" sz="1600" dirty="0">
                <a:sym typeface="Wingdings" panose="05000000000000000000" pitchFamily="2" charset="2"/>
              </a:rPr>
              <a:t></a:t>
            </a:r>
            <a:r>
              <a:rPr lang="en-US" sz="1600" dirty="0"/>
              <a:t> </a:t>
            </a:r>
            <a:r>
              <a:rPr lang="en-US" sz="1600" b="1" i="1" dirty="0"/>
              <a:t>NAVD88</a:t>
            </a:r>
            <a:r>
              <a:rPr lang="en-US" sz="1600" i="1" dirty="0"/>
              <a:t> </a:t>
            </a:r>
            <a:r>
              <a:rPr lang="en-US" sz="1600" dirty="0"/>
              <a:t>height</a:t>
            </a:r>
          </a:p>
          <a:p>
            <a:pPr marL="516731" lvl="2" indent="-173831">
              <a:buFont typeface="Cambria" panose="02040503050406030204" pitchFamily="18" charset="0"/>
              <a:buChar char="–"/>
            </a:pPr>
            <a:r>
              <a:rPr lang="en-US" sz="1600" b="1" i="1" dirty="0"/>
              <a:t>NAD 27 </a:t>
            </a:r>
            <a:r>
              <a:rPr lang="en-US" sz="1600" dirty="0"/>
              <a:t>latitude &amp; longitude </a:t>
            </a:r>
            <a:r>
              <a:rPr lang="en-US" sz="1600" dirty="0">
                <a:sym typeface="Wingdings" panose="05000000000000000000" pitchFamily="2" charset="2"/>
              </a:rPr>
              <a:t></a:t>
            </a:r>
            <a:r>
              <a:rPr lang="en-US" sz="1600" dirty="0"/>
              <a:t> </a:t>
            </a:r>
            <a:r>
              <a:rPr lang="en-US" sz="1600" b="1" i="1" dirty="0"/>
              <a:t>NAD 83(2011) </a:t>
            </a:r>
            <a:r>
              <a:rPr lang="en-US" sz="1600" dirty="0"/>
              <a:t>latitude &amp; longitude</a:t>
            </a:r>
          </a:p>
          <a:p>
            <a:pPr marL="0" indent="0">
              <a:buNone/>
            </a:pPr>
            <a:r>
              <a:rPr lang="en-US" sz="2400" b="1" dirty="0"/>
              <a:t>Propagation</a:t>
            </a:r>
          </a:p>
          <a:p>
            <a:pPr marL="516731" lvl="2" indent="-173831">
              <a:buFont typeface="Cambria" panose="02040503050406030204" pitchFamily="18" charset="0"/>
              <a:buChar char="–"/>
            </a:pPr>
            <a:r>
              <a:rPr lang="en-US" dirty="0"/>
              <a:t>change the </a:t>
            </a:r>
            <a:r>
              <a:rPr lang="en-US" b="1" i="1" dirty="0"/>
              <a:t>epoch</a:t>
            </a:r>
            <a:r>
              <a:rPr lang="en-US" dirty="0"/>
              <a:t> of coordinate</a:t>
            </a:r>
          </a:p>
          <a:p>
            <a:pPr marL="516731" lvl="2" indent="-173831">
              <a:buFont typeface="Cambria" panose="02040503050406030204" pitchFamily="18" charset="0"/>
              <a:buChar char="–"/>
            </a:pPr>
            <a:r>
              <a:rPr lang="en-US" sz="1600" dirty="0"/>
              <a:t>NATRF2022 </a:t>
            </a:r>
            <a:r>
              <a:rPr lang="en-US" sz="1600" b="1" i="1" dirty="0"/>
              <a:t>epoch 2020.00</a:t>
            </a:r>
            <a:r>
              <a:rPr lang="en-US" sz="1600" dirty="0"/>
              <a:t> to NATRF2022 </a:t>
            </a:r>
            <a:r>
              <a:rPr lang="en-US" sz="1600" b="1" i="1" dirty="0"/>
              <a:t>epoch 2023.243</a:t>
            </a:r>
          </a:p>
        </p:txBody>
      </p:sp>
      <p:sp>
        <p:nvSpPr>
          <p:cNvPr id="7" name="Title 1">
            <a:extLst>
              <a:ext uri="{FF2B5EF4-FFF2-40B4-BE49-F238E27FC236}">
                <a16:creationId xmlns:a16="http://schemas.microsoft.com/office/drawing/2014/main" id="{C1258C19-2F64-4EAA-B34C-016C4EDB4B16}"/>
              </a:ext>
            </a:extLst>
          </p:cNvPr>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300" dirty="0">
                <a:latin typeface="Cambria" panose="02040503050406030204" pitchFamily="18" charset="0"/>
                <a:ea typeface="Tahoma" panose="020B0604030504040204" pitchFamily="34" charset="0"/>
                <a:cs typeface="Tahoma" panose="020B0604030504040204" pitchFamily="34" charset="0"/>
              </a:rPr>
              <a:t>Terminology - </a:t>
            </a:r>
            <a:r>
              <a:rPr lang="en-US" sz="3300" dirty="0">
                <a:latin typeface="Cambria" panose="02040503050406030204" pitchFamily="18" charset="0"/>
                <a:ea typeface="Cambria" panose="02040503050406030204" pitchFamily="18" charset="0"/>
              </a:rPr>
              <a:t>Changing Coordinates</a:t>
            </a:r>
          </a:p>
        </p:txBody>
      </p:sp>
    </p:spTree>
    <p:extLst>
      <p:ext uri="{BB962C8B-B14F-4D97-AF65-F5344CB8AC3E}">
        <p14:creationId xmlns:p14="http://schemas.microsoft.com/office/powerpoint/2010/main" val="202971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43001" y="1206042"/>
            <a:ext cx="6858000" cy="705321"/>
          </a:xfrm>
          <a:prstGeom prst="rect">
            <a:avLst/>
          </a:prstGeom>
        </p:spPr>
        <p:txBody>
          <a:bodyPr vert="horz" wrap="square" lIns="0" tIns="12700" rIns="0" bIns="0" rtlCol="0">
            <a:spAutoFit/>
          </a:bodyPr>
          <a:lstStyle/>
          <a:p>
            <a:pPr marL="0" lvl="1" algn="ctr">
              <a:spcBef>
                <a:spcPts val="100"/>
              </a:spcBef>
            </a:pPr>
            <a:r>
              <a:rPr lang="en-US" sz="4500" spc="-5" dirty="0">
                <a:solidFill>
                  <a:prstClr val="black"/>
                </a:solidFill>
                <a:latin typeface="Cambria" panose="02040503050406030204" pitchFamily="18" charset="0"/>
                <a:cs typeface="Calibri"/>
              </a:rPr>
              <a:t>How will you do that?</a:t>
            </a:r>
          </a:p>
        </p:txBody>
      </p:sp>
      <p:sp>
        <p:nvSpPr>
          <p:cNvPr id="13" name="Title"/>
          <p:cNvSpPr txBox="1">
            <a:spLocks noGrp="1"/>
          </p:cNvSpPr>
          <p:nvPr>
            <p:ph type="title"/>
          </p:nvPr>
        </p:nvSpPr>
        <p:spPr>
          <a:xfrm>
            <a:off x="1402200" y="2327315"/>
            <a:ext cx="6339600" cy="705321"/>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4500" spc="-30" dirty="0">
                <a:cs typeface="Calibri"/>
              </a:rPr>
              <a:t>NCAT</a:t>
            </a:r>
            <a:endParaRPr sz="1800" dirty="0">
              <a:cs typeface="Calibri"/>
            </a:endParaRPr>
          </a:p>
        </p:txBody>
      </p:sp>
      <p:sp>
        <p:nvSpPr>
          <p:cNvPr id="4" name="Title" hidden="1"/>
          <p:cNvSpPr txBox="1">
            <a:spLocks/>
          </p:cNvSpPr>
          <p:nvPr/>
        </p:nvSpPr>
        <p:spPr bwMode="auto">
          <a:xfrm>
            <a:off x="1402200" y="3509351"/>
            <a:ext cx="6339600" cy="47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2700">
              <a:spcBef>
                <a:spcPts val="100"/>
              </a:spcBef>
            </a:pPr>
            <a:r>
              <a:rPr lang="en-US" sz="3000" spc="-30" dirty="0">
                <a:latin typeface="Cambria" panose="02040503050406030204" pitchFamily="18" charset="0"/>
                <a:cs typeface="Calibri"/>
              </a:rPr>
              <a:t>Epochs/Time/4D</a:t>
            </a:r>
            <a:endParaRPr lang="en-US" sz="3000" dirty="0">
              <a:latin typeface="Cambria" panose="02040503050406030204" pitchFamily="18" charset="0"/>
              <a:cs typeface="Calibri"/>
            </a:endParaRPr>
          </a:p>
        </p:txBody>
      </p:sp>
      <p:sp>
        <p:nvSpPr>
          <p:cNvPr id="2" name="Title 2">
            <a:extLst>
              <a:ext uri="{FF2B5EF4-FFF2-40B4-BE49-F238E27FC236}">
                <a16:creationId xmlns:a16="http://schemas.microsoft.com/office/drawing/2014/main" id="{6E6DE1D4-33C3-52CD-D386-C7B3810C904F}"/>
              </a:ext>
            </a:extLst>
          </p:cNvPr>
          <p:cNvSpPr txBox="1">
            <a:spLocks/>
          </p:cNvSpPr>
          <p:nvPr/>
        </p:nvSpPr>
        <p:spPr>
          <a:xfrm>
            <a:off x="1143001" y="3147239"/>
            <a:ext cx="6858001" cy="130446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en-US" sz="3750"/>
              <a:t>NGS Coordinate Conversion And Transformation Tool (NCAT)</a:t>
            </a:r>
            <a:endParaRPr lang="en-US" sz="3750" dirty="0"/>
          </a:p>
        </p:txBody>
      </p:sp>
    </p:spTree>
    <p:extLst>
      <p:ext uri="{BB962C8B-B14F-4D97-AF65-F5344CB8AC3E}">
        <p14:creationId xmlns:p14="http://schemas.microsoft.com/office/powerpoint/2010/main" val="187529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1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1600FB-AF92-4874-A7F9-F43E9CF9007B}"/>
              </a:ext>
            </a:extLst>
          </p:cNvPr>
          <p:cNvSpPr>
            <a:spLocks noGrp="1"/>
          </p:cNvSpPr>
          <p:nvPr>
            <p:ph type="sldNum" sz="quarter" idx="4294967295"/>
          </p:nvPr>
        </p:nvSpPr>
        <p:spPr>
          <a:xfrm>
            <a:off x="7010400" y="4767263"/>
            <a:ext cx="2133600" cy="274637"/>
          </a:xfrm>
        </p:spPr>
        <p:txBody>
          <a:bodyPr/>
          <a:lstStyle/>
          <a:p>
            <a:fld id="{D3D538F9-49A3-B84F-B36B-A7030CDE5D5B}" type="slidenum">
              <a:rPr lang="en-US" smtClean="0"/>
              <a:t>7</a:t>
            </a:fld>
            <a:endParaRPr lang="en-US"/>
          </a:p>
        </p:txBody>
      </p:sp>
      <p:sp>
        <p:nvSpPr>
          <p:cNvPr id="20" name="title">
            <a:extLst>
              <a:ext uri="{FF2B5EF4-FFF2-40B4-BE49-F238E27FC236}">
                <a16:creationId xmlns:a16="http://schemas.microsoft.com/office/drawing/2014/main" id="{98FEE638-F944-4EF4-BBC4-5630363529B4}"/>
              </a:ext>
            </a:extLst>
          </p:cNvPr>
          <p:cNvSpPr txBox="1">
            <a:spLocks/>
          </p:cNvSpPr>
          <p:nvPr/>
        </p:nvSpPr>
        <p:spPr>
          <a:xfrm>
            <a:off x="-1" y="-9279"/>
            <a:ext cx="9144001" cy="624231"/>
          </a:xfrm>
          <a:prstGeom prst="rect">
            <a:avLst/>
          </a:prstGeom>
        </p:spPr>
        <p:txBody>
          <a:bodyPr vert="horz" wrap="square" lIns="0" tIns="8467" rIns="0" bIns="0" numCol="1" rtlCol="0"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8467" algn="ctr">
              <a:buClr>
                <a:srgbClr val="6CB7E2"/>
              </a:buClr>
              <a:buSzPts val="3000"/>
            </a:pPr>
            <a:r>
              <a:rPr lang="en-US" sz="4001" b="1" dirty="0">
                <a:solidFill>
                  <a:schemeClr val="tx1"/>
                </a:solidFill>
                <a:latin typeface="Cambria" panose="02040503050406030204" pitchFamily="18" charset="0"/>
                <a:ea typeface="Cambria" panose="02040503050406030204" pitchFamily="18" charset="0"/>
                <a:cs typeface="Open Sans" panose="020B0606030504020204" pitchFamily="34" charset="0"/>
                <a:sym typeface="Open Sans"/>
              </a:rPr>
              <a:t>NCN - NOAA CORS Network</a:t>
            </a:r>
          </a:p>
        </p:txBody>
      </p:sp>
      <p:sp>
        <p:nvSpPr>
          <p:cNvPr id="21" name="map">
            <a:extLst>
              <a:ext uri="{FF2B5EF4-FFF2-40B4-BE49-F238E27FC236}">
                <a16:creationId xmlns:a16="http://schemas.microsoft.com/office/drawing/2014/main" id="{F0672CBA-39DC-4042-81D4-BA10026F0775}"/>
              </a:ext>
            </a:extLst>
          </p:cNvPr>
          <p:cNvSpPr>
            <a:spLocks noChangeAspect="1"/>
          </p:cNvSpPr>
          <p:nvPr/>
        </p:nvSpPr>
        <p:spPr>
          <a:xfrm>
            <a:off x="434063" y="621567"/>
            <a:ext cx="8275874" cy="4521934"/>
          </a:xfrm>
          <a:prstGeom prst="rect">
            <a:avLst/>
          </a:prstGeom>
          <a:blipFill>
            <a:blip r:embed="rId3" cstate="print"/>
            <a:stretch>
              <a:fillRect/>
            </a:stretch>
          </a:blipFill>
        </p:spPr>
        <p:txBody>
          <a:bodyPr wrap="square" lIns="0" tIns="0" rIns="0" bIns="0" rtlCol="0"/>
          <a:lstStyle/>
          <a:p>
            <a:endParaRPr sz="467"/>
          </a:p>
        </p:txBody>
      </p:sp>
      <p:sp>
        <p:nvSpPr>
          <p:cNvPr id="22" name="object 4">
            <a:extLst>
              <a:ext uri="{FF2B5EF4-FFF2-40B4-BE49-F238E27FC236}">
                <a16:creationId xmlns:a16="http://schemas.microsoft.com/office/drawing/2014/main" id="{6BAE6738-0BA2-47C5-BFDB-940E4DC4EDFC}"/>
              </a:ext>
            </a:extLst>
          </p:cNvPr>
          <p:cNvSpPr/>
          <p:nvPr/>
        </p:nvSpPr>
        <p:spPr>
          <a:xfrm>
            <a:off x="32774" y="4321514"/>
            <a:ext cx="2243639" cy="786958"/>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chemeClr val="bg1">
                <a:lumMod val="65000"/>
              </a:schemeClr>
            </a:solidFill>
          </a:ln>
        </p:spPr>
        <p:txBody>
          <a:bodyPr wrap="square" lIns="0" tIns="0" rIns="0" bIns="0" rtlCol="0"/>
          <a:lstStyle/>
          <a:p>
            <a:endParaRPr sz="467"/>
          </a:p>
        </p:txBody>
      </p:sp>
      <p:sp>
        <p:nvSpPr>
          <p:cNvPr id="23" name="object 6">
            <a:extLst>
              <a:ext uri="{FF2B5EF4-FFF2-40B4-BE49-F238E27FC236}">
                <a16:creationId xmlns:a16="http://schemas.microsoft.com/office/drawing/2014/main" id="{7458DB64-A475-42C8-97C6-D6C53FE9FD30}"/>
              </a:ext>
            </a:extLst>
          </p:cNvPr>
          <p:cNvSpPr txBox="1"/>
          <p:nvPr/>
        </p:nvSpPr>
        <p:spPr>
          <a:xfrm>
            <a:off x="141633" y="4435370"/>
            <a:ext cx="2093600" cy="603157"/>
          </a:xfrm>
          <a:prstGeom prst="rect">
            <a:avLst/>
          </a:prstGeom>
        </p:spPr>
        <p:txBody>
          <a:bodyPr vert="horz" wrap="square" lIns="0" tIns="8044" rIns="0" bIns="0" rtlCol="0">
            <a:spAutoFit/>
          </a:bodyPr>
          <a:lstStyle/>
          <a:p>
            <a:pPr marL="228611" indent="-228611">
              <a:spcBef>
                <a:spcPts val="64"/>
              </a:spcBef>
              <a:buFont typeface="Arial" panose="020B0604020202020204" pitchFamily="34" charset="0"/>
              <a:buChar char="•"/>
              <a:tabLst>
                <a:tab pos="228182" algn="l"/>
                <a:tab pos="228606" algn="l"/>
              </a:tabLst>
            </a:pPr>
            <a:r>
              <a:rPr lang="en-US" sz="1600" b="1" spc="-4" dirty="0">
                <a:latin typeface="Cambria" panose="02040503050406030204" pitchFamily="18" charset="0"/>
                <a:ea typeface="Cambria" panose="02040503050406030204" pitchFamily="18" charset="0"/>
                <a:cs typeface="Open Sans" panose="020B0606030504020204" pitchFamily="34" charset="0"/>
              </a:rPr>
              <a:t>1695</a:t>
            </a:r>
            <a:r>
              <a:rPr sz="1600" b="1" dirty="0">
                <a:latin typeface="Cambria" panose="02040503050406030204" pitchFamily="18" charset="0"/>
                <a:ea typeface="Cambria" panose="02040503050406030204" pitchFamily="18" charset="0"/>
                <a:cs typeface="Open Sans" panose="020B0606030504020204" pitchFamily="34" charset="0"/>
              </a:rPr>
              <a:t> </a:t>
            </a:r>
            <a:r>
              <a:rPr sz="1600" b="1" spc="-7" dirty="0">
                <a:latin typeface="Cambria" panose="02040503050406030204" pitchFamily="18" charset="0"/>
                <a:ea typeface="Cambria" panose="02040503050406030204" pitchFamily="18" charset="0"/>
                <a:cs typeface="Open Sans" panose="020B0606030504020204" pitchFamily="34" charset="0"/>
              </a:rPr>
              <a:t>sites</a:t>
            </a:r>
            <a:endParaRPr sz="1600" dirty="0">
              <a:latin typeface="Cambria" panose="02040503050406030204" pitchFamily="18" charset="0"/>
              <a:ea typeface="Cambria" panose="02040503050406030204" pitchFamily="18" charset="0"/>
              <a:cs typeface="Open Sans" panose="020B0606030504020204" pitchFamily="34" charset="0"/>
            </a:endParaRPr>
          </a:p>
          <a:p>
            <a:pPr marL="228611" indent="-228611">
              <a:spcBef>
                <a:spcPts val="760"/>
              </a:spcBef>
              <a:buFont typeface="Arial" panose="020B0604020202020204" pitchFamily="34" charset="0"/>
              <a:buChar char="•"/>
              <a:tabLst>
                <a:tab pos="228182" algn="l"/>
                <a:tab pos="228606" algn="l"/>
              </a:tabLst>
            </a:pPr>
            <a:r>
              <a:rPr lang="en-US" sz="1600" b="1" spc="-4" dirty="0">
                <a:latin typeface="Cambria" panose="02040503050406030204" pitchFamily="18" charset="0"/>
                <a:ea typeface="Cambria" panose="02040503050406030204" pitchFamily="18" charset="0"/>
                <a:cs typeface="Open Sans" panose="020B0606030504020204" pitchFamily="34" charset="0"/>
              </a:rPr>
              <a:t>241 </a:t>
            </a:r>
            <a:r>
              <a:rPr sz="1600" b="1" spc="-7" dirty="0">
                <a:latin typeface="Cambria" panose="02040503050406030204" pitchFamily="18" charset="0"/>
                <a:ea typeface="Cambria" panose="02040503050406030204" pitchFamily="18" charset="0"/>
                <a:cs typeface="Open Sans" panose="020B0606030504020204" pitchFamily="34" charset="0"/>
              </a:rPr>
              <a:t>organizations</a:t>
            </a:r>
            <a:endParaRPr sz="1600" dirty="0">
              <a:latin typeface="Cambria" panose="02040503050406030204" pitchFamily="18" charset="0"/>
              <a:ea typeface="Cambria" panose="02040503050406030204" pitchFamily="18" charset="0"/>
              <a:cs typeface="Open Sans" panose="020B0606030504020204" pitchFamily="34" charset="0"/>
            </a:endParaRPr>
          </a:p>
        </p:txBody>
      </p:sp>
      <p:pic>
        <p:nvPicPr>
          <p:cNvPr id="26" name="Picture 25">
            <a:extLst>
              <a:ext uri="{FF2B5EF4-FFF2-40B4-BE49-F238E27FC236}">
                <a16:creationId xmlns:a16="http://schemas.microsoft.com/office/drawing/2014/main" id="{74F5A647-6447-4DA1-91EC-E2BF6CFDC1B8}"/>
              </a:ext>
            </a:extLst>
          </p:cNvPr>
          <p:cNvPicPr>
            <a:picLocks noChangeAspect="1"/>
          </p:cNvPicPr>
          <p:nvPr/>
        </p:nvPicPr>
        <p:blipFill>
          <a:blip r:embed="rId4"/>
          <a:stretch>
            <a:fillRect/>
          </a:stretch>
        </p:blipFill>
        <p:spPr>
          <a:xfrm>
            <a:off x="4112414" y="3252016"/>
            <a:ext cx="4990574" cy="1653539"/>
          </a:xfrm>
          <a:prstGeom prst="rect">
            <a:avLst/>
          </a:prstGeom>
          <a:solidFill>
            <a:srgbClr val="FFFFFF"/>
          </a:solidFill>
          <a:ln w="28575">
            <a:solidFill>
              <a:schemeClr val="bg1">
                <a:lumMod val="65000"/>
              </a:schemeClr>
            </a:solidFill>
          </a:ln>
        </p:spPr>
      </p:pic>
    </p:spTree>
    <p:extLst>
      <p:ext uri="{BB962C8B-B14F-4D97-AF65-F5344CB8AC3E}">
        <p14:creationId xmlns:p14="http://schemas.microsoft.com/office/powerpoint/2010/main" val="301410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Content Placeholder 3">
            <a:hlinkClick r:id="rId3"/>
          </p:cNvPr>
          <p:cNvPicPr>
            <a:picLocks noChangeAspect="1" noGrp="1"/>
          </p:cNvPicPr>
          <p:nvPr>
            <p:ph idx="1"/>
          </p:nvPr>
        </p:nvPicPr>
        <p:blipFill rotWithShape="1">
          <a:blip r:embed="rId4">
            <a:extLst>
              <a:ext uri="{28A0092B-C50C-407E-A947-70E740481C1C}">
                <a14:useLocalDpi xmlns:a14="http://schemas.microsoft.com/office/drawing/2010/main" val="0"/>
              </a:ext>
            </a:extLst>
          </a:blip>
          <a:srcRect r="14" t="60"/>
          <a:stretch/>
        </p:blipFill>
        <p:spPr>
          <a:xfrm>
            <a:off x="1143000" y="0"/>
            <a:ext cx="6857998" cy="3545225"/>
          </a:xfrm>
          <a:ln w="38100">
            <a:solidFill>
              <a:schemeClr val="bg1">
                <a:lumMod val="50000"/>
              </a:schemeClr>
            </a:solidFill>
          </a:ln>
        </p:spPr>
      </p:pic>
      <p:sp>
        <p:nvSpPr>
          <p:cNvPr id="3" name="Title 2"/>
          <p:cNvSpPr>
            <a:spLocks noGrp="1"/>
          </p:cNvSpPr>
          <p:nvPr>
            <p:ph type="title"/>
          </p:nvPr>
        </p:nvSpPr>
        <p:spPr>
          <a:xfrm>
            <a:off x="1143000" y="3641310"/>
            <a:ext cx="6858001" cy="1304468"/>
          </a:xfrm>
        </p:spPr>
        <p:txBody>
          <a:bodyPr/>
          <a:lstStyle/>
          <a:p>
            <a:r>
              <a:rPr dirty="0" lang="en-US" sz="3750"/>
              <a:t>NGS Coordinate Conversion And Transformation Tool (NCAT)</a:t>
            </a:r>
          </a:p>
        </p:txBody>
      </p:sp>
      <p:sp>
        <p:nvSpPr>
          <p:cNvPr id="5" name="Rounded Rectangle 4"/>
          <p:cNvSpPr/>
          <p:nvPr/>
        </p:nvSpPr>
        <p:spPr>
          <a:xfrm>
            <a:off x="1212850" y="25768"/>
            <a:ext cx="930275" cy="266333"/>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377209139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1">
                                  <p:stCondLst>
                                    <p:cond delay="1500"/>
                                  </p:stCondLst>
                                  <p:childTnLst>
                                    <p:set>
                                      <p:cBhvr>
                                        <p:cTn dur="1" fill="hold" id="6">
                                          <p:stCondLst>
                                            <p:cond delay="0"/>
                                          </p:stCondLst>
                                        </p:cTn>
                                        <p:tgtEl>
                                          <p:spTgt spid="5"/>
                                        </p:tgtEl>
                                        <p:attrNameLst>
                                          <p:attrName>style.visibility</p:attrName>
                                        </p:attrNameLst>
                                      </p:cBhvr>
                                      <p:to>
                                        <p:strVal val="visible"/>
                                      </p:to>
                                    </p:set>
                                    <p:animEffect filter="wheel(1)" transition="in">
                                      <p:cBhvr>
                                        <p:cTn dur="2000" id="7"/>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1143000" y="-19050"/>
            <a:ext cx="6848475" cy="3564275"/>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3750" dirty="0">
                <a:solidFill>
                  <a:prstClr val="black"/>
                </a:solidFill>
                <a:latin typeface="Cambria" panose="02040503050406030204" pitchFamily="18" charset="0"/>
                <a:ea typeface="Cambria" panose="02040503050406030204" pitchFamily="18" charset="0"/>
              </a:rPr>
              <a:t>NGS Coordinate Conversion And Transformation Tool (NCAT)</a:t>
            </a:r>
          </a:p>
        </p:txBody>
      </p:sp>
      <p:sp>
        <p:nvSpPr>
          <p:cNvPr id="9" name="Rounded Rectangle 8"/>
          <p:cNvSpPr/>
          <p:nvPr/>
        </p:nvSpPr>
        <p:spPr>
          <a:xfrm>
            <a:off x="1265830" y="2579427"/>
            <a:ext cx="6100550" cy="614149"/>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1" name="Rounded Rectangle 10"/>
          <p:cNvSpPr/>
          <p:nvPr/>
        </p:nvSpPr>
        <p:spPr>
          <a:xfrm>
            <a:off x="2139950" y="12699"/>
            <a:ext cx="882650"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2" name="Rounded Rectangle 11"/>
          <p:cNvSpPr/>
          <p:nvPr/>
        </p:nvSpPr>
        <p:spPr>
          <a:xfrm>
            <a:off x="3022600" y="12699"/>
            <a:ext cx="606425"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31424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3000"/>
                            </p:stCondLst>
                            <p:childTnLst>
                              <p:par>
                                <p:cTn id="9" presetID="21" presetClass="entr" presetSubtype="8"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wheel(8)">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Lst>
  </p:timing>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cstate="print" r:embed="rId2">
            <a:extLst>
              <a:ext uri="{28A0092B-C50C-407E-A947-70E740481C1C}">
                <a14:useLocalDpi xmlns:a14="http://schemas.microsoft.com/office/drawing/2010/main" val="0"/>
              </a:ext>
            </a:extLst>
          </a:blip>
          <a:srcRect b="32" t="102"/>
          <a:stretch/>
        </p:blipFill>
        <p:spPr>
          <a:xfrm>
            <a:off x="1143000" y="693361"/>
            <a:ext cx="6858000" cy="4450139"/>
          </a:xfrm>
          <a:prstGeom prst="rect">
            <a:avLst/>
          </a:prstGeom>
          <a:ln w="25400">
            <a:solidFill>
              <a:schemeClr val="tx1">
                <a:lumMod val="50000"/>
                <a:lumOff val="50000"/>
              </a:schemeClr>
            </a:solidFill>
          </a:ln>
        </p:spPr>
      </p:pic>
      <p:sp>
        <p:nvSpPr>
          <p:cNvPr id="4" name="Title 1">
            <a:extLst>
              <a:ext uri="{FF2B5EF4-FFF2-40B4-BE49-F238E27FC236}">
                <a16:creationId xmlns:a16="http://schemas.microsoft.com/office/drawing/2014/main" id="{AD275E1E-ED24-465E-987A-1D5F63827627}"/>
              </a:ext>
            </a:extLst>
          </p:cNvPr>
          <p:cNvSpPr txBox="1">
            <a:spLocks/>
          </p:cNvSpPr>
          <p:nvPr/>
        </p:nvSpPr>
        <p:spPr bwMode="auto">
          <a:xfrm>
            <a:off x="1143000" y="52065"/>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dirty="0" lang="en-US" sz="3000">
                <a:solidFill>
                  <a:prstClr val="black"/>
                </a:solidFill>
                <a:latin charset="0" panose="02040503050406030204" pitchFamily="18" typeface="Cambria"/>
                <a:ea charset="0" panose="02040503050406030204" pitchFamily="18" typeface="Cambria"/>
              </a:rPr>
              <a:t>NCAT is available via web services</a:t>
            </a:r>
            <a:endParaRPr dirty="0" lang="en-US" sz="2400"/>
          </a:p>
        </p:txBody>
      </p:sp>
    </p:spTree>
    <p:extLst>
      <p:ext uri="{BB962C8B-B14F-4D97-AF65-F5344CB8AC3E}">
        <p14:creationId xmlns:p14="http://schemas.microsoft.com/office/powerpoint/2010/main" val="2228180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 r="101"/>
          <a:stretch/>
        </p:blipFill>
        <p:spPr>
          <a:xfrm>
            <a:off x="217646" y="670107"/>
            <a:ext cx="2107713" cy="4421328"/>
          </a:xfrm>
          <a:prstGeom prst="rect">
            <a:avLst/>
          </a:prstGeom>
          <a:ln w="25400">
            <a:solidFill>
              <a:schemeClr val="tx1">
                <a:lumMod val="50000"/>
                <a:lumOff val="50000"/>
              </a:schemeClr>
            </a:solidFill>
          </a:ln>
        </p:spPr>
      </p:pic>
      <p:pic>
        <p:nvPicPr>
          <p:cNvPr id="4" name="Picture 3">
            <a:extLst>
              <a:ext uri="{FF2B5EF4-FFF2-40B4-BE49-F238E27FC236}">
                <a16:creationId xmlns:a16="http://schemas.microsoft.com/office/drawing/2014/main" id="{37C323D2-F2AD-4A3B-A0BE-3053C8203DA7}"/>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84912" l="25295" r="22428" t="7092"/>
          <a:stretch/>
        </p:blipFill>
        <p:spPr>
          <a:xfrm>
            <a:off x="2409886" y="725006"/>
            <a:ext cx="5506586" cy="546854"/>
          </a:xfrm>
          <a:prstGeom prst="rect">
            <a:avLst/>
          </a:prstGeom>
          <a:ln w="25400">
            <a:solidFill>
              <a:schemeClr val="tx1">
                <a:lumMod val="50000"/>
                <a:lumOff val="50000"/>
              </a:schemeClr>
            </a:solidFill>
          </a:ln>
        </p:spPr>
      </p:pic>
      <p:sp>
        <p:nvSpPr>
          <p:cNvPr id="7" name="Title 1">
            <a:extLst>
              <a:ext uri="{FF2B5EF4-FFF2-40B4-BE49-F238E27FC236}">
                <a16:creationId xmlns:a16="http://schemas.microsoft.com/office/drawing/2014/main" id="{8710F9CA-5D2F-4D25-842A-54246CD5AE69}"/>
              </a:ext>
            </a:extLst>
          </p:cNvPr>
          <p:cNvSpPr txBox="1">
            <a:spLocks/>
          </p:cNvSpPr>
          <p:nvPr/>
        </p:nvSpPr>
        <p:spPr bwMode="auto">
          <a:xfrm>
            <a:off x="1143000" y="52065"/>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dirty="0" lang="en-US" sz="3000">
                <a:solidFill>
                  <a:prstClr val="black"/>
                </a:solidFill>
                <a:latin charset="0" panose="02040503050406030204" pitchFamily="18" typeface="Cambria"/>
                <a:ea charset="0" panose="02040503050406030204" pitchFamily="18" typeface="Cambria"/>
              </a:rPr>
              <a:t>NCAT is available via web services</a:t>
            </a:r>
            <a:endParaRPr dirty="0" lang="en-US" sz="2400"/>
          </a:p>
        </p:txBody>
      </p:sp>
      <p:sp>
        <p:nvSpPr>
          <p:cNvPr id="8" name="text">
            <a:extLst>
              <a:ext uri="{FF2B5EF4-FFF2-40B4-BE49-F238E27FC236}">
                <a16:creationId xmlns:a16="http://schemas.microsoft.com/office/drawing/2014/main" id="{F47B067D-6752-4B95-B88E-AE22C7DAFD3A}"/>
              </a:ext>
            </a:extLst>
          </p:cNvPr>
          <p:cNvSpPr txBox="1">
            <a:spLocks/>
          </p:cNvSpPr>
          <p:nvPr/>
        </p:nvSpPr>
        <p:spPr>
          <a:xfrm>
            <a:off x="2530908" y="1357649"/>
            <a:ext cx="4564079" cy="3285452"/>
          </a:xfrm>
          <a:prstGeom prst="rect">
            <a:avLst/>
          </a:prstGeom>
        </p:spPr>
        <p:txBody>
          <a:bodyPr/>
          <a:lstStyle>
            <a:lvl1pPr algn="l" defTabSz="457200" eaLnBrk="0" fontAlgn="base" hangingPunct="0" indent="-342900" marL="342900" rtl="0">
              <a:spcBef>
                <a:spcPct val="20000"/>
              </a:spcBef>
              <a:spcAft>
                <a:spcPct val="0"/>
              </a:spcAft>
              <a:buFont charset="0" typeface="Arial"/>
              <a:buChar char="•"/>
              <a:defRPr kern="1200" sz="3200">
                <a:solidFill>
                  <a:schemeClr val="tx1"/>
                </a:solidFill>
                <a:latin typeface="+mn-lt"/>
                <a:ea charset="-128" pitchFamily="34" typeface="MS PGothic"/>
                <a:cs charset="0" typeface="ＭＳ Ｐゴシック"/>
              </a:defRPr>
            </a:lvl1pPr>
            <a:lvl2pPr algn="l" defTabSz="457200" eaLnBrk="0" fontAlgn="base" hangingPunct="0" indent="-285750" marL="742950" rtl="0">
              <a:spcBef>
                <a:spcPct val="20000"/>
              </a:spcBef>
              <a:spcAft>
                <a:spcPct val="0"/>
              </a:spcAft>
              <a:buFont charset="0" typeface="Arial"/>
              <a:buChar char="–"/>
              <a:defRPr kern="1200" sz="2800">
                <a:solidFill>
                  <a:schemeClr val="tx1"/>
                </a:solidFill>
                <a:latin typeface="+mn-lt"/>
                <a:ea charset="-128" pitchFamily="34" typeface="MS PGothic"/>
                <a:cs typeface="+mn-cs"/>
              </a:defRPr>
            </a:lvl2pPr>
            <a:lvl3pPr algn="l" defTabSz="457200" eaLnBrk="0" fontAlgn="base" hangingPunct="0" indent="-228600" marL="1143000" rtl="0">
              <a:spcBef>
                <a:spcPct val="20000"/>
              </a:spcBef>
              <a:spcAft>
                <a:spcPct val="0"/>
              </a:spcAft>
              <a:buFont charset="0" typeface="Arial"/>
              <a:buChar char="•"/>
              <a:defRPr kern="1200" sz="2400">
                <a:solidFill>
                  <a:schemeClr val="tx1"/>
                </a:solidFill>
                <a:latin typeface="+mn-lt"/>
                <a:ea charset="-128" pitchFamily="34" typeface="MS PGothic"/>
                <a:cs typeface="+mn-cs"/>
              </a:defRPr>
            </a:lvl3pPr>
            <a:lvl4pPr algn="l" defTabSz="457200" eaLnBrk="0" fontAlgn="base" hangingPunct="0" indent="-228600" marL="1600200" rtl="0">
              <a:spcBef>
                <a:spcPct val="20000"/>
              </a:spcBef>
              <a:spcAft>
                <a:spcPct val="0"/>
              </a:spcAft>
              <a:buFont charset="0" typeface="Arial"/>
              <a:buChar char="–"/>
              <a:defRPr kern="1200" sz="2000">
                <a:solidFill>
                  <a:schemeClr val="tx1"/>
                </a:solidFill>
                <a:latin typeface="+mn-lt"/>
                <a:ea charset="-128" pitchFamily="34" typeface="MS PGothic"/>
                <a:cs typeface="+mn-cs"/>
              </a:defRPr>
            </a:lvl4pPr>
            <a:lvl5pPr algn="l" defTabSz="457200" eaLnBrk="0" fontAlgn="base" hangingPunct="0" indent="-228600" marL="2057400" rtl="0">
              <a:spcBef>
                <a:spcPct val="20000"/>
              </a:spcBef>
              <a:spcAft>
                <a:spcPct val="0"/>
              </a:spcAft>
              <a:buFont charset="0" typeface="Arial"/>
              <a:buChar char="»"/>
              <a:defRPr kern="1200" sz="2000">
                <a:solidFill>
                  <a:schemeClr val="tx1"/>
                </a:solidFill>
                <a:latin typeface="+mn-lt"/>
                <a:ea charset="-128" pitchFamily="34" typeface="MS PGothic"/>
                <a:cs typeface="+mn-cs"/>
              </a:defRPr>
            </a:lvl5pPr>
            <a:lvl6pPr algn="l" defTabSz="457200" eaLnBrk="1" hangingPunct="1" indent="-228600" latinLnBrk="0" marL="2514600" rtl="0">
              <a:spcBef>
                <a:spcPct val="20000"/>
              </a:spcBef>
              <a:buFont typeface="Arial"/>
              <a:buChar char="•"/>
              <a:defRPr kern="1200" sz="2000">
                <a:solidFill>
                  <a:schemeClr val="tx1"/>
                </a:solidFill>
                <a:latin typeface="+mn-lt"/>
                <a:ea typeface="+mn-ea"/>
                <a:cs typeface="+mn-cs"/>
              </a:defRPr>
            </a:lvl6pPr>
            <a:lvl7pPr algn="l" defTabSz="457200" eaLnBrk="1" hangingPunct="1" indent="-228600" latinLnBrk="0" marL="2971800" rtl="0">
              <a:spcBef>
                <a:spcPct val="20000"/>
              </a:spcBef>
              <a:buFont typeface="Arial"/>
              <a:buChar char="•"/>
              <a:defRPr kern="1200" sz="2000">
                <a:solidFill>
                  <a:schemeClr val="tx1"/>
                </a:solidFill>
                <a:latin typeface="+mn-lt"/>
                <a:ea typeface="+mn-ea"/>
                <a:cs typeface="+mn-cs"/>
              </a:defRPr>
            </a:lvl7pPr>
            <a:lvl8pPr algn="l" defTabSz="457200" eaLnBrk="1" hangingPunct="1" indent="-228600" latinLnBrk="0" marL="3429000" rtl="0">
              <a:spcBef>
                <a:spcPct val="20000"/>
              </a:spcBef>
              <a:buFont typeface="Arial"/>
              <a:buChar char="•"/>
              <a:defRPr kern="1200" sz="2000">
                <a:solidFill>
                  <a:schemeClr val="tx1"/>
                </a:solidFill>
                <a:latin typeface="+mn-lt"/>
                <a:ea typeface="+mn-ea"/>
                <a:cs typeface="+mn-cs"/>
              </a:defRPr>
            </a:lvl8pPr>
            <a:lvl9pPr algn="l" defTabSz="457200" eaLnBrk="1" hangingPunct="1" indent="-228600" latinLnBrk="0" marL="3886200" rtl="0">
              <a:spcBef>
                <a:spcPct val="20000"/>
              </a:spcBef>
              <a:buFont typeface="Arial"/>
              <a:buChar char="•"/>
              <a:defRPr kern="1200" sz="2000">
                <a:solidFill>
                  <a:schemeClr val="tx1"/>
                </a:solidFill>
                <a:latin typeface="+mn-lt"/>
                <a:ea typeface="+mn-ea"/>
                <a:cs typeface="+mn-cs"/>
              </a:defRPr>
            </a:lvl9pPr>
          </a:lstStyle>
          <a:p>
            <a:r>
              <a:rPr dirty="0" lang="en-US" sz="2400">
                <a:latin charset="0" panose="02040503050406030204" pitchFamily="18" typeface="Cambria"/>
                <a:ea charset="0" panose="02040503050406030204" pitchFamily="18" typeface="Cambria"/>
              </a:rPr>
              <a:t>Note that each operation is a separate service</a:t>
            </a:r>
            <a:endParaRPr dirty="0" i="1" lang="en-US" sz="2400">
              <a:solidFill>
                <a:schemeClr val="tx1">
                  <a:lumMod val="50000"/>
                  <a:lumOff val="50000"/>
                </a:schemeClr>
              </a:solidFill>
              <a:latin charset="0" panose="02040503050406030204" pitchFamily="18" typeface="Cambria"/>
              <a:ea charset="0" panose="02040503050406030204" pitchFamily="18" typeface="Cambria"/>
            </a:endParaRPr>
          </a:p>
          <a:p>
            <a:pPr indent="0" lvl="2" marL="685800">
              <a:buNone/>
            </a:pPr>
            <a:endParaRPr dirty="0" lang="en-US" sz="1800">
              <a:latin charset="0" panose="02040503050406030204" pitchFamily="18" typeface="Cambria"/>
              <a:ea charset="0" panose="02040503050406030204" pitchFamily="18" typeface="Cambria"/>
            </a:endParaRPr>
          </a:p>
        </p:txBody>
      </p:sp>
      <p:pic>
        <p:nvPicPr>
          <p:cNvPr id="9" name="Picture 8">
            <a:extLst>
              <a:ext uri="{FF2B5EF4-FFF2-40B4-BE49-F238E27FC236}">
                <a16:creationId xmlns:a16="http://schemas.microsoft.com/office/drawing/2014/main" id="{2ABE6A81-01CD-486F-8F6C-E3864F57B7A1}"/>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47402" l="79041" r="572" t="5770"/>
          <a:stretch/>
        </p:blipFill>
        <p:spPr>
          <a:xfrm>
            <a:off x="6772297" y="1692929"/>
            <a:ext cx="2201338" cy="3285452"/>
          </a:xfrm>
          <a:prstGeom prst="rect">
            <a:avLst/>
          </a:prstGeom>
          <a:ln w="25400">
            <a:solidFill>
              <a:schemeClr val="tx1">
                <a:lumMod val="50000"/>
                <a:lumOff val="50000"/>
              </a:schemeClr>
            </a:solidFill>
          </a:ln>
        </p:spPr>
      </p:pic>
      <p:sp>
        <p:nvSpPr>
          <p:cNvPr id="12" name="Cloud 11">
            <a:extLst>
              <a:ext uri="{FF2B5EF4-FFF2-40B4-BE49-F238E27FC236}">
                <a16:creationId xmlns:a16="http://schemas.microsoft.com/office/drawing/2014/main" id="{C30EFE7F-C98D-4353-936B-B75384102C8B}"/>
              </a:ext>
            </a:extLst>
          </p:cNvPr>
          <p:cNvSpPr/>
          <p:nvPr/>
        </p:nvSpPr>
        <p:spPr>
          <a:xfrm>
            <a:off x="3133682" y="2571750"/>
            <a:ext cx="2571837" cy="1761494"/>
          </a:xfrm>
          <a:prstGeom prst="cloud">
            <a:avLst/>
          </a:prstGeom>
        </p:spPr>
        <p:style>
          <a:lnRef idx="1">
            <a:schemeClr val="accent1"/>
          </a:lnRef>
          <a:fillRef idx="3">
            <a:schemeClr val="accent1"/>
          </a:fillRef>
          <a:effectRef idx="2">
            <a:schemeClr val="accent1"/>
          </a:effectRef>
          <a:fontRef idx="minor">
            <a:schemeClr val="lt1"/>
          </a:fontRef>
        </p:style>
        <p:txBody>
          <a:bodyPr anchor="ctr" rtlCol="0"/>
          <a:lstStyle/>
          <a:p>
            <a:pPr algn="ctr"/>
            <a:r>
              <a:rPr dirty="0" i="1" lang="en-US" sz="2100">
                <a:solidFill>
                  <a:schemeClr val="tx1"/>
                </a:solidFill>
              </a:rPr>
              <a:t>Struggling?</a:t>
            </a:r>
          </a:p>
          <a:p>
            <a:pPr algn="ctr"/>
            <a:r>
              <a:rPr dirty="0" i="1" lang="en-US" sz="2100">
                <a:solidFill>
                  <a:schemeClr val="tx1"/>
                </a:solidFill>
              </a:rPr>
              <a:t>Contact us.</a:t>
            </a:r>
          </a:p>
          <a:p>
            <a:pPr algn="ctr"/>
            <a:r>
              <a:rPr dirty="0" i="1" lang="en-US" sz="2100">
                <a:solidFill>
                  <a:schemeClr val="tx1"/>
                </a:solidFill>
              </a:rPr>
              <a:t>We can help!</a:t>
            </a:r>
          </a:p>
        </p:txBody>
      </p:sp>
    </p:spTree>
    <p:extLst>
      <p:ext uri="{BB962C8B-B14F-4D97-AF65-F5344CB8AC3E}">
        <p14:creationId xmlns:p14="http://schemas.microsoft.com/office/powerpoint/2010/main" val="1394075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1143000" y="-19050"/>
            <a:ext cx="6848475" cy="3564275"/>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3750" dirty="0">
                <a:solidFill>
                  <a:prstClr val="black"/>
                </a:solidFill>
                <a:latin typeface="Cambria" panose="02040503050406030204" pitchFamily="18" charset="0"/>
                <a:ea typeface="Cambria" panose="02040503050406030204" pitchFamily="18" charset="0"/>
              </a:rPr>
              <a:t>NGS Coordinate Conversion And Transformation Tool (NCAT)</a:t>
            </a:r>
          </a:p>
        </p:txBody>
      </p:sp>
      <p:sp>
        <p:nvSpPr>
          <p:cNvPr id="12" name="Rounded Rectangle 11"/>
          <p:cNvSpPr/>
          <p:nvPr/>
        </p:nvSpPr>
        <p:spPr>
          <a:xfrm>
            <a:off x="3558087" y="12699"/>
            <a:ext cx="606425"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415886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defTabSz="342900">
              <a:defRPr/>
            </a:pPr>
            <a:r>
              <a:rPr dirty="0" lang="en-US" sz="3750">
                <a:solidFill>
                  <a:prstClr val="black"/>
                </a:solidFill>
                <a:latin charset="0" panose="02040503050406030204" pitchFamily="18" typeface="Cambria"/>
                <a:ea charset="0" panose="02040503050406030204" pitchFamily="18" typeface="Cambria"/>
              </a:rPr>
              <a:t>NGS Coordinate Conversion And Transformation Tool (NCAT)</a:t>
            </a:r>
          </a:p>
        </p:txBody>
      </p:sp>
      <p:pic>
        <p:nvPicPr>
          <p:cNvPr id="2" name="Picture 1">
            <a:extLst>
              <a:ext uri="{FF2B5EF4-FFF2-40B4-BE49-F238E27FC236}">
                <a16:creationId xmlns:a16="http://schemas.microsoft.com/office/drawing/2014/main" id="{09C822F0-B8AE-4DD1-BD02-5D75F7D29249}"/>
              </a:ext>
            </a:extLst>
          </p:cNvPr>
          <p:cNvPicPr>
            <a:picLocks noChangeAspect="1"/>
          </p:cNvPicPr>
          <p:nvPr/>
        </p:nvPicPr>
        <p:blipFill rotWithShape="1">
          <a:blip r:embed="rId3"/>
          <a:srcRect t="71"/>
          <a:stretch/>
        </p:blipFill>
        <p:spPr>
          <a:xfrm>
            <a:off x="18515" y="922421"/>
            <a:ext cx="9144292" cy="2430379"/>
          </a:xfrm>
          <a:prstGeom prst="rect">
            <a:avLst/>
          </a:prstGeom>
        </p:spPr>
      </p:pic>
      <p:sp>
        <p:nvSpPr>
          <p:cNvPr id="6" name="Rounded Rectangle 11">
            <a:extLst>
              <a:ext uri="{FF2B5EF4-FFF2-40B4-BE49-F238E27FC236}">
                <a16:creationId xmlns:a16="http://schemas.microsoft.com/office/drawing/2014/main" id="{AF3609F6-8410-4099-B57D-F81F833EE042}"/>
              </a:ext>
            </a:extLst>
          </p:cNvPr>
          <p:cNvSpPr/>
          <p:nvPr/>
        </p:nvSpPr>
        <p:spPr>
          <a:xfrm>
            <a:off x="3176338" y="1619250"/>
            <a:ext cx="1437572" cy="335031"/>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
        <p:nvSpPr>
          <p:cNvPr id="7" name="Rounded Rectangle 11">
            <a:extLst>
              <a:ext uri="{FF2B5EF4-FFF2-40B4-BE49-F238E27FC236}">
                <a16:creationId xmlns:a16="http://schemas.microsoft.com/office/drawing/2014/main" id="{49F2FEC5-B37C-48C0-97AE-F92E0F934F89}"/>
              </a:ext>
            </a:extLst>
          </p:cNvPr>
          <p:cNvSpPr/>
          <p:nvPr/>
        </p:nvSpPr>
        <p:spPr>
          <a:xfrm>
            <a:off x="2309503" y="2724150"/>
            <a:ext cx="567047" cy="259080"/>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65000868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1" presetSubtype="1">
                                  <p:stCondLst>
                                    <p:cond delay="0"/>
                                  </p:stCondLst>
                                  <p:childTnLst>
                                    <p:set>
                                      <p:cBhvr>
                                        <p:cTn dur="1" fill="hold" id="6">
                                          <p:stCondLst>
                                            <p:cond delay="0"/>
                                          </p:stCondLst>
                                        </p:cTn>
                                        <p:tgtEl>
                                          <p:spTgt spid="6"/>
                                        </p:tgtEl>
                                        <p:attrNameLst>
                                          <p:attrName>style.visibility</p:attrName>
                                        </p:attrNameLst>
                                      </p:cBhvr>
                                      <p:to>
                                        <p:strVal val="visible"/>
                                      </p:to>
                                    </p:set>
                                    <p:animEffect filter="wheel(1)" transition="in">
                                      <p:cBhvr>
                                        <p:cTn dur="2000" id="7"/>
                                        <p:tgtEl>
                                          <p:spTgt spid="6"/>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21" presetSubtype="1">
                                  <p:stCondLst>
                                    <p:cond delay="0"/>
                                  </p:stCondLst>
                                  <p:childTnLst>
                                    <p:set>
                                      <p:cBhvr>
                                        <p:cTn dur="1" fill="hold" id="11">
                                          <p:stCondLst>
                                            <p:cond delay="0"/>
                                          </p:stCondLst>
                                        </p:cTn>
                                        <p:tgtEl>
                                          <p:spTgt spid="7"/>
                                        </p:tgtEl>
                                        <p:attrNameLst>
                                          <p:attrName>style.visibility</p:attrName>
                                        </p:attrNameLst>
                                      </p:cBhvr>
                                      <p:to>
                                        <p:strVal val="visible"/>
                                      </p:to>
                                    </p:set>
                                    <p:animEffect filter="wheel(1)" transition="in">
                                      <p:cBhvr>
                                        <p:cTn dur="2000" id="12"/>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
      <p:bldP animBg="1" grpId="0" spid="7"/>
    </p:bldLst>
  </p:timing>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3F371F0-4147-4A87-A649-2D0CC65580DC}"/>
              </a:ext>
            </a:extLst>
          </p:cNvPr>
          <p:cNvSpPr>
            <a:spLocks noGrp="1"/>
          </p:cNvSpPr>
          <p:nvPr>
            <p:ph type="title"/>
          </p:nvPr>
        </p:nvSpPr>
        <p:spPr>
          <a:xfrm>
            <a:off x="1143000" y="52065"/>
            <a:ext cx="6858000" cy="857250"/>
          </a:xfrm>
        </p:spPr>
        <p:txBody>
          <a:bodyPr/>
          <a:lstStyle/>
          <a:p>
            <a:r>
              <a:rPr dirty="0" lang="en-US" sz="3000">
                <a:solidFill>
                  <a:prstClr val="black"/>
                </a:solidFill>
              </a:rPr>
              <a:t>NCAT source code is on GitHub</a:t>
            </a:r>
            <a:endParaRPr dirty="0" lang="en-US" sz="2400"/>
          </a:p>
        </p:txBody>
      </p:sp>
      <p:pic>
        <p:nvPicPr>
          <p:cNvPr id="7" name="Picture 6">
            <a:extLst>
              <a:ext uri="{FF2B5EF4-FFF2-40B4-BE49-F238E27FC236}">
                <a16:creationId xmlns:a16="http://schemas.microsoft.com/office/drawing/2014/main" id="{C17D5E2C-3DC0-44D8-A514-22D2F395ED34}"/>
              </a:ext>
            </a:extLst>
          </p:cNvPr>
          <p:cNvPicPr>
            <a:picLocks noChangeAspect="1"/>
          </p:cNvPicPr>
          <p:nvPr/>
        </p:nvPicPr>
        <p:blipFill rotWithShape="1">
          <a:blip r:embed="rId2"/>
          <a:srcRect b="47"/>
          <a:stretch/>
        </p:blipFill>
        <p:spPr>
          <a:xfrm>
            <a:off x="1143000" y="741481"/>
            <a:ext cx="6858000" cy="4402019"/>
          </a:xfrm>
          <a:prstGeom prst="rect">
            <a:avLst/>
          </a:prstGeom>
          <a:ln w="25400">
            <a:solidFill>
              <a:schemeClr val="tx1">
                <a:lumMod val="50000"/>
                <a:lumOff val="50000"/>
              </a:schemeClr>
            </a:solidFill>
          </a:ln>
        </p:spPr>
      </p:pic>
    </p:spTree>
    <p:extLst>
      <p:ext uri="{BB962C8B-B14F-4D97-AF65-F5344CB8AC3E}">
        <p14:creationId xmlns:p14="http://schemas.microsoft.com/office/powerpoint/2010/main" val="3441109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D94CCE-0F4E-4E41-B8C7-EDD9B2566D37}"/>
              </a:ext>
            </a:extLst>
          </p:cNvPr>
          <p:cNvSpPr>
            <a:spLocks noGrp="1"/>
          </p:cNvSpPr>
          <p:nvPr>
            <p:ph type="title"/>
          </p:nvPr>
        </p:nvSpPr>
        <p:spPr>
          <a:xfrm>
            <a:off x="457200" y="205979"/>
            <a:ext cx="8229600" cy="857250"/>
          </a:xfrm>
        </p:spPr>
        <p:txBody>
          <a:bodyPr/>
          <a:lstStyle/>
          <a:p>
            <a:r>
              <a:rPr lang="en-US" dirty="0"/>
              <a:t>What’s the difference?</a:t>
            </a:r>
          </a:p>
        </p:txBody>
      </p:sp>
      <p:sp>
        <p:nvSpPr>
          <p:cNvPr id="5" name="Text Placeholder 4">
            <a:extLst>
              <a:ext uri="{FF2B5EF4-FFF2-40B4-BE49-F238E27FC236}">
                <a16:creationId xmlns:a16="http://schemas.microsoft.com/office/drawing/2014/main" id="{9DD44A66-41DC-42BE-93ED-223C5D6BDDF8}"/>
              </a:ext>
            </a:extLst>
          </p:cNvPr>
          <p:cNvSpPr>
            <a:spLocks noGrp="1"/>
          </p:cNvSpPr>
          <p:nvPr>
            <p:ph type="body" idx="1"/>
          </p:nvPr>
        </p:nvSpPr>
        <p:spPr>
          <a:xfrm>
            <a:off x="457200" y="1151335"/>
            <a:ext cx="4040188" cy="479822"/>
          </a:xfrm>
        </p:spPr>
        <p:txBody>
          <a:bodyPr>
            <a:noAutofit/>
          </a:bodyPr>
          <a:lstStyle/>
          <a:p>
            <a:pPr algn="ctr"/>
            <a:r>
              <a:rPr lang="en-US" sz="3600" dirty="0"/>
              <a:t>NCAT</a:t>
            </a:r>
          </a:p>
        </p:txBody>
      </p:sp>
      <p:sp>
        <p:nvSpPr>
          <p:cNvPr id="6" name="Content Placeholder 5">
            <a:extLst>
              <a:ext uri="{FF2B5EF4-FFF2-40B4-BE49-F238E27FC236}">
                <a16:creationId xmlns:a16="http://schemas.microsoft.com/office/drawing/2014/main" id="{2A050FD4-17A7-470F-B082-14678D57E679}"/>
              </a:ext>
            </a:extLst>
          </p:cNvPr>
          <p:cNvSpPr>
            <a:spLocks noGrp="1"/>
          </p:cNvSpPr>
          <p:nvPr>
            <p:ph sz="half" idx="2"/>
          </p:nvPr>
        </p:nvSpPr>
        <p:spPr>
          <a:xfrm>
            <a:off x="457200" y="1630362"/>
            <a:ext cx="4040188" cy="3513137"/>
          </a:xfrm>
        </p:spPr>
        <p:txBody>
          <a:bodyPr>
            <a:normAutofit/>
          </a:bodyPr>
          <a:lstStyle/>
          <a:p>
            <a:r>
              <a:rPr lang="en-US" dirty="0"/>
              <a:t>NSRS Datums</a:t>
            </a:r>
          </a:p>
          <a:p>
            <a:pPr lvl="1"/>
            <a:r>
              <a:rPr lang="en-US" dirty="0"/>
              <a:t>NAD 27</a:t>
            </a:r>
          </a:p>
          <a:p>
            <a:pPr lvl="1"/>
            <a:r>
              <a:rPr lang="en-US" dirty="0"/>
              <a:t>NAD 83</a:t>
            </a:r>
          </a:p>
          <a:p>
            <a:pPr lvl="1"/>
            <a:r>
              <a:rPr lang="en-US" dirty="0"/>
              <a:t>NGVD 29</a:t>
            </a:r>
          </a:p>
          <a:p>
            <a:pPr lvl="1"/>
            <a:r>
              <a:rPr lang="en-US" dirty="0"/>
              <a:t>NAVD 88</a:t>
            </a:r>
          </a:p>
          <a:p>
            <a:pPr lvl="1"/>
            <a:r>
              <a:rPr lang="en-US" sz="1600" dirty="0"/>
              <a:t>PRVD 02</a:t>
            </a:r>
          </a:p>
          <a:p>
            <a:pPr lvl="1"/>
            <a:r>
              <a:rPr lang="en-US" sz="1600" dirty="0"/>
              <a:t>ASVD 02</a:t>
            </a:r>
          </a:p>
          <a:p>
            <a:pPr lvl="1"/>
            <a:r>
              <a:rPr lang="en-US" sz="1600" dirty="0"/>
              <a:t>NMVD 03</a:t>
            </a:r>
          </a:p>
          <a:p>
            <a:pPr lvl="1"/>
            <a:r>
              <a:rPr lang="en-US" sz="1600" dirty="0"/>
              <a:t>GUVD 04</a:t>
            </a:r>
          </a:p>
          <a:p>
            <a:pPr lvl="1"/>
            <a:r>
              <a:rPr lang="en-US" sz="1600" dirty="0"/>
              <a:t>VIVD 09</a:t>
            </a:r>
          </a:p>
          <a:p>
            <a:pPr lvl="1"/>
            <a:endParaRPr lang="en-US" dirty="0"/>
          </a:p>
        </p:txBody>
      </p:sp>
      <p:sp>
        <p:nvSpPr>
          <p:cNvPr id="7" name="Text Placeholder 6">
            <a:extLst>
              <a:ext uri="{FF2B5EF4-FFF2-40B4-BE49-F238E27FC236}">
                <a16:creationId xmlns:a16="http://schemas.microsoft.com/office/drawing/2014/main" id="{A09D4148-2926-47A5-8871-312CB24E01BD}"/>
              </a:ext>
            </a:extLst>
          </p:cNvPr>
          <p:cNvSpPr>
            <a:spLocks noGrp="1"/>
          </p:cNvSpPr>
          <p:nvPr>
            <p:ph type="body" sz="quarter" idx="3"/>
          </p:nvPr>
        </p:nvSpPr>
        <p:spPr>
          <a:xfrm>
            <a:off x="4645026" y="1151335"/>
            <a:ext cx="4041775" cy="479822"/>
          </a:xfrm>
        </p:spPr>
        <p:txBody>
          <a:bodyPr>
            <a:noAutofit/>
          </a:bodyPr>
          <a:lstStyle/>
          <a:p>
            <a:pPr algn="ctr"/>
            <a:r>
              <a:rPr lang="en-US" sz="3600" dirty="0" err="1"/>
              <a:t>VDatum</a:t>
            </a:r>
            <a:endParaRPr lang="en-US" sz="3600" dirty="0"/>
          </a:p>
        </p:txBody>
      </p:sp>
      <p:sp>
        <p:nvSpPr>
          <p:cNvPr id="8" name="Content Placeholder 7">
            <a:extLst>
              <a:ext uri="{FF2B5EF4-FFF2-40B4-BE49-F238E27FC236}">
                <a16:creationId xmlns:a16="http://schemas.microsoft.com/office/drawing/2014/main" id="{487D6C41-CF07-4756-A365-9BC8FBEBF796}"/>
              </a:ext>
            </a:extLst>
          </p:cNvPr>
          <p:cNvSpPr>
            <a:spLocks noGrp="1"/>
          </p:cNvSpPr>
          <p:nvPr>
            <p:ph sz="quarter" idx="4"/>
          </p:nvPr>
        </p:nvSpPr>
        <p:spPr>
          <a:xfrm>
            <a:off x="4645025" y="1630362"/>
            <a:ext cx="4356735" cy="3383597"/>
          </a:xfrm>
        </p:spPr>
        <p:txBody>
          <a:bodyPr>
            <a:normAutofit/>
          </a:bodyPr>
          <a:lstStyle/>
          <a:p>
            <a:r>
              <a:rPr lang="en-US" dirty="0"/>
              <a:t>NSRS Datums</a:t>
            </a:r>
          </a:p>
          <a:p>
            <a:r>
              <a:rPr lang="en-US" dirty="0"/>
              <a:t>Geoid Models</a:t>
            </a:r>
          </a:p>
          <a:p>
            <a:pPr lvl="1"/>
            <a:r>
              <a:rPr lang="en-US" dirty="0"/>
              <a:t>Add/Subtract from Ellipsoid</a:t>
            </a:r>
          </a:p>
          <a:p>
            <a:r>
              <a:rPr lang="en-US" dirty="0"/>
              <a:t>Tidal Datums</a:t>
            </a:r>
          </a:p>
          <a:p>
            <a:pPr lvl="1"/>
            <a:r>
              <a:rPr lang="en-US" dirty="0"/>
              <a:t>MHW, MLLW, MTL</a:t>
            </a:r>
          </a:p>
          <a:p>
            <a:r>
              <a:rPr lang="en-US" dirty="0"/>
              <a:t>Great Lakes Datum</a:t>
            </a:r>
          </a:p>
          <a:p>
            <a:pPr lvl="1"/>
            <a:r>
              <a:rPr lang="en-US" dirty="0"/>
              <a:t>IGLD85</a:t>
            </a:r>
          </a:p>
          <a:p>
            <a:r>
              <a:rPr lang="en-US" dirty="0"/>
              <a:t>ITRF#### ≈ WGS84</a:t>
            </a:r>
          </a:p>
        </p:txBody>
      </p:sp>
      <p:sp>
        <p:nvSpPr>
          <p:cNvPr id="12" name="Right Brace 11">
            <a:extLst>
              <a:ext uri="{FF2B5EF4-FFF2-40B4-BE49-F238E27FC236}">
                <a16:creationId xmlns:a16="http://schemas.microsoft.com/office/drawing/2014/main" id="{924FB049-368A-4522-968E-15BC42A7A0F7}"/>
              </a:ext>
            </a:extLst>
          </p:cNvPr>
          <p:cNvSpPr/>
          <p:nvPr/>
        </p:nvSpPr>
        <p:spPr>
          <a:xfrm>
            <a:off x="2049780" y="3543300"/>
            <a:ext cx="563880" cy="1470659"/>
          </a:xfrm>
          <a:prstGeom prst="rightBrace">
            <a:avLst>
              <a:gd name="adj1" fmla="val 29955"/>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03155AED-0CA3-4EDB-86E8-347DCB12EC64}"/>
              </a:ext>
            </a:extLst>
          </p:cNvPr>
          <p:cNvSpPr txBox="1"/>
          <p:nvPr/>
        </p:nvSpPr>
        <p:spPr>
          <a:xfrm>
            <a:off x="2613660" y="4093963"/>
            <a:ext cx="1592580" cy="338554"/>
          </a:xfrm>
          <a:prstGeom prst="rect">
            <a:avLst/>
          </a:prstGeom>
          <a:noFill/>
        </p:spPr>
        <p:txBody>
          <a:bodyPr wrap="square" rtlCol="0">
            <a:spAutoFit/>
          </a:bodyPr>
          <a:lstStyle/>
          <a:p>
            <a:r>
              <a:rPr lang="en-US" sz="1600" dirty="0">
                <a:latin typeface="Cambria" panose="02040503050406030204" pitchFamily="18" charset="0"/>
                <a:ea typeface="Cambria" panose="02040503050406030204" pitchFamily="18" charset="0"/>
              </a:rPr>
              <a:t>Local Tidal (LT)</a:t>
            </a:r>
          </a:p>
        </p:txBody>
      </p:sp>
      <p:cxnSp>
        <p:nvCxnSpPr>
          <p:cNvPr id="15" name="Straight Arrow Connector 14">
            <a:extLst>
              <a:ext uri="{FF2B5EF4-FFF2-40B4-BE49-F238E27FC236}">
                <a16:creationId xmlns:a16="http://schemas.microsoft.com/office/drawing/2014/main" id="{549941D3-5B1E-4BCE-988F-2D69EA5AF864}"/>
              </a:ext>
            </a:extLst>
          </p:cNvPr>
          <p:cNvCxnSpPr>
            <a:cxnSpLocks/>
          </p:cNvCxnSpPr>
          <p:nvPr/>
        </p:nvCxnSpPr>
        <p:spPr>
          <a:xfrm>
            <a:off x="2753360" y="1869440"/>
            <a:ext cx="1891665" cy="0"/>
          </a:xfrm>
          <a:prstGeom prst="straightConnector1">
            <a:avLst/>
          </a:prstGeom>
          <a:ln w="47625">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0904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6" end="6"/>
                                            </p:txEl>
                                          </p:spTgt>
                                        </p:tgtEl>
                                        <p:attrNameLst>
                                          <p:attrName>style.visibility</p:attrName>
                                        </p:attrNameLst>
                                      </p:cBhvr>
                                      <p:to>
                                        <p:strVal val="visible"/>
                                      </p:to>
                                    </p:set>
                                    <p:animEffect transition="in" filter="fade">
                                      <p:cBhvr>
                                        <p:cTn id="10" dur="500"/>
                                        <p:tgtEl>
                                          <p:spTgt spid="6">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Effect transition="in" filter="fade">
                                      <p:cBhvr>
                                        <p:cTn id="13" dur="500"/>
                                        <p:tgtEl>
                                          <p:spTgt spid="6">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8" end="8"/>
                                            </p:txEl>
                                          </p:spTgt>
                                        </p:tgtEl>
                                        <p:attrNameLst>
                                          <p:attrName>style.visibility</p:attrName>
                                        </p:attrNameLst>
                                      </p:cBhvr>
                                      <p:to>
                                        <p:strVal val="visible"/>
                                      </p:to>
                                    </p:set>
                                    <p:animEffect transition="in" filter="fade">
                                      <p:cBhvr>
                                        <p:cTn id="16" dur="500"/>
                                        <p:tgtEl>
                                          <p:spTgt spid="6">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animEffect transition="in" filter="fade">
                                      <p:cBhvr>
                                        <p:cTn id="19" dur="500"/>
                                        <p:tgtEl>
                                          <p:spTgt spid="6">
                                            <p:txEl>
                                              <p:pRg st="9" end="9"/>
                                            </p:txEl>
                                          </p:spTgt>
                                        </p:tgtEl>
                                      </p:cBhvr>
                                    </p:animEffect>
                                  </p:childTnLst>
                                </p:cTn>
                              </p:par>
                            </p:childTnLst>
                          </p:cTn>
                        </p:par>
                        <p:par>
                          <p:cTn id="20" fill="hold">
                            <p:stCondLst>
                              <p:cond delay="500"/>
                            </p:stCondLst>
                            <p:childTnLst>
                              <p:par>
                                <p:cTn id="21" presetID="22" presetClass="entr" presetSubtype="8" fill="hold" grpId="0" nodeType="after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500"/>
                            </p:stCondLst>
                            <p:childTnLst>
                              <p:par>
                                <p:cTn id="25" presetID="31" presetClass="entr" presetSubtype="0" fill="hold" grpId="0" nodeType="after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500"/>
                                        <p:tgtEl>
                                          <p:spTgt spid="8">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500"/>
                                        <p:tgtEl>
                                          <p:spTgt spid="8">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500"/>
                                        <p:tgtEl>
                                          <p:spTgt spid="8">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500"/>
                                        <p:tgtEl>
                                          <p:spTgt spid="8">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500"/>
                                        <p:tgtEl>
                                          <p:spTgt spid="8">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fade">
                                      <p:cBhvr>
                                        <p:cTn id="50" dur="500"/>
                                        <p:tgtEl>
                                          <p:spTgt spid="8">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8">
                                            <p:txEl>
                                              <p:pRg st="7" end="7"/>
                                            </p:txEl>
                                          </p:spTgt>
                                        </p:tgtEl>
                                        <p:attrNameLst>
                                          <p:attrName>style.visibility</p:attrName>
                                        </p:attrNameLst>
                                      </p:cBhvr>
                                      <p:to>
                                        <p:strVal val="visible"/>
                                      </p:to>
                                    </p:set>
                                    <p:animEffect transition="in" filter="fade">
                                      <p:cBhvr>
                                        <p:cTn id="53"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81BF13C1-A33F-4B70-8474-233A19389343}"/>
              </a:ext>
            </a:extLst>
          </p:cNvPr>
          <p:cNvPicPr/>
          <p:nvPr/>
        </p:nvPicPr>
        <p:blipFill rotWithShape="1">
          <a:blip cstate="print" r:embed="rId3"/>
          <a:srcRect b="4" l="14" r="-1" t="60"/>
          <a:stretch/>
        </p:blipFill>
        <p:spPr>
          <a:xfrm>
            <a:off x="889182" y="0"/>
            <a:ext cx="7369098" cy="5143500"/>
          </a:xfrm>
          <a:prstGeom prst="rect">
            <a:avLst/>
          </a:prstGeom>
        </p:spPr>
      </p:pic>
      <p:sp>
        <p:nvSpPr>
          <p:cNvPr id="6" name="TextBox 5">
            <a:extLst>
              <a:ext uri="{FF2B5EF4-FFF2-40B4-BE49-F238E27FC236}">
                <a16:creationId xmlns:a16="http://schemas.microsoft.com/office/drawing/2014/main" id="{CD47E006-4C77-4236-9CE6-E570D2D4D4C3}"/>
              </a:ext>
            </a:extLst>
          </p:cNvPr>
          <p:cNvSpPr txBox="1"/>
          <p:nvPr/>
        </p:nvSpPr>
        <p:spPr bwMode="auto">
          <a:xfrm>
            <a:off x="1143000" y="1"/>
            <a:ext cx="6858000" cy="450123"/>
          </a:xfrm>
          <a:prstGeom prst="rect">
            <a:avLst/>
          </a:prstGeom>
          <a:solidFill>
            <a:schemeClr val="bg1">
              <a:lumMod val="85000"/>
            </a:schemeClr>
          </a:solidFill>
          <a:ln w="9525">
            <a:noFill/>
            <a:miter lim="800000"/>
            <a:headEnd/>
            <a:tailEnd/>
          </a:ln>
        </p:spPr>
        <p:txBody>
          <a:bodyPr rtlCol="0" wrap="square">
            <a:spAutoFit/>
          </a:bodyPr>
          <a:lstStyle/>
          <a:p>
            <a:pPr algn="ctr"/>
            <a:r>
              <a:rPr dirty="0" lang="en-US" sz="2325">
                <a:latin charset="0" panose="02040503050406030204" pitchFamily="18" typeface="Cambria"/>
                <a:ea charset="0" panose="02040503050406030204" pitchFamily="18" typeface="Cambria"/>
              </a:rPr>
              <a:t>Estimated Geometric Change - Horizontal</a:t>
            </a:r>
          </a:p>
        </p:txBody>
      </p:sp>
      <p:sp>
        <p:nvSpPr>
          <p:cNvPr id="7" name="TextBox 6">
            <a:extLst>
              <a:ext uri="{FF2B5EF4-FFF2-40B4-BE49-F238E27FC236}">
                <a16:creationId xmlns:a16="http://schemas.microsoft.com/office/drawing/2014/main" id="{A3227FD0-2B0C-4549-8B66-AADDD8EE9E43}"/>
              </a:ext>
            </a:extLst>
          </p:cNvPr>
          <p:cNvSpPr txBox="1"/>
          <p:nvPr/>
        </p:nvSpPr>
        <p:spPr bwMode="auto">
          <a:xfrm>
            <a:off x="2203848" y="425456"/>
            <a:ext cx="4736306" cy="461665"/>
          </a:xfrm>
          <a:prstGeom prst="rect">
            <a:avLst/>
          </a:prstGeom>
          <a:solidFill>
            <a:schemeClr val="bg1">
              <a:lumMod val="85000"/>
            </a:schemeClr>
          </a:solidFill>
          <a:ln w="9525">
            <a:noFill/>
            <a:miter lim="800000"/>
            <a:headEnd/>
            <a:tailEnd/>
          </a:ln>
        </p:spPr>
        <p:txBody>
          <a:bodyPr rtlCol="0" wrap="square">
            <a:spAutoFit/>
          </a:bodyPr>
          <a:lstStyle/>
          <a:p>
            <a:pPr algn="ctr"/>
            <a:r>
              <a:rPr dirty="0" lang="en-US" sz="2400">
                <a:latin charset="0" panose="02040503050406030204" pitchFamily="18" typeface="Cambria"/>
                <a:ea charset="0" panose="02040503050406030204" pitchFamily="18" typeface="Cambria"/>
              </a:rPr>
              <a:t>NAD83 (2011) </a:t>
            </a:r>
            <a:r>
              <a:rPr dirty="0" lang="en-US" sz="2400">
                <a:latin charset="0" panose="02040503050406030204" pitchFamily="18" typeface="Cambria"/>
                <a:ea charset="0" panose="02040503050406030204" pitchFamily="18" typeface="Cambria"/>
                <a:sym charset="2" panose="05000000000000000000" pitchFamily="2" typeface="Wingdings"/>
              </a:rPr>
              <a:t> NATRF2022</a:t>
            </a:r>
            <a:endParaRPr dirty="0" lang="en-US" sz="2400">
              <a:latin charset="0" panose="02040503050406030204" pitchFamily="18" typeface="Cambria"/>
              <a:ea charset="0" panose="02040503050406030204" pitchFamily="18" typeface="Cambria"/>
            </a:endParaRPr>
          </a:p>
        </p:txBody>
      </p:sp>
      <p:sp>
        <p:nvSpPr>
          <p:cNvPr id="8" name="TextBox 7">
            <a:extLst>
              <a:ext uri="{FF2B5EF4-FFF2-40B4-BE49-F238E27FC236}">
                <a16:creationId xmlns:a16="http://schemas.microsoft.com/office/drawing/2014/main" id="{E61DAE50-4102-41B7-86E3-59632E0311E8}"/>
              </a:ext>
            </a:extLst>
          </p:cNvPr>
          <p:cNvSpPr txBox="1"/>
          <p:nvPr/>
        </p:nvSpPr>
        <p:spPr bwMode="auto">
          <a:xfrm rot="19160232">
            <a:off x="5290365" y="3079152"/>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3.6</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9" name="TextBox 8">
            <a:extLst>
              <a:ext uri="{FF2B5EF4-FFF2-40B4-BE49-F238E27FC236}">
                <a16:creationId xmlns:a16="http://schemas.microsoft.com/office/drawing/2014/main" id="{5E07F4F5-D74D-4642-A75B-553B504FCF7B}"/>
              </a:ext>
            </a:extLst>
          </p:cNvPr>
          <p:cNvSpPr txBox="1"/>
          <p:nvPr/>
        </p:nvSpPr>
        <p:spPr bwMode="auto">
          <a:xfrm rot="19731704">
            <a:off x="4914909" y="1210845"/>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4.3</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0" name="TextBox 9">
            <a:extLst>
              <a:ext uri="{FF2B5EF4-FFF2-40B4-BE49-F238E27FC236}">
                <a16:creationId xmlns:a16="http://schemas.microsoft.com/office/drawing/2014/main" id="{9A18E5B6-3494-4A65-B32E-7F0D0F9CFA6C}"/>
              </a:ext>
            </a:extLst>
          </p:cNvPr>
          <p:cNvSpPr txBox="1"/>
          <p:nvPr/>
        </p:nvSpPr>
        <p:spPr bwMode="auto">
          <a:xfrm rot="19603532">
            <a:off x="5296815" y="2046348"/>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3.9</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1" name="Arrow: Up 10">
            <a:extLst>
              <a:ext uri="{FF2B5EF4-FFF2-40B4-BE49-F238E27FC236}">
                <a16:creationId xmlns:a16="http://schemas.microsoft.com/office/drawing/2014/main" id="{A56F6F23-74DA-4424-931E-E58FFB8C7C63}"/>
              </a:ext>
            </a:extLst>
          </p:cNvPr>
          <p:cNvSpPr/>
          <p:nvPr/>
        </p:nvSpPr>
        <p:spPr>
          <a:xfrm rot="18732100">
            <a:off x="3174325" y="1301872"/>
            <a:ext cx="592931" cy="2539756"/>
          </a:xfrm>
          <a:prstGeom prst="upArrow">
            <a:avLst/>
          </a:prstGeom>
        </p:spPr>
        <p:style>
          <a:lnRef idx="1">
            <a:schemeClr val="accent3"/>
          </a:lnRef>
          <a:fillRef idx="3">
            <a:schemeClr val="accent3"/>
          </a:fillRef>
          <a:effectRef idx="2">
            <a:schemeClr val="accent3"/>
          </a:effectRef>
          <a:fontRef idx="minor">
            <a:schemeClr val="lt1"/>
          </a:fontRef>
        </p:style>
        <p:txBody>
          <a:bodyPr anchor="ctr" rtlCol="0" vert="vert"/>
          <a:lstStyle/>
          <a:p>
            <a:pPr algn="ctr"/>
            <a:r>
              <a:rPr dirty="0" lang="en-US" sz="2100">
                <a:solidFill>
                  <a:schemeClr val="tx1"/>
                </a:solidFill>
                <a:latin charset="0" panose="020B0604020202020204" pitchFamily="34" typeface="Arial"/>
                <a:cs charset="0" panose="020B0604020202020204" pitchFamily="34" typeface="Arial"/>
              </a:rPr>
              <a:t>Direction of Shift</a:t>
            </a:r>
          </a:p>
        </p:txBody>
      </p:sp>
      <p:sp>
        <p:nvSpPr>
          <p:cNvPr id="14" name="TextBox 13">
            <a:extLst>
              <a:ext uri="{FF2B5EF4-FFF2-40B4-BE49-F238E27FC236}">
                <a16:creationId xmlns:a16="http://schemas.microsoft.com/office/drawing/2014/main" id="{5D803E20-CC9A-4694-91E8-FC164E571726}"/>
              </a:ext>
            </a:extLst>
          </p:cNvPr>
          <p:cNvSpPr txBox="1"/>
          <p:nvPr/>
        </p:nvSpPr>
        <p:spPr bwMode="auto">
          <a:xfrm rot="19275728">
            <a:off x="3242333" y="961428"/>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4.6</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5" name="TextBox 14">
            <a:extLst>
              <a:ext uri="{FF2B5EF4-FFF2-40B4-BE49-F238E27FC236}">
                <a16:creationId xmlns:a16="http://schemas.microsoft.com/office/drawing/2014/main" id="{9D713031-26E7-4DB3-B3DD-C3911359ECC6}"/>
              </a:ext>
            </a:extLst>
          </p:cNvPr>
          <p:cNvSpPr txBox="1"/>
          <p:nvPr/>
        </p:nvSpPr>
        <p:spPr bwMode="auto">
          <a:xfrm rot="19028476">
            <a:off x="6049082" y="4358132"/>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3.0</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Tree>
    <p:extLst>
      <p:ext uri="{BB962C8B-B14F-4D97-AF65-F5344CB8AC3E}">
        <p14:creationId xmlns:p14="http://schemas.microsoft.com/office/powerpoint/2010/main" val="344707653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4">
                                  <p:stCondLst>
                                    <p:cond delay="0"/>
                                  </p:stCondLst>
                                  <p:childTnLst>
                                    <p:set>
                                      <p:cBhvr>
                                        <p:cTn dur="1" fill="hold" id="6">
                                          <p:stCondLst>
                                            <p:cond delay="0"/>
                                          </p:stCondLst>
                                        </p:cTn>
                                        <p:tgtEl>
                                          <p:spTgt spid="11"/>
                                        </p:tgtEl>
                                        <p:attrNameLst>
                                          <p:attrName>style.visibility</p:attrName>
                                        </p:attrNameLst>
                                      </p:cBhvr>
                                      <p:to>
                                        <p:strVal val="visible"/>
                                      </p:to>
                                    </p:set>
                                    <p:animEffect filter="wipe(down)" transition="in">
                                      <p:cBhvr>
                                        <p:cTn dur="500" id="7"/>
                                        <p:tgtEl>
                                          <p:spTgt spid="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249191-212D-4E06-8930-BED57B188054}"/>
              </a:ext>
            </a:extLst>
          </p:cNvPr>
          <p:cNvPicPr>
            <a:picLocks noChangeAspect="1"/>
          </p:cNvPicPr>
          <p:nvPr/>
        </p:nvPicPr>
        <p:blipFill>
          <a:blip r:embed="rId2"/>
          <a:stretch>
            <a:fillRect/>
          </a:stretch>
        </p:blipFill>
        <p:spPr>
          <a:xfrm>
            <a:off x="652874" y="2390776"/>
            <a:ext cx="7838253" cy="2362776"/>
          </a:xfrm>
          <a:prstGeom prst="rect">
            <a:avLst/>
          </a:prstGeom>
          <a:ln w="31750">
            <a:solidFill>
              <a:schemeClr val="bg1">
                <a:lumMod val="65000"/>
              </a:schemeClr>
            </a:solidFill>
          </a:ln>
        </p:spPr>
      </p:pic>
      <p:sp>
        <p:nvSpPr>
          <p:cNvPr id="2" name="Title 1">
            <a:extLst>
              <a:ext uri="{FF2B5EF4-FFF2-40B4-BE49-F238E27FC236}">
                <a16:creationId xmlns:a16="http://schemas.microsoft.com/office/drawing/2014/main" id="{4C0F1FB6-D118-1FBC-6F8C-98A5677159D1}"/>
              </a:ext>
            </a:extLst>
          </p:cNvPr>
          <p:cNvSpPr>
            <a:spLocks noGrp="1"/>
          </p:cNvSpPr>
          <p:nvPr>
            <p:ph type="title"/>
          </p:nvPr>
        </p:nvSpPr>
        <p:spPr/>
        <p:txBody>
          <a:bodyPr>
            <a:normAutofit/>
          </a:bodyPr>
          <a:lstStyle/>
          <a:p>
            <a:r>
              <a:rPr lang="en-US" sz="4000" dirty="0"/>
              <a:t>New Lat/Long = New XY</a:t>
            </a:r>
          </a:p>
        </p:txBody>
      </p:sp>
      <p:sp>
        <p:nvSpPr>
          <p:cNvPr id="3" name="Content Placeholder 2">
            <a:extLst>
              <a:ext uri="{FF2B5EF4-FFF2-40B4-BE49-F238E27FC236}">
                <a16:creationId xmlns:a16="http://schemas.microsoft.com/office/drawing/2014/main" id="{7541B6A6-E276-C09B-BDF4-7B3F1745D7B0}"/>
              </a:ext>
            </a:extLst>
          </p:cNvPr>
          <p:cNvSpPr>
            <a:spLocks noGrp="1"/>
          </p:cNvSpPr>
          <p:nvPr>
            <p:ph idx="1"/>
          </p:nvPr>
        </p:nvSpPr>
        <p:spPr/>
        <p:txBody>
          <a:bodyPr>
            <a:normAutofit/>
          </a:bodyPr>
          <a:lstStyle/>
          <a:p>
            <a:r>
              <a:rPr lang="en-US" sz="2800" dirty="0"/>
              <a:t>With a new horizontal datum…</a:t>
            </a:r>
          </a:p>
          <a:p>
            <a:r>
              <a:rPr lang="en-US" sz="2800" dirty="0"/>
              <a:t>There comes a new set of SPCS zones</a:t>
            </a:r>
          </a:p>
        </p:txBody>
      </p:sp>
    </p:spTree>
    <p:extLst>
      <p:ext uri="{BB962C8B-B14F-4D97-AF65-F5344CB8AC3E}">
        <p14:creationId xmlns:p14="http://schemas.microsoft.com/office/powerpoint/2010/main" val="39007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48841"/>
            <a:ext cx="6915150" cy="665559"/>
          </a:xfrm>
        </p:spPr>
        <p:txBody>
          <a:bodyPr>
            <a:normAutofit fontScale="90000"/>
          </a:bodyPr>
          <a:lstStyle/>
          <a:p>
            <a:r>
              <a:rPr lang="en-US" sz="4050" dirty="0"/>
              <a:t>CORS Networks</a:t>
            </a:r>
          </a:p>
        </p:txBody>
      </p:sp>
      <p:sp>
        <p:nvSpPr>
          <p:cNvPr id="3" name="Content Placeholder 2"/>
          <p:cNvSpPr>
            <a:spLocks noGrp="1"/>
          </p:cNvSpPr>
          <p:nvPr>
            <p:ph idx="1"/>
          </p:nvPr>
        </p:nvSpPr>
        <p:spPr>
          <a:xfrm>
            <a:off x="238125" y="990601"/>
            <a:ext cx="8696325" cy="3776663"/>
          </a:xfrm>
        </p:spPr>
        <p:txBody>
          <a:bodyPr>
            <a:normAutofit/>
          </a:bodyPr>
          <a:lstStyle/>
          <a:p>
            <a:r>
              <a:rPr lang="en-US" sz="2800" b="1" dirty="0"/>
              <a:t>Global</a:t>
            </a:r>
            <a:r>
              <a:rPr lang="en-US" sz="2800" dirty="0"/>
              <a:t>: International GNSS Service (IGS) Network</a:t>
            </a:r>
          </a:p>
          <a:p>
            <a:pPr lvl="1"/>
            <a:endParaRPr lang="en-US" sz="2400" i="1" dirty="0"/>
          </a:p>
          <a:p>
            <a:pPr>
              <a:spcBef>
                <a:spcPts val="1350"/>
              </a:spcBef>
            </a:pPr>
            <a:r>
              <a:rPr lang="en-US" sz="2800" b="1" dirty="0"/>
              <a:t>NSRS</a:t>
            </a:r>
            <a:r>
              <a:rPr lang="en-US" sz="2800" dirty="0"/>
              <a:t>: NOAA CORS Network (NCN)</a:t>
            </a:r>
          </a:p>
          <a:p>
            <a:pPr lvl="1"/>
            <a:endParaRPr lang="en-US" sz="2400" dirty="0"/>
          </a:p>
          <a:p>
            <a:pPr>
              <a:spcBef>
                <a:spcPts val="1350"/>
              </a:spcBef>
            </a:pPr>
            <a:r>
              <a:rPr lang="en-US" sz="2800" b="1" dirty="0"/>
              <a:t>Regional</a:t>
            </a:r>
            <a:r>
              <a:rPr lang="en-US" sz="2800" dirty="0"/>
              <a:t>: State/Municipal or Private CORS Networks</a:t>
            </a:r>
          </a:p>
          <a:p>
            <a:pPr lvl="1"/>
            <a:endParaRPr lang="en-US" sz="2400" dirty="0"/>
          </a:p>
        </p:txBody>
      </p:sp>
      <p:sp>
        <p:nvSpPr>
          <p:cNvPr id="5" name="Arrow: Up 4">
            <a:extLst>
              <a:ext uri="{FF2B5EF4-FFF2-40B4-BE49-F238E27FC236}">
                <a16:creationId xmlns:a16="http://schemas.microsoft.com/office/drawing/2014/main" id="{EE09B06F-7CD4-4DE1-8657-A8517ABA6AEA}"/>
              </a:ext>
            </a:extLst>
          </p:cNvPr>
          <p:cNvSpPr/>
          <p:nvPr/>
        </p:nvSpPr>
        <p:spPr>
          <a:xfrm>
            <a:off x="2493645" y="1422561"/>
            <a:ext cx="678180" cy="648462"/>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17BC2672-C476-42F6-9806-39346FB3C29B}"/>
              </a:ext>
            </a:extLst>
          </p:cNvPr>
          <p:cNvSpPr txBox="1"/>
          <p:nvPr/>
        </p:nvSpPr>
        <p:spPr bwMode="auto">
          <a:xfrm>
            <a:off x="1352964" y="3922066"/>
            <a:ext cx="6438072" cy="46166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ea typeface="Cambria" panose="02040503050406030204" pitchFamily="18" charset="0"/>
              </a:rPr>
              <a:t>They’re all </a:t>
            </a:r>
            <a:r>
              <a:rPr lang="en-US" sz="2400" i="1" dirty="0">
                <a:latin typeface="Cambria" panose="02040503050406030204" pitchFamily="18" charset="0"/>
                <a:ea typeface="Cambria" panose="02040503050406030204" pitchFamily="18" charset="0"/>
              </a:rPr>
              <a:t>semi</a:t>
            </a:r>
            <a:r>
              <a:rPr lang="en-US" sz="2400" dirty="0">
                <a:latin typeface="Cambria" panose="02040503050406030204" pitchFamily="18" charset="0"/>
                <a:ea typeface="Cambria" panose="02040503050406030204" pitchFamily="18" charset="0"/>
              </a:rPr>
              <a:t>-coupled, not 100% overlap.</a:t>
            </a:r>
          </a:p>
        </p:txBody>
      </p:sp>
      <p:sp>
        <p:nvSpPr>
          <p:cNvPr id="7" name="Arrow: Up 6">
            <a:extLst>
              <a:ext uri="{FF2B5EF4-FFF2-40B4-BE49-F238E27FC236}">
                <a16:creationId xmlns:a16="http://schemas.microsoft.com/office/drawing/2014/main" id="{A3CD600A-7641-4015-9ECE-EB78BB5A18E5}"/>
              </a:ext>
            </a:extLst>
          </p:cNvPr>
          <p:cNvSpPr/>
          <p:nvPr/>
        </p:nvSpPr>
        <p:spPr>
          <a:xfrm>
            <a:off x="2493645" y="2502983"/>
            <a:ext cx="678180" cy="648462"/>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44938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665976"/>
            <a:ext cx="6858000" cy="3567643"/>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1983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SPCS83</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North and South Zones as they exist now</a:t>
            </a:r>
          </a:p>
        </p:txBody>
      </p:sp>
    </p:spTree>
    <p:extLst>
      <p:ext uri="{BB962C8B-B14F-4D97-AF65-F5344CB8AC3E}">
        <p14:creationId xmlns:p14="http://schemas.microsoft.com/office/powerpoint/2010/main" val="9439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
            <a:ext cx="6858000" cy="5143499"/>
          </a:xfrm>
          <a:prstGeom prst="rect">
            <a:avLst/>
          </a:prstGeom>
        </p:spPr>
      </p:pic>
      <p:sp>
        <p:nvSpPr>
          <p:cNvPr id="2" name="TextBox 1" hidden="1"/>
          <p:cNvSpPr txBox="1"/>
          <p:nvPr/>
        </p:nvSpPr>
        <p:spPr>
          <a:xfrm rot="19482167">
            <a:off x="1180279" y="1427645"/>
            <a:ext cx="7031216" cy="2389116"/>
          </a:xfrm>
          <a:prstGeom prst="rect">
            <a:avLst/>
          </a:prstGeom>
          <a:noFill/>
        </p:spPr>
        <p:txBody>
          <a:bodyPr wrap="square" rtlCol="0">
            <a:spAutoFit/>
          </a:bodyPr>
          <a:lstStyle/>
          <a:p>
            <a:pPr defTabSz="685800">
              <a:defRPr/>
            </a:pPr>
            <a:r>
              <a:rPr lang="en-US" sz="14925" spc="750" dirty="0">
                <a:solidFill>
                  <a:prstClr val="black">
                    <a:alpha val="30000"/>
                  </a:prstClr>
                </a:solidFill>
                <a:latin typeface="Arial" panose="020B0604020202020204" pitchFamily="34" charset="0"/>
                <a:ea typeface="ＭＳ Ｐゴシック" pitchFamily="34" charset="-128"/>
                <a:cs typeface="Arial" panose="020B0604020202020204" pitchFamily="34" charset="0"/>
              </a:rPr>
              <a:t>DRAFT</a:t>
            </a:r>
          </a:p>
        </p:txBody>
      </p:sp>
    </p:spTree>
    <p:extLst>
      <p:ext uri="{BB962C8B-B14F-4D97-AF65-F5344CB8AC3E}">
        <p14:creationId xmlns:p14="http://schemas.microsoft.com/office/powerpoint/2010/main" val="427849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1"/>
            <a:ext cx="6857999" cy="5143499"/>
          </a:xfrm>
          <a:prstGeom prst="rect">
            <a:avLst/>
          </a:prstGeom>
        </p:spPr>
      </p:pic>
      <p:sp>
        <p:nvSpPr>
          <p:cNvPr id="3" name="TextBox 2" hidden="1"/>
          <p:cNvSpPr txBox="1"/>
          <p:nvPr/>
        </p:nvSpPr>
        <p:spPr>
          <a:xfrm rot="19482167">
            <a:off x="1180279" y="1427645"/>
            <a:ext cx="7031216" cy="2389116"/>
          </a:xfrm>
          <a:prstGeom prst="rect">
            <a:avLst/>
          </a:prstGeom>
          <a:noFill/>
        </p:spPr>
        <p:txBody>
          <a:bodyPr wrap="square" rtlCol="0">
            <a:spAutoFit/>
          </a:bodyPr>
          <a:lstStyle/>
          <a:p>
            <a:pPr defTabSz="685800">
              <a:defRPr/>
            </a:pPr>
            <a:r>
              <a:rPr lang="en-US" sz="14925" spc="750" dirty="0">
                <a:solidFill>
                  <a:prstClr val="black">
                    <a:alpha val="30000"/>
                  </a:prstClr>
                </a:solidFill>
                <a:latin typeface="Arial" panose="020B0604020202020204" pitchFamily="34" charset="0"/>
                <a:ea typeface="ＭＳ Ｐゴシック" pitchFamily="34" charset="-128"/>
                <a:cs typeface="Arial" panose="020B0604020202020204" pitchFamily="34" charset="0"/>
              </a:rPr>
              <a:t>DRAFT</a:t>
            </a:r>
          </a:p>
        </p:txBody>
      </p:sp>
    </p:spTree>
    <p:extLst>
      <p:ext uri="{BB962C8B-B14F-4D97-AF65-F5344CB8AC3E}">
        <p14:creationId xmlns:p14="http://schemas.microsoft.com/office/powerpoint/2010/main" val="394565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0A3C4-C14B-48D0-B2AB-9003458995A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1233995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983142"/>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2022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SPCS2022</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PA stakeholders requested 4-5 zones, which NGS designed, the following are p</a:t>
            </a:r>
            <a:r>
              <a:rPr lang="en-US" sz="2700" i="1" spc="-15" dirty="0">
                <a:solidFill>
                  <a:prstClr val="black"/>
                </a:solidFill>
                <a:latin typeface="Cambria" panose="02040503050406030204" pitchFamily="18" charset="0"/>
                <a:ea typeface="ＭＳ Ｐゴシック" pitchFamily="34" charset="-128"/>
                <a:cs typeface="Arial Black"/>
              </a:rPr>
              <a:t>reliminary</a:t>
            </a: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 maps</a:t>
            </a:r>
          </a:p>
        </p:txBody>
      </p:sp>
    </p:spTree>
    <p:extLst>
      <p:ext uri="{BB962C8B-B14F-4D97-AF65-F5344CB8AC3E}">
        <p14:creationId xmlns:p14="http://schemas.microsoft.com/office/powerpoint/2010/main" val="387102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4E3A-7694-48B2-857A-5D46EE907A04}"/>
              </a:ext>
            </a:extLst>
          </p:cNvPr>
          <p:cNvSpPr>
            <a:spLocks noGrp="1"/>
          </p:cNvSpPr>
          <p:nvPr>
            <p:ph type="title"/>
          </p:nvPr>
        </p:nvSpPr>
        <p:spPr>
          <a:xfrm>
            <a:off x="1143000" y="205979"/>
            <a:ext cx="6858000" cy="857250"/>
          </a:xfrm>
        </p:spPr>
        <p:txBody>
          <a:bodyPr/>
          <a:lstStyle/>
          <a:p>
            <a:r>
              <a:rPr lang="en-US" sz="3150" dirty="0"/>
              <a:t>Stakeholders Involved in PA SPCS2022</a:t>
            </a:r>
          </a:p>
        </p:txBody>
      </p:sp>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474561" y="979169"/>
            <a:ext cx="8206451" cy="4011692"/>
          </a:xfrm>
        </p:spPr>
        <p:txBody>
          <a:bodyPr>
            <a:noAutofit/>
          </a:bodyPr>
          <a:lstStyle/>
          <a:p>
            <a:r>
              <a:rPr lang="en-US" sz="2400" dirty="0">
                <a:latin typeface="Cambria" panose="02040503050406030204" pitchFamily="18" charset="0"/>
                <a:ea typeface="Cambria" panose="02040503050406030204" pitchFamily="18" charset="0"/>
              </a:rPr>
              <a:t>PennDOT</a:t>
            </a:r>
          </a:p>
          <a:p>
            <a:r>
              <a:rPr lang="en-US" sz="2400" dirty="0">
                <a:latin typeface="Cambria" panose="02040503050406030204" pitchFamily="18" charset="0"/>
                <a:ea typeface="Cambria" panose="02040503050406030204" pitchFamily="18" charset="0"/>
              </a:rPr>
              <a:t>PTC</a:t>
            </a:r>
          </a:p>
          <a:p>
            <a:r>
              <a:rPr lang="en-US" sz="2400" dirty="0">
                <a:latin typeface="Cambria" panose="02040503050406030204" pitchFamily="18" charset="0"/>
                <a:ea typeface="Cambria" panose="02040503050406030204" pitchFamily="18" charset="0"/>
              </a:rPr>
              <a:t>PSLS</a:t>
            </a:r>
          </a:p>
          <a:p>
            <a:r>
              <a:rPr lang="en-US" sz="2400" dirty="0">
                <a:latin typeface="Cambria" panose="02040503050406030204" pitchFamily="18" charset="0"/>
                <a:ea typeface="Cambria" panose="02040503050406030204" pitchFamily="18" charset="0"/>
              </a:rPr>
              <a:t>PSPE</a:t>
            </a:r>
          </a:p>
          <a:p>
            <a:r>
              <a:rPr lang="en-US" sz="2400" dirty="0">
                <a:latin typeface="Cambria" panose="02040503050406030204" pitchFamily="18" charset="0"/>
                <a:ea typeface="Cambria" panose="02040503050406030204" pitchFamily="18" charset="0"/>
              </a:rPr>
              <a:t>PA Geospatial Coordinating Board (</a:t>
            </a:r>
            <a:r>
              <a:rPr lang="en-US" sz="2400" dirty="0" err="1">
                <a:latin typeface="Cambria" panose="02040503050406030204" pitchFamily="18" charset="0"/>
                <a:ea typeface="Cambria" panose="02040503050406030204" pitchFamily="18" charset="0"/>
              </a:rPr>
              <a:t>GeoBoard</a:t>
            </a:r>
            <a:r>
              <a:rPr lang="en-US" sz="2400" dirty="0">
                <a:latin typeface="Cambria" panose="02040503050406030204" pitchFamily="18" charset="0"/>
                <a:ea typeface="Cambria" panose="02040503050406030204" pitchFamily="18" charset="0"/>
              </a:rPr>
              <a:t>)</a:t>
            </a:r>
          </a:p>
          <a:p>
            <a:pPr lvl="1">
              <a:spcBef>
                <a:spcPts val="0"/>
              </a:spcBef>
            </a:pPr>
            <a:r>
              <a:rPr lang="en-US" sz="1400" dirty="0"/>
              <a:t>Geodetic Working Group</a:t>
            </a:r>
          </a:p>
          <a:p>
            <a:r>
              <a:rPr lang="en-US" sz="2400" dirty="0">
                <a:latin typeface="Cambria" panose="02040503050406030204" pitchFamily="18" charset="0"/>
                <a:ea typeface="Cambria" panose="02040503050406030204" pitchFamily="18" charset="0"/>
              </a:rPr>
              <a:t>County GIS Professionals Association of PA</a:t>
            </a:r>
          </a:p>
          <a:p>
            <a:r>
              <a:rPr lang="en-US" sz="2400" dirty="0">
                <a:latin typeface="Cambria" panose="02040503050406030204" pitchFamily="18" charset="0"/>
                <a:ea typeface="Cambria" panose="02040503050406030204" pitchFamily="18" charset="0"/>
              </a:rPr>
              <a:t>PA-MAGIC (</a:t>
            </a:r>
            <a:r>
              <a:rPr lang="en-US" sz="2400" i="1" dirty="0">
                <a:latin typeface="Cambria" panose="02040503050406030204" pitchFamily="18" charset="0"/>
                <a:ea typeface="Cambria" panose="02040503050406030204" pitchFamily="18" charset="0"/>
              </a:rPr>
              <a:t>now Keystone GIS</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PA-MAPPS</a:t>
            </a:r>
          </a:p>
        </p:txBody>
      </p:sp>
    </p:spTree>
    <p:extLst>
      <p:ext uri="{BB962C8B-B14F-4D97-AF65-F5344CB8AC3E}">
        <p14:creationId xmlns:p14="http://schemas.microsoft.com/office/powerpoint/2010/main" val="187171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2" y="1"/>
            <a:ext cx="6857997" cy="5143498"/>
          </a:xfrm>
          <a:prstGeom prst="rect">
            <a:avLst/>
          </a:prstGeom>
        </p:spPr>
      </p:pic>
    </p:spTree>
    <p:extLst>
      <p:ext uri="{BB962C8B-B14F-4D97-AF65-F5344CB8AC3E}">
        <p14:creationId xmlns:p14="http://schemas.microsoft.com/office/powerpoint/2010/main" val="356017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0"/>
            <a:ext cx="6857996" cy="5143497"/>
          </a:xfrm>
          <a:prstGeom prst="rect">
            <a:avLst/>
          </a:prstGeom>
        </p:spPr>
      </p:pic>
    </p:spTree>
    <p:extLst>
      <p:ext uri="{BB962C8B-B14F-4D97-AF65-F5344CB8AC3E}">
        <p14:creationId xmlns:p14="http://schemas.microsoft.com/office/powerpoint/2010/main" val="301628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2" y="0"/>
            <a:ext cx="6857997" cy="5143497"/>
          </a:xfrm>
          <a:prstGeom prst="rect">
            <a:avLst/>
          </a:prstGeom>
        </p:spPr>
      </p:pic>
    </p:spTree>
    <p:extLst>
      <p:ext uri="{BB962C8B-B14F-4D97-AF65-F5344CB8AC3E}">
        <p14:creationId xmlns:p14="http://schemas.microsoft.com/office/powerpoint/2010/main" val="101967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0"/>
            <a:ext cx="6857997" cy="5143497"/>
          </a:xfrm>
          <a:prstGeom prst="rect">
            <a:avLst/>
          </a:prstGeom>
        </p:spPr>
      </p:pic>
    </p:spTree>
    <p:extLst>
      <p:ext uri="{BB962C8B-B14F-4D97-AF65-F5344CB8AC3E}">
        <p14:creationId xmlns:p14="http://schemas.microsoft.com/office/powerpoint/2010/main" val="107699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p="http://schemas.openxmlformats.org/presentationml/2006/main" xmlns:a="http://schemas.openxmlformats.org/drawingml/2006/main" xmlns:r="http://schemas.openxmlformats.org/officeDocument/2006/relationships">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17"/>
          <a:stretch/>
        </p:blipFill>
        <p:spPr>
          <a:xfrm>
            <a:off x="1137288" y="0"/>
            <a:ext cx="6863713" cy="5029200"/>
          </a:xfrm>
          <a:prstGeom prst="rect">
            <a:avLst/>
          </a:prstGeom>
        </p:spPr>
      </p:pic>
      <p:sp>
        <p:nvSpPr>
          <p:cNvPr id="6" name="TextBox 5"/>
          <p:cNvSpPr txBox="1"/>
          <p:nvPr/>
        </p:nvSpPr>
        <p:spPr bwMode="auto">
          <a:xfrm>
            <a:off x="1137288" y="4759748"/>
            <a:ext cx="2992483" cy="253916"/>
          </a:xfrm>
          <a:prstGeom prst="rect">
            <a:avLst/>
          </a:prstGeom>
          <a:noFill/>
          <a:ln w="9525">
            <a:noFill/>
            <a:miter lim="800000"/>
            <a:headEnd/>
            <a:tailEnd/>
          </a:ln>
        </p:spPr>
        <p:txBody>
          <a:bodyPr rtlCol="0" wrap="square">
            <a:spAutoFit/>
          </a:bodyPr>
          <a:lstStyle/>
          <a:p>
            <a:r>
              <a:rPr dirty="0" lang="en-US" sz="1050"/>
              <a:t>Source: https://www.igs.org/maps/#station-map</a:t>
            </a:r>
          </a:p>
        </p:txBody>
      </p:sp>
      <p:sp>
        <p:nvSpPr>
          <p:cNvPr id="4" name="object 3"/>
          <p:cNvSpPr>
            <a:spLocks noChangeAspect="1"/>
          </p:cNvSpPr>
          <p:nvPr/>
        </p:nvSpPr>
        <p:spPr>
          <a:xfrm>
            <a:off x="2086433" y="1806163"/>
            <a:ext cx="1296554" cy="708437"/>
          </a:xfrm>
          <a:prstGeom prst="rect">
            <a:avLst/>
          </a:prstGeom>
          <a:blipFill>
            <a:blip cstate="print" r:embed="rId4"/>
            <a:stretch>
              <a:fillRect/>
            </a:stretch>
          </a:blipFill>
        </p:spPr>
        <p:txBody>
          <a:bodyPr bIns="0" lIns="0" rIns="0" rtlCol="0" tIns="0" wrap="square"/>
          <a:lstStyle/>
          <a:p>
            <a:endParaRPr sz="1350"/>
          </a:p>
        </p:txBody>
      </p:sp>
      <p:sp>
        <p:nvSpPr>
          <p:cNvPr id="2" name="Title 1"/>
          <p:cNvSpPr>
            <a:spLocks noGrp="1"/>
          </p:cNvSpPr>
          <p:nvPr>
            <p:ph idx="4294967295" type="title"/>
          </p:nvPr>
        </p:nvSpPr>
        <p:spPr>
          <a:xfrm>
            <a:off x="2286000" y="-15875"/>
            <a:ext cx="6858000" cy="476250"/>
          </a:xfrm>
        </p:spPr>
        <p:txBody>
          <a:bodyPr>
            <a:normAutofit fontScale="90000"/>
          </a:bodyPr>
          <a:lstStyle/>
          <a:p>
            <a:r>
              <a:rPr b="1" dirty="0" lang="en-US">
                <a:latin charset="0" panose="02040503050406030204" pitchFamily="18" typeface="Cambria"/>
                <a:ea charset="0" panose="02040503050406030204" pitchFamily="18" typeface="Cambria"/>
              </a:rPr>
              <a:t>IGS CORS Network</a:t>
            </a:r>
          </a:p>
        </p:txBody>
      </p:sp>
    </p:spTree>
    <p:extLst>
      <p:ext uri="{BB962C8B-B14F-4D97-AF65-F5344CB8AC3E}">
        <p14:creationId xmlns:p14="http://schemas.microsoft.com/office/powerpoint/2010/main" val="1011468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8">
                                  <p:stCondLst>
                                    <p:cond delay="0"/>
                                  </p:stCondLst>
                                  <p:childTnLst>
                                    <p:set>
                                      <p:cBhvr>
                                        <p:cTn dur="1" fill="hold" id="6">
                                          <p:stCondLst>
                                            <p:cond delay="0"/>
                                          </p:stCondLst>
                                        </p:cTn>
                                        <p:tgtEl>
                                          <p:spTgt spid="4"/>
                                        </p:tgtEl>
                                        <p:attrNameLst>
                                          <p:attrName>style.visibility</p:attrName>
                                        </p:attrNameLst>
                                      </p:cBhvr>
                                      <p:to>
                                        <p:strVal val="visible"/>
                                      </p:to>
                                    </p:set>
                                    <p:anim calcmode="lin" valueType="num">
                                      <p:cBhvr additive="base">
                                        <p:cTn dur="500" fill="hold" id="7"/>
                                        <p:tgtEl>
                                          <p:spTgt spid="4"/>
                                        </p:tgtEl>
                                        <p:attrNameLst>
                                          <p:attrName>ppt_x</p:attrName>
                                        </p:attrNameLst>
                                      </p:cBhvr>
                                      <p:tavLst>
                                        <p:tav tm="0">
                                          <p:val>
                                            <p:strVal val="0-#ppt_w/2"/>
                                          </p:val>
                                        </p:tav>
                                        <p:tav tm="100000">
                                          <p:val>
                                            <p:strVal val="#ppt_x"/>
                                          </p:val>
                                        </p:tav>
                                      </p:tavLst>
                                    </p:anim>
                                    <p:anim calcmode="lin" valueType="num">
                                      <p:cBhvr additive="base">
                                        <p:cTn dur="500" fill="hold" id="8"/>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4"/>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4B417-2184-4D47-8CE3-95579C3B573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40207834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0A3C4-C14B-48D0-B2AB-9003458995A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528697056"/>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4B417-2184-4D47-8CE3-95579C3B573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4127504521"/>
      </p:ext>
    </p:extLst>
  </p:cSld>
  <p:clrMapOvr>
    <a:masterClrMapping/>
  </p:clrMapOvr>
  <p:transition spd="slow">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95A158-F3D2-4790-98E8-01506E1CE42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814990085"/>
      </p:ext>
    </p:extLst>
  </p:cSld>
  <p:clrMapOvr>
    <a:masterClrMapping/>
  </p:clrMapOvr>
  <p:transition spd="slow">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983142"/>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2022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SPCS2022</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NGS will create a </a:t>
            </a:r>
            <a:r>
              <a:rPr lang="en-US" sz="2700" b="1" i="1" spc="-15" dirty="0">
                <a:solidFill>
                  <a:prstClr val="black"/>
                </a:solidFill>
                <a:uFill>
                  <a:solidFill>
                    <a:srgbClr val="C00000"/>
                  </a:solidFill>
                </a:uFill>
                <a:latin typeface="Cambria" panose="02040503050406030204" pitchFamily="18" charset="0"/>
                <a:ea typeface="ＭＳ Ｐゴシック" pitchFamily="34" charset="-128"/>
                <a:cs typeface="Arial Black"/>
              </a:rPr>
              <a:t>Single Statewide Zone </a:t>
            </a: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for every State, the following is a </a:t>
            </a:r>
            <a:r>
              <a:rPr lang="en-US" sz="2700" i="1" u="sng" spc="-15" dirty="0">
                <a:solidFill>
                  <a:prstClr val="black"/>
                </a:solidFill>
                <a:uFill>
                  <a:solidFill>
                    <a:prstClr val="black"/>
                  </a:solidFill>
                </a:uFill>
                <a:latin typeface="Cambria" panose="02040503050406030204" pitchFamily="18" charset="0"/>
                <a:ea typeface="ＭＳ Ｐゴシック" pitchFamily="34" charset="-128"/>
                <a:cs typeface="Arial Black"/>
              </a:rPr>
              <a:t>Preliminary</a:t>
            </a: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 map </a:t>
            </a:r>
          </a:p>
        </p:txBody>
      </p:sp>
    </p:spTree>
    <p:extLst>
      <p:ext uri="{BB962C8B-B14F-4D97-AF65-F5344CB8AC3E}">
        <p14:creationId xmlns:p14="http://schemas.microsoft.com/office/powerpoint/2010/main" val="20617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1" y="0"/>
            <a:ext cx="6857998" cy="5143498"/>
          </a:xfrm>
          <a:prstGeom prst="rect">
            <a:avLst/>
          </a:prstGeom>
        </p:spPr>
      </p:pic>
    </p:spTree>
    <p:extLst>
      <p:ext uri="{BB962C8B-B14F-4D97-AF65-F5344CB8AC3E}">
        <p14:creationId xmlns:p14="http://schemas.microsoft.com/office/powerpoint/2010/main" val="412594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706143"/>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UTM (NAD83) Zones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as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UTM</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The following are maps using existing UTM zones as a Single Statewide Zone</a:t>
            </a:r>
          </a:p>
          <a:p>
            <a:pPr marL="12700" algn="ctr" defTabSz="342900" fontAlgn="base">
              <a:spcBef>
                <a:spcPts val="900"/>
              </a:spcBef>
              <a:spcAft>
                <a:spcPct val="0"/>
              </a:spcAft>
              <a:buSzPct val="159375"/>
              <a:defRPr/>
            </a:pPr>
            <a:r>
              <a:rPr lang="en-US" sz="1500" i="1" spc="-15" dirty="0">
                <a:solidFill>
                  <a:prstClr val="black"/>
                </a:solidFill>
                <a:uFill>
                  <a:solidFill>
                    <a:srgbClr val="C00000"/>
                  </a:solidFill>
                </a:uFill>
                <a:latin typeface="Cambria" panose="02040503050406030204" pitchFamily="18" charset="0"/>
                <a:ea typeface="ＭＳ Ｐゴシック" pitchFamily="34" charset="-128"/>
                <a:cs typeface="Arial Black"/>
              </a:rPr>
              <a:t>(included to highlight the </a:t>
            </a:r>
            <a:r>
              <a:rPr lang="en-US" sz="1500" b="1" i="1" spc="-15" dirty="0">
                <a:solidFill>
                  <a:prstClr val="black"/>
                </a:solidFill>
                <a:uFill>
                  <a:solidFill>
                    <a:srgbClr val="C00000"/>
                  </a:solidFill>
                </a:uFill>
                <a:latin typeface="Cambria" panose="02040503050406030204" pitchFamily="18" charset="0"/>
                <a:ea typeface="ＭＳ Ｐゴシック" pitchFamily="34" charset="-128"/>
                <a:cs typeface="Arial Black"/>
              </a:rPr>
              <a:t>lower performance</a:t>
            </a:r>
            <a:r>
              <a:rPr lang="en-US" sz="1500" i="1" spc="-15" dirty="0">
                <a:solidFill>
                  <a:prstClr val="black"/>
                </a:solidFill>
                <a:uFill>
                  <a:solidFill>
                    <a:srgbClr val="C00000"/>
                  </a:solidFill>
                </a:uFill>
                <a:latin typeface="Cambria" panose="02040503050406030204" pitchFamily="18" charset="0"/>
                <a:ea typeface="ＭＳ Ｐゴシック" pitchFamily="34" charset="-128"/>
                <a:cs typeface="Arial Black"/>
              </a:rPr>
              <a:t> as compared to Preliminary NGS Zone)</a:t>
            </a:r>
            <a:endParaRPr lang="en-US" sz="1350" i="1" spc="-15" dirty="0">
              <a:solidFill>
                <a:prstClr val="black"/>
              </a:solidFill>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109158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0"/>
            <a:ext cx="6857997" cy="5143497"/>
          </a:xfrm>
          <a:prstGeom prst="rect">
            <a:avLst/>
          </a:prstGeom>
        </p:spPr>
      </p:pic>
    </p:spTree>
    <p:extLst>
      <p:ext uri="{BB962C8B-B14F-4D97-AF65-F5344CB8AC3E}">
        <p14:creationId xmlns:p14="http://schemas.microsoft.com/office/powerpoint/2010/main" val="323905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1" y="0"/>
            <a:ext cx="6857997" cy="5143498"/>
          </a:xfrm>
          <a:prstGeom prst="rect">
            <a:avLst/>
          </a:prstGeom>
        </p:spPr>
      </p:pic>
    </p:spTree>
    <p:extLst>
      <p:ext uri="{BB962C8B-B14F-4D97-AF65-F5344CB8AC3E}">
        <p14:creationId xmlns:p14="http://schemas.microsoft.com/office/powerpoint/2010/main" val="10125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1" y="0"/>
            <a:ext cx="6857998" cy="5143498"/>
          </a:xfrm>
          <a:prstGeom prst="rect">
            <a:avLst/>
          </a:prstGeom>
        </p:spPr>
      </p:pic>
    </p:spTree>
    <p:extLst>
      <p:ext uri="{BB962C8B-B14F-4D97-AF65-F5344CB8AC3E}">
        <p14:creationId xmlns:p14="http://schemas.microsoft.com/office/powerpoint/2010/main" val="227871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2.xml><?xml version="1.0" encoding="utf-8"?>
<p:tagLst xmlns:a="http://schemas.openxmlformats.org/drawingml/2006/main" xmlns:r="http://schemas.openxmlformats.org/officeDocument/2006/relationships" xmlns:p="http://schemas.openxmlformats.org/presentationml/2006/main">
  <p:tag name="TIMING" val="|79"/>
</p:tagLst>
</file>

<file path=ppt/tags/tag3.xml><?xml version="1.0" encoding="utf-8"?>
<p:tagLst xmlns:a="http://schemas.openxmlformats.org/drawingml/2006/main" xmlns:r="http://schemas.openxmlformats.org/officeDocument/2006/relationships" xmlns:p="http://schemas.openxmlformats.org/presentationml/2006/main">
  <p:tag name="TIMING" val="|79"/>
</p:tagLst>
</file>

<file path=ppt/tags/tag4.xml><?xml version="1.0" encoding="utf-8"?>
<p:tagLst xmlns:a="http://schemas.openxmlformats.org/drawingml/2006/main" xmlns:r="http://schemas.openxmlformats.org/officeDocument/2006/relationships" xmlns:p="http://schemas.openxmlformats.org/presentationml/2006/main">
  <p:tag name="TIMING" val="|79"/>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1.5|10.3|2.4|7.8|4.3"/>
</p:tagLst>
</file>

<file path=ppt/tags/tag7.xml><?xml version="1.0" encoding="utf-8"?>
<p:tagLst xmlns:a="http://schemas.openxmlformats.org/drawingml/2006/main" xmlns:r="http://schemas.openxmlformats.org/officeDocument/2006/relationships" xmlns:p="http://schemas.openxmlformats.org/presentationml/2006/main">
  <p:tag name="TIMING" val="|1.3|7.4|1.2|2.5|5.6|5.2|3.5|2"/>
</p:tagLst>
</file>

<file path=ppt/tags/tag8.xml><?xml version="1.0" encoding="utf-8"?>
<p:tagLst xmlns:a="http://schemas.openxmlformats.org/drawingml/2006/main" xmlns:r="http://schemas.openxmlformats.org/officeDocument/2006/relationships" xmlns:p="http://schemas.openxmlformats.org/presentationml/2006/main">
  <p:tag name="TIMING" val="|1.9|5.3|1.7|9.9|5.3|4.8|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J_NGS_background_16by9.potx" id="{020F06FA-080F-4D96-A0EC-B3D89EED892E}" vid="{94947FF1-D4EC-4B85-AA78-2B1D035CD5C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JJ_NGS_background_16by9</Template>
  <TotalTime>5117</TotalTime>
  <Words>7704</Words>
  <Application>Microsoft Office PowerPoint</Application>
  <PresentationFormat>On-screen Show (16:9)</PresentationFormat>
  <Paragraphs>1202</Paragraphs>
  <Slides>145</Slides>
  <Notes>96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145</vt:i4>
      </vt:variant>
    </vt:vector>
  </HeadingPairs>
  <TitlesOfParts>
    <vt:vector size="152" baseType="lpstr">
      <vt:lpstr>Arial</vt:lpstr>
      <vt:lpstr>Arial Black</vt:lpstr>
      <vt:lpstr>Calibri</vt:lpstr>
      <vt:lpstr>Cambria</vt:lpstr>
      <vt:lpstr>Times New Roman</vt:lpstr>
      <vt:lpstr>Wingdings</vt:lpstr>
      <vt:lpstr>Office Theme</vt:lpstr>
      <vt:lpstr>NSRS Modernization Preparing for New Datums</vt:lpstr>
      <vt:lpstr>PowerPoint Presentation</vt:lpstr>
      <vt:lpstr>Organizational Structure</vt:lpstr>
      <vt:lpstr>Organizational Structure</vt:lpstr>
      <vt:lpstr>NGS Mission</vt:lpstr>
      <vt:lpstr>NGS Mission</vt:lpstr>
      <vt:lpstr>PowerPoint Presentation</vt:lpstr>
      <vt:lpstr>CORS Networks</vt:lpstr>
      <vt:lpstr>IGS CORS Network</vt:lpstr>
      <vt:lpstr>NOAA CORS Network (NCN)</vt:lpstr>
      <vt:lpstr>NOAA CORS Network (NCN) in PA</vt:lpstr>
      <vt:lpstr>KeyNetGPS CORS Network</vt:lpstr>
      <vt:lpstr>NOAA CORS Network (NCN) in PA</vt:lpstr>
      <vt:lpstr>KeyNetGPS CORS Network</vt:lpstr>
      <vt:lpstr>Online Positioning User Service</vt:lpstr>
      <vt:lpstr>NGS Products and Services</vt:lpstr>
      <vt:lpstr>PowerPoint Presentation</vt:lpstr>
      <vt:lpstr>Wait… how do I get to the NGS Beta site?</vt:lpstr>
      <vt:lpstr>PowerPoint Presentation</vt:lpstr>
      <vt:lpstr>OPUS only processes every 30s</vt:lpstr>
      <vt:lpstr>OPUS processes every 30s</vt:lpstr>
      <vt:lpstr>PowerPoint Presentation</vt:lpstr>
      <vt:lpstr>PowerPoint Presentation</vt:lpstr>
      <vt:lpstr>PowerPoint Presentation</vt:lpstr>
      <vt:lpstr>PowerPoint Presentation</vt:lpstr>
      <vt:lpstr>PowerPoint Presentation</vt:lpstr>
      <vt:lpstr>What’s the deal with GPSonBM?</vt:lpstr>
      <vt:lpstr>PowerPoint Presentation</vt:lpstr>
      <vt:lpstr>Passive Control</vt:lpstr>
      <vt:lpstr>PowerPoint Presentation</vt:lpstr>
      <vt:lpstr>PowerPoint Presentation</vt:lpstr>
      <vt:lpstr>PowerPoint Presentation</vt:lpstr>
      <vt:lpstr>PowerPoint Presentation</vt:lpstr>
      <vt:lpstr>Active Control</vt:lpstr>
      <vt:lpstr>PowerPoint Presentation</vt:lpstr>
      <vt:lpstr>PowerPoint Presentation</vt:lpstr>
      <vt:lpstr>PowerPoint Presentation</vt:lpstr>
      <vt:lpstr>Active vs. Passive Control</vt:lpstr>
      <vt:lpstr>Why OPUS Projects?</vt:lpstr>
      <vt:lpstr>PowerPoint Presentation</vt:lpstr>
      <vt:lpstr>PowerPoint Presentation</vt:lpstr>
      <vt:lpstr>PowerPoint Presentation</vt:lpstr>
      <vt:lpstr>PowerPoint Presentation</vt:lpstr>
      <vt:lpstr>Epochs in Modernized NSRS</vt:lpstr>
      <vt:lpstr>Yes, we are delayed.</vt:lpstr>
      <vt:lpstr>Delayed Release of the Modernized NSRS</vt:lpstr>
      <vt:lpstr>Evolution of the NSRS</vt:lpstr>
      <vt:lpstr>Modernized NSRS is our “smartphone”</vt:lpstr>
      <vt:lpstr>Modernizing the NSRS</vt:lpstr>
      <vt:lpstr>PowerPoint Presentation</vt:lpstr>
      <vt:lpstr>PowerPoint Presentation</vt:lpstr>
      <vt:lpstr>PowerPoint Presentation</vt:lpstr>
      <vt:lpstr>Four TRFs for Modernized NSRS</vt:lpstr>
      <vt:lpstr>PowerPoint Presentation</vt:lpstr>
      <vt:lpstr>PowerPoint Presentation</vt:lpstr>
      <vt:lpstr>PowerPoint Presentation</vt:lpstr>
      <vt:lpstr>Four TRFs for Modernized NSRS</vt:lpstr>
      <vt:lpstr>Plate Rotation visualized</vt:lpstr>
      <vt:lpstr>Plate-Fixed NSRS TRFs</vt:lpstr>
      <vt:lpstr>PowerPoint Presentation</vt:lpstr>
      <vt:lpstr>Plate-Fixed</vt:lpstr>
      <vt:lpstr>PowerPoint Presentation</vt:lpstr>
      <vt:lpstr>Decades of continuously logged GPS data from the NOAA CORS Network (NCN).</vt:lpstr>
      <vt:lpstr>PowerPoint Presentation</vt:lpstr>
      <vt:lpstr>Plate-Fixed</vt:lpstr>
      <vt:lpstr>Plate-Fixed</vt:lpstr>
      <vt:lpstr>4D alignment – Epochs</vt:lpstr>
      <vt:lpstr>PowerPoint Presentation</vt:lpstr>
      <vt:lpstr>NCAT</vt:lpstr>
      <vt:lpstr>NGS Coordinate Conversion And Transformation Tool (NCAT)</vt:lpstr>
      <vt:lpstr>PowerPoint Presentation</vt:lpstr>
      <vt:lpstr>PowerPoint Presentation</vt:lpstr>
      <vt:lpstr>PowerPoint Presentation</vt:lpstr>
      <vt:lpstr>PowerPoint Presentation</vt:lpstr>
      <vt:lpstr>PowerPoint Presentation</vt:lpstr>
      <vt:lpstr>NCAT source code is on GitHub</vt:lpstr>
      <vt:lpstr>What’s the difference?</vt:lpstr>
      <vt:lpstr>PowerPoint Presentation</vt:lpstr>
      <vt:lpstr>New Lat/Long = New XY</vt:lpstr>
      <vt:lpstr>PowerPoint Presentation</vt:lpstr>
      <vt:lpstr>PowerPoint Presentation</vt:lpstr>
      <vt:lpstr>PowerPoint Presentation</vt:lpstr>
      <vt:lpstr>PowerPoint Presentation</vt:lpstr>
      <vt:lpstr>PowerPoint Presentation</vt:lpstr>
      <vt:lpstr>Stakeholders Involved in PA SPCS2022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SPCS2022 Zone Layers in PA</vt:lpstr>
      <vt:lpstr>Which is best?</vt:lpstr>
      <vt:lpstr>SPCS2022 Zone Layers and LDPs</vt:lpstr>
      <vt:lpstr>Pennsylvania Coordinate System Law</vt:lpstr>
      <vt:lpstr>PowerPoint Presentation</vt:lpstr>
      <vt:lpstr>Number of SPCS2022 zones (preliminary)</vt:lpstr>
      <vt:lpstr>SPCS2022 linear distortion (prelim)</vt:lpstr>
      <vt:lpstr>PowerPoint Presentation</vt:lpstr>
      <vt:lpstr>PowerPoint Presentation</vt:lpstr>
      <vt:lpstr>What should you be doing now?</vt:lpstr>
      <vt:lpstr>What should you be doing now?</vt:lpstr>
      <vt:lpstr>PowerPoint Presentation</vt:lpstr>
      <vt:lpstr>PowerPoint Presentation</vt:lpstr>
      <vt:lpstr>PowerPoint Presentation</vt:lpstr>
      <vt:lpstr>PowerPoint Presentation</vt:lpstr>
      <vt:lpstr>PowerPoint Presentation</vt:lpstr>
      <vt:lpstr>PowerPoint Presentation</vt:lpstr>
      <vt:lpstr>NAPGD2022</vt:lpstr>
      <vt:lpstr>PowerPoint Presentation</vt:lpstr>
      <vt:lpstr>PowerPoint Presentation</vt:lpstr>
      <vt:lpstr>PowerPoint Presentation</vt:lpstr>
      <vt:lpstr>PowerPoint Presentation</vt:lpstr>
      <vt:lpstr>Gravimetric vs. Hybrid Geoid</vt:lpstr>
      <vt:lpstr>NAVD88 uses a Hybrid Geoid</vt:lpstr>
      <vt:lpstr>NAPGD2022 uses a Gravimetric Geoid</vt:lpstr>
      <vt:lpstr>PowerPoint Presentation</vt:lpstr>
      <vt:lpstr>PowerPoint Presentation</vt:lpstr>
      <vt:lpstr>Why leveling is not part of NAPGD2022</vt:lpstr>
      <vt:lpstr>Why leveling is not part of NAPGD2022</vt:lpstr>
      <vt:lpstr>Sea Level Change and the Geoid</vt:lpstr>
      <vt:lpstr>PowerPoint Presentation</vt:lpstr>
      <vt:lpstr>PowerPoint Presentation</vt:lpstr>
      <vt:lpstr>PowerPoint Presentation</vt:lpstr>
      <vt:lpstr>Preparing for NAPGD2022</vt:lpstr>
      <vt:lpstr>Preparing for New Datums</vt:lpstr>
      <vt:lpstr>Preparing for New Datums</vt:lpstr>
      <vt:lpstr>Preparing for New Datums</vt:lpstr>
      <vt:lpstr>Preparing for New Datums</vt:lpstr>
      <vt:lpstr>PowerPoint Presentation</vt:lpstr>
      <vt:lpstr>Additional Resources</vt:lpstr>
      <vt:lpstr>PowerPoint Presentation</vt:lpstr>
      <vt:lpstr>PowerPoint Presentation</vt:lpstr>
      <vt:lpstr>PowerPoint Presentation</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dc:title>
  <dc:creator>Jeff Jalbrzikowski</dc:creator>
  <cp:lastModifiedBy>Jeff Jalbrzikowski</cp:lastModifiedBy>
  <cp:revision>80</cp:revision>
  <dcterms:created xsi:type="dcterms:W3CDTF">2024-01-19T15:09:42Z</dcterms:created>
  <dcterms:modified xsi:type="dcterms:W3CDTF">2024-04-15T18:24:31Z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45465542</vt:lpwstr>
  </property>
  <property fmtid="{D5CDD505-2E9C-101B-9397-08002B2CF9AE}" name="NXPowerLiteSettings" pid="3">
    <vt:lpwstr>F70005D002A000</vt:lpwstr>
  </property>
  <property fmtid="{D5CDD505-2E9C-101B-9397-08002B2CF9AE}" name="NXPowerLiteVersion" pid="4">
    <vt:lpwstr>D10.2.0</vt:lpwstr>
  </property>
</Properties>
</file>