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theme+xml" PartName="/ppt/theme/theme2.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image/jpg" PartName="/ppt/media/image17.jpg"/>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tags+xml" PartName="/ppt/tags/tag1.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tags+xml" PartName="/ppt/tags/tag2.xml"/>
  <Override ContentType="application/vnd.openxmlformats-officedocument.presentationml.notesSlide+xml" PartName="/ppt/notesSlides/notesSlide32.xml"/>
  <Override ContentType="application/vnd.openxmlformats-officedocument.presentationml.tags+xml" PartName="/ppt/tags/tag3.xml"/>
  <Override ContentType="application/vnd.openxmlformats-officedocument.presentationml.notesSlide+xml" PartName="/ppt/notesSlides/notesSlide33.xml"/>
  <Override ContentType="application/vnd.openxmlformats-officedocument.presentationml.tags+xml" PartName="/ppt/tags/tag4.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tags+xml" PartName="/ppt/tags/tag5.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image/jpg" PartName="/ppt/media/image41.jpg"/>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tags+xml" PartName="/ppt/tags/tag6.xml"/>
  <Override ContentType="application/vnd.openxmlformats-officedocument.presentationml.notesSlide+xml" PartName="/ppt/notesSlides/notesSlide66.xml"/>
  <Override ContentType="application/vnd.openxmlformats-officedocument.presentationml.tags+xml" PartName="/ppt/tags/tag7.xml"/>
  <Override ContentType="application/vnd.openxmlformats-officedocument.presentationml.notesSlide+xml" PartName="/ppt/notesSlides/notesSlide67.xml"/>
  <Override ContentType="application/vnd.openxmlformats-officedocument.presentationml.tags+xml" PartName="/ppt/tags/tag8.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tags+xml" PartName="/ppt/tags/tag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9" r:id="rId3"/>
  </p:sldMasterIdLst>
  <p:notesMasterIdLst>
    <p:notesMasterId r:id="rId139"/>
  </p:notesMasterIdLst>
  <p:handoutMasterIdLst>
    <p:handoutMasterId r:id="rId140"/>
  </p:handoutMasterIdLst>
  <p:sldIdLst>
    <p:sldId id="257" r:id="rId4"/>
    <p:sldId id="2408" r:id="rId5"/>
    <p:sldId id="1757" r:id="rId6"/>
    <p:sldId id="1758" r:id="rId7"/>
    <p:sldId id="1939" r:id="rId8"/>
    <p:sldId id="1988" r:id="rId9"/>
    <p:sldId id="2490" r:id="rId10"/>
    <p:sldId id="1943" r:id="rId11"/>
    <p:sldId id="1918" r:id="rId12"/>
    <p:sldId id="1997" r:id="rId13"/>
    <p:sldId id="1998" r:id="rId14"/>
    <p:sldId id="1999" r:id="rId15"/>
    <p:sldId id="277" r:id="rId16"/>
    <p:sldId id="274" r:id="rId17"/>
    <p:sldId id="1367" r:id="rId18"/>
    <p:sldId id="1368" r:id="rId19"/>
    <p:sldId id="2471" r:id="rId20"/>
    <p:sldId id="2472" r:id="rId21"/>
    <p:sldId id="1924" r:id="rId22"/>
    <p:sldId id="1944" r:id="rId23"/>
    <p:sldId id="2420" r:id="rId24"/>
    <p:sldId id="1925" r:id="rId25"/>
    <p:sldId id="854" r:id="rId26"/>
    <p:sldId id="2464" r:id="rId27"/>
    <p:sldId id="2481" r:id="rId28"/>
    <p:sldId id="2404" r:id="rId29"/>
    <p:sldId id="2001" r:id="rId30"/>
    <p:sldId id="1453" r:id="rId31"/>
    <p:sldId id="1440" r:id="rId32"/>
    <p:sldId id="1460" r:id="rId33"/>
    <p:sldId id="1463" r:id="rId34"/>
    <p:sldId id="1464" r:id="rId35"/>
    <p:sldId id="1465" r:id="rId36"/>
    <p:sldId id="1466" r:id="rId37"/>
    <p:sldId id="2445" r:id="rId38"/>
    <p:sldId id="2443" r:id="rId39"/>
    <p:sldId id="2444" r:id="rId40"/>
    <p:sldId id="2363" r:id="rId41"/>
    <p:sldId id="2469" r:id="rId42"/>
    <p:sldId id="2470" r:id="rId43"/>
    <p:sldId id="2032" r:id="rId44"/>
    <p:sldId id="2033" r:id="rId45"/>
    <p:sldId id="2494" r:id="rId46"/>
    <p:sldId id="2036" r:id="rId47"/>
    <p:sldId id="2467" r:id="rId48"/>
    <p:sldId id="2495" r:id="rId49"/>
    <p:sldId id="2384" r:id="rId50"/>
    <p:sldId id="2463" r:id="rId51"/>
    <p:sldId id="2418" r:id="rId52"/>
    <p:sldId id="2396" r:id="rId53"/>
    <p:sldId id="2397" r:id="rId54"/>
    <p:sldId id="2398" r:id="rId55"/>
    <p:sldId id="2399" r:id="rId56"/>
    <p:sldId id="2415" r:id="rId57"/>
    <p:sldId id="2416" r:id="rId58"/>
    <p:sldId id="2401" r:id="rId59"/>
    <p:sldId id="2496" r:id="rId60"/>
    <p:sldId id="2447" r:id="rId61"/>
    <p:sldId id="1572" r:id="rId62"/>
    <p:sldId id="1573" r:id="rId63"/>
    <p:sldId id="1805" r:id="rId64"/>
    <p:sldId id="1806" r:id="rId65"/>
    <p:sldId id="1807" r:id="rId66"/>
    <p:sldId id="1808" r:id="rId67"/>
    <p:sldId id="1809" r:id="rId68"/>
    <p:sldId id="1810" r:id="rId69"/>
    <p:sldId id="2046" r:id="rId70"/>
    <p:sldId id="1812" r:id="rId71"/>
    <p:sldId id="1813" r:id="rId72"/>
    <p:sldId id="2047" r:id="rId73"/>
    <p:sldId id="2042" r:id="rId74"/>
    <p:sldId id="1815" r:id="rId75"/>
    <p:sldId id="1818" r:id="rId76"/>
    <p:sldId id="1823" r:id="rId77"/>
    <p:sldId id="2407" r:id="rId78"/>
    <p:sldId id="2456" r:id="rId79"/>
    <p:sldId id="2432" r:id="rId80"/>
    <p:sldId id="2419" r:id="rId81"/>
    <p:sldId id="2434" r:id="rId82"/>
    <p:sldId id="1519" r:id="rId83"/>
    <p:sldId id="2422" r:id="rId84"/>
    <p:sldId id="2436" r:id="rId85"/>
    <p:sldId id="2475" r:id="rId86"/>
    <p:sldId id="2378" r:id="rId87"/>
    <p:sldId id="2381" r:id="rId88"/>
    <p:sldId id="2493" r:id="rId89"/>
    <p:sldId id="332" r:id="rId90"/>
    <p:sldId id="2454" r:id="rId91"/>
    <p:sldId id="2360" r:id="rId92"/>
    <p:sldId id="2497" r:id="rId93"/>
    <p:sldId id="2498" r:id="rId94"/>
    <p:sldId id="1397" r:id="rId95"/>
    <p:sldId id="258" r:id="rId96"/>
    <p:sldId id="259" r:id="rId97"/>
    <p:sldId id="260" r:id="rId98"/>
    <p:sldId id="298" r:id="rId99"/>
    <p:sldId id="2489" r:id="rId100"/>
    <p:sldId id="2488" r:id="rId101"/>
    <p:sldId id="2433" r:id="rId102"/>
    <p:sldId id="2458" r:id="rId103"/>
    <p:sldId id="2459" r:id="rId104"/>
    <p:sldId id="2402" r:id="rId105"/>
    <p:sldId id="2460" r:id="rId106"/>
    <p:sldId id="2411" r:id="rId107"/>
    <p:sldId id="2468" r:id="rId108"/>
    <p:sldId id="2499" r:id="rId109"/>
    <p:sldId id="2491" r:id="rId110"/>
    <p:sldId id="2409" r:id="rId111"/>
    <p:sldId id="2500" r:id="rId112"/>
    <p:sldId id="2412" r:id="rId113"/>
    <p:sldId id="2413" r:id="rId114"/>
    <p:sldId id="2492" r:id="rId115"/>
    <p:sldId id="261" r:id="rId116"/>
    <p:sldId id="2414" r:id="rId117"/>
    <p:sldId id="2501" r:id="rId118"/>
    <p:sldId id="2502" r:id="rId119"/>
    <p:sldId id="2417" r:id="rId120"/>
    <p:sldId id="269" r:id="rId121"/>
    <p:sldId id="2503" r:id="rId122"/>
    <p:sldId id="262" r:id="rId123"/>
    <p:sldId id="2504" r:id="rId124"/>
    <p:sldId id="263" r:id="rId125"/>
    <p:sldId id="266" r:id="rId126"/>
    <p:sldId id="267" r:id="rId127"/>
    <p:sldId id="2505" r:id="rId128"/>
    <p:sldId id="2421" r:id="rId129"/>
    <p:sldId id="2506" r:id="rId130"/>
    <p:sldId id="2507" r:id="rId131"/>
    <p:sldId id="2424" r:id="rId132"/>
    <p:sldId id="2476" r:id="rId133"/>
    <p:sldId id="2386" r:id="rId134"/>
    <p:sldId id="855" r:id="rId135"/>
    <p:sldId id="2479" r:id="rId136"/>
    <p:sldId id="272" r:id="rId137"/>
    <p:sldId id="2480" r:id="rId1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1" clrIdx="0">
    <p:extLst>
      <p:ext uri="{19B8F6BF-5375-455C-9EA6-DF929625EA0E}">
        <p15:presenceInfo xmlns:p15="http://schemas.microsoft.com/office/powerpoint/2012/main" userId="Jeff Jalbrziko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66446" autoAdjust="0"/>
  </p:normalViewPr>
  <p:slideViewPr>
    <p:cSldViewPr snapToGrid="0" snapToObjects="1">
      <p:cViewPr varScale="1">
        <p:scale>
          <a:sx n="25" d="100"/>
          <a:sy n="25" d="100"/>
        </p:scale>
        <p:origin x="24" y="355"/>
      </p:cViewPr>
      <p:guideLst>
        <p:guide orient="horz" pos="1620"/>
        <p:guide pos="2880"/>
        <p:guide pos="5328"/>
        <p:guide pos="432"/>
        <p:guide orient="horz" pos="492"/>
        <p:guide orient="horz" pos="2772"/>
      </p:guideLst>
    </p:cSldViewPr>
  </p:slideViewPr>
  <p:notesTextViewPr>
    <p:cViewPr>
      <p:scale>
        <a:sx n="125" d="100"/>
        <a:sy n="125" d="100"/>
      </p:scale>
      <p:origin x="0" y="0"/>
    </p:cViewPr>
  </p:notesTextViewPr>
  <p:sorterViewPr>
    <p:cViewPr>
      <p:scale>
        <a:sx n="75" d="100"/>
        <a:sy n="75" d="100"/>
      </p:scale>
      <p:origin x="0" y="-16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EC586A-B41B-48D0-A06A-B3E027B6D5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82C374-7D31-4C97-A89C-93A276495C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2E671-13FF-4322-9D63-38B303EFDF2C}" type="datetimeFigureOut">
              <a:rPr lang="en-US" smtClean="0"/>
              <a:t>09-May-24</a:t>
            </a:fld>
            <a:endParaRPr lang="en-US"/>
          </a:p>
        </p:txBody>
      </p:sp>
      <p:sp>
        <p:nvSpPr>
          <p:cNvPr id="4" name="Footer Placeholder 3">
            <a:extLst>
              <a:ext uri="{FF2B5EF4-FFF2-40B4-BE49-F238E27FC236}">
                <a16:creationId xmlns:a16="http://schemas.microsoft.com/office/drawing/2014/main" id="{37A39966-3D05-45A4-966A-E87C4021E1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122379-905B-40A3-AB54-E52333E481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14BC58-8A76-4030-A860-03A8C714C422}" type="slidenum">
              <a:rPr lang="en-US" smtClean="0"/>
              <a:t>‹#›</a:t>
            </a:fld>
            <a:endParaRPr lang="en-US"/>
          </a:p>
        </p:txBody>
      </p:sp>
    </p:spTree>
    <p:extLst>
      <p:ext uri="{BB962C8B-B14F-4D97-AF65-F5344CB8AC3E}">
        <p14:creationId xmlns:p14="http://schemas.microsoft.com/office/powerpoint/2010/main" val="4032288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09-May-24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--USACE has ~39,000 employees, some 12,000 </a:t>
            </a:r>
            <a:r>
              <a:rPr lang="en-US"/>
              <a:t>professionals in E&amp;C CoP</a:t>
            </a: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538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13</a:t>
            </a:fld>
            <a:endParaRPr lang="en-US"/>
          </a:p>
        </p:txBody>
      </p:sp>
    </p:spTree>
    <p:extLst>
      <p:ext uri="{BB962C8B-B14F-4D97-AF65-F5344CB8AC3E}">
        <p14:creationId xmlns:p14="http://schemas.microsoft.com/office/powerpoint/2010/main" val="258365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 </a:t>
            </a:r>
          </a:p>
          <a:p>
            <a:endParaRPr lang="en-US" dirty="0"/>
          </a:p>
          <a:p>
            <a:r>
              <a:rPr lang="en-US" b="1" i="1" dirty="0"/>
              <a:t>Please</a:t>
            </a:r>
            <a:r>
              <a:rPr lang="en-US" dirty="0"/>
              <a:t> don’t think of this as us here at NGS being some pointy-haired semantics.  We need to make distinctions about CORS when talking about all this.  If you haven’t already realized this, you’ll start to catch on today.</a:t>
            </a:r>
          </a:p>
        </p:txBody>
      </p:sp>
      <p:sp>
        <p:nvSpPr>
          <p:cNvPr id="4" name="Slide Number Placeholder 3"/>
          <p:cNvSpPr>
            <a:spLocks noGrp="1"/>
          </p:cNvSpPr>
          <p:nvPr>
            <p:ph type="sldNum" sz="quarter" idx="5"/>
          </p:nvPr>
        </p:nvSpPr>
        <p:spPr/>
        <p:txBody>
          <a:bodyPr/>
          <a:lstStyle/>
          <a:p>
            <a:fld id="{123EC7C2-2797-4141-BEE3-A4E0AD397BA7}" type="slidenum">
              <a:rPr lang="en-US" smtClean="0"/>
              <a:t>14</a:t>
            </a:fld>
            <a:endParaRPr lang="en-US"/>
          </a:p>
        </p:txBody>
      </p:sp>
    </p:spTree>
    <p:extLst>
      <p:ext uri="{BB962C8B-B14F-4D97-AF65-F5344CB8AC3E}">
        <p14:creationId xmlns:p14="http://schemas.microsoft.com/office/powerpoint/2010/main" val="61612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791558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1049378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19</a:t>
            </a:fld>
            <a:endParaRPr lang="en-US" altLang="en-US"/>
          </a:p>
        </p:txBody>
      </p:sp>
    </p:spTree>
    <p:extLst>
      <p:ext uri="{BB962C8B-B14F-4D97-AF65-F5344CB8AC3E}">
        <p14:creationId xmlns:p14="http://schemas.microsoft.com/office/powerpoint/2010/main" val="334957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108713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3064577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380911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0350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50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ED05C-FEED-4026-8EA4-FCBC60F452D4}" type="slidenum">
              <a:rPr lang="en-US" smtClean="0"/>
              <a:t>24</a:t>
            </a:fld>
            <a:endParaRPr lang="en-US"/>
          </a:p>
        </p:txBody>
      </p:sp>
    </p:spTree>
    <p:extLst>
      <p:ext uri="{BB962C8B-B14F-4D97-AF65-F5344CB8AC3E}">
        <p14:creationId xmlns:p14="http://schemas.microsoft.com/office/powerpoint/2010/main" val="4245698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0994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t>
            </a:r>
            <a:r>
              <a:rPr lang="en-US" baseline="0" dirty="0"/>
              <a:t>these are ground-level horizontal velocities</a:t>
            </a:r>
          </a:p>
          <a:p>
            <a:r>
              <a:rPr lang="en-US" baseline="0" dirty="0"/>
              <a:t>-the arrows illustrate the positions and velocities of CORS plotted in ITRF2014</a:t>
            </a:r>
          </a:p>
          <a:p>
            <a:r>
              <a:rPr lang="en-US" baseline="0" dirty="0"/>
              <a:t>-our scale is on the left there, with that arrow representing 20mm of motion per year</a:t>
            </a:r>
          </a:p>
          <a:p>
            <a:r>
              <a:rPr lang="en-US" baseline="0" dirty="0"/>
              <a:t>-so right thru Ohio it’s a little cluttered but we’re seeing arrows about that length so about 2cm/20mm per </a:t>
            </a:r>
            <a:r>
              <a:rPr lang="en-US" baseline="0" dirty="0" err="1"/>
              <a:t>yr</a:t>
            </a:r>
            <a:endParaRPr lang="en-US" baseline="0" dirty="0"/>
          </a:p>
          <a:p>
            <a:r>
              <a:rPr lang="en-US" baseline="0" dirty="0"/>
              <a:t>-what do we notice about the direction of these arrows?</a:t>
            </a:r>
          </a:p>
          <a:p>
            <a:r>
              <a:rPr lang="en-US" baseline="0" dirty="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 HERE</a:t>
            </a:r>
          </a:p>
          <a:p>
            <a:r>
              <a:rPr lang="en-US" baseline="0" dirty="0"/>
              <a:t>-Note the arrows in California do not conform to the rotation… those are CORS on a different PLATE which is moving in a different direction</a:t>
            </a:r>
          </a:p>
          <a:p>
            <a:r>
              <a:rPr lang="en-US" b="1" baseline="0" dirty="0"/>
              <a:t>CLICK HERE</a:t>
            </a:r>
          </a:p>
          <a:p>
            <a:r>
              <a:rPr lang="en-US" b="1" baseline="0" dirty="0"/>
              <a:t>-</a:t>
            </a:r>
            <a:r>
              <a:rPr lang="en-US" b="0" baseline="0" dirty="0"/>
              <a:t>so when you look at those arrows you can see the rotation, but the point of rotation is obviously off the map, way down below the screen right?</a:t>
            </a:r>
          </a:p>
          <a:p>
            <a:r>
              <a:rPr lang="en-US" b="0" baseline="0" dirty="0"/>
              <a:t>-that point is what’s known as an Euler Pole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696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265029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2078977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ITRF is independent of any plates, tied to the layer below, </a:t>
            </a:r>
          </a:p>
          <a:p>
            <a:r>
              <a:rPr lang="en-US" dirty="0"/>
              <a:t>-”plate-agnostic” if we want to sound all silicon valley </a:t>
            </a:r>
            <a:r>
              <a:rPr lang="en-US" dirty="0" err="1"/>
              <a:t>ish</a:t>
            </a:r>
            <a:endParaRPr lang="en-US" dirty="0"/>
          </a:p>
          <a:p>
            <a:r>
              <a:rPr lang="en-US" dirty="0"/>
              <a:t>-the plates go down about 200 km (125 mi) deep below our feet right now, as we’re on a continental plate</a:t>
            </a:r>
          </a:p>
          <a:p>
            <a:r>
              <a:rPr lang="en-US" dirty="0"/>
              <a:t>--(oceanic plates are roughly half the thickness, like 100 km)</a:t>
            </a:r>
          </a:p>
          <a:p>
            <a:r>
              <a:rPr lang="en-US" dirty="0"/>
              <a:t>-</a:t>
            </a:r>
            <a:r>
              <a:rPr lang="en-US" dirty="0">
                <a:sym typeface="Wingdings" panose="05000000000000000000" pitchFamily="2" charset="2"/>
              </a:rPr>
              <a:t> but thickness of the tectonic plates varies greatly, from down to 15 km up over the 200 km I mentioned earlier</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37</a:t>
            </a:fld>
            <a:endParaRPr lang="en-US"/>
          </a:p>
        </p:txBody>
      </p:sp>
    </p:spTree>
    <p:extLst>
      <p:ext uri="{BB962C8B-B14F-4D97-AF65-F5344CB8AC3E}">
        <p14:creationId xmlns:p14="http://schemas.microsoft.com/office/powerpoint/2010/main" val="604377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651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73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68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33104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97860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After that, they diverge and continue to do so, we’ll visualize that soon</a:t>
            </a:r>
            <a:endParaRPr kumimoji="0" lang="en-US" sz="11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11886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49</a:t>
            </a:fld>
            <a:endParaRPr lang="en-US"/>
          </a:p>
        </p:txBody>
      </p:sp>
    </p:spTree>
    <p:extLst>
      <p:ext uri="{BB962C8B-B14F-4D97-AF65-F5344CB8AC3E}">
        <p14:creationId xmlns:p14="http://schemas.microsoft.com/office/powerpoint/2010/main" val="299424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65637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1414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61664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-is</a:t>
            </a:r>
            <a:r>
              <a:rPr lang="en-US" baseline="0" dirty="0"/>
              <a:t> this necessary or does Dr. Dru just like to name things??</a:t>
            </a:r>
          </a:p>
          <a:p>
            <a:r>
              <a:rPr lang="en-US" baseline="0" dirty="0"/>
              <a:t>-it is necessary to accomplish what the community said they wanted during the early time period of public presentations on the new </a:t>
            </a:r>
            <a:r>
              <a:rPr lang="en-US" baseline="0" dirty="0" err="1"/>
              <a:t>datums</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14022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Reported Coordinates</a:t>
            </a:r>
          </a:p>
          <a:p>
            <a:endParaRPr lang="en-US" dirty="0"/>
          </a:p>
          <a:p>
            <a:r>
              <a:rPr lang="en-US" dirty="0"/>
              <a:t>“These are from any source where the coordinate is directly reported to NGS without the data necessary for NGS to replicate the coordinate.”</a:t>
            </a:r>
          </a:p>
          <a:p>
            <a:endParaRPr lang="en-US" dirty="0"/>
          </a:p>
          <a:p>
            <a:r>
              <a:rPr lang="en-US" dirty="0"/>
              <a:t>They could be scaled from a map</a:t>
            </a:r>
          </a:p>
          <a:p>
            <a:endParaRPr lang="en-US" dirty="0"/>
          </a:p>
          <a:p>
            <a:r>
              <a:rPr lang="en-US" dirty="0"/>
              <a:t>Or, they might be transformed using NCAT or </a:t>
            </a:r>
            <a:r>
              <a:rPr lang="en-US" dirty="0" err="1"/>
              <a:t>VDatum</a:t>
            </a:r>
            <a:endParaRPr lang="en-US" dirty="0"/>
          </a:p>
          <a:p>
            <a:endParaRPr lang="en-US" dirty="0"/>
          </a:p>
          <a:p>
            <a:r>
              <a:rPr lang="en-US" dirty="0"/>
              <a:t>Or, shown on a smartphone’s GPS</a:t>
            </a:r>
          </a:p>
          <a:p>
            <a:endParaRPr lang="en-US" dirty="0"/>
          </a:p>
          <a:p>
            <a:r>
              <a:rPr lang="en-US" dirty="0"/>
              <a:t>Or, perhaps reported directly from an RTK rover without data files.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44776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Reported Coordinates could be captured with a smartphone, perhaps with a photo, as part of a mark recovery.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25693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 NGS has a new mobile-friendly mark recovery webpage.  </a:t>
            </a:r>
          </a:p>
          <a:p>
            <a:r>
              <a:rPr lang="en-US" dirty="0"/>
              <a:t>Please try it out!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31742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Reported coordinates might be very wrong!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If </a:t>
            </a:r>
            <a:r>
              <a:rPr lang="en-US" sz="1200" dirty="0"/>
              <a:t>they are reported using an incorrect datum NAD 27, NAD 83, WGS84</a:t>
            </a:r>
          </a:p>
          <a:p>
            <a:pPr lvl="1"/>
            <a:r>
              <a:rPr lang="en-US" dirty="0"/>
              <a:t>There could be Systematic Error:  2–100 meters</a:t>
            </a:r>
          </a:p>
          <a:p>
            <a:pPr lvl="1"/>
            <a:endParaRPr lang="en-US" dirty="0"/>
          </a:p>
          <a:p>
            <a:pPr lvl="1"/>
            <a:r>
              <a:rPr lang="en-US" dirty="0"/>
              <a:t>If they are scaled off of a USGS topographic map</a:t>
            </a:r>
          </a:p>
          <a:p>
            <a:pPr lvl="1"/>
            <a:r>
              <a:rPr lang="en-US" dirty="0"/>
              <a:t>Random Error:  ± 600 meters</a:t>
            </a:r>
          </a:p>
          <a:p>
            <a:pPr lvl="1"/>
            <a:endParaRPr lang="en-US" dirty="0"/>
          </a:p>
          <a:p>
            <a:pPr lvl="1"/>
            <a:r>
              <a:rPr lang="en-US" dirty="0"/>
              <a:t>If they come from a smartphone GPS</a:t>
            </a:r>
          </a:p>
          <a:p>
            <a:pPr lvl="1"/>
            <a:r>
              <a:rPr lang="en-US" dirty="0"/>
              <a:t>Random Error: ± 10</a:t>
            </a:r>
            <a:r>
              <a:rPr kumimoji="0" lang="en-US" sz="1200" b="0" i="0" u="none" strike="noStrike" kern="1200" cap="none" spc="0" normalizeH="0" baseline="0" noProof="0" dirty="0">
                <a:ln>
                  <a:noFill/>
                </a:ln>
                <a:solidFill>
                  <a:prstClr val="black"/>
                </a:solidFill>
                <a:effectLst/>
                <a:uLnTx/>
                <a:uFillTx/>
                <a:latin typeface="Gill Sans MT" pitchFamily="34" charset="0"/>
                <a:ea typeface="MS PGothic" pitchFamily="34" charset="-128"/>
              </a:rPr>
              <a:t>–</a:t>
            </a:r>
            <a:r>
              <a:rPr lang="en-US" dirty="0"/>
              <a:t>50 meters</a:t>
            </a:r>
          </a:p>
          <a:p>
            <a:endParaRPr lang="en-US" dirty="0"/>
          </a:p>
          <a:p>
            <a:r>
              <a:rPr lang="en-US" dirty="0"/>
              <a:t>NGS data delivery system will show you reported coordinates</a:t>
            </a:r>
          </a:p>
          <a:p>
            <a:r>
              <a:rPr lang="en-US" dirty="0"/>
              <a:t>But their function is to get you “in the neighborhood” of a mark, not to use as geodetic control!</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46105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Coordinates are preliminary coordinates.</a:t>
            </a:r>
          </a:p>
          <a:p>
            <a:endParaRPr lang="en-US" dirty="0"/>
          </a:p>
          <a:p>
            <a:r>
              <a:rPr lang="en-US" dirty="0"/>
              <a:t>“These are coordinates the user wishes to use that have been computed by that user in OPUS.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These coordinates have not been evaluated by anyone at NGS.</a:t>
            </a:r>
          </a:p>
          <a:p>
            <a:endParaRPr lang="en-US" dirty="0"/>
          </a:p>
          <a:p>
            <a:r>
              <a:rPr lang="en-US" dirty="0"/>
              <a:t>These are user-computed values, such as they might get today from either OPUS-Static or OPUS-Projects.</a:t>
            </a:r>
          </a:p>
          <a:p>
            <a:endParaRPr lang="en-US" dirty="0"/>
          </a:p>
          <a:p>
            <a:r>
              <a:rPr lang="en-US" dirty="0"/>
              <a:t>“OPUS Coordinates” are the only coordinates a user will get directly from OPUS.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9371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2800" dirty="0">
                <a:latin typeface="Cambria" panose="02040503050406030204" pitchFamily="18" charset="0"/>
                <a:ea typeface="Cambria" panose="02040503050406030204" pitchFamily="18" charset="0"/>
              </a:rPr>
              <a:t>The NSRS </a:t>
            </a:r>
            <a:r>
              <a:rPr lang="en-US" sz="2800" b="1" i="1" dirty="0">
                <a:solidFill>
                  <a:srgbClr val="C00000"/>
                </a:solidFill>
                <a:latin typeface="Cambria" panose="02040503050406030204" pitchFamily="18" charset="0"/>
                <a:ea typeface="Cambria" panose="02040503050406030204" pitchFamily="18" charset="0"/>
              </a:rPr>
              <a:t>does</a:t>
            </a:r>
            <a:r>
              <a:rPr lang="en-US" sz="2800" dirty="0">
                <a:latin typeface="Cambria" panose="02040503050406030204" pitchFamily="18" charset="0"/>
                <a:ea typeface="Cambria" panose="02040503050406030204" pitchFamily="18" charset="0"/>
              </a:rPr>
              <a:t> get updated over the years.</a:t>
            </a:r>
          </a:p>
          <a:p>
            <a:pPr lvl="1">
              <a:defRPr/>
            </a:pPr>
            <a:r>
              <a:rPr lang="en-US" sz="2400" dirty="0">
                <a:latin typeface="Cambria" panose="02040503050406030204" pitchFamily="18" charset="0"/>
                <a:ea typeface="Cambria" panose="02040503050406030204" pitchFamily="18" charset="0"/>
              </a:rPr>
              <a:t>somewhat obvious right,</a:t>
            </a:r>
            <a:r>
              <a:rPr lang="en-US" sz="2400" baseline="0" dirty="0">
                <a:latin typeface="Cambria" panose="02040503050406030204" pitchFamily="18" charset="0"/>
                <a:ea typeface="Cambria" panose="02040503050406030204" pitchFamily="18" charset="0"/>
              </a:rPr>
              <a:t> I mean we went from </a:t>
            </a:r>
            <a:r>
              <a:rPr lang="en-US" sz="2400" dirty="0">
                <a:latin typeface="Cambria" panose="02040503050406030204" pitchFamily="18" charset="0"/>
                <a:ea typeface="Cambria" panose="02040503050406030204" pitchFamily="18" charset="0"/>
              </a:rPr>
              <a:t>NAD27</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400" dirty="0">
                <a:latin typeface="Cambria" panose="02040503050406030204" pitchFamily="18" charset="0"/>
                <a:ea typeface="Cambria" panose="02040503050406030204" pitchFamily="18" charset="0"/>
                <a:sym typeface="Wingdings" panose="05000000000000000000" pitchFamily="2" charset="2"/>
              </a:rPr>
              <a:t>NAD83 and</a:t>
            </a:r>
            <a:r>
              <a:rPr lang="en-US" sz="2400" baseline="0" dirty="0">
                <a:latin typeface="Cambria" panose="02040503050406030204" pitchFamily="18" charset="0"/>
                <a:ea typeface="Cambria" panose="02040503050406030204" pitchFamily="18" charset="0"/>
                <a:sym typeface="Wingdings" panose="05000000000000000000" pitchFamily="2" charset="2"/>
              </a:rPr>
              <a:t> from</a:t>
            </a:r>
            <a:r>
              <a:rPr lang="en-US" sz="2400" dirty="0">
                <a:latin typeface="Cambria" panose="02040503050406030204" pitchFamily="18" charset="0"/>
                <a:ea typeface="Cambria" panose="02040503050406030204" pitchFamily="18" charset="0"/>
                <a:sym typeface="Wingdings" panose="05000000000000000000" pitchFamily="2" charset="2"/>
              </a:rPr>
              <a:t> NGVD29</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400" dirty="0">
                <a:latin typeface="Cambria" panose="02040503050406030204" pitchFamily="18" charset="0"/>
                <a:ea typeface="Cambria" panose="02040503050406030204" pitchFamily="18" charset="0"/>
                <a:sym typeface="Wingdings" panose="05000000000000000000" pitchFamily="2" charset="2"/>
              </a:rPr>
              <a:t>NAVD88</a:t>
            </a:r>
            <a:endParaRPr lang="en-US" sz="2400" dirty="0">
              <a:latin typeface="Cambria" panose="02040503050406030204" pitchFamily="18" charset="0"/>
              <a:ea typeface="Cambria" panose="02040503050406030204" pitchFamily="18" charset="0"/>
            </a:endParaRPr>
          </a:p>
          <a:p>
            <a:pPr>
              <a:defRPr/>
            </a:pPr>
            <a:r>
              <a:rPr lang="en-US" sz="2800" dirty="0">
                <a:latin typeface="Cambria" panose="02040503050406030204" pitchFamily="18" charset="0"/>
                <a:ea typeface="Cambria" panose="02040503050406030204" pitchFamily="18" charset="0"/>
              </a:rPr>
              <a:t>The Federal Register is the official indication of any changes and updates.  </a:t>
            </a:r>
          </a:p>
          <a:p>
            <a:pPr lvl="1">
              <a:defRPr/>
            </a:pPr>
            <a:r>
              <a:rPr lang="en-US" sz="2400" dirty="0">
                <a:latin typeface="Cambria" panose="02040503050406030204" pitchFamily="18" charset="0"/>
                <a:ea typeface="Cambria" panose="02040503050406030204" pitchFamily="18" charset="0"/>
              </a:rPr>
              <a:t>Key here is within the Register agencies the </a:t>
            </a:r>
            <a:r>
              <a:rPr lang="en-US" b="1" dirty="0">
                <a:latin typeface="Cambria" panose="02040503050406030204" pitchFamily="18" charset="0"/>
                <a:ea typeface="Cambria" panose="02040503050406030204" pitchFamily="18" charset="0"/>
              </a:rPr>
              <a:t>Federal Register Notice</a:t>
            </a:r>
            <a:endParaRPr lang="en-US" sz="2400" b="1" dirty="0">
              <a:latin typeface="Cambria" panose="02040503050406030204" pitchFamily="18" charset="0"/>
              <a:ea typeface="Cambria" panose="02040503050406030204" pitchFamily="18" charset="0"/>
            </a:endParaRPr>
          </a:p>
          <a:p>
            <a:pPr>
              <a:defRPr/>
            </a:pPr>
            <a:r>
              <a:rPr lang="en-US" sz="2800" dirty="0">
                <a:latin typeface="Cambria" panose="02040503050406030204" pitchFamily="18" charset="0"/>
                <a:ea typeface="Cambria" panose="02040503050406030204" pitchFamily="18" charset="0"/>
              </a:rPr>
              <a:t>Release of NAVD 88:</a:t>
            </a:r>
          </a:p>
          <a:p>
            <a:pPr lvl="1"/>
            <a:r>
              <a:rPr lang="en-US" sz="2000" dirty="0">
                <a:latin typeface="Cambria" panose="02040503050406030204" pitchFamily="18" charset="0"/>
                <a:ea typeface="Cambria" panose="02040503050406030204" pitchFamily="18" charset="0"/>
              </a:rPr>
              <a:t>Federal Register (Vol. 58, No. 120, 1993)</a:t>
            </a:r>
          </a:p>
          <a:p>
            <a:pPr lvl="2"/>
            <a:r>
              <a:rPr lang="en-US" sz="2000" dirty="0">
                <a:latin typeface="Cambria" panose="02040503050406030204" pitchFamily="18" charset="0"/>
                <a:ea typeface="Cambria" panose="02040503050406030204" pitchFamily="18" charset="0"/>
              </a:rPr>
              <a:t>Affirms “NAVD 88 as the </a:t>
            </a:r>
            <a:r>
              <a:rPr lang="en-US" sz="2000" dirty="0">
                <a:solidFill>
                  <a:srgbClr val="C00000"/>
                </a:solidFill>
                <a:latin typeface="Cambria" panose="02040503050406030204" pitchFamily="18" charset="0"/>
                <a:ea typeface="Cambria" panose="02040503050406030204" pitchFamily="18" charset="0"/>
              </a:rPr>
              <a:t>official civilian vertical datum </a:t>
            </a:r>
            <a:r>
              <a:rPr lang="en-US" sz="2000" dirty="0">
                <a:latin typeface="Cambria" panose="02040503050406030204" pitchFamily="18" charset="0"/>
                <a:ea typeface="Cambria" panose="02040503050406030204" pitchFamily="18" charset="0"/>
              </a:rPr>
              <a:t>for surveying and mapping activities in the United States performed or financed by </a:t>
            </a:r>
            <a:r>
              <a:rPr lang="en-US" sz="2000" dirty="0">
                <a:solidFill>
                  <a:srgbClr val="C00000"/>
                </a:solidFill>
                <a:latin typeface="Cambria" panose="02040503050406030204" pitchFamily="18" charset="0"/>
                <a:ea typeface="Cambria" panose="02040503050406030204" pitchFamily="18" charset="0"/>
              </a:rPr>
              <a:t>the Federal Government.”</a:t>
            </a:r>
          </a:p>
          <a:p>
            <a:pPr lvl="2"/>
            <a:r>
              <a:rPr lang="en-US" sz="2000" dirty="0">
                <a:latin typeface="Cambria" panose="02040503050406030204" pitchFamily="18" charset="0"/>
                <a:ea typeface="Cambria" panose="02040503050406030204" pitchFamily="18" charset="0"/>
              </a:rPr>
              <a:t>“To the extent practicable, legally allowable, and feasible, </a:t>
            </a:r>
            <a:r>
              <a:rPr lang="en-US" sz="2000" dirty="0">
                <a:solidFill>
                  <a:srgbClr val="C00000"/>
                </a:solidFill>
                <a:latin typeface="Cambria" panose="02040503050406030204" pitchFamily="18" charset="0"/>
                <a:ea typeface="Cambria" panose="02040503050406030204" pitchFamily="18" charset="0"/>
              </a:rPr>
              <a:t>require that all Federal agencies</a:t>
            </a:r>
            <a:r>
              <a:rPr lang="en-US" sz="2000" u="sng"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using or producing vertical height information undertake an orderly transition to NAVD 88.”</a:t>
            </a:r>
          </a:p>
        </p:txBody>
      </p:sp>
    </p:spTree>
    <p:extLst>
      <p:ext uri="{BB962C8B-B14F-4D97-AF65-F5344CB8AC3E}">
        <p14:creationId xmlns:p14="http://schemas.microsoft.com/office/powerpoint/2010/main" val="2656402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Coordinates may also come with the label: </a:t>
            </a:r>
          </a:p>
          <a:p>
            <a:r>
              <a:rPr lang="en-US" dirty="0"/>
              <a:t>“tied to the NSRS” </a:t>
            </a:r>
          </a:p>
          <a:p>
            <a:endParaRPr lang="en-US" dirty="0"/>
          </a:p>
          <a:p>
            <a:r>
              <a:rPr lang="en-US" dirty="0"/>
              <a:t>But, only if a user restricts their computations to OPUS-recommended constraints.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44666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Coordinates may also come with the label: </a:t>
            </a:r>
          </a:p>
          <a:p>
            <a:r>
              <a:rPr lang="en-US" dirty="0"/>
              <a:t>“not tied to the NSRS”.</a:t>
            </a:r>
          </a:p>
          <a:p>
            <a:endParaRPr lang="en-US" dirty="0"/>
          </a:p>
          <a:p>
            <a:r>
              <a:rPr lang="en-US" dirty="0"/>
              <a:t>Users who deviate from OPUS-recommended constraints can still perform computations and will get OPUS coordinates, but they will be labeled </a:t>
            </a:r>
          </a:p>
          <a:p>
            <a:r>
              <a:rPr lang="en-US" dirty="0"/>
              <a:t>“not tied to the NSRS”.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60042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neither case will OPUS coordinates be considered to be</a:t>
            </a:r>
          </a:p>
          <a:p>
            <a:r>
              <a:rPr lang="en-US" dirty="0"/>
              <a:t>“part of the NSRS”.</a:t>
            </a:r>
          </a:p>
          <a:p>
            <a:endParaRPr lang="en-US" dirty="0"/>
          </a:p>
          <a:p>
            <a:r>
              <a:rPr lang="en-US" dirty="0"/>
              <a:t>That moniker is restricted to NGS-computed coordinates available from the NSRS database, such as: </a:t>
            </a:r>
          </a:p>
          <a:p>
            <a:r>
              <a:rPr lang="en-US" dirty="0"/>
              <a:t>survey epoch coordinates (SECs), </a:t>
            </a:r>
          </a:p>
          <a:p>
            <a:r>
              <a:rPr lang="en-US" dirty="0"/>
              <a:t>reference epoch coordinates (RECs) and </a:t>
            </a:r>
          </a:p>
          <a:p>
            <a:r>
              <a:rPr lang="en-US" dirty="0"/>
              <a:t>active coordinates (ACs).  </a:t>
            </a:r>
          </a:p>
          <a:p>
            <a:endParaRPr lang="en-US" dirty="0"/>
          </a:p>
          <a:p>
            <a:r>
              <a:rPr lang="en-US" dirty="0"/>
              <a:t>Let’s talk about those in the next slides..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9628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Epoch Coordinates will be Time- and Age-limited:  </a:t>
            </a:r>
          </a:p>
          <a:p>
            <a:r>
              <a:rPr lang="en-US" dirty="0"/>
              <a:t>NGS</a:t>
            </a:r>
            <a:r>
              <a:rPr lang="en-US" baseline="0" dirty="0"/>
              <a:t> is considering limiting how far back we reach in order to compute </a:t>
            </a:r>
            <a:r>
              <a:rPr lang="en-US" baseline="0" dirty="0" err="1"/>
              <a:t>RECs.</a:t>
            </a:r>
            <a:r>
              <a:rPr lang="en-US" baseline="0" dirty="0"/>
              <a:t>  </a:t>
            </a:r>
          </a:p>
          <a:p>
            <a:endParaRPr lang="en-US" baseline="0" dirty="0"/>
          </a:p>
          <a:p>
            <a:r>
              <a:rPr lang="en-US" baseline="0" dirty="0"/>
              <a:t>While horizontal motions are well known within many crustal motion models (like the IFVM2022 will be), the vertical motions are not.  </a:t>
            </a:r>
          </a:p>
          <a:p>
            <a:endParaRPr lang="en-US" baseline="0" dirty="0"/>
          </a:p>
          <a:p>
            <a:r>
              <a:rPr lang="en-US" baseline="0" dirty="0"/>
              <a:t>And since NGS’s intent is to publish RECs only for trusted points, and only for as long as those points ARE trusted (in all 3 dimensions), a time-limit for how far back to reach is definitely one way to keep the coordinates trusted.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95248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currently plans for RECs to be computed on a 5 year cycle.</a:t>
            </a:r>
          </a:p>
          <a:p>
            <a:pPr lvl="0"/>
            <a:r>
              <a:rPr lang="en-US" sz="1200" dirty="0"/>
              <a:t>On a schedule 2–3 years past the reference epoch</a:t>
            </a:r>
          </a:p>
          <a:p>
            <a:pPr lvl="0"/>
            <a:r>
              <a:rPr lang="en-US" sz="1200" dirty="0"/>
              <a:t>2020.00 coordinates would be computed in calendar year 2022, </a:t>
            </a:r>
            <a:r>
              <a:rPr lang="en-US" sz="1200" dirty="0" err="1"/>
              <a:t>etc</a:t>
            </a:r>
            <a:endParaRPr lang="en-US" sz="1200" dirty="0"/>
          </a:p>
          <a:p>
            <a:endParaRPr lang="en-US" dirty="0"/>
          </a:p>
          <a:p>
            <a:r>
              <a:rPr lang="en-US" dirty="0"/>
              <a:t>The details of this plan </a:t>
            </a:r>
            <a:r>
              <a:rPr lang="en-US" sz="1200" dirty="0"/>
              <a:t>are discussed in detail in Blueprint Part 3.</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93195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71</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314986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Epoch Coordinates </a:t>
            </a:r>
          </a:p>
          <a:p>
            <a:r>
              <a:rPr lang="en-US" dirty="0"/>
              <a:t>“These are coordinates computed by NGS using submitted data and metadata, checked and adjusted and referenced to distinct epochs through time.”  </a:t>
            </a:r>
          </a:p>
          <a:p>
            <a:endParaRPr lang="en-US" dirty="0"/>
          </a:p>
          <a:p>
            <a:r>
              <a:rPr lang="en-US" dirty="0"/>
              <a:t>These represent the best estimates NGS has of the time-dependent coordinates at any mark.</a:t>
            </a:r>
          </a:p>
          <a:p>
            <a:r>
              <a:rPr lang="en-US" dirty="0"/>
              <a:t>SEC’s will be computed by adjusting multiple surveys in timespans called “adjustment windows”, to a single epoch within that window. </a:t>
            </a:r>
          </a:p>
          <a:p>
            <a:r>
              <a:rPr lang="en-US" dirty="0"/>
              <a:t>NGS’s initial plan:  4 weeks for GNSS; 1 year for leveling</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44461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Coordinates</a:t>
            </a:r>
          </a:p>
          <a:p>
            <a:r>
              <a:rPr lang="en-US" dirty="0"/>
              <a:t>These are not discrete,  but rather a function through time assigned to some point</a:t>
            </a:r>
          </a:p>
          <a:p>
            <a:endParaRPr lang="en-US" dirty="0"/>
          </a:p>
          <a:p>
            <a:r>
              <a:rPr lang="en-US" dirty="0"/>
              <a:t>At a CORS GRP*, they will be the coordinate function</a:t>
            </a:r>
          </a:p>
          <a:p>
            <a:r>
              <a:rPr lang="en-US" dirty="0"/>
              <a:t>     * Recall that a GRP is the physical point to which coordinates refer at a station like a CORS</a:t>
            </a:r>
          </a:p>
          <a:p>
            <a:endParaRPr lang="en-US" dirty="0"/>
          </a:p>
          <a:p>
            <a:r>
              <a:rPr lang="en-US" dirty="0"/>
              <a:t>The “coordinate function” be generated by a “fit” to regularly computed coordinates on a TBD basis, perhaps daily, perhaps weekly</a:t>
            </a:r>
          </a:p>
          <a:p>
            <a:endParaRPr lang="en-US" dirty="0"/>
          </a:p>
          <a:p>
            <a:r>
              <a:rPr lang="en-US" dirty="0"/>
              <a:t>These daily or weekly coordinates will not generally be used as geodetic control by themselves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39432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there will be five coordinate types:</a:t>
            </a:r>
          </a:p>
          <a:p>
            <a:endParaRPr lang="en-US" dirty="0"/>
          </a:p>
          <a:p>
            <a:pPr marL="0" indent="0">
              <a:buFont typeface="Arial" panose="020B0604020202020204" pitchFamily="34" charset="0"/>
              <a:buNone/>
            </a:pPr>
            <a:r>
              <a:rPr lang="en-US" dirty="0"/>
              <a:t>Reported Coordinates:  These are good for finding a point somewhere on Earth.</a:t>
            </a:r>
          </a:p>
          <a:p>
            <a:pPr marL="457200" lvl="1" indent="0">
              <a:buFont typeface="Arial" panose="020B0604020202020204" pitchFamily="34" charset="0"/>
              <a:buNone/>
            </a:pPr>
            <a:r>
              <a:rPr lang="en-US" dirty="0"/>
              <a:t>but not to be used as geodetic control</a:t>
            </a:r>
          </a:p>
          <a:p>
            <a:pPr marL="0" indent="0">
              <a:buFont typeface="Arial" panose="020B0604020202020204" pitchFamily="34" charset="0"/>
              <a:buNone/>
            </a:pPr>
            <a:r>
              <a:rPr lang="en-US" dirty="0"/>
              <a:t>OPUS Coordinates:  which will be computed by you, and will be as accurate or inaccurate as the choices you make</a:t>
            </a:r>
          </a:p>
          <a:p>
            <a:pPr marL="457200" lvl="1" indent="0">
              <a:buFont typeface="Arial" panose="020B0604020202020204" pitchFamily="34" charset="0"/>
              <a:buNone/>
            </a:pPr>
            <a:r>
              <a:rPr lang="en-US" dirty="0"/>
              <a:t>and “Tied to the NSRS” if you follow OPUS recommendations</a:t>
            </a:r>
          </a:p>
          <a:p>
            <a:pPr marL="0" indent="0">
              <a:buFont typeface="Arial" panose="020B0604020202020204" pitchFamily="34" charset="0"/>
              <a:buNone/>
            </a:pPr>
            <a:r>
              <a:rPr lang="en-US" dirty="0"/>
              <a:t>Reference Epoch Coordinates : Epoch-specific coordinates -  </a:t>
            </a:r>
          </a:p>
          <a:p>
            <a:pPr marL="457200" lvl="1" indent="0">
              <a:buFont typeface="Arial" panose="020B0604020202020204" pitchFamily="34" charset="0"/>
              <a:buNone/>
            </a:pPr>
            <a:r>
              <a:rPr lang="en-US" dirty="0"/>
              <a:t>at 2020, 2025, 2030, etc.</a:t>
            </a:r>
          </a:p>
          <a:p>
            <a:pPr marL="0" indent="0">
              <a:buFont typeface="Arial" panose="020B0604020202020204" pitchFamily="34" charset="0"/>
              <a:buNone/>
            </a:pPr>
            <a:r>
              <a:rPr lang="en-US" dirty="0"/>
              <a:t>Survey Epoch Coordinates:  Epoch-specific coordinates - </a:t>
            </a:r>
          </a:p>
          <a:p>
            <a:pPr marL="457200" lvl="1" indent="0">
              <a:buFont typeface="Arial" panose="020B0604020202020204" pitchFamily="34" charset="0"/>
              <a:buNone/>
            </a:pPr>
            <a:r>
              <a:rPr lang="en-US" dirty="0"/>
              <a:t>at time of survey</a:t>
            </a:r>
          </a:p>
          <a:p>
            <a:pPr marL="0" indent="0">
              <a:buFont typeface="Arial" panose="020B0604020202020204" pitchFamily="34" charset="0"/>
              <a:buNone/>
            </a:pPr>
            <a:r>
              <a:rPr lang="en-US" dirty="0"/>
              <a:t>Active: Coordinates  Continuous coordinate functions at a CORS</a:t>
            </a:r>
          </a:p>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74</a:t>
            </a:fld>
            <a:endParaRPr lang="en-US" altLang="en-US" dirty="0"/>
          </a:p>
        </p:txBody>
      </p:sp>
    </p:spTree>
    <p:extLst>
      <p:ext uri="{BB962C8B-B14F-4D97-AF65-F5344CB8AC3E}">
        <p14:creationId xmlns:p14="http://schemas.microsoft.com/office/powerpoint/2010/main" val="4232307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75</a:t>
            </a:fld>
            <a:endParaRPr lang="en-US"/>
          </a:p>
        </p:txBody>
      </p:sp>
    </p:spTree>
    <p:extLst>
      <p:ext uri="{BB962C8B-B14F-4D97-AF65-F5344CB8AC3E}">
        <p14:creationId xmlns:p14="http://schemas.microsoft.com/office/powerpoint/2010/main" val="59265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-This  is an acronym heavy slide, not</a:t>
            </a:r>
            <a:r>
              <a:rPr lang="en-US" altLang="en-US" baseline="0" dirty="0">
                <a:latin typeface="Arial" panose="020B0604020202020204" pitchFamily="34" charset="0"/>
                <a:ea typeface="ＭＳ Ｐゴシック" panose="020B0600070205080204" pitchFamily="34" charset="-128"/>
              </a:rPr>
              <a:t> much I can do, that’s the government way!</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-What’s the</a:t>
            </a:r>
            <a:r>
              <a:rPr lang="en-US" altLang="en-US" baseline="0" dirty="0">
                <a:latin typeface="Arial" panose="020B0604020202020204" pitchFamily="34" charset="0"/>
                <a:ea typeface="ＭＳ Ｐゴシック" panose="020B0600070205080204" pitchFamily="34" charset="-128"/>
              </a:rPr>
              <a:t> OMB Jeff? </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-It’s an agency within the Executive Office of the President, they too are part of the Executive Branch of Gov’t just like us at NGS within the </a:t>
            </a:r>
            <a:r>
              <a:rPr lang="en-US" altLang="en-US" baseline="0" dirty="0" err="1">
                <a:latin typeface="Arial" panose="020B0604020202020204" pitchFamily="34" charset="0"/>
                <a:ea typeface="ＭＳ Ｐゴシック" panose="020B0600070205080204" pitchFamily="34" charset="-128"/>
              </a:rPr>
              <a:t>Dept</a:t>
            </a:r>
            <a:r>
              <a:rPr lang="en-US" altLang="en-US" baseline="0" dirty="0">
                <a:latin typeface="Arial" panose="020B0604020202020204" pitchFamily="34" charset="0"/>
                <a:ea typeface="ＭＳ Ｐゴシック" panose="020B0600070205080204" pitchFamily="34" charset="-128"/>
              </a:rPr>
              <a:t> of Commerce</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-The OMB has published this document, “Circular A-16”</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a:t>
            </a:r>
            <a:r>
              <a:rPr lang="en-US" altLang="en-US" b="0" baseline="0" dirty="0">
                <a:latin typeface="Arial" panose="020B0604020202020204" pitchFamily="34" charset="0"/>
                <a:ea typeface="ＭＳ Ｐゴシック" panose="020B0600070205080204" pitchFamily="34" charset="-128"/>
              </a:rPr>
              <a:t>you can see the title there at the top, perhaps you’ve seen this cover before</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*-those Federal folks in attendance, I sure hope you have!-*</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-the overarching goal of A-16 is preventing the waste of Gov’t funds on duplication of geospatial efforts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0"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There’s four really important takeaways from OMB A-16.</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1 - it’s Federal policy at one of the highest levels that Federal agencies (civilian agencies not the military/DoD/Intelligence) must utilize geodetic control for all geospatial activities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*Why not DoD, NGA, and the Intelligence agencies?  Well, they have their own DoD Directive that requires them to tie everything to WGS84 and EGM08.*</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2 – A-16 defines NOAA as being in responsible charge of geodetic control</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aseline="0" dirty="0">
                <a:latin typeface="Arial" panose="020B0604020202020204" pitchFamily="34" charset="0"/>
                <a:ea typeface="ＭＳ Ｐゴシック" panose="020B0600070205080204" pitchFamily="34" charset="-128"/>
              </a:rPr>
              <a:t>3 - NOAA dictates NGS as the lead agency and NGS defines that control as “the NSRS” (term adopted in 1994). Why create that term? One phrase to outlive trends &amp; technology, reduce the need to keep spending time and money re-writing policy and documentation every time we create a new datum name.</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4 – The FGCS…what’s that?, the Federal Geodetic Control Subcommittee, which is a part of the FGDC, the Federal Geographic Data Committee, and the best comparison I can make to the everyday is that it’s the organization for Federal agencies that mirrors what NSPS is to PSLS.</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-…anyway, the FGCS has issued requirements via FRNs, or Federal Register Notices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0"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-…for agencies to reference all their geospatial data to the </a:t>
            </a:r>
            <a:r>
              <a:rPr lang="en-US" altLang="en-US" b="1" baseline="0" dirty="0">
                <a:latin typeface="Arial" panose="020B0604020202020204" pitchFamily="34" charset="0"/>
                <a:ea typeface="ＭＳ Ｐゴシック" panose="020B0600070205080204" pitchFamily="34" charset="-128"/>
              </a:rPr>
              <a:t>most recent components of the NSRS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baseline="0"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74919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78</a:t>
            </a:fld>
            <a:endParaRPr lang="en-US" dirty="0"/>
          </a:p>
        </p:txBody>
      </p:sp>
    </p:spTree>
    <p:extLst>
      <p:ext uri="{BB962C8B-B14F-4D97-AF65-F5344CB8AC3E}">
        <p14:creationId xmlns:p14="http://schemas.microsoft.com/office/powerpoint/2010/main" val="1545493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Ask the right questions</a:t>
            </a:r>
          </a:p>
          <a:p>
            <a:pPr lvl="1"/>
            <a:r>
              <a:rPr lang="en-US" sz="2000" dirty="0"/>
              <a:t>Know if subject state law specifies US Foot for SPCS83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a:t>	40 states do that we know of</a:t>
            </a:r>
          </a:p>
          <a:p>
            <a:pPr lvl="1"/>
            <a:endParaRPr lang="en-US" sz="2000" dirty="0"/>
          </a:p>
          <a:p>
            <a:pPr>
              <a:spcAft>
                <a:spcPts val="600"/>
              </a:spcAft>
            </a:pPr>
            <a:r>
              <a:rPr lang="en-US" sz="2400" dirty="0"/>
              <a:t>Prepare for this </a:t>
            </a:r>
            <a:r>
              <a:rPr lang="en-US" sz="2400" i="1" dirty="0"/>
              <a:t>along with new datums</a:t>
            </a:r>
          </a:p>
          <a:p>
            <a:pPr>
              <a:spcAft>
                <a:spcPts val="600"/>
              </a:spcAft>
            </a:pPr>
            <a:endParaRPr lang="en-US" sz="2400" i="1" dirty="0"/>
          </a:p>
          <a:p>
            <a:r>
              <a:rPr lang="en-US" sz="2400" dirty="0"/>
              <a:t>Understand the difference between </a:t>
            </a:r>
            <a:r>
              <a:rPr lang="en-US" sz="2400" b="1" dirty="0" err="1"/>
              <a:t>sft</a:t>
            </a:r>
            <a:r>
              <a:rPr lang="en-US" sz="2400" dirty="0"/>
              <a:t> and </a:t>
            </a:r>
            <a:r>
              <a:rPr lang="en-US" sz="2400" b="1" dirty="0" err="1"/>
              <a:t>ift</a:t>
            </a:r>
            <a:endParaRPr lang="en-US" sz="2400" b="1" dirty="0"/>
          </a:p>
          <a:p>
            <a:pPr lvl="1"/>
            <a:r>
              <a:rPr lang="en-US" sz="2000" dirty="0"/>
              <a:t>2 parts per million</a:t>
            </a:r>
          </a:p>
          <a:p>
            <a:pPr lvl="1"/>
            <a:endParaRPr lang="en-US" sz="2000" dirty="0"/>
          </a:p>
          <a:p>
            <a:r>
              <a:rPr lang="en-US" sz="2400" dirty="0"/>
              <a:t>Understand this is not enforced</a:t>
            </a:r>
          </a:p>
          <a:p>
            <a:pPr lvl="1"/>
            <a:r>
              <a:rPr lang="en-US" sz="2000" dirty="0"/>
              <a:t>Neither NIST or NGS are a regulatory agency</a:t>
            </a:r>
          </a:p>
          <a:p>
            <a:pPr lvl="1"/>
            <a:r>
              <a:rPr lang="en-US" sz="2000" dirty="0"/>
              <a:t>But OPUS, NCAT, etc. will </a:t>
            </a:r>
            <a:r>
              <a:rPr lang="en-US" sz="2000" b="1" u="sng" dirty="0"/>
              <a:t>not</a:t>
            </a:r>
            <a:r>
              <a:rPr lang="en-US" sz="2000" dirty="0"/>
              <a:t> have US Survey Foot options for output in SPCS</a:t>
            </a:r>
            <a:r>
              <a:rPr lang="en-US" sz="2000" b="1" dirty="0"/>
              <a:t>2022</a:t>
            </a:r>
            <a:r>
              <a:rPr lang="en-US" sz="2000" dirty="0"/>
              <a:t> zones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79</a:t>
            </a:fld>
            <a:endParaRPr lang="en-US"/>
          </a:p>
        </p:txBody>
      </p:sp>
    </p:spTree>
    <p:extLst>
      <p:ext uri="{BB962C8B-B14F-4D97-AF65-F5344CB8AC3E}">
        <p14:creationId xmlns:p14="http://schemas.microsoft.com/office/powerpoint/2010/main" val="2763393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80</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83</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84</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85</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12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87</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6625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ADC0525-1E9A-4E75-B46C-F893A0145B7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12029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80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 </a:t>
            </a:r>
          </a:p>
          <a:p>
            <a:endParaRPr lang="en-US" dirty="0"/>
          </a:p>
          <a:p>
            <a:r>
              <a:rPr lang="en-US" b="1" i="1" dirty="0"/>
              <a:t>Please</a:t>
            </a:r>
            <a:r>
              <a:rPr lang="en-US" dirty="0"/>
              <a:t> don’t think of this as us here at NGS being some pointy-haired semantics.  We need to make distinctions about CORS when talking about all this.  If you haven’t already realized this, you’ll start to catch on today.</a:t>
            </a:r>
          </a:p>
        </p:txBody>
      </p:sp>
      <p:sp>
        <p:nvSpPr>
          <p:cNvPr id="4" name="Slide Number Placeholder 3"/>
          <p:cNvSpPr>
            <a:spLocks noGrp="1"/>
          </p:cNvSpPr>
          <p:nvPr>
            <p:ph type="sldNum" sz="quarter" idx="5"/>
          </p:nvPr>
        </p:nvSpPr>
        <p:spPr/>
        <p:txBody>
          <a:bodyPr/>
          <a:lstStyle/>
          <a:p>
            <a:fld id="{123EC7C2-2797-4141-BEE3-A4E0AD397BA7}" type="slidenum">
              <a:rPr lang="en-US" smtClean="0"/>
              <a:t>91</a:t>
            </a:fld>
            <a:endParaRPr lang="en-US"/>
          </a:p>
        </p:txBody>
      </p:sp>
    </p:spTree>
    <p:extLst>
      <p:ext uri="{BB962C8B-B14F-4D97-AF65-F5344CB8AC3E}">
        <p14:creationId xmlns:p14="http://schemas.microsoft.com/office/powerpoint/2010/main" val="25508142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45987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be talking about</a:t>
            </a:r>
            <a:r>
              <a:rPr lang="en-US" baseline="0" dirty="0"/>
              <a:t> OPUS today, but I need to clarify one of our processes for this to all be clear. I will also mention that this is a new-</a:t>
            </a:r>
            <a:r>
              <a:rPr lang="en-US" baseline="0" dirty="0" err="1"/>
              <a:t>ish</a:t>
            </a:r>
            <a:r>
              <a:rPr lang="en-US" baseline="0" dirty="0"/>
              <a:t> workflow for NGS, began in the past 8 or so years.</a:t>
            </a:r>
          </a:p>
          <a:p>
            <a:endParaRPr lang="en-US" baseline="0" dirty="0"/>
          </a:p>
          <a:p>
            <a:r>
              <a:rPr lang="en-US" baseline="0" dirty="0"/>
              <a:t>So all NGS Products &amp; Services go thru this process as they are created, tested internally, open for testing by you our constituents, and then rolled out as final products.</a:t>
            </a:r>
          </a:p>
          <a:p>
            <a:r>
              <a:rPr lang="en-US" b="1" dirty="0"/>
              <a:t>CLICK</a:t>
            </a:r>
          </a:p>
          <a:p>
            <a:r>
              <a:rPr lang="en-US" dirty="0"/>
              <a:t>There’s three</a:t>
            </a:r>
            <a:r>
              <a:rPr lang="en-US" baseline="0" dirty="0"/>
              <a:t> environments that products will exist in, listed here in the order they occur</a:t>
            </a:r>
          </a:p>
          <a:p>
            <a:endParaRPr lang="en-US" baseline="0" dirty="0"/>
          </a:p>
          <a:p>
            <a:r>
              <a:rPr lang="en-US" baseline="0" dirty="0"/>
              <a:t>First, a tool will be created on the “DEV” servers for internal NGS-only development, testing, and otherwise “working the bugs out”</a:t>
            </a:r>
          </a:p>
          <a:p>
            <a:r>
              <a:rPr lang="en-US" baseline="0" dirty="0">
                <a:sym typeface="Wingdings" panose="05000000000000000000" pitchFamily="2" charset="2"/>
              </a:rPr>
              <a:t>this is the same phase as when you hear a software company or video game maker talk about their </a:t>
            </a:r>
            <a:r>
              <a:rPr lang="en-US" i="1" baseline="0" dirty="0">
                <a:sym typeface="Wingdings" panose="05000000000000000000" pitchFamily="2" charset="2"/>
              </a:rPr>
              <a:t>alpha products</a:t>
            </a:r>
            <a:endParaRPr lang="en-US" i="0" baseline="0" dirty="0"/>
          </a:p>
          <a:p>
            <a:endParaRPr lang="en-US" baseline="0" dirty="0"/>
          </a:p>
          <a:p>
            <a:r>
              <a:rPr lang="en-US" b="1" dirty="0"/>
              <a:t>CLICK</a:t>
            </a:r>
            <a:endParaRPr lang="en-US" baseline="0" dirty="0"/>
          </a:p>
          <a:p>
            <a:r>
              <a:rPr lang="en-US" baseline="0" dirty="0"/>
              <a:t>Next, after some level of confidence in the product is gained, it will be migrated to the Beta servers, thereby open to the public for their own testing</a:t>
            </a:r>
          </a:p>
          <a:p>
            <a:r>
              <a:rPr lang="en-US" baseline="0" dirty="0">
                <a:sym typeface="Wingdings" panose="05000000000000000000" pitchFamily="2" charset="2"/>
              </a:rPr>
              <a:t>it’s important to note that when a product is available via our Beta page, when you use it you are indeed now a “beta tester”</a:t>
            </a:r>
          </a:p>
          <a:p>
            <a:pPr marL="171450" indent="-171450">
              <a:buFont typeface="Wingdings" panose="05000000000000000000" pitchFamily="2" charset="2"/>
              <a:buChar char="à"/>
            </a:pPr>
            <a:r>
              <a:rPr lang="en-US" baseline="0" dirty="0">
                <a:sym typeface="Wingdings" panose="05000000000000000000" pitchFamily="2" charset="2"/>
              </a:rPr>
              <a:t>key features will have already been tested in the Development environment, but it is still a beta, so as a beta tester please let us know if you have issues/complications/struggles or the like</a:t>
            </a:r>
          </a:p>
          <a:p>
            <a:pPr marL="171450" indent="-171450">
              <a:buFont typeface="Wingdings" panose="05000000000000000000" pitchFamily="2" charset="2"/>
              <a:buChar char="à"/>
            </a:pPr>
            <a:endParaRPr lang="en-US" baseline="0" dirty="0">
              <a:sym typeface="Wingdings" panose="05000000000000000000" pitchFamily="2" charset="2"/>
            </a:endParaRPr>
          </a:p>
          <a:p>
            <a:pPr marL="0" indent="0">
              <a:buFont typeface="Wingdings" panose="05000000000000000000" pitchFamily="2" charset="2"/>
              <a:buNone/>
            </a:pPr>
            <a:r>
              <a:rPr lang="en-US" b="1" dirty="0"/>
              <a:t>CLICK</a:t>
            </a:r>
            <a:endParaRPr lang="en-US" baseline="0" dirty="0">
              <a:sym typeface="Wingdings" panose="05000000000000000000" pitchFamily="2" charset="2"/>
            </a:endParaRPr>
          </a:p>
          <a:p>
            <a:pPr marL="0" indent="0">
              <a:buFont typeface="Wingdings" panose="05000000000000000000" pitchFamily="2" charset="2"/>
              <a:buNone/>
            </a:pPr>
            <a:r>
              <a:rPr lang="en-US" baseline="0" dirty="0">
                <a:sym typeface="Wingdings" panose="05000000000000000000" pitchFamily="2" charset="2"/>
              </a:rPr>
              <a:t>At some point, when all I’s are dotted and T’s crossed, the thing will be moved to the Production environment.</a:t>
            </a:r>
          </a:p>
          <a:p>
            <a:pPr marL="0" indent="0">
              <a:buFont typeface="Wingdings" panose="05000000000000000000" pitchFamily="2" charset="2"/>
              <a:buNone/>
            </a:pPr>
            <a:r>
              <a:rPr lang="en-US" baseline="0" dirty="0">
                <a:sym typeface="Wingdings" panose="05000000000000000000" pitchFamily="2" charset="2"/>
              </a:rPr>
              <a:t> by then, the tool is integrated into others, has been vetted with 2 testing phases and functions as expected, but may still continue to receive version updates by repeating this process</a:t>
            </a:r>
            <a:endParaRPr lang="en-US" dirty="0"/>
          </a:p>
        </p:txBody>
      </p:sp>
      <p:sp>
        <p:nvSpPr>
          <p:cNvPr id="4" name="Slide Number Placeholder 3"/>
          <p:cNvSpPr>
            <a:spLocks noGrp="1"/>
          </p:cNvSpPr>
          <p:nvPr>
            <p:ph type="sldNum" sz="quarter" idx="10"/>
          </p:nvPr>
        </p:nvSpPr>
        <p:spPr/>
        <p:txBody>
          <a:bodyPr/>
          <a:lstStyle/>
          <a:p>
            <a:fld id="{63F8C030-6EFD-4E8C-8A9A-285A35F1235A}" type="slidenum">
              <a:rPr lang="en-US" smtClean="0"/>
              <a:t>93</a:t>
            </a:fld>
            <a:endParaRPr lang="en-US"/>
          </a:p>
        </p:txBody>
      </p:sp>
    </p:spTree>
    <p:extLst>
      <p:ext uri="{BB962C8B-B14F-4D97-AF65-F5344CB8AC3E}">
        <p14:creationId xmlns:p14="http://schemas.microsoft.com/office/powerpoint/2010/main" val="3687766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8944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397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pPr>
            <a:r>
              <a:rPr lang="en-US" sz="2400" dirty="0"/>
              <a:t>Even if you’re running RTK…</a:t>
            </a:r>
          </a:p>
          <a:p>
            <a:pPr lvl="1">
              <a:spcBef>
                <a:spcPts val="225"/>
              </a:spcBef>
            </a:pPr>
            <a:r>
              <a:rPr lang="en-US" sz="2000" dirty="0"/>
              <a:t>You can setup your base to only log @ 30s rate</a:t>
            </a:r>
          </a:p>
          <a:p>
            <a:pPr lvl="1">
              <a:spcBef>
                <a:spcPts val="225"/>
              </a:spcBef>
            </a:pPr>
            <a:r>
              <a:rPr lang="en-US" sz="2000" dirty="0"/>
              <a:t>Know your equipment</a:t>
            </a:r>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97</a:t>
            </a:fld>
            <a:endParaRPr lang="en-US"/>
          </a:p>
        </p:txBody>
      </p:sp>
    </p:spTree>
    <p:extLst>
      <p:ext uri="{BB962C8B-B14F-4D97-AF65-F5344CB8AC3E}">
        <p14:creationId xmlns:p14="http://schemas.microsoft.com/office/powerpoint/2010/main" val="4167595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0" indent="0" algn="l" eaLnBrk="1" hangingPunct="1">
              <a:buNone/>
            </a:pPr>
            <a:endParaRPr lang="en-US" dirty="0">
              <a:solidFill>
                <a:prstClr val="black"/>
              </a:solidFill>
              <a:latin typeface="Cambria" panose="02040503050406030204" pitchFamily="18" charset="0"/>
              <a:ea typeface="Cambria" panose="02040503050406030204" pitchFamily="18" charset="0"/>
            </a:endParaRPr>
          </a:p>
          <a:p>
            <a:pPr marL="0" indent="0" algn="l" eaLnBrk="1" hangingPunct="1">
              <a:buNone/>
            </a:pPr>
            <a:r>
              <a:rPr lang="en-US" i="1" dirty="0" err="1">
                <a:solidFill>
                  <a:prstClr val="black"/>
                </a:solidFill>
                <a:latin typeface="Cambria" panose="02040503050406030204" pitchFamily="18" charset="0"/>
                <a:ea typeface="Cambria" panose="02040503050406030204" pitchFamily="18" charset="0"/>
              </a:rPr>
              <a:t>sidenote</a:t>
            </a:r>
            <a:endParaRPr lang="en-US" i="1"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p:txBody>
      </p:sp>
    </p:spTree>
    <p:extLst>
      <p:ext uri="{BB962C8B-B14F-4D97-AF65-F5344CB8AC3E}">
        <p14:creationId xmlns:p14="http://schemas.microsoft.com/office/powerpoint/2010/main" val="2292271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eaLnBrk="1" hangingPunct="1">
              <a:spcBef>
                <a:spcPct val="0"/>
              </a:spcBef>
              <a:buFont typeface="Arial" panose="020B0604020202020204" pitchFamily="34" charset="0"/>
              <a:buChar char="•"/>
            </a:pPr>
            <a:r>
              <a:rPr lang="en-US" altLang="en-US" dirty="0">
                <a:latin typeface="Arial" charset="0"/>
              </a:rPr>
              <a:t>OPUS-RS or Rapid Static performs two calculations.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latin typeface="Arial" charset="0"/>
              </a:rPr>
              <a:t>1</a:t>
            </a:r>
            <a:r>
              <a:rPr lang="en-US" altLang="en-US" baseline="30000" dirty="0">
                <a:latin typeface="Arial" charset="0"/>
              </a:rPr>
              <a:t>st</a:t>
            </a:r>
            <a:r>
              <a:rPr lang="en-US" altLang="en-US" baseline="0" dirty="0">
                <a:latin typeface="Arial" charset="0"/>
              </a:rPr>
              <a:t> </a:t>
            </a:r>
            <a:r>
              <a:rPr lang="en-US" altLang="en-US" dirty="0">
                <a:latin typeface="Arial" charset="0"/>
              </a:rPr>
              <a:t>-</a:t>
            </a:r>
            <a:r>
              <a:rPr lang="en-US" altLang="en-US" baseline="0" dirty="0">
                <a:latin typeface="Arial" charset="0"/>
              </a:rPr>
              <a:t> </a:t>
            </a:r>
            <a:r>
              <a:rPr lang="en-US" altLang="en-US" sz="1100" dirty="0">
                <a:latin typeface="Arial" charset="0"/>
              </a:rPr>
              <a:t>creates an atmospheric delay model from surrounding CORS data (white circle)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b="0" dirty="0">
                <a:latin typeface="Arial" charset="0"/>
              </a:rPr>
              <a:t>2</a:t>
            </a:r>
            <a:r>
              <a:rPr lang="en-US" altLang="en-US" b="0" baseline="30000" dirty="0">
                <a:latin typeface="Arial" charset="0"/>
              </a:rPr>
              <a:t>nd</a:t>
            </a:r>
            <a:r>
              <a:rPr lang="en-US" altLang="en-US" b="0" dirty="0">
                <a:latin typeface="Arial" charset="0"/>
              </a:rPr>
              <a:t> - </a:t>
            </a:r>
            <a:r>
              <a:rPr lang="en-US" altLang="en-US" sz="1100" dirty="0">
                <a:latin typeface="Arial" charset="0"/>
              </a:rPr>
              <a:t>Your position is determined via a differential GPS static solution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415588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158750" indent="0" eaLnBrk="1" hangingPunct="1">
              <a:buNone/>
            </a:pPr>
            <a:endParaRPr lang="en-US"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a:t>
            </a:r>
            <a:r>
              <a:rPr lang="en-US" dirty="0" err="1">
                <a:solidFill>
                  <a:prstClr val="black"/>
                </a:solidFill>
                <a:latin typeface="Cambria" panose="02040503050406030204" pitchFamily="18" charset="0"/>
                <a:ea typeface="Cambria" panose="02040503050406030204" pitchFamily="18" charset="0"/>
              </a:rPr>
              <a:t>sidenote</a:t>
            </a:r>
            <a:r>
              <a:rPr lang="en-US" dirty="0">
                <a:solidFill>
                  <a:prstClr val="black"/>
                </a:solidFill>
                <a:latin typeface="Cambria" panose="02040503050406030204" pitchFamily="18" charset="0"/>
                <a:ea typeface="Cambria" panose="02040503050406030204" pitchFamily="18" charset="0"/>
              </a:rPr>
              <a:t> that we’ve already b</a:t>
            </a:r>
            <a:r>
              <a:rPr lang="en-US" dirty="0"/>
              <a:t>roken the 1.5 million mark for 2022</a:t>
            </a:r>
            <a:endParaRPr dirty="0"/>
          </a:p>
        </p:txBody>
      </p:sp>
    </p:spTree>
    <p:extLst>
      <p:ext uri="{BB962C8B-B14F-4D97-AF65-F5344CB8AC3E}">
        <p14:creationId xmlns:p14="http://schemas.microsoft.com/office/powerpoint/2010/main" val="171532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ADC0525-1E9A-4E75-B46C-F893A0145B7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369146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46933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34331529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here that the Dashboard map is separate from the Web Map Application. </a:t>
            </a:r>
          </a:p>
          <a:p>
            <a:r>
              <a:rPr lang="en-US" b="1" dirty="0"/>
              <a:t>CLICK</a:t>
            </a:r>
            <a:r>
              <a:rPr lang="en-US" dirty="0"/>
              <a:t> They are linked, but different tools.</a:t>
            </a:r>
          </a:p>
          <a:p>
            <a:r>
              <a:rPr lang="en-US" dirty="0"/>
              <a:t>If you got mixed up about this at some point, no worries, you were not the only one.</a:t>
            </a:r>
          </a:p>
          <a:p>
            <a:r>
              <a:rPr lang="en-US" b="0" dirty="0"/>
              <a:t>If we have had this process to submit GPSonBM for years now… why are we now putting out this </a:t>
            </a:r>
            <a:r>
              <a:rPr lang="en-US" b="1" i="1" dirty="0"/>
              <a:t>option</a:t>
            </a:r>
            <a:r>
              <a:rPr lang="en-US" b="0" dirty="0"/>
              <a:t> for OPUS Projects via GVX?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104</a:t>
            </a:fld>
            <a:endParaRPr lang="en-US"/>
          </a:p>
        </p:txBody>
      </p:sp>
    </p:spTree>
    <p:extLst>
      <p:ext uri="{BB962C8B-B14F-4D97-AF65-F5344CB8AC3E}">
        <p14:creationId xmlns:p14="http://schemas.microsoft.com/office/powerpoint/2010/main" val="25223074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721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-Please note that this information here </a:t>
            </a:r>
            <a:r>
              <a:rPr lang="en-US" i="1" dirty="0"/>
              <a:t>can only reflect what we know</a:t>
            </a:r>
            <a:r>
              <a:rPr lang="en-US" dirty="0"/>
              <a:t>.  If you are a developer working on incorporating GVX into your software… reach out to us!  We would be happy to assist you, just as we have assisted some of our other commercial partners named here.</a:t>
            </a:r>
          </a:p>
          <a:p>
            <a:endParaRPr lang="en-US" dirty="0"/>
          </a:p>
          <a:p>
            <a:r>
              <a:rPr lang="en-US" dirty="0"/>
              <a:t>-What would make us happiest is if the list got so long we couldn’t fit in on this slide.</a:t>
            </a:r>
          </a:p>
          <a:p>
            <a:endParaRPr lang="en-US" dirty="0"/>
          </a:p>
          <a:p>
            <a:r>
              <a:rPr lang="en-US" dirty="0"/>
              <a:t>-Oh, and hey, you customers out there… express your desire for GVX to your suppliers/dealers or Support team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6174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800" i="1" u="sng" dirty="0"/>
              <a:t>Please</a:t>
            </a:r>
            <a:r>
              <a:rPr lang="en-US" sz="2800" dirty="0"/>
              <a:t> don’t wing it and hope for the best.</a:t>
            </a:r>
          </a:p>
          <a:p>
            <a:r>
              <a:rPr lang="en-US" sz="2800" dirty="0"/>
              <a:t>Choose Marks </a:t>
            </a:r>
            <a:r>
              <a:rPr lang="en-US" sz="2800" i="1" dirty="0"/>
              <a:t>from the </a:t>
            </a:r>
            <a:r>
              <a:rPr lang="en-US" sz="2800" i="1" dirty="0">
                <a:sym typeface="Wingdings" panose="05000000000000000000" pitchFamily="2" charset="2"/>
              </a:rPr>
              <a:t>Web Map</a:t>
            </a:r>
            <a:r>
              <a:rPr lang="en-US" sz="2800" dirty="0">
                <a:sym typeface="Wingdings" panose="05000000000000000000" pitchFamily="2" charset="2"/>
              </a:rPr>
              <a:t> </a:t>
            </a:r>
            <a:r>
              <a:rPr lang="en-US" sz="2000" dirty="0">
                <a:sym typeface="Wingdings" panose="05000000000000000000" pitchFamily="2" charset="2"/>
              </a:rPr>
              <a:t>(</a:t>
            </a:r>
            <a:r>
              <a:rPr lang="en-US" sz="2000" b="1" i="1" dirty="0">
                <a:sym typeface="Wingdings" panose="05000000000000000000" pitchFamily="2" charset="2"/>
              </a:rPr>
              <a:t>not</a:t>
            </a:r>
            <a:r>
              <a:rPr lang="en-US" sz="2000" dirty="0">
                <a:sym typeface="Wingdings" panose="05000000000000000000" pitchFamily="2" charset="2"/>
              </a:rPr>
              <a:t> every mark is a BM)</a:t>
            </a:r>
          </a:p>
          <a:p>
            <a:r>
              <a:rPr lang="en-US" sz="2800" dirty="0">
                <a:sym typeface="Wingdings" panose="05000000000000000000" pitchFamily="2" charset="2"/>
              </a:rPr>
              <a:t>Plan Initial and Repeat/Redundant Occupations </a:t>
            </a:r>
          </a:p>
          <a:p>
            <a:pPr lvl="1">
              <a:spcBef>
                <a:spcPts val="0"/>
              </a:spcBef>
            </a:pPr>
            <a:r>
              <a:rPr lang="en-US" sz="2400" dirty="0">
                <a:sym typeface="Wingdings" panose="05000000000000000000" pitchFamily="2" charset="2"/>
              </a:rPr>
              <a:t>Repeat start times must differ by &gt;3 hours </a:t>
            </a:r>
            <a:r>
              <a:rPr lang="en-US" sz="1900" dirty="0">
                <a:sym typeface="Wingdings" panose="05000000000000000000" pitchFamily="2" charset="2"/>
              </a:rPr>
              <a:t>(</a:t>
            </a:r>
            <a:r>
              <a:rPr lang="en-US" sz="1900" i="1" dirty="0">
                <a:sym typeface="Wingdings" panose="05000000000000000000" pitchFamily="2" charset="2"/>
              </a:rPr>
              <a:t>even on separate days</a:t>
            </a:r>
            <a:r>
              <a:rPr lang="en-US" sz="1900" dirty="0">
                <a:sym typeface="Wingdings" panose="05000000000000000000" pitchFamily="2" charset="2"/>
              </a:rPr>
              <a:t>)</a:t>
            </a:r>
          </a:p>
          <a:p>
            <a:r>
              <a:rPr lang="en-US" sz="2800" dirty="0">
                <a:sym typeface="Wingdings" panose="05000000000000000000" pitchFamily="2" charset="2"/>
              </a:rPr>
              <a:t>Determine CORS you might end up using in the field</a:t>
            </a:r>
          </a:p>
          <a:p>
            <a:pPr lvl="1">
              <a:spcBef>
                <a:spcPts val="0"/>
              </a:spcBef>
            </a:pPr>
            <a:r>
              <a:rPr lang="en-US" sz="2400" dirty="0">
                <a:sym typeface="Wingdings" panose="05000000000000000000" pitchFamily="2" charset="2"/>
              </a:rPr>
              <a:t>For the most part you will </a:t>
            </a:r>
            <a:r>
              <a:rPr lang="en-US" sz="2400" b="1" i="1" dirty="0">
                <a:sym typeface="Wingdings" panose="05000000000000000000" pitchFamily="2" charset="2"/>
              </a:rPr>
              <a:t>not</a:t>
            </a:r>
            <a:r>
              <a:rPr lang="en-US" sz="2400" dirty="0">
                <a:sym typeface="Wingdings" panose="05000000000000000000" pitchFamily="2" charset="2"/>
              </a:rPr>
              <a:t> get to control that</a:t>
            </a:r>
            <a:endParaRPr lang="en-US" sz="24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349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a:r>
            <a:r>
              <a:rPr lang="en-US" dirty="0" err="1"/>
              <a:t>Sooo</a:t>
            </a:r>
            <a:r>
              <a:rPr lang="en-US" dirty="0"/>
              <a:t>… because today’s topic is RTN, we’re going to chop those last 2 items from the slide</a:t>
            </a:r>
          </a:p>
          <a:p>
            <a:r>
              <a:rPr lang="en-US" b="1" dirty="0"/>
              <a:t>CLICK</a:t>
            </a:r>
          </a:p>
          <a:p>
            <a:r>
              <a:rPr lang="en-US" b="0" dirty="0"/>
              <a:t>-Now we’re left with 3 main scenarios of using RTN-GNSS data in OP via GVX</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makes the difference is that d</a:t>
            </a:r>
            <a:r>
              <a:rPr lang="en-US" dirty="0"/>
              <a:t>epending on which network station(s) were used in your survey, you will encounter one </a:t>
            </a:r>
            <a:r>
              <a:rPr lang="en-US" b="1" i="1" dirty="0"/>
              <a:t>or more </a:t>
            </a:r>
            <a:r>
              <a:rPr lang="en-US" dirty="0"/>
              <a:t>of these scenarios.</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2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 of you may be thinking though… what does this even mean that the CORS are not in the NCN?</a:t>
            </a:r>
          </a:p>
          <a:p>
            <a:r>
              <a:rPr lang="en-US" dirty="0"/>
              <a:t>Let’s look at the example of the WVDOT’s Real Time Network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071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Just for the sake of discussion, I will point out that the WVDOT’s real time network is based on VRS method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1661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now by me flipping back and forth between these, you’ve likely caught on that the stations in red are non-NCN CORS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171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all these agencies, we serve as</a:t>
            </a:r>
            <a:r>
              <a:rPr lang="en-US" baseline="0" dirty="0"/>
              <a:t> the experts on geodetic control and geodesy for the United State government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ADC0525-1E9A-4E75-B46C-F893A0145B7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271823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we’re looking here not at the WVDOT but the Kentucky Transportation Cabinet network.</a:t>
            </a:r>
          </a:p>
          <a:p>
            <a:r>
              <a:rPr lang="en-US" dirty="0"/>
              <a:t>This is their web interface, and if I wanted to download some non-NCN CORS data from their network, I’d go into the Reference Data Shop.</a:t>
            </a:r>
          </a:p>
          <a:p>
            <a:r>
              <a:rPr lang="en-US" dirty="0"/>
              <a:t>For many of the networks, you’ll see both a CORS and a VRS option.  </a:t>
            </a:r>
          </a:p>
          <a:p>
            <a:r>
              <a:rPr lang="en-US" dirty="0"/>
              <a:t>What you want is the CORS data, and the interface will walk thru the rest of the options, you’ll be asked which station(s) you want data from, for date(s), observation interval (</a:t>
            </a:r>
            <a:r>
              <a:rPr lang="en-US" i="1" dirty="0"/>
              <a:t>HINT… 30 seconds for OPUS!</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EC7C2-2797-4141-BEE3-A4E0AD397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2374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Just because OP opens the door to RTK/RTN, doesn’t mean it is required</a:t>
            </a:r>
          </a:p>
          <a:p>
            <a:r>
              <a:rPr lang="en-US" dirty="0">
                <a:latin typeface="Cambria" panose="02040503050406030204" pitchFamily="18" charset="0"/>
                <a:ea typeface="Cambria" panose="02040503050406030204" pitchFamily="18" charset="0"/>
              </a:rPr>
              <a:t>Surveying is still surveying</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775259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132</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134</a:t>
            </a:fld>
            <a:endParaRPr lang="en-US"/>
          </a:p>
        </p:txBody>
      </p:sp>
    </p:spTree>
    <p:extLst>
      <p:ext uri="{BB962C8B-B14F-4D97-AF65-F5344CB8AC3E}">
        <p14:creationId xmlns:p14="http://schemas.microsoft.com/office/powerpoint/2010/main" val="1385009258"/>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arget="../media/image2.jpeg" Type="http://schemas.openxmlformats.org/officeDocument/2006/relationships/image"/><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ngs.noaa.gov/ADVISORS/"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253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27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00711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52660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07059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66221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09-May-24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3988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09-May-24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9612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09-May-24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221370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9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3634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7252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4431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4366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BFA7C4F-1407-BEA3-4929-C9CF5DA6A514}"/>
              </a:ext>
            </a:extLst>
          </p:cNvPr>
          <p:cNvSpPr txBox="1">
            <a:spLocks/>
          </p:cNvSpPr>
          <p:nvPr userDrawn="1"/>
        </p:nvSpPr>
        <p:spPr bwMode="auto">
          <a:xfrm>
            <a:off x="218365" y="3813141"/>
            <a:ext cx="8707271" cy="125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2"/>
              </a:rPr>
              <a:t>https://www.ngs.noaa.gov/ADVISORS/</a:t>
            </a:r>
            <a:endPar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lang="en-GB" sz="2400" dirty="0">
              <a:solidFill>
                <a:prstClr val="black"/>
              </a:solidFill>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7" name="TextBox 1">
            <a:extLst>
              <a:ext uri="{FF2B5EF4-FFF2-40B4-BE49-F238E27FC236}">
                <a16:creationId xmlns:a16="http://schemas.microsoft.com/office/drawing/2014/main" id="{7786C3B8-CCCD-8B89-A31C-A2EA0DF697FA}"/>
              </a:ext>
            </a:extLst>
          </p:cNvPr>
          <p:cNvSpPr txBox="1">
            <a:spLocks noChangeArrowheads="1"/>
          </p:cNvSpPr>
          <p:nvPr userDrawn="1"/>
        </p:nvSpPr>
        <p:spPr bwMode="auto">
          <a:xfrm>
            <a:off x="218365" y="646504"/>
            <a:ext cx="870727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1175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24304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0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Slide 1 image" userDrawn="1">
  <p:cSld name="Image Slide 1 image">
    <p:bg>
      <p:bgPr>
        <a:solidFill>
          <a:schemeClr val="lt2"/>
        </a:solidFill>
        <a:effectLst/>
      </p:bgPr>
    </p:bg>
    <p:spTree>
      <p:nvGrpSpPr>
        <p:cNvPr id="1" name="Shape 186"/>
        <p:cNvGrpSpPr/>
        <p:nvPr/>
      </p:nvGrpSpPr>
      <p:grpSpPr>
        <a:xfrm>
          <a:off x="0" y="0"/>
          <a:ext cx="0" cy="0"/>
          <a:chOff x="0" y="0"/>
          <a:chExt cx="0" cy="0"/>
        </a:xfrm>
      </p:grpSpPr>
    </p:spTree>
    <p:extLst>
      <p:ext uri="{BB962C8B-B14F-4D97-AF65-F5344CB8AC3E}">
        <p14:creationId xmlns:p14="http://schemas.microsoft.com/office/powerpoint/2010/main" val="666835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30518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926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9423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028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482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8180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343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972400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0675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63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13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09-May-24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09-May-24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09-May-24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2" Target="../slideLayouts/slideLayout2.xml" Type="http://schemas.openxmlformats.org/officeDocument/2006/relationships/slideLayout"/><Relationship Id="rId16" Target="../media/image1.jpeg" Type="http://schemas.openxmlformats.org/officeDocument/2006/relationships/image"/><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theme/theme1.xml" Type="http://schemas.openxmlformats.org/officeDocument/2006/relationships/theme"/><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slideLayouts/slideLayout14.xml" Type="http://schemas.openxmlformats.org/officeDocument/2006/relationships/slideLayout"/></Relationships>
</file>

<file path=ppt/slideMasters/_rels/slideMaster2.xml.rels><?xml version="1.0" encoding="UTF-8" standalone="yes" ?><Relationships xmlns="http://schemas.openxmlformats.org/package/2006/relationships"><Relationship Id="rId8" Target="../slideLayouts/slideLayout22.xml" Type="http://schemas.openxmlformats.org/officeDocument/2006/relationships/slideLayout"/><Relationship Id="rId13" Target="../slideLayouts/slideLayout27.xml" Type="http://schemas.openxmlformats.org/officeDocument/2006/relationships/slideLayout"/><Relationship Id="rId18" Target="../media/image1.jpeg" Type="http://schemas.openxmlformats.org/officeDocument/2006/relationships/image"/><Relationship Id="rId3" Target="../slideLayouts/slideLayout17.xml" Type="http://schemas.openxmlformats.org/officeDocument/2006/relationships/slideLayout"/><Relationship Id="rId7" Target="../slideLayouts/slideLayout21.xml" Type="http://schemas.openxmlformats.org/officeDocument/2006/relationships/slideLayout"/><Relationship Id="rId12" Target="../slideLayouts/slideLayout26.xml" Type="http://schemas.openxmlformats.org/officeDocument/2006/relationships/slideLayout"/><Relationship Id="rId17" Target="../theme/theme2.xml" Type="http://schemas.openxmlformats.org/officeDocument/2006/relationships/theme"/><Relationship Id="rId2" Target="../slideLayouts/slideLayout16.xml" Type="http://schemas.openxmlformats.org/officeDocument/2006/relationships/slideLayout"/><Relationship Id="rId16" Target="../slideLayouts/slideLayout30.xml" Type="http://schemas.openxmlformats.org/officeDocument/2006/relationships/slideLayout"/><Relationship Id="rId1" Target="../slideLayouts/slideLayout15.xml" Type="http://schemas.openxmlformats.org/officeDocument/2006/relationships/slideLayout"/><Relationship Id="rId6" Target="../slideLayouts/slideLayout20.xml" Type="http://schemas.openxmlformats.org/officeDocument/2006/relationships/slideLayout"/><Relationship Id="rId11" Target="../slideLayouts/slideLayout25.xml" Type="http://schemas.openxmlformats.org/officeDocument/2006/relationships/slideLayout"/><Relationship Id="rId5" Target="../slideLayouts/slideLayout19.xml" Type="http://schemas.openxmlformats.org/officeDocument/2006/relationships/slideLayout"/><Relationship Id="rId15" Target="../slideLayouts/slideLayout29.xml" Type="http://schemas.openxmlformats.org/officeDocument/2006/relationships/slideLayout"/><Relationship Id="rId10" Target="../slideLayouts/slideLayout24.xml" Type="http://schemas.openxmlformats.org/officeDocument/2006/relationships/slideLayout"/><Relationship Id="rId4" Target="../slideLayouts/slideLayout18.xml" Type="http://schemas.openxmlformats.org/officeDocument/2006/relationships/slideLayout"/><Relationship Id="rId9" Target="../slideLayouts/slideLayout23.xml" Type="http://schemas.openxmlformats.org/officeDocument/2006/relationships/slideLayout"/><Relationship Id="rId14" Target="../slideLayouts/slideLayout28.xml" Type="http://schemas.openxmlformats.org/officeDocument/2006/relationships/slideLayout"/></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09-May-24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09-May-24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4050881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7" r:id="rId13"/>
    <p:sldLayoutId id="2147483678" r:id="rId14"/>
    <p:sldLayoutId id="2147483691" r:id="rId15"/>
    <p:sldLayoutId id="2147483692" r:id="rId16"/>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5197154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ctr" defTabSz="342900" rtl="0" eaLnBrk="0" fontAlgn="base" hangingPunct="0">
        <a:spcBef>
          <a:spcPct val="0"/>
        </a:spcBef>
        <a:spcAft>
          <a:spcPct val="0"/>
        </a:spcAft>
        <a:defRPr sz="3300" kern="1200">
          <a:solidFill>
            <a:schemeClr val="tx1"/>
          </a:solidFill>
          <a:latin typeface="Times New Roman" pitchFamily="18" charset="0"/>
          <a:ea typeface="ＭＳ Ｐゴシック" charset="0"/>
          <a:cs typeface="Times New Roman" pitchFamily="18" charset="0"/>
        </a:defRPr>
      </a:lvl1pPr>
      <a:lvl2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2pPr>
      <a:lvl3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3pPr>
      <a:lvl4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4pPr>
      <a:lvl5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Times New Roman" pitchFamily="18" charset="0"/>
          <a:ea typeface="ＭＳ Ｐゴシック" charset="0"/>
          <a:cs typeface="Times New Roman" pitchFamily="18"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22.xml"/><Relationship Id="rId4" Type="http://schemas.openxmlformats.org/officeDocument/2006/relationships/image" Target="../media/image57.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2" Target="../media/image61.jpeg" Type="http://schemas.openxmlformats.org/officeDocument/2006/relationships/image"/><Relationship Id="rId1" Target="../slideLayouts/slideLayout21.xml" Type="http://schemas.openxmlformats.org/officeDocument/2006/relationships/slideLayout"/></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8" Target="../media/image71.jpeg" Type="http://schemas.openxmlformats.org/officeDocument/2006/relationships/image"/><Relationship Id="rId3" Target="../media/image66.jpeg" Type="http://schemas.openxmlformats.org/officeDocument/2006/relationships/image"/><Relationship Id="rId7" Target="../media/image70.jpeg" Type="http://schemas.openxmlformats.org/officeDocument/2006/relationships/image"/><Relationship Id="rId2" Target="../notesSlides/notesSlide84.xml" Type="http://schemas.openxmlformats.org/officeDocument/2006/relationships/notesSlide"/><Relationship Id="rId1" Target="../slideLayouts/slideLayout20.xml" Type="http://schemas.openxmlformats.org/officeDocument/2006/relationships/slideLayout"/><Relationship Id="rId6" Target="../media/image69.jpeg" Type="http://schemas.openxmlformats.org/officeDocument/2006/relationships/image"/><Relationship Id="rId5" Target="../media/image68.png" Type="http://schemas.openxmlformats.org/officeDocument/2006/relationships/image"/><Relationship Id="rId4" Target="../media/image67.png" Type="http://schemas.openxmlformats.org/officeDocument/2006/relationships/image"/><Relationship Id="rId9" Target="../media/image72.png" Type="http://schemas.openxmlformats.org/officeDocument/2006/relationships/image"/></Relationships>
</file>

<file path=ppt/slides/_rels/slide109.xml.rels><?xml version="1.0" encoding="UTF-8" standalone="yes" ?><Relationships xmlns="http://schemas.openxmlformats.org/package/2006/relationships"><Relationship Id="rId3" Target="../media/image74.png" Type="http://schemas.openxmlformats.org/officeDocument/2006/relationships/image"/><Relationship Id="rId2" Target="../media/image73.jpeg" Type="http://schemas.openxmlformats.org/officeDocument/2006/relationships/image"/><Relationship Id="rId1" Target="../slideLayouts/slideLayout16.xml" Type="http://schemas.openxmlformats.org/officeDocument/2006/relationships/slideLayout"/><Relationship Id="rId5" Target="../media/image76.png" Type="http://schemas.openxmlformats.org/officeDocument/2006/relationships/image"/><Relationship Id="rId4" Target="../media/image75.png" Type="http://schemas.openxmlformats.org/officeDocument/2006/relationships/image"/></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arget="../media/image77.jpeg" Type="http://schemas.openxmlformats.org/officeDocument/2006/relationships/image"/><Relationship Id="rId1" Target="../slideLayouts/slideLayout30.xml" Type="http://schemas.openxmlformats.org/officeDocument/2006/relationships/slideLayout"/></Relationships>
</file>

<file path=ppt/slides/_rels/slide115.xml.rels><?xml version="1.0" encoding="UTF-8" standalone="yes" ?><Relationships xmlns="http://schemas.openxmlformats.org/package/2006/relationships"><Relationship Id="rId3" Target="../media/image78.jpeg" Type="http://schemas.openxmlformats.org/officeDocument/2006/relationships/image"/><Relationship Id="rId2" Target="../notesSlides/notesSlide88.xml" Type="http://schemas.openxmlformats.org/officeDocument/2006/relationships/notesSlide"/><Relationship Id="rId1" Target="../slideLayouts/slideLayout30.xml" Type="http://schemas.openxmlformats.org/officeDocument/2006/relationships/slideLayout"/></Relationships>
</file>

<file path=ppt/slides/_rels/slide116.xml.rels><?xml version="1.0" encoding="UTF-8" standalone="yes" ?><Relationships xmlns="http://schemas.openxmlformats.org/package/2006/relationships"><Relationship Id="rId2" Target="../media/image77.jpeg" Type="http://schemas.openxmlformats.org/officeDocument/2006/relationships/image"/><Relationship Id="rId1" Target="../slideLayouts/slideLayout30.xml" Type="http://schemas.openxmlformats.org/officeDocument/2006/relationships/slideLayout"/></Relationships>
</file>

<file path=ppt/slides/_rels/slide117.xml.rels><?xml version="1.0" encoding="UTF-8" standalone="yes" ?><Relationships xmlns="http://schemas.openxmlformats.org/package/2006/relationships"><Relationship Id="rId3" Target="../media/image78.jpeg" Type="http://schemas.openxmlformats.org/officeDocument/2006/relationships/image"/><Relationship Id="rId2" Target="../notesSlides/notesSlide89.xml" Type="http://schemas.openxmlformats.org/officeDocument/2006/relationships/notesSlide"/><Relationship Id="rId1" Target="../slideLayouts/slideLayout30.xml" Type="http://schemas.openxmlformats.org/officeDocument/2006/relationships/slideLayout"/></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arget="../media/image84.jpeg" Type="http://schemas.openxmlformats.org/officeDocument/2006/relationships/image"/><Relationship Id="rId1" Target="../slideLayouts/slideLayout16.xml" Type="http://schemas.openxmlformats.org/officeDocument/2006/relationships/slideLayout"/></Relationships>
</file>

<file path=ppt/slides/_rels/slide12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91.xml"/><Relationship Id="rId1" Type="http://schemas.openxmlformats.org/officeDocument/2006/relationships/slideLayout" Target="../slideLayouts/slideLayout16.xml"/><Relationship Id="rId4" Type="http://schemas.openxmlformats.org/officeDocument/2006/relationships/image" Target="../media/image86.gi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arget="../media/image16.jpeg" Type="http://schemas.openxmlformats.org/officeDocument/2006/relationships/image"/><Relationship Id="rId2" Target="../notesSlides/notesSlide10.xml" Type="http://schemas.openxmlformats.org/officeDocument/2006/relationships/notesSlide"/><Relationship Id="rId1" Target="../slideLayouts/slideLayout2.xml" Type="http://schemas.openxmlformats.org/officeDocument/2006/relationships/slideLayout"/></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arget="../media/image90.jpeg" Type="http://schemas.openxmlformats.org/officeDocument/2006/relationships/image"/><Relationship Id="rId2" Target="../media/image89.jpeg" Type="http://schemas.openxmlformats.org/officeDocument/2006/relationships/image"/><Relationship Id="rId1" Target="../slideLayouts/slideLayout7.xml" Type="http://schemas.openxmlformats.org/officeDocument/2006/relationships/slideLayout"/></Relationships>
</file>

<file path=ppt/slides/_rels/slide134.xml.rels><?xml version="1.0" encoding="UTF-8" standalone="yes"?>
<Relationships xmlns="http://schemas.openxmlformats.org/package/2006/relationships"><Relationship Id="rId3" Type="http://schemas.openxmlformats.org/officeDocument/2006/relationships/hyperlink" Target="https://geodesy.noaa.gov/ADVISORS/"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arget="../media/image19.jpeg" Type="http://schemas.openxmlformats.org/officeDocument/2006/relationships/image"/><Relationship Id="rId2" Target="../notesSlides/notesSlide12.xml" Type="http://schemas.openxmlformats.org/officeDocument/2006/relationships/notesSlide"/><Relationship Id="rId1" Target="../slideLayouts/slideLayout8.xml" Type="http://schemas.openxmlformats.org/officeDocument/2006/relationships/slideLayout"/></Relationships>
</file>

<file path=ppt/slides/_rels/slide16.xml.rels><?xml version="1.0" encoding="UTF-8" standalone="yes" ?><Relationships xmlns="http://schemas.openxmlformats.org/package/2006/relationships"><Relationship Id="rId3" Target="../media/image20.jpeg" Type="http://schemas.openxmlformats.org/officeDocument/2006/relationships/image"/><Relationship Id="rId2" Target="../notesSlides/notesSlide13.xml" Type="http://schemas.openxmlformats.org/officeDocument/2006/relationships/notesSlide"/><Relationship Id="rId1" Target="../slideLayouts/slideLayout8.xml" Type="http://schemas.openxmlformats.org/officeDocument/2006/relationships/slideLayout"/></Relationships>
</file>

<file path=ppt/slides/_rels/slide17.xml.rels><?xml version="1.0" encoding="UTF-8" standalone="yes" ?><Relationships xmlns="http://schemas.openxmlformats.org/package/2006/relationships"><Relationship Id="rId3" Target="../media/image19.jpeg" Type="http://schemas.openxmlformats.org/officeDocument/2006/relationships/image"/><Relationship Id="rId2" Target="../notesSlides/notesSlide14.xml" Type="http://schemas.openxmlformats.org/officeDocument/2006/relationships/notesSlide"/><Relationship Id="rId1" Target="../slideLayouts/slideLayout8.xml" Type="http://schemas.openxmlformats.org/officeDocument/2006/relationships/slideLayout"/></Relationships>
</file>

<file path=ppt/slides/_rels/slide18.xml.rels><?xml version="1.0" encoding="UTF-8" standalone="yes" ?><Relationships xmlns="http://schemas.openxmlformats.org/package/2006/relationships"><Relationship Id="rId3" Target="../media/image20.jpeg" Type="http://schemas.openxmlformats.org/officeDocument/2006/relationships/image"/><Relationship Id="rId2" Target="../notesSlides/notesSlide15.xml" Type="http://schemas.openxmlformats.org/officeDocument/2006/relationships/notesSlide"/><Relationship Id="rId1" Target="../slideLayouts/slideLayout8.xml" Type="http://schemas.openxmlformats.org/officeDocument/2006/relationships/slideLayout"/></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arget="../media/image28.jpeg" Type="http://schemas.openxmlformats.org/officeDocument/2006/relationships/image"/><Relationship Id="rId1" Target="../slideLayouts/slideLayout13.xml" Type="http://schemas.openxmlformats.org/officeDocument/2006/relationships/slideLayout"/></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40.xml" Type="http://schemas.openxmlformats.org/officeDocument/2006/relationships/notesSlide"/><Relationship Id="rId1" Target="../slideLayouts/slideLayout2.xml" Type="http://schemas.openxmlformats.org/officeDocument/2006/relationships/slideLayout"/><Relationship Id="rId4" Target="../media/image32.jpeg" Type="http://schemas.openxmlformats.org/officeDocument/2006/relationships/image"/></Relationships>
</file>

<file path=ppt/slides/_rels/slide51.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arget="../media/image39.jpeg" Type="http://schemas.openxmlformats.org/officeDocument/2006/relationships/image"/><Relationship Id="rId2" Target="../notesSlides/notesSlide47.xml" Type="http://schemas.openxmlformats.org/officeDocument/2006/relationships/notesSlide"/><Relationship Id="rId1" Target="../slideLayouts/slideLayout32.xml" Type="http://schemas.openxmlformats.org/officeDocument/2006/relationships/slideLayout"/><Relationship Id="rId5" Target="../media/image40.jpeg" Type="http://schemas.openxmlformats.org/officeDocument/2006/relationships/image"/><Relationship Id="rId4" Target="https://www.ngs.noaa.gov/cgi-bin/mark_recovery_form.prl" TargetMode="External" Type="http://schemas.openxmlformats.org/officeDocument/2006/relationships/hyperlink"/></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arget="../media/image42.jpeg" Type="http://schemas.openxmlformats.org/officeDocument/2006/relationships/image"/><Relationship Id="rId1" Target="../slideLayouts/slideLayout7.xml" Type="http://schemas.openxmlformats.org/officeDocument/2006/relationships/slideLayout"/></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gs.noaa.gov/PUBS_LIB/FedRegister/FRdoc93-14922.pdf"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arget="../media/image45.jpeg" Type="http://schemas.openxmlformats.org/officeDocument/2006/relationships/image"/><Relationship Id="rId1" Target="../slideLayouts/slideLayout14.xml" Type="http://schemas.openxmlformats.org/officeDocument/2006/relationships/slideLayout"/></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6.xml.rels><?xml version="1.0" encoding="UTF-8" standalone="yes" ?><Relationships xmlns="http://schemas.openxmlformats.org/package/2006/relationships"><Relationship Id="rId8" Target="https://www.ngs.noaa.gov/web_services/ncat/index.shtml" TargetMode="External" Type="http://schemas.openxmlformats.org/officeDocument/2006/relationships/hyperlink"/><Relationship Id="rId3" Target="../notesSlides/notesSlide68.xml" Type="http://schemas.openxmlformats.org/officeDocument/2006/relationships/notesSlide"/><Relationship Id="rId7" Target="../media/image37.png" Type="http://schemas.openxmlformats.org/officeDocument/2006/relationships/image"/><Relationship Id="rId2" Target="../slideLayouts/slideLayout16.xml" Type="http://schemas.openxmlformats.org/officeDocument/2006/relationships/slideLayout"/><Relationship Id="rId1" Target="../tags/tag8.xml" Type="http://schemas.openxmlformats.org/officeDocument/2006/relationships/tags"/><Relationship Id="rId6" Target="https://github.com/noaa-ngs/ncat-lib" TargetMode="External" Type="http://schemas.openxmlformats.org/officeDocument/2006/relationships/hyperlink"/><Relationship Id="rId5" Target="../media/image47.jpeg" Type="http://schemas.openxmlformats.org/officeDocument/2006/relationships/image"/><Relationship Id="rId4" Target="https://geodesy.noaa.gov/NCAT/" TargetMode="External" Type="http://schemas.openxmlformats.org/officeDocument/2006/relationships/hyperlink"/><Relationship Id="rId9" Target="../media/image34.png" Type="http://schemas.openxmlformats.org/officeDocument/2006/relationships/image"/></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arget="../media/image48.jpeg" Type="http://schemas.openxmlformats.org/officeDocument/2006/relationships/image"/><Relationship Id="rId1" Target="../slideLayouts/slideLayout7.xml" Type="http://schemas.openxmlformats.org/officeDocument/2006/relationships/slideLayout"/></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arget="../media/image13.jpeg" Type="http://schemas.openxmlformats.org/officeDocument/2006/relationships/image"/><Relationship Id="rId3" Target="../media/image10.PNG" Type="http://schemas.openxmlformats.org/officeDocument/2006/relationships/image"/><Relationship Id="rId7" Target="../media/image12.PNG" Type="http://schemas.openxmlformats.org/officeDocument/2006/relationships/image"/><Relationship Id="rId2" Target="../notesSlides/notesSlide6.xml" Type="http://schemas.openxmlformats.org/officeDocument/2006/relationships/notesSlide"/><Relationship Id="rId1" Target="../slideLayouts/slideLayout16.xml" Type="http://schemas.openxmlformats.org/officeDocument/2006/relationships/slideLayout"/><Relationship Id="rId6" Target="../media/image11.PNG" Type="http://schemas.openxmlformats.org/officeDocument/2006/relationships/image"/><Relationship Id="rId5" Target="https://www.ngs.noaa.gov/PUBS_LIB/FedRegister/FRN-Affirmation_of_Datum_for_Surveying_and_Mapping_Activities_-%5b1989%5d.pdf" TargetMode="External" Type="http://schemas.openxmlformats.org/officeDocument/2006/relationships/hyperlink"/><Relationship Id="rId4" Target="https://www.ngs.noaa.gov/PUBS_LIB/FedRegister/FRdoc93-14922.pdf" TargetMode="External" Type="http://schemas.openxmlformats.org/officeDocument/2006/relationships/hyperlink"/></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1.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4.xml"/><Relationship Id="rId1" Type="http://schemas.openxmlformats.org/officeDocument/2006/relationships/slideLayout" Target="../slideLayouts/slideLayout16.xml"/><Relationship Id="rId5" Type="http://schemas.openxmlformats.org/officeDocument/2006/relationships/image" Target="../media/image51.JPG"/><Relationship Id="rId4" Type="http://schemas.openxmlformats.org/officeDocument/2006/relationships/image" Target="../media/image50.JP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250066" y="966583"/>
            <a:ext cx="7893934" cy="1367301"/>
          </a:xfrm>
        </p:spPr>
        <p:txBody>
          <a:bodyPr anchor="t">
            <a:normAutofit/>
          </a:bodyPr>
          <a:lstStyle/>
          <a:p>
            <a:r>
              <a:rPr lang="en-US" sz="4800" dirty="0"/>
              <a:t>Updates from NGS</a:t>
            </a:r>
            <a:br>
              <a:rPr lang="en-US" dirty="0"/>
            </a:br>
            <a:r>
              <a:rPr lang="en-US" sz="2800" dirty="0"/>
              <a:t>NSRS Modernization</a:t>
            </a:r>
            <a:endParaRPr lang="en-US"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2333884"/>
            <a:ext cx="9144000" cy="813175"/>
          </a:xfrm>
        </p:spPr>
        <p:txBody>
          <a:bodyPr anchor="ctr">
            <a:normAutofit/>
          </a:bodyPr>
          <a:lstStyle/>
          <a:p>
            <a:pPr>
              <a:spcBef>
                <a:spcPts val="0"/>
              </a:spcBef>
            </a:pPr>
            <a:r>
              <a:rPr lang="en-US" sz="1800" i="1" dirty="0">
                <a:solidFill>
                  <a:schemeClr val="tx1"/>
                </a:solidFill>
              </a:rPr>
              <a:t>USACE Survey CoP Workshop</a:t>
            </a:r>
          </a:p>
          <a:p>
            <a:pPr>
              <a:spcBef>
                <a:spcPts val="0"/>
              </a:spcBef>
            </a:pPr>
            <a:r>
              <a:rPr lang="en-US" sz="1800" i="1" dirty="0">
                <a:solidFill>
                  <a:schemeClr val="tx1"/>
                </a:solidFill>
              </a:rPr>
              <a:t>February 2024</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0" y="3147060"/>
            <a:ext cx="914399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400" b="1" dirty="0">
                <a:latin typeface="Cambria" panose="02040503050406030204" pitchFamily="18" charset="0"/>
                <a:ea typeface="Cambria" panose="02040503050406030204" pitchFamily="18" charset="0"/>
              </a:rPr>
              <a:t>Jeff Jalbrzikowski, P.S., GISP, CFS</a:t>
            </a:r>
          </a:p>
          <a:p>
            <a:pPr algn="ctr"/>
            <a:r>
              <a:rPr lang="en-GB" sz="24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2400" b="1" dirty="0">
                <a:latin typeface="Cambria" panose="02040503050406030204" pitchFamily="18" charset="0"/>
                <a:ea typeface="Cambria" panose="02040503050406030204" pitchFamily="18" charset="0"/>
              </a:rPr>
              <a:t>jeff.jalbrzikowski@noaa.gov</a:t>
            </a:r>
          </a:p>
          <a:p>
            <a:pPr algn="ctr"/>
            <a:r>
              <a:rPr lang="en-GB" sz="24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72" y="755094"/>
            <a:ext cx="6063458" cy="1042988"/>
          </a:xfrm>
        </p:spPr>
        <p:txBody>
          <a:bodyPr>
            <a:normAutofit fontScale="90000"/>
          </a:bodyPr>
          <a:lstStyle/>
          <a:p>
            <a:r>
              <a:rPr lang="en-US" dirty="0">
                <a:latin typeface="Cambria" panose="02040503050406030204" pitchFamily="18" charset="0"/>
                <a:ea typeface="Cambria" panose="02040503050406030204" pitchFamily="18" charset="0"/>
              </a:rPr>
              <a:t>Federal Geospatial</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Data Committee (FGDC)</a:t>
            </a:r>
          </a:p>
        </p:txBody>
      </p:sp>
      <p:sp>
        <p:nvSpPr>
          <p:cNvPr id="8" name="main text"/>
          <p:cNvSpPr>
            <a:spLocks noGrp="1"/>
          </p:cNvSpPr>
          <p:nvPr>
            <p:ph idx="1"/>
          </p:nvPr>
        </p:nvSpPr>
        <p:spPr>
          <a:xfrm>
            <a:off x="125730" y="2393156"/>
            <a:ext cx="8938260" cy="2540429"/>
          </a:xfrm>
        </p:spPr>
        <p:txBody>
          <a:bodyPr/>
          <a:lstStyle/>
          <a:p>
            <a:pPr>
              <a:spcBef>
                <a:spcPts val="900"/>
              </a:spcBef>
              <a:spcAft>
                <a:spcPts val="900"/>
              </a:spcAft>
              <a:defRPr/>
            </a:pPr>
            <a:r>
              <a:rPr lang="en-US" dirty="0">
                <a:latin typeface="Cambria" panose="02040503050406030204" pitchFamily="18" charset="0"/>
              </a:rPr>
              <a:t>FGCS = Federal Geodetic Control Subcommittee</a:t>
            </a:r>
          </a:p>
          <a:p>
            <a:pPr lvl="1">
              <a:spcBef>
                <a:spcPts val="900"/>
              </a:spcBef>
              <a:spcAft>
                <a:spcPts val="900"/>
              </a:spcAft>
              <a:defRPr/>
            </a:pPr>
            <a:r>
              <a:rPr lang="en-US" dirty="0">
                <a:latin typeface="Cambria" panose="02040503050406030204" pitchFamily="18" charset="0"/>
              </a:rPr>
              <a:t>Under the umbrella of the FGDC, NGS leads the FGCS</a:t>
            </a:r>
          </a:p>
          <a:p>
            <a:pPr lvl="1">
              <a:spcBef>
                <a:spcPts val="900"/>
              </a:spcBef>
              <a:spcAft>
                <a:spcPts val="900"/>
              </a:spcAft>
              <a:defRPr/>
            </a:pPr>
            <a:endParaRPr lang="en-US" dirty="0">
              <a:latin typeface="Cambria" panose="02040503050406030204" pitchFamily="18" charset="0"/>
            </a:endParaRPr>
          </a:p>
          <a:p>
            <a:pPr lvl="1">
              <a:spcBef>
                <a:spcPts val="900"/>
              </a:spcBef>
              <a:spcAft>
                <a:spcPts val="900"/>
              </a:spcAft>
              <a:defRPr/>
            </a:pPr>
            <a:endParaRPr lang="en-US" dirty="0">
              <a:latin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 y="549710"/>
            <a:ext cx="2183130" cy="1482347"/>
          </a:xfrm>
          <a:prstGeom prst="rect">
            <a:avLst/>
          </a:prstGeom>
          <a:ln>
            <a:solidFill>
              <a:schemeClr val="tx1"/>
            </a:solidFill>
          </a:ln>
        </p:spPr>
      </p:pic>
    </p:spTree>
    <p:extLst>
      <p:ext uri="{BB962C8B-B14F-4D97-AF65-F5344CB8AC3E}">
        <p14:creationId xmlns:p14="http://schemas.microsoft.com/office/powerpoint/2010/main" val="172571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Shape 383"/>
        <p:cNvGrpSpPr/>
        <p:nvPr/>
      </p:nvGrpSpPr>
      <p:grpSpPr>
        <a:xfrm>
          <a:off x="0" y="0"/>
          <a:ext cx="0" cy="0"/>
          <a:chOff x="0" y="0"/>
          <a:chExt cx="0" cy="0"/>
        </a:xfrm>
      </p:grpSpPr>
      <p:pic>
        <p:nvPicPr>
          <p:cNvPr descr="MCj04347380000[1]" id="116" name="Picture 2">
            <a:extLst>
              <a:ext uri="{FF2B5EF4-FFF2-40B4-BE49-F238E27FC236}">
                <a16:creationId xmlns:a16="http://schemas.microsoft.com/office/drawing/2014/main" id="{E8A97ABC-3ACC-4755-AA12-D583122B20FB}"/>
              </a:ext>
            </a:extLst>
          </p:cNvPr>
          <p:cNvPicPr>
            <a:picLocks noChangeArrowheads="1" noChangeAspect="1"/>
          </p:cNvPicPr>
          <p:nvPr/>
        </p:nvPicPr>
        <p:blipFill>
          <a:blip r:embed="rId3">
            <a:extLst>
              <a:ext uri="{28A0092B-C50C-407E-A947-70E740481C1C}">
                <a14:useLocalDpi xmlns:a14="http://schemas.microsoft.com/office/drawing/2010/main" val="0"/>
              </a:ext>
            </a:extLst>
          </a:blip>
          <a:srcRect b="951" l="147" r="814"/>
          <a:stretch>
            <a:fillRect/>
          </a:stretch>
        </p:blipFill>
        <p:spPr bwMode="auto">
          <a:xfrm>
            <a:off x="0" y="2378556"/>
            <a:ext cx="9144000" cy="276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AutoShape 3">
            <a:extLst>
              <a:ext uri="{FF2B5EF4-FFF2-40B4-BE49-F238E27FC236}">
                <a16:creationId xmlns:a16="http://schemas.microsoft.com/office/drawing/2014/main" id="{EB899BCA-8F57-4493-BDE5-C92F2ADE031B}"/>
              </a:ext>
            </a:extLst>
          </p:cNvPr>
          <p:cNvSpPr>
            <a:spLocks noChangeArrowheads="1"/>
          </p:cNvSpPr>
          <p:nvPr/>
        </p:nvSpPr>
        <p:spPr bwMode="auto">
          <a:xfrm rot="1035962">
            <a:off x="4767263" y="3208345"/>
            <a:ext cx="261144" cy="97631"/>
          </a:xfrm>
          <a:prstGeom prst="triangle">
            <a:avLst>
              <a:gd fmla="val 76056" name="adj"/>
            </a:avLst>
          </a:prstGeom>
          <a:solidFill>
            <a:srgbClr val="FFFF00"/>
          </a:solidFill>
          <a:ln w="9525">
            <a:solidFill>
              <a:srgbClr val="339966"/>
            </a:solidFill>
            <a:miter lim="800000"/>
            <a:headEnd/>
            <a:tailEnd/>
          </a:ln>
        </p:spPr>
        <p:txBody>
          <a:bodyPr anchor="ctr" wrap="none"/>
          <a:lstStyle>
            <a:lvl1pPr eaLnBrk="0" hangingPunct="0">
              <a:spcBef>
                <a:spcPct val="20000"/>
              </a:spcBef>
              <a:buFont charset="0" typeface="Arial"/>
              <a:buChar char="•"/>
              <a:defRPr sz="3200">
                <a:solidFill>
                  <a:schemeClr val="tx1"/>
                </a:solidFill>
                <a:latin charset="0" pitchFamily="34" typeface="Calibri"/>
              </a:defRPr>
            </a:lvl1pPr>
            <a:lvl2pPr eaLnBrk="0" hangingPunct="0" indent="-285750" marL="742950">
              <a:spcBef>
                <a:spcPct val="20000"/>
              </a:spcBef>
              <a:buFont charset="0" typeface="Arial"/>
              <a:buChar char="–"/>
              <a:defRPr sz="2800">
                <a:solidFill>
                  <a:schemeClr val="tx1"/>
                </a:solidFill>
                <a:latin charset="0" pitchFamily="34" typeface="Calibri"/>
              </a:defRPr>
            </a:lvl2pPr>
            <a:lvl3pPr eaLnBrk="0" hangingPunct="0" indent="-228600" marL="1143000">
              <a:spcBef>
                <a:spcPct val="20000"/>
              </a:spcBef>
              <a:buFont charset="0" typeface="Arial"/>
              <a:buChar char="•"/>
              <a:defRPr sz="2400">
                <a:solidFill>
                  <a:schemeClr val="tx1"/>
                </a:solidFill>
                <a:latin charset="0" pitchFamily="34" typeface="Calibri"/>
              </a:defRPr>
            </a:lvl3pPr>
            <a:lvl4pPr eaLnBrk="0" hangingPunct="0" indent="-228600" marL="1600200">
              <a:spcBef>
                <a:spcPct val="20000"/>
              </a:spcBef>
              <a:buFont charset="0" typeface="Arial"/>
              <a:buChar char="–"/>
              <a:defRPr sz="2000">
                <a:solidFill>
                  <a:schemeClr val="tx1"/>
                </a:solidFill>
                <a:latin charset="0" pitchFamily="34" typeface="Calibri"/>
              </a:defRPr>
            </a:lvl4pPr>
            <a:lvl5pPr eaLnBrk="0" hangingPunct="0" indent="-228600" marL="2057400">
              <a:spcBef>
                <a:spcPct val="20000"/>
              </a:spcBef>
              <a:buFont charset="0" typeface="Arial"/>
              <a:buChar char="»"/>
              <a:defRPr sz="2000">
                <a:solidFill>
                  <a:schemeClr val="tx1"/>
                </a:solidFill>
                <a:latin charset="0" pitchFamily="34" typeface="Calibri"/>
              </a:defRPr>
            </a:lvl5pPr>
            <a:lvl6pPr defTabSz="457200" eaLnBrk="0" fontAlgn="base" hangingPunct="0" indent="-228600" marL="2514600">
              <a:spcBef>
                <a:spcPct val="20000"/>
              </a:spcBef>
              <a:spcAft>
                <a:spcPct val="0"/>
              </a:spcAft>
              <a:buFont charset="0" typeface="Arial"/>
              <a:buChar char="»"/>
              <a:defRPr sz="2000">
                <a:solidFill>
                  <a:schemeClr val="tx1"/>
                </a:solidFill>
                <a:latin charset="0" pitchFamily="34" typeface="Calibri"/>
              </a:defRPr>
            </a:lvl6pPr>
            <a:lvl7pPr defTabSz="457200" eaLnBrk="0" fontAlgn="base" hangingPunct="0" indent="-228600" marL="2971800">
              <a:spcBef>
                <a:spcPct val="20000"/>
              </a:spcBef>
              <a:spcAft>
                <a:spcPct val="0"/>
              </a:spcAft>
              <a:buFont charset="0" typeface="Arial"/>
              <a:buChar char="»"/>
              <a:defRPr sz="2000">
                <a:solidFill>
                  <a:schemeClr val="tx1"/>
                </a:solidFill>
                <a:latin charset="0" pitchFamily="34" typeface="Calibri"/>
              </a:defRPr>
            </a:lvl7pPr>
            <a:lvl8pPr defTabSz="457200" eaLnBrk="0" fontAlgn="base" hangingPunct="0" indent="-228600" marL="3429000">
              <a:spcBef>
                <a:spcPct val="20000"/>
              </a:spcBef>
              <a:spcAft>
                <a:spcPct val="0"/>
              </a:spcAft>
              <a:buFont charset="0" typeface="Arial"/>
              <a:buChar char="»"/>
              <a:defRPr sz="2000">
                <a:solidFill>
                  <a:schemeClr val="tx1"/>
                </a:solidFill>
                <a:latin charset="0" pitchFamily="34" typeface="Calibri"/>
              </a:defRPr>
            </a:lvl8pPr>
            <a:lvl9pPr defTabSz="457200" eaLnBrk="0" fontAlgn="base" hangingPunct="0" indent="-228600" marL="3886200">
              <a:spcBef>
                <a:spcPct val="20000"/>
              </a:spcBef>
              <a:spcAft>
                <a:spcPct val="0"/>
              </a:spcAft>
              <a:buFont charset="0" typeface="Arial"/>
              <a:buChar char="»"/>
              <a:defRPr sz="2000">
                <a:solidFill>
                  <a:schemeClr val="tx1"/>
                </a:solidFill>
                <a:latin charset="0" pitchFamily="34" typeface="Calibri"/>
              </a:defRPr>
            </a:lvl9pPr>
          </a:lstStyle>
          <a:p>
            <a:pPr defTabSz="228617" eaLnBrk="1" fontAlgn="base" hangingPunct="1">
              <a:spcBef>
                <a:spcPct val="0"/>
              </a:spcBef>
              <a:spcAft>
                <a:spcPct val="0"/>
              </a:spcAft>
              <a:buClrTx/>
              <a:buNone/>
              <a:defRPr/>
            </a:pPr>
            <a:endParaRPr altLang="en-US" kern="1200" lang="en-US" sz="900">
              <a:solidFill>
                <a:srgbClr val="000000"/>
              </a:solidFill>
              <a:latin charset="0" panose="02040503050406030204" pitchFamily="18" typeface="Cambria"/>
              <a:ea charset="0" panose="02040503050406030204" pitchFamily="18" typeface="Cambria"/>
            </a:endParaRPr>
          </a:p>
        </p:txBody>
      </p:sp>
      <p:sp>
        <p:nvSpPr>
          <p:cNvPr id="118" name="Line 4">
            <a:extLst>
              <a:ext uri="{FF2B5EF4-FFF2-40B4-BE49-F238E27FC236}">
                <a16:creationId xmlns:a16="http://schemas.microsoft.com/office/drawing/2014/main" id="{D0B2FEDC-5F85-483A-A961-565CE34819AE}"/>
              </a:ext>
            </a:extLst>
          </p:cNvPr>
          <p:cNvSpPr>
            <a:spLocks noChangeShapeType="1"/>
          </p:cNvSpPr>
          <p:nvPr/>
        </p:nvSpPr>
        <p:spPr bwMode="auto">
          <a:xfrm flipH="1" flipV="1">
            <a:off x="4919664" y="3278985"/>
            <a:ext cx="631826" cy="480218"/>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19" name="Line 9">
            <a:extLst>
              <a:ext uri="{FF2B5EF4-FFF2-40B4-BE49-F238E27FC236}">
                <a16:creationId xmlns:a16="http://schemas.microsoft.com/office/drawing/2014/main" id="{EC6CBA9A-BFD3-4F05-94B2-2C680D8A2585}"/>
              </a:ext>
            </a:extLst>
          </p:cNvPr>
          <p:cNvSpPr>
            <a:spLocks noChangeShapeType="1"/>
          </p:cNvSpPr>
          <p:nvPr/>
        </p:nvSpPr>
        <p:spPr bwMode="auto">
          <a:xfrm>
            <a:off x="4521998" y="2472534"/>
            <a:ext cx="401638" cy="784226"/>
          </a:xfrm>
          <a:prstGeom prst="line">
            <a:avLst/>
          </a:prstGeom>
          <a:noFill/>
          <a:ln cap="rnd" w="31750">
            <a:solidFill>
              <a:srgbClr val="CCFFCC"/>
            </a:solidFill>
            <a:prstDash val="sysDot"/>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1" name="Oval 28">
            <a:extLst>
              <a:ext uri="{FF2B5EF4-FFF2-40B4-BE49-F238E27FC236}">
                <a16:creationId xmlns:a16="http://schemas.microsoft.com/office/drawing/2014/main" id="{7D3F3308-7533-4E97-9E62-6A3C53C53E0F}"/>
              </a:ext>
            </a:extLst>
          </p:cNvPr>
          <p:cNvSpPr>
            <a:spLocks noChangeArrowheads="1"/>
          </p:cNvSpPr>
          <p:nvPr/>
        </p:nvSpPr>
        <p:spPr bwMode="auto">
          <a:xfrm>
            <a:off x="3064340" y="2940671"/>
            <a:ext cx="3306763" cy="1256506"/>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anchor="ctr" wrap="none"/>
          <a:lstStyle>
            <a:lvl1pPr eaLnBrk="0" hangingPunct="0">
              <a:spcBef>
                <a:spcPct val="20000"/>
              </a:spcBef>
              <a:buFont charset="0" typeface="Arial"/>
              <a:buChar char="•"/>
              <a:defRPr sz="3200">
                <a:solidFill>
                  <a:schemeClr val="tx1"/>
                </a:solidFill>
                <a:latin charset="0" pitchFamily="34" typeface="Calibri"/>
              </a:defRPr>
            </a:lvl1pPr>
            <a:lvl2pPr eaLnBrk="0" hangingPunct="0" indent="-285750" marL="742950">
              <a:spcBef>
                <a:spcPct val="20000"/>
              </a:spcBef>
              <a:buFont charset="0" typeface="Arial"/>
              <a:buChar char="–"/>
              <a:defRPr sz="2800">
                <a:solidFill>
                  <a:schemeClr val="tx1"/>
                </a:solidFill>
                <a:latin charset="0" pitchFamily="34" typeface="Calibri"/>
              </a:defRPr>
            </a:lvl2pPr>
            <a:lvl3pPr eaLnBrk="0" hangingPunct="0" indent="-228600" marL="1143000">
              <a:spcBef>
                <a:spcPct val="20000"/>
              </a:spcBef>
              <a:buFont charset="0" typeface="Arial"/>
              <a:buChar char="•"/>
              <a:defRPr sz="2400">
                <a:solidFill>
                  <a:schemeClr val="tx1"/>
                </a:solidFill>
                <a:latin charset="0" pitchFamily="34" typeface="Calibri"/>
              </a:defRPr>
            </a:lvl3pPr>
            <a:lvl4pPr eaLnBrk="0" hangingPunct="0" indent="-228600" marL="1600200">
              <a:spcBef>
                <a:spcPct val="20000"/>
              </a:spcBef>
              <a:buFont charset="0" typeface="Arial"/>
              <a:buChar char="–"/>
              <a:defRPr sz="2000">
                <a:solidFill>
                  <a:schemeClr val="tx1"/>
                </a:solidFill>
                <a:latin charset="0" pitchFamily="34" typeface="Calibri"/>
              </a:defRPr>
            </a:lvl4pPr>
            <a:lvl5pPr eaLnBrk="0" hangingPunct="0" indent="-228600" marL="2057400">
              <a:spcBef>
                <a:spcPct val="20000"/>
              </a:spcBef>
              <a:buFont charset="0" typeface="Arial"/>
              <a:buChar char="»"/>
              <a:defRPr sz="2000">
                <a:solidFill>
                  <a:schemeClr val="tx1"/>
                </a:solidFill>
                <a:latin charset="0" pitchFamily="34" typeface="Calibri"/>
              </a:defRPr>
            </a:lvl5pPr>
            <a:lvl6pPr defTabSz="457200" eaLnBrk="0" fontAlgn="base" hangingPunct="0" indent="-228600" marL="2514600">
              <a:spcBef>
                <a:spcPct val="20000"/>
              </a:spcBef>
              <a:spcAft>
                <a:spcPct val="0"/>
              </a:spcAft>
              <a:buFont charset="0" typeface="Arial"/>
              <a:buChar char="»"/>
              <a:defRPr sz="2000">
                <a:solidFill>
                  <a:schemeClr val="tx1"/>
                </a:solidFill>
                <a:latin charset="0" pitchFamily="34" typeface="Calibri"/>
              </a:defRPr>
            </a:lvl6pPr>
            <a:lvl7pPr defTabSz="457200" eaLnBrk="0" fontAlgn="base" hangingPunct="0" indent="-228600" marL="2971800">
              <a:spcBef>
                <a:spcPct val="20000"/>
              </a:spcBef>
              <a:spcAft>
                <a:spcPct val="0"/>
              </a:spcAft>
              <a:buFont charset="0" typeface="Arial"/>
              <a:buChar char="»"/>
              <a:defRPr sz="2000">
                <a:solidFill>
                  <a:schemeClr val="tx1"/>
                </a:solidFill>
                <a:latin charset="0" pitchFamily="34" typeface="Calibri"/>
              </a:defRPr>
            </a:lvl7pPr>
            <a:lvl8pPr defTabSz="457200" eaLnBrk="0" fontAlgn="base" hangingPunct="0" indent="-228600" marL="3429000">
              <a:spcBef>
                <a:spcPct val="20000"/>
              </a:spcBef>
              <a:spcAft>
                <a:spcPct val="0"/>
              </a:spcAft>
              <a:buFont charset="0" typeface="Arial"/>
              <a:buChar char="»"/>
              <a:defRPr sz="2000">
                <a:solidFill>
                  <a:schemeClr val="tx1"/>
                </a:solidFill>
                <a:latin charset="0" pitchFamily="34" typeface="Calibri"/>
              </a:defRPr>
            </a:lvl8pPr>
            <a:lvl9pPr defTabSz="457200" eaLnBrk="0" fontAlgn="base" hangingPunct="0" indent="-228600" marL="3886200">
              <a:spcBef>
                <a:spcPct val="20000"/>
              </a:spcBef>
              <a:spcAft>
                <a:spcPct val="0"/>
              </a:spcAft>
              <a:buFont charset="0" typeface="Arial"/>
              <a:buChar char="»"/>
              <a:defRPr sz="2000">
                <a:solidFill>
                  <a:schemeClr val="tx1"/>
                </a:solidFill>
                <a:latin charset="0" pitchFamily="34" typeface="Calibri"/>
              </a:defRPr>
            </a:lvl9pPr>
          </a:lstStyle>
          <a:p>
            <a:pPr defTabSz="228617" eaLnBrk="1" fontAlgn="base" hangingPunct="1">
              <a:spcBef>
                <a:spcPct val="0"/>
              </a:spcBef>
              <a:spcAft>
                <a:spcPct val="0"/>
              </a:spcAft>
              <a:buClrTx/>
              <a:buNone/>
              <a:defRPr/>
            </a:pPr>
            <a:endParaRPr altLang="en-US" kern="1200" lang="en-US" sz="900">
              <a:solidFill>
                <a:srgbClr val="000000"/>
              </a:solidFill>
              <a:latin charset="0" panose="02040503050406030204" pitchFamily="18" typeface="Cambria"/>
              <a:ea charset="0" panose="02040503050406030204" pitchFamily="18" typeface="Cambria"/>
            </a:endParaRPr>
          </a:p>
        </p:txBody>
      </p:sp>
      <p:pic>
        <p:nvPicPr>
          <p:cNvPr id="122" name="Picture 29">
            <a:extLst>
              <a:ext uri="{FF2B5EF4-FFF2-40B4-BE49-F238E27FC236}">
                <a16:creationId xmlns:a16="http://schemas.microsoft.com/office/drawing/2014/main" id="{F6BD700E-1033-4CCA-A423-E9531A98E5AD}"/>
              </a:ext>
            </a:extLst>
          </p:cNvPr>
          <p:cNvPicPr>
            <a:picLocks noChangeArrowheads="1"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40322" y="998654"/>
            <a:ext cx="1987424" cy="1284555"/>
          </a:xfrm>
          <a:prstGeom prst="rect">
            <a:avLst/>
          </a:prstGeom>
          <a:solidFill>
            <a:sysClr lastClr="FFFFFF" val="window"/>
          </a:solidFill>
          <a:ln>
            <a:noFill/>
          </a:ln>
        </p:spPr>
      </p:pic>
      <p:sp>
        <p:nvSpPr>
          <p:cNvPr id="123" name="Line 30">
            <a:extLst>
              <a:ext uri="{FF2B5EF4-FFF2-40B4-BE49-F238E27FC236}">
                <a16:creationId xmlns:a16="http://schemas.microsoft.com/office/drawing/2014/main" id="{6E4A94F9-80F1-4121-BB5C-65DEB2E75AB5}"/>
              </a:ext>
            </a:extLst>
          </p:cNvPr>
          <p:cNvSpPr>
            <a:spLocks noChangeShapeType="1"/>
          </p:cNvSpPr>
          <p:nvPr/>
        </p:nvSpPr>
        <p:spPr bwMode="auto">
          <a:xfrm flipH="1" flipV="1">
            <a:off x="4918080" y="3277398"/>
            <a:ext cx="615950" cy="292100"/>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4" name="Line 31">
            <a:extLst>
              <a:ext uri="{FF2B5EF4-FFF2-40B4-BE49-F238E27FC236}">
                <a16:creationId xmlns:a16="http://schemas.microsoft.com/office/drawing/2014/main" id="{0B7C1AAC-78B7-48BF-B969-11DFD00815BF}"/>
              </a:ext>
            </a:extLst>
          </p:cNvPr>
          <p:cNvSpPr>
            <a:spLocks noChangeShapeType="1"/>
          </p:cNvSpPr>
          <p:nvPr/>
        </p:nvSpPr>
        <p:spPr bwMode="auto">
          <a:xfrm flipH="1">
            <a:off x="4945858" y="3197230"/>
            <a:ext cx="819150" cy="75407"/>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5" name="Line 32">
            <a:extLst>
              <a:ext uri="{FF2B5EF4-FFF2-40B4-BE49-F238E27FC236}">
                <a16:creationId xmlns:a16="http://schemas.microsoft.com/office/drawing/2014/main" id="{4BE3B20B-C252-4C46-BAEA-1B8264A01001}"/>
              </a:ext>
            </a:extLst>
          </p:cNvPr>
          <p:cNvSpPr>
            <a:spLocks noChangeShapeType="1"/>
          </p:cNvSpPr>
          <p:nvPr/>
        </p:nvSpPr>
        <p:spPr bwMode="auto">
          <a:xfrm flipH="1">
            <a:off x="4931574" y="3073400"/>
            <a:ext cx="477044" cy="184944"/>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6" name="Line 33">
            <a:extLst>
              <a:ext uri="{FF2B5EF4-FFF2-40B4-BE49-F238E27FC236}">
                <a16:creationId xmlns:a16="http://schemas.microsoft.com/office/drawing/2014/main" id="{37E2747D-10B3-4F20-8207-E712F15600C0}"/>
              </a:ext>
            </a:extLst>
          </p:cNvPr>
          <p:cNvSpPr>
            <a:spLocks noChangeShapeType="1"/>
          </p:cNvSpPr>
          <p:nvPr/>
        </p:nvSpPr>
        <p:spPr bwMode="auto">
          <a:xfrm>
            <a:off x="4252124" y="3055942"/>
            <a:ext cx="654050" cy="205582"/>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7" name="Line 34">
            <a:extLst>
              <a:ext uri="{FF2B5EF4-FFF2-40B4-BE49-F238E27FC236}">
                <a16:creationId xmlns:a16="http://schemas.microsoft.com/office/drawing/2014/main" id="{A76FEA72-DEF9-4E63-A90F-2D3644246FD5}"/>
              </a:ext>
            </a:extLst>
          </p:cNvPr>
          <p:cNvSpPr>
            <a:spLocks noChangeShapeType="1"/>
          </p:cNvSpPr>
          <p:nvPr/>
        </p:nvSpPr>
        <p:spPr bwMode="auto">
          <a:xfrm flipV="1">
            <a:off x="3270256" y="3275812"/>
            <a:ext cx="1654175" cy="385763"/>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8" name="Line 35">
            <a:extLst>
              <a:ext uri="{FF2B5EF4-FFF2-40B4-BE49-F238E27FC236}">
                <a16:creationId xmlns:a16="http://schemas.microsoft.com/office/drawing/2014/main" id="{EF0D10D6-ADB0-47D0-B9D8-565DF7AC32AB}"/>
              </a:ext>
            </a:extLst>
          </p:cNvPr>
          <p:cNvSpPr>
            <a:spLocks noChangeShapeType="1"/>
          </p:cNvSpPr>
          <p:nvPr/>
        </p:nvSpPr>
        <p:spPr bwMode="auto">
          <a:xfrm flipV="1">
            <a:off x="4453734" y="3271051"/>
            <a:ext cx="450056" cy="181769"/>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9" name="Line 36">
            <a:extLst>
              <a:ext uri="{FF2B5EF4-FFF2-40B4-BE49-F238E27FC236}">
                <a16:creationId xmlns:a16="http://schemas.microsoft.com/office/drawing/2014/main" id="{2CAB78B7-C2ED-4F03-934F-9AA08CAE5878}"/>
              </a:ext>
            </a:extLst>
          </p:cNvPr>
          <p:cNvSpPr>
            <a:spLocks noChangeShapeType="1"/>
          </p:cNvSpPr>
          <p:nvPr/>
        </p:nvSpPr>
        <p:spPr bwMode="auto">
          <a:xfrm flipV="1">
            <a:off x="4231488" y="3277399"/>
            <a:ext cx="670718" cy="538163"/>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0" name="Line 37">
            <a:extLst>
              <a:ext uri="{FF2B5EF4-FFF2-40B4-BE49-F238E27FC236}">
                <a16:creationId xmlns:a16="http://schemas.microsoft.com/office/drawing/2014/main" id="{CEBD1EE4-0AED-4D32-B11F-CEB39DE2F448}"/>
              </a:ext>
            </a:extLst>
          </p:cNvPr>
          <p:cNvSpPr>
            <a:spLocks noChangeShapeType="1"/>
          </p:cNvSpPr>
          <p:nvPr/>
        </p:nvSpPr>
        <p:spPr bwMode="auto">
          <a:xfrm flipH="1" flipV="1">
            <a:off x="4908556" y="3271841"/>
            <a:ext cx="23813" cy="782638"/>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1" name="Line 39">
            <a:extLst>
              <a:ext uri="{FF2B5EF4-FFF2-40B4-BE49-F238E27FC236}">
                <a16:creationId xmlns:a16="http://schemas.microsoft.com/office/drawing/2014/main" id="{FA029639-F138-4E9E-90A6-53487A2340EE}"/>
              </a:ext>
            </a:extLst>
          </p:cNvPr>
          <p:cNvSpPr>
            <a:spLocks noChangeShapeType="1"/>
          </p:cNvSpPr>
          <p:nvPr/>
        </p:nvSpPr>
        <p:spPr bwMode="auto">
          <a:xfrm flipV="1">
            <a:off x="3277397" y="3062293"/>
            <a:ext cx="980282" cy="58181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2" name="Line 40">
            <a:extLst>
              <a:ext uri="{FF2B5EF4-FFF2-40B4-BE49-F238E27FC236}">
                <a16:creationId xmlns:a16="http://schemas.microsoft.com/office/drawing/2014/main" id="{C1A16AAD-CCAF-43D8-A666-FE2FE8BDFE3A}"/>
              </a:ext>
            </a:extLst>
          </p:cNvPr>
          <p:cNvSpPr>
            <a:spLocks noChangeShapeType="1"/>
          </p:cNvSpPr>
          <p:nvPr/>
        </p:nvSpPr>
        <p:spPr bwMode="auto">
          <a:xfrm>
            <a:off x="3263906" y="3655224"/>
            <a:ext cx="967582" cy="157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3" name="Line 41">
            <a:extLst>
              <a:ext uri="{FF2B5EF4-FFF2-40B4-BE49-F238E27FC236}">
                <a16:creationId xmlns:a16="http://schemas.microsoft.com/office/drawing/2014/main" id="{EF5A6C31-F8B5-4A17-BC20-D489ED1048C0}"/>
              </a:ext>
            </a:extLst>
          </p:cNvPr>
          <p:cNvSpPr>
            <a:spLocks noChangeShapeType="1"/>
          </p:cNvSpPr>
          <p:nvPr/>
        </p:nvSpPr>
        <p:spPr bwMode="auto">
          <a:xfrm>
            <a:off x="4219578" y="3822708"/>
            <a:ext cx="719138" cy="23415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4" name="Line 42">
            <a:extLst>
              <a:ext uri="{FF2B5EF4-FFF2-40B4-BE49-F238E27FC236}">
                <a16:creationId xmlns:a16="http://schemas.microsoft.com/office/drawing/2014/main" id="{25BDB8BE-7C1D-4399-84D7-53839AC02CCA}"/>
              </a:ext>
            </a:extLst>
          </p:cNvPr>
          <p:cNvSpPr>
            <a:spLocks noChangeShapeType="1"/>
          </p:cNvSpPr>
          <p:nvPr/>
        </p:nvSpPr>
        <p:spPr bwMode="auto">
          <a:xfrm flipV="1">
            <a:off x="4231486" y="3456790"/>
            <a:ext cx="224632" cy="3698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5" name="Line 43">
            <a:extLst>
              <a:ext uri="{FF2B5EF4-FFF2-40B4-BE49-F238E27FC236}">
                <a16:creationId xmlns:a16="http://schemas.microsoft.com/office/drawing/2014/main" id="{FB1A9031-08D6-4F86-AAB0-8FE702BDF23F}"/>
              </a:ext>
            </a:extLst>
          </p:cNvPr>
          <p:cNvSpPr>
            <a:spLocks noChangeShapeType="1"/>
          </p:cNvSpPr>
          <p:nvPr/>
        </p:nvSpPr>
        <p:spPr bwMode="auto">
          <a:xfrm flipH="1" flipV="1">
            <a:off x="4272760" y="3056735"/>
            <a:ext cx="170656" cy="406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6" name="Line 44">
            <a:extLst>
              <a:ext uri="{FF2B5EF4-FFF2-40B4-BE49-F238E27FC236}">
                <a16:creationId xmlns:a16="http://schemas.microsoft.com/office/drawing/2014/main" id="{58019620-6680-42A8-8692-71C271913868}"/>
              </a:ext>
            </a:extLst>
          </p:cNvPr>
          <p:cNvSpPr>
            <a:spLocks noChangeShapeType="1"/>
          </p:cNvSpPr>
          <p:nvPr/>
        </p:nvSpPr>
        <p:spPr bwMode="auto">
          <a:xfrm flipH="1" flipV="1">
            <a:off x="4264029" y="3060704"/>
            <a:ext cx="1138238" cy="1508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7" name="Line 45">
            <a:extLst>
              <a:ext uri="{FF2B5EF4-FFF2-40B4-BE49-F238E27FC236}">
                <a16:creationId xmlns:a16="http://schemas.microsoft.com/office/drawing/2014/main" id="{56F719CD-01E5-4A89-A2F5-0024A8A4AE52}"/>
              </a:ext>
            </a:extLst>
          </p:cNvPr>
          <p:cNvSpPr>
            <a:spLocks noChangeShapeType="1"/>
          </p:cNvSpPr>
          <p:nvPr/>
        </p:nvSpPr>
        <p:spPr bwMode="auto">
          <a:xfrm flipV="1">
            <a:off x="5525299" y="3203578"/>
            <a:ext cx="233363" cy="39052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8" name="Line 46">
            <a:extLst>
              <a:ext uri="{FF2B5EF4-FFF2-40B4-BE49-F238E27FC236}">
                <a16:creationId xmlns:a16="http://schemas.microsoft.com/office/drawing/2014/main" id="{729C9922-1930-4F76-A8F3-5AB6D1C6E2CC}"/>
              </a:ext>
            </a:extLst>
          </p:cNvPr>
          <p:cNvSpPr>
            <a:spLocks noChangeShapeType="1"/>
          </p:cNvSpPr>
          <p:nvPr/>
        </p:nvSpPr>
        <p:spPr bwMode="auto">
          <a:xfrm flipV="1">
            <a:off x="4929192" y="3746504"/>
            <a:ext cx="620713" cy="30877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9" name="Line 47">
            <a:extLst>
              <a:ext uri="{FF2B5EF4-FFF2-40B4-BE49-F238E27FC236}">
                <a16:creationId xmlns:a16="http://schemas.microsoft.com/office/drawing/2014/main" id="{74FADF39-4CC5-4743-9123-CB14B013A108}"/>
              </a:ext>
            </a:extLst>
          </p:cNvPr>
          <p:cNvSpPr>
            <a:spLocks noChangeShapeType="1"/>
          </p:cNvSpPr>
          <p:nvPr/>
        </p:nvSpPr>
        <p:spPr bwMode="auto">
          <a:xfrm flipH="1" flipV="1">
            <a:off x="5538001" y="3582989"/>
            <a:ext cx="7937" cy="16589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0" name="Line 48">
            <a:extLst>
              <a:ext uri="{FF2B5EF4-FFF2-40B4-BE49-F238E27FC236}">
                <a16:creationId xmlns:a16="http://schemas.microsoft.com/office/drawing/2014/main" id="{1BD7F0FF-EEDB-4CC5-8D8D-97CDFC290534}"/>
              </a:ext>
            </a:extLst>
          </p:cNvPr>
          <p:cNvSpPr>
            <a:spLocks noChangeShapeType="1"/>
          </p:cNvSpPr>
          <p:nvPr/>
        </p:nvSpPr>
        <p:spPr bwMode="auto">
          <a:xfrm flipV="1">
            <a:off x="4920463" y="3073404"/>
            <a:ext cx="486569" cy="9779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1" name="Line 49">
            <a:extLst>
              <a:ext uri="{FF2B5EF4-FFF2-40B4-BE49-F238E27FC236}">
                <a16:creationId xmlns:a16="http://schemas.microsoft.com/office/drawing/2014/main" id="{762E2221-FFA3-49FD-A244-64A726469BA3}"/>
              </a:ext>
            </a:extLst>
          </p:cNvPr>
          <p:cNvSpPr>
            <a:spLocks noChangeShapeType="1"/>
          </p:cNvSpPr>
          <p:nvPr/>
        </p:nvSpPr>
        <p:spPr bwMode="auto">
          <a:xfrm flipH="1" flipV="1">
            <a:off x="4452150" y="3452821"/>
            <a:ext cx="473075" cy="5984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2" name="Line 50">
            <a:extLst>
              <a:ext uri="{FF2B5EF4-FFF2-40B4-BE49-F238E27FC236}">
                <a16:creationId xmlns:a16="http://schemas.microsoft.com/office/drawing/2014/main" id="{D692E4D3-83EC-48E1-8D0A-04CD41FBDFBC}"/>
              </a:ext>
            </a:extLst>
          </p:cNvPr>
          <p:cNvSpPr>
            <a:spLocks noChangeShapeType="1"/>
          </p:cNvSpPr>
          <p:nvPr/>
        </p:nvSpPr>
        <p:spPr bwMode="auto">
          <a:xfrm flipH="1">
            <a:off x="4456911" y="3198023"/>
            <a:ext cx="1293019" cy="25479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3" name="Line 51">
            <a:extLst>
              <a:ext uri="{FF2B5EF4-FFF2-40B4-BE49-F238E27FC236}">
                <a16:creationId xmlns:a16="http://schemas.microsoft.com/office/drawing/2014/main" id="{44D65BEE-1A2C-40F2-9095-D154DEF0A009}"/>
              </a:ext>
            </a:extLst>
          </p:cNvPr>
          <p:cNvSpPr>
            <a:spLocks noChangeShapeType="1"/>
          </p:cNvSpPr>
          <p:nvPr/>
        </p:nvSpPr>
        <p:spPr bwMode="auto">
          <a:xfrm>
            <a:off x="4456117" y="3450437"/>
            <a:ext cx="1089820" cy="30083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4" name="Line 52">
            <a:extLst>
              <a:ext uri="{FF2B5EF4-FFF2-40B4-BE49-F238E27FC236}">
                <a16:creationId xmlns:a16="http://schemas.microsoft.com/office/drawing/2014/main" id="{9C8FB58D-979A-4F7C-B8B0-91F2729A7523}"/>
              </a:ext>
            </a:extLst>
          </p:cNvPr>
          <p:cNvSpPr>
            <a:spLocks noChangeShapeType="1"/>
          </p:cNvSpPr>
          <p:nvPr/>
        </p:nvSpPr>
        <p:spPr bwMode="auto">
          <a:xfrm flipH="1" flipV="1">
            <a:off x="5399091" y="3077374"/>
            <a:ext cx="346076" cy="12461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5" name="Line 53">
            <a:extLst>
              <a:ext uri="{FF2B5EF4-FFF2-40B4-BE49-F238E27FC236}">
                <a16:creationId xmlns:a16="http://schemas.microsoft.com/office/drawing/2014/main" id="{F737C833-5A03-4CC1-BEDF-BEDF5A17D249}"/>
              </a:ext>
            </a:extLst>
          </p:cNvPr>
          <p:cNvSpPr>
            <a:spLocks noChangeShapeType="1"/>
          </p:cNvSpPr>
          <p:nvPr/>
        </p:nvSpPr>
        <p:spPr bwMode="auto">
          <a:xfrm>
            <a:off x="5414968" y="3074992"/>
            <a:ext cx="119063" cy="5000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6" name="AutoShape 5">
            <a:extLst>
              <a:ext uri="{FF2B5EF4-FFF2-40B4-BE49-F238E27FC236}">
                <a16:creationId xmlns:a16="http://schemas.microsoft.com/office/drawing/2014/main" id="{DA020533-5C83-46AD-8EBC-8BE670E77770}"/>
              </a:ext>
            </a:extLst>
          </p:cNvPr>
          <p:cNvSpPr>
            <a:spLocks noChangeArrowheads="1"/>
          </p:cNvSpPr>
          <p:nvPr/>
        </p:nvSpPr>
        <p:spPr bwMode="auto">
          <a:xfrm rot="19908062">
            <a:off x="3108329" y="3583788"/>
            <a:ext cx="311944" cy="137318"/>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47" name="AutoShape 6">
            <a:extLst>
              <a:ext uri="{FF2B5EF4-FFF2-40B4-BE49-F238E27FC236}">
                <a16:creationId xmlns:a16="http://schemas.microsoft.com/office/drawing/2014/main" id="{74FB4068-B2AF-42C1-AFAA-2BE50CCBF2B8}"/>
              </a:ext>
            </a:extLst>
          </p:cNvPr>
          <p:cNvSpPr>
            <a:spLocks noChangeArrowheads="1"/>
          </p:cNvSpPr>
          <p:nvPr/>
        </p:nvSpPr>
        <p:spPr bwMode="auto">
          <a:xfrm rot="1342443">
            <a:off x="5391950" y="3659192"/>
            <a:ext cx="311944" cy="188120"/>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48" name="AutoShape 7">
            <a:extLst>
              <a:ext uri="{FF2B5EF4-FFF2-40B4-BE49-F238E27FC236}">
                <a16:creationId xmlns:a16="http://schemas.microsoft.com/office/drawing/2014/main" id="{800C0EA5-EF68-4DEE-B01F-3C8411EFE6A5}"/>
              </a:ext>
            </a:extLst>
          </p:cNvPr>
          <p:cNvSpPr>
            <a:spLocks noChangeArrowheads="1"/>
          </p:cNvSpPr>
          <p:nvPr/>
        </p:nvSpPr>
        <p:spPr bwMode="auto">
          <a:xfrm rot="1097357">
            <a:off x="5598325" y="3163101"/>
            <a:ext cx="311944" cy="87313"/>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49" name="AutoShape 14">
            <a:extLst>
              <a:ext uri="{FF2B5EF4-FFF2-40B4-BE49-F238E27FC236}">
                <a16:creationId xmlns:a16="http://schemas.microsoft.com/office/drawing/2014/main" id="{EACC27AD-C132-4C17-A34E-26B96016883B}"/>
              </a:ext>
            </a:extLst>
          </p:cNvPr>
          <p:cNvSpPr>
            <a:spLocks noChangeArrowheads="1"/>
          </p:cNvSpPr>
          <p:nvPr/>
        </p:nvSpPr>
        <p:spPr bwMode="auto">
          <a:xfrm rot="825589">
            <a:off x="5380838" y="3513141"/>
            <a:ext cx="311944" cy="139700"/>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0" name="AutoShape 15">
            <a:extLst>
              <a:ext uri="{FF2B5EF4-FFF2-40B4-BE49-F238E27FC236}">
                <a16:creationId xmlns:a16="http://schemas.microsoft.com/office/drawing/2014/main" id="{FFBE2881-CFD8-47D8-BB81-D186F37448A7}"/>
              </a:ext>
            </a:extLst>
          </p:cNvPr>
          <p:cNvSpPr>
            <a:spLocks noChangeArrowheads="1"/>
          </p:cNvSpPr>
          <p:nvPr/>
        </p:nvSpPr>
        <p:spPr bwMode="auto">
          <a:xfrm rot="354089">
            <a:off x="5253041" y="3044036"/>
            <a:ext cx="311944" cy="72232"/>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1" name="AutoShape 16">
            <a:extLst>
              <a:ext uri="{FF2B5EF4-FFF2-40B4-BE49-F238E27FC236}">
                <a16:creationId xmlns:a16="http://schemas.microsoft.com/office/drawing/2014/main" id="{C18E8D1C-E9EF-4F2B-90AD-91BCE51AB3D3}"/>
              </a:ext>
            </a:extLst>
          </p:cNvPr>
          <p:cNvSpPr>
            <a:spLocks noChangeArrowheads="1"/>
          </p:cNvSpPr>
          <p:nvPr/>
        </p:nvSpPr>
        <p:spPr bwMode="auto">
          <a:xfrm rot="21398126">
            <a:off x="4296575" y="3371061"/>
            <a:ext cx="311944" cy="169862"/>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2" name="AutoShape 17">
            <a:extLst>
              <a:ext uri="{FF2B5EF4-FFF2-40B4-BE49-F238E27FC236}">
                <a16:creationId xmlns:a16="http://schemas.microsoft.com/office/drawing/2014/main" id="{68296335-7F97-404F-9E5A-333E531AF607}"/>
              </a:ext>
            </a:extLst>
          </p:cNvPr>
          <p:cNvSpPr>
            <a:spLocks noChangeArrowheads="1"/>
          </p:cNvSpPr>
          <p:nvPr/>
        </p:nvSpPr>
        <p:spPr bwMode="auto">
          <a:xfrm rot="21466737">
            <a:off x="4105279" y="3025781"/>
            <a:ext cx="311944" cy="77788"/>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3" name="AutoShape 18">
            <a:extLst>
              <a:ext uri="{FF2B5EF4-FFF2-40B4-BE49-F238E27FC236}">
                <a16:creationId xmlns:a16="http://schemas.microsoft.com/office/drawing/2014/main" id="{3D7F4D62-4409-4BCD-B954-23F1ABEF3010}"/>
              </a:ext>
            </a:extLst>
          </p:cNvPr>
          <p:cNvSpPr>
            <a:spLocks noChangeArrowheads="1"/>
          </p:cNvSpPr>
          <p:nvPr/>
        </p:nvSpPr>
        <p:spPr bwMode="auto">
          <a:xfrm rot="278583">
            <a:off x="4771238" y="3945736"/>
            <a:ext cx="311944" cy="216694"/>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4" name="AutoShape 19">
            <a:extLst>
              <a:ext uri="{FF2B5EF4-FFF2-40B4-BE49-F238E27FC236}">
                <a16:creationId xmlns:a16="http://schemas.microsoft.com/office/drawing/2014/main" id="{F4102225-D7EC-4D8C-A7EB-7E9916ACEB12}"/>
              </a:ext>
            </a:extLst>
          </p:cNvPr>
          <p:cNvSpPr>
            <a:spLocks noChangeArrowheads="1"/>
          </p:cNvSpPr>
          <p:nvPr/>
        </p:nvSpPr>
        <p:spPr bwMode="auto">
          <a:xfrm rot="21039266">
            <a:off x="4066388" y="3710787"/>
            <a:ext cx="311944" cy="207962"/>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5" name="Line 8">
            <a:extLst>
              <a:ext uri="{FF2B5EF4-FFF2-40B4-BE49-F238E27FC236}">
                <a16:creationId xmlns:a16="http://schemas.microsoft.com/office/drawing/2014/main" id="{A4AA82E4-FEC2-4F03-9559-EC47850F808F}"/>
              </a:ext>
            </a:extLst>
          </p:cNvPr>
          <p:cNvSpPr>
            <a:spLocks noChangeShapeType="1"/>
          </p:cNvSpPr>
          <p:nvPr/>
        </p:nvSpPr>
        <p:spPr bwMode="auto">
          <a:xfrm flipH="1">
            <a:off x="3267874" y="2474123"/>
            <a:ext cx="1254125" cy="1177132"/>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6" name="Line 10">
            <a:extLst>
              <a:ext uri="{FF2B5EF4-FFF2-40B4-BE49-F238E27FC236}">
                <a16:creationId xmlns:a16="http://schemas.microsoft.com/office/drawing/2014/main" id="{E5DACAA3-9778-47D9-8BA5-A304D31D577B}"/>
              </a:ext>
            </a:extLst>
          </p:cNvPr>
          <p:cNvSpPr>
            <a:spLocks noChangeShapeType="1"/>
          </p:cNvSpPr>
          <p:nvPr/>
        </p:nvSpPr>
        <p:spPr bwMode="auto">
          <a:xfrm>
            <a:off x="4518825" y="2474124"/>
            <a:ext cx="1230313" cy="730250"/>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7" name="Line 20">
            <a:extLst>
              <a:ext uri="{FF2B5EF4-FFF2-40B4-BE49-F238E27FC236}">
                <a16:creationId xmlns:a16="http://schemas.microsoft.com/office/drawing/2014/main" id="{43A5E0B1-1DFF-4FA9-9843-FDFBDE2B8987}"/>
              </a:ext>
            </a:extLst>
          </p:cNvPr>
          <p:cNvSpPr>
            <a:spLocks noChangeShapeType="1"/>
          </p:cNvSpPr>
          <p:nvPr/>
        </p:nvSpPr>
        <p:spPr bwMode="auto">
          <a:xfrm flipH="1">
            <a:off x="4454528" y="2473329"/>
            <a:ext cx="66676" cy="972344"/>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8" name="Line 21">
            <a:extLst>
              <a:ext uri="{FF2B5EF4-FFF2-40B4-BE49-F238E27FC236}">
                <a16:creationId xmlns:a16="http://schemas.microsoft.com/office/drawing/2014/main" id="{05D56B4B-8D6D-4663-B902-317AE1AA3376}"/>
              </a:ext>
            </a:extLst>
          </p:cNvPr>
          <p:cNvSpPr>
            <a:spLocks noChangeShapeType="1"/>
          </p:cNvSpPr>
          <p:nvPr/>
        </p:nvSpPr>
        <p:spPr bwMode="auto">
          <a:xfrm flipH="1">
            <a:off x="4248947" y="2472536"/>
            <a:ext cx="265906" cy="592138"/>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9" name="Line 22">
            <a:extLst>
              <a:ext uri="{FF2B5EF4-FFF2-40B4-BE49-F238E27FC236}">
                <a16:creationId xmlns:a16="http://schemas.microsoft.com/office/drawing/2014/main" id="{EDABD08C-B817-4F85-B705-A4442B0E0455}"/>
              </a:ext>
            </a:extLst>
          </p:cNvPr>
          <p:cNvSpPr>
            <a:spLocks noChangeShapeType="1"/>
          </p:cNvSpPr>
          <p:nvPr/>
        </p:nvSpPr>
        <p:spPr bwMode="auto">
          <a:xfrm>
            <a:off x="4519617" y="2470951"/>
            <a:ext cx="879476" cy="600869"/>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0" name="Line 23">
            <a:extLst>
              <a:ext uri="{FF2B5EF4-FFF2-40B4-BE49-F238E27FC236}">
                <a16:creationId xmlns:a16="http://schemas.microsoft.com/office/drawing/2014/main" id="{9309CB87-754A-40A7-A72E-B83DA229D2BB}"/>
              </a:ext>
            </a:extLst>
          </p:cNvPr>
          <p:cNvSpPr>
            <a:spLocks noChangeShapeType="1"/>
          </p:cNvSpPr>
          <p:nvPr/>
        </p:nvSpPr>
        <p:spPr bwMode="auto">
          <a:xfrm>
            <a:off x="4519617" y="2472537"/>
            <a:ext cx="1020763" cy="1103312"/>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1" name="Line 24">
            <a:extLst>
              <a:ext uri="{FF2B5EF4-FFF2-40B4-BE49-F238E27FC236}">
                <a16:creationId xmlns:a16="http://schemas.microsoft.com/office/drawing/2014/main" id="{D3401F9A-0E75-4DAC-A7AA-A6EF720194EA}"/>
              </a:ext>
            </a:extLst>
          </p:cNvPr>
          <p:cNvSpPr>
            <a:spLocks noChangeShapeType="1"/>
          </p:cNvSpPr>
          <p:nvPr/>
        </p:nvSpPr>
        <p:spPr bwMode="auto">
          <a:xfrm>
            <a:off x="4521206" y="2473329"/>
            <a:ext cx="405607" cy="1579562"/>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2" name="Line 25">
            <a:extLst>
              <a:ext uri="{FF2B5EF4-FFF2-40B4-BE49-F238E27FC236}">
                <a16:creationId xmlns:a16="http://schemas.microsoft.com/office/drawing/2014/main" id="{B273D947-5780-4813-AB5C-4571F23AF407}"/>
              </a:ext>
            </a:extLst>
          </p:cNvPr>
          <p:cNvSpPr>
            <a:spLocks noChangeShapeType="1"/>
          </p:cNvSpPr>
          <p:nvPr/>
        </p:nvSpPr>
        <p:spPr bwMode="auto">
          <a:xfrm flipH="1">
            <a:off x="4231485" y="2472532"/>
            <a:ext cx="286544" cy="1333500"/>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3" name="Line 26">
            <a:extLst>
              <a:ext uri="{FF2B5EF4-FFF2-40B4-BE49-F238E27FC236}">
                <a16:creationId xmlns:a16="http://schemas.microsoft.com/office/drawing/2014/main" id="{7CF28C33-44CB-4FC9-909F-EE12665263AD}"/>
              </a:ext>
            </a:extLst>
          </p:cNvPr>
          <p:cNvSpPr>
            <a:spLocks noChangeShapeType="1"/>
          </p:cNvSpPr>
          <p:nvPr/>
        </p:nvSpPr>
        <p:spPr bwMode="auto">
          <a:xfrm>
            <a:off x="4518824" y="2472537"/>
            <a:ext cx="1035844" cy="1280318"/>
          </a:xfrm>
          <a:prstGeom prst="line">
            <a:avLst/>
          </a:prstGeom>
          <a:noFill/>
          <a:ln cap="rnd" w="381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pic>
        <p:nvPicPr>
          <p:cNvPr descr="MCj04348570000[1]" id="164" name="Picture 38">
            <a:extLst>
              <a:ext uri="{FF2B5EF4-FFF2-40B4-BE49-F238E27FC236}">
                <a16:creationId xmlns:a16="http://schemas.microsoft.com/office/drawing/2014/main" id="{2FE44592-1497-490C-870E-CB570A4BE02B}"/>
              </a:ext>
            </a:extLst>
          </p:cNvPr>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4251811" y="2097458"/>
            <a:ext cx="413544" cy="41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AutoShape 5">
            <a:extLst>
              <a:ext uri="{FF2B5EF4-FFF2-40B4-BE49-F238E27FC236}">
                <a16:creationId xmlns:a16="http://schemas.microsoft.com/office/drawing/2014/main" id="{93CE2BFE-7929-4056-AC6F-933F451E9491}"/>
              </a:ext>
            </a:extLst>
          </p:cNvPr>
          <p:cNvSpPr>
            <a:spLocks noChangeArrowheads="1"/>
          </p:cNvSpPr>
          <p:nvPr/>
        </p:nvSpPr>
        <p:spPr bwMode="auto">
          <a:xfrm rot="19324793">
            <a:off x="3184529" y="4014791"/>
            <a:ext cx="311944" cy="137320"/>
          </a:xfrm>
          <a:prstGeom prst="star5">
            <a:avLst/>
          </a:prstGeom>
          <a:solidFill>
            <a:srgbClr val="4BACC6"/>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66" name="AutoShape 5">
            <a:extLst>
              <a:ext uri="{FF2B5EF4-FFF2-40B4-BE49-F238E27FC236}">
                <a16:creationId xmlns:a16="http://schemas.microsoft.com/office/drawing/2014/main" id="{D2B8F0C0-F04C-443D-8EE5-B6591D514E83}"/>
              </a:ext>
            </a:extLst>
          </p:cNvPr>
          <p:cNvSpPr>
            <a:spLocks noChangeArrowheads="1"/>
          </p:cNvSpPr>
          <p:nvPr/>
        </p:nvSpPr>
        <p:spPr bwMode="auto">
          <a:xfrm rot="767916">
            <a:off x="5582449" y="4253714"/>
            <a:ext cx="311944" cy="227012"/>
          </a:xfrm>
          <a:prstGeom prst="star5">
            <a:avLst/>
          </a:prstGeom>
          <a:solidFill>
            <a:srgbClr val="4BACC6"/>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67" name="Title 2">
            <a:extLst>
              <a:ext uri="{FF2B5EF4-FFF2-40B4-BE49-F238E27FC236}">
                <a16:creationId xmlns:a16="http://schemas.microsoft.com/office/drawing/2014/main" id="{DFEA5812-BC57-4B1D-9793-3BE34F984541}"/>
              </a:ext>
            </a:extLst>
          </p:cNvPr>
          <p:cNvSpPr txBox="1">
            <a:spLocks/>
          </p:cNvSpPr>
          <p:nvPr/>
        </p:nvSpPr>
        <p:spPr bwMode="auto">
          <a:xfrm>
            <a:off x="472440" y="206135"/>
            <a:ext cx="8206740" cy="160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22860" compatLnSpc="1" lIns="45720" numCol="1" rIns="45720" tIns="2286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buClrTx/>
              <a:buFontTx/>
            </a:pPr>
            <a:r>
              <a:rPr b="1" dirty="0" lang="en-US" sz="3600">
                <a:latin charset="0" panose="02040503050406030204" pitchFamily="18" typeface="Cambria"/>
                <a:ea charset="0" panose="02040503050406030204" pitchFamily="18" typeface="Cambria"/>
                <a:cs charset="0" panose="020B0606030504020204" pitchFamily="34" typeface="Open Sans"/>
              </a:rPr>
              <a:t>OPUS Rapid Static (OPUS-RS)</a:t>
            </a:r>
          </a:p>
          <a:p>
            <a:pPr algn="l" indent="-233363" marL="233363">
              <a:buClrTx/>
              <a:buFont charset="0" panose="02040503050406030204" pitchFamily="18" typeface="Cambria"/>
              <a:buChar char="‒"/>
            </a:pPr>
            <a:r>
              <a:rPr dirty="0" lang="en-US" sz="2000">
                <a:latin charset="0" panose="02040503050406030204" pitchFamily="18" typeface="Cambria"/>
                <a:ea charset="0" panose="02040503050406030204" pitchFamily="18" typeface="Cambria"/>
                <a:cs charset="0" panose="020B0606030504020204" pitchFamily="34" typeface="Open Sans"/>
              </a:rPr>
              <a:t>15 min to 2 hours</a:t>
            </a:r>
          </a:p>
          <a:p>
            <a:pPr algn="l" indent="-233363" marL="233363">
              <a:buClrTx/>
              <a:buFont charset="0" panose="02040503050406030204" pitchFamily="18" typeface="Cambria"/>
              <a:buChar char="‒"/>
            </a:pPr>
            <a:r>
              <a:rPr dirty="0" lang="en-US" sz="2000">
                <a:latin charset="0" panose="02040503050406030204" pitchFamily="18" typeface="Cambria"/>
                <a:ea charset="0" panose="02040503050406030204" pitchFamily="18" typeface="Cambria"/>
                <a:cs charset="0" panose="020B0606030504020204" pitchFamily="34" typeface="Open Sans"/>
              </a:rPr>
              <a:t>1</a:t>
            </a:r>
            <a:r>
              <a:rPr baseline="30000" dirty="0" lang="en-US" sz="2000">
                <a:latin charset="0" panose="02040503050406030204" pitchFamily="18" typeface="Cambria"/>
                <a:ea charset="0" panose="02040503050406030204" pitchFamily="18" typeface="Cambria"/>
                <a:cs charset="0" panose="020B0606030504020204" pitchFamily="34" typeface="Open Sans"/>
              </a:rPr>
              <a:t>st</a:t>
            </a:r>
            <a:r>
              <a:rPr dirty="0" lang="en-US" sz="2000">
                <a:latin charset="0" panose="02040503050406030204" pitchFamily="18" typeface="Cambria"/>
                <a:ea charset="0" panose="02040503050406030204" pitchFamily="18" typeface="Cambria"/>
                <a:cs charset="0" panose="020B0606030504020204" pitchFamily="34" typeface="Open Sans"/>
              </a:rPr>
              <a:t> creates an atmospheric delay model</a:t>
            </a:r>
          </a:p>
          <a:p>
            <a:pPr algn="l" indent="-233363" marL="233363">
              <a:buClrTx/>
              <a:buFont charset="0" panose="02040503050406030204" pitchFamily="18" typeface="Cambria"/>
              <a:buChar char="‒"/>
            </a:pPr>
            <a:r>
              <a:rPr dirty="0" lang="en-US" sz="2000">
                <a:latin charset="0" panose="02040503050406030204" pitchFamily="18" typeface="Cambria"/>
                <a:ea charset="0" panose="02040503050406030204" pitchFamily="18" typeface="Cambria"/>
                <a:cs charset="0" panose="020B0606030504020204" pitchFamily="34" typeface="Open Sans"/>
              </a:rPr>
              <a:t>2</a:t>
            </a:r>
            <a:r>
              <a:rPr baseline="30000" dirty="0" lang="en-US" sz="2000">
                <a:latin charset="0" panose="02040503050406030204" pitchFamily="18" typeface="Cambria"/>
                <a:ea charset="0" panose="02040503050406030204" pitchFamily="18" typeface="Cambria"/>
                <a:cs charset="0" panose="020B0606030504020204" pitchFamily="34" typeface="Open Sans"/>
              </a:rPr>
              <a:t>nd</a:t>
            </a:r>
            <a:r>
              <a:rPr dirty="0" lang="en-US" sz="2000">
                <a:latin charset="0" panose="02040503050406030204" pitchFamily="18" typeface="Cambria"/>
                <a:ea charset="0" panose="02040503050406030204" pitchFamily="18" typeface="Cambria"/>
                <a:cs charset="0" panose="020B0606030504020204" pitchFamily="34" typeface="Open Sans"/>
              </a:rPr>
              <a:t> position calculated via a DGPS static solution</a:t>
            </a:r>
          </a:p>
        </p:txBody>
      </p:sp>
    </p:spTree>
    <p:extLst>
      <p:ext uri="{BB962C8B-B14F-4D97-AF65-F5344CB8AC3E}">
        <p14:creationId xmlns:p14="http://schemas.microsoft.com/office/powerpoint/2010/main" val="168525528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961434" y="240613"/>
            <a:ext cx="732155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OPUS Static (OPUS-S</a:t>
            </a:r>
            <a:r>
              <a:rPr lang="en-US" sz="36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a:t>
            </a:r>
            <a:endParaRPr kumimoji="0" lang="en-US" sz="3600" b="1"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110520" y="725286"/>
            <a:ext cx="5434992" cy="128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defTabSz="228617">
              <a:spcBef>
                <a:spcPts val="0"/>
              </a:spcBef>
              <a:spcAft>
                <a:spcPts val="150"/>
              </a:spcAft>
              <a:defRPr/>
            </a:pPr>
            <a:r>
              <a:rPr lang="en-US" sz="20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2 to 48 hours</a:t>
            </a:r>
          </a:p>
          <a:p>
            <a:pPr marL="285750" lvl="1" defTabSz="228617">
              <a:spcBef>
                <a:spcPts val="0"/>
              </a:spcBef>
              <a:spcAft>
                <a:spcPts val="150"/>
              </a:spcAf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Best 3 of 5 baselines</a:t>
            </a:r>
          </a:p>
          <a:p>
            <a:pPr marL="285750" lvl="1" defTabSz="228617">
              <a:spcBef>
                <a:spcPts val="0"/>
              </a:spcBef>
              <a:spcAft>
                <a:spcPts val="150"/>
              </a:spcAf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Sequentially processed</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Reports your peak-to-peak (P2P) average position</a:t>
            </a:r>
          </a:p>
        </p:txBody>
      </p:sp>
      <p:cxnSp>
        <p:nvCxnSpPr>
          <p:cNvPr id="112" name="baseline1">
            <a:extLst>
              <a:ext uri="{FF2B5EF4-FFF2-40B4-BE49-F238E27FC236}">
                <a16:creationId xmlns:a16="http://schemas.microsoft.com/office/drawing/2014/main" id="{73609D0E-F41A-46C1-9671-18FDEA6B419B}"/>
              </a:ext>
            </a:extLst>
          </p:cNvPr>
          <p:cNvCxnSpPr>
            <a:cxnSpLocks/>
            <a:stCxn id="129" idx="6"/>
            <a:endCxn id="118" idx="2"/>
          </p:cNvCxnSpPr>
          <p:nvPr/>
        </p:nvCxnSpPr>
        <p:spPr>
          <a:xfrm>
            <a:off x="4820522" y="2202073"/>
            <a:ext cx="1246834" cy="526985"/>
          </a:xfrm>
          <a:prstGeom prst="line">
            <a:avLst/>
          </a:prstGeom>
          <a:noFill/>
          <a:ln w="76200" cap="sq">
            <a:solidFill>
              <a:srgbClr val="0000FF"/>
            </a:solidFill>
            <a:round/>
            <a:headEnd/>
            <a:tailEnd/>
          </a:ln>
          <a:extLst>
            <a:ext uri="{909E8E84-426E-40DD-AFC4-6F175D3DCCD1}">
              <a14:hiddenFill xmlns:a14="http://schemas.microsoft.com/office/drawing/2010/main">
                <a:noFill/>
              </a14:hiddenFill>
            </a:ext>
          </a:extLst>
        </p:spPr>
      </p:cxn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5991041" y="1671536"/>
            <a:ext cx="148428" cy="985406"/>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4" name="baseline3">
            <a:extLst>
              <a:ext uri="{FF2B5EF4-FFF2-40B4-BE49-F238E27FC236}">
                <a16:creationId xmlns:a16="http://schemas.microsoft.com/office/drawing/2014/main" id="{4D526FF3-7D4B-4987-8E83-E10AF7AC28E2}"/>
              </a:ext>
            </a:extLst>
          </p:cNvPr>
          <p:cNvCxnSpPr>
            <a:cxnSpLocks/>
            <a:stCxn id="132" idx="3"/>
            <a:endCxn id="118" idx="7"/>
          </p:cNvCxnSpPr>
          <p:nvPr/>
        </p:nvCxnSpPr>
        <p:spPr>
          <a:xfrm flipH="1">
            <a:off x="6190463" y="2173029"/>
            <a:ext cx="1247728" cy="505034"/>
          </a:xfrm>
          <a:prstGeom prst="line">
            <a:avLst/>
          </a:prstGeom>
          <a:noFill/>
          <a:ln w="76200" cap="sq">
            <a:solidFill>
              <a:srgbClr val="92D05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6190464" y="2780048"/>
            <a:ext cx="1170386" cy="1299136"/>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578671" y="2780049"/>
            <a:ext cx="509809" cy="136925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5891886" y="1473222"/>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7" y="4050141"/>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409399" y="4120256"/>
            <a:ext cx="198314" cy="198314"/>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4622208" y="2102915"/>
            <a:ext cx="198314" cy="198314"/>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7409148" y="2003757"/>
            <a:ext cx="198314" cy="198314"/>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235792" y="2628798"/>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5001</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433610" y="4791785"/>
            <a:ext cx="1329909" cy="307777"/>
          </a:xfrm>
          <a:prstGeom prst="rect">
            <a:avLst/>
          </a:prstGeom>
          <a:noFill/>
        </p:spPr>
        <p:txBody>
          <a:bodyPr wrap="squar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OPUS Solution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6"/>
            <a:ext cx="600998" cy="307777"/>
          </a:xfrm>
          <a:prstGeom prst="rect">
            <a:avLst/>
          </a:prstGeom>
          <a:noFill/>
        </p:spPr>
        <p:txBody>
          <a:bodyPr wrap="non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55" idx="5"/>
            <a:endCxn id="161" idx="2"/>
          </p:cNvCxnSpPr>
          <p:nvPr/>
        </p:nvCxnSpPr>
        <p:spPr>
          <a:xfrm>
            <a:off x="2046505" y="2414807"/>
            <a:ext cx="488687" cy="57333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658297" y="3039125"/>
            <a:ext cx="2780144" cy="1110672"/>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2046507" y="3039129"/>
            <a:ext cx="509809" cy="1369250"/>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4" y="4379337"/>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409399" y="4120758"/>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999151" y="2937612"/>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5002</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2679420" y="2729058"/>
            <a:ext cx="3387937" cy="25908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2535192" y="291602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067359" y="2656943"/>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1877234" y="2245533"/>
            <a:ext cx="198314" cy="198314"/>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003054"/>
                </a:solidFill>
                <a:effectLst/>
                <a:uLnTx/>
                <a:uFillTx/>
                <a:latin typeface="Calibri"/>
                <a:ea typeface="+mn-ea"/>
                <a:cs typeface="+mn-cs"/>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3265656" y="4606885"/>
            <a:ext cx="198314" cy="198314"/>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3290097" y="4873412"/>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Tree>
    <p:extLst>
      <p:ext uri="{BB962C8B-B14F-4D97-AF65-F5344CB8AC3E}">
        <p14:creationId xmlns:p14="http://schemas.microsoft.com/office/powerpoint/2010/main" val="146425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9">
                                            <p:txEl>
                                              <p:pRg st="1" end="1"/>
                                            </p:txEl>
                                          </p:spTgt>
                                        </p:tgtEl>
                                        <p:attrNameLst>
                                          <p:attrName>style.fontWeight</p:attrName>
                                        </p:attrNameLst>
                                      </p:cBhvr>
                                      <p:to>
                                        <p:strVal val="bold"/>
                                      </p:to>
                                    </p:set>
                                  </p:childTnLst>
                                </p:cTn>
                              </p:par>
                              <p:par>
                                <p:cTn id="7" presetID="10"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animEffect transition="in" filter="fade">
                                      <p:cBhvr>
                                        <p:cTn id="9" dur="500"/>
                                        <p:tgtEl>
                                          <p:spTgt spid="12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1000"/>
                                        <p:tgtEl>
                                          <p:spTgt spid="112"/>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up)">
                                      <p:cBhvr>
                                        <p:cTn id="17" dur="1000"/>
                                        <p:tgtEl>
                                          <p:spTgt spid="113"/>
                                        </p:tgtEl>
                                      </p:cBhvr>
                                    </p:animEffect>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right)">
                                      <p:cBhvr>
                                        <p:cTn id="21" dur="1000"/>
                                        <p:tgtEl>
                                          <p:spTgt spid="114"/>
                                        </p:tgtEl>
                                      </p:cBhvr>
                                    </p:animEffect>
                                  </p:childTnLst>
                                </p:cTn>
                              </p:par>
                            </p:childTnLst>
                          </p:cTn>
                        </p:par>
                        <p:par>
                          <p:cTn id="22" fill="hold">
                            <p:stCondLst>
                              <p:cond delay="3500"/>
                            </p:stCondLst>
                            <p:childTnLst>
                              <p:par>
                                <p:cTn id="23" presetID="22" presetClass="entr" presetSubtype="4" fill="hold"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wipe(down)">
                                      <p:cBhvr>
                                        <p:cTn id="25" dur="1000"/>
                                        <p:tgtEl>
                                          <p:spTgt spid="116"/>
                                        </p:tgtEl>
                                      </p:cBhvr>
                                    </p:animEffect>
                                  </p:childTnLst>
                                </p:cTn>
                              </p:par>
                            </p:childTnLst>
                          </p:cTn>
                        </p:par>
                        <p:par>
                          <p:cTn id="26" fill="hold">
                            <p:stCondLst>
                              <p:cond delay="4500"/>
                            </p:stCondLst>
                            <p:childTnLst>
                              <p:par>
                                <p:cTn id="27" presetID="22" presetClass="entr" presetSubtype="4" fill="hold" nodeType="afterEffect">
                                  <p:stCondLst>
                                    <p:cond delay="0"/>
                                  </p:stCondLst>
                                  <p:childTnLst>
                                    <p:set>
                                      <p:cBhvr>
                                        <p:cTn id="28" dur="1" fill="hold">
                                          <p:stCondLst>
                                            <p:cond delay="0"/>
                                          </p:stCondLst>
                                        </p:cTn>
                                        <p:tgtEl>
                                          <p:spTgt spid="117"/>
                                        </p:tgtEl>
                                        <p:attrNameLst>
                                          <p:attrName>style.visibility</p:attrName>
                                        </p:attrNameLst>
                                      </p:cBhvr>
                                      <p:to>
                                        <p:strVal val="visible"/>
                                      </p:to>
                                    </p:set>
                                    <p:animEffect transition="in" filter="wipe(down)">
                                      <p:cBhvr>
                                        <p:cTn id="29" dur="1000"/>
                                        <p:tgtEl>
                                          <p:spTgt spid="117"/>
                                        </p:tgtEl>
                                      </p:cBhvr>
                                    </p:animEffect>
                                  </p:childTnLst>
                                </p:cTn>
                              </p:par>
                            </p:childTnLst>
                          </p:cTn>
                        </p:par>
                        <p:par>
                          <p:cTn id="30" fill="hold">
                            <p:stCondLst>
                              <p:cond delay="5500"/>
                            </p:stCondLst>
                            <p:childTnLst>
                              <p:par>
                                <p:cTn id="31" presetID="14" presetClass="exit" presetSubtype="10" fill="hold" nodeType="afterEffect">
                                  <p:stCondLst>
                                    <p:cond delay="0"/>
                                  </p:stCondLst>
                                  <p:childTnLst>
                                    <p:animEffect transition="out" filter="randombar(horizontal)">
                                      <p:cBhvr>
                                        <p:cTn id="32" dur="500"/>
                                        <p:tgtEl>
                                          <p:spTgt spid="112"/>
                                        </p:tgtEl>
                                      </p:cBhvr>
                                    </p:animEffect>
                                    <p:set>
                                      <p:cBhvr>
                                        <p:cTn id="33" dur="1" fill="hold">
                                          <p:stCondLst>
                                            <p:cond delay="499"/>
                                          </p:stCondLst>
                                        </p:cTn>
                                        <p:tgtEl>
                                          <p:spTgt spid="112"/>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114"/>
                                        </p:tgtEl>
                                      </p:cBhvr>
                                    </p:animEffect>
                                    <p:set>
                                      <p:cBhvr>
                                        <p:cTn id="36" dur="1" fill="hold">
                                          <p:stCondLst>
                                            <p:cond delay="499"/>
                                          </p:stCondLst>
                                        </p:cTn>
                                        <p:tgtEl>
                                          <p:spTgt spid="1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1000" fill="hold"/>
                                        <p:tgtEl>
                                          <p:spTgt spid="118"/>
                                        </p:tgtEl>
                                        <p:attrNameLst>
                                          <p:attrName>ppt_w</p:attrName>
                                        </p:attrNameLst>
                                      </p:cBhvr>
                                      <p:tavLst>
                                        <p:tav tm="0">
                                          <p:val>
                                            <p:fltVal val="0"/>
                                          </p:val>
                                        </p:tav>
                                        <p:tav tm="100000">
                                          <p:val>
                                            <p:strVal val="#ppt_w"/>
                                          </p:val>
                                        </p:tav>
                                      </p:tavLst>
                                    </p:anim>
                                    <p:anim calcmode="lin" valueType="num">
                                      <p:cBhvr>
                                        <p:cTn id="42" dur="1000" fill="hold"/>
                                        <p:tgtEl>
                                          <p:spTgt spid="118"/>
                                        </p:tgtEl>
                                        <p:attrNameLst>
                                          <p:attrName>ppt_h</p:attrName>
                                        </p:attrNameLst>
                                      </p:cBhvr>
                                      <p:tavLst>
                                        <p:tav tm="0">
                                          <p:val>
                                            <p:fltVal val="0"/>
                                          </p:val>
                                        </p:tav>
                                        <p:tav tm="100000">
                                          <p:val>
                                            <p:strVal val="#ppt_h"/>
                                          </p:val>
                                        </p:tav>
                                      </p:tavLst>
                                    </p:anim>
                                    <p:anim calcmode="lin" valueType="num">
                                      <p:cBhvr>
                                        <p:cTn id="43" dur="1000" fill="hold"/>
                                        <p:tgtEl>
                                          <p:spTgt spid="118"/>
                                        </p:tgtEl>
                                        <p:attrNameLst>
                                          <p:attrName>style.rotation</p:attrName>
                                        </p:attrNameLst>
                                      </p:cBhvr>
                                      <p:tavLst>
                                        <p:tav tm="0">
                                          <p:val>
                                            <p:fltVal val="90"/>
                                          </p:val>
                                        </p:tav>
                                        <p:tav tm="100000">
                                          <p:val>
                                            <p:fltVal val="0"/>
                                          </p:val>
                                        </p:tav>
                                      </p:tavLst>
                                    </p:anim>
                                    <p:animEffect transition="in" filter="fade">
                                      <p:cBhvr>
                                        <p:cTn id="44" dur="1000"/>
                                        <p:tgtEl>
                                          <p:spTgt spid="1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fade">
                                      <p:cBhvr>
                                        <p:cTn id="49" dur="500"/>
                                        <p:tgtEl>
                                          <p:spTgt spid="115"/>
                                        </p:tgtEl>
                                      </p:cBhvr>
                                    </p:animEffect>
                                  </p:childTnLst>
                                </p:cTn>
                              </p:par>
                              <p:par>
                                <p:cTn id="50" presetID="10" presetClass="entr" presetSubtype="0" fill="hold" nodeType="withEffect">
                                  <p:stCondLst>
                                    <p:cond delay="0"/>
                                  </p:stCondLst>
                                  <p:childTnLst>
                                    <p:set>
                                      <p:cBhvr>
                                        <p:cTn id="51" dur="1" fill="hold">
                                          <p:stCondLst>
                                            <p:cond delay="0"/>
                                          </p:stCondLst>
                                        </p:cTn>
                                        <p:tgtEl>
                                          <p:spTgt spid="140"/>
                                        </p:tgtEl>
                                        <p:attrNameLst>
                                          <p:attrName>style.visibility</p:attrName>
                                        </p:attrNameLst>
                                      </p:cBhvr>
                                      <p:to>
                                        <p:strVal val="visible"/>
                                      </p:to>
                                    </p:set>
                                    <p:animEffect transition="in" filter="fade">
                                      <p:cBhvr>
                                        <p:cTn id="52" dur="500"/>
                                        <p:tgtEl>
                                          <p:spTgt spid="140"/>
                                        </p:tgtEl>
                                      </p:cBhvr>
                                    </p:animEffect>
                                  </p:childTnLst>
                                </p:cTn>
                              </p:par>
                              <p:par>
                                <p:cTn id="53" presetID="10" presetClass="entr" presetSubtype="0"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500"/>
                                        <p:tgtEl>
                                          <p:spTgt spid="142"/>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500"/>
                                        <p:tgtEl>
                                          <p:spTgt spid="1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1"/>
                                        </p:tgtEl>
                                        <p:attrNameLst>
                                          <p:attrName>style.visibility</p:attrName>
                                        </p:attrNameLst>
                                      </p:cBhvr>
                                      <p:to>
                                        <p:strVal val="visible"/>
                                      </p:to>
                                    </p:set>
                                    <p:animEffect transition="in" filter="fade">
                                      <p:cBhvr>
                                        <p:cTn id="61" dur="500"/>
                                        <p:tgtEl>
                                          <p:spTgt spid="1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0"/>
                                        </p:tgtEl>
                                        <p:attrNameLst>
                                          <p:attrName>style.visibility</p:attrName>
                                        </p:attrNameLst>
                                      </p:cBhvr>
                                      <p:to>
                                        <p:strVal val="visible"/>
                                      </p:to>
                                    </p:set>
                                    <p:animEffect transition="in" filter="fade">
                                      <p:cBhvr>
                                        <p:cTn id="64" dur="500"/>
                                        <p:tgtEl>
                                          <p:spTgt spid="160"/>
                                        </p:tgtEl>
                                      </p:cBhvr>
                                    </p:animEffect>
                                  </p:childTnLst>
                                </p:cTn>
                              </p:par>
                              <p:par>
                                <p:cTn id="65" presetID="10" presetClass="entr" presetSubtype="0" fill="hold"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60" grpId="0"/>
      <p:bldP spid="161" grpId="0" animBg="1"/>
      <p:bldP spid="118" grpId="0" animBg="1"/>
      <p:bldP spid="5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961434" y="240613"/>
            <a:ext cx="732155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sz="36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OPUS Static (OPUS-S)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69761" y="756189"/>
            <a:ext cx="5725802" cy="1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lvl="1" indent="-230188"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No correlation between your observed marks</a:t>
            </a:r>
          </a:p>
          <a:p>
            <a:pPr marL="285750" lvl="1" indent="112713"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Low Relative Accuracy</a:t>
            </a:r>
          </a:p>
          <a:p>
            <a:pPr marL="230188" lvl="1" indent="-230188"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Even if … collected simultaneously</a:t>
            </a:r>
          </a:p>
          <a:p>
            <a:pPr marL="0" lvl="1" indent="0" defTabSz="228617">
              <a:spcBef>
                <a:spcPts val="0"/>
              </a:spcBef>
              <a:spcAft>
                <a:spcPts val="150"/>
              </a:spcAft>
              <a:buNone/>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t>
            </a: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and submitted to OPUS simultaneously</a:t>
            </a:r>
          </a:p>
          <a:p>
            <a:pPr marL="230188" lvl="1" indent="-230188"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OPUS-S = independent solutions</a:t>
            </a:r>
          </a:p>
          <a:p>
            <a:pPr marL="0" marR="0" lvl="1" indent="0" algn="l" defTabSz="228617" rtl="0" eaLnBrk="0" fontAlgn="base" latinLnBrk="0" hangingPunct="0">
              <a:lnSpc>
                <a:spcPct val="100000"/>
              </a:lnSpc>
              <a:spcBef>
                <a:spcPts val="0"/>
              </a:spcBef>
              <a:spcAft>
                <a:spcPts val="15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5991041" y="1671536"/>
            <a:ext cx="148428" cy="985406"/>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6190464" y="2780048"/>
            <a:ext cx="1170386" cy="1299136"/>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578671" y="2780049"/>
            <a:ext cx="509809" cy="136925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5891886" y="1473222"/>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7" y="4050141"/>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409399" y="4120256"/>
            <a:ext cx="198314" cy="198314"/>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235792" y="2628798"/>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5001</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433610" y="4791785"/>
            <a:ext cx="1329909" cy="307777"/>
          </a:xfrm>
          <a:prstGeom prst="rect">
            <a:avLst/>
          </a:prstGeom>
          <a:noFill/>
        </p:spPr>
        <p:txBody>
          <a:bodyPr wrap="squar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OPUS Solution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6"/>
            <a:ext cx="600998" cy="307777"/>
          </a:xfrm>
          <a:prstGeom prst="rect">
            <a:avLst/>
          </a:prstGeom>
          <a:noFill/>
        </p:spPr>
        <p:txBody>
          <a:bodyPr wrap="non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42" idx="5"/>
            <a:endCxn id="161" idx="2"/>
          </p:cNvCxnSpPr>
          <p:nvPr/>
        </p:nvCxnSpPr>
        <p:spPr>
          <a:xfrm>
            <a:off x="2046505" y="2414807"/>
            <a:ext cx="488687" cy="57333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658297" y="3039125"/>
            <a:ext cx="2780144" cy="1110672"/>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2046507" y="3039129"/>
            <a:ext cx="509809" cy="1369250"/>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4" y="4379337"/>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409399" y="4120758"/>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999151" y="2937612"/>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5002</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2679420" y="2729058"/>
            <a:ext cx="3387937" cy="25908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2535192" y="291602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067359" y="2656943"/>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pic>
        <p:nvPicPr>
          <p:cNvPr id="3" name="Graphic 2" descr="Question mark">
            <a:extLst>
              <a:ext uri="{FF2B5EF4-FFF2-40B4-BE49-F238E27FC236}">
                <a16:creationId xmlns:a16="http://schemas.microsoft.com/office/drawing/2014/main" id="{AB5BC241-5116-4A29-82E1-E6A28BE0D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6040" y="2083413"/>
            <a:ext cx="799452" cy="799452"/>
          </a:xfrm>
          <a:prstGeom prst="rect">
            <a:avLst/>
          </a:prstGeom>
        </p:spPr>
      </p:pic>
      <p:grpSp>
        <p:nvGrpSpPr>
          <p:cNvPr id="41" name="Group 40">
            <a:extLst>
              <a:ext uri="{FF2B5EF4-FFF2-40B4-BE49-F238E27FC236}">
                <a16:creationId xmlns:a16="http://schemas.microsoft.com/office/drawing/2014/main" id="{526AE383-585B-4729-B5BE-579E8A7A9507}"/>
              </a:ext>
            </a:extLst>
          </p:cNvPr>
          <p:cNvGrpSpPr>
            <a:grpSpLocks noChangeAspect="1"/>
          </p:cNvGrpSpPr>
          <p:nvPr/>
        </p:nvGrpSpPr>
        <p:grpSpPr>
          <a:xfrm>
            <a:off x="1877234" y="2245533"/>
            <a:ext cx="198314" cy="198314"/>
            <a:chOff x="8189735" y="2209800"/>
            <a:chExt cx="762000" cy="762000"/>
          </a:xfrm>
        </p:grpSpPr>
        <p:sp>
          <p:nvSpPr>
            <p:cNvPr id="42" name="Oval 41">
              <a:extLst>
                <a:ext uri="{FF2B5EF4-FFF2-40B4-BE49-F238E27FC236}">
                  <a16:creationId xmlns:a16="http://schemas.microsoft.com/office/drawing/2014/main" id="{92AFE5D4-52EC-46B6-9118-EA01FD4E490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43" name="Isosceles Triangle 42">
              <a:extLst>
                <a:ext uri="{FF2B5EF4-FFF2-40B4-BE49-F238E27FC236}">
                  <a16:creationId xmlns:a16="http://schemas.microsoft.com/office/drawing/2014/main" id="{3F114231-6EFB-4DB4-86E0-8E248890BCE6}"/>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45" name="Group 44">
            <a:extLst>
              <a:ext uri="{FF2B5EF4-FFF2-40B4-BE49-F238E27FC236}">
                <a16:creationId xmlns:a16="http://schemas.microsoft.com/office/drawing/2014/main" id="{5002002C-6468-4D5F-99A1-58ACB745A700}"/>
              </a:ext>
            </a:extLst>
          </p:cNvPr>
          <p:cNvGrpSpPr>
            <a:grpSpLocks noChangeAspect="1"/>
          </p:cNvGrpSpPr>
          <p:nvPr/>
        </p:nvGrpSpPr>
        <p:grpSpPr>
          <a:xfrm>
            <a:off x="4622208" y="2102915"/>
            <a:ext cx="198314" cy="198314"/>
            <a:chOff x="8189735" y="2209800"/>
            <a:chExt cx="762000" cy="762000"/>
          </a:xfrm>
        </p:grpSpPr>
        <p:sp>
          <p:nvSpPr>
            <p:cNvPr id="46" name="Oval 45">
              <a:extLst>
                <a:ext uri="{FF2B5EF4-FFF2-40B4-BE49-F238E27FC236}">
                  <a16:creationId xmlns:a16="http://schemas.microsoft.com/office/drawing/2014/main" id="{AC783D32-C99F-448C-894F-B2684A06B0A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47" name="Isosceles Triangle 46">
              <a:extLst>
                <a:ext uri="{FF2B5EF4-FFF2-40B4-BE49-F238E27FC236}">
                  <a16:creationId xmlns:a16="http://schemas.microsoft.com/office/drawing/2014/main" id="{E34F0A92-6B7C-413A-93ED-8D38B5AC044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48" name="Group 47">
            <a:extLst>
              <a:ext uri="{FF2B5EF4-FFF2-40B4-BE49-F238E27FC236}">
                <a16:creationId xmlns:a16="http://schemas.microsoft.com/office/drawing/2014/main" id="{8D3CABC5-94F1-4BAE-8DBE-593AAE104BAD}"/>
              </a:ext>
            </a:extLst>
          </p:cNvPr>
          <p:cNvGrpSpPr>
            <a:grpSpLocks noChangeAspect="1"/>
          </p:cNvGrpSpPr>
          <p:nvPr/>
        </p:nvGrpSpPr>
        <p:grpSpPr>
          <a:xfrm>
            <a:off x="7409148" y="2003757"/>
            <a:ext cx="198314" cy="198314"/>
            <a:chOff x="8189735" y="2209800"/>
            <a:chExt cx="762000" cy="762000"/>
          </a:xfrm>
        </p:grpSpPr>
        <p:sp>
          <p:nvSpPr>
            <p:cNvPr id="49" name="Oval 48">
              <a:extLst>
                <a:ext uri="{FF2B5EF4-FFF2-40B4-BE49-F238E27FC236}">
                  <a16:creationId xmlns:a16="http://schemas.microsoft.com/office/drawing/2014/main" id="{61626D04-04F8-4E3B-B53E-C69B762AC1AD}"/>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0" name="Isosceles Triangle 49">
              <a:extLst>
                <a:ext uri="{FF2B5EF4-FFF2-40B4-BE49-F238E27FC236}">
                  <a16:creationId xmlns:a16="http://schemas.microsoft.com/office/drawing/2014/main" id="{AE3673EC-F5E4-485F-B45E-C7B1C6A42EB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51" name="Group 50">
            <a:extLst>
              <a:ext uri="{FF2B5EF4-FFF2-40B4-BE49-F238E27FC236}">
                <a16:creationId xmlns:a16="http://schemas.microsoft.com/office/drawing/2014/main" id="{36BFE2B2-A6A8-4AAB-8CB2-3C029A8D1A2C}"/>
              </a:ext>
            </a:extLst>
          </p:cNvPr>
          <p:cNvGrpSpPr>
            <a:grpSpLocks noChangeAspect="1"/>
          </p:cNvGrpSpPr>
          <p:nvPr/>
        </p:nvGrpSpPr>
        <p:grpSpPr>
          <a:xfrm>
            <a:off x="3265656" y="4606885"/>
            <a:ext cx="198314" cy="198314"/>
            <a:chOff x="8189735" y="2209800"/>
            <a:chExt cx="762000" cy="762000"/>
          </a:xfrm>
        </p:grpSpPr>
        <p:sp>
          <p:nvSpPr>
            <p:cNvPr id="52" name="Oval 51">
              <a:extLst>
                <a:ext uri="{FF2B5EF4-FFF2-40B4-BE49-F238E27FC236}">
                  <a16:creationId xmlns:a16="http://schemas.microsoft.com/office/drawing/2014/main" id="{4274D3C1-B32F-49ED-8EC1-25D0F59B45A7}"/>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3" name="Isosceles Triangle 52">
              <a:extLst>
                <a:ext uri="{FF2B5EF4-FFF2-40B4-BE49-F238E27FC236}">
                  <a16:creationId xmlns:a16="http://schemas.microsoft.com/office/drawing/2014/main" id="{296D4CCF-5505-4341-A8B1-A8B5198E6937}"/>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54" name="OPUS solution">
            <a:extLst>
              <a:ext uri="{FF2B5EF4-FFF2-40B4-BE49-F238E27FC236}">
                <a16:creationId xmlns:a16="http://schemas.microsoft.com/office/drawing/2014/main" id="{805E1924-36F1-4ACC-92AE-CDF69DE7113C}"/>
              </a:ext>
            </a:extLst>
          </p:cNvPr>
          <p:cNvSpPr>
            <a:spLocks noChangeAspect="1"/>
          </p:cNvSpPr>
          <p:nvPr/>
        </p:nvSpPr>
        <p:spPr bwMode="auto">
          <a:xfrm>
            <a:off x="3290097" y="4873412"/>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Tree>
    <p:extLst>
      <p:ext uri="{BB962C8B-B14F-4D97-AF65-F5344CB8AC3E}">
        <p14:creationId xmlns:p14="http://schemas.microsoft.com/office/powerpoint/2010/main" val="15932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barn(inVertical)">
                                      <p:cBhvr>
                                        <p:cTn id="7" dur="750"/>
                                        <p:tgtEl>
                                          <p:spTgt spid="162"/>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750"/>
                            </p:stCondLst>
                            <p:childTnLst>
                              <p:par>
                                <p:cTn id="16" presetID="35" presetClass="emph" presetSubtype="0" repeatCount="indefinite" fill="hold" nodeType="afterEffect">
                                  <p:stCondLst>
                                    <p:cond delay="0"/>
                                  </p:stCondLst>
                                  <p:endCondLst>
                                    <p:cond evt="onNext" delay="0">
                                      <p:tgtEl>
                                        <p:sldTgt/>
                                      </p:tgtEl>
                                    </p:cond>
                                  </p:endCondLst>
                                  <p:childTnLst>
                                    <p:anim calcmode="discrete" valueType="str">
                                      <p:cBhvr>
                                        <p:cTn id="17" dur="1000" fill="hold"/>
                                        <p:tgtEl>
                                          <p:spTgt spid="162"/>
                                        </p:tgtEl>
                                        <p:attrNameLst>
                                          <p:attrName>style.visibility</p:attrName>
                                        </p:attrNameLst>
                                      </p:cBhvr>
                                      <p:tavLst>
                                        <p:tav tm="0">
                                          <p:val>
                                            <p:strVal val="hidden"/>
                                          </p:val>
                                        </p:tav>
                                        <p:tav tm="50000">
                                          <p:val>
                                            <p:strVal val="visible"/>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C7AA517C-A4DC-481D-B496-AF01E31937EF}"/>
              </a:ext>
            </a:extLst>
          </p:cNvPr>
          <p:cNvCxnSpPr>
            <a:cxnSpLocks/>
            <a:stCxn id="71" idx="7"/>
            <a:endCxn id="161" idx="2"/>
          </p:cNvCxnSpPr>
          <p:nvPr/>
        </p:nvCxnSpPr>
        <p:spPr>
          <a:xfrm flipV="1">
            <a:off x="1158789" y="2988136"/>
            <a:ext cx="1376402" cy="523229"/>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961434" y="240613"/>
            <a:ext cx="732155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OPUS Projects (OP)</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69761" y="756189"/>
            <a:ext cx="5687756" cy="1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Simultaneous processing of your observed marks</a:t>
            </a:r>
          </a:p>
          <a:p>
            <a:pPr marL="230188" lvl="1" indent="168275" defTabSz="228617">
              <a:spcBef>
                <a:spcPts val="0"/>
              </a:spcBef>
              <a:spcAft>
                <a:spcPts val="150"/>
              </a:spcAf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Improved Relative Accuracy</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Requires more field prep and </a:t>
            </a: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office processing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effort</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 = true network solutions</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And of course, </a:t>
            </a: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least squares adjustment</a:t>
            </a:r>
          </a:p>
          <a:p>
            <a:pPr marL="0" marR="0" lvl="1" indent="0" algn="l" defTabSz="228617" rtl="0" eaLnBrk="0" fontAlgn="base" latinLnBrk="0" hangingPunct="0">
              <a:lnSpc>
                <a:spcPct val="100000"/>
              </a:lnSpc>
              <a:spcBef>
                <a:spcPts val="0"/>
              </a:spcBef>
              <a:spcAft>
                <a:spcPts val="15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59" idx="0"/>
          </p:cNvCxnSpPr>
          <p:nvPr/>
        </p:nvCxnSpPr>
        <p:spPr>
          <a:xfrm flipH="1">
            <a:off x="5508557" y="1671532"/>
            <a:ext cx="482488" cy="245748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578671" y="2780049"/>
            <a:ext cx="509809" cy="136925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5891886" y="1473222"/>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7" y="4050141"/>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409399" y="4120256"/>
            <a:ext cx="198314" cy="198314"/>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235792" y="2628798"/>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5001</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433610" y="4791785"/>
            <a:ext cx="1329909" cy="307777"/>
          </a:xfrm>
          <a:prstGeom prst="rect">
            <a:avLst/>
          </a:prstGeom>
          <a:noFill/>
        </p:spPr>
        <p:txBody>
          <a:bodyPr wrap="squar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OPUS Solution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6"/>
            <a:ext cx="600998" cy="307777"/>
          </a:xfrm>
          <a:prstGeom prst="rect">
            <a:avLst/>
          </a:prstGeom>
          <a:noFill/>
        </p:spPr>
        <p:txBody>
          <a:bodyPr wrap="non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155" idx="6"/>
            <a:endCxn id="158" idx="1"/>
          </p:cNvCxnSpPr>
          <p:nvPr/>
        </p:nvCxnSpPr>
        <p:spPr>
          <a:xfrm>
            <a:off x="2075547" y="2344691"/>
            <a:ext cx="3362894" cy="180511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658297" y="3039125"/>
            <a:ext cx="2780144" cy="1110672"/>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58" idx="2"/>
          </p:cNvCxnSpPr>
          <p:nvPr/>
        </p:nvCxnSpPr>
        <p:spPr>
          <a:xfrm flipV="1">
            <a:off x="2046504" y="4219916"/>
            <a:ext cx="3362894" cy="188464"/>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4" y="4379337"/>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54" name="Group 153">
            <a:extLst>
              <a:ext uri="{FF2B5EF4-FFF2-40B4-BE49-F238E27FC236}">
                <a16:creationId xmlns:a16="http://schemas.microsoft.com/office/drawing/2014/main" id="{E5A8EF83-B35C-459A-9017-04C7A71F488C}"/>
              </a:ext>
            </a:extLst>
          </p:cNvPr>
          <p:cNvGrpSpPr>
            <a:grpSpLocks noChangeAspect="1"/>
          </p:cNvGrpSpPr>
          <p:nvPr/>
        </p:nvGrpSpPr>
        <p:grpSpPr>
          <a:xfrm>
            <a:off x="1877234" y="2245533"/>
            <a:ext cx="198314" cy="198314"/>
            <a:chOff x="8189735" y="2209800"/>
            <a:chExt cx="762000" cy="762000"/>
          </a:xfrm>
        </p:grpSpPr>
        <p:sp>
          <p:nvSpPr>
            <p:cNvPr id="155" name="Oval 154">
              <a:extLst>
                <a:ext uri="{FF2B5EF4-FFF2-40B4-BE49-F238E27FC236}">
                  <a16:creationId xmlns:a16="http://schemas.microsoft.com/office/drawing/2014/main" id="{0B2968B6-7CC8-48CA-AF17-CAACC1C6D0BA}"/>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6" name="Isosceles Triangle 155">
              <a:extLst>
                <a:ext uri="{FF2B5EF4-FFF2-40B4-BE49-F238E27FC236}">
                  <a16:creationId xmlns:a16="http://schemas.microsoft.com/office/drawing/2014/main" id="{6CCA7A4E-1971-43F6-80B2-30FE7DD94CB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999151" y="2937612"/>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5002</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grpSp>
        <p:nvGrpSpPr>
          <p:cNvPr id="49" name="Group 48">
            <a:extLst>
              <a:ext uri="{FF2B5EF4-FFF2-40B4-BE49-F238E27FC236}">
                <a16:creationId xmlns:a16="http://schemas.microsoft.com/office/drawing/2014/main" id="{E026A491-D37F-4445-9CCA-6C61EE69F792}"/>
              </a:ext>
            </a:extLst>
          </p:cNvPr>
          <p:cNvGrpSpPr>
            <a:grpSpLocks noChangeAspect="1"/>
          </p:cNvGrpSpPr>
          <p:nvPr/>
        </p:nvGrpSpPr>
        <p:grpSpPr>
          <a:xfrm>
            <a:off x="4622208" y="2102915"/>
            <a:ext cx="198314" cy="198314"/>
            <a:chOff x="8189735" y="2209800"/>
            <a:chExt cx="762000" cy="762000"/>
          </a:xfrm>
        </p:grpSpPr>
        <p:sp>
          <p:nvSpPr>
            <p:cNvPr id="50" name="Oval 49">
              <a:extLst>
                <a:ext uri="{FF2B5EF4-FFF2-40B4-BE49-F238E27FC236}">
                  <a16:creationId xmlns:a16="http://schemas.microsoft.com/office/drawing/2014/main" id="{BE5CE2A1-6BAD-4EBF-8B2D-C652D1AA442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1" name="Isosceles Triangle 50">
              <a:extLst>
                <a:ext uri="{FF2B5EF4-FFF2-40B4-BE49-F238E27FC236}">
                  <a16:creationId xmlns:a16="http://schemas.microsoft.com/office/drawing/2014/main" id="{653009C6-1893-4593-9495-3B10E2712BB3}"/>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52" name="Group 51">
            <a:extLst>
              <a:ext uri="{FF2B5EF4-FFF2-40B4-BE49-F238E27FC236}">
                <a16:creationId xmlns:a16="http://schemas.microsoft.com/office/drawing/2014/main" id="{93F397E7-7002-4161-8B26-AA8CF2EE0F65}"/>
              </a:ext>
            </a:extLst>
          </p:cNvPr>
          <p:cNvGrpSpPr>
            <a:grpSpLocks noChangeAspect="1"/>
          </p:cNvGrpSpPr>
          <p:nvPr/>
        </p:nvGrpSpPr>
        <p:grpSpPr>
          <a:xfrm>
            <a:off x="7409148" y="2003757"/>
            <a:ext cx="198314" cy="198314"/>
            <a:chOff x="8189735" y="2209800"/>
            <a:chExt cx="762000" cy="762000"/>
          </a:xfrm>
        </p:grpSpPr>
        <p:sp>
          <p:nvSpPr>
            <p:cNvPr id="53" name="Oval 52">
              <a:extLst>
                <a:ext uri="{FF2B5EF4-FFF2-40B4-BE49-F238E27FC236}">
                  <a16:creationId xmlns:a16="http://schemas.microsoft.com/office/drawing/2014/main" id="{2B66CC30-424F-4DDA-8299-0D1CA36AB7C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4" name="Isosceles Triangle 53">
              <a:extLst>
                <a:ext uri="{FF2B5EF4-FFF2-40B4-BE49-F238E27FC236}">
                  <a16:creationId xmlns:a16="http://schemas.microsoft.com/office/drawing/2014/main" id="{94BF744A-BBC1-4045-B602-0B2C7D638BD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6" name="Group 15">
            <a:extLst>
              <a:ext uri="{FF2B5EF4-FFF2-40B4-BE49-F238E27FC236}">
                <a16:creationId xmlns:a16="http://schemas.microsoft.com/office/drawing/2014/main" id="{D8404A24-AF0D-4873-8859-6ACF4E223A04}"/>
              </a:ext>
            </a:extLst>
          </p:cNvPr>
          <p:cNvGrpSpPr/>
          <p:nvPr/>
        </p:nvGrpSpPr>
        <p:grpSpPr>
          <a:xfrm>
            <a:off x="5607715" y="966020"/>
            <a:ext cx="3290033" cy="3253894"/>
            <a:chOff x="11215420" y="1932036"/>
            <a:chExt cx="6580066" cy="6507788"/>
          </a:xfrm>
        </p:grpSpPr>
        <p:cxnSp>
          <p:nvCxnSpPr>
            <p:cNvPr id="116" name="baseline4">
              <a:extLst>
                <a:ext uri="{FF2B5EF4-FFF2-40B4-BE49-F238E27FC236}">
                  <a16:creationId xmlns:a16="http://schemas.microsoft.com/office/drawing/2014/main" id="{B6E5E662-9A89-4757-AA19-B96FCDF7F03B}"/>
                </a:ext>
              </a:extLst>
            </p:cNvPr>
            <p:cNvCxnSpPr>
              <a:cxnSpLocks/>
              <a:stCxn id="57" idx="2"/>
              <a:endCxn id="158" idx="6"/>
            </p:cNvCxnSpPr>
            <p:nvPr/>
          </p:nvCxnSpPr>
          <p:spPr>
            <a:xfrm flipH="1">
              <a:off x="11215420" y="1932036"/>
              <a:ext cx="6580066" cy="6507788"/>
            </a:xfrm>
            <a:prstGeom prst="line">
              <a:avLst/>
            </a:prstGeom>
            <a:noFill/>
            <a:ln w="76200" cap="rnd">
              <a:solidFill>
                <a:srgbClr val="FF0000"/>
              </a:solidFill>
              <a:prstDash val="solid"/>
              <a:round/>
              <a:headEnd/>
              <a:tailEnd/>
            </a:ln>
            <a:extLst>
              <a:ext uri="{909E8E84-426E-40DD-AFC4-6F175D3DCCD1}">
                <a14:hiddenFill xmlns:a14="http://schemas.microsoft.com/office/drawing/2010/main">
                  <a:noFill/>
                </a14:hiddenFill>
              </a:ext>
            </a:extLst>
          </p:spPr>
        </p:cxnSp>
        <p:cxnSp>
          <p:nvCxnSpPr>
            <p:cNvPr id="64" name="Connector: Curved 63">
              <a:extLst>
                <a:ext uri="{FF2B5EF4-FFF2-40B4-BE49-F238E27FC236}">
                  <a16:creationId xmlns:a16="http://schemas.microsoft.com/office/drawing/2014/main" id="{10DCF17F-25D3-473D-AB9E-CD18E9C6D0D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CEC60F52-78BF-4AFB-8A8B-BD2C1BA5335A}"/>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sp>
        <p:nvSpPr>
          <p:cNvPr id="65" name="OPUS name">
            <a:extLst>
              <a:ext uri="{FF2B5EF4-FFF2-40B4-BE49-F238E27FC236}">
                <a16:creationId xmlns:a16="http://schemas.microsoft.com/office/drawing/2014/main" id="{6675E0D9-98F1-431A-92A5-879EA14ED625}"/>
              </a:ext>
            </a:extLst>
          </p:cNvPr>
          <p:cNvSpPr txBox="1"/>
          <p:nvPr/>
        </p:nvSpPr>
        <p:spPr>
          <a:xfrm>
            <a:off x="7742562" y="717438"/>
            <a:ext cx="1197315" cy="461665"/>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Distant CORS</a:t>
            </a:r>
          </a:p>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~400-800 km</a:t>
            </a:r>
            <a:endParaRPr kumimoji="0" lang="en-US" sz="9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grpSp>
        <p:nvGrpSpPr>
          <p:cNvPr id="55" name="Group 54">
            <a:extLst>
              <a:ext uri="{FF2B5EF4-FFF2-40B4-BE49-F238E27FC236}">
                <a16:creationId xmlns:a16="http://schemas.microsoft.com/office/drawing/2014/main" id="{A6D57122-EAD8-458F-93DC-EE3ADABBDD02}"/>
              </a:ext>
            </a:extLst>
          </p:cNvPr>
          <p:cNvGrpSpPr>
            <a:grpSpLocks noChangeAspect="1"/>
          </p:cNvGrpSpPr>
          <p:nvPr/>
        </p:nvGrpSpPr>
        <p:grpSpPr>
          <a:xfrm>
            <a:off x="8875932" y="814971"/>
            <a:ext cx="198314" cy="198314"/>
            <a:chOff x="8189735" y="2209800"/>
            <a:chExt cx="762000" cy="762000"/>
          </a:xfrm>
        </p:grpSpPr>
        <p:sp>
          <p:nvSpPr>
            <p:cNvPr id="56" name="Oval 55">
              <a:extLst>
                <a:ext uri="{FF2B5EF4-FFF2-40B4-BE49-F238E27FC236}">
                  <a16:creationId xmlns:a16="http://schemas.microsoft.com/office/drawing/2014/main" id="{714BEB97-3ACD-4BA7-8A6F-B3E00078906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7" name="Isosceles Triangle 56">
              <a:extLst>
                <a:ext uri="{FF2B5EF4-FFF2-40B4-BE49-F238E27FC236}">
                  <a16:creationId xmlns:a16="http://schemas.microsoft.com/office/drawing/2014/main" id="{5A2A667A-9024-44F2-B46B-196C2E77337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70" name="OPUS name">
            <a:extLst>
              <a:ext uri="{FF2B5EF4-FFF2-40B4-BE49-F238E27FC236}">
                <a16:creationId xmlns:a16="http://schemas.microsoft.com/office/drawing/2014/main" id="{20CD91C9-4D27-430C-ABE6-C721EFC7E874}"/>
              </a:ext>
            </a:extLst>
          </p:cNvPr>
          <p:cNvSpPr txBox="1"/>
          <p:nvPr/>
        </p:nvSpPr>
        <p:spPr>
          <a:xfrm>
            <a:off x="546001" y="3545991"/>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5004</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cxnSp>
        <p:nvCxnSpPr>
          <p:cNvPr id="73" name="baseline3">
            <a:extLst>
              <a:ext uri="{FF2B5EF4-FFF2-40B4-BE49-F238E27FC236}">
                <a16:creationId xmlns:a16="http://schemas.microsoft.com/office/drawing/2014/main" id="{31859321-1109-4545-8B5D-7B41DC18A808}"/>
              </a:ext>
            </a:extLst>
          </p:cNvPr>
          <p:cNvCxnSpPr>
            <a:cxnSpLocks/>
            <a:stCxn id="158" idx="2"/>
            <a:endCxn id="71" idx="6"/>
          </p:cNvCxnSpPr>
          <p:nvPr/>
        </p:nvCxnSpPr>
        <p:spPr>
          <a:xfrm flipH="1" flipV="1">
            <a:off x="1179911" y="3562360"/>
            <a:ext cx="4229488" cy="657557"/>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cxnSp>
        <p:nvCxnSpPr>
          <p:cNvPr id="78" name="baseline3">
            <a:extLst>
              <a:ext uri="{FF2B5EF4-FFF2-40B4-BE49-F238E27FC236}">
                <a16:creationId xmlns:a16="http://schemas.microsoft.com/office/drawing/2014/main" id="{1BBB6976-656E-42AF-9047-1149BF968BE9}"/>
              </a:ext>
            </a:extLst>
          </p:cNvPr>
          <p:cNvCxnSpPr>
            <a:cxnSpLocks/>
            <a:stCxn id="158" idx="1"/>
            <a:endCxn id="72" idx="5"/>
          </p:cNvCxnSpPr>
          <p:nvPr/>
        </p:nvCxnSpPr>
        <p:spPr>
          <a:xfrm flipH="1" flipV="1">
            <a:off x="4690956" y="3354269"/>
            <a:ext cx="747487" cy="795532"/>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409399" y="4120758"/>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cxnSp>
        <p:nvCxnSpPr>
          <p:cNvPr id="85" name="Straight Connector 84">
            <a:extLst>
              <a:ext uri="{FF2B5EF4-FFF2-40B4-BE49-F238E27FC236}">
                <a16:creationId xmlns:a16="http://schemas.microsoft.com/office/drawing/2014/main" id="{6905B9F0-262D-49F9-8A8B-EA80739C680C}"/>
              </a:ext>
            </a:extLst>
          </p:cNvPr>
          <p:cNvCxnSpPr>
            <a:cxnSpLocks/>
            <a:stCxn id="72" idx="2"/>
            <a:endCxn id="161" idx="6"/>
          </p:cNvCxnSpPr>
          <p:nvPr/>
        </p:nvCxnSpPr>
        <p:spPr>
          <a:xfrm flipH="1" flipV="1">
            <a:off x="2679417" y="2988138"/>
            <a:ext cx="1888428" cy="315140"/>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69E1444-4C60-4900-87B1-3BFF0A48C3E5}"/>
              </a:ext>
            </a:extLst>
          </p:cNvPr>
          <p:cNvCxnSpPr>
            <a:cxnSpLocks/>
            <a:stCxn id="72" idx="6"/>
            <a:endCxn id="118" idx="2"/>
          </p:cNvCxnSpPr>
          <p:nvPr/>
        </p:nvCxnSpPr>
        <p:spPr>
          <a:xfrm flipV="1">
            <a:off x="4712078" y="2729054"/>
            <a:ext cx="1355281" cy="574221"/>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2535192" y="291602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067359" y="2656943"/>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71" name="OPUS solution">
            <a:extLst>
              <a:ext uri="{FF2B5EF4-FFF2-40B4-BE49-F238E27FC236}">
                <a16:creationId xmlns:a16="http://schemas.microsoft.com/office/drawing/2014/main" id="{D54B42E5-A192-45C1-A4E0-B1901A67B70F}"/>
              </a:ext>
            </a:extLst>
          </p:cNvPr>
          <p:cNvSpPr>
            <a:spLocks noChangeAspect="1"/>
          </p:cNvSpPr>
          <p:nvPr/>
        </p:nvSpPr>
        <p:spPr bwMode="auto">
          <a:xfrm>
            <a:off x="1035684" y="3490245"/>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72" name="OPUS solution">
            <a:extLst>
              <a:ext uri="{FF2B5EF4-FFF2-40B4-BE49-F238E27FC236}">
                <a16:creationId xmlns:a16="http://schemas.microsoft.com/office/drawing/2014/main" id="{4EB68FDB-1038-4DB6-B4CD-DDB5CBC5B4AB}"/>
              </a:ext>
            </a:extLst>
          </p:cNvPr>
          <p:cNvSpPr>
            <a:spLocks noChangeAspect="1"/>
          </p:cNvSpPr>
          <p:nvPr/>
        </p:nvSpPr>
        <p:spPr bwMode="auto">
          <a:xfrm>
            <a:off x="4567848" y="323116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69" name="OPUS name">
            <a:extLst>
              <a:ext uri="{FF2B5EF4-FFF2-40B4-BE49-F238E27FC236}">
                <a16:creationId xmlns:a16="http://schemas.microsoft.com/office/drawing/2014/main" id="{963785F8-F44C-43FD-AD5B-2EC12DC65AB5}"/>
              </a:ext>
            </a:extLst>
          </p:cNvPr>
          <p:cNvSpPr txBox="1"/>
          <p:nvPr/>
        </p:nvSpPr>
        <p:spPr>
          <a:xfrm>
            <a:off x="4082128" y="3090039"/>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5003</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grpSp>
        <p:nvGrpSpPr>
          <p:cNvPr id="60" name="Group 59">
            <a:extLst>
              <a:ext uri="{FF2B5EF4-FFF2-40B4-BE49-F238E27FC236}">
                <a16:creationId xmlns:a16="http://schemas.microsoft.com/office/drawing/2014/main" id="{A2C209E1-C6AD-40E6-8192-1FDDC54B134A}"/>
              </a:ext>
            </a:extLst>
          </p:cNvPr>
          <p:cNvGrpSpPr>
            <a:grpSpLocks noChangeAspect="1"/>
          </p:cNvGrpSpPr>
          <p:nvPr/>
        </p:nvGrpSpPr>
        <p:grpSpPr>
          <a:xfrm>
            <a:off x="3265656" y="4606885"/>
            <a:ext cx="198314" cy="198314"/>
            <a:chOff x="8189735" y="2209800"/>
            <a:chExt cx="762000" cy="762000"/>
          </a:xfrm>
        </p:grpSpPr>
        <p:sp>
          <p:nvSpPr>
            <p:cNvPr id="61" name="Oval 60">
              <a:extLst>
                <a:ext uri="{FF2B5EF4-FFF2-40B4-BE49-F238E27FC236}">
                  <a16:creationId xmlns:a16="http://schemas.microsoft.com/office/drawing/2014/main" id="{9ACF5EA5-8E72-4740-AC02-4E2ACF16E50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62" name="Isosceles Triangle 61">
              <a:extLst>
                <a:ext uri="{FF2B5EF4-FFF2-40B4-BE49-F238E27FC236}">
                  <a16:creationId xmlns:a16="http://schemas.microsoft.com/office/drawing/2014/main" id="{168BBD57-17F0-479B-88A6-C8E852AD47F4}"/>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63" name="OPUS solution">
            <a:extLst>
              <a:ext uri="{FF2B5EF4-FFF2-40B4-BE49-F238E27FC236}">
                <a16:creationId xmlns:a16="http://schemas.microsoft.com/office/drawing/2014/main" id="{73441BE9-4820-430D-8CA1-FACE2433877C}"/>
              </a:ext>
            </a:extLst>
          </p:cNvPr>
          <p:cNvSpPr>
            <a:spLocks noChangeAspect="1"/>
          </p:cNvSpPr>
          <p:nvPr/>
        </p:nvSpPr>
        <p:spPr bwMode="auto">
          <a:xfrm>
            <a:off x="3290097" y="4873412"/>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Tree>
    <p:extLst>
      <p:ext uri="{BB962C8B-B14F-4D97-AF65-F5344CB8AC3E}">
        <p14:creationId xmlns:p14="http://schemas.microsoft.com/office/powerpoint/2010/main" val="39083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2"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right)">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9">
                                            <p:txEl>
                                              <p:pRg st="4" end="4"/>
                                            </p:txEl>
                                          </p:spTgt>
                                        </p:tgtEl>
                                        <p:attrNameLst>
                                          <p:attrName>style.visibility</p:attrName>
                                        </p:attrNameLst>
                                      </p:cBhvr>
                                      <p:to>
                                        <p:strVal val="visible"/>
                                      </p:to>
                                    </p:set>
                                    <p:animEffect transition="in" filter="wipe(left)">
                                      <p:cBhvr>
                                        <p:cTn id="39" dur="500"/>
                                        <p:tgtEl>
                                          <p:spTgt spid="89">
                                            <p:txEl>
                                              <p:pRg st="4" end="4"/>
                                            </p:txEl>
                                          </p:spTgt>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barn(inVertical)">
                                      <p:cBhvr>
                                        <p:cTn id="46" dur="500"/>
                                        <p:tgtEl>
                                          <p:spTgt spid="85"/>
                                        </p:tgtEl>
                                      </p:cBhvr>
                                    </p:animEffect>
                                  </p:childTnLst>
                                </p:cTn>
                              </p:par>
                              <p:par>
                                <p:cTn id="47" presetID="16" presetClass="entr" presetSubtype="21"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barn(inVertical)">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0" grpId="0"/>
      <p:bldP spid="71" grpId="0" animBg="1"/>
      <p:bldP spid="72" grpId="0" animBg="1"/>
      <p:bldP spid="69" grpId="0"/>
      <p:bldP spid="6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p:nvPr>
        </p:nvSpPr>
        <p:spPr>
          <a:xfrm>
            <a:off x="0" y="205979"/>
            <a:ext cx="9144000" cy="857250"/>
          </a:xfrm>
        </p:spPr>
        <p:txBody>
          <a:bodyPr>
            <a:normAutofit/>
          </a:bodyPr>
          <a:lstStyle/>
          <a:p>
            <a:r>
              <a:rPr lang="en-US" sz="3600" b="1" dirty="0"/>
              <a:t>What’s the deal with GPSonBM?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
          </p:nvPr>
        </p:nvSpPr>
        <p:spPr>
          <a:xfrm>
            <a:off x="4972155" y="1110641"/>
            <a:ext cx="3969680" cy="1926848"/>
          </a:xfrm>
        </p:spPr>
        <p:txBody>
          <a:bodyPr>
            <a:normAutofit/>
          </a:bodyPr>
          <a:lstStyle/>
          <a:p>
            <a:pPr marL="0" indent="0">
              <a:buNone/>
            </a:pPr>
            <a:r>
              <a:rPr lang="en-US" sz="2100" b="1" dirty="0"/>
              <a:t>Deadline = 29 February 2024</a:t>
            </a:r>
          </a:p>
          <a:p>
            <a:pPr marL="174625" indent="-174625">
              <a:buFont typeface="Cambria" panose="02040503050406030204" pitchFamily="18" charset="0"/>
              <a:buChar char="‒"/>
            </a:pPr>
            <a:r>
              <a:rPr lang="en-US" sz="2000" dirty="0"/>
              <a:t>OPUS Shared Solutions</a:t>
            </a:r>
          </a:p>
          <a:p>
            <a:pPr marL="574675" lvl="1" indent="-174625">
              <a:buFont typeface="Cambria" panose="02040503050406030204" pitchFamily="18" charset="0"/>
              <a:buChar char="‒"/>
            </a:pPr>
            <a:r>
              <a:rPr lang="en-US" dirty="0"/>
              <a:t>2 OPUS-Static, ≥4 hours each</a:t>
            </a:r>
          </a:p>
          <a:p>
            <a:pPr marL="574675" lvl="1" indent="-174625">
              <a:buFont typeface="Cambria" panose="02040503050406030204" pitchFamily="18" charset="0"/>
              <a:buChar char="‒"/>
            </a:pPr>
            <a:r>
              <a:rPr lang="en-US" dirty="0"/>
              <a:t>2 photos of each setup</a:t>
            </a:r>
          </a:p>
          <a:p>
            <a:pPr marL="574675" lvl="1" indent="-174625">
              <a:buFont typeface="Cambria" panose="02040503050406030204" pitchFamily="18" charset="0"/>
              <a:buChar char="‒"/>
            </a:pPr>
            <a:r>
              <a:rPr lang="en-US" dirty="0"/>
              <a:t>Brief Description w/Ties</a:t>
            </a:r>
          </a:p>
        </p:txBody>
      </p:sp>
      <p:grpSp>
        <p:nvGrpSpPr>
          <p:cNvPr id="14" name="dashboard">
            <a:extLst>
              <a:ext uri="{FF2B5EF4-FFF2-40B4-BE49-F238E27FC236}">
                <a16:creationId xmlns:a16="http://schemas.microsoft.com/office/drawing/2014/main" id="{B8B958A1-4155-4466-A2FC-29EAD3A1D391}"/>
              </a:ext>
            </a:extLst>
          </p:cNvPr>
          <p:cNvGrpSpPr/>
          <p:nvPr/>
        </p:nvGrpSpPr>
        <p:grpSpPr>
          <a:xfrm>
            <a:off x="101685" y="1193361"/>
            <a:ext cx="4798375" cy="3028185"/>
            <a:chOff x="1212455" y="1417562"/>
            <a:chExt cx="4798375" cy="3028185"/>
          </a:xfrm>
        </p:grpSpPr>
        <p:pic>
          <p:nvPicPr>
            <p:cNvPr id="25" name="Picture 24">
              <a:extLst>
                <a:ext uri="{FF2B5EF4-FFF2-40B4-BE49-F238E27FC236}">
                  <a16:creationId xmlns:a16="http://schemas.microsoft.com/office/drawing/2014/main" id="{56B46FA4-D6F8-4C58-9F7B-E79EF3D0BE63}"/>
                </a:ext>
              </a:extLst>
            </p:cNvPr>
            <p:cNvPicPr>
              <a:picLocks noChangeAspect="1"/>
            </p:cNvPicPr>
            <p:nvPr/>
          </p:nvPicPr>
          <p:blipFill>
            <a:blip r:embed="rId3"/>
            <a:stretch>
              <a:fillRect/>
            </a:stretch>
          </p:blipFill>
          <p:spPr>
            <a:xfrm>
              <a:off x="1212456" y="1891612"/>
              <a:ext cx="4798374" cy="2554135"/>
            </a:xfrm>
            <a:prstGeom prst="rect">
              <a:avLst/>
            </a:prstGeom>
          </p:spPr>
        </p:pic>
        <p:sp>
          <p:nvSpPr>
            <p:cNvPr id="26" name="Text Placeholder 9">
              <a:extLst>
                <a:ext uri="{FF2B5EF4-FFF2-40B4-BE49-F238E27FC236}">
                  <a16:creationId xmlns:a16="http://schemas.microsoft.com/office/drawing/2014/main" id="{4E6F6162-7357-4416-845E-14A0868D68E4}"/>
                </a:ext>
              </a:extLst>
            </p:cNvPr>
            <p:cNvSpPr txBox="1">
              <a:spLocks/>
            </p:cNvSpPr>
            <p:nvPr/>
          </p:nvSpPr>
          <p:spPr>
            <a:xfrm>
              <a:off x="1212455" y="1417562"/>
              <a:ext cx="4798374" cy="47982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200" b="0" dirty="0">
                  <a:latin typeface="Cambria" panose="02040503050406030204" pitchFamily="18" charset="0"/>
                  <a:ea typeface="Cambria" panose="02040503050406030204" pitchFamily="18" charset="0"/>
                </a:rPr>
                <a:t>Progress Dashboard</a:t>
              </a:r>
            </a:p>
          </p:txBody>
        </p:sp>
      </p:grpSp>
      <p:grpSp>
        <p:nvGrpSpPr>
          <p:cNvPr id="11" name="web app">
            <a:extLst>
              <a:ext uri="{FF2B5EF4-FFF2-40B4-BE49-F238E27FC236}">
                <a16:creationId xmlns:a16="http://schemas.microsoft.com/office/drawing/2014/main" id="{44F3BAA1-E4F9-478A-8897-952C22761E5D}"/>
              </a:ext>
            </a:extLst>
          </p:cNvPr>
          <p:cNvGrpSpPr/>
          <p:nvPr/>
        </p:nvGrpSpPr>
        <p:grpSpPr>
          <a:xfrm>
            <a:off x="173782" y="1150678"/>
            <a:ext cx="4654179" cy="3443010"/>
            <a:chOff x="2572970" y="2948942"/>
            <a:chExt cx="4654179" cy="3443010"/>
          </a:xfrm>
        </p:grpSpPr>
        <p:pic>
          <p:nvPicPr>
            <p:cNvPr id="9" name="Picture 8">
              <a:extLst>
                <a:ext uri="{FF2B5EF4-FFF2-40B4-BE49-F238E27FC236}">
                  <a16:creationId xmlns:a16="http://schemas.microsoft.com/office/drawing/2014/main" id="{A62076D8-2A04-478A-AD9D-06639B00F339}"/>
                </a:ext>
              </a:extLst>
            </p:cNvPr>
            <p:cNvPicPr>
              <a:picLocks noChangeAspect="1"/>
            </p:cNvPicPr>
            <p:nvPr/>
          </p:nvPicPr>
          <p:blipFill>
            <a:blip r:embed="rId4"/>
            <a:stretch>
              <a:fillRect/>
            </a:stretch>
          </p:blipFill>
          <p:spPr>
            <a:xfrm>
              <a:off x="2572970" y="3483090"/>
              <a:ext cx="4654179" cy="2908862"/>
            </a:xfrm>
            <a:prstGeom prst="rect">
              <a:avLst/>
            </a:prstGeom>
          </p:spPr>
        </p:pic>
        <p:sp>
          <p:nvSpPr>
            <p:cNvPr id="24" name="Text Placeholder 9">
              <a:extLst>
                <a:ext uri="{FF2B5EF4-FFF2-40B4-BE49-F238E27FC236}">
                  <a16:creationId xmlns:a16="http://schemas.microsoft.com/office/drawing/2014/main" id="{2FB0C79B-870E-409C-8B1B-2FD676F3F28E}"/>
                </a:ext>
              </a:extLst>
            </p:cNvPr>
            <p:cNvSpPr txBox="1">
              <a:spLocks/>
            </p:cNvSpPr>
            <p:nvPr/>
          </p:nvSpPr>
          <p:spPr>
            <a:xfrm>
              <a:off x="2590800" y="2948942"/>
              <a:ext cx="4636349" cy="53414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200" b="0" dirty="0"/>
                <a:t>Web </a:t>
              </a:r>
              <a:r>
                <a:rPr lang="en-US" sz="2200" b="0" dirty="0">
                  <a:latin typeface="Cambria" panose="02040503050406030204" pitchFamily="18" charset="0"/>
                  <a:ea typeface="Cambria" panose="02040503050406030204" pitchFamily="18" charset="0"/>
                </a:rPr>
                <a:t>Map</a:t>
              </a:r>
              <a:r>
                <a:rPr lang="en-US" sz="2200" b="0" dirty="0"/>
                <a:t> Application</a:t>
              </a:r>
            </a:p>
          </p:txBody>
        </p:sp>
      </p:grpSp>
      <p:sp>
        <p:nvSpPr>
          <p:cNvPr id="15" name="TextBox 14">
            <a:extLst>
              <a:ext uri="{FF2B5EF4-FFF2-40B4-BE49-F238E27FC236}">
                <a16:creationId xmlns:a16="http://schemas.microsoft.com/office/drawing/2014/main" id="{9F862A53-2A57-428F-8986-C3D276159D45}"/>
              </a:ext>
            </a:extLst>
          </p:cNvPr>
          <p:cNvSpPr txBox="1"/>
          <p:nvPr/>
        </p:nvSpPr>
        <p:spPr>
          <a:xfrm>
            <a:off x="675699" y="882395"/>
            <a:ext cx="3650343"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GPS on Bench Marks</a:t>
            </a:r>
          </a:p>
        </p:txBody>
      </p:sp>
      <p:pic>
        <p:nvPicPr>
          <p:cNvPr id="27" name="Picture 26">
            <a:extLst>
              <a:ext uri="{FF2B5EF4-FFF2-40B4-BE49-F238E27FC236}">
                <a16:creationId xmlns:a16="http://schemas.microsoft.com/office/drawing/2014/main" id="{1B1A02A2-DE14-4D4E-9A6B-460B01573473}"/>
              </a:ext>
            </a:extLst>
          </p:cNvPr>
          <p:cNvPicPr>
            <a:picLocks noChangeAspect="1"/>
          </p:cNvPicPr>
          <p:nvPr/>
        </p:nvPicPr>
        <p:blipFill>
          <a:blip r:embed="rId5"/>
          <a:stretch>
            <a:fillRect/>
          </a:stretch>
        </p:blipFill>
        <p:spPr>
          <a:xfrm>
            <a:off x="5546173" y="3037488"/>
            <a:ext cx="2810562" cy="501886"/>
          </a:xfrm>
          <a:prstGeom prst="rect">
            <a:avLst/>
          </a:prstGeom>
          <a:ln w="19050">
            <a:solidFill>
              <a:schemeClr val="accent1"/>
            </a:solidFill>
          </a:ln>
        </p:spPr>
      </p:pic>
      <p:sp>
        <p:nvSpPr>
          <p:cNvPr id="28" name="TextBox 27">
            <a:extLst>
              <a:ext uri="{FF2B5EF4-FFF2-40B4-BE49-F238E27FC236}">
                <a16:creationId xmlns:a16="http://schemas.microsoft.com/office/drawing/2014/main" id="{32F5FA0C-A9D5-462F-A24C-AAC15DB0AD81}"/>
              </a:ext>
            </a:extLst>
          </p:cNvPr>
          <p:cNvSpPr txBox="1"/>
          <p:nvPr/>
        </p:nvSpPr>
        <p:spPr>
          <a:xfrm>
            <a:off x="5058229" y="3664776"/>
            <a:ext cx="3911989" cy="1204880"/>
          </a:xfrm>
          <a:prstGeom prst="rect">
            <a:avLst/>
          </a:prstGeom>
          <a:solidFill>
            <a:srgbClr val="CEDEEE"/>
          </a:solidFill>
        </p:spPr>
        <p:txBody>
          <a:bodyPr wrap="square" rtlCol="0">
            <a:noAutofit/>
          </a:bodyPr>
          <a:lstStyle/>
          <a:p>
            <a:pPr algn="ctr">
              <a:spcAft>
                <a:spcPts val="600"/>
              </a:spcAft>
            </a:pPr>
            <a:r>
              <a:rPr lang="en-US" u="sng" dirty="0">
                <a:latin typeface="Cambria" panose="02040503050406030204" pitchFamily="18" charset="0"/>
                <a:ea typeface="Cambria" panose="02040503050406030204" pitchFamily="18" charset="0"/>
              </a:rPr>
              <a:t>The struggle is real.</a:t>
            </a:r>
          </a:p>
          <a:p>
            <a:pPr algn="r"/>
            <a:r>
              <a:rPr lang="en-US" i="1" dirty="0"/>
              <a:t>“too much field time”</a:t>
            </a:r>
          </a:p>
          <a:p>
            <a:pPr algn="ctr"/>
            <a:r>
              <a:rPr lang="en-US" i="1" dirty="0"/>
              <a:t>“we don’t do static”</a:t>
            </a:r>
          </a:p>
          <a:p>
            <a:r>
              <a:rPr lang="en-US" sz="1700" i="1" dirty="0"/>
              <a:t>“poor site, if only we had multi-GNSS”</a:t>
            </a:r>
          </a:p>
        </p:txBody>
      </p:sp>
    </p:spTree>
    <p:extLst>
      <p:ext uri="{BB962C8B-B14F-4D97-AF65-F5344CB8AC3E}">
        <p14:creationId xmlns:p14="http://schemas.microsoft.com/office/powerpoint/2010/main" val="60634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587B74-C686-49D8-9687-2E95BE05C1AE}"/>
              </a:ext>
            </a:extLst>
          </p:cNvPr>
          <p:cNvPicPr>
            <a:picLocks noChangeAspect="1"/>
          </p:cNvPicPr>
          <p:nvPr/>
        </p:nvPicPr>
        <p:blipFill>
          <a:blip r:embed="rId2"/>
          <a:stretch>
            <a:fillRect/>
          </a:stretch>
        </p:blipFill>
        <p:spPr>
          <a:xfrm>
            <a:off x="95251" y="593622"/>
            <a:ext cx="8953499" cy="2698957"/>
          </a:xfrm>
          <a:prstGeom prst="rect">
            <a:avLst/>
          </a:prstGeom>
          <a:ln w="31750">
            <a:solidFill>
              <a:schemeClr val="bg1">
                <a:lumMod val="65000"/>
              </a:schemeClr>
            </a:solidFill>
          </a:ln>
        </p:spPr>
      </p:pic>
    </p:spTree>
    <p:extLst>
      <p:ext uri="{BB962C8B-B14F-4D97-AF65-F5344CB8AC3E}">
        <p14:creationId xmlns:p14="http://schemas.microsoft.com/office/powerpoint/2010/main" val="3348455484"/>
      </p:ext>
    </p:extLst>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p:txBody>
          <a:bodyPr>
            <a:normAutofit fontScale="90000"/>
          </a:bodyPr>
          <a:lstStyle/>
          <a:p>
            <a:r>
              <a:rPr b="1" dirty="0" lang="en-US"/>
              <a:t>G</a:t>
            </a:r>
            <a:r>
              <a:rPr dirty="0" lang="en-US"/>
              <a:t>NSS </a:t>
            </a:r>
            <a:r>
              <a:rPr b="1" dirty="0" lang="en-US"/>
              <a:t>V</a:t>
            </a:r>
            <a:r>
              <a:rPr dirty="0" lang="en-US"/>
              <a:t>ector </a:t>
            </a:r>
            <a:r>
              <a:rPr dirty="0" err="1" lang="en-US"/>
              <a:t>e</a:t>
            </a:r>
            <a:r>
              <a:rPr b="1" dirty="0" err="1" lang="en-US"/>
              <a:t>X</a:t>
            </a:r>
            <a:r>
              <a:rPr dirty="0" err="1" lang="en-US"/>
              <a:t>change</a:t>
            </a:r>
            <a:r>
              <a:rPr dirty="0" lang="en-US"/>
              <a:t> (GVX)</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457200" y="1063231"/>
            <a:ext cx="8229600" cy="3406525"/>
          </a:xfrm>
        </p:spPr>
        <p:txBody>
          <a:bodyPr>
            <a:noAutofit/>
          </a:bodyPr>
          <a:lstStyle/>
          <a:p>
            <a:pPr algn="ctr" indent="0" marL="0">
              <a:buNone/>
            </a:pPr>
            <a:r>
              <a:rPr dirty="0" lang="en-US" sz="1800">
                <a:ea charset="0" panose="02040503050406030204" pitchFamily="18" typeface="Cambria"/>
                <a:cs charset="0" panose="020B0606030504020204" pitchFamily="34" typeface="Open Sans"/>
                <a:hlinkClick r:id="rId2"/>
              </a:rPr>
              <a:t>Hyperlink to GVX Info Page</a:t>
            </a:r>
            <a:endParaRPr dirty="0" lang="en-US" sz="1800">
              <a:ea charset="0" panose="02040503050406030204" pitchFamily="18" typeface="Cambria"/>
              <a:cs charset="0" panose="020B0606030504020204" pitchFamily="34" typeface="Open Sans"/>
            </a:endParaRPr>
          </a:p>
          <a:p>
            <a:r>
              <a:rPr dirty="0" lang="en-US" sz="2000">
                <a:ea charset="0" panose="02040503050406030204" pitchFamily="18" typeface="Cambria"/>
                <a:cs charset="0" panose="020B0606030504020204" pitchFamily="34" typeface="Open Sans"/>
              </a:rPr>
              <a:t>Detailed documentation, Schema, and Example File available</a:t>
            </a:r>
          </a:p>
          <a:p>
            <a:r>
              <a:rPr dirty="0" lang="en-US" sz="2000">
                <a:ea charset="0" panose="02040503050406030204" pitchFamily="18" typeface="Cambria"/>
                <a:cs charset="0" panose="020B0606030504020204" pitchFamily="34" typeface="Open Sans"/>
              </a:rPr>
              <a:t>Any major search engine: “</a:t>
            </a:r>
            <a:r>
              <a:rPr dirty="0" err="1" lang="en-US" sz="2000">
                <a:ea charset="0" panose="02040503050406030204" pitchFamily="18" typeface="Cambria"/>
                <a:cs charset="0" panose="020B0606030504020204" pitchFamily="34" typeface="Open Sans"/>
              </a:rPr>
              <a:t>ngs</a:t>
            </a:r>
            <a:r>
              <a:rPr dirty="0" lang="en-US" sz="2000">
                <a:ea charset="0" panose="02040503050406030204" pitchFamily="18" typeface="Cambria"/>
                <a:cs charset="0" panose="020B0606030504020204" pitchFamily="34" typeface="Open Sans"/>
              </a:rPr>
              <a:t> </a:t>
            </a:r>
            <a:r>
              <a:rPr dirty="0" err="1" lang="en-US" sz="2000">
                <a:ea charset="0" panose="02040503050406030204" pitchFamily="18" typeface="Cambria"/>
                <a:cs charset="0" panose="020B0606030504020204" pitchFamily="34" typeface="Open Sans"/>
              </a:rPr>
              <a:t>gvx</a:t>
            </a:r>
            <a:r>
              <a:rPr dirty="0" lang="en-US" sz="2000">
                <a:ea charset="0" panose="02040503050406030204" pitchFamily="18" typeface="Cambria"/>
                <a:cs charset="0" panose="020B0606030504020204" pitchFamily="34" typeface="Open Sans"/>
              </a:rPr>
              <a:t> file format”</a:t>
            </a:r>
          </a:p>
          <a:p>
            <a:r>
              <a:rPr dirty="0" lang="en-US" sz="2000">
                <a:ea charset="0" panose="02040503050406030204" pitchFamily="18" typeface="Cambria"/>
                <a:cs charset="0" panose="020B0606030504020204" pitchFamily="34" typeface="Open Sans"/>
              </a:rPr>
              <a:t>Open standard for anyone to use or integrate</a:t>
            </a:r>
          </a:p>
          <a:p>
            <a:pPr algn="ctr" indent="0" marL="0">
              <a:buNone/>
            </a:pPr>
            <a:r>
              <a:rPr b="1" dirty="0" lang="en-US" sz="3100">
                <a:ea charset="0" panose="02040503050406030204" pitchFamily="18" typeface="Cambria"/>
                <a:cs charset="0" panose="020B0606030504020204" pitchFamily="34" typeface="Open Sans"/>
              </a:rPr>
              <a:t>GVX is sort of like… RINEX for RTK/RTN data</a:t>
            </a:r>
          </a:p>
          <a:p>
            <a:endParaRPr dirty="0" lang="en-US" sz="2000">
              <a:ea charset="0" panose="02040503050406030204" pitchFamily="18" typeface="Cambria"/>
              <a:cs charset="0" panose="020B0606030504020204" pitchFamily="34" typeface="Open Sans"/>
            </a:endParaRPr>
          </a:p>
        </p:txBody>
      </p:sp>
      <p:sp>
        <p:nvSpPr>
          <p:cNvPr id="4" name="Date Placeholder 3">
            <a:extLst>
              <a:ext uri="{FF2B5EF4-FFF2-40B4-BE49-F238E27FC236}">
                <a16:creationId xmlns:a16="http://schemas.microsoft.com/office/drawing/2014/main" id="{CCA6A20C-13FB-4FD3-9615-D2978FCCA97B}"/>
              </a:ext>
            </a:extLst>
          </p:cNvPr>
          <p:cNvSpPr>
            <a:spLocks noGrp="1"/>
          </p:cNvSpPr>
          <p:nvPr>
            <p:ph idx="10" sz="half" type="dt"/>
          </p:nvPr>
        </p:nvSpPr>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p>
        </p:txBody>
      </p:sp>
      <p:sp>
        <p:nvSpPr>
          <p:cNvPr id="6" name="Slide Number Placeholder 5">
            <a:extLst>
              <a:ext uri="{FF2B5EF4-FFF2-40B4-BE49-F238E27FC236}">
                <a16:creationId xmlns:a16="http://schemas.microsoft.com/office/drawing/2014/main" id="{ABF2A1EE-B4A2-497E-B9D2-BA7335035219}"/>
              </a:ext>
            </a:extLst>
          </p:cNvPr>
          <p:cNvSpPr>
            <a:spLocks noGrp="1"/>
          </p:cNvSpPr>
          <p:nvPr>
            <p:ph idx="12" sz="quarter" type="sldNum"/>
          </p:nvPr>
        </p:nvSpPr>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106</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pic>
        <p:nvPicPr>
          <p:cNvPr descr="C:\Users\JEFF~1.JAL\AppData\Local\Temp\1\SNAGHTML14ca860a.PNG" id="8" name="FIG paper">
            <a:extLst>
              <a:ext uri="{FF2B5EF4-FFF2-40B4-BE49-F238E27FC236}">
                <a16:creationId xmlns:a16="http://schemas.microsoft.com/office/drawing/2014/main" id="{5A3AFEF2-73B3-4E93-9627-093A8F886E39}"/>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38" y="4039581"/>
            <a:ext cx="3049363" cy="1040203"/>
          </a:xfrm>
          <a:prstGeom prst="rect">
            <a:avLst/>
          </a:prstGeom>
          <a:solidFill>
            <a:schemeClr val="lt2"/>
          </a:solidFill>
          <a:ln w="38100">
            <a:solidFill>
              <a:schemeClr val="bg1">
                <a:lumMod val="75000"/>
              </a:schemeClr>
            </a:solidFill>
          </a:ln>
        </p:spPr>
      </p:pic>
      <p:pic>
        <p:nvPicPr>
          <p:cNvPr id="9" name="GVX homepage">
            <a:extLst>
              <a:ext uri="{FF2B5EF4-FFF2-40B4-BE49-F238E27FC236}">
                <a16:creationId xmlns:a16="http://schemas.microsoft.com/office/drawing/2014/main" id="{4DCA50BD-7DEF-4FAD-96AF-E8F5B73D99C0}"/>
              </a:ext>
            </a:extLst>
          </p:cNvPr>
          <p:cNvPicPr>
            <a:picLocks noChangeAspect="1"/>
          </p:cNvPicPr>
          <p:nvPr/>
        </p:nvPicPr>
        <p:blipFill rotWithShape="1">
          <a:blip r:embed="rId4"/>
          <a:srcRect b="53" t="132"/>
          <a:stretch/>
        </p:blipFill>
        <p:spPr>
          <a:xfrm>
            <a:off x="2138373" y="3276900"/>
            <a:ext cx="3310797" cy="1040203"/>
          </a:xfrm>
          <a:prstGeom prst="rect">
            <a:avLst/>
          </a:prstGeom>
          <a:solidFill>
            <a:schemeClr val="lt2"/>
          </a:solidFill>
          <a:ln w="38100">
            <a:solidFill>
              <a:schemeClr val="bg1">
                <a:lumMod val="75000"/>
              </a:schemeClr>
            </a:solidFill>
          </a:ln>
        </p:spPr>
      </p:pic>
      <p:pic>
        <p:nvPicPr>
          <p:cNvPr id="10" name="2020 May webinar">
            <a:extLst>
              <a:ext uri="{FF2B5EF4-FFF2-40B4-BE49-F238E27FC236}">
                <a16:creationId xmlns:a16="http://schemas.microsoft.com/office/drawing/2014/main" id="{609B9E6D-61C7-4FC5-9169-3FDA239C0EFC}"/>
              </a:ext>
            </a:extLst>
          </p:cNvPr>
          <p:cNvPicPr>
            <a:picLocks noChangeAspect="1"/>
          </p:cNvPicPr>
          <p:nvPr/>
        </p:nvPicPr>
        <p:blipFill>
          <a:blip r:embed="rId5"/>
          <a:stretch>
            <a:fillRect/>
          </a:stretch>
        </p:blipFill>
        <p:spPr>
          <a:xfrm>
            <a:off x="4324884" y="4251349"/>
            <a:ext cx="3028727" cy="828435"/>
          </a:xfrm>
          <a:prstGeom prst="rect">
            <a:avLst/>
          </a:prstGeom>
          <a:solidFill>
            <a:schemeClr val="lt2"/>
          </a:solidFill>
          <a:ln w="38100">
            <a:solidFill>
              <a:schemeClr val="bg1">
                <a:lumMod val="75000"/>
              </a:schemeClr>
            </a:solidFill>
          </a:ln>
        </p:spPr>
      </p:pic>
      <p:pic>
        <p:nvPicPr>
          <p:cNvPr id="11" name="2022 March webinar">
            <a:extLst>
              <a:ext uri="{FF2B5EF4-FFF2-40B4-BE49-F238E27FC236}">
                <a16:creationId xmlns:a16="http://schemas.microsoft.com/office/drawing/2014/main" id="{177905FB-9F1A-421A-A10F-82860867414E}"/>
              </a:ext>
            </a:extLst>
          </p:cNvPr>
          <p:cNvPicPr>
            <a:picLocks noChangeAspect="1"/>
          </p:cNvPicPr>
          <p:nvPr/>
        </p:nvPicPr>
        <p:blipFill>
          <a:blip r:embed="rId6"/>
          <a:stretch>
            <a:fillRect/>
          </a:stretch>
        </p:blipFill>
        <p:spPr>
          <a:xfrm>
            <a:off x="5808003" y="3343688"/>
            <a:ext cx="3252935" cy="912037"/>
          </a:xfrm>
          <a:prstGeom prst="rect">
            <a:avLst/>
          </a:prstGeom>
          <a:solidFill>
            <a:schemeClr val="lt2"/>
          </a:solidFill>
          <a:ln w="38100">
            <a:solidFill>
              <a:schemeClr val="bg1">
                <a:lumMod val="75000"/>
              </a:schemeClr>
            </a:solidFill>
          </a:ln>
        </p:spPr>
      </p:pic>
      <p:sp>
        <p:nvSpPr>
          <p:cNvPr id="13" name="TextBox 12">
            <a:extLst>
              <a:ext uri="{FF2B5EF4-FFF2-40B4-BE49-F238E27FC236}">
                <a16:creationId xmlns:a16="http://schemas.microsoft.com/office/drawing/2014/main" id="{14B059A2-F201-4ED4-A7EB-2B330E410270}"/>
              </a:ext>
            </a:extLst>
          </p:cNvPr>
          <p:cNvSpPr txBox="1"/>
          <p:nvPr/>
        </p:nvSpPr>
        <p:spPr>
          <a:xfrm>
            <a:off x="709128" y="3352802"/>
            <a:ext cx="1398143" cy="648105"/>
          </a:xfrm>
          <a:prstGeom prst="rect">
            <a:avLst/>
          </a:prstGeom>
          <a:noFill/>
        </p:spPr>
        <p:txBody>
          <a:bodyPr rtlCol="0" wrap="square">
            <a:noAutofit/>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panose="02040503050406030204" typeface="Cambria"/>
                <a:ea typeface="+mn-ea"/>
                <a:cs typeface="+mn-cs"/>
              </a:rPr>
              <a:t>GVX details?</a:t>
            </a:r>
          </a:p>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panose="02040503050406030204" typeface="Cambria"/>
                <a:ea typeface="+mn-ea"/>
                <a:cs typeface="+mn-cs"/>
              </a:rPr>
              <a:t>Check out:</a:t>
            </a:r>
          </a:p>
        </p:txBody>
      </p:sp>
    </p:spTree>
    <p:extLst>
      <p:ext uri="{BB962C8B-B14F-4D97-AF65-F5344CB8AC3E}">
        <p14:creationId xmlns:p14="http://schemas.microsoft.com/office/powerpoint/2010/main" val="268676106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4="http://schemas.microsoft.com/office/drawing/2010/main" xmlns:a16="http://schemas.microsoft.com/office/drawing/2014/main">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3">
                                            <p:txEl>
                                              <p:pRg end="4" st="4"/>
                                            </p:txEl>
                                          </p:spTgt>
                                        </p:tgtEl>
                                        <p:attrNameLst>
                                          <p:attrName>style.visibility</p:attrName>
                                        </p:attrNameLst>
                                      </p:cBhvr>
                                      <p:to>
                                        <p:strVal val="visible"/>
                                      </p:to>
                                    </p:set>
                                    <p:animEffect filter="fade" transition="in">
                                      <p:cBhvr>
                                        <p:cTn dur="1000" id="7"/>
                                        <p:tgtEl>
                                          <p:spTgt spid="3">
                                            <p:txEl>
                                              <p:pRg end="4" st="4"/>
                                            </p:txEl>
                                          </p:spTgt>
                                        </p:tgtEl>
                                      </p:cBhvr>
                                    </p:animEffect>
                                    <p:anim calcmode="lin" valueType="num">
                                      <p:cBhvr>
                                        <p:cTn dur="1000" fill="hold" id="8"/>
                                        <p:tgtEl>
                                          <p:spTgt spid="3">
                                            <p:txEl>
                                              <p:pRg end="4" st="4"/>
                                            </p:txEl>
                                          </p:spTgt>
                                        </p:tgtEl>
                                        <p:attrNameLst>
                                          <p:attrName>ppt_x</p:attrName>
                                        </p:attrNameLst>
                                      </p:cBhvr>
                                      <p:tavLst>
                                        <p:tav tm="0">
                                          <p:val>
                                            <p:strVal val="#ppt_x"/>
                                          </p:val>
                                        </p:tav>
                                        <p:tav tm="100000">
                                          <p:val>
                                            <p:strVal val="#ppt_x"/>
                                          </p:val>
                                        </p:tav>
                                      </p:tavLst>
                                    </p:anim>
                                    <p:anim calcmode="lin" valueType="num">
                                      <p:cBhvr>
                                        <p:cTn dur="1000" fill="hold" id="9"/>
                                        <p:tgtEl>
                                          <p:spTgt spid="3">
                                            <p:txEl>
                                              <p:pRg end="4" st="4"/>
                                            </p:txEl>
                                          </p:spTgt>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id="11" nodeType="afterEffect" presetClass="entr" presetID="22" presetSubtype="8">
                                  <p:stCondLst>
                                    <p:cond delay="1000"/>
                                  </p:stCondLst>
                                  <p:childTnLst>
                                    <p:set>
                                      <p:cBhvr>
                                        <p:cTn dur="1" fill="hold" id="12">
                                          <p:stCondLst>
                                            <p:cond delay="0"/>
                                          </p:stCondLst>
                                        </p:cTn>
                                        <p:tgtEl>
                                          <p:spTgt spid="13">
                                            <p:txEl>
                                              <p:pRg end="0" st="0"/>
                                            </p:txEl>
                                          </p:spTgt>
                                        </p:tgtEl>
                                        <p:attrNameLst>
                                          <p:attrName>style.visibility</p:attrName>
                                        </p:attrNameLst>
                                      </p:cBhvr>
                                      <p:to>
                                        <p:strVal val="visible"/>
                                      </p:to>
                                    </p:set>
                                    <p:animEffect filter="wipe(left)" transition="in">
                                      <p:cBhvr>
                                        <p:cTn dur="500" id="13"/>
                                        <p:tgtEl>
                                          <p:spTgt spid="13">
                                            <p:txEl>
                                              <p:pRg end="0" st="0"/>
                                            </p:txEl>
                                          </p:spTgt>
                                        </p:tgtEl>
                                      </p:cBhvr>
                                    </p:animEffect>
                                  </p:childTnLst>
                                </p:cTn>
                              </p:par>
                            </p:childTnLst>
                          </p:cTn>
                        </p:par>
                        <p:par>
                          <p:cTn fill="hold" id="14">
                            <p:stCondLst>
                              <p:cond delay="2500"/>
                            </p:stCondLst>
                            <p:childTnLst>
                              <p:par>
                                <p:cTn fill="hold" id="15" nodeType="afterEffect" presetClass="entr" presetID="22" presetSubtype="8">
                                  <p:stCondLst>
                                    <p:cond delay="0"/>
                                  </p:stCondLst>
                                  <p:childTnLst>
                                    <p:set>
                                      <p:cBhvr>
                                        <p:cTn dur="1" fill="hold" id="16">
                                          <p:stCondLst>
                                            <p:cond delay="0"/>
                                          </p:stCondLst>
                                        </p:cTn>
                                        <p:tgtEl>
                                          <p:spTgt spid="13">
                                            <p:txEl>
                                              <p:pRg end="1" st="1"/>
                                            </p:txEl>
                                          </p:spTgt>
                                        </p:tgtEl>
                                        <p:attrNameLst>
                                          <p:attrName>style.visibility</p:attrName>
                                        </p:attrNameLst>
                                      </p:cBhvr>
                                      <p:to>
                                        <p:strVal val="visible"/>
                                      </p:to>
                                    </p:set>
                                    <p:animEffect filter="wipe(left)" transition="in">
                                      <p:cBhvr>
                                        <p:cTn dur="500" id="17"/>
                                        <p:tgtEl>
                                          <p:spTgt spid="13">
                                            <p:txEl>
                                              <p:pRg end="1" st="1"/>
                                            </p:txEl>
                                          </p:spTgt>
                                        </p:tgtEl>
                                      </p:cBhvr>
                                    </p:animEffect>
                                  </p:childTnLst>
                                </p:cTn>
                              </p:par>
                            </p:childTnLst>
                          </p:cTn>
                        </p:par>
                        <p:par>
                          <p:cTn fill="hold" id="18">
                            <p:stCondLst>
                              <p:cond delay="3000"/>
                            </p:stCondLst>
                            <p:childTnLst>
                              <p:par>
                                <p:cTn fill="hold" id="19" nodeType="afterEffect" presetClass="entr" presetID="10" presetSubtype="0">
                                  <p:stCondLst>
                                    <p:cond delay="0"/>
                                  </p:stCondLst>
                                  <p:childTnLst>
                                    <p:set>
                                      <p:cBhvr>
                                        <p:cTn dur="1" fill="hold" id="20">
                                          <p:stCondLst>
                                            <p:cond delay="0"/>
                                          </p:stCondLst>
                                        </p:cTn>
                                        <p:tgtEl>
                                          <p:spTgt spid="8"/>
                                        </p:tgtEl>
                                        <p:attrNameLst>
                                          <p:attrName>style.visibility</p:attrName>
                                        </p:attrNameLst>
                                      </p:cBhvr>
                                      <p:to>
                                        <p:strVal val="visible"/>
                                      </p:to>
                                    </p:set>
                                    <p:animEffect filter="fade" transition="in">
                                      <p:cBhvr>
                                        <p:cTn dur="500" id="21"/>
                                        <p:tgtEl>
                                          <p:spTgt spid="8"/>
                                        </p:tgtEl>
                                      </p:cBhvr>
                                    </p:animEffect>
                                  </p:childTnLst>
                                </p:cTn>
                              </p:par>
                            </p:childTnLst>
                          </p:cTn>
                        </p:par>
                        <p:par>
                          <p:cTn fill="hold" id="22">
                            <p:stCondLst>
                              <p:cond delay="3500"/>
                            </p:stCondLst>
                            <p:childTnLst>
                              <p:par>
                                <p:cTn fill="hold" id="23" nodeType="afterEffect" presetClass="entr" presetID="10" presetSubtype="0">
                                  <p:stCondLst>
                                    <p:cond delay="0"/>
                                  </p:stCondLst>
                                  <p:childTnLst>
                                    <p:set>
                                      <p:cBhvr>
                                        <p:cTn dur="1" fill="hold" id="24">
                                          <p:stCondLst>
                                            <p:cond delay="0"/>
                                          </p:stCondLst>
                                        </p:cTn>
                                        <p:tgtEl>
                                          <p:spTgt spid="9"/>
                                        </p:tgtEl>
                                        <p:attrNameLst>
                                          <p:attrName>style.visibility</p:attrName>
                                        </p:attrNameLst>
                                      </p:cBhvr>
                                      <p:to>
                                        <p:strVal val="visible"/>
                                      </p:to>
                                    </p:set>
                                    <p:animEffect filter="fade" transition="in">
                                      <p:cBhvr>
                                        <p:cTn dur="500" id="25"/>
                                        <p:tgtEl>
                                          <p:spTgt spid="9"/>
                                        </p:tgtEl>
                                      </p:cBhvr>
                                    </p:animEffect>
                                  </p:childTnLst>
                                </p:cTn>
                              </p:par>
                            </p:childTnLst>
                          </p:cTn>
                        </p:par>
                        <p:par>
                          <p:cTn fill="hold" id="26">
                            <p:stCondLst>
                              <p:cond delay="4000"/>
                            </p:stCondLst>
                            <p:childTnLst>
                              <p:par>
                                <p:cTn fill="hold" id="27" nodeType="afterEffect" presetClass="entr" presetID="10" presetSubtype="0">
                                  <p:stCondLst>
                                    <p:cond delay="0"/>
                                  </p:stCondLst>
                                  <p:childTnLst>
                                    <p:set>
                                      <p:cBhvr>
                                        <p:cTn dur="1" fill="hold" id="28">
                                          <p:stCondLst>
                                            <p:cond delay="0"/>
                                          </p:stCondLst>
                                        </p:cTn>
                                        <p:tgtEl>
                                          <p:spTgt spid="10"/>
                                        </p:tgtEl>
                                        <p:attrNameLst>
                                          <p:attrName>style.visibility</p:attrName>
                                        </p:attrNameLst>
                                      </p:cBhvr>
                                      <p:to>
                                        <p:strVal val="visible"/>
                                      </p:to>
                                    </p:set>
                                    <p:animEffect filter="fade" transition="in">
                                      <p:cBhvr>
                                        <p:cTn dur="500" id="29"/>
                                        <p:tgtEl>
                                          <p:spTgt spid="10"/>
                                        </p:tgtEl>
                                      </p:cBhvr>
                                    </p:animEffect>
                                  </p:childTnLst>
                                </p:cTn>
                              </p:par>
                            </p:childTnLst>
                          </p:cTn>
                        </p:par>
                        <p:par>
                          <p:cTn fill="hold" id="30">
                            <p:stCondLst>
                              <p:cond delay="4500"/>
                            </p:stCondLst>
                            <p:childTnLst>
                              <p:par>
                                <p:cTn fill="hold" id="31" nodeType="afterEffect" presetClass="entr" presetID="10" presetSubtype="0">
                                  <p:stCondLst>
                                    <p:cond delay="0"/>
                                  </p:stCondLst>
                                  <p:childTnLst>
                                    <p:set>
                                      <p:cBhvr>
                                        <p:cTn dur="1" fill="hold" id="32">
                                          <p:stCondLst>
                                            <p:cond delay="0"/>
                                          </p:stCondLst>
                                        </p:cTn>
                                        <p:tgtEl>
                                          <p:spTgt spid="11"/>
                                        </p:tgtEl>
                                        <p:attrNameLst>
                                          <p:attrName>style.visibility</p:attrName>
                                        </p:attrNameLst>
                                      </p:cBhvr>
                                      <p:to>
                                        <p:strVal val="visible"/>
                                      </p:to>
                                    </p:set>
                                    <p:animEffect filter="fade" transition="in">
                                      <p:cBhvr>
                                        <p:cTn dur="500" id="33"/>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p:txBody>
          <a:bodyPr>
            <a:normAutofit fontScale="90000"/>
          </a:bodyPr>
          <a:lstStyle/>
          <a:p>
            <a:r>
              <a:rPr lang="en-US" dirty="0"/>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457199" y="1063229"/>
            <a:ext cx="4040188" cy="479822"/>
          </a:xfrm>
        </p:spPr>
        <p:txBody>
          <a:bodyPr>
            <a:noAutofit/>
          </a:bodyPr>
          <a:lstStyle/>
          <a:p>
            <a:pPr algn="ctr"/>
            <a:r>
              <a:rPr lang="en-US" sz="2800" dirty="0"/>
              <a:t>RINEX</a:t>
            </a:r>
          </a:p>
        </p:txBody>
      </p:sp>
      <p:sp>
        <p:nvSpPr>
          <p:cNvPr id="4" name="Content Placeholder 3">
            <a:extLst>
              <a:ext uri="{FF2B5EF4-FFF2-40B4-BE49-F238E27FC236}">
                <a16:creationId xmlns:a16="http://schemas.microsoft.com/office/drawing/2014/main" id="{825AB0B0-DEAB-481F-99B0-D8AD78C6C59C}"/>
              </a:ext>
            </a:extLst>
          </p:cNvPr>
          <p:cNvSpPr>
            <a:spLocks noGrp="1"/>
          </p:cNvSpPr>
          <p:nvPr>
            <p:ph sz="half" idx="2"/>
          </p:nvPr>
        </p:nvSpPr>
        <p:spPr>
          <a:xfrm>
            <a:off x="457199" y="1543051"/>
            <a:ext cx="4040188" cy="3224213"/>
          </a:xfrm>
        </p:spPr>
        <p:txBody>
          <a:bodyPr>
            <a:noAutofit/>
          </a:bodyPr>
          <a:lstStyle/>
          <a:p>
            <a:pPr marL="0" indent="0">
              <a:buNone/>
            </a:pPr>
            <a:r>
              <a:rPr lang="en-US" sz="1800" b="1" u="sng" dirty="0"/>
              <a:t>Un</a:t>
            </a:r>
            <a:r>
              <a:rPr lang="en-US" sz="1800" dirty="0"/>
              <a:t>corrected </a:t>
            </a:r>
            <a:r>
              <a:rPr lang="en-US" sz="1800" b="1" dirty="0"/>
              <a:t>Observations</a:t>
            </a:r>
          </a:p>
          <a:p>
            <a:pPr marL="174625" indent="-112713">
              <a:spcBef>
                <a:spcPts val="0"/>
              </a:spcBef>
            </a:pPr>
            <a:r>
              <a:rPr lang="en-US" sz="1400" dirty="0"/>
              <a:t>That’s why we post-process them</a:t>
            </a:r>
          </a:p>
          <a:p>
            <a:pPr marL="0" indent="0">
              <a:spcBef>
                <a:spcPts val="600"/>
              </a:spcBef>
              <a:buNone/>
            </a:pPr>
            <a:r>
              <a:rPr lang="en-US" sz="1800" dirty="0"/>
              <a:t>Static Observations</a:t>
            </a:r>
          </a:p>
          <a:p>
            <a:pPr marL="174625" indent="-112713">
              <a:spcBef>
                <a:spcPts val="0"/>
              </a:spcBef>
            </a:pPr>
            <a:r>
              <a:rPr lang="en-US" sz="1400" dirty="0"/>
              <a:t>One observation per file</a:t>
            </a:r>
          </a:p>
          <a:p>
            <a:pPr mar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indent="-112713">
              <a:spcBef>
                <a:spcPts val="0"/>
              </a:spcBef>
            </a:pPr>
            <a:r>
              <a:rPr lang="en-US" sz="1400" dirty="0"/>
              <a:t>Export RINEX using your COTS software</a:t>
            </a:r>
          </a:p>
          <a:p>
            <a:pPr marL="0" indent="0">
              <a:spcBef>
                <a:spcPts val="600"/>
              </a:spcBef>
              <a:buNone/>
            </a:pPr>
            <a:r>
              <a:rPr lang="en-US" sz="1800" dirty="0"/>
              <a:t>Metadata</a:t>
            </a:r>
          </a:p>
          <a:p>
            <a:pPr marL="174625" indent="-112713">
              <a:spcBef>
                <a:spcPts val="0"/>
              </a:spcBef>
            </a:pPr>
            <a:r>
              <a:rPr lang="en-US" sz="1400" dirty="0"/>
              <a:t>Antenna, Rx, HI, Point Name, Start Time, SVs at each epoch</a:t>
            </a:r>
          </a:p>
          <a:p>
            <a:pPr marL="0" indent="0">
              <a:spcBef>
                <a:spcPts val="600"/>
              </a:spcBef>
              <a:buNone/>
            </a:pPr>
            <a:r>
              <a:rPr lang="en-US" sz="1800" dirty="0"/>
              <a:t>Based on ASCII Text File Format</a:t>
            </a:r>
          </a:p>
          <a:p>
            <a:pPr marL="174625" indent="-112713">
              <a:spcBef>
                <a:spcPts val="0"/>
              </a:spcBef>
            </a:pPr>
            <a:r>
              <a:rPr lang="en-US" sz="1400" dirty="0"/>
              <a:t>Longtime industry standard</a:t>
            </a:r>
          </a:p>
          <a:p>
            <a:pPr marL="574675" lvl="1" indent="-112713">
              <a:spcBef>
                <a:spcPts val="0"/>
              </a:spcBef>
            </a:pPr>
            <a:r>
              <a:rPr lang="en-US" sz="1200" dirty="0"/>
              <a:t>Way too many to list!</a:t>
            </a:r>
          </a:p>
          <a:p>
            <a:endParaRPr lang="en-US" sz="1600" dirty="0"/>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4645027" y="1063229"/>
            <a:ext cx="4041775" cy="479822"/>
          </a:xfrm>
        </p:spPr>
        <p:txBody>
          <a:bodyPr>
            <a:noAutofit/>
          </a:bodyPr>
          <a:lstStyle/>
          <a:p>
            <a:pPr algn="ctr"/>
            <a:r>
              <a:rPr lang="en-US" sz="2800" dirty="0"/>
              <a:t>GVX</a:t>
            </a:r>
          </a:p>
        </p:txBody>
      </p:sp>
      <p:sp>
        <p:nvSpPr>
          <p:cNvPr id="6" name="Content Placeholder 5">
            <a:extLst>
              <a:ext uri="{FF2B5EF4-FFF2-40B4-BE49-F238E27FC236}">
                <a16:creationId xmlns:a16="http://schemas.microsoft.com/office/drawing/2014/main" id="{0026090F-A6E0-4C31-8EE0-949944482F89}"/>
              </a:ext>
            </a:extLst>
          </p:cNvPr>
          <p:cNvSpPr>
            <a:spLocks noGrp="1"/>
          </p:cNvSpPr>
          <p:nvPr>
            <p:ph sz="quarter" idx="4"/>
          </p:nvPr>
        </p:nvSpPr>
        <p:spPr>
          <a:xfrm>
            <a:off x="4645027" y="1543051"/>
            <a:ext cx="4041775" cy="3224213"/>
          </a:xfrm>
        </p:spPr>
        <p:txBody>
          <a:bodyPr>
            <a:normAutofit lnSpcReduction="10000"/>
          </a:bodyPr>
          <a:lstStyle/>
          <a:p>
            <a:pPr marL="0" indent="0">
              <a:spcBef>
                <a:spcPts val="600"/>
              </a:spcBef>
              <a:buNone/>
            </a:pPr>
            <a:r>
              <a:rPr lang="en-US" sz="1800" dirty="0"/>
              <a:t>Corrected/Processed </a:t>
            </a:r>
            <a:r>
              <a:rPr lang="en-US" sz="1800" b="1" dirty="0"/>
              <a:t>Positions</a:t>
            </a:r>
          </a:p>
          <a:p>
            <a:pPr marL="174625" indent="-112713">
              <a:spcBef>
                <a:spcPts val="0"/>
              </a:spcBef>
            </a:pPr>
            <a:r>
              <a:rPr lang="en-US" sz="1400" i="1" dirty="0">
                <a:solidFill>
                  <a:prstClr val="black"/>
                </a:solidFill>
              </a:rPr>
              <a:t>And</a:t>
            </a:r>
            <a:r>
              <a:rPr lang="en-US" sz="1400" dirty="0">
                <a:solidFill>
                  <a:prstClr val="black"/>
                </a:solidFill>
              </a:rPr>
              <a:t> the Vectors used to create them</a:t>
            </a:r>
          </a:p>
          <a:p>
            <a:pPr marL="0" indent="0">
              <a:spcBef>
                <a:spcPts val="600"/>
              </a:spcBef>
              <a:buNone/>
            </a:pPr>
            <a:r>
              <a:rPr lang="nl-NL" sz="1800" dirty="0"/>
              <a:t>RTN, RTK, PP Static, even PPK</a:t>
            </a:r>
          </a:p>
          <a:p>
            <a:pPr marL="174625" indent="-112713">
              <a:spcBef>
                <a:spcPts val="0"/>
              </a:spcBef>
            </a:pPr>
            <a:r>
              <a:rPr lang="en-US" sz="1400" dirty="0">
                <a:solidFill>
                  <a:prstClr val="black"/>
                </a:solidFill>
              </a:rPr>
              <a:t>Many observations, any mix of above</a:t>
            </a:r>
          </a:p>
          <a:p>
            <a:pPr mar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indent="-112713">
              <a:spcBef>
                <a:spcPts val="0"/>
              </a:spcBef>
            </a:pPr>
            <a:r>
              <a:rPr lang="en-US" sz="1400" dirty="0">
                <a:solidFill>
                  <a:prstClr val="black"/>
                </a:solidFill>
              </a:rPr>
              <a:t>Export GVX using your COTS software</a:t>
            </a:r>
          </a:p>
          <a:p>
            <a:pPr marL="0" indent="0">
              <a:spcBef>
                <a:spcPts val="600"/>
              </a:spcBef>
              <a:buNone/>
            </a:pPr>
            <a:r>
              <a:rPr lang="en-US" sz="1800" dirty="0"/>
              <a:t>Metadata - same as RINEX, </a:t>
            </a:r>
            <a:r>
              <a:rPr lang="en-US" sz="1800" i="1" dirty="0"/>
              <a:t>plus…</a:t>
            </a:r>
          </a:p>
          <a:p>
            <a:pPr marL="174625" indent="-112713">
              <a:spcBef>
                <a:spcPts val="0"/>
              </a:spcBef>
            </a:pPr>
            <a:r>
              <a:rPr lang="en-US" sz="1400" dirty="0">
                <a:solidFill>
                  <a:prstClr val="black"/>
                </a:solidFill>
              </a:rPr>
              <a:t>Project Info, Solution Types, PDOP, Mount Points, Correlation Matrices, QC data</a:t>
            </a:r>
          </a:p>
          <a:p>
            <a:pPr marL="0" indent="0">
              <a:spcBef>
                <a:spcPts val="600"/>
              </a:spcBef>
              <a:buNone/>
            </a:pPr>
            <a:r>
              <a:rPr lang="en-US" sz="1800" dirty="0"/>
              <a:t>Based on XML File Format</a:t>
            </a:r>
          </a:p>
          <a:p>
            <a:pPr marL="174625" indent="-112713">
              <a:spcBef>
                <a:spcPts val="0"/>
              </a:spcBef>
            </a:pPr>
            <a:r>
              <a:rPr lang="en-US" sz="1400" dirty="0">
                <a:solidFill>
                  <a:prstClr val="black"/>
                </a:solidFill>
              </a:rPr>
              <a:t>Longtime industry standard</a:t>
            </a:r>
          </a:p>
          <a:p>
            <a:pPr marL="574675" lvl="1" indent="-112713">
              <a:spcBef>
                <a:spcPts val="0"/>
              </a:spcBef>
            </a:pPr>
            <a:r>
              <a:rPr lang="en-US" sz="1200" dirty="0">
                <a:solidFill>
                  <a:prstClr val="black"/>
                </a:solidFill>
              </a:rPr>
              <a:t>e.g. </a:t>
            </a:r>
            <a:r>
              <a:rPr lang="en-US" sz="1200" dirty="0" err="1">
                <a:solidFill>
                  <a:prstClr val="black"/>
                </a:solidFill>
              </a:rPr>
              <a:t>LandXML</a:t>
            </a:r>
            <a:r>
              <a:rPr lang="en-US" sz="1200" dirty="0">
                <a:solidFill>
                  <a:prstClr val="black"/>
                </a:solidFill>
              </a:rPr>
              <a:t>, JXL, MAXML, KML/KMZ</a:t>
            </a:r>
          </a:p>
          <a:p>
            <a:pPr lvl="0"/>
            <a:endParaRPr lang="en-US" sz="1600" dirty="0">
              <a:solidFill>
                <a:prstClr val="black"/>
              </a:solidFill>
            </a:endParaRPr>
          </a:p>
          <a:p>
            <a:endParaRPr lang="en-US" dirty="0"/>
          </a:p>
        </p:txBody>
      </p:sp>
      <p:sp>
        <p:nvSpPr>
          <p:cNvPr id="7" name="Date Placeholder 6">
            <a:extLst>
              <a:ext uri="{FF2B5EF4-FFF2-40B4-BE49-F238E27FC236}">
                <a16:creationId xmlns:a16="http://schemas.microsoft.com/office/drawing/2014/main" id="{F48D82C2-226B-4F33-B910-E5F13997EE8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9" name="Slide Number Placeholder 8">
            <a:extLst>
              <a:ext uri="{FF2B5EF4-FFF2-40B4-BE49-F238E27FC236}">
                <a16:creationId xmlns:a16="http://schemas.microsoft.com/office/drawing/2014/main" id="{C500D495-9CE8-49AD-9DFF-A6F6D45710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4A7ECC-CC30-47CA-B12E-5467D9016F20}"/>
              </a:ext>
            </a:extLst>
          </p:cNvPr>
          <p:cNvCxnSpPr>
            <a:cxnSpLocks/>
          </p:cNvCxnSpPr>
          <p:nvPr/>
        </p:nvCxnSpPr>
        <p:spPr>
          <a:xfrm>
            <a:off x="4488595" y="1063229"/>
            <a:ext cx="8792" cy="3939594"/>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8420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fade">
                                      <p:cBhvr>
                                        <p:cTn id="63" dur="500"/>
                                        <p:tgtEl>
                                          <p:spTgt spid="6">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500"/>
                                        <p:tgtEl>
                                          <p:spTgt spid="6">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Effect transition="in" filter="fade">
                                      <p:cBhvr>
                                        <p:cTn id="71" dur="500"/>
                                        <p:tgtEl>
                                          <p:spTgt spid="4">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4">
                                            <p:txEl>
                                              <p:pRg st="9" end="9"/>
                                            </p:txEl>
                                          </p:spTgt>
                                        </p:tgtEl>
                                        <p:attrNameLst>
                                          <p:attrName>style.visibility</p:attrName>
                                        </p:attrNameLst>
                                      </p:cBhvr>
                                      <p:to>
                                        <p:strVal val="visible"/>
                                      </p:to>
                                    </p:set>
                                    <p:animEffect transition="in" filter="fade">
                                      <p:cBhvr>
                                        <p:cTn id="74" dur="500"/>
                                        <p:tgtEl>
                                          <p:spTgt spid="4">
                                            <p:txEl>
                                              <p:pRg st="9" end="9"/>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
                                            <p:txEl>
                                              <p:pRg st="10" end="10"/>
                                            </p:txEl>
                                          </p:spTgt>
                                        </p:tgtEl>
                                        <p:attrNameLst>
                                          <p:attrName>style.visibility</p:attrName>
                                        </p:attrNameLst>
                                      </p:cBhvr>
                                      <p:to>
                                        <p:strVal val="visible"/>
                                      </p:to>
                                    </p:set>
                                    <p:animEffect transition="in" filter="fade">
                                      <p:cBhvr>
                                        <p:cTn id="77" dur="500"/>
                                        <p:tgtEl>
                                          <p:spTgt spid="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8" end="8"/>
                                            </p:txEl>
                                          </p:spTgt>
                                        </p:tgtEl>
                                        <p:attrNameLst>
                                          <p:attrName>style.visibility</p:attrName>
                                        </p:attrNameLst>
                                      </p:cBhvr>
                                      <p:to>
                                        <p:strVal val="visible"/>
                                      </p:to>
                                    </p:set>
                                    <p:animEffect transition="in" filter="fade">
                                      <p:cBhvr>
                                        <p:cTn id="82" dur="500"/>
                                        <p:tgtEl>
                                          <p:spTgt spid="6">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6">
                                            <p:txEl>
                                              <p:pRg st="9" end="9"/>
                                            </p:txEl>
                                          </p:spTgt>
                                        </p:tgtEl>
                                        <p:attrNameLst>
                                          <p:attrName>style.visibility</p:attrName>
                                        </p:attrNameLst>
                                      </p:cBhvr>
                                      <p:to>
                                        <p:strVal val="visible"/>
                                      </p:to>
                                    </p:set>
                                    <p:animEffect transition="in" filter="fade">
                                      <p:cBhvr>
                                        <p:cTn id="85" dur="500"/>
                                        <p:tgtEl>
                                          <p:spTgt spid="6">
                                            <p:txEl>
                                              <p:pRg st="9" end="9"/>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6">
                                            <p:txEl>
                                              <p:pRg st="10" end="10"/>
                                            </p:txEl>
                                          </p:spTgt>
                                        </p:tgtEl>
                                        <p:attrNameLst>
                                          <p:attrName>style.visibility</p:attrName>
                                        </p:attrNameLst>
                                      </p:cBhvr>
                                      <p:to>
                                        <p:strVal val="visible"/>
                                      </p:to>
                                    </p:set>
                                    <p:animEffect transition="in" filter="fade">
                                      <p:cBhvr>
                                        <p:cTn id="8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5502B8-40E1-42FA-8C6B-92FDC171B68C}"/>
              </a:ext>
            </a:extLst>
          </p:cNvPr>
          <p:cNvSpPr>
            <a:spLocks noGrp="1"/>
          </p:cNvSpPr>
          <p:nvPr>
            <p:ph type="title"/>
          </p:nvPr>
        </p:nvSpPr>
        <p:spPr>
          <a:xfrm>
            <a:off x="457200" y="236459"/>
            <a:ext cx="8229600" cy="857250"/>
          </a:xfrm>
        </p:spPr>
        <p:txBody>
          <a:bodyPr/>
          <a:lstStyle/>
          <a:p>
            <a:r>
              <a:rPr dirty="0" lang="en-US"/>
              <a:t>Status of GVX Exporters</a:t>
            </a:r>
          </a:p>
        </p:txBody>
      </p:sp>
      <p:sp>
        <p:nvSpPr>
          <p:cNvPr id="7" name="Date Placeholder 6">
            <a:extLst>
              <a:ext uri="{FF2B5EF4-FFF2-40B4-BE49-F238E27FC236}">
                <a16:creationId xmlns:a16="http://schemas.microsoft.com/office/drawing/2014/main" id="{C207097C-D52A-42F7-9802-5E39B5721E48}"/>
              </a:ext>
            </a:extLst>
          </p:cNvPr>
          <p:cNvSpPr>
            <a:spLocks noGrp="1"/>
          </p:cNvSpPr>
          <p:nvPr>
            <p:ph idx="10" sz="half" type="dt"/>
          </p:nvPr>
        </p:nvSpPr>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p>
        </p:txBody>
      </p:sp>
      <p:sp>
        <p:nvSpPr>
          <p:cNvPr id="8" name="Slide Number Placeholder 7">
            <a:extLst>
              <a:ext uri="{FF2B5EF4-FFF2-40B4-BE49-F238E27FC236}">
                <a16:creationId xmlns:a16="http://schemas.microsoft.com/office/drawing/2014/main" id="{7C0E275E-CA70-4B44-AD91-38B7B3955892}"/>
              </a:ext>
            </a:extLst>
          </p:cNvPr>
          <p:cNvSpPr>
            <a:spLocks noGrp="1"/>
          </p:cNvSpPr>
          <p:nvPr>
            <p:ph idx="12" sz="quarter" type="sldNum"/>
          </p:nvPr>
        </p:nvSpPr>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108</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sp>
        <p:nvSpPr>
          <p:cNvPr id="10" name="main text">
            <a:extLst>
              <a:ext uri="{FF2B5EF4-FFF2-40B4-BE49-F238E27FC236}">
                <a16:creationId xmlns:a16="http://schemas.microsoft.com/office/drawing/2014/main" id="{0740CCE9-BC68-42D7-9C80-548D5FCC8DD1}"/>
              </a:ext>
            </a:extLst>
          </p:cNvPr>
          <p:cNvSpPr txBox="1"/>
          <p:nvPr/>
        </p:nvSpPr>
        <p:spPr>
          <a:xfrm>
            <a:off x="241826" y="1093710"/>
            <a:ext cx="8690577" cy="3813332"/>
          </a:xfrm>
          <a:prstGeom prst="rect">
            <a:avLst/>
          </a:prstGeom>
          <a:noFill/>
        </p:spPr>
        <p:txBody>
          <a:bodyPr rtlCol="0" wrap="square">
            <a:noAutofit/>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000" u="sng">
                <a:ln>
                  <a:noFill/>
                </a:ln>
                <a:solidFill>
                  <a:prstClr val="black"/>
                </a:solidFill>
                <a:effectLst/>
                <a:uLnTx/>
                <a:uFillTx/>
                <a:latin charset="0" panose="02040503050406030204" pitchFamily="18" typeface="Cambria"/>
                <a:ea charset="0" panose="02040503050406030204" pitchFamily="18" typeface="Cambria"/>
                <a:cs charset="0" panose="02020603050405020304" pitchFamily="18" typeface="Times New Roman"/>
              </a:rPr>
              <a:t>Available Now</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Trimble Business Center (TBC) v5.60 - released Nov 2021</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Topcon MAGNET Software v7.2 - released Nov 2021</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Leica Infinity 4.0.0 </a:t>
            </a: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sym charset="2" panose="05000000000000000000" pitchFamily="2" typeface="Wingdings"/>
              </a:rPr>
              <a:t>- </a:t>
            </a: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released May 2022</a:t>
            </a:r>
          </a:p>
          <a:p>
            <a:pPr algn="ctr" defTabSz="457200" eaLnBrk="0" fontAlgn="auto" hangingPunct="0" indent="0" latinLnBrk="0" lvl="0" marL="0" marR="0" rtl="0">
              <a:lnSpc>
                <a:spcPct val="100000"/>
              </a:lnSpc>
              <a:spcBef>
                <a:spcPts val="1200"/>
              </a:spcBef>
              <a:spcAft>
                <a:spcPts val="0"/>
              </a:spcAft>
              <a:buClrTx/>
              <a:buSzTx/>
              <a:buFontTx/>
              <a:buNone/>
              <a:tabLst/>
              <a:defRPr/>
            </a:pPr>
            <a:r>
              <a:rPr b="1" baseline="0" cap="none" dirty="0" i="0" kern="1200" kumimoji="0" lang="en-US" noProof="0" normalizeH="0" spc="0" strike="noStrike" sz="2000" u="sng">
                <a:ln>
                  <a:noFill/>
                </a:ln>
                <a:solidFill>
                  <a:prstClr val="black"/>
                </a:solidFill>
                <a:effectLst/>
                <a:uLnTx/>
                <a:uFillTx/>
                <a:latin charset="0" panose="02040503050406030204" pitchFamily="18" typeface="Cambria"/>
                <a:ea charset="0" panose="02040503050406030204" pitchFamily="18" typeface="Cambria"/>
                <a:cs charset="0" panose="02020603050405020304" pitchFamily="18" typeface="Times New Roman"/>
              </a:rPr>
              <a:t>Developers who have expressed interest to us</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err="1"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iGage</a:t>
            </a:r>
            <a:endPar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endParaRP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Carlson</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err="1"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Emlid</a:t>
            </a:r>
            <a:endPar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endParaRPr>
          </a:p>
          <a:p>
            <a:pPr algn="ctr" defTabSz="457200" eaLnBrk="0" fontAlgn="auto" hangingPunct="0" indent="0" latinLnBrk="0" lvl="0" marL="0" marR="0" rtl="0">
              <a:lnSpc>
                <a:spcPct val="100000"/>
              </a:lnSpc>
              <a:spcBef>
                <a:spcPts val="1200"/>
              </a:spcBef>
              <a:spcAft>
                <a:spcPts val="0"/>
              </a:spcAft>
              <a:buClrTx/>
              <a:buSzTx/>
              <a:buFontTx/>
              <a:buNone/>
              <a:tabLst/>
              <a:defRPr/>
            </a:pPr>
            <a:r>
              <a:rPr b="1" baseline="0" cap="none" dirty="0" i="0" kern="1200" kumimoji="0" lang="en-US" noProof="0" normalizeH="0" spc="0" strike="noStrike" sz="2000" u="sng">
                <a:ln>
                  <a:noFill/>
                </a:ln>
                <a:solidFill>
                  <a:prstClr val="black"/>
                </a:solidFill>
                <a:effectLst/>
                <a:uLnTx/>
                <a:uFillTx/>
                <a:latin charset="0" panose="02040503050406030204" pitchFamily="18" typeface="Cambria"/>
                <a:ea charset="0" panose="02040503050406030204" pitchFamily="18" typeface="Cambria"/>
                <a:cs charset="0" panose="02020603050405020304" pitchFamily="18" typeface="Times New Roman"/>
              </a:rPr>
              <a:t>Available, but not fully functional</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JAVAD J-field - onboard Triumph-LS device</a:t>
            </a: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endParaRPr>
          </a:p>
          <a:p>
            <a:pPr algn="l" defTabSz="457200" eaLnBrk="0" fontAlgn="auto" hangingPunct="0" indent="-171450" latinLnBrk="0" lvl="0" marL="171450" marR="0" rtl="0">
              <a:lnSpc>
                <a:spcPct val="100000"/>
              </a:lnSpc>
              <a:spcBef>
                <a:spcPct val="20000"/>
              </a:spcBef>
              <a:spcAft>
                <a:spcPts val="0"/>
              </a:spcAft>
              <a:buClrTx/>
              <a:buSzTx/>
              <a:buFont typeface="Arial"/>
              <a:buChar char="•"/>
              <a:tabLst/>
              <a:defRPr/>
            </a:pPr>
            <a:endPar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endParaRPr>
          </a:p>
        </p:txBody>
      </p:sp>
      <p:pic>
        <p:nvPicPr>
          <p:cNvPr descr="Image result for trimble logo" id="11" name="trimble">
            <a:extLst>
              <a:ext uri="{FF2B5EF4-FFF2-40B4-BE49-F238E27FC236}">
                <a16:creationId xmlns:a16="http://schemas.microsoft.com/office/drawing/2014/main" id="{67DA834D-E979-4F37-BA85-AAC8D938EFE8}"/>
              </a:ext>
            </a:extLst>
          </p:cNvPr>
          <p:cNvPicPr>
            <a:picLocks noChangeArrowheads="1" noChangeAspect="1"/>
          </p:cNvPicPr>
          <p:nvPr/>
        </p:nvPicPr>
        <p:blipFill rotWithShape="1">
          <a:blip cstate="print" r:embed="rId3">
            <a:clrChange>
              <a:clrFrom>
                <a:srgbClr val="FFFFFF"/>
              </a:clrFrom>
              <a:clrTo>
                <a:srgbClr val="FFFFFF">
                  <a:alpha val="0"/>
                </a:srgbClr>
              </a:clrTo>
            </a:clrChange>
            <a:extLst>
              <a:ext uri="{28A0092B-C50C-407E-A947-70E740481C1C}">
                <a14:useLocalDpi xmlns:a14="http://schemas.microsoft.com/office/drawing/2010/main"/>
              </a:ext>
            </a:extLst>
          </a:blip>
          <a:srcRect b="31915"/>
          <a:stretch/>
        </p:blipFill>
        <p:spPr bwMode="auto">
          <a:xfrm>
            <a:off x="6324451" y="1191731"/>
            <a:ext cx="1404525" cy="496761"/>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topcon logo" id="12" name="topcon">
            <a:extLst>
              <a:ext uri="{FF2B5EF4-FFF2-40B4-BE49-F238E27FC236}">
                <a16:creationId xmlns:a16="http://schemas.microsoft.com/office/drawing/2014/main" id="{B16072DA-222B-4989-ABB3-D23BD4C382CC}"/>
              </a:ext>
            </a:extLst>
          </p:cNvPr>
          <p:cNvPicPr>
            <a:picLocks noChangeArrowheads="1" noChangeAspect="1"/>
          </p:cNvPicPr>
          <p:nvPr/>
        </p:nvPicPr>
        <p:blipFill>
          <a:blip cstate="print" r:embed="rId4">
            <a:extLst>
              <a:ext uri="{28A0092B-C50C-407E-A947-70E740481C1C}">
                <a14:useLocalDpi xmlns:a14="http://schemas.microsoft.com/office/drawing/2010/main"/>
              </a:ext>
            </a:extLst>
          </a:blip>
          <a:srcRect/>
          <a:stretch>
            <a:fillRect/>
          </a:stretch>
        </p:blipFill>
        <p:spPr bwMode="auto">
          <a:xfrm>
            <a:off x="7972423" y="1437263"/>
            <a:ext cx="902039" cy="767485"/>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leica geosystems logo" id="13" name="leica">
            <a:extLst>
              <a:ext uri="{FF2B5EF4-FFF2-40B4-BE49-F238E27FC236}">
                <a16:creationId xmlns:a16="http://schemas.microsoft.com/office/drawing/2014/main" id="{348D1474-5218-42A0-AB2E-2985E962A735}"/>
              </a:ext>
            </a:extLst>
          </p:cNvPr>
          <p:cNvPicPr>
            <a:picLocks noChangeArrowheads="1" noChangeAspect="1"/>
          </p:cNvPicPr>
          <p:nvPr/>
        </p:nvPicPr>
        <p:blipFill>
          <a:blip cstate="print" r:embed="rId5">
            <a:extLst>
              <a:ext uri="{28A0092B-C50C-407E-A947-70E740481C1C}">
                <a14:useLocalDpi xmlns:a14="http://schemas.microsoft.com/office/drawing/2010/main"/>
              </a:ext>
            </a:extLst>
          </a:blip>
          <a:srcRect/>
          <a:stretch>
            <a:fillRect/>
          </a:stretch>
        </p:blipFill>
        <p:spPr bwMode="auto">
          <a:xfrm>
            <a:off x="6578578" y="1774570"/>
            <a:ext cx="1180746" cy="767485"/>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igage gnss logo" id="14" name="igage">
            <a:extLst>
              <a:ext uri="{FF2B5EF4-FFF2-40B4-BE49-F238E27FC236}">
                <a16:creationId xmlns:a16="http://schemas.microsoft.com/office/drawing/2014/main" id="{A474BADF-56DF-4D60-9A5B-1D95B3C96299}"/>
              </a:ext>
            </a:extLst>
          </p:cNvPr>
          <p:cNvPicPr>
            <a:picLocks noChangeArrowheads="1"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524000" y="2854286"/>
            <a:ext cx="1351280" cy="604521"/>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javad gnss logo" id="15" name="javad">
            <a:extLst>
              <a:ext uri="{FF2B5EF4-FFF2-40B4-BE49-F238E27FC236}">
                <a16:creationId xmlns:a16="http://schemas.microsoft.com/office/drawing/2014/main" id="{F8D0ABBA-5A13-424F-93A8-C80D1B6B8E79}"/>
              </a:ext>
            </a:extLst>
          </p:cNvPr>
          <p:cNvPicPr>
            <a:picLocks noChangeArrowheads="1" noChangeAspect="1"/>
          </p:cNvPicPr>
          <p:nvPr/>
        </p:nvPicPr>
        <p:blipFill rotWithShape="1">
          <a:blip cstate="print" r:embed="rId7">
            <a:extLst>
              <a:ext uri="{28A0092B-C50C-407E-A947-70E740481C1C}">
                <a14:useLocalDpi xmlns:a14="http://schemas.microsoft.com/office/drawing/2010/main"/>
              </a:ext>
            </a:extLst>
          </a:blip>
          <a:srcRect b="596" t="873"/>
          <a:stretch/>
        </p:blipFill>
        <p:spPr bwMode="auto">
          <a:xfrm>
            <a:off x="4861501" y="4451586"/>
            <a:ext cx="1691701" cy="4131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67A032-9AC9-4B90-B704-263EBCDAC375}"/>
              </a:ext>
            </a:extLst>
          </p:cNvPr>
          <p:cNvSpPr txBox="1"/>
          <p:nvPr/>
        </p:nvSpPr>
        <p:spPr bwMode="auto">
          <a:xfrm>
            <a:off x="6991285" y="840637"/>
            <a:ext cx="2152717" cy="400110"/>
          </a:xfrm>
          <a:prstGeom prst="rect">
            <a:avLst/>
          </a:prstGeom>
          <a:noFill/>
          <a:ln w="9525">
            <a:noFill/>
            <a:miter lim="800000"/>
            <a:headEnd/>
            <a:tailEnd/>
          </a:ln>
        </p:spPr>
        <p:txBody>
          <a:bodyPr rtlCol="0" wrap="square">
            <a:spAutoFit/>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…that we know of.</a:t>
            </a:r>
          </a:p>
        </p:txBody>
      </p:sp>
      <p:pic>
        <p:nvPicPr>
          <p:cNvPr descr="https://static.wixstatic.com/media/b9bdd5_59f02afd99cb476dbf85ca36a9b95c29~mv2.jpg/v1/fill/w_454,h_104,al_c,lg_1,q_80,enc_auto/Logo%20EMLID.jpg" id="2050" name="Picture 2">
            <a:extLst>
              <a:ext uri="{FF2B5EF4-FFF2-40B4-BE49-F238E27FC236}">
                <a16:creationId xmlns:a16="http://schemas.microsoft.com/office/drawing/2014/main" id="{00DB9264-2CD6-4717-BB6F-A4C7AE4ED98D}"/>
              </a:ext>
            </a:extLst>
          </p:cNvPr>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2343" y="3428936"/>
            <a:ext cx="1746633" cy="400110"/>
          </a:xfrm>
          <a:prstGeom prst="rect">
            <a:avLst/>
          </a:prstGeom>
          <a:noFill/>
          <a:extLst>
            <a:ext uri="{909E8E84-426E-40DD-AFC4-6F175D3DCCD1}">
              <a14:hiddenFill xmlns:a14="http://schemas.microsoft.com/office/drawing/2010/main">
                <a:solidFill>
                  <a:srgbClr val="FFFFFF"/>
                </a:solidFill>
              </a14:hiddenFill>
            </a:ext>
          </a:extLst>
        </p:spPr>
      </p:pic>
      <p:pic>
        <p:nvPicPr>
          <p:cNvPr descr="https://static.opendesign.com/files/upload/member-showcases/logo/carlson-logo.png" id="2054" name="Picture 6">
            <a:extLst>
              <a:ext uri="{FF2B5EF4-FFF2-40B4-BE49-F238E27FC236}">
                <a16:creationId xmlns:a16="http://schemas.microsoft.com/office/drawing/2014/main" id="{EB0DB964-C2FC-4AD3-9EF0-D3CA0FB7FA3E}"/>
              </a:ext>
            </a:extLst>
          </p:cNvPr>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30575" y="3115729"/>
            <a:ext cx="2133601" cy="52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46781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4="http://schemas.microsoft.com/office/drawing/2010/main" xmlns:a16="http://schemas.microsoft.com/office/drawing/2014/main">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0F386D7-C9A1-4950-9AEF-A7ED7ED5AC85}"/>
              </a:ext>
            </a:extLst>
          </p:cNvPr>
          <p:cNvGraphicFramePr>
            <a:graphicFrameLocks noGrp="1"/>
          </p:cNvGraphicFramePr>
          <p:nvPr>
            <p:ph idx="1"/>
          </p:nvPr>
        </p:nvGraphicFramePr>
        <p:xfrm>
          <a:off x="457200" y="1089854"/>
          <a:ext cx="8229600" cy="3069053"/>
        </p:xfrm>
        <a:graphic>
          <a:graphicData uri="http://schemas.openxmlformats.org/drawingml/2006/table">
            <a:tbl>
              <a:tblPr firstRow="1" bandRow="1">
                <a:tableStyleId>{21E4AEA4-8DFA-4A89-87EB-49C32662AFE0}</a:tableStyleId>
              </a:tblPr>
              <a:tblGrid>
                <a:gridCol w="1681438">
                  <a:extLst>
                    <a:ext uri="{9D8B030D-6E8A-4147-A177-3AD203B41FA5}">
                      <a16:colId xmlns:a16="http://schemas.microsoft.com/office/drawing/2014/main" val="2006460299"/>
                    </a:ext>
                  </a:extLst>
                </a:gridCol>
                <a:gridCol w="2002612">
                  <a:extLst>
                    <a:ext uri="{9D8B030D-6E8A-4147-A177-3AD203B41FA5}">
                      <a16:colId xmlns:a16="http://schemas.microsoft.com/office/drawing/2014/main" val="981147893"/>
                    </a:ext>
                  </a:extLst>
                </a:gridCol>
                <a:gridCol w="2327563">
                  <a:extLst>
                    <a:ext uri="{9D8B030D-6E8A-4147-A177-3AD203B41FA5}">
                      <a16:colId xmlns:a16="http://schemas.microsoft.com/office/drawing/2014/main" val="933821154"/>
                    </a:ext>
                  </a:extLst>
                </a:gridCol>
                <a:gridCol w="2217987">
                  <a:extLst>
                    <a:ext uri="{9D8B030D-6E8A-4147-A177-3AD203B41FA5}">
                      <a16:colId xmlns:a16="http://schemas.microsoft.com/office/drawing/2014/main" val="2234004974"/>
                    </a:ext>
                  </a:extLst>
                </a:gridCol>
              </a:tblGrid>
              <a:tr h="7210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mj-lt"/>
                      </a:endParaRPr>
                    </a:p>
                  </a:txBody>
                  <a:tcPr marL="45720" marR="45720" marT="22860" marB="228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OPUS Shared</a:t>
                      </a:r>
                    </a:p>
                  </a:txBody>
                  <a:tcPr marL="45720" marR="45720" marT="22860" marB="22860"/>
                </a:tc>
                <a:tc>
                  <a:txBody>
                    <a:bodyPr/>
                    <a:lstStyle/>
                    <a:p>
                      <a:pPr algn="ctr"/>
                      <a:r>
                        <a:rPr lang="en-US" sz="2000" dirty="0">
                          <a:latin typeface="+mj-lt"/>
                        </a:rPr>
                        <a:t>OPUS Projects</a:t>
                      </a:r>
                    </a:p>
                    <a:p>
                      <a:pPr algn="ctr"/>
                      <a:r>
                        <a:rPr lang="en-US" sz="2000" dirty="0">
                          <a:latin typeface="+mj-lt"/>
                        </a:rPr>
                        <a:t>(RINEX)</a:t>
                      </a:r>
                    </a:p>
                  </a:txBody>
                  <a:tcPr marL="45720" marR="45720" marT="22860" marB="228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OPUS Projects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(GVX)</a:t>
                      </a:r>
                    </a:p>
                  </a:txBody>
                  <a:tcPr marL="45720" marR="45720" marT="22860" marB="22860"/>
                </a:tc>
                <a:extLst>
                  <a:ext uri="{0D108BD9-81ED-4DB2-BD59-A6C34878D82A}">
                    <a16:rowId xmlns:a16="http://schemas.microsoft.com/office/drawing/2014/main" val="313045139"/>
                  </a:ext>
                </a:extLst>
              </a:tr>
              <a:tr h="660789">
                <a:tc>
                  <a:txBody>
                    <a:bodyPr/>
                    <a:lstStyle/>
                    <a:p>
                      <a:pPr algn="ctr"/>
                      <a:r>
                        <a:rPr lang="en-US" sz="1800" b="1" dirty="0">
                          <a:latin typeface="+mj-lt"/>
                        </a:rPr>
                        <a:t>Minimum Occupations</a:t>
                      </a:r>
                    </a:p>
                  </a:txBody>
                  <a:tcPr marL="45720" marR="45720" marT="22860" marB="22860" anchor="ctr"/>
                </a:tc>
                <a:tc>
                  <a:txBody>
                    <a:bodyPr/>
                    <a:lstStyle/>
                    <a:p>
                      <a:pPr algn="ctr"/>
                      <a:r>
                        <a:rPr lang="en-US" sz="1600" dirty="0">
                          <a:latin typeface="+mj-lt"/>
                        </a:rPr>
                        <a:t>4 hours</a:t>
                      </a:r>
                    </a:p>
                    <a:p>
                      <a:pPr algn="ctr"/>
                      <a:r>
                        <a:rPr lang="en-US" sz="1600" dirty="0">
                          <a:latin typeface="+mj-lt"/>
                        </a:rPr>
                        <a:t>At least 1, maybe 2*</a:t>
                      </a:r>
                    </a:p>
                  </a:txBody>
                  <a:tcPr marL="45720" marR="45720" marT="22860" marB="22860" anchor="ctr"/>
                </a:tc>
                <a:tc>
                  <a:txBody>
                    <a:bodyPr/>
                    <a:lstStyle/>
                    <a:p>
                      <a:pPr algn="ctr"/>
                      <a:r>
                        <a:rPr lang="en-US" sz="1600" dirty="0">
                          <a:latin typeface="+mj-lt"/>
                        </a:rPr>
                        <a:t>2 hours</a:t>
                      </a:r>
                    </a:p>
                    <a:p>
                      <a:pPr algn="ctr"/>
                      <a:r>
                        <a:rPr lang="en-US" sz="1600" dirty="0">
                          <a:latin typeface="+mj-lt"/>
                        </a:rPr>
                        <a:t>At least 2</a:t>
                      </a:r>
                    </a:p>
                  </a:txBody>
                  <a:tcPr marL="45720" marR="45720" marT="22860" marB="22860" anchor="ctr"/>
                </a:tc>
                <a:tc>
                  <a:txBody>
                    <a:bodyPr/>
                    <a:lstStyle/>
                    <a:p>
                      <a:pPr algn="ctr"/>
                      <a:r>
                        <a:rPr lang="en-US" sz="1600" dirty="0">
                          <a:latin typeface="+mj-lt"/>
                        </a:rPr>
                        <a:t>5 minutes</a:t>
                      </a:r>
                    </a:p>
                    <a:p>
                      <a:pPr algn="ctr"/>
                      <a:r>
                        <a:rPr lang="en-US" sz="1600" dirty="0">
                          <a:latin typeface="+mj-lt"/>
                        </a:rPr>
                        <a:t>At least 3</a:t>
                      </a:r>
                    </a:p>
                  </a:txBody>
                  <a:tcPr marL="45720" marR="45720" marT="22860" marB="22860" anchor="ctr"/>
                </a:tc>
                <a:extLst>
                  <a:ext uri="{0D108BD9-81ED-4DB2-BD59-A6C34878D82A}">
                    <a16:rowId xmlns:a16="http://schemas.microsoft.com/office/drawing/2014/main" val="3060021914"/>
                  </a:ext>
                </a:extLst>
              </a:tr>
              <a:tr h="605849">
                <a:tc>
                  <a:txBody>
                    <a:bodyPr/>
                    <a:lstStyle/>
                    <a:p>
                      <a:pPr algn="ctr"/>
                      <a:r>
                        <a:rPr lang="en-US" sz="1800" b="1" dirty="0">
                          <a:latin typeface="+mj-lt"/>
                        </a:rPr>
                        <a:t>Processing</a:t>
                      </a:r>
                    </a:p>
                  </a:txBody>
                  <a:tcPr marL="45720" marR="45720" marT="22860" marB="22860" anchor="ctr"/>
                </a:tc>
                <a:tc>
                  <a:txBody>
                    <a:bodyPr/>
                    <a:lstStyle/>
                    <a:p>
                      <a:pPr algn="ctr"/>
                      <a:r>
                        <a:rPr lang="en-US" sz="1600" dirty="0">
                          <a:latin typeface="+mj-lt"/>
                        </a:rPr>
                        <a:t>OPUS-S</a:t>
                      </a:r>
                    </a:p>
                    <a:p>
                      <a:pPr algn="ctr"/>
                      <a:r>
                        <a:rPr lang="en-US" sz="1600" dirty="0">
                          <a:latin typeface="+mj-lt"/>
                        </a:rPr>
                        <a:t>(sequential)</a:t>
                      </a:r>
                    </a:p>
                  </a:txBody>
                  <a:tcPr marL="45720" marR="45720" marT="22860" marB="22860" anchor="ctr"/>
                </a:tc>
                <a:tc>
                  <a:txBody>
                    <a:bodyPr/>
                    <a:lstStyle/>
                    <a:p>
                      <a:pPr algn="ctr"/>
                      <a:r>
                        <a:rPr lang="en-US" sz="1600" dirty="0">
                          <a:latin typeface="+mj-lt"/>
                        </a:rPr>
                        <a:t>PAGES</a:t>
                      </a:r>
                    </a:p>
                    <a:p>
                      <a:pPr algn="ctr"/>
                      <a:r>
                        <a:rPr lang="en-US" sz="1600" dirty="0">
                          <a:latin typeface="+mj-lt"/>
                        </a:rPr>
                        <a:t>(simultaneous)</a:t>
                      </a:r>
                    </a:p>
                  </a:txBody>
                  <a:tcPr marL="45720" marR="45720" marT="22860" marB="22860" anchor="ctr"/>
                </a:tc>
                <a:tc>
                  <a:txBody>
                    <a:bodyPr/>
                    <a:lstStyle/>
                    <a:p>
                      <a:pPr algn="ctr"/>
                      <a:r>
                        <a:rPr lang="en-US" sz="1600" dirty="0">
                          <a:latin typeface="+mj-lt"/>
                        </a:rPr>
                        <a:t>Real Time</a:t>
                      </a:r>
                    </a:p>
                    <a:p>
                      <a:pPr algn="ctr"/>
                      <a:r>
                        <a:rPr lang="en-US" sz="1600" dirty="0">
                          <a:latin typeface="+mj-lt"/>
                        </a:rPr>
                        <a:t>(RTN/NRTK)</a:t>
                      </a:r>
                    </a:p>
                  </a:txBody>
                  <a:tcPr marL="45720" marR="45720" marT="22860" marB="22860" anchor="ctr"/>
                </a:tc>
                <a:extLst>
                  <a:ext uri="{0D108BD9-81ED-4DB2-BD59-A6C34878D82A}">
                    <a16:rowId xmlns:a16="http://schemas.microsoft.com/office/drawing/2014/main" val="650301564"/>
                  </a:ext>
                </a:extLst>
              </a:tr>
              <a:tr h="475559">
                <a:tc>
                  <a:txBody>
                    <a:bodyPr/>
                    <a:lstStyle/>
                    <a:p>
                      <a:pPr algn="ctr"/>
                      <a:r>
                        <a:rPr lang="en-US" sz="1800" b="1" dirty="0">
                          <a:latin typeface="+mj-lt"/>
                        </a:rPr>
                        <a:t>Adjustment</a:t>
                      </a:r>
                    </a:p>
                  </a:txBody>
                  <a:tcPr marL="45720" marR="45720" marT="22860" marB="22860" anchor="ctr"/>
                </a:tc>
                <a:tc>
                  <a:txBody>
                    <a:bodyPr/>
                    <a:lstStyle/>
                    <a:p>
                      <a:pPr algn="ctr"/>
                      <a:r>
                        <a:rPr lang="en-US" sz="1600" dirty="0">
                          <a:latin typeface="+mj-lt"/>
                        </a:rPr>
                        <a:t>None</a:t>
                      </a:r>
                    </a:p>
                  </a:txBody>
                  <a:tcPr marL="45720" marR="45720" marT="22860" marB="22860" anchor="ctr"/>
                </a:tc>
                <a:tc>
                  <a:txBody>
                    <a:bodyPr/>
                    <a:lstStyle/>
                    <a:p>
                      <a:pPr algn="ctr"/>
                      <a:r>
                        <a:rPr lang="en-US" sz="1600" dirty="0">
                          <a:latin typeface="+mj-lt"/>
                        </a:rPr>
                        <a:t>Least Squares Network</a:t>
                      </a:r>
                    </a:p>
                  </a:txBody>
                  <a:tcPr marL="45720" marR="45720" marT="22860" marB="228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mj-lt"/>
                        </a:rPr>
                        <a:t>Least Squares Network</a:t>
                      </a:r>
                    </a:p>
                  </a:txBody>
                  <a:tcPr marL="45720" marR="45720" marT="22860" marB="22860" anchor="ctr"/>
                </a:tc>
                <a:extLst>
                  <a:ext uri="{0D108BD9-81ED-4DB2-BD59-A6C34878D82A}">
                    <a16:rowId xmlns:a16="http://schemas.microsoft.com/office/drawing/2014/main" val="2445670978"/>
                  </a:ext>
                </a:extLst>
              </a:tr>
              <a:tr h="605849">
                <a:tc>
                  <a:txBody>
                    <a:bodyPr/>
                    <a:lstStyle/>
                    <a:p>
                      <a:pPr algn="ctr"/>
                      <a:r>
                        <a:rPr lang="en-US" sz="1800" b="1" dirty="0">
                          <a:latin typeface="+mj-lt"/>
                        </a:rPr>
                        <a:t>Metadata</a:t>
                      </a:r>
                    </a:p>
                  </a:txBody>
                  <a:tcPr marL="45720" marR="45720" marT="22860" marB="22860" anchor="ctr"/>
                </a:tc>
                <a:tc>
                  <a:txBody>
                    <a:bodyPr/>
                    <a:lstStyle/>
                    <a:p>
                      <a:pPr algn="ctr"/>
                      <a:r>
                        <a:rPr lang="en-US" sz="1600" dirty="0">
                          <a:latin typeface="+mj-lt"/>
                        </a:rPr>
                        <a:t>2 photos</a:t>
                      </a:r>
                    </a:p>
                    <a:p>
                      <a:pPr algn="ctr"/>
                      <a:r>
                        <a:rPr lang="en-US" sz="1600" dirty="0">
                          <a:latin typeface="+mj-lt"/>
                        </a:rPr>
                        <a:t>Brief Description</a:t>
                      </a:r>
                    </a:p>
                  </a:txBody>
                  <a:tcPr marL="45720" marR="45720" marT="22860" marB="22860" anchor="ctr"/>
                </a:tc>
                <a:tc>
                  <a:txBody>
                    <a:bodyPr/>
                    <a:lstStyle/>
                    <a:p>
                      <a:pPr algn="ctr"/>
                      <a:r>
                        <a:rPr lang="en-US" sz="1600" dirty="0">
                          <a:latin typeface="+mj-lt"/>
                        </a:rPr>
                        <a:t>3 photos, WinDesc files,</a:t>
                      </a:r>
                    </a:p>
                    <a:p>
                      <a:pPr algn="ctr"/>
                      <a:r>
                        <a:rPr lang="en-US" sz="1600" dirty="0">
                          <a:latin typeface="+mj-lt"/>
                        </a:rPr>
                        <a:t>Logs, &amp; Report</a:t>
                      </a:r>
                    </a:p>
                  </a:txBody>
                  <a:tcPr marL="45720" marR="45720" marT="22860" marB="22860" anchor="ctr"/>
                </a:tc>
                <a:tc>
                  <a:txBody>
                    <a:bodyPr/>
                    <a:lstStyle/>
                    <a:p>
                      <a:pPr algn="ctr"/>
                      <a:r>
                        <a:rPr lang="en-US" sz="1600" dirty="0">
                          <a:latin typeface="+mj-lt"/>
                        </a:rPr>
                        <a:t>3 photos, WinDesc files,</a:t>
                      </a:r>
                    </a:p>
                    <a:p>
                      <a:pPr algn="ctr"/>
                      <a:r>
                        <a:rPr lang="en-US" sz="1600" dirty="0">
                          <a:latin typeface="+mj-lt"/>
                        </a:rPr>
                        <a:t>Logs, &amp; Report</a:t>
                      </a:r>
                    </a:p>
                  </a:txBody>
                  <a:tcPr marL="45720" marR="45720" marT="22860" marB="22860" anchor="ctr"/>
                </a:tc>
                <a:extLst>
                  <a:ext uri="{0D108BD9-81ED-4DB2-BD59-A6C34878D82A}">
                    <a16:rowId xmlns:a16="http://schemas.microsoft.com/office/drawing/2014/main" val="1259129272"/>
                  </a:ext>
                </a:extLst>
              </a:tr>
            </a:tbl>
          </a:graphicData>
        </a:graphic>
      </p:graphicFrame>
      <p:sp>
        <p:nvSpPr>
          <p:cNvPr id="4" name="Date Placeholder 3">
            <a:extLst>
              <a:ext uri="{FF2B5EF4-FFF2-40B4-BE49-F238E27FC236}">
                <a16:creationId xmlns:a16="http://schemas.microsoft.com/office/drawing/2014/main" id="{E55CB037-B40C-4191-8E75-2C01B687711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5" name="Slide Number Placeholder 4">
            <a:extLst>
              <a:ext uri="{FF2B5EF4-FFF2-40B4-BE49-F238E27FC236}">
                <a16:creationId xmlns:a16="http://schemas.microsoft.com/office/drawing/2014/main" id="{E1511C41-4976-4C8D-8A3C-963E0CF5C7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PUS shared">
            <a:extLst>
              <a:ext uri="{FF2B5EF4-FFF2-40B4-BE49-F238E27FC236}">
                <a16:creationId xmlns:a16="http://schemas.microsoft.com/office/drawing/2014/main" id="{D22E484A-654C-4FE4-8BC5-1F2545CF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73" y="1470407"/>
            <a:ext cx="3211483" cy="3674596"/>
          </a:xfrm>
          <a:prstGeom prst="rect">
            <a:avLst/>
          </a:prstGeom>
          <a:ln w="31750">
            <a:solidFill>
              <a:schemeClr val="bg1">
                <a:lumMod val="75000"/>
              </a:schemeClr>
            </a:solidFill>
          </a:ln>
        </p:spPr>
      </p:pic>
      <p:pic>
        <p:nvPicPr>
          <p:cNvPr id="8" name="datasheet1">
            <a:extLst>
              <a:ext uri="{FF2B5EF4-FFF2-40B4-BE49-F238E27FC236}">
                <a16:creationId xmlns:a16="http://schemas.microsoft.com/office/drawing/2014/main" id="{7ED13A3B-4371-4C04-8E29-5B5492F2BB4E}"/>
              </a:ext>
            </a:extLst>
          </p:cNvPr>
          <p:cNvPicPr>
            <a:picLocks noChangeAspect="1"/>
          </p:cNvPicPr>
          <p:nvPr/>
        </p:nvPicPr>
        <p:blipFill>
          <a:blip r:embed="rId3"/>
          <a:stretch>
            <a:fillRect/>
          </a:stretch>
        </p:blipFill>
        <p:spPr>
          <a:xfrm>
            <a:off x="4228762" y="1787571"/>
            <a:ext cx="2785504" cy="2943716"/>
          </a:xfrm>
          <a:prstGeom prst="rect">
            <a:avLst/>
          </a:prstGeom>
          <a:ln w="31750">
            <a:solidFill>
              <a:schemeClr val="bg1">
                <a:lumMod val="75000"/>
              </a:schemeClr>
            </a:solidFill>
          </a:ln>
        </p:spPr>
      </p:pic>
      <p:pic>
        <p:nvPicPr>
          <p:cNvPr id="9" name="datasheet2">
            <a:extLst>
              <a:ext uri="{FF2B5EF4-FFF2-40B4-BE49-F238E27FC236}">
                <a16:creationId xmlns:a16="http://schemas.microsoft.com/office/drawing/2014/main" id="{24DE7948-1973-42D2-B45B-31AFFB04D570}"/>
              </a:ext>
            </a:extLst>
          </p:cNvPr>
          <p:cNvPicPr>
            <a:picLocks noChangeAspect="1"/>
          </p:cNvPicPr>
          <p:nvPr/>
        </p:nvPicPr>
        <p:blipFill>
          <a:blip r:embed="rId4"/>
          <a:stretch>
            <a:fillRect/>
          </a:stretch>
        </p:blipFill>
        <p:spPr>
          <a:xfrm>
            <a:off x="4882466" y="2974766"/>
            <a:ext cx="2785504" cy="2943716"/>
          </a:xfrm>
          <a:prstGeom prst="rect">
            <a:avLst/>
          </a:prstGeom>
          <a:ln w="31750">
            <a:solidFill>
              <a:schemeClr val="bg1">
                <a:lumMod val="75000"/>
              </a:schemeClr>
            </a:solidFill>
          </a:ln>
        </p:spPr>
      </p:pic>
      <p:pic>
        <p:nvPicPr>
          <p:cNvPr id="10" name="datasheet3">
            <a:extLst>
              <a:ext uri="{FF2B5EF4-FFF2-40B4-BE49-F238E27FC236}">
                <a16:creationId xmlns:a16="http://schemas.microsoft.com/office/drawing/2014/main" id="{616F8AE2-8332-4998-8DC1-4E17DF40D4B6}"/>
              </a:ext>
            </a:extLst>
          </p:cNvPr>
          <p:cNvPicPr>
            <a:picLocks noChangeAspect="1"/>
          </p:cNvPicPr>
          <p:nvPr/>
        </p:nvPicPr>
        <p:blipFill>
          <a:blip r:embed="rId5"/>
          <a:stretch>
            <a:fillRect/>
          </a:stretch>
        </p:blipFill>
        <p:spPr>
          <a:xfrm>
            <a:off x="6279428" y="1970043"/>
            <a:ext cx="2785504" cy="2943716"/>
          </a:xfrm>
          <a:prstGeom prst="rect">
            <a:avLst/>
          </a:prstGeom>
          <a:ln w="31750">
            <a:solidFill>
              <a:schemeClr val="bg1">
                <a:lumMod val="75000"/>
              </a:schemeClr>
            </a:solidFill>
          </a:ln>
        </p:spPr>
      </p:pic>
      <p:sp>
        <p:nvSpPr>
          <p:cNvPr id="3" name="TextBox 2">
            <a:extLst>
              <a:ext uri="{FF2B5EF4-FFF2-40B4-BE49-F238E27FC236}">
                <a16:creationId xmlns:a16="http://schemas.microsoft.com/office/drawing/2014/main" id="{D588F099-C1B4-4A35-8F21-5390A7136BD0}"/>
              </a:ext>
            </a:extLst>
          </p:cNvPr>
          <p:cNvSpPr txBox="1"/>
          <p:nvPr/>
        </p:nvSpPr>
        <p:spPr>
          <a:xfrm>
            <a:off x="457200" y="4191117"/>
            <a:ext cx="628468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a:ea typeface="+mn-ea"/>
                <a:cs typeface="+mn-cs"/>
              </a:rPr>
              <a:t>*Need 2 or more GPS datasets in our database, existing data holdings count toward that.</a:t>
            </a:r>
          </a:p>
        </p:txBody>
      </p:sp>
      <p:sp>
        <p:nvSpPr>
          <p:cNvPr id="13" name="Title 15">
            <a:extLst>
              <a:ext uri="{FF2B5EF4-FFF2-40B4-BE49-F238E27FC236}">
                <a16:creationId xmlns:a16="http://schemas.microsoft.com/office/drawing/2014/main" id="{4F6F18F9-E373-420D-A78B-795AEEEC96F2}"/>
              </a:ext>
            </a:extLst>
          </p:cNvPr>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mbria" panose="02040503050406030204"/>
                <a:ea typeface="+mj-ea"/>
                <a:cs typeface="+mj-cs"/>
              </a:rPr>
              <a:t>OPUS Shared vs. OPUS Projects</a:t>
            </a:r>
          </a:p>
        </p:txBody>
      </p:sp>
    </p:spTree>
    <p:extLst>
      <p:ext uri="{BB962C8B-B14F-4D97-AF65-F5344CB8AC3E}">
        <p14:creationId xmlns:p14="http://schemas.microsoft.com/office/powerpoint/2010/main" val="196193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647" y="-560325"/>
            <a:ext cx="6797778" cy="59569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36063" cy="1042988"/>
          </a:xfrm>
          <a:prstGeom prst="rect">
            <a:avLst/>
          </a:prstGeom>
          <a:ln>
            <a:solidFill>
              <a:schemeClr val="tx1"/>
            </a:solidFill>
          </a:ln>
        </p:spPr>
      </p:pic>
      <p:cxnSp>
        <p:nvCxnSpPr>
          <p:cNvPr id="8" name="Straight Arrow Connector 7"/>
          <p:cNvCxnSpPr/>
          <p:nvPr/>
        </p:nvCxnSpPr>
        <p:spPr>
          <a:xfrm flipH="1" flipV="1">
            <a:off x="1143000" y="2293144"/>
            <a:ext cx="2871788" cy="7144"/>
          </a:xfrm>
          <a:prstGeom prst="straightConnector1">
            <a:avLst/>
          </a:prstGeom>
          <a:ln>
            <a:solidFill>
              <a:srgbClr val="FFFF00"/>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23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43199B-90BD-49ED-89F4-DBA753914E3C}"/>
              </a:ext>
            </a:extLst>
          </p:cNvPr>
          <p:cNvSpPr>
            <a:spLocks noGrp="1"/>
          </p:cNvSpPr>
          <p:nvPr>
            <p:ph type="title"/>
          </p:nvPr>
        </p:nvSpPr>
        <p:spPr>
          <a:xfrm>
            <a:off x="457200" y="898073"/>
            <a:ext cx="8229600" cy="1673679"/>
          </a:xfrm>
        </p:spPr>
        <p:txBody>
          <a:bodyPr>
            <a:noAutofit/>
          </a:bodyPr>
          <a:lstStyle/>
          <a:p>
            <a:r>
              <a:rPr lang="en-US" sz="4000" dirty="0"/>
              <a:t>How do I get started with using </a:t>
            </a:r>
            <a:br>
              <a:rPr lang="en-US" sz="4000" dirty="0"/>
            </a:br>
            <a:r>
              <a:rPr lang="en-US" sz="3600" dirty="0"/>
              <a:t>RTN data in OPUS Projects for GPSonBM?</a:t>
            </a:r>
          </a:p>
        </p:txBody>
      </p:sp>
      <p:sp>
        <p:nvSpPr>
          <p:cNvPr id="4" name="Date Placeholder 3">
            <a:extLst>
              <a:ext uri="{FF2B5EF4-FFF2-40B4-BE49-F238E27FC236}">
                <a16:creationId xmlns:a16="http://schemas.microsoft.com/office/drawing/2014/main" id="{EB753152-49AD-4A09-9538-E32864E56FF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5" name="Slide Number Placeholder 4">
            <a:extLst>
              <a:ext uri="{FF2B5EF4-FFF2-40B4-BE49-F238E27FC236}">
                <a16:creationId xmlns:a16="http://schemas.microsoft.com/office/drawing/2014/main" id="{D864988C-CB68-44DC-BDF6-72276119FE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le 7">
            <a:extLst>
              <a:ext uri="{FF2B5EF4-FFF2-40B4-BE49-F238E27FC236}">
                <a16:creationId xmlns:a16="http://schemas.microsoft.com/office/drawing/2014/main" id="{0E249EE7-BA37-4F10-8119-244AB9E91AB2}"/>
              </a:ext>
            </a:extLst>
          </p:cNvPr>
          <p:cNvSpPr txBox="1">
            <a:spLocks/>
          </p:cNvSpPr>
          <p:nvPr/>
        </p:nvSpPr>
        <p:spPr>
          <a:xfrm>
            <a:off x="457200" y="2571752"/>
            <a:ext cx="8229600" cy="167367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a:ea typeface="+mj-ea"/>
                <a:cs typeface="+mj-cs"/>
              </a:rPr>
              <a:t>RTNonBM</a:t>
            </a:r>
            <a:r>
              <a:rPr kumimoji="0" lang="en-US" sz="4000" b="0" i="0" u="none" strike="noStrike" kern="1200" cap="none" spc="0" normalizeH="0" baseline="0" noProof="0" dirty="0">
                <a:ln>
                  <a:noFill/>
                </a:ln>
                <a:solidFill>
                  <a:prstClr val="black"/>
                </a:solidFill>
                <a:effectLst/>
                <a:uLnTx/>
                <a:uFillTx/>
                <a:latin typeface="Cambria" panose="02040503050406030204"/>
                <a:ea typeface="+mj-ea"/>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a:ea typeface="+mj-ea"/>
                <a:cs typeface="+mj-cs"/>
              </a:rPr>
              <a:t>GVXonBM</a:t>
            </a:r>
            <a:r>
              <a:rPr kumimoji="0" lang="en-US" sz="4000" b="0" i="0" u="none" strike="noStrike" kern="1200" cap="none" spc="0" normalizeH="0" baseline="0" noProof="0" dirty="0">
                <a:ln>
                  <a:noFill/>
                </a:ln>
                <a:solidFill>
                  <a:prstClr val="black"/>
                </a:solidFill>
                <a:effectLst/>
                <a:uLnTx/>
                <a:uFillTx/>
                <a:latin typeface="Cambria" panose="02040503050406030204"/>
                <a:ea typeface="+mj-ea"/>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a:ea typeface="+mj-ea"/>
                <a:cs typeface="+mj-cs"/>
              </a:rPr>
              <a:t>GNSSonBM</a:t>
            </a:r>
            <a:r>
              <a:rPr kumimoji="0" lang="en-US" sz="4000" b="0" i="0" u="none" strike="noStrike" kern="1200" cap="none" spc="0" normalizeH="0" baseline="0" noProof="0" dirty="0">
                <a:ln>
                  <a:noFill/>
                </a:ln>
                <a:solidFill>
                  <a:prstClr val="black"/>
                </a:solidFill>
                <a:effectLst/>
                <a:uLnTx/>
                <a:uFillTx/>
                <a:latin typeface="Cambria" panose="02040503050406030204"/>
                <a:ea typeface="+mj-ea"/>
                <a:cs typeface="+mj-cs"/>
              </a:rPr>
              <a:t>?</a:t>
            </a:r>
          </a:p>
        </p:txBody>
      </p:sp>
    </p:spTree>
    <p:extLst>
      <p:ext uri="{BB962C8B-B14F-4D97-AF65-F5344CB8AC3E}">
        <p14:creationId xmlns:p14="http://schemas.microsoft.com/office/powerpoint/2010/main" val="86736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B1D3C-A566-4C06-9C75-FF001B1C02FB}"/>
              </a:ext>
            </a:extLst>
          </p:cNvPr>
          <p:cNvSpPr>
            <a:spLocks noGrp="1"/>
          </p:cNvSpPr>
          <p:nvPr>
            <p:ph type="title"/>
          </p:nvPr>
        </p:nvSpPr>
        <p:spPr/>
        <p:txBody>
          <a:bodyPr/>
          <a:lstStyle/>
          <a:p>
            <a:r>
              <a:rPr lang="en-US" dirty="0"/>
              <a:t>Preparations/Planning</a:t>
            </a:r>
          </a:p>
        </p:txBody>
      </p:sp>
      <p:sp>
        <p:nvSpPr>
          <p:cNvPr id="6" name="Content Placeholder 5">
            <a:extLst>
              <a:ext uri="{FF2B5EF4-FFF2-40B4-BE49-F238E27FC236}">
                <a16:creationId xmlns:a16="http://schemas.microsoft.com/office/drawing/2014/main" id="{C4EC3625-10D7-41C5-B6FE-D410F9B879DE}"/>
              </a:ext>
            </a:extLst>
          </p:cNvPr>
          <p:cNvSpPr>
            <a:spLocks noGrp="1"/>
          </p:cNvSpPr>
          <p:nvPr>
            <p:ph idx="1"/>
          </p:nvPr>
        </p:nvSpPr>
        <p:spPr>
          <a:xfrm>
            <a:off x="130629" y="1075282"/>
            <a:ext cx="8904514" cy="3654660"/>
          </a:xfrm>
        </p:spPr>
        <p:txBody>
          <a:bodyPr>
            <a:normAutofit lnSpcReduction="10000"/>
          </a:bodyPr>
          <a:lstStyle/>
          <a:p>
            <a:r>
              <a:rPr lang="en-US" sz="2800" dirty="0"/>
              <a:t>Choose Marks </a:t>
            </a:r>
            <a:r>
              <a:rPr lang="en-US" sz="2800" i="1" dirty="0"/>
              <a:t>from the </a:t>
            </a:r>
            <a:r>
              <a:rPr lang="en-US" sz="2800" i="1" dirty="0">
                <a:sym typeface="Wingdings" panose="05000000000000000000" pitchFamily="2" charset="2"/>
              </a:rPr>
              <a:t>Web Map</a:t>
            </a:r>
            <a:r>
              <a:rPr lang="en-US" sz="2800" dirty="0">
                <a:sym typeface="Wingdings" panose="05000000000000000000" pitchFamily="2" charset="2"/>
              </a:rPr>
              <a:t> </a:t>
            </a:r>
            <a:r>
              <a:rPr lang="en-US" sz="2000" dirty="0">
                <a:sym typeface="Wingdings" panose="05000000000000000000" pitchFamily="2" charset="2"/>
              </a:rPr>
              <a:t> </a:t>
            </a:r>
            <a:r>
              <a:rPr lang="en-US" sz="2000" b="1" i="1" dirty="0">
                <a:sym typeface="Wingdings" panose="05000000000000000000" pitchFamily="2" charset="2"/>
              </a:rPr>
              <a:t>not</a:t>
            </a:r>
            <a:r>
              <a:rPr lang="en-US" sz="2000" dirty="0">
                <a:sym typeface="Wingdings" panose="05000000000000000000" pitchFamily="2" charset="2"/>
              </a:rPr>
              <a:t> every mark is a BM</a:t>
            </a:r>
          </a:p>
          <a:p>
            <a:r>
              <a:rPr lang="en-US" sz="2800" dirty="0">
                <a:sym typeface="Wingdings" panose="05000000000000000000" pitchFamily="2" charset="2"/>
              </a:rPr>
              <a:t>Reconnaissance and Recovery </a:t>
            </a:r>
            <a:r>
              <a:rPr lang="en-US" sz="2000" dirty="0">
                <a:solidFill>
                  <a:prstClr val="black"/>
                </a:solidFill>
                <a:sym typeface="Wingdings" panose="05000000000000000000" pitchFamily="2" charset="2"/>
              </a:rPr>
              <a:t> is the bridge even still there?</a:t>
            </a:r>
            <a:endParaRPr lang="en-US" sz="2800" dirty="0">
              <a:sym typeface="Wingdings" panose="05000000000000000000" pitchFamily="2" charset="2"/>
            </a:endParaRPr>
          </a:p>
          <a:p>
            <a:r>
              <a:rPr lang="en-US" sz="2800" dirty="0">
                <a:sym typeface="Wingdings" panose="05000000000000000000" pitchFamily="2" charset="2"/>
              </a:rPr>
              <a:t>Plan Initial and Repeat/Redundant Occupations </a:t>
            </a:r>
          </a:p>
          <a:p>
            <a:pPr lvl="1">
              <a:spcBef>
                <a:spcPts val="0"/>
              </a:spcBef>
            </a:pPr>
            <a:r>
              <a:rPr lang="en-US" sz="2400" dirty="0">
                <a:sym typeface="Wingdings" panose="05000000000000000000" pitchFamily="2" charset="2"/>
              </a:rPr>
              <a:t>Repeat start times must differ by &gt;3 hours </a:t>
            </a:r>
            <a:r>
              <a:rPr lang="en-US" sz="1900" dirty="0">
                <a:sym typeface="Wingdings" panose="05000000000000000000" pitchFamily="2" charset="2"/>
              </a:rPr>
              <a:t>(</a:t>
            </a:r>
            <a:r>
              <a:rPr lang="en-US" sz="1900" i="1" dirty="0">
                <a:sym typeface="Wingdings" panose="05000000000000000000" pitchFamily="2" charset="2"/>
              </a:rPr>
              <a:t>even on separate days</a:t>
            </a:r>
            <a:r>
              <a:rPr lang="en-US" sz="1900" dirty="0">
                <a:sym typeface="Wingdings" panose="05000000000000000000" pitchFamily="2" charset="2"/>
              </a:rPr>
              <a:t>)</a:t>
            </a:r>
          </a:p>
          <a:p>
            <a:r>
              <a:rPr lang="en-US" sz="2800" dirty="0">
                <a:sym typeface="Wingdings" panose="05000000000000000000" pitchFamily="2" charset="2"/>
              </a:rPr>
              <a:t>Determine CORS you might end up using in the field</a:t>
            </a:r>
          </a:p>
          <a:p>
            <a:pPr lvl="1">
              <a:spcBef>
                <a:spcPts val="0"/>
              </a:spcBef>
            </a:pPr>
            <a:r>
              <a:rPr lang="en-US" sz="2400" dirty="0">
                <a:sym typeface="Wingdings" panose="05000000000000000000" pitchFamily="2" charset="2"/>
              </a:rPr>
              <a:t>For the most part you </a:t>
            </a:r>
            <a:r>
              <a:rPr lang="en-US" sz="2400" b="1" i="1" dirty="0">
                <a:sym typeface="Wingdings" panose="05000000000000000000" pitchFamily="2" charset="2"/>
              </a:rPr>
              <a:t>will not</a:t>
            </a:r>
            <a:r>
              <a:rPr lang="en-US" sz="2400" dirty="0">
                <a:sym typeface="Wingdings" panose="05000000000000000000" pitchFamily="2" charset="2"/>
              </a:rPr>
              <a:t> get to control that</a:t>
            </a:r>
          </a:p>
          <a:p>
            <a:pPr lvl="1">
              <a:spcBef>
                <a:spcPts val="0"/>
              </a:spcBef>
            </a:pPr>
            <a:r>
              <a:rPr lang="en-US" sz="2400" dirty="0">
                <a:sym typeface="Wingdings" panose="05000000000000000000" pitchFamily="2" charset="2"/>
              </a:rPr>
              <a:t>Why is this important? </a:t>
            </a:r>
            <a:r>
              <a:rPr lang="en-US" sz="2000" dirty="0">
                <a:sym typeface="Wingdings" panose="05000000000000000000" pitchFamily="2" charset="2"/>
              </a:rPr>
              <a:t> Operational Status, Data Availability, etc.</a:t>
            </a:r>
            <a:endParaRPr lang="en-US" sz="2400" dirty="0">
              <a:sym typeface="Wingdings" panose="05000000000000000000" pitchFamily="2" charset="2"/>
            </a:endParaRPr>
          </a:p>
          <a:p>
            <a:pPr lvl="1">
              <a:spcBef>
                <a:spcPts val="0"/>
              </a:spcBef>
            </a:pPr>
            <a:r>
              <a:rPr lang="en-US" sz="2400" dirty="0">
                <a:sym typeface="Wingdings" panose="05000000000000000000" pitchFamily="2" charset="2"/>
              </a:rPr>
              <a:t>Status of CORS (NCN or non-NCN) </a:t>
            </a:r>
            <a:r>
              <a:rPr lang="en-US" sz="2400" b="1" i="1" dirty="0">
                <a:sym typeface="Wingdings" panose="05000000000000000000" pitchFamily="2" charset="2"/>
              </a:rPr>
              <a:t>will</a:t>
            </a:r>
            <a:r>
              <a:rPr lang="en-US" sz="2400" dirty="0">
                <a:sym typeface="Wingdings" panose="05000000000000000000" pitchFamily="2" charset="2"/>
              </a:rPr>
              <a:t> affect your workflow</a:t>
            </a:r>
          </a:p>
          <a:p>
            <a:pPr lvl="2">
              <a:spcBef>
                <a:spcPts val="0"/>
              </a:spcBef>
            </a:pPr>
            <a:r>
              <a:rPr lang="en-US" sz="2000" dirty="0">
                <a:sym typeface="Wingdings" panose="05000000000000000000" pitchFamily="2" charset="2"/>
              </a:rPr>
              <a:t>Let’s look at those different workflows, or GVX scenarios...</a:t>
            </a:r>
            <a:endParaRPr lang="en-US" sz="2000" dirty="0"/>
          </a:p>
        </p:txBody>
      </p:sp>
      <p:sp>
        <p:nvSpPr>
          <p:cNvPr id="3" name="Date Placeholder 2">
            <a:extLst>
              <a:ext uri="{FF2B5EF4-FFF2-40B4-BE49-F238E27FC236}">
                <a16:creationId xmlns:a16="http://schemas.microsoft.com/office/drawing/2014/main" id="{E6D7BE65-3FD1-45BC-BF26-78023AE04F6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4" name="Slide Number Placeholder 3">
            <a:extLst>
              <a:ext uri="{FF2B5EF4-FFF2-40B4-BE49-F238E27FC236}">
                <a16:creationId xmlns:a16="http://schemas.microsoft.com/office/drawing/2014/main" id="{D520BDD9-CF23-49E4-83B6-9FAFE51C25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EED6AC75-C9CB-463F-9715-A39E842FD84C}"/>
              </a:ext>
            </a:extLst>
          </p:cNvPr>
          <p:cNvSpPr/>
          <p:nvPr/>
        </p:nvSpPr>
        <p:spPr>
          <a:xfrm>
            <a:off x="236220" y="2017395"/>
            <a:ext cx="8656320" cy="11087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Please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don’t wing it and hope for the best.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First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submit a Survey Project Proposal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7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10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1000"/>
                                        <p:tgtEl>
                                          <p:spTgt spid="6">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fade">
                                      <p:cBhvr>
                                        <p:cTn id="33" dur="500"/>
                                        <p:tgtEl>
                                          <p:spTgt spid="6">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fade">
                                      <p:cBhvr>
                                        <p:cTn id="36"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3371-A1EE-445D-957B-D332368F886D}"/>
              </a:ext>
            </a:extLst>
          </p:cNvPr>
          <p:cNvSpPr>
            <a:spLocks noGrp="1"/>
          </p:cNvSpPr>
          <p:nvPr>
            <p:ph type="title"/>
          </p:nvPr>
        </p:nvSpPr>
        <p:spPr/>
        <p:txBody>
          <a:bodyPr>
            <a:normAutofit fontScale="90000"/>
          </a:bodyPr>
          <a:lstStyle/>
          <a:p>
            <a:r>
              <a:rPr lang="en-US" dirty="0"/>
              <a:t>GVX Scenarios in OPUS Projects</a:t>
            </a:r>
          </a:p>
        </p:txBody>
      </p:sp>
      <p:sp>
        <p:nvSpPr>
          <p:cNvPr id="3" name="Content Placeholder 2">
            <a:extLst>
              <a:ext uri="{FF2B5EF4-FFF2-40B4-BE49-F238E27FC236}">
                <a16:creationId xmlns:a16="http://schemas.microsoft.com/office/drawing/2014/main" id="{2D6FE393-6469-4E42-A6EA-F12551C7816B}"/>
              </a:ext>
            </a:extLst>
          </p:cNvPr>
          <p:cNvSpPr>
            <a:spLocks noGrp="1"/>
          </p:cNvSpPr>
          <p:nvPr>
            <p:ph idx="1"/>
          </p:nvPr>
        </p:nvSpPr>
        <p:spPr>
          <a:xfrm>
            <a:off x="457200" y="1075283"/>
            <a:ext cx="8229600" cy="3753657"/>
          </a:xfrm>
        </p:spPr>
        <p:txBody>
          <a:bodyPr>
            <a:normAutofit/>
          </a:bodyPr>
          <a:lstStyle/>
          <a:p>
            <a:pPr marL="457200" indent="-457200">
              <a:buFont typeface="+mj-lt"/>
              <a:buAutoNum type="arabicParenR"/>
            </a:pPr>
            <a:r>
              <a:rPr lang="en-US" sz="2400" dirty="0"/>
              <a:t>CORS + RTN</a:t>
            </a:r>
          </a:p>
          <a:p>
            <a:pPr marL="914400" lvl="1" indent="-457200">
              <a:buFont typeface="+mj-lt"/>
              <a:buAutoNum type="alphaLcParenR"/>
            </a:pPr>
            <a:r>
              <a:rPr lang="en-US" sz="2000" dirty="0"/>
              <a:t>CORS are </a:t>
            </a:r>
            <a:r>
              <a:rPr lang="en-US" sz="2000" u="sng" dirty="0"/>
              <a:t>not</a:t>
            </a:r>
            <a:r>
              <a:rPr lang="en-US" sz="2000" dirty="0"/>
              <a:t> in NCN</a:t>
            </a:r>
          </a:p>
          <a:p>
            <a:pPr marL="914400" lvl="1" indent="-457200">
              <a:buFont typeface="+mj-lt"/>
              <a:buAutoNum type="alphaLcParenR"/>
            </a:pPr>
            <a:r>
              <a:rPr lang="en-US" sz="2000" dirty="0"/>
              <a:t>CORS are </a:t>
            </a:r>
            <a:r>
              <a:rPr lang="en-US" sz="2000" u="sng" dirty="0"/>
              <a:t>not</a:t>
            </a:r>
            <a:r>
              <a:rPr lang="en-US" sz="2000" dirty="0"/>
              <a:t> in NCN but are in IDB (have PID/Datasheet)</a:t>
            </a:r>
          </a:p>
          <a:p>
            <a:pPr marL="914400" lvl="1" indent="-457200">
              <a:buFont typeface="+mj-lt"/>
              <a:buAutoNum type="alphaLcParenR"/>
            </a:pPr>
            <a:r>
              <a:rPr lang="en-US" sz="2000" dirty="0"/>
              <a:t>CORS are in NCN</a:t>
            </a:r>
          </a:p>
          <a:p>
            <a:pPr marL="457200" indent="-457200">
              <a:buFont typeface="+mj-lt"/>
              <a:buAutoNum type="arabicParenR"/>
            </a:pPr>
            <a:r>
              <a:rPr lang="en-US" sz="2400" dirty="0"/>
              <a:t>Static Base + RTK</a:t>
            </a:r>
          </a:p>
          <a:p>
            <a:pPr lvl="1"/>
            <a:r>
              <a:rPr lang="en-US" sz="2000" dirty="0"/>
              <a:t>Base (positioned via OPUS) delivering RTK corrections to rover</a:t>
            </a:r>
          </a:p>
          <a:p>
            <a:pPr marL="457200" indent="-457200">
              <a:buFont typeface="+mj-lt"/>
              <a:buAutoNum type="arabicParenR"/>
            </a:pPr>
            <a:r>
              <a:rPr lang="en-US" sz="2400" dirty="0"/>
              <a:t>Static Post-Processed</a:t>
            </a:r>
          </a:p>
          <a:p>
            <a:pPr lvl="1"/>
            <a:r>
              <a:rPr lang="en-US" sz="2000" dirty="0">
                <a:sym typeface="Wingdings" panose="05000000000000000000" pitchFamily="2" charset="2"/>
              </a:rPr>
              <a:t>Corrected positions determined with your software</a:t>
            </a:r>
          </a:p>
          <a:p>
            <a:pPr lvl="1"/>
            <a:r>
              <a:rPr lang="en-US" sz="2000" dirty="0">
                <a:sym typeface="Wingdings" panose="05000000000000000000" pitchFamily="2" charset="2"/>
              </a:rPr>
              <a:t>Results (vectors and points) exported to GVX</a:t>
            </a:r>
            <a:endParaRPr lang="en-US" sz="2000" dirty="0"/>
          </a:p>
        </p:txBody>
      </p:sp>
      <p:sp>
        <p:nvSpPr>
          <p:cNvPr id="4" name="Date Placeholder 3">
            <a:extLst>
              <a:ext uri="{FF2B5EF4-FFF2-40B4-BE49-F238E27FC236}">
                <a16:creationId xmlns:a16="http://schemas.microsoft.com/office/drawing/2014/main" id="{3B17FE91-DDDD-4E04-8F83-F0011332548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6" name="Slide Number Placeholder 5">
            <a:extLst>
              <a:ext uri="{FF2B5EF4-FFF2-40B4-BE49-F238E27FC236}">
                <a16:creationId xmlns:a16="http://schemas.microsoft.com/office/drawing/2014/main" id="{5A05624E-4789-4EF9-93C4-1672E5D7A7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0B40EC2-0FF4-42C3-B391-B1D7727259DB}"/>
              </a:ext>
            </a:extLst>
          </p:cNvPr>
          <p:cNvSpPr txBox="1"/>
          <p:nvPr/>
        </p:nvSpPr>
        <p:spPr>
          <a:xfrm>
            <a:off x="2912604" y="1087746"/>
            <a:ext cx="605758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a:ea typeface="+mn-ea"/>
                <a:cs typeface="+mn-cs"/>
              </a:rPr>
              <a:t>Any network method is compatible (e.g. VRS, MAC, FKP)</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43B7F5A-3F9E-4ADB-B4FD-AA3EBB9E8C85}"/>
              </a:ext>
            </a:extLst>
          </p:cNvPr>
          <p:cNvSpPr/>
          <p:nvPr/>
        </p:nvSpPr>
        <p:spPr>
          <a:xfrm>
            <a:off x="457200" y="2682240"/>
            <a:ext cx="8229600" cy="214669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What’s the difference?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Your workflows in OPUS Projects.</a:t>
            </a: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What’s the same?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Your workflows in the field. </a:t>
            </a:r>
          </a:p>
        </p:txBody>
      </p:sp>
    </p:spTree>
    <p:extLst>
      <p:ext uri="{BB962C8B-B14F-4D97-AF65-F5344CB8AC3E}">
        <p14:creationId xmlns:p14="http://schemas.microsoft.com/office/powerpoint/2010/main" val="349652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2" fill="hold" nodeType="clickEffect">
                                  <p:stCondLst>
                                    <p:cond delay="0"/>
                                  </p:stCondLst>
                                  <p:childTnLst>
                                    <p:animEffect transition="out" filter="wipe(right)">
                                      <p:cBhvr>
                                        <p:cTn id="39" dur="500"/>
                                        <p:tgtEl>
                                          <p:spTgt spid="3">
                                            <p:txEl>
                                              <p:pRg st="4" end="4"/>
                                            </p:txEl>
                                          </p:spTgt>
                                        </p:tgtEl>
                                      </p:cBhvr>
                                    </p:animEffect>
                                    <p:set>
                                      <p:cBhvr>
                                        <p:cTn id="40" dur="1" fill="hold">
                                          <p:stCondLst>
                                            <p:cond delay="499"/>
                                          </p:stCondLst>
                                        </p:cTn>
                                        <p:tgtEl>
                                          <p:spTgt spid="3">
                                            <p:txEl>
                                              <p:pRg st="4" end="4"/>
                                            </p:txEl>
                                          </p:spTgt>
                                        </p:tgtEl>
                                        <p:attrNameLst>
                                          <p:attrName>style.visibility</p:attrName>
                                        </p:attrNameLst>
                                      </p:cBhvr>
                                      <p:to>
                                        <p:strVal val="hidden"/>
                                      </p:to>
                                    </p:set>
                                  </p:childTnLst>
                                </p:cTn>
                              </p:par>
                              <p:par>
                                <p:cTn id="41" presetID="22" presetClass="exit" presetSubtype="2" fill="hold" nodeType="withEffect">
                                  <p:stCondLst>
                                    <p:cond delay="0"/>
                                  </p:stCondLst>
                                  <p:childTnLst>
                                    <p:animEffect transition="out" filter="wipe(right)">
                                      <p:cBhvr>
                                        <p:cTn id="42" dur="500"/>
                                        <p:tgtEl>
                                          <p:spTgt spid="3">
                                            <p:txEl>
                                              <p:pRg st="5" end="5"/>
                                            </p:txEl>
                                          </p:spTgt>
                                        </p:tgtEl>
                                      </p:cBhvr>
                                    </p:animEffect>
                                    <p:set>
                                      <p:cBhvr>
                                        <p:cTn id="43" dur="1" fill="hold">
                                          <p:stCondLst>
                                            <p:cond delay="499"/>
                                          </p:stCondLst>
                                        </p:cTn>
                                        <p:tgtEl>
                                          <p:spTgt spid="3">
                                            <p:txEl>
                                              <p:pRg st="5" end="5"/>
                                            </p:txEl>
                                          </p:spTgt>
                                        </p:tgtEl>
                                        <p:attrNameLst>
                                          <p:attrName>style.visibility</p:attrName>
                                        </p:attrNameLst>
                                      </p:cBhvr>
                                      <p:to>
                                        <p:strVal val="hidden"/>
                                      </p:to>
                                    </p:set>
                                  </p:childTnLst>
                                </p:cTn>
                              </p:par>
                              <p:par>
                                <p:cTn id="44" presetID="22" presetClass="exit" presetSubtype="2" fill="hold" nodeType="withEffect">
                                  <p:stCondLst>
                                    <p:cond delay="0"/>
                                  </p:stCondLst>
                                  <p:childTnLst>
                                    <p:animEffect transition="out" filter="wipe(right)">
                                      <p:cBhvr>
                                        <p:cTn id="45" dur="500"/>
                                        <p:tgtEl>
                                          <p:spTgt spid="3">
                                            <p:txEl>
                                              <p:pRg st="6" end="6"/>
                                            </p:txEl>
                                          </p:spTgt>
                                        </p:tgtEl>
                                      </p:cBhvr>
                                    </p:animEffect>
                                    <p:set>
                                      <p:cBhvr>
                                        <p:cTn id="46" dur="1" fill="hold">
                                          <p:stCondLst>
                                            <p:cond delay="499"/>
                                          </p:stCondLst>
                                        </p:cTn>
                                        <p:tgtEl>
                                          <p:spTgt spid="3">
                                            <p:txEl>
                                              <p:pRg st="6" end="6"/>
                                            </p:txEl>
                                          </p:spTgt>
                                        </p:tgtEl>
                                        <p:attrNameLst>
                                          <p:attrName>style.visibility</p:attrName>
                                        </p:attrNameLst>
                                      </p:cBhvr>
                                      <p:to>
                                        <p:strVal val="hidden"/>
                                      </p:to>
                                    </p:set>
                                  </p:childTnLst>
                                </p:cTn>
                              </p:par>
                              <p:par>
                                <p:cTn id="47" presetID="22" presetClass="exit" presetSubtype="2" fill="hold" nodeType="withEffect">
                                  <p:stCondLst>
                                    <p:cond delay="0"/>
                                  </p:stCondLst>
                                  <p:childTnLst>
                                    <p:animEffect transition="out" filter="wipe(right)">
                                      <p:cBhvr>
                                        <p:cTn id="48" dur="500"/>
                                        <p:tgtEl>
                                          <p:spTgt spid="3">
                                            <p:txEl>
                                              <p:pRg st="7" end="7"/>
                                            </p:txEl>
                                          </p:spTgt>
                                        </p:tgtEl>
                                      </p:cBhvr>
                                    </p:animEffect>
                                    <p:set>
                                      <p:cBhvr>
                                        <p:cTn id="49" dur="1" fill="hold">
                                          <p:stCondLst>
                                            <p:cond delay="499"/>
                                          </p:stCondLst>
                                        </p:cTn>
                                        <p:tgtEl>
                                          <p:spTgt spid="3">
                                            <p:txEl>
                                              <p:pRg st="7" end="7"/>
                                            </p:txEl>
                                          </p:spTgt>
                                        </p:tgtEl>
                                        <p:attrNameLst>
                                          <p:attrName>style.visibility</p:attrName>
                                        </p:attrNameLst>
                                      </p:cBhvr>
                                      <p:to>
                                        <p:strVal val="hidden"/>
                                      </p:to>
                                    </p:set>
                                  </p:childTnLst>
                                </p:cTn>
                              </p:par>
                              <p:par>
                                <p:cTn id="50" presetID="22" presetClass="exit" presetSubtype="2" fill="hold" nodeType="withEffect">
                                  <p:stCondLst>
                                    <p:cond delay="0"/>
                                  </p:stCondLst>
                                  <p:childTnLst>
                                    <p:animEffect transition="out" filter="wipe(right)">
                                      <p:cBhvr>
                                        <p:cTn id="51" dur="500"/>
                                        <p:tgtEl>
                                          <p:spTgt spid="3">
                                            <p:txEl>
                                              <p:pRg st="8" end="8"/>
                                            </p:txEl>
                                          </p:spTgt>
                                        </p:tgtEl>
                                      </p:cBhvr>
                                    </p:animEffect>
                                    <p:set>
                                      <p:cBhvr>
                                        <p:cTn id="52"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1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63FE83-9431-4217-B460-89CCE4B29E1E}"/>
              </a:ext>
            </a:extLst>
          </p:cNvPr>
          <p:cNvSpPr>
            <a:spLocks noGrp="1"/>
          </p:cNvSpPr>
          <p:nvPr>
            <p:ph type="title"/>
          </p:nvPr>
        </p:nvSpPr>
        <p:spPr>
          <a:xfrm>
            <a:off x="457202" y="379358"/>
            <a:ext cx="3876301" cy="871538"/>
          </a:xfrm>
        </p:spPr>
        <p:txBody>
          <a:bodyPr>
            <a:noAutofit/>
          </a:bodyPr>
          <a:lstStyle/>
          <a:p>
            <a:r>
              <a:rPr lang="en-US" sz="2400" b="0" dirty="0"/>
              <a:t>1) </a:t>
            </a:r>
            <a:r>
              <a:rPr lang="en-US" sz="2800" dirty="0"/>
              <a:t>CORS + RTN</a:t>
            </a:r>
            <a:br>
              <a:rPr lang="en-US" sz="2400" b="0" dirty="0"/>
            </a:br>
            <a:r>
              <a:rPr lang="en-US" sz="2400" b="0" dirty="0"/>
              <a:t>     a) </a:t>
            </a:r>
            <a:r>
              <a:rPr lang="en-US" sz="2400" dirty="0"/>
              <a:t>CORS are </a:t>
            </a:r>
            <a:r>
              <a:rPr lang="en-US" sz="2400" u="sng" dirty="0"/>
              <a:t>not</a:t>
            </a:r>
            <a:r>
              <a:rPr lang="en-US" sz="2400" dirty="0"/>
              <a:t> in NCN</a:t>
            </a:r>
          </a:p>
        </p:txBody>
      </p:sp>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 Placeholder 8">
            <a:extLst>
              <a:ext uri="{FF2B5EF4-FFF2-40B4-BE49-F238E27FC236}">
                <a16:creationId xmlns:a16="http://schemas.microsoft.com/office/drawing/2014/main" id="{B26A61AC-2F85-4EF1-91E6-BCA25F46D4B0}"/>
              </a:ext>
            </a:extLst>
          </p:cNvPr>
          <p:cNvSpPr>
            <a:spLocks noGrp="1"/>
          </p:cNvSpPr>
          <p:nvPr>
            <p:ph type="body" sz="half" idx="2"/>
          </p:nvPr>
        </p:nvSpPr>
        <p:spPr>
          <a:xfrm>
            <a:off x="457202" y="1382936"/>
            <a:ext cx="4846499" cy="3586784"/>
          </a:xfrm>
        </p:spPr>
        <p:txBody>
          <a:bodyPr>
            <a:noAutofit/>
          </a:bodyPr>
          <a:lstStyle/>
          <a:p>
            <a:pPr marL="227013" indent="-227013">
              <a:spcBef>
                <a:spcPts val="600"/>
              </a:spcBef>
              <a:buFont typeface="+mj-lt"/>
              <a:buAutoNum type="arabicPeriod"/>
            </a:pPr>
            <a:r>
              <a:rPr lang="en-US" sz="1800" dirty="0">
                <a:solidFill>
                  <a:prstClr val="black"/>
                </a:solidFill>
              </a:rPr>
              <a:t>Collect field data with Rover(s)</a:t>
            </a:r>
          </a:p>
          <a:p>
            <a:pPr marL="227013" indent="-227013">
              <a:spcBef>
                <a:spcPts val="600"/>
              </a:spcBef>
              <a:buFont typeface="+mj-lt"/>
              <a:buAutoNum type="arabicPeriod"/>
            </a:pPr>
            <a:r>
              <a:rPr lang="en-US" sz="1800" dirty="0">
                <a:solidFill>
                  <a:prstClr val="black"/>
                </a:solidFill>
              </a:rPr>
              <a:t>Download non-NCN CORS data</a:t>
            </a:r>
          </a:p>
          <a:p>
            <a:pPr marL="460375" lvl="1" indent="-173038">
              <a:buFont typeface="Cambria" panose="02040503050406030204" pitchFamily="18" charset="0"/>
              <a:buChar char="‒"/>
            </a:pPr>
            <a:r>
              <a:rPr lang="en-US" sz="1600" dirty="0">
                <a:solidFill>
                  <a:prstClr val="black"/>
                </a:solidFill>
              </a:rPr>
              <a:t>From your network provider</a:t>
            </a:r>
          </a:p>
          <a:p>
            <a:pPr marL="227013" indent="-227013">
              <a:spcBef>
                <a:spcPts val="600"/>
              </a:spcBef>
              <a:buFont typeface="+mj-lt"/>
              <a:buAutoNum type="arabicPeriod"/>
            </a:pPr>
            <a:r>
              <a:rPr lang="en-US" sz="1800" dirty="0">
                <a:solidFill>
                  <a:prstClr val="black"/>
                </a:solidFill>
              </a:rPr>
              <a:t>Upload WinDesc files</a:t>
            </a:r>
          </a:p>
          <a:p>
            <a:pPr marL="227013" indent="-227013">
              <a:spcBef>
                <a:spcPts val="600"/>
              </a:spcBef>
              <a:buFont typeface="+mj-lt"/>
              <a:buAutoNum type="arabicPeriod"/>
            </a:pPr>
            <a:r>
              <a:rPr lang="en-US" sz="1800" dirty="0">
                <a:solidFill>
                  <a:prstClr val="black"/>
                </a:solidFill>
              </a:rPr>
              <a:t>Upload non-NCN CORS data to OPUS Projects</a:t>
            </a:r>
          </a:p>
          <a:p>
            <a:pPr marL="460375" lvl="1" indent="-173038">
              <a:buFont typeface="Cambria" panose="02040503050406030204" pitchFamily="18" charset="0"/>
              <a:buChar char="‒"/>
            </a:pPr>
            <a:r>
              <a:rPr lang="en-US" sz="1600" dirty="0">
                <a:solidFill>
                  <a:prstClr val="black"/>
                </a:solidFill>
              </a:rPr>
              <a:t>Using OPUS Static and Project ID</a:t>
            </a:r>
          </a:p>
          <a:p>
            <a:pPr marL="227013" indent="-227013">
              <a:spcBef>
                <a:spcPts val="600"/>
              </a:spcBef>
              <a:buFont typeface="+mj-lt"/>
              <a:buAutoNum type="arabicPeriod"/>
            </a:pPr>
            <a:r>
              <a:rPr lang="en-US" sz="1800" dirty="0">
                <a:solidFill>
                  <a:prstClr val="black"/>
                </a:solidFill>
              </a:rPr>
              <a:t>Create GVX in your software and upload it</a:t>
            </a:r>
            <a:endParaRPr lang="en-US" sz="1600" dirty="0">
              <a:solidFill>
                <a:prstClr val="black"/>
              </a:solidFill>
            </a:endParaRPr>
          </a:p>
          <a:p>
            <a:pPr marL="233363" indent="-233363">
              <a:spcBef>
                <a:spcPts val="600"/>
              </a:spcBef>
              <a:buFont typeface="+mj-lt"/>
              <a:buAutoNum type="arabicPeriod"/>
            </a:pPr>
            <a:r>
              <a:rPr lang="en-US" sz="1800" dirty="0">
                <a:solidFill>
                  <a:prstClr val="black"/>
                </a:solidFill>
              </a:rPr>
              <a:t>Session Processing</a:t>
            </a:r>
          </a:p>
          <a:p>
            <a:pPr marL="631825" lvl="1" indent="-174625">
              <a:spcBef>
                <a:spcPts val="300"/>
              </a:spcBef>
              <a:buFont typeface="Cambria" panose="02040503050406030204" pitchFamily="18" charset="0"/>
              <a:buChar char="‒"/>
            </a:pPr>
            <a:r>
              <a:rPr lang="en-US" sz="1600" dirty="0">
                <a:solidFill>
                  <a:prstClr val="black"/>
                </a:solidFill>
              </a:rPr>
              <a:t>Aligns your CORS (RTN Base) to NCN</a:t>
            </a:r>
          </a:p>
          <a:p>
            <a:pPr marL="233363" indent="-233363">
              <a:spcBef>
                <a:spcPts val="600"/>
              </a:spcBef>
              <a:buFont typeface="+mj-lt"/>
              <a:buAutoNum type="arabicPeriod"/>
            </a:pPr>
            <a:r>
              <a:rPr lang="en-US" sz="1800" dirty="0">
                <a:solidFill>
                  <a:prstClr val="black"/>
                </a:solidFill>
              </a:rPr>
              <a:t>Network Adjustment</a:t>
            </a:r>
          </a:p>
          <a:p>
            <a:pPr marL="631825" lvl="1" indent="-174625">
              <a:spcBef>
                <a:spcPts val="300"/>
              </a:spcBef>
              <a:buFont typeface="Cambria" panose="02040503050406030204" pitchFamily="18" charset="0"/>
              <a:buChar char="‒"/>
            </a:pPr>
            <a:r>
              <a:rPr lang="en-US" sz="1600" dirty="0">
                <a:solidFill>
                  <a:prstClr val="black"/>
                </a:solidFill>
              </a:rPr>
              <a:t>Constrain to NCN CORS</a:t>
            </a:r>
          </a:p>
        </p:txBody>
      </p:sp>
      <p:cxnSp>
        <p:nvCxnSpPr>
          <p:cNvPr id="49" name="session">
            <a:extLst>
              <a:ext uri="{FF2B5EF4-FFF2-40B4-BE49-F238E27FC236}">
                <a16:creationId xmlns:a16="http://schemas.microsoft.com/office/drawing/2014/main" id="{C8360B37-8583-47D7-BFE8-6F41D8DF8F90}"/>
              </a:ext>
            </a:extLst>
          </p:cNvPr>
          <p:cNvCxnSpPr>
            <a:cxnSpLocks/>
            <a:stCxn id="55" idx="4"/>
            <a:endCxn id="67" idx="0"/>
          </p:cNvCxnSpPr>
          <p:nvPr/>
        </p:nvCxnSpPr>
        <p:spPr>
          <a:xfrm>
            <a:off x="4990785" y="1436898"/>
            <a:ext cx="1111036" cy="2848991"/>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54" name="CORS meet">
            <a:extLst>
              <a:ext uri="{FF2B5EF4-FFF2-40B4-BE49-F238E27FC236}">
                <a16:creationId xmlns:a16="http://schemas.microsoft.com/office/drawing/2014/main" id="{A03B2FEB-1F00-411D-A5CA-9FDC56F830FA}"/>
              </a:ext>
            </a:extLst>
          </p:cNvPr>
          <p:cNvGrpSpPr>
            <a:grpSpLocks noChangeAspect="1"/>
          </p:cNvGrpSpPr>
          <p:nvPr/>
        </p:nvGrpSpPr>
        <p:grpSpPr>
          <a:xfrm>
            <a:off x="4810501" y="1076327"/>
            <a:ext cx="360571" cy="360571"/>
            <a:chOff x="8189735" y="2209800"/>
            <a:chExt cx="762000" cy="762000"/>
          </a:xfrm>
        </p:grpSpPr>
        <p:sp>
          <p:nvSpPr>
            <p:cNvPr id="55" name="Oval 54">
              <a:extLst>
                <a:ext uri="{FF2B5EF4-FFF2-40B4-BE49-F238E27FC236}">
                  <a16:creationId xmlns:a16="http://schemas.microsoft.com/office/drawing/2014/main" id="{3C32ED1C-52BE-4B3B-B7C8-36E404BFF995}"/>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6" name="Isosceles Triangle 55">
              <a:extLst>
                <a:ext uri="{FF2B5EF4-FFF2-40B4-BE49-F238E27FC236}">
                  <a16:creationId xmlns:a16="http://schemas.microsoft.com/office/drawing/2014/main" id="{C8467BDB-A8F3-44AB-8641-4FDE9DBBB673}"/>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57" name="session">
            <a:extLst>
              <a:ext uri="{FF2B5EF4-FFF2-40B4-BE49-F238E27FC236}">
                <a16:creationId xmlns:a16="http://schemas.microsoft.com/office/drawing/2014/main" id="{E291CD18-E129-4611-9817-E15B657C8BD7}"/>
              </a:ext>
            </a:extLst>
          </p:cNvPr>
          <p:cNvCxnSpPr>
            <a:cxnSpLocks/>
            <a:stCxn id="73" idx="4"/>
            <a:endCxn id="67" idx="7"/>
          </p:cNvCxnSpPr>
          <p:nvPr/>
        </p:nvCxnSpPr>
        <p:spPr>
          <a:xfrm flipH="1">
            <a:off x="6229304" y="2616296"/>
            <a:ext cx="142947" cy="1722397"/>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58" name="session">
            <a:extLst>
              <a:ext uri="{FF2B5EF4-FFF2-40B4-BE49-F238E27FC236}">
                <a16:creationId xmlns:a16="http://schemas.microsoft.com/office/drawing/2014/main" id="{47B865F8-AB3D-4D34-AAD1-7B4002184CFA}"/>
              </a:ext>
            </a:extLst>
          </p:cNvPr>
          <p:cNvCxnSpPr>
            <a:cxnSpLocks/>
            <a:stCxn id="70" idx="2"/>
            <a:endCxn id="67" idx="6"/>
          </p:cNvCxnSpPr>
          <p:nvPr/>
        </p:nvCxnSpPr>
        <p:spPr>
          <a:xfrm flipH="1" flipV="1">
            <a:off x="6282106" y="4466173"/>
            <a:ext cx="1576020" cy="201742"/>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59" name="session">
            <a:extLst>
              <a:ext uri="{FF2B5EF4-FFF2-40B4-BE49-F238E27FC236}">
                <a16:creationId xmlns:a16="http://schemas.microsoft.com/office/drawing/2014/main" id="{37593961-98E2-4396-95A2-8E2B31060C10}"/>
              </a:ext>
            </a:extLst>
          </p:cNvPr>
          <p:cNvCxnSpPr>
            <a:cxnSpLocks/>
            <a:stCxn id="61" idx="2"/>
            <a:endCxn id="67" idx="7"/>
          </p:cNvCxnSpPr>
          <p:nvPr/>
        </p:nvCxnSpPr>
        <p:spPr>
          <a:xfrm flipH="1">
            <a:off x="6229302" y="3883898"/>
            <a:ext cx="654084" cy="454795"/>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EC6112E-E06F-46CA-87C9-BDD5BC62906C}"/>
              </a:ext>
            </a:extLst>
          </p:cNvPr>
          <p:cNvGrpSpPr/>
          <p:nvPr/>
        </p:nvGrpSpPr>
        <p:grpSpPr>
          <a:xfrm flipV="1">
            <a:off x="4965954" y="1657971"/>
            <a:ext cx="545434" cy="360571"/>
            <a:chOff x="16299988" y="2433852"/>
            <a:chExt cx="1011542" cy="814682"/>
          </a:xfrm>
        </p:grpSpPr>
        <p:cxnSp>
          <p:nvCxnSpPr>
            <p:cNvPr id="64" name="Connector: Curved 63">
              <a:extLst>
                <a:ext uri="{FF2B5EF4-FFF2-40B4-BE49-F238E27FC236}">
                  <a16:creationId xmlns:a16="http://schemas.microsoft.com/office/drawing/2014/main" id="{471F826C-5B28-40D9-8456-C06C4C26BA31}"/>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CDC88FB9-7AA3-496C-A212-B34BAD6C1F44}"/>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grpSp>
        <p:nvGrpSpPr>
          <p:cNvPr id="66" name="CORS meet">
            <a:extLst>
              <a:ext uri="{FF2B5EF4-FFF2-40B4-BE49-F238E27FC236}">
                <a16:creationId xmlns:a16="http://schemas.microsoft.com/office/drawing/2014/main" id="{570AF634-175F-4214-A8DD-A549D0028E49}"/>
              </a:ext>
            </a:extLst>
          </p:cNvPr>
          <p:cNvGrpSpPr>
            <a:grpSpLocks noChangeAspect="1"/>
          </p:cNvGrpSpPr>
          <p:nvPr/>
        </p:nvGrpSpPr>
        <p:grpSpPr>
          <a:xfrm>
            <a:off x="5921537" y="4285889"/>
            <a:ext cx="360571" cy="360571"/>
            <a:chOff x="8189735" y="2209800"/>
            <a:chExt cx="762000" cy="762000"/>
          </a:xfrm>
        </p:grpSpPr>
        <p:sp>
          <p:nvSpPr>
            <p:cNvPr id="67" name="Oval 66">
              <a:extLst>
                <a:ext uri="{FF2B5EF4-FFF2-40B4-BE49-F238E27FC236}">
                  <a16:creationId xmlns:a16="http://schemas.microsoft.com/office/drawing/2014/main" id="{BBB69E3E-464B-4DF4-B021-7334A5C344B5}"/>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8" name="Isosceles Triangle 67">
              <a:extLst>
                <a:ext uri="{FF2B5EF4-FFF2-40B4-BE49-F238E27FC236}">
                  <a16:creationId xmlns:a16="http://schemas.microsoft.com/office/drawing/2014/main" id="{592C0AD1-AE8C-49B9-86B6-789DC30B8313}"/>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9" name="CORS meet">
            <a:extLst>
              <a:ext uri="{FF2B5EF4-FFF2-40B4-BE49-F238E27FC236}">
                <a16:creationId xmlns:a16="http://schemas.microsoft.com/office/drawing/2014/main" id="{77059E02-F458-4F5D-8D9A-5E36A73468CA}"/>
              </a:ext>
            </a:extLst>
          </p:cNvPr>
          <p:cNvGrpSpPr>
            <a:grpSpLocks noChangeAspect="1"/>
          </p:cNvGrpSpPr>
          <p:nvPr/>
        </p:nvGrpSpPr>
        <p:grpSpPr>
          <a:xfrm>
            <a:off x="7858128" y="4487631"/>
            <a:ext cx="360571" cy="360571"/>
            <a:chOff x="8189735" y="2209800"/>
            <a:chExt cx="762000" cy="762000"/>
          </a:xfrm>
        </p:grpSpPr>
        <p:sp>
          <p:nvSpPr>
            <p:cNvPr id="70" name="Oval 69">
              <a:extLst>
                <a:ext uri="{FF2B5EF4-FFF2-40B4-BE49-F238E27FC236}">
                  <a16:creationId xmlns:a16="http://schemas.microsoft.com/office/drawing/2014/main" id="{03BDAFD5-9CF8-4D78-822D-0760CC60D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1" name="Isosceles Triangle 70">
              <a:extLst>
                <a:ext uri="{FF2B5EF4-FFF2-40B4-BE49-F238E27FC236}">
                  <a16:creationId xmlns:a16="http://schemas.microsoft.com/office/drawing/2014/main" id="{9A5FBD89-2911-4870-A5AE-E68E67D3FB6A}"/>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2" name="CORS meet">
            <a:extLst>
              <a:ext uri="{FF2B5EF4-FFF2-40B4-BE49-F238E27FC236}">
                <a16:creationId xmlns:a16="http://schemas.microsoft.com/office/drawing/2014/main" id="{645875C9-6FA8-4909-8A89-1F2038567D0F}"/>
              </a:ext>
            </a:extLst>
          </p:cNvPr>
          <p:cNvGrpSpPr>
            <a:grpSpLocks noChangeAspect="1"/>
          </p:cNvGrpSpPr>
          <p:nvPr/>
        </p:nvGrpSpPr>
        <p:grpSpPr>
          <a:xfrm>
            <a:off x="6191965" y="2255725"/>
            <a:ext cx="360571" cy="360571"/>
            <a:chOff x="8189735" y="2209800"/>
            <a:chExt cx="762000" cy="762000"/>
          </a:xfrm>
        </p:grpSpPr>
        <p:sp>
          <p:nvSpPr>
            <p:cNvPr id="73" name="Oval 72">
              <a:extLst>
                <a:ext uri="{FF2B5EF4-FFF2-40B4-BE49-F238E27FC236}">
                  <a16:creationId xmlns:a16="http://schemas.microsoft.com/office/drawing/2014/main" id="{B9A7B796-34C6-43B5-B94E-BF4004D468D1}"/>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4" name="Isosceles Triangle 73">
              <a:extLst>
                <a:ext uri="{FF2B5EF4-FFF2-40B4-BE49-F238E27FC236}">
                  <a16:creationId xmlns:a16="http://schemas.microsoft.com/office/drawing/2014/main" id="{26B5A48C-5F94-43FF-AD99-13981E3CBBD5}"/>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3" name="RINEX meet">
            <a:extLst>
              <a:ext uri="{FF2B5EF4-FFF2-40B4-BE49-F238E27FC236}">
                <a16:creationId xmlns:a16="http://schemas.microsoft.com/office/drawing/2014/main" id="{B3BFE284-D44C-4BA0-AB72-F7064E857AE2}"/>
              </a:ext>
            </a:extLst>
          </p:cNvPr>
          <p:cNvSpPr>
            <a:spLocks noChangeAspect="1"/>
          </p:cNvSpPr>
          <p:nvPr/>
        </p:nvSpPr>
        <p:spPr>
          <a:xfrm>
            <a:off x="6879838" y="3701501"/>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nvGrpSpPr>
          <p:cNvPr id="82" name="Group 81">
            <a:extLst>
              <a:ext uri="{FF2B5EF4-FFF2-40B4-BE49-F238E27FC236}">
                <a16:creationId xmlns:a16="http://schemas.microsoft.com/office/drawing/2014/main" id="{1DFE5B57-8A34-414C-8749-6F8E1D8BE5C7}"/>
              </a:ext>
            </a:extLst>
          </p:cNvPr>
          <p:cNvGrpSpPr/>
          <p:nvPr/>
        </p:nvGrpSpPr>
        <p:grpSpPr>
          <a:xfrm>
            <a:off x="6883386" y="1865503"/>
            <a:ext cx="1779238" cy="2198678"/>
            <a:chOff x="6883386" y="1865503"/>
            <a:chExt cx="1779238" cy="2198678"/>
          </a:xfrm>
        </p:grpSpPr>
        <p:cxnSp>
          <p:nvCxnSpPr>
            <p:cNvPr id="45" name="GVX - RTN/RTK">
              <a:extLst>
                <a:ext uri="{FF2B5EF4-FFF2-40B4-BE49-F238E27FC236}">
                  <a16:creationId xmlns:a16="http://schemas.microsoft.com/office/drawing/2014/main" id="{A189F495-B17D-45DC-937C-DF900C75E6BA}"/>
                </a:ext>
              </a:extLst>
            </p:cNvPr>
            <p:cNvCxnSpPr>
              <a:cxnSpLocks/>
              <a:endCxn id="52" idx="2"/>
            </p:cNvCxnSpPr>
            <p:nvPr/>
          </p:nvCxnSpPr>
          <p:spPr>
            <a:xfrm flipV="1">
              <a:off x="7191819" y="2401849"/>
              <a:ext cx="52804" cy="135774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46" name="GVX - RTN/RTK">
              <a:extLst>
                <a:ext uri="{FF2B5EF4-FFF2-40B4-BE49-F238E27FC236}">
                  <a16:creationId xmlns:a16="http://schemas.microsoft.com/office/drawing/2014/main" id="{5A739C3E-CAC2-46D8-BCC2-AD5CCBA27C73}"/>
                </a:ext>
              </a:extLst>
            </p:cNvPr>
            <p:cNvCxnSpPr>
              <a:cxnSpLocks/>
              <a:endCxn id="53" idx="2"/>
            </p:cNvCxnSpPr>
            <p:nvPr/>
          </p:nvCxnSpPr>
          <p:spPr>
            <a:xfrm flipV="1">
              <a:off x="7191819" y="2158863"/>
              <a:ext cx="709636" cy="1600726"/>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47" name="GVX - RTN/RTK">
              <a:extLst>
                <a:ext uri="{FF2B5EF4-FFF2-40B4-BE49-F238E27FC236}">
                  <a16:creationId xmlns:a16="http://schemas.microsoft.com/office/drawing/2014/main" id="{1F7B8061-8CC2-42C6-B06D-14BBFEA501D0}"/>
                </a:ext>
              </a:extLst>
            </p:cNvPr>
            <p:cNvCxnSpPr>
              <a:cxnSpLocks/>
              <a:endCxn id="51" idx="2"/>
            </p:cNvCxnSpPr>
            <p:nvPr/>
          </p:nvCxnSpPr>
          <p:spPr>
            <a:xfrm flipV="1">
              <a:off x="7191819" y="3054317"/>
              <a:ext cx="749325" cy="705272"/>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48" name="GVX - RTN/RTK">
              <a:extLst>
                <a:ext uri="{FF2B5EF4-FFF2-40B4-BE49-F238E27FC236}">
                  <a16:creationId xmlns:a16="http://schemas.microsoft.com/office/drawing/2014/main" id="{0CA527B1-E563-4C9F-A100-3F81858F60FD}"/>
                </a:ext>
              </a:extLst>
            </p:cNvPr>
            <p:cNvCxnSpPr>
              <a:cxnSpLocks/>
              <a:endCxn id="50" idx="1"/>
            </p:cNvCxnSpPr>
            <p:nvPr/>
          </p:nvCxnSpPr>
          <p:spPr>
            <a:xfrm flipV="1">
              <a:off x="7191819" y="3146600"/>
              <a:ext cx="1177445" cy="61298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50" name="GVX meet">
              <a:extLst>
                <a:ext uri="{FF2B5EF4-FFF2-40B4-BE49-F238E27FC236}">
                  <a16:creationId xmlns:a16="http://schemas.microsoft.com/office/drawing/2014/main" id="{CA1BEC7B-FBE5-4293-8714-1CC3013CDF0A}"/>
                </a:ext>
              </a:extLst>
            </p:cNvPr>
            <p:cNvSpPr>
              <a:spLocks noChangeAspect="1"/>
            </p:cNvSpPr>
            <p:nvPr/>
          </p:nvSpPr>
          <p:spPr>
            <a:xfrm>
              <a:off x="8369264" y="2999920"/>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GVX meet">
              <a:extLst>
                <a:ext uri="{FF2B5EF4-FFF2-40B4-BE49-F238E27FC236}">
                  <a16:creationId xmlns:a16="http://schemas.microsoft.com/office/drawing/2014/main" id="{818D49E2-EF4D-4652-B4AC-2E83811E90D6}"/>
                </a:ext>
              </a:extLst>
            </p:cNvPr>
            <p:cNvSpPr>
              <a:spLocks noChangeAspect="1"/>
            </p:cNvSpPr>
            <p:nvPr/>
          </p:nvSpPr>
          <p:spPr>
            <a:xfrm>
              <a:off x="7794464" y="2760957"/>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GVX meet">
              <a:extLst>
                <a:ext uri="{FF2B5EF4-FFF2-40B4-BE49-F238E27FC236}">
                  <a16:creationId xmlns:a16="http://schemas.microsoft.com/office/drawing/2014/main" id="{07179544-77B9-439B-A57D-6AD73CAF71A0}"/>
                </a:ext>
              </a:extLst>
            </p:cNvPr>
            <p:cNvSpPr>
              <a:spLocks noChangeAspect="1"/>
            </p:cNvSpPr>
            <p:nvPr/>
          </p:nvSpPr>
          <p:spPr>
            <a:xfrm>
              <a:off x="7097943" y="210848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GVX meet">
              <a:extLst>
                <a:ext uri="{FF2B5EF4-FFF2-40B4-BE49-F238E27FC236}">
                  <a16:creationId xmlns:a16="http://schemas.microsoft.com/office/drawing/2014/main" id="{BFB28D31-C0F5-4DE1-B0A6-0056CB13EEED}"/>
                </a:ext>
              </a:extLst>
            </p:cNvPr>
            <p:cNvSpPr>
              <a:spLocks noChangeAspect="1"/>
            </p:cNvSpPr>
            <p:nvPr/>
          </p:nvSpPr>
          <p:spPr>
            <a:xfrm>
              <a:off x="7754775" y="1865503"/>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0" name="RINEX+GVX meet">
              <a:extLst>
                <a:ext uri="{FF2B5EF4-FFF2-40B4-BE49-F238E27FC236}">
                  <a16:creationId xmlns:a16="http://schemas.microsoft.com/office/drawing/2014/main" id="{B5D99C3F-476F-47C0-AF7E-EE20385D86B9}"/>
                </a:ext>
              </a:extLst>
            </p:cNvPr>
            <p:cNvGrpSpPr>
              <a:grpSpLocks noChangeAspect="1"/>
            </p:cNvGrpSpPr>
            <p:nvPr/>
          </p:nvGrpSpPr>
          <p:grpSpPr>
            <a:xfrm>
              <a:off x="6883386" y="3703610"/>
              <a:ext cx="360571" cy="360571"/>
              <a:chOff x="6508495" y="3073095"/>
              <a:chExt cx="360571" cy="360571"/>
            </a:xfrm>
          </p:grpSpPr>
          <p:sp>
            <p:nvSpPr>
              <p:cNvPr id="61" name="Oval 60">
                <a:extLst>
                  <a:ext uri="{FF2B5EF4-FFF2-40B4-BE49-F238E27FC236}">
                    <a16:creationId xmlns:a16="http://schemas.microsoft.com/office/drawing/2014/main" id="{13CF79DA-E61A-4EAE-81A4-094605D43641}"/>
                  </a:ext>
                </a:extLst>
              </p:cNvPr>
              <p:cNvSpPr>
                <a:spLocks noChangeAspect="1"/>
              </p:cNvSpPr>
              <p:nvPr/>
            </p:nvSpPr>
            <p:spPr>
              <a:xfrm>
                <a:off x="6508495" y="3073095"/>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62" name="Diamond 61">
                <a:extLst>
                  <a:ext uri="{FF2B5EF4-FFF2-40B4-BE49-F238E27FC236}">
                    <a16:creationId xmlns:a16="http://schemas.microsoft.com/office/drawing/2014/main" id="{7EB0A9FD-0D84-49C7-9A0B-AAE9505DC2DF}"/>
                  </a:ext>
                </a:extLst>
              </p:cNvPr>
              <p:cNvSpPr>
                <a:spLocks noChangeAspect="1"/>
              </p:cNvSpPr>
              <p:nvPr/>
            </p:nvSpPr>
            <p:spPr>
              <a:xfrm>
                <a:off x="6542876" y="310657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40629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9B4AB8D-AD62-4553-BCCA-1E28CEA92B01}"/>
              </a:ext>
            </a:extLst>
          </p:cNvPr>
          <p:cNvSpPr>
            <a:spLocks noGrp="1"/>
          </p:cNvSpPr>
          <p:nvPr>
            <p:ph idx="4294967295" sz="half" type="dt"/>
          </p:nvPr>
        </p:nvSpPr>
        <p:spPr>
          <a:xfrm>
            <a:off x="0" y="4860552"/>
            <a:ext cx="2133600" cy="274637"/>
          </a:xfrm>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p>
        </p:txBody>
      </p:sp>
      <p:sp>
        <p:nvSpPr>
          <p:cNvPr id="6" name="Slide Number Placeholder 5">
            <a:extLst>
              <a:ext uri="{FF2B5EF4-FFF2-40B4-BE49-F238E27FC236}">
                <a16:creationId xmlns:a16="http://schemas.microsoft.com/office/drawing/2014/main" id="{68351B8A-344F-44BA-BEF5-27C3C9C33C68}"/>
              </a:ext>
            </a:extLst>
          </p:cNvPr>
          <p:cNvSpPr>
            <a:spLocks noGrp="1"/>
          </p:cNvSpPr>
          <p:nvPr>
            <p:ph idx="4294967295" sz="quarter" type="sldNum"/>
          </p:nvPr>
        </p:nvSpPr>
        <p:spPr>
          <a:xfrm>
            <a:off x="7010400" y="4860552"/>
            <a:ext cx="2133600" cy="274637"/>
          </a:xfrm>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114</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pic>
        <p:nvPicPr>
          <p:cNvPr id="7" name="NCN in WV">
            <a:extLst>
              <a:ext uri="{FF2B5EF4-FFF2-40B4-BE49-F238E27FC236}">
                <a16:creationId xmlns:a16="http://schemas.microsoft.com/office/drawing/2014/main" id="{11CCEF13-0851-4AB3-8471-65E3B8CE4881}"/>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1143000" y="-1169"/>
            <a:ext cx="6858000" cy="5129213"/>
          </a:xfrm>
          <a:prstGeom prst="rect">
            <a:avLst/>
          </a:prstGeom>
        </p:spPr>
      </p:pic>
      <p:sp>
        <p:nvSpPr>
          <p:cNvPr id="8" name="Title 1">
            <a:extLst>
              <a:ext uri="{FF2B5EF4-FFF2-40B4-BE49-F238E27FC236}">
                <a16:creationId xmlns:a16="http://schemas.microsoft.com/office/drawing/2014/main" id="{E839A9D4-FCF7-4DC3-B146-F583FE0022BD}"/>
              </a:ext>
            </a:extLst>
          </p:cNvPr>
          <p:cNvSpPr txBox="1">
            <a:spLocks/>
          </p:cNvSpPr>
          <p:nvPr/>
        </p:nvSpPr>
        <p:spPr>
          <a:xfrm>
            <a:off x="0" y="5981"/>
            <a:ext cx="9144000" cy="719359"/>
          </a:xfrm>
          <a:prstGeom prst="rect">
            <a:avLst/>
          </a:prstGeom>
        </p:spPr>
        <p:txBody>
          <a:bodyPr anchor="ctr"/>
          <a:lstStyle>
            <a:lvl1pPr algn="ctr" defTabSz="457200" eaLnBrk="1" hangingPunct="1" latinLnBrk="0" rtl="0">
              <a:spcBef>
                <a:spcPct val="0"/>
              </a:spcBef>
              <a:buNone/>
              <a:defRPr kern="1200" sz="4400">
                <a:solidFill>
                  <a:schemeClr val="tx1"/>
                </a:solidFill>
                <a:latin typeface="+mj-lt"/>
                <a:ea typeface="+mj-ea"/>
                <a:cs typeface="+mj-cs"/>
              </a:defRPr>
            </a:lvl1pPr>
          </a:lstStyle>
          <a:p>
            <a:pPr algn="ctr" defTabSz="457200" eaLnBrk="1" fontAlgn="auto" hangingPunct="1" indent="0" latinLnBrk="0" lvl="0" marL="0" marR="0" rtl="0">
              <a:lnSpc>
                <a:spcPct val="100000"/>
              </a:lnSpc>
              <a:spcBef>
                <a:spcPct val="0"/>
              </a:spcBef>
              <a:spcAft>
                <a:spcPts val="0"/>
              </a:spcAft>
              <a:buClrTx/>
              <a:buSzTx/>
              <a:buFontTx/>
              <a:buNone/>
              <a:tabLst/>
              <a:defRPr/>
            </a:pPr>
            <a:r>
              <a:rPr b="1" baseline="0" cap="none" dirty="0" i="0" kern="1200" kumimoji="0" lang="en-US" noProof="0" normalizeH="0" spc="0" strike="noStrike" sz="3150" u="none">
                <a:ln w="12700">
                  <a:solidFill>
                    <a:prstClr val="black"/>
                  </a:solidFill>
                </a:ln>
                <a:solidFill>
                  <a:srgbClr val="FFC000"/>
                </a:solidFill>
                <a:effectLst/>
                <a:uLnTx/>
                <a:uFillTx/>
                <a:latin charset="0" panose="020B0606030504020204" pitchFamily="34" typeface="Open Sans"/>
                <a:ea charset="0" panose="020B0606030504020204" pitchFamily="34" typeface="Open Sans"/>
                <a:cs charset="0" panose="020B0606030504020204" pitchFamily="34" typeface="Open Sans"/>
              </a:rPr>
              <a:t>NOAA CORS Network (NCN) in WV</a:t>
            </a:r>
          </a:p>
        </p:txBody>
      </p:sp>
    </p:spTree>
    <p:extLst>
      <p:ext uri="{BB962C8B-B14F-4D97-AF65-F5344CB8AC3E}">
        <p14:creationId xmlns:p14="http://schemas.microsoft.com/office/powerpoint/2010/main" val="102366236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4="http://schemas.microsoft.com/office/drawing/2010/main" xmlns:a16="http://schemas.microsoft.com/office/drawing/2014/main">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H CORS in WV">
            <a:extLst>
              <a:ext uri="{FF2B5EF4-FFF2-40B4-BE49-F238E27FC236}">
                <a16:creationId xmlns:a16="http://schemas.microsoft.com/office/drawing/2014/main" id="{06356FD7-B76A-434C-9321-C7E92F7C554F}"/>
              </a:ext>
            </a:extLst>
          </p:cNvPr>
          <p:cNvSpPr>
            <a:spLocks noChangeAspect="1"/>
          </p:cNvSpPr>
          <p:nvPr/>
        </p:nvSpPr>
        <p:spPr>
          <a:xfrm>
            <a:off x="1074291" y="11000"/>
            <a:ext cx="6926711" cy="5114579"/>
          </a:xfrm>
          <a:prstGeom prst="rect">
            <a:avLst/>
          </a:prstGeom>
          <a:blipFill dpi="0" rotWithShape="1">
            <a:blip r:embed="rId3">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3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3D5DADD-2205-4F66-9FB6-C3B565F561D4}"/>
              </a:ext>
            </a:extLst>
          </p:cNvPr>
          <p:cNvSpPr txBox="1">
            <a:spLocks/>
          </p:cNvSpPr>
          <p:nvPr/>
        </p:nvSpPr>
        <p:spPr>
          <a:xfrm>
            <a:off x="0" y="39233"/>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150" b="1" i="0" u="none" strike="noStrike" kern="1200" cap="none" spc="0" normalizeH="0" baseline="0" noProof="0" dirty="0">
                <a:ln w="12700">
                  <a:solidFill>
                    <a:prstClr val="black"/>
                  </a:solid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WVDOT CORS Network (and RTN)</a:t>
            </a:r>
          </a:p>
        </p:txBody>
      </p:sp>
      <p:sp>
        <p:nvSpPr>
          <p:cNvPr id="4" name="Freeform: Shape 3">
            <a:extLst>
              <a:ext uri="{FF2B5EF4-FFF2-40B4-BE49-F238E27FC236}">
                <a16:creationId xmlns:a16="http://schemas.microsoft.com/office/drawing/2014/main" id="{48D860C0-584B-4E1B-A0C7-759DEB5603FF}"/>
              </a:ext>
            </a:extLst>
          </p:cNvPr>
          <p:cNvSpPr/>
          <p:nvPr/>
        </p:nvSpPr>
        <p:spPr>
          <a:xfrm>
            <a:off x="2521980" y="2657531"/>
            <a:ext cx="2116763" cy="1601401"/>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57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9B4AB8D-AD62-4553-BCCA-1E28CEA92B01}"/>
              </a:ext>
            </a:extLst>
          </p:cNvPr>
          <p:cNvSpPr>
            <a:spLocks noGrp="1"/>
          </p:cNvSpPr>
          <p:nvPr>
            <p:ph idx="4294967295" sz="half" type="dt"/>
          </p:nvPr>
        </p:nvSpPr>
        <p:spPr>
          <a:xfrm>
            <a:off x="0" y="4860552"/>
            <a:ext cx="2133600" cy="274637"/>
          </a:xfrm>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p>
        </p:txBody>
      </p:sp>
      <p:sp>
        <p:nvSpPr>
          <p:cNvPr id="6" name="Slide Number Placeholder 5">
            <a:extLst>
              <a:ext uri="{FF2B5EF4-FFF2-40B4-BE49-F238E27FC236}">
                <a16:creationId xmlns:a16="http://schemas.microsoft.com/office/drawing/2014/main" id="{68351B8A-344F-44BA-BEF5-27C3C9C33C68}"/>
              </a:ext>
            </a:extLst>
          </p:cNvPr>
          <p:cNvSpPr>
            <a:spLocks noGrp="1"/>
          </p:cNvSpPr>
          <p:nvPr>
            <p:ph idx="4294967295" sz="quarter" type="sldNum"/>
          </p:nvPr>
        </p:nvSpPr>
        <p:spPr>
          <a:xfrm>
            <a:off x="7010400" y="4860552"/>
            <a:ext cx="2133600" cy="274637"/>
          </a:xfrm>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116</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pic>
        <p:nvPicPr>
          <p:cNvPr id="7" name="NCN in WV">
            <a:extLst>
              <a:ext uri="{FF2B5EF4-FFF2-40B4-BE49-F238E27FC236}">
                <a16:creationId xmlns:a16="http://schemas.microsoft.com/office/drawing/2014/main" id="{11CCEF13-0851-4AB3-8471-65E3B8CE4881}"/>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1143000" y="-1169"/>
            <a:ext cx="6858000" cy="5129213"/>
          </a:xfrm>
          <a:prstGeom prst="rect">
            <a:avLst/>
          </a:prstGeom>
        </p:spPr>
      </p:pic>
      <p:sp>
        <p:nvSpPr>
          <p:cNvPr id="8" name="Title 1">
            <a:extLst>
              <a:ext uri="{FF2B5EF4-FFF2-40B4-BE49-F238E27FC236}">
                <a16:creationId xmlns:a16="http://schemas.microsoft.com/office/drawing/2014/main" id="{E839A9D4-FCF7-4DC3-B146-F583FE0022BD}"/>
              </a:ext>
            </a:extLst>
          </p:cNvPr>
          <p:cNvSpPr txBox="1">
            <a:spLocks/>
          </p:cNvSpPr>
          <p:nvPr/>
        </p:nvSpPr>
        <p:spPr>
          <a:xfrm>
            <a:off x="0" y="5981"/>
            <a:ext cx="9144000" cy="719359"/>
          </a:xfrm>
          <a:prstGeom prst="rect">
            <a:avLst/>
          </a:prstGeom>
        </p:spPr>
        <p:txBody>
          <a:bodyPr anchor="ctr"/>
          <a:lstStyle>
            <a:lvl1pPr algn="ctr" defTabSz="457200" eaLnBrk="1" hangingPunct="1" latinLnBrk="0" rtl="0">
              <a:spcBef>
                <a:spcPct val="0"/>
              </a:spcBef>
              <a:buNone/>
              <a:defRPr kern="1200" sz="4400">
                <a:solidFill>
                  <a:schemeClr val="tx1"/>
                </a:solidFill>
                <a:latin typeface="+mj-lt"/>
                <a:ea typeface="+mj-ea"/>
                <a:cs typeface="+mj-cs"/>
              </a:defRPr>
            </a:lvl1pPr>
          </a:lstStyle>
          <a:p>
            <a:pPr algn="ctr" defTabSz="457200" eaLnBrk="1" fontAlgn="auto" hangingPunct="1" indent="0" latinLnBrk="0" lvl="0" marL="0" marR="0" rtl="0">
              <a:lnSpc>
                <a:spcPct val="100000"/>
              </a:lnSpc>
              <a:spcBef>
                <a:spcPct val="0"/>
              </a:spcBef>
              <a:spcAft>
                <a:spcPts val="0"/>
              </a:spcAft>
              <a:buClrTx/>
              <a:buSzTx/>
              <a:buFontTx/>
              <a:buNone/>
              <a:tabLst/>
              <a:defRPr/>
            </a:pPr>
            <a:r>
              <a:rPr b="1" baseline="0" cap="none" dirty="0" i="0" kern="1200" kumimoji="0" lang="en-US" noProof="0" normalizeH="0" spc="0" strike="noStrike" sz="3150" u="none">
                <a:ln w="12700">
                  <a:solidFill>
                    <a:prstClr val="black"/>
                  </a:solidFill>
                </a:ln>
                <a:solidFill>
                  <a:srgbClr val="FFC000"/>
                </a:solidFill>
                <a:effectLst/>
                <a:uLnTx/>
                <a:uFillTx/>
                <a:latin charset="0" panose="020B0606030504020204" pitchFamily="34" typeface="Open Sans"/>
                <a:ea charset="0" panose="020B0606030504020204" pitchFamily="34" typeface="Open Sans"/>
                <a:cs charset="0" panose="020B0606030504020204" pitchFamily="34" typeface="Open Sans"/>
              </a:rPr>
              <a:t>NOAA CORS Network (NCN) in WV</a:t>
            </a:r>
          </a:p>
        </p:txBody>
      </p:sp>
    </p:spTree>
    <p:extLst>
      <p:ext uri="{BB962C8B-B14F-4D97-AF65-F5344CB8AC3E}">
        <p14:creationId xmlns:p14="http://schemas.microsoft.com/office/powerpoint/2010/main" val="20789073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H CORS in WV">
            <a:extLst>
              <a:ext uri="{FF2B5EF4-FFF2-40B4-BE49-F238E27FC236}">
                <a16:creationId xmlns:a16="http://schemas.microsoft.com/office/drawing/2014/main" id="{06356FD7-B76A-434C-9321-C7E92F7C554F}"/>
              </a:ext>
            </a:extLst>
          </p:cNvPr>
          <p:cNvSpPr>
            <a:spLocks noChangeAspect="1"/>
          </p:cNvSpPr>
          <p:nvPr/>
        </p:nvSpPr>
        <p:spPr>
          <a:xfrm>
            <a:off x="1074291" y="11000"/>
            <a:ext cx="6926711" cy="5114579"/>
          </a:xfrm>
          <a:prstGeom prst="rect">
            <a:avLst/>
          </a:prstGeom>
          <a:blipFill dpi="0" rotWithShape="1">
            <a:blip r:embed="rId3">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3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3D5DADD-2205-4F66-9FB6-C3B565F561D4}"/>
              </a:ext>
            </a:extLst>
          </p:cNvPr>
          <p:cNvSpPr txBox="1">
            <a:spLocks/>
          </p:cNvSpPr>
          <p:nvPr/>
        </p:nvSpPr>
        <p:spPr>
          <a:xfrm>
            <a:off x="0" y="39233"/>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150" b="1" i="0" u="none" strike="noStrike" kern="1200" cap="none" spc="0" normalizeH="0" baseline="0" noProof="0" dirty="0">
                <a:ln w="12700">
                  <a:solidFill>
                    <a:prstClr val="black"/>
                  </a:solid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WVDOT CORS Network (and RTN)</a:t>
            </a:r>
          </a:p>
        </p:txBody>
      </p:sp>
      <p:sp>
        <p:nvSpPr>
          <p:cNvPr id="4" name="Freeform: Shape 3">
            <a:extLst>
              <a:ext uri="{FF2B5EF4-FFF2-40B4-BE49-F238E27FC236}">
                <a16:creationId xmlns:a16="http://schemas.microsoft.com/office/drawing/2014/main" id="{48D860C0-584B-4E1B-A0C7-759DEB5603FF}"/>
              </a:ext>
            </a:extLst>
          </p:cNvPr>
          <p:cNvSpPr/>
          <p:nvPr/>
        </p:nvSpPr>
        <p:spPr>
          <a:xfrm>
            <a:off x="2521980" y="2657531"/>
            <a:ext cx="2116763" cy="1601401"/>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88A0FBD4-C954-40DF-864A-A1EA5D49D9AF}"/>
              </a:ext>
            </a:extLst>
          </p:cNvPr>
          <p:cNvSpPr/>
          <p:nvPr/>
        </p:nvSpPr>
        <p:spPr>
          <a:xfrm>
            <a:off x="85075" y="1562794"/>
            <a:ext cx="2436903" cy="640080"/>
          </a:xfrm>
          <a:prstGeom prst="wedgeRoundRectCallout">
            <a:avLst>
              <a:gd name="adj1" fmla="val 59635"/>
              <a:gd name="adj2" fmla="val 174117"/>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Cambria" panose="02040503050406030204"/>
                <a:ea typeface="+mn-ea"/>
                <a:cs typeface="+mn-cs"/>
              </a:rPr>
              <a:t>non-NCN CORS</a:t>
            </a:r>
          </a:p>
        </p:txBody>
      </p:sp>
    </p:spTree>
    <p:extLst>
      <p:ext uri="{BB962C8B-B14F-4D97-AF65-F5344CB8AC3E}">
        <p14:creationId xmlns:p14="http://schemas.microsoft.com/office/powerpoint/2010/main" val="882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repeatCount="3000" fill="hold" nodeType="clickEffect">
                                  <p:stCondLst>
                                    <p:cond delay="0"/>
                                  </p:stCondLst>
                                  <p:childTnLst>
                                    <p:animEffect transition="out" filter="fade">
                                      <p:cBhvr>
                                        <p:cTn id="15" dur="750" tmFilter="0, 0; .2, .5; .8, .5; 1, 0"/>
                                        <p:tgtEl>
                                          <p:spTgt spid="6">
                                            <p:txEl>
                                              <p:pRg st="0" end="0"/>
                                            </p:txEl>
                                          </p:spTgt>
                                        </p:tgtEl>
                                      </p:cBhvr>
                                    </p:animEffect>
                                    <p:animScale>
                                      <p:cBhvr>
                                        <p:cTn id="16" dur="375"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 Placeholder 8">
            <a:extLst>
              <a:ext uri="{FF2B5EF4-FFF2-40B4-BE49-F238E27FC236}">
                <a16:creationId xmlns:a16="http://schemas.microsoft.com/office/drawing/2014/main" id="{B26A61AC-2F85-4EF1-91E6-BCA25F46D4B0}"/>
              </a:ext>
            </a:extLst>
          </p:cNvPr>
          <p:cNvSpPr>
            <a:spLocks noGrp="1"/>
          </p:cNvSpPr>
          <p:nvPr>
            <p:ph type="body" sz="half" idx="2"/>
          </p:nvPr>
        </p:nvSpPr>
        <p:spPr>
          <a:xfrm>
            <a:off x="457202" y="1805942"/>
            <a:ext cx="8229599" cy="2788683"/>
          </a:xfrm>
        </p:spPr>
        <p:txBody>
          <a:bodyPr>
            <a:noAutofit/>
          </a:bodyPr>
          <a:lstStyle/>
          <a:p>
            <a:pPr marL="228600" indent="-228600">
              <a:buFont typeface="Arial" panose="020B0604020202020204" pitchFamily="34" charset="0"/>
              <a:buChar char="•"/>
            </a:pPr>
            <a:r>
              <a:rPr lang="en-US" sz="2000" dirty="0">
                <a:latin typeface="Cambria" panose="02040503050406030204" pitchFamily="18" charset="0"/>
                <a:ea typeface="Cambria" panose="02040503050406030204" pitchFamily="18" charset="0"/>
              </a:rPr>
              <a:t>Network users typically have access to non-NCN CORS data</a:t>
            </a:r>
          </a:p>
          <a:p>
            <a:pPr marL="800100" lvl="1" indent="-192088">
              <a:buFont typeface="Arial" panose="020B0604020202020204" pitchFamily="34" charset="0"/>
              <a:buChar char="•"/>
            </a:pPr>
            <a:r>
              <a:rPr lang="en-US" sz="1800" dirty="0">
                <a:latin typeface="Cambria" panose="02040503050406030204" pitchFamily="18" charset="0"/>
                <a:ea typeface="Cambria" panose="02040503050406030204" pitchFamily="18" charset="0"/>
              </a:rPr>
              <a:t>Sometimes called the “Reference Data Shop”</a:t>
            </a:r>
          </a:p>
          <a:p>
            <a:pPr marL="228600" indent="-228600">
              <a:spcBef>
                <a:spcPts val="1200"/>
              </a:spcBef>
              <a:buFont typeface="Arial" panose="020B0604020202020204" pitchFamily="34" charset="0"/>
              <a:buChar char="•"/>
            </a:pPr>
            <a:r>
              <a:rPr lang="en-US" sz="2000" dirty="0">
                <a:latin typeface="Cambria" panose="02040503050406030204" pitchFamily="18" charset="0"/>
                <a:ea typeface="Cambria" panose="02040503050406030204" pitchFamily="18" charset="0"/>
              </a:rPr>
              <a:t>Some network providers do not provide long-term user access</a:t>
            </a:r>
          </a:p>
          <a:p>
            <a:pPr marL="800100" lvl="1" indent="-192088">
              <a:buFont typeface="Arial" panose="020B0604020202020204" pitchFamily="34" charset="0"/>
              <a:buChar char="•"/>
            </a:pPr>
            <a:r>
              <a:rPr lang="en-US" sz="1800" dirty="0">
                <a:latin typeface="Cambria" panose="02040503050406030204" pitchFamily="18" charset="0"/>
                <a:ea typeface="Cambria" panose="02040503050406030204" pitchFamily="18" charset="0"/>
                <a:sym typeface="Wingdings" panose="05000000000000000000" pitchFamily="2" charset="2"/>
              </a:rPr>
              <a:t>Anywhere from just </a:t>
            </a:r>
            <a:r>
              <a:rPr lang="en-US" sz="1800" dirty="0">
                <a:latin typeface="Cambria" panose="02040503050406030204" pitchFamily="18" charset="0"/>
                <a:ea typeface="Cambria" panose="02040503050406030204" pitchFamily="18" charset="0"/>
              </a:rPr>
              <a:t>45 days to 365 days</a:t>
            </a:r>
          </a:p>
          <a:p>
            <a:pPr marL="228600" indent="-228600">
              <a:spcBef>
                <a:spcPts val="1200"/>
              </a:spcBef>
              <a:buFont typeface="Arial" panose="020B0604020202020204" pitchFamily="34" charset="0"/>
              <a:buChar char="•"/>
            </a:pPr>
            <a:r>
              <a:rPr lang="en-US" sz="2000" dirty="0">
                <a:latin typeface="Cambria" panose="02040503050406030204" pitchFamily="18" charset="0"/>
                <a:ea typeface="Cambria" panose="02040503050406030204" pitchFamily="18" charset="0"/>
              </a:rPr>
              <a:t>Investigate this during Project Planning</a:t>
            </a:r>
          </a:p>
          <a:p>
            <a:pPr marL="800100" lvl="1" indent="-192088">
              <a:buFont typeface="Arial" panose="020B0604020202020204" pitchFamily="34" charset="0"/>
              <a:buChar char="•"/>
            </a:pPr>
            <a:r>
              <a:rPr lang="en-US" sz="1800" dirty="0">
                <a:latin typeface="Cambria" panose="02040503050406030204" pitchFamily="18" charset="0"/>
                <a:ea typeface="Cambria" panose="02040503050406030204" pitchFamily="18" charset="0"/>
              </a:rPr>
              <a:t>If non-NCN CORS data is not available…</a:t>
            </a:r>
          </a:p>
          <a:p>
            <a:pPr marL="1350962" lvl="2" indent="-285750">
              <a:buFont typeface="Cambria" panose="02040503050406030204" pitchFamily="18" charset="0"/>
              <a:buChar char="‒"/>
            </a:pPr>
            <a:r>
              <a:rPr lang="en-US" sz="1600" dirty="0">
                <a:latin typeface="Cambria" panose="02040503050406030204" pitchFamily="18" charset="0"/>
                <a:ea typeface="Cambria" panose="02040503050406030204" pitchFamily="18" charset="0"/>
              </a:rPr>
              <a:t>NGS </a:t>
            </a:r>
            <a:r>
              <a:rPr lang="en-US" sz="1600" b="1" dirty="0">
                <a:latin typeface="Cambria" panose="02040503050406030204" pitchFamily="18" charset="0"/>
                <a:ea typeface="Cambria" panose="02040503050406030204" pitchFamily="18" charset="0"/>
              </a:rPr>
              <a:t>cannot</a:t>
            </a:r>
            <a:r>
              <a:rPr lang="en-US" sz="1600" dirty="0">
                <a:latin typeface="Cambria" panose="02040503050406030204" pitchFamily="18" charset="0"/>
                <a:ea typeface="Cambria" panose="02040503050406030204" pitchFamily="18" charset="0"/>
              </a:rPr>
              <a:t> help with that</a:t>
            </a:r>
          </a:p>
          <a:p>
            <a:pPr marL="1350962" lvl="2" indent="-285750">
              <a:buFont typeface="Cambria" panose="02040503050406030204" pitchFamily="18" charset="0"/>
              <a:buChar char="‒"/>
            </a:pPr>
            <a:r>
              <a:rPr lang="en-US" sz="1600" dirty="0">
                <a:latin typeface="Cambria" panose="02040503050406030204" pitchFamily="18" charset="0"/>
                <a:ea typeface="Cambria" panose="02040503050406030204" pitchFamily="18" charset="0"/>
              </a:rPr>
              <a:t>Contact </a:t>
            </a:r>
            <a:r>
              <a:rPr lang="en-US" sz="1600" i="1" dirty="0">
                <a:latin typeface="Cambria" panose="02040503050406030204" pitchFamily="18" charset="0"/>
                <a:ea typeface="Cambria" panose="02040503050406030204" pitchFamily="18" charset="0"/>
              </a:rPr>
              <a:t>your n</a:t>
            </a:r>
            <a:r>
              <a:rPr lang="en-US" sz="1600" i="1" dirty="0">
                <a:latin typeface="Cambria" panose="02040503050406030204" pitchFamily="18" charset="0"/>
                <a:ea typeface="Cambria" panose="02040503050406030204" pitchFamily="18" charset="0"/>
                <a:sym typeface="Wingdings" panose="05000000000000000000" pitchFamily="2" charset="2"/>
              </a:rPr>
              <a:t>etwork provider</a:t>
            </a:r>
            <a:r>
              <a:rPr lang="en-US" sz="1600" dirty="0">
                <a:latin typeface="Cambria" panose="02040503050406030204" pitchFamily="18" charset="0"/>
                <a:ea typeface="Cambria" panose="02040503050406030204" pitchFamily="18" charset="0"/>
                <a:sym typeface="Wingdings" panose="05000000000000000000" pitchFamily="2" charset="2"/>
              </a:rPr>
              <a:t> for possible access to </a:t>
            </a:r>
            <a:r>
              <a:rPr lang="en-US" sz="1600" i="1" dirty="0">
                <a:latin typeface="Cambria" panose="02040503050406030204" pitchFamily="18" charset="0"/>
                <a:ea typeface="Cambria" panose="02040503050406030204" pitchFamily="18" charset="0"/>
                <a:sym typeface="Wingdings" panose="05000000000000000000" pitchFamily="2" charset="2"/>
              </a:rPr>
              <a:t>their archived</a:t>
            </a:r>
            <a:r>
              <a:rPr lang="en-US" sz="1600" dirty="0">
                <a:latin typeface="Cambria" panose="02040503050406030204" pitchFamily="18" charset="0"/>
                <a:ea typeface="Cambria" panose="02040503050406030204" pitchFamily="18" charset="0"/>
                <a:sym typeface="Wingdings" panose="05000000000000000000" pitchFamily="2" charset="2"/>
              </a:rPr>
              <a:t> data</a:t>
            </a:r>
            <a:endParaRPr lang="en-US" sz="1600" dirty="0">
              <a:solidFill>
                <a:prstClr val="black"/>
              </a:solidFill>
            </a:endParaRPr>
          </a:p>
        </p:txBody>
      </p:sp>
      <p:sp>
        <p:nvSpPr>
          <p:cNvPr id="8" name="Text Placeholder 8">
            <a:extLst>
              <a:ext uri="{FF2B5EF4-FFF2-40B4-BE49-F238E27FC236}">
                <a16:creationId xmlns:a16="http://schemas.microsoft.com/office/drawing/2014/main" id="{97D718E7-882D-42F7-9B04-6D9EA36E2609}"/>
              </a:ext>
            </a:extLst>
          </p:cNvPr>
          <p:cNvSpPr txBox="1">
            <a:spLocks/>
          </p:cNvSpPr>
          <p:nvPr/>
        </p:nvSpPr>
        <p:spPr>
          <a:xfrm>
            <a:off x="457713" y="2242655"/>
            <a:ext cx="3117849" cy="65922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600"/>
              </a:spcBef>
              <a:spcAft>
                <a:spcPts val="0"/>
              </a:spcAft>
              <a:buClrTx/>
              <a:buSzTx/>
              <a:buFont typeface="+mj-lt"/>
              <a:buAutoNum type="arabicPeriod" startAt="3"/>
              <a:tabLst/>
              <a:defRPr/>
            </a:pPr>
            <a:r>
              <a:rPr kumimoji="0" lang="en-US" sz="1600" b="0" i="0" u="none" strike="noStrike" kern="1200" cap="none" spc="0" normalizeH="0" baseline="0" noProof="0" dirty="0">
                <a:ln>
                  <a:noFill/>
                </a:ln>
                <a:solidFill>
                  <a:prstClr val="black"/>
                </a:solidFill>
                <a:effectLst/>
                <a:uLnTx/>
                <a:uFillTx/>
                <a:latin typeface="Cambria" panose="02040503050406030204"/>
                <a:ea typeface="+mn-ea"/>
                <a:cs typeface="+mn-cs"/>
              </a:rPr>
              <a:t>Download non-NCN CORS data</a:t>
            </a:r>
          </a:p>
          <a:p>
            <a:pPr marL="460375" marR="0" lvl="1" indent="-173038" algn="l" defTabSz="457200" rtl="0" eaLnBrk="1" fontAlgn="auto" latinLnBrk="0" hangingPunct="1">
              <a:lnSpc>
                <a:spcPct val="100000"/>
              </a:lnSpc>
              <a:spcBef>
                <a:spcPct val="20000"/>
              </a:spcBef>
              <a:spcAft>
                <a:spcPts val="0"/>
              </a:spcAft>
              <a:buClrTx/>
              <a:buSzTx/>
              <a:buFont typeface="Cambria" panose="02040503050406030204" pitchFamily="18" charset="0"/>
              <a:buChar char="‒"/>
              <a:tabLst/>
              <a:defRPr/>
            </a:pPr>
            <a:r>
              <a:rPr kumimoji="0" lang="en-US" sz="1200" b="0" i="0" u="none" strike="noStrike" kern="1200" cap="none" spc="0" normalizeH="0" baseline="0" noProof="0" dirty="0">
                <a:ln>
                  <a:noFill/>
                </a:ln>
                <a:solidFill>
                  <a:prstClr val="black"/>
                </a:solidFill>
                <a:effectLst/>
                <a:uLnTx/>
                <a:uFillTx/>
                <a:latin typeface="Cambria" panose="02040503050406030204"/>
                <a:ea typeface="+mn-ea"/>
                <a:cs typeface="+mn-cs"/>
              </a:rPr>
              <a:t>From your network provider</a:t>
            </a:r>
          </a:p>
        </p:txBody>
      </p:sp>
      <p:sp>
        <p:nvSpPr>
          <p:cNvPr id="9" name="Title 6">
            <a:extLst>
              <a:ext uri="{FF2B5EF4-FFF2-40B4-BE49-F238E27FC236}">
                <a16:creationId xmlns:a16="http://schemas.microsoft.com/office/drawing/2014/main" id="{CF42C050-2830-4422-8423-24D90C6B304D}"/>
              </a:ext>
            </a:extLst>
          </p:cNvPr>
          <p:cNvSpPr txBox="1">
            <a:spLocks/>
          </p:cNvSpPr>
          <p:nvPr/>
        </p:nvSpPr>
        <p:spPr>
          <a:xfrm>
            <a:off x="457202" y="379358"/>
            <a:ext cx="3876301" cy="871538"/>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mj-ea"/>
                <a:cs typeface="+mj-cs"/>
              </a:rPr>
              <a:t>1) </a:t>
            </a:r>
            <a:r>
              <a:rPr kumimoji="0" lang="en-US" sz="2800" b="1" i="0" u="none" strike="noStrike" kern="1200" cap="none" spc="0" normalizeH="0" baseline="0" noProof="0" dirty="0">
                <a:ln>
                  <a:noFill/>
                </a:ln>
                <a:solidFill>
                  <a:prstClr val="black"/>
                </a:solidFill>
                <a:effectLst/>
                <a:uLnTx/>
                <a:uFillTx/>
                <a:latin typeface="Cambria" panose="02040503050406030204"/>
                <a:ea typeface="+mj-ea"/>
                <a:cs typeface="+mj-cs"/>
              </a:rPr>
              <a:t>CORS + RTN</a:t>
            </a:r>
            <a:br>
              <a:rPr kumimoji="0" lang="en-US" sz="2400" b="0" i="0" u="none" strike="noStrike" kern="1200" cap="none" spc="0" normalizeH="0" baseline="0" noProof="0" dirty="0">
                <a:ln>
                  <a:noFill/>
                </a:ln>
                <a:solidFill>
                  <a:prstClr val="black"/>
                </a:solidFill>
                <a:effectLst/>
                <a:uLnTx/>
                <a:uFillTx/>
                <a:latin typeface="Cambria" panose="02040503050406030204"/>
                <a:ea typeface="+mj-ea"/>
                <a:cs typeface="+mj-cs"/>
              </a:rPr>
            </a:br>
            <a:r>
              <a:rPr kumimoji="0" lang="en-US" sz="2400" b="0" i="0" u="none" strike="noStrike" kern="1200" cap="none" spc="0" normalizeH="0" baseline="0" noProof="0" dirty="0">
                <a:ln>
                  <a:noFill/>
                </a:ln>
                <a:solidFill>
                  <a:prstClr val="black"/>
                </a:solidFill>
                <a:effectLst/>
                <a:uLnTx/>
                <a:uFillTx/>
                <a:latin typeface="Cambria" panose="02040503050406030204"/>
                <a:ea typeface="+mj-ea"/>
                <a:cs typeface="+mj-cs"/>
              </a:rPr>
              <a:t>     a) </a:t>
            </a:r>
            <a:r>
              <a:rPr kumimoji="0" lang="en-US" sz="2400" b="1" i="0" u="none" strike="noStrike" kern="1200" cap="none" spc="0" normalizeH="0" baseline="0" noProof="0" dirty="0">
                <a:ln>
                  <a:noFill/>
                </a:ln>
                <a:solidFill>
                  <a:prstClr val="black"/>
                </a:solidFill>
                <a:effectLst/>
                <a:uLnTx/>
                <a:uFillTx/>
                <a:latin typeface="Cambria" panose="02040503050406030204"/>
                <a:ea typeface="+mj-ea"/>
                <a:cs typeface="+mj-cs"/>
              </a:rPr>
              <a:t>CORS are </a:t>
            </a:r>
            <a:r>
              <a:rPr kumimoji="0" lang="en-US" sz="2400" b="1" i="0" u="sng" strike="noStrike" kern="1200" cap="none" spc="0" normalizeH="0" baseline="0" noProof="0" dirty="0">
                <a:ln>
                  <a:noFill/>
                </a:ln>
                <a:solidFill>
                  <a:prstClr val="black"/>
                </a:solidFill>
                <a:effectLst/>
                <a:uLnTx/>
                <a:uFillTx/>
                <a:latin typeface="Cambria" panose="02040503050406030204"/>
                <a:ea typeface="+mj-ea"/>
                <a:cs typeface="+mj-cs"/>
              </a:rPr>
              <a:t>not</a:t>
            </a:r>
            <a:r>
              <a:rPr kumimoji="0" lang="en-US" sz="2400" b="1" i="0" u="none" strike="noStrike" kern="1200" cap="none" spc="0" normalizeH="0" baseline="0" noProof="0" dirty="0">
                <a:ln>
                  <a:noFill/>
                </a:ln>
                <a:solidFill>
                  <a:prstClr val="black"/>
                </a:solidFill>
                <a:effectLst/>
                <a:uLnTx/>
                <a:uFillTx/>
                <a:latin typeface="Cambria" panose="02040503050406030204"/>
                <a:ea typeface="+mj-ea"/>
                <a:cs typeface="+mj-cs"/>
              </a:rPr>
              <a:t> in NCN</a:t>
            </a:r>
          </a:p>
        </p:txBody>
      </p:sp>
    </p:spTree>
    <p:extLst>
      <p:ext uri="{BB962C8B-B14F-4D97-AF65-F5344CB8AC3E}">
        <p14:creationId xmlns:p14="http://schemas.microsoft.com/office/powerpoint/2010/main" val="192853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500"/>
                                  </p:stCondLst>
                                  <p:childTnLst>
                                    <p:animMotion origin="layout" path="M 3.88889E-6 0 L 3.88889E-6 -0.19228 " pathEditMode="fixed" rAng="0" ptsTypes="AA">
                                      <p:cBhvr>
                                        <p:cTn id="6" dur="2000" fill="hold"/>
                                        <p:tgtEl>
                                          <p:spTgt spid="8"/>
                                        </p:tgtEl>
                                        <p:attrNameLst>
                                          <p:attrName>ppt_x</p:attrName>
                                          <p:attrName>ppt_y</p:attrName>
                                        </p:attrNameLst>
                                      </p:cBhvr>
                                      <p:rCtr x="0" y="-9630"/>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p:bldP spid="8" grpId="0"/>
    </p:bldLst>
  </p:timing>
</p:sld>
</file>

<file path=ppt/slides/slide1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idx="10" sz="half" type="dt"/>
          </p:nvPr>
        </p:nvSpPr>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idx="12" sz="quarter" type="sldNum"/>
          </p:nvPr>
        </p:nvSpPr>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119</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sp>
        <p:nvSpPr>
          <p:cNvPr id="9" name="Title 6">
            <a:extLst>
              <a:ext uri="{FF2B5EF4-FFF2-40B4-BE49-F238E27FC236}">
                <a16:creationId xmlns:a16="http://schemas.microsoft.com/office/drawing/2014/main" id="{CF42C050-2830-4422-8423-24D90C6B304D}"/>
              </a:ext>
            </a:extLst>
          </p:cNvPr>
          <p:cNvSpPr txBox="1">
            <a:spLocks/>
          </p:cNvSpPr>
          <p:nvPr/>
        </p:nvSpPr>
        <p:spPr>
          <a:xfrm>
            <a:off x="457202" y="379358"/>
            <a:ext cx="3876301" cy="871538"/>
          </a:xfrm>
          <a:prstGeom prst="rect">
            <a:avLst/>
          </a:prstGeom>
        </p:spPr>
        <p:txBody>
          <a:bodyPr anchor="b" bIns="45720" lIns="91440" rIns="91440" rtlCol="0" tIns="45720" vert="horz">
            <a:noAutofit/>
          </a:bodyPr>
          <a:lstStyle>
            <a:lvl1pPr algn="l" defTabSz="457200" eaLnBrk="1" hangingPunct="1" latinLnBrk="0" rtl="0">
              <a:spcBef>
                <a:spcPct val="0"/>
              </a:spcBef>
              <a:buNone/>
              <a:defRPr b="1" kern="1200" sz="2000">
                <a:solidFill>
                  <a:schemeClr val="tx1"/>
                </a:solidFill>
                <a:latin typeface="+mj-lt"/>
                <a:ea typeface="+mj-ea"/>
                <a:cs typeface="+mj-cs"/>
              </a:defRPr>
            </a:lvl1pPr>
          </a:lstStyle>
          <a:p>
            <a:pPr algn="l" defTabSz="457200" eaLnBrk="1" fontAlgn="auto" hangingPunct="1" indent="0" latinLnBrk="0" lvl="0" marL="0" marR="0" rtl="0">
              <a:lnSpc>
                <a:spcPct val="100000"/>
              </a:lnSpc>
              <a:spcBef>
                <a:spcPct val="0"/>
              </a:spcBef>
              <a:spcAft>
                <a:spcPts val="0"/>
              </a:spcAft>
              <a:buClrTx/>
              <a:buSzTx/>
              <a:buFontTx/>
              <a:buNone/>
              <a:tabLst/>
              <a:defRPr/>
            </a:pPr>
            <a:r>
              <a:rPr b="0" baseline="0" cap="none" dirty="0" i="0" kern="1200" kumimoji="0" lang="en-US" noProof="0" normalizeH="0" spc="0" strike="noStrike" sz="2400" u="none">
                <a:ln>
                  <a:noFill/>
                </a:ln>
                <a:solidFill>
                  <a:prstClr val="black"/>
                </a:solidFill>
                <a:effectLst/>
                <a:uLnTx/>
                <a:uFillTx/>
                <a:latin panose="02040503050406030204" typeface="Cambria"/>
                <a:ea typeface="+mj-ea"/>
                <a:cs typeface="+mj-cs"/>
              </a:rPr>
              <a:t>1) </a:t>
            </a:r>
            <a:r>
              <a:rPr b="1" baseline="0" cap="none" dirty="0" i="0" kern="1200" kumimoji="0" lang="en-US" noProof="0" normalizeH="0" spc="0" strike="noStrike" sz="2800" u="none">
                <a:ln>
                  <a:noFill/>
                </a:ln>
                <a:solidFill>
                  <a:prstClr val="black"/>
                </a:solidFill>
                <a:effectLst/>
                <a:uLnTx/>
                <a:uFillTx/>
                <a:latin panose="02040503050406030204" typeface="Cambria"/>
                <a:ea typeface="+mj-ea"/>
                <a:cs typeface="+mj-cs"/>
              </a:rPr>
              <a:t>CORS + RTN</a:t>
            </a:r>
            <a:br>
              <a:rPr b="0" baseline="0" cap="none" dirty="0" i="0" kern="1200" kumimoji="0" lang="en-US" noProof="0" normalizeH="0" spc="0" strike="noStrike" sz="2400" u="none">
                <a:ln>
                  <a:noFill/>
                </a:ln>
                <a:solidFill>
                  <a:prstClr val="black"/>
                </a:solidFill>
                <a:effectLst/>
                <a:uLnTx/>
                <a:uFillTx/>
                <a:latin panose="02040503050406030204" typeface="Cambria"/>
                <a:ea typeface="+mj-ea"/>
                <a:cs typeface="+mj-cs"/>
              </a:rPr>
            </a:br>
            <a:r>
              <a:rPr b="0" baseline="0" cap="none" dirty="0" i="0" kern="1200" kumimoji="0" lang="en-US" noProof="0" normalizeH="0" spc="0" strike="noStrike" sz="2400" u="none">
                <a:ln>
                  <a:noFill/>
                </a:ln>
                <a:solidFill>
                  <a:prstClr val="black"/>
                </a:solidFill>
                <a:effectLst/>
                <a:uLnTx/>
                <a:uFillTx/>
                <a:latin panose="02040503050406030204" typeface="Cambria"/>
                <a:ea typeface="+mj-ea"/>
                <a:cs typeface="+mj-cs"/>
              </a:rPr>
              <a:t>     a) </a:t>
            </a:r>
            <a:r>
              <a:rPr b="1" baseline="0" cap="none" dirty="0" i="0" kern="1200" kumimoji="0" lang="en-US" noProof="0" normalizeH="0" spc="0" strike="noStrike" sz="2400" u="none">
                <a:ln>
                  <a:noFill/>
                </a:ln>
                <a:solidFill>
                  <a:prstClr val="black"/>
                </a:solidFill>
                <a:effectLst/>
                <a:uLnTx/>
                <a:uFillTx/>
                <a:latin panose="02040503050406030204" typeface="Cambria"/>
                <a:ea typeface="+mj-ea"/>
                <a:cs typeface="+mj-cs"/>
              </a:rPr>
              <a:t>CORS are </a:t>
            </a:r>
            <a:r>
              <a:rPr b="1" baseline="0" cap="none" dirty="0" i="0" kern="1200" kumimoji="0" lang="en-US" noProof="0" normalizeH="0" spc="0" strike="noStrike" sz="2400" u="sng">
                <a:ln>
                  <a:noFill/>
                </a:ln>
                <a:solidFill>
                  <a:prstClr val="black"/>
                </a:solidFill>
                <a:effectLst/>
                <a:uLnTx/>
                <a:uFillTx/>
                <a:latin panose="02040503050406030204" typeface="Cambria"/>
                <a:ea typeface="+mj-ea"/>
                <a:cs typeface="+mj-cs"/>
              </a:rPr>
              <a:t>not</a:t>
            </a:r>
            <a:r>
              <a:rPr b="1" baseline="0" cap="none" dirty="0" i="0" kern="1200" kumimoji="0" lang="en-US" noProof="0" normalizeH="0" spc="0" strike="noStrike" sz="2400" u="none">
                <a:ln>
                  <a:noFill/>
                </a:ln>
                <a:solidFill>
                  <a:prstClr val="black"/>
                </a:solidFill>
                <a:effectLst/>
                <a:uLnTx/>
                <a:uFillTx/>
                <a:latin panose="02040503050406030204" typeface="Cambria"/>
                <a:ea typeface="+mj-ea"/>
                <a:cs typeface="+mj-cs"/>
              </a:rPr>
              <a:t> in NCN</a:t>
            </a:r>
          </a:p>
        </p:txBody>
      </p:sp>
      <p:pic>
        <p:nvPicPr>
          <p:cNvPr id="10" name="Picture 9">
            <a:extLst>
              <a:ext uri="{FF2B5EF4-FFF2-40B4-BE49-F238E27FC236}">
                <a16:creationId xmlns:a16="http://schemas.microsoft.com/office/drawing/2014/main" id="{1CFB94FB-DDA4-48A3-BBD3-4656E8DE6F5F}"/>
              </a:ext>
            </a:extLst>
          </p:cNvPr>
          <p:cNvPicPr>
            <a:picLocks noChangeAspect="1"/>
          </p:cNvPicPr>
          <p:nvPr/>
        </p:nvPicPr>
        <p:blipFill rotWithShape="1">
          <a:blip r:embed="rId3"/>
          <a:srcRect b="130" t="-34"/>
          <a:stretch/>
        </p:blipFill>
        <p:spPr>
          <a:xfrm>
            <a:off x="908532" y="1275649"/>
            <a:ext cx="7553708" cy="3594009"/>
          </a:xfrm>
          <a:prstGeom prst="rect">
            <a:avLst/>
          </a:prstGeom>
          <a:ln w="38100">
            <a:solidFill>
              <a:schemeClr val="bg1">
                <a:lumMod val="65000"/>
              </a:schemeClr>
            </a:solidFill>
          </a:ln>
        </p:spPr>
      </p:pic>
      <p:sp>
        <p:nvSpPr>
          <p:cNvPr id="11" name="Rectangle: Rounded Corners 10">
            <a:extLst>
              <a:ext uri="{FF2B5EF4-FFF2-40B4-BE49-F238E27FC236}">
                <a16:creationId xmlns:a16="http://schemas.microsoft.com/office/drawing/2014/main" id="{4104A4CF-F458-4816-A25A-DE37A92768EE}"/>
              </a:ext>
            </a:extLst>
          </p:cNvPr>
          <p:cNvSpPr/>
          <p:nvPr/>
        </p:nvSpPr>
        <p:spPr>
          <a:xfrm>
            <a:off x="1190347" y="4417328"/>
            <a:ext cx="1816460" cy="315470"/>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050" u="none">
              <a:ln>
                <a:noFill/>
              </a:ln>
              <a:solidFill>
                <a:prstClr val="white"/>
              </a:solidFill>
              <a:effectLst/>
              <a:uLnTx/>
              <a:uFillTx/>
              <a:latin panose="020F0502020204030204" typeface="Calibri"/>
              <a:ea typeface="+mn-ea"/>
              <a:cs typeface="+mn-cs"/>
            </a:endParaRPr>
          </a:p>
        </p:txBody>
      </p:sp>
      <p:sp>
        <p:nvSpPr>
          <p:cNvPr id="13" name="Rectangle: Rounded Corners 12">
            <a:extLst>
              <a:ext uri="{FF2B5EF4-FFF2-40B4-BE49-F238E27FC236}">
                <a16:creationId xmlns:a16="http://schemas.microsoft.com/office/drawing/2014/main" id="{D6283375-D364-428C-AF67-049DCB4D4536}"/>
              </a:ext>
            </a:extLst>
          </p:cNvPr>
          <p:cNvSpPr/>
          <p:nvPr/>
        </p:nvSpPr>
        <p:spPr>
          <a:xfrm>
            <a:off x="4095774" y="3552383"/>
            <a:ext cx="3357158" cy="315470"/>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050" u="none">
              <a:ln>
                <a:noFill/>
              </a:ln>
              <a:solidFill>
                <a:prstClr val="white"/>
              </a:solidFill>
              <a:effectLst/>
              <a:uLnTx/>
              <a:uFillTx/>
              <a:latin panose="020F0502020204030204" typeface="Calibri"/>
              <a:ea typeface="+mn-ea"/>
              <a:cs typeface="+mn-cs"/>
            </a:endParaRPr>
          </a:p>
        </p:txBody>
      </p:sp>
      <p:pic>
        <p:nvPicPr>
          <p:cNvPr id="12" name="Picture 11">
            <a:extLst>
              <a:ext uri="{FF2B5EF4-FFF2-40B4-BE49-F238E27FC236}">
                <a16:creationId xmlns:a16="http://schemas.microsoft.com/office/drawing/2014/main" id="{8583A218-92C0-47A7-9251-4BDD6AEB83B2}"/>
              </a:ext>
            </a:extLst>
          </p:cNvPr>
          <p:cNvPicPr>
            <a:picLocks noChangeAspect="1"/>
          </p:cNvPicPr>
          <p:nvPr/>
        </p:nvPicPr>
        <p:blipFill rotWithShape="1">
          <a:blip r:embed="rId4"/>
          <a:srcRect b="110" l="80" r="79" t="134"/>
          <a:stretch/>
        </p:blipFill>
        <p:spPr>
          <a:xfrm>
            <a:off x="908533" y="815129"/>
            <a:ext cx="7654769" cy="4320309"/>
          </a:xfrm>
          <a:prstGeom prst="rect">
            <a:avLst/>
          </a:prstGeom>
          <a:ln w="38100">
            <a:solidFill>
              <a:schemeClr val="bg1">
                <a:lumMod val="65000"/>
              </a:schemeClr>
            </a:solidFill>
          </a:ln>
        </p:spPr>
      </p:pic>
      <p:sp>
        <p:nvSpPr>
          <p:cNvPr id="14" name="Rectangle: Rounded Corners 13">
            <a:extLst>
              <a:ext uri="{FF2B5EF4-FFF2-40B4-BE49-F238E27FC236}">
                <a16:creationId xmlns:a16="http://schemas.microsoft.com/office/drawing/2014/main" id="{23DE3562-D75D-40F9-A383-5248353F9B15}"/>
              </a:ext>
            </a:extLst>
          </p:cNvPr>
          <p:cNvSpPr/>
          <p:nvPr/>
        </p:nvSpPr>
        <p:spPr>
          <a:xfrm>
            <a:off x="1025607" y="3756397"/>
            <a:ext cx="2133600" cy="416880"/>
          </a:xfrm>
          <a:prstGeom prst="round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050" u="none">
              <a:ln>
                <a:noFill/>
              </a:ln>
              <a:solidFill>
                <a:prstClr val="white"/>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809821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6="http://schemas.microsoft.com/office/drawing/2014/main">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3">
                                  <p:stCondLst>
                                    <p:cond delay="0"/>
                                  </p:stCondLst>
                                  <p:childTnLst>
                                    <p:set>
                                      <p:cBhvr>
                                        <p:cTn dur="1" fill="hold" id="6">
                                          <p:stCondLst>
                                            <p:cond delay="0"/>
                                          </p:stCondLst>
                                        </p:cTn>
                                        <p:tgtEl>
                                          <p:spTgt spid="11"/>
                                        </p:tgtEl>
                                        <p:attrNameLst>
                                          <p:attrName>style.visibility</p:attrName>
                                        </p:attrNameLst>
                                      </p:cBhvr>
                                      <p:to>
                                        <p:strVal val="visible"/>
                                      </p:to>
                                    </p:set>
                                    <p:animEffect filter="wheel(3)" transition="in">
                                      <p:cBhvr>
                                        <p:cTn dur="2000" id="7"/>
                                        <p:tgtEl>
                                          <p:spTgt spid="11"/>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1" presetSubtype="3">
                                  <p:stCondLst>
                                    <p:cond delay="0"/>
                                  </p:stCondLst>
                                  <p:childTnLst>
                                    <p:set>
                                      <p:cBhvr>
                                        <p:cTn dur="1" fill="hold" id="11">
                                          <p:stCondLst>
                                            <p:cond delay="0"/>
                                          </p:stCondLst>
                                        </p:cTn>
                                        <p:tgtEl>
                                          <p:spTgt spid="13"/>
                                        </p:tgtEl>
                                        <p:attrNameLst>
                                          <p:attrName>style.visibility</p:attrName>
                                        </p:attrNameLst>
                                      </p:cBhvr>
                                      <p:to>
                                        <p:strVal val="visible"/>
                                      </p:to>
                                    </p:set>
                                    <p:animEffect filter="wheel(3)" transition="in">
                                      <p:cBhvr>
                                        <p:cTn dur="2000" id="12"/>
                                        <p:tgtEl>
                                          <p:spTgt spid="13"/>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2"/>
                                        </p:tgtEl>
                                        <p:attrNameLst>
                                          <p:attrName>style.visibility</p:attrName>
                                        </p:attrNameLst>
                                      </p:cBhvr>
                                      <p:to>
                                        <p:strVal val="visible"/>
                                      </p:to>
                                    </p:set>
                                    <p:animEffect filter="fade" transition="in">
                                      <p:cBhvr>
                                        <p:cTn dur="500" id="17"/>
                                        <p:tgtEl>
                                          <p:spTgt spid="12"/>
                                        </p:tgtEl>
                                      </p:cBhvr>
                                    </p:animEffect>
                                  </p:childTnLst>
                                </p:cTn>
                              </p:par>
                            </p:childTnLst>
                          </p:cTn>
                        </p:par>
                        <p:par>
                          <p:cTn fill="hold" id="18">
                            <p:stCondLst>
                              <p:cond delay="500"/>
                            </p:stCondLst>
                            <p:childTnLst>
                              <p:par>
                                <p:cTn fill="hold" grpId="0" id="19" nodeType="afterEffect" presetClass="entr" presetID="21" presetSubtype="3">
                                  <p:stCondLst>
                                    <p:cond delay="0"/>
                                  </p:stCondLst>
                                  <p:childTnLst>
                                    <p:set>
                                      <p:cBhvr>
                                        <p:cTn dur="1" fill="hold" id="20">
                                          <p:stCondLst>
                                            <p:cond delay="0"/>
                                          </p:stCondLst>
                                        </p:cTn>
                                        <p:tgtEl>
                                          <p:spTgt spid="14"/>
                                        </p:tgtEl>
                                        <p:attrNameLst>
                                          <p:attrName>style.visibility</p:attrName>
                                        </p:attrNameLst>
                                      </p:cBhvr>
                                      <p:to>
                                        <p:strVal val="visible"/>
                                      </p:to>
                                    </p:set>
                                    <p:animEffect filter="wheel(3)" transition="in">
                                      <p:cBhvr>
                                        <p:cTn dur="2000" id="21"/>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P animBg="1" grpId="0" spid="13"/>
      <p:bldP animBg="1" grpId="0" spid="14"/>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8"/>
            <a:ext cx="6858000" cy="765572"/>
          </a:xfrm>
        </p:spPr>
        <p:txBody>
          <a:bodyPr/>
          <a:lstStyle/>
          <a:p>
            <a:r>
              <a:rPr lang="en-US" dirty="0">
                <a:latin typeface="Cambria" panose="02040503050406030204" pitchFamily="18" charset="0"/>
                <a:ea typeface="Cambria" panose="02040503050406030204" pitchFamily="18" charset="0"/>
              </a:rPr>
              <a:t>FGCS Member Agencies</a:t>
            </a:r>
          </a:p>
        </p:txBody>
      </p:sp>
      <p:sp>
        <p:nvSpPr>
          <p:cNvPr id="3" name="Content Placeholder 2"/>
          <p:cNvSpPr>
            <a:spLocks noGrp="1"/>
          </p:cNvSpPr>
          <p:nvPr>
            <p:ph idx="1"/>
          </p:nvPr>
        </p:nvSpPr>
        <p:spPr>
          <a:xfrm>
            <a:off x="160020" y="971551"/>
            <a:ext cx="4583430" cy="4036218"/>
          </a:xfrm>
        </p:spPr>
        <p:txBody>
          <a:bodyPr>
            <a:normAutofit/>
          </a:bodyPr>
          <a:lstStyle/>
          <a:p>
            <a:pPr marL="0" indent="0">
              <a:buNone/>
            </a:pPr>
            <a:r>
              <a:rPr lang="en-US" sz="1400" dirty="0"/>
              <a:t>DEPARTMENT OF AGRICULTURE</a:t>
            </a:r>
          </a:p>
          <a:p>
            <a:pPr lvl="1"/>
            <a:r>
              <a:rPr lang="en-US" sz="1100" dirty="0"/>
              <a:t>USFS –US Forestry Service</a:t>
            </a:r>
          </a:p>
          <a:p>
            <a:pPr lvl="1"/>
            <a:r>
              <a:rPr lang="en-US" sz="1100" dirty="0"/>
              <a:t>FSA – Farm Service Agency</a:t>
            </a:r>
          </a:p>
          <a:p>
            <a:pPr marL="0" indent="0">
              <a:buNone/>
            </a:pPr>
            <a:r>
              <a:rPr lang="en-US" sz="1400" dirty="0"/>
              <a:t>DEPARTMENT OF COMMERCE</a:t>
            </a:r>
            <a:r>
              <a:rPr lang="en-US" sz="1100" dirty="0"/>
              <a:t> 	</a:t>
            </a:r>
          </a:p>
          <a:p>
            <a:pPr lvl="1"/>
            <a:r>
              <a:rPr lang="en-US" sz="1100" dirty="0"/>
              <a:t>USCB – US Census Bureau</a:t>
            </a:r>
          </a:p>
          <a:p>
            <a:pPr lvl="1"/>
            <a:r>
              <a:rPr lang="en-US" sz="1100" dirty="0"/>
              <a:t>NIST – National Institute of Standards &amp; Technology</a:t>
            </a:r>
          </a:p>
          <a:p>
            <a:pPr lvl="1"/>
            <a:r>
              <a:rPr lang="en-US" sz="1100" dirty="0"/>
              <a:t>NOAA – National Oceanic and Atmospheric Administration</a:t>
            </a:r>
          </a:p>
          <a:p>
            <a:pPr marL="0" indent="0">
              <a:buNone/>
            </a:pPr>
            <a:r>
              <a:rPr lang="en-US" sz="1400" dirty="0"/>
              <a:t>DEPARTMENT OF HOMELAND SECURITY</a:t>
            </a:r>
          </a:p>
          <a:p>
            <a:pPr lvl="1"/>
            <a:r>
              <a:rPr lang="en-US" sz="1100" dirty="0"/>
              <a:t>USCG – US Coast Guard</a:t>
            </a:r>
          </a:p>
          <a:p>
            <a:pPr lvl="1"/>
            <a:r>
              <a:rPr lang="en-US" sz="1100" dirty="0"/>
              <a:t>FEMA – Federal Emergency Management Agency</a:t>
            </a:r>
          </a:p>
          <a:p>
            <a:pPr marL="0" indent="0">
              <a:buNone/>
            </a:pPr>
            <a:r>
              <a:rPr lang="en-US" sz="1400" dirty="0"/>
              <a:t>DEPARTMENT OF DEFENSE</a:t>
            </a:r>
          </a:p>
          <a:p>
            <a:pPr lvl="1"/>
            <a:r>
              <a:rPr lang="en-US" sz="1100" dirty="0"/>
              <a:t>NGA – National Geospatial-Intelligence Agency</a:t>
            </a:r>
          </a:p>
          <a:p>
            <a:pPr lvl="1"/>
            <a:r>
              <a:rPr lang="en-US" sz="1100" dirty="0"/>
              <a:t>USACE – US Army Corps of Engineers</a:t>
            </a:r>
          </a:p>
          <a:p>
            <a:pPr lvl="1"/>
            <a:r>
              <a:rPr lang="en-US" sz="1100" dirty="0"/>
              <a:t>USNO – US Naval Observatory</a:t>
            </a:r>
          </a:p>
          <a:p>
            <a:pPr marL="0" indent="0">
              <a:buNone/>
            </a:pPr>
            <a:r>
              <a:rPr lang="en-US" sz="1400" dirty="0"/>
              <a:t>DEPARTMENT OF THE INTERIOR</a:t>
            </a:r>
          </a:p>
          <a:p>
            <a:pPr lvl="1"/>
            <a:r>
              <a:rPr lang="en-US" sz="1100" dirty="0"/>
              <a:t>BIA – Bureau of Indian Affairs</a:t>
            </a:r>
          </a:p>
          <a:p>
            <a:pPr lvl="1"/>
            <a:r>
              <a:rPr lang="en-US" sz="1100" dirty="0"/>
              <a:t>BOEM – Bureau of Ocean Energy Management</a:t>
            </a:r>
          </a:p>
        </p:txBody>
      </p:sp>
      <p:sp>
        <p:nvSpPr>
          <p:cNvPr id="4" name="Content Placeholder 2"/>
          <p:cNvSpPr txBox="1">
            <a:spLocks/>
          </p:cNvSpPr>
          <p:nvPr/>
        </p:nvSpPr>
        <p:spPr bwMode="auto">
          <a:xfrm>
            <a:off x="4572000" y="971550"/>
            <a:ext cx="4411980" cy="40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OSMRE – Office of Surface Mining and Reclamation Enforcement</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USBR – US Bureau of Reclamation</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USGS – US Geological Survey</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NPS – National Park Service</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BLM – Bureau of Land Management</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FWS – Fish and Wildlife Service</a:t>
            </a:r>
          </a:p>
          <a:p>
            <a:pPr marL="0" indent="0" defTabSz="342900">
              <a:buNone/>
              <a:defRPr/>
            </a:pPr>
            <a:r>
              <a:rPr lang="en-US" sz="1600" dirty="0">
                <a:solidFill>
                  <a:prstClr val="black"/>
                </a:solidFill>
                <a:latin typeface="Cambria" panose="02040503050406030204" pitchFamily="18" charset="0"/>
                <a:ea typeface="Cambria" panose="02040503050406030204" pitchFamily="18" charset="0"/>
              </a:rPr>
              <a:t>DEPARTMENT OF STATE</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IBC – International Boundary Commission</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IBWC – International Boundary and Water Commission</a:t>
            </a:r>
          </a:p>
          <a:p>
            <a:pPr marL="0" indent="0" defTabSz="342900">
              <a:buNone/>
              <a:defRPr/>
            </a:pPr>
            <a:r>
              <a:rPr lang="en-US" sz="1600" dirty="0">
                <a:solidFill>
                  <a:prstClr val="black"/>
                </a:solidFill>
                <a:latin typeface="Cambria" panose="02040503050406030204" pitchFamily="18" charset="0"/>
                <a:ea typeface="Cambria" panose="02040503050406030204" pitchFamily="18" charset="0"/>
              </a:rPr>
              <a:t>DEPARTMENT OF TRANSPORTATION</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DOT – Department of Transportation</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FAA – Federal Aviation Administration</a:t>
            </a:r>
          </a:p>
          <a:p>
            <a:pPr marL="0" indent="0" defTabSz="342900">
              <a:buNone/>
              <a:defRPr/>
            </a:pPr>
            <a:r>
              <a:rPr lang="en-US" sz="1600" dirty="0">
                <a:solidFill>
                  <a:prstClr val="black"/>
                </a:solidFill>
                <a:latin typeface="Cambria" panose="02040503050406030204" pitchFamily="18" charset="0"/>
                <a:ea typeface="Cambria" panose="02040503050406030204" pitchFamily="18" charset="0"/>
              </a:rPr>
              <a:t>INDEPENDENT AGENCIES</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NASA – National Aeronautics and Space Administration</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EPA – Environmental Protection Agency</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TVA – Tennessee Valley Authority</a:t>
            </a:r>
          </a:p>
          <a:p>
            <a:pPr marL="557213" lvl="1" indent="-214313" defTabSz="342900">
              <a:defRPr/>
            </a:pPr>
            <a:r>
              <a:rPr lang="en-US" sz="1200" dirty="0">
                <a:solidFill>
                  <a:prstClr val="black"/>
                </a:solidFill>
                <a:latin typeface="Cambria" panose="02040503050406030204" pitchFamily="18" charset="0"/>
                <a:ea typeface="Cambria" panose="02040503050406030204" pitchFamily="18" charset="0"/>
              </a:rPr>
              <a:t>FCC – Federal Communications Commission</a:t>
            </a:r>
          </a:p>
        </p:txBody>
      </p:sp>
    </p:spTree>
    <p:extLst>
      <p:ext uri="{BB962C8B-B14F-4D97-AF65-F5344CB8AC3E}">
        <p14:creationId xmlns:p14="http://schemas.microsoft.com/office/powerpoint/2010/main" val="1550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71" name="session">
            <a:extLst>
              <a:ext uri="{FF2B5EF4-FFF2-40B4-BE49-F238E27FC236}">
                <a16:creationId xmlns:a16="http://schemas.microsoft.com/office/drawing/2014/main" id="{C43DD99D-5218-4643-A676-14F1F7211884}"/>
              </a:ext>
            </a:extLst>
          </p:cNvPr>
          <p:cNvCxnSpPr>
            <a:cxnSpLocks/>
            <a:stCxn id="73" idx="4"/>
            <a:endCxn id="82" idx="0"/>
          </p:cNvCxnSpPr>
          <p:nvPr/>
        </p:nvCxnSpPr>
        <p:spPr>
          <a:xfrm>
            <a:off x="4990785" y="1436898"/>
            <a:ext cx="1111036" cy="2848991"/>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72" name="CORS meet">
            <a:extLst>
              <a:ext uri="{FF2B5EF4-FFF2-40B4-BE49-F238E27FC236}">
                <a16:creationId xmlns:a16="http://schemas.microsoft.com/office/drawing/2014/main" id="{B946E6D6-58F8-41B5-AC0F-BBEF5F35F487}"/>
              </a:ext>
            </a:extLst>
          </p:cNvPr>
          <p:cNvGrpSpPr>
            <a:grpSpLocks noChangeAspect="1"/>
          </p:cNvGrpSpPr>
          <p:nvPr/>
        </p:nvGrpSpPr>
        <p:grpSpPr>
          <a:xfrm>
            <a:off x="4810501" y="1076327"/>
            <a:ext cx="360571" cy="360571"/>
            <a:chOff x="8189735" y="2209800"/>
            <a:chExt cx="762000" cy="762000"/>
          </a:xfrm>
        </p:grpSpPr>
        <p:sp>
          <p:nvSpPr>
            <p:cNvPr id="73" name="Oval 72">
              <a:extLst>
                <a:ext uri="{FF2B5EF4-FFF2-40B4-BE49-F238E27FC236}">
                  <a16:creationId xmlns:a16="http://schemas.microsoft.com/office/drawing/2014/main" id="{DBCE58AD-9BCF-489A-8C61-7DD8CB4FA372}"/>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74" name="Isosceles Triangle 73">
              <a:extLst>
                <a:ext uri="{FF2B5EF4-FFF2-40B4-BE49-F238E27FC236}">
                  <a16:creationId xmlns:a16="http://schemas.microsoft.com/office/drawing/2014/main" id="{4AFC9072-8BA4-41C7-A580-AF183695A0FA}"/>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75" name="session">
            <a:extLst>
              <a:ext uri="{FF2B5EF4-FFF2-40B4-BE49-F238E27FC236}">
                <a16:creationId xmlns:a16="http://schemas.microsoft.com/office/drawing/2014/main" id="{37A08002-671B-41EE-829E-19AC905D391F}"/>
              </a:ext>
            </a:extLst>
          </p:cNvPr>
          <p:cNvCxnSpPr>
            <a:cxnSpLocks/>
            <a:stCxn id="88" idx="4"/>
            <a:endCxn id="82" idx="7"/>
          </p:cNvCxnSpPr>
          <p:nvPr/>
        </p:nvCxnSpPr>
        <p:spPr>
          <a:xfrm flipH="1">
            <a:off x="6229304" y="2616296"/>
            <a:ext cx="142947" cy="1722397"/>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76" name="session">
            <a:extLst>
              <a:ext uri="{FF2B5EF4-FFF2-40B4-BE49-F238E27FC236}">
                <a16:creationId xmlns:a16="http://schemas.microsoft.com/office/drawing/2014/main" id="{A2EB9721-FB9D-437B-8167-4B9D9E837338}"/>
              </a:ext>
            </a:extLst>
          </p:cNvPr>
          <p:cNvCxnSpPr>
            <a:cxnSpLocks/>
            <a:stCxn id="85" idx="2"/>
            <a:endCxn id="82" idx="6"/>
          </p:cNvCxnSpPr>
          <p:nvPr/>
        </p:nvCxnSpPr>
        <p:spPr>
          <a:xfrm flipH="1" flipV="1">
            <a:off x="6282106" y="4466173"/>
            <a:ext cx="1576020" cy="201742"/>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cxnSp>
        <p:nvCxnSpPr>
          <p:cNvPr id="77" name="session">
            <a:extLst>
              <a:ext uri="{FF2B5EF4-FFF2-40B4-BE49-F238E27FC236}">
                <a16:creationId xmlns:a16="http://schemas.microsoft.com/office/drawing/2014/main" id="{C5E6501E-C6FF-46F2-95A1-966D67D06103}"/>
              </a:ext>
            </a:extLst>
          </p:cNvPr>
          <p:cNvCxnSpPr>
            <a:cxnSpLocks/>
            <a:stCxn id="101" idx="2"/>
            <a:endCxn id="82" idx="7"/>
          </p:cNvCxnSpPr>
          <p:nvPr/>
        </p:nvCxnSpPr>
        <p:spPr>
          <a:xfrm flipH="1">
            <a:off x="6229302" y="3883898"/>
            <a:ext cx="654084" cy="454795"/>
          </a:xfrm>
          <a:prstGeom prst="straightConnector1">
            <a:avLst/>
          </a:prstGeom>
          <a:ln w="66675" cap="rnd">
            <a:solidFill>
              <a:srgbClr val="0000CD"/>
            </a:solidFill>
            <a:prstDash val="solid"/>
            <a:round/>
            <a:tailEnd type="none" w="sm" len="med"/>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B482E03-B965-4CEA-BFAE-FF201191ABBD}"/>
              </a:ext>
            </a:extLst>
          </p:cNvPr>
          <p:cNvGrpSpPr/>
          <p:nvPr/>
        </p:nvGrpSpPr>
        <p:grpSpPr>
          <a:xfrm flipV="1">
            <a:off x="4965954" y="1657971"/>
            <a:ext cx="545434" cy="360571"/>
            <a:chOff x="16299988" y="2433852"/>
            <a:chExt cx="1011542" cy="814682"/>
          </a:xfrm>
        </p:grpSpPr>
        <p:cxnSp>
          <p:nvCxnSpPr>
            <p:cNvPr id="79" name="Connector: Curved 78">
              <a:extLst>
                <a:ext uri="{FF2B5EF4-FFF2-40B4-BE49-F238E27FC236}">
                  <a16:creationId xmlns:a16="http://schemas.microsoft.com/office/drawing/2014/main" id="{C82E46F9-52E4-428B-ACAF-4107B487F27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FD9B8B6B-2C45-4599-8DC0-AC32B3D43CEB}"/>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grpSp>
        <p:nvGrpSpPr>
          <p:cNvPr id="81" name="CORS meet">
            <a:extLst>
              <a:ext uri="{FF2B5EF4-FFF2-40B4-BE49-F238E27FC236}">
                <a16:creationId xmlns:a16="http://schemas.microsoft.com/office/drawing/2014/main" id="{7B1F591C-5770-4F71-9643-D790A1A43E5D}"/>
              </a:ext>
            </a:extLst>
          </p:cNvPr>
          <p:cNvGrpSpPr>
            <a:grpSpLocks noChangeAspect="1"/>
          </p:cNvGrpSpPr>
          <p:nvPr/>
        </p:nvGrpSpPr>
        <p:grpSpPr>
          <a:xfrm>
            <a:off x="5921537" y="4285889"/>
            <a:ext cx="360571" cy="360571"/>
            <a:chOff x="8189735" y="2209800"/>
            <a:chExt cx="762000" cy="762000"/>
          </a:xfrm>
        </p:grpSpPr>
        <p:sp>
          <p:nvSpPr>
            <p:cNvPr id="82" name="Oval 81">
              <a:extLst>
                <a:ext uri="{FF2B5EF4-FFF2-40B4-BE49-F238E27FC236}">
                  <a16:creationId xmlns:a16="http://schemas.microsoft.com/office/drawing/2014/main" id="{29433F69-09FC-4B54-83CD-8C9FBF96568A}"/>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3" name="Isosceles Triangle 82">
              <a:extLst>
                <a:ext uri="{FF2B5EF4-FFF2-40B4-BE49-F238E27FC236}">
                  <a16:creationId xmlns:a16="http://schemas.microsoft.com/office/drawing/2014/main" id="{9B1434B0-01C5-4DBB-87FB-3C664AA76032}"/>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4" name="CORS meet">
            <a:extLst>
              <a:ext uri="{FF2B5EF4-FFF2-40B4-BE49-F238E27FC236}">
                <a16:creationId xmlns:a16="http://schemas.microsoft.com/office/drawing/2014/main" id="{E5A48071-05DB-4A6A-88D1-0AD4061B806F}"/>
              </a:ext>
            </a:extLst>
          </p:cNvPr>
          <p:cNvGrpSpPr>
            <a:grpSpLocks noChangeAspect="1"/>
          </p:cNvGrpSpPr>
          <p:nvPr/>
        </p:nvGrpSpPr>
        <p:grpSpPr>
          <a:xfrm>
            <a:off x="7858128" y="4487631"/>
            <a:ext cx="360571" cy="360571"/>
            <a:chOff x="8189735" y="2209800"/>
            <a:chExt cx="762000" cy="762000"/>
          </a:xfrm>
        </p:grpSpPr>
        <p:sp>
          <p:nvSpPr>
            <p:cNvPr id="85" name="Oval 84">
              <a:extLst>
                <a:ext uri="{FF2B5EF4-FFF2-40B4-BE49-F238E27FC236}">
                  <a16:creationId xmlns:a16="http://schemas.microsoft.com/office/drawing/2014/main" id="{F3674818-F4B1-4FF1-AF4C-D03EF3EB41D2}"/>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6" name="Isosceles Triangle 85">
              <a:extLst>
                <a:ext uri="{FF2B5EF4-FFF2-40B4-BE49-F238E27FC236}">
                  <a16:creationId xmlns:a16="http://schemas.microsoft.com/office/drawing/2014/main" id="{6D67BBF7-5E7F-4DEC-855D-D075BFA457AC}"/>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7" name="CORS meet">
            <a:extLst>
              <a:ext uri="{FF2B5EF4-FFF2-40B4-BE49-F238E27FC236}">
                <a16:creationId xmlns:a16="http://schemas.microsoft.com/office/drawing/2014/main" id="{9BCE88AC-106D-4B8A-8A6C-C445E1C60D17}"/>
              </a:ext>
            </a:extLst>
          </p:cNvPr>
          <p:cNvGrpSpPr>
            <a:grpSpLocks noChangeAspect="1"/>
          </p:cNvGrpSpPr>
          <p:nvPr/>
        </p:nvGrpSpPr>
        <p:grpSpPr>
          <a:xfrm>
            <a:off x="6191965" y="2255725"/>
            <a:ext cx="360571" cy="360571"/>
            <a:chOff x="8189735" y="2209800"/>
            <a:chExt cx="762000" cy="762000"/>
          </a:xfrm>
        </p:grpSpPr>
        <p:sp>
          <p:nvSpPr>
            <p:cNvPr id="88" name="Oval 87">
              <a:extLst>
                <a:ext uri="{FF2B5EF4-FFF2-40B4-BE49-F238E27FC236}">
                  <a16:creationId xmlns:a16="http://schemas.microsoft.com/office/drawing/2014/main" id="{E68C2309-033D-4B4C-849D-B2E26B727989}"/>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9" name="Isosceles Triangle 88">
              <a:extLst>
                <a:ext uri="{FF2B5EF4-FFF2-40B4-BE49-F238E27FC236}">
                  <a16:creationId xmlns:a16="http://schemas.microsoft.com/office/drawing/2014/main" id="{883A3BDF-775E-4470-BAA2-1BF3261E71AC}"/>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0" name="RINEX meet">
            <a:extLst>
              <a:ext uri="{FF2B5EF4-FFF2-40B4-BE49-F238E27FC236}">
                <a16:creationId xmlns:a16="http://schemas.microsoft.com/office/drawing/2014/main" id="{648B1090-1EF7-4654-816C-F39BFE1B19AC}"/>
              </a:ext>
            </a:extLst>
          </p:cNvPr>
          <p:cNvSpPr>
            <a:spLocks noChangeAspect="1"/>
          </p:cNvSpPr>
          <p:nvPr/>
        </p:nvSpPr>
        <p:spPr>
          <a:xfrm>
            <a:off x="6879838" y="3701501"/>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nvGrpSpPr>
          <p:cNvPr id="91" name="Group 90">
            <a:extLst>
              <a:ext uri="{FF2B5EF4-FFF2-40B4-BE49-F238E27FC236}">
                <a16:creationId xmlns:a16="http://schemas.microsoft.com/office/drawing/2014/main" id="{47BD0EC5-42C4-4337-8980-78C7B0A3A224}"/>
              </a:ext>
            </a:extLst>
          </p:cNvPr>
          <p:cNvGrpSpPr/>
          <p:nvPr/>
        </p:nvGrpSpPr>
        <p:grpSpPr>
          <a:xfrm>
            <a:off x="6883386" y="1865503"/>
            <a:ext cx="1779238" cy="2198678"/>
            <a:chOff x="6883386" y="1865503"/>
            <a:chExt cx="1779238" cy="2198678"/>
          </a:xfrm>
        </p:grpSpPr>
        <p:cxnSp>
          <p:nvCxnSpPr>
            <p:cNvPr id="92" name="GVX - RTN/RTK">
              <a:extLst>
                <a:ext uri="{FF2B5EF4-FFF2-40B4-BE49-F238E27FC236}">
                  <a16:creationId xmlns:a16="http://schemas.microsoft.com/office/drawing/2014/main" id="{1D753E48-16E5-4743-96EB-0B0D3327827E}"/>
                </a:ext>
              </a:extLst>
            </p:cNvPr>
            <p:cNvCxnSpPr>
              <a:cxnSpLocks/>
              <a:endCxn id="98" idx="2"/>
            </p:cNvCxnSpPr>
            <p:nvPr/>
          </p:nvCxnSpPr>
          <p:spPr>
            <a:xfrm flipV="1">
              <a:off x="7191819" y="2401849"/>
              <a:ext cx="52804" cy="135774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3" name="GVX - RTN/RTK">
              <a:extLst>
                <a:ext uri="{FF2B5EF4-FFF2-40B4-BE49-F238E27FC236}">
                  <a16:creationId xmlns:a16="http://schemas.microsoft.com/office/drawing/2014/main" id="{D0919F5F-FF86-4158-A3F7-491E4120DCEC}"/>
                </a:ext>
              </a:extLst>
            </p:cNvPr>
            <p:cNvCxnSpPr>
              <a:cxnSpLocks/>
              <a:endCxn id="99" idx="2"/>
            </p:cNvCxnSpPr>
            <p:nvPr/>
          </p:nvCxnSpPr>
          <p:spPr>
            <a:xfrm flipV="1">
              <a:off x="7191819" y="2158863"/>
              <a:ext cx="709636" cy="1600726"/>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4" name="GVX - RTN/RTK">
              <a:extLst>
                <a:ext uri="{FF2B5EF4-FFF2-40B4-BE49-F238E27FC236}">
                  <a16:creationId xmlns:a16="http://schemas.microsoft.com/office/drawing/2014/main" id="{4C21B657-2955-4DDF-8301-7E69405A75E0}"/>
                </a:ext>
              </a:extLst>
            </p:cNvPr>
            <p:cNvCxnSpPr>
              <a:cxnSpLocks/>
              <a:endCxn id="97" idx="2"/>
            </p:cNvCxnSpPr>
            <p:nvPr/>
          </p:nvCxnSpPr>
          <p:spPr>
            <a:xfrm flipV="1">
              <a:off x="7191819" y="3054317"/>
              <a:ext cx="749325" cy="705272"/>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95" name="GVX - RTN/RTK">
              <a:extLst>
                <a:ext uri="{FF2B5EF4-FFF2-40B4-BE49-F238E27FC236}">
                  <a16:creationId xmlns:a16="http://schemas.microsoft.com/office/drawing/2014/main" id="{6FB8B32F-533C-4248-A06D-84B798AC7946}"/>
                </a:ext>
              </a:extLst>
            </p:cNvPr>
            <p:cNvCxnSpPr>
              <a:cxnSpLocks/>
              <a:endCxn id="96" idx="1"/>
            </p:cNvCxnSpPr>
            <p:nvPr/>
          </p:nvCxnSpPr>
          <p:spPr>
            <a:xfrm flipV="1">
              <a:off x="7191819" y="3146600"/>
              <a:ext cx="1177445" cy="61298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96" name="GVX meet">
              <a:extLst>
                <a:ext uri="{FF2B5EF4-FFF2-40B4-BE49-F238E27FC236}">
                  <a16:creationId xmlns:a16="http://schemas.microsoft.com/office/drawing/2014/main" id="{71559676-4799-474B-91EE-325602032D17}"/>
                </a:ext>
              </a:extLst>
            </p:cNvPr>
            <p:cNvSpPr>
              <a:spLocks noChangeAspect="1"/>
            </p:cNvSpPr>
            <p:nvPr/>
          </p:nvSpPr>
          <p:spPr>
            <a:xfrm>
              <a:off x="8369264" y="2999920"/>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GVX meet">
              <a:extLst>
                <a:ext uri="{FF2B5EF4-FFF2-40B4-BE49-F238E27FC236}">
                  <a16:creationId xmlns:a16="http://schemas.microsoft.com/office/drawing/2014/main" id="{B815E243-DCF7-4168-9F2C-879EBD3E675C}"/>
                </a:ext>
              </a:extLst>
            </p:cNvPr>
            <p:cNvSpPr>
              <a:spLocks noChangeAspect="1"/>
            </p:cNvSpPr>
            <p:nvPr/>
          </p:nvSpPr>
          <p:spPr>
            <a:xfrm>
              <a:off x="7794464" y="2760957"/>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GVX meet">
              <a:extLst>
                <a:ext uri="{FF2B5EF4-FFF2-40B4-BE49-F238E27FC236}">
                  <a16:creationId xmlns:a16="http://schemas.microsoft.com/office/drawing/2014/main" id="{6CDAB389-0268-4A0B-848F-DC8893E14BC5}"/>
                </a:ext>
              </a:extLst>
            </p:cNvPr>
            <p:cNvSpPr>
              <a:spLocks noChangeAspect="1"/>
            </p:cNvSpPr>
            <p:nvPr/>
          </p:nvSpPr>
          <p:spPr>
            <a:xfrm>
              <a:off x="7097943" y="210848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GVX meet">
              <a:extLst>
                <a:ext uri="{FF2B5EF4-FFF2-40B4-BE49-F238E27FC236}">
                  <a16:creationId xmlns:a16="http://schemas.microsoft.com/office/drawing/2014/main" id="{E182C5DF-32CB-4451-B4FE-4F4C310E2E79}"/>
                </a:ext>
              </a:extLst>
            </p:cNvPr>
            <p:cNvSpPr>
              <a:spLocks noChangeAspect="1"/>
            </p:cNvSpPr>
            <p:nvPr/>
          </p:nvSpPr>
          <p:spPr>
            <a:xfrm>
              <a:off x="7754775" y="1865503"/>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0" name="RINEX+GVX meet">
              <a:extLst>
                <a:ext uri="{FF2B5EF4-FFF2-40B4-BE49-F238E27FC236}">
                  <a16:creationId xmlns:a16="http://schemas.microsoft.com/office/drawing/2014/main" id="{C2529FFC-1D43-454E-B9B8-B9C833896C6E}"/>
                </a:ext>
              </a:extLst>
            </p:cNvPr>
            <p:cNvGrpSpPr>
              <a:grpSpLocks noChangeAspect="1"/>
            </p:cNvGrpSpPr>
            <p:nvPr/>
          </p:nvGrpSpPr>
          <p:grpSpPr>
            <a:xfrm>
              <a:off x="6883386" y="3703610"/>
              <a:ext cx="360571" cy="360571"/>
              <a:chOff x="6508495" y="3073095"/>
              <a:chExt cx="360571" cy="360571"/>
            </a:xfrm>
          </p:grpSpPr>
          <p:sp>
            <p:nvSpPr>
              <p:cNvPr id="101" name="Oval 100">
                <a:extLst>
                  <a:ext uri="{FF2B5EF4-FFF2-40B4-BE49-F238E27FC236}">
                    <a16:creationId xmlns:a16="http://schemas.microsoft.com/office/drawing/2014/main" id="{100A02D8-F2F1-47B8-A3C3-12BE48E183DC}"/>
                  </a:ext>
                </a:extLst>
              </p:cNvPr>
              <p:cNvSpPr>
                <a:spLocks noChangeAspect="1"/>
              </p:cNvSpPr>
              <p:nvPr/>
            </p:nvSpPr>
            <p:spPr>
              <a:xfrm>
                <a:off x="6508495" y="3073095"/>
                <a:ext cx="360571" cy="360571"/>
              </a:xfrm>
              <a:prstGeom prst="ellipse">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Diamond 101">
                <a:extLst>
                  <a:ext uri="{FF2B5EF4-FFF2-40B4-BE49-F238E27FC236}">
                    <a16:creationId xmlns:a16="http://schemas.microsoft.com/office/drawing/2014/main" id="{B0C39094-A3B9-4DA6-915B-130F04D5D649}"/>
                  </a:ext>
                </a:extLst>
              </p:cNvPr>
              <p:cNvSpPr>
                <a:spLocks noChangeAspect="1"/>
              </p:cNvSpPr>
              <p:nvPr/>
            </p:nvSpPr>
            <p:spPr>
              <a:xfrm>
                <a:off x="6542876" y="310657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Title 6">
            <a:extLst>
              <a:ext uri="{FF2B5EF4-FFF2-40B4-BE49-F238E27FC236}">
                <a16:creationId xmlns:a16="http://schemas.microsoft.com/office/drawing/2014/main" id="{CE63FE83-9431-4217-B460-89CCE4B29E1E}"/>
              </a:ext>
            </a:extLst>
          </p:cNvPr>
          <p:cNvSpPr>
            <a:spLocks noGrp="1"/>
          </p:cNvSpPr>
          <p:nvPr>
            <p:ph type="title"/>
          </p:nvPr>
        </p:nvSpPr>
        <p:spPr>
          <a:xfrm>
            <a:off x="457200" y="167002"/>
            <a:ext cx="8686800" cy="953750"/>
          </a:xfrm>
        </p:spPr>
        <p:txBody>
          <a:bodyPr>
            <a:noAutofit/>
          </a:bodyPr>
          <a:lstStyle/>
          <a:p>
            <a:r>
              <a:rPr lang="en-US" b="0" dirty="0"/>
              <a:t>1) </a:t>
            </a:r>
            <a:r>
              <a:rPr lang="en-US" sz="2800" dirty="0"/>
              <a:t>CORS + RTN</a:t>
            </a:r>
            <a:br>
              <a:rPr lang="en-US" b="0" dirty="0"/>
            </a:br>
            <a:r>
              <a:rPr lang="en-US" b="0" dirty="0"/>
              <a:t>     b) </a:t>
            </a:r>
            <a:r>
              <a:rPr lang="en-US" sz="2400" dirty="0"/>
              <a:t>CORS are </a:t>
            </a:r>
            <a:r>
              <a:rPr lang="en-US" sz="2400" u="sng" dirty="0"/>
              <a:t>not</a:t>
            </a:r>
            <a:r>
              <a:rPr lang="en-US" sz="2400" dirty="0"/>
              <a:t> in NCN </a:t>
            </a:r>
            <a:r>
              <a:rPr lang="en-US" sz="2400" i="1" dirty="0"/>
              <a:t>but</a:t>
            </a:r>
            <a:r>
              <a:rPr lang="en-US" sz="2400" dirty="0"/>
              <a:t> have Datasheet/PID (are in IDB)</a:t>
            </a:r>
            <a:endParaRPr lang="en-US" dirty="0"/>
          </a:p>
        </p:txBody>
      </p:sp>
      <p:sp>
        <p:nvSpPr>
          <p:cNvPr id="43" name="Text Placeholder 8">
            <a:extLst>
              <a:ext uri="{FF2B5EF4-FFF2-40B4-BE49-F238E27FC236}">
                <a16:creationId xmlns:a16="http://schemas.microsoft.com/office/drawing/2014/main" id="{AD1AE267-25FC-4139-ACBC-FD1DB0D42EC7}"/>
              </a:ext>
            </a:extLst>
          </p:cNvPr>
          <p:cNvSpPr txBox="1">
            <a:spLocks/>
          </p:cNvSpPr>
          <p:nvPr/>
        </p:nvSpPr>
        <p:spPr>
          <a:xfrm>
            <a:off x="152503" y="1206528"/>
            <a:ext cx="6219747" cy="358678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227013" marR="0" lvl="0" indent="-22701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Collect field data with Rover(s)</a:t>
            </a:r>
          </a:p>
          <a:p>
            <a:pPr marL="227013" marR="0" lvl="0" indent="-22701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Download non-NCN CORS data</a:t>
            </a:r>
          </a:p>
          <a:p>
            <a:pPr marL="460375" marR="0" lvl="1" indent="-173038" algn="l" defTabSz="457200" rtl="0" eaLnBrk="1" fontAlgn="auto" latinLnBrk="0" hangingPunct="1">
              <a:lnSpc>
                <a:spcPct val="100000"/>
              </a:lnSpc>
              <a:spcBef>
                <a:spcPct val="200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prstClr val="black"/>
                </a:solidFill>
                <a:effectLst/>
                <a:uLnTx/>
                <a:uFillTx/>
                <a:latin typeface="Cambria" panose="02040503050406030204"/>
                <a:ea typeface="+mn-ea"/>
                <a:cs typeface="+mn-cs"/>
              </a:rPr>
              <a:t>From your network provider</a:t>
            </a:r>
          </a:p>
          <a:p>
            <a:pPr marL="227013" marR="0" lvl="0" indent="-22701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Upload WinDesc files</a:t>
            </a:r>
          </a:p>
          <a:p>
            <a:pPr marL="227013" marR="0" lvl="0" indent="-22701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Upload non-NCN CORS data to OPUS Projects</a:t>
            </a:r>
          </a:p>
          <a:p>
            <a:pPr marL="460375" marR="0" lvl="1" indent="-173038" algn="l" defTabSz="457200" rtl="0" eaLnBrk="1" fontAlgn="auto" latinLnBrk="0" hangingPunct="1">
              <a:lnSpc>
                <a:spcPct val="100000"/>
              </a:lnSpc>
              <a:spcBef>
                <a:spcPct val="200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prstClr val="black"/>
                </a:solidFill>
                <a:effectLst/>
                <a:uLnTx/>
                <a:uFillTx/>
                <a:latin typeface="Cambria" panose="02040503050406030204"/>
                <a:ea typeface="+mn-ea"/>
                <a:cs typeface="+mn-cs"/>
              </a:rPr>
              <a:t>Using OPUS Static and Project ID</a:t>
            </a:r>
          </a:p>
          <a:p>
            <a:pPr marL="227013" marR="0" lvl="0" indent="-22701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Create GVX in your software and upload it</a:t>
            </a:r>
          </a:p>
          <a:p>
            <a:pPr marL="233363" marR="0" lvl="0" indent="-23336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Session Processing</a:t>
            </a:r>
          </a:p>
          <a:p>
            <a:pPr marL="631825" marR="0" lvl="1" indent="-174625" algn="l" defTabSz="457200" rtl="0" eaLnBrk="1" fontAlgn="auto" latinLnBrk="0" hangingPunct="1">
              <a:lnSpc>
                <a:spcPct val="100000"/>
              </a:lnSpc>
              <a:spcBef>
                <a:spcPts val="300"/>
              </a:spcBef>
              <a:spcAft>
                <a:spcPts val="0"/>
              </a:spcAft>
              <a:buClrTx/>
              <a:buSzTx/>
              <a:buFont typeface="Cambria" panose="02040503050406030204" pitchFamily="18"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Aligns your CORS (RTN Base) to NCN</a:t>
            </a:r>
          </a:p>
          <a:p>
            <a:pPr marL="233363" marR="0" lvl="0" indent="-233363"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Network Adjustment</a:t>
            </a:r>
          </a:p>
          <a:p>
            <a:pPr marL="631825" marR="0" lvl="1" indent="-174625" algn="l" defTabSz="457200" rtl="0" eaLnBrk="1" fontAlgn="auto" latinLnBrk="0" hangingPunct="1">
              <a:lnSpc>
                <a:spcPct val="100000"/>
              </a:lnSpc>
              <a:spcBef>
                <a:spcPts val="300"/>
              </a:spcBef>
              <a:spcAft>
                <a:spcPts val="0"/>
              </a:spcAft>
              <a:buClrTx/>
              <a:buSzTx/>
              <a:buFont typeface="Cambria" panose="02040503050406030204" pitchFamily="18"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Select Constraints (NCN or non-NCN CORS Datasheet)</a:t>
            </a:r>
          </a:p>
        </p:txBody>
      </p:sp>
    </p:spTree>
    <p:extLst>
      <p:ext uri="{BB962C8B-B14F-4D97-AF65-F5344CB8AC3E}">
        <p14:creationId xmlns:p14="http://schemas.microsoft.com/office/powerpoint/2010/main" val="394899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87DBE06-8AFE-4EED-8BD9-00F761F6AB34}"/>
              </a:ext>
            </a:extLst>
          </p:cNvPr>
          <p:cNvSpPr>
            <a:spLocks noGrp="1"/>
          </p:cNvSpPr>
          <p:nvPr>
            <p:ph idx="4294967295" sz="half" type="dt"/>
          </p:nvPr>
        </p:nvSpPr>
        <p:spPr>
          <a:xfrm>
            <a:off x="0" y="4868865"/>
            <a:ext cx="2133600" cy="274637"/>
          </a:xfrm>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p>
        </p:txBody>
      </p:sp>
      <p:sp>
        <p:nvSpPr>
          <p:cNvPr id="6" name="Slide Number Placeholder 5">
            <a:extLst>
              <a:ext uri="{FF2B5EF4-FFF2-40B4-BE49-F238E27FC236}">
                <a16:creationId xmlns:a16="http://schemas.microsoft.com/office/drawing/2014/main" id="{DABBE0C0-A62D-4F70-B2F4-0E22EB8DA1B6}"/>
              </a:ext>
            </a:extLst>
          </p:cNvPr>
          <p:cNvSpPr>
            <a:spLocks noGrp="1"/>
          </p:cNvSpPr>
          <p:nvPr>
            <p:ph idx="4294967295" sz="quarter" type="sldNum"/>
          </p:nvPr>
        </p:nvSpPr>
        <p:spPr>
          <a:xfrm>
            <a:off x="7010400" y="4868865"/>
            <a:ext cx="2133600" cy="274637"/>
          </a:xfrm>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121</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sp>
        <p:nvSpPr>
          <p:cNvPr id="14" name="TextBox 13">
            <a:extLst>
              <a:ext uri="{FF2B5EF4-FFF2-40B4-BE49-F238E27FC236}">
                <a16:creationId xmlns:a16="http://schemas.microsoft.com/office/drawing/2014/main" id="{485D7298-956F-4644-99C9-1CCF8B3172DD}"/>
              </a:ext>
            </a:extLst>
          </p:cNvPr>
          <p:cNvSpPr txBox="1"/>
          <p:nvPr/>
        </p:nvSpPr>
        <p:spPr>
          <a:xfrm>
            <a:off x="457200" y="164592"/>
            <a:ext cx="8676640" cy="892552"/>
          </a:xfrm>
          <a:prstGeom prst="rect">
            <a:avLst/>
          </a:prstGeom>
          <a:noFill/>
        </p:spPr>
        <p:txBody>
          <a:bodyPr rtlCol="0" wrap="square">
            <a:spAutoFit/>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000" u="none">
                <a:ln>
                  <a:noFill/>
                </a:ln>
                <a:solidFill>
                  <a:prstClr val="black"/>
                </a:solidFill>
                <a:effectLst/>
                <a:uLnTx/>
                <a:uFillTx/>
                <a:latin panose="02040503050406030204" typeface="Cambria"/>
                <a:ea typeface="+mn-ea"/>
                <a:cs typeface="+mn-cs"/>
              </a:rPr>
              <a:t>1) </a:t>
            </a:r>
            <a:r>
              <a:rPr b="1" baseline="0" cap="none" dirty="0" i="0" kern="1200" kumimoji="0" lang="en-US" noProof="0" normalizeH="0" spc="0" strike="noStrike" sz="2800" u="none">
                <a:ln>
                  <a:noFill/>
                </a:ln>
                <a:solidFill>
                  <a:prstClr val="black"/>
                </a:solidFill>
                <a:effectLst/>
                <a:uLnTx/>
                <a:uFillTx/>
                <a:latin panose="02040503050406030204" typeface="Cambria"/>
                <a:ea typeface="+mn-ea"/>
                <a:cs typeface="+mn-cs"/>
              </a:rPr>
              <a:t>CORS + RTN</a:t>
            </a:r>
            <a:br>
              <a:rPr b="0" baseline="0" cap="none" dirty="0" i="0" kern="1200" kumimoji="0" lang="en-US" noProof="0" normalizeH="0" spc="0" strike="noStrike" sz="2000" u="none">
                <a:ln>
                  <a:noFill/>
                </a:ln>
                <a:solidFill>
                  <a:prstClr val="black"/>
                </a:solidFill>
                <a:effectLst/>
                <a:uLnTx/>
                <a:uFillTx/>
                <a:latin panose="02040503050406030204" typeface="Cambria"/>
                <a:ea typeface="+mn-ea"/>
                <a:cs typeface="+mn-cs"/>
              </a:rPr>
            </a:br>
            <a:r>
              <a:rPr b="0" baseline="0" cap="none" dirty="0" i="0" kern="1200" kumimoji="0" lang="en-US" noProof="0" normalizeH="0" spc="0" strike="noStrike" sz="2000" u="none">
                <a:ln>
                  <a:noFill/>
                </a:ln>
                <a:solidFill>
                  <a:prstClr val="black"/>
                </a:solidFill>
                <a:effectLst/>
                <a:uLnTx/>
                <a:uFillTx/>
                <a:latin panose="02040503050406030204" typeface="Cambria"/>
                <a:ea typeface="+mn-ea"/>
                <a:cs typeface="+mn-cs"/>
              </a:rPr>
              <a:t>     b) </a:t>
            </a:r>
            <a:r>
              <a:rPr b="1" baseline="0" cap="none" dirty="0" i="0" kern="1200" kumimoji="0" lang="en-US" noProof="0" normalizeH="0" spc="0" strike="noStrike" sz="2400" u="none">
                <a:ln>
                  <a:noFill/>
                </a:ln>
                <a:solidFill>
                  <a:prstClr val="black"/>
                </a:solidFill>
                <a:effectLst/>
                <a:uLnTx/>
                <a:uFillTx/>
                <a:latin panose="02040503050406030204" typeface="Cambria"/>
                <a:ea typeface="+mn-ea"/>
                <a:cs typeface="+mn-cs"/>
              </a:rPr>
              <a:t>CORS are </a:t>
            </a:r>
            <a:r>
              <a:rPr b="1" baseline="0" cap="none" dirty="0" i="0" kern="1200" kumimoji="0" lang="en-US" noProof="0" normalizeH="0" spc="0" strike="noStrike" sz="2400" u="sng">
                <a:ln>
                  <a:noFill/>
                </a:ln>
                <a:solidFill>
                  <a:prstClr val="black"/>
                </a:solidFill>
                <a:effectLst/>
                <a:uLnTx/>
                <a:uFillTx/>
                <a:latin panose="02040503050406030204" typeface="Cambria"/>
                <a:ea typeface="+mn-ea"/>
                <a:cs typeface="+mn-cs"/>
              </a:rPr>
              <a:t>not</a:t>
            </a:r>
            <a:r>
              <a:rPr b="1" baseline="0" cap="none" dirty="0" i="0" kern="1200" kumimoji="0" lang="en-US" noProof="0" normalizeH="0" spc="0" strike="noStrike" sz="2400" u="none">
                <a:ln>
                  <a:noFill/>
                </a:ln>
                <a:solidFill>
                  <a:prstClr val="black"/>
                </a:solidFill>
                <a:effectLst/>
                <a:uLnTx/>
                <a:uFillTx/>
                <a:latin panose="02040503050406030204" typeface="Cambria"/>
                <a:ea typeface="+mn-ea"/>
                <a:cs typeface="+mn-cs"/>
              </a:rPr>
              <a:t> in NCN </a:t>
            </a:r>
            <a:r>
              <a:rPr b="1" baseline="0" cap="none" dirty="0" i="1" kern="1200" kumimoji="0" lang="en-US" noProof="0" normalizeH="0" spc="0" strike="noStrike" sz="2400" u="none">
                <a:ln>
                  <a:noFill/>
                </a:ln>
                <a:solidFill>
                  <a:prstClr val="black"/>
                </a:solidFill>
                <a:effectLst/>
                <a:uLnTx/>
                <a:uFillTx/>
                <a:latin panose="02040503050406030204" typeface="Cambria"/>
                <a:ea typeface="+mn-ea"/>
                <a:cs typeface="+mn-cs"/>
              </a:rPr>
              <a:t>but</a:t>
            </a:r>
            <a:r>
              <a:rPr b="1" baseline="0" cap="none" dirty="0" i="0" kern="1200" kumimoji="0" lang="en-US" noProof="0" normalizeH="0" spc="0" strike="noStrike" sz="2400" u="none">
                <a:ln>
                  <a:noFill/>
                </a:ln>
                <a:solidFill>
                  <a:prstClr val="black"/>
                </a:solidFill>
                <a:effectLst/>
                <a:uLnTx/>
                <a:uFillTx/>
                <a:latin panose="02040503050406030204" typeface="Cambria"/>
                <a:ea typeface="+mn-ea"/>
                <a:cs typeface="+mn-cs"/>
              </a:rPr>
              <a:t> have Datasheet/PID (are in IDB)</a:t>
            </a:r>
            <a:endParaRPr b="0" baseline="0" cap="none" dirty="0" i="0" kern="1200" kumimoji="0" lang="en-US" noProof="0" normalizeH="0" spc="0" strike="noStrike" sz="1800" u="none">
              <a:ln>
                <a:noFill/>
              </a:ln>
              <a:solidFill>
                <a:prstClr val="black"/>
              </a:solidFill>
              <a:effectLst/>
              <a:uLnTx/>
              <a:uFillTx/>
              <a:latin panose="020F0502020204030204" typeface="Calibri"/>
              <a:ea typeface="+mn-ea"/>
              <a:cs typeface="+mn-cs"/>
            </a:endParaRPr>
          </a:p>
        </p:txBody>
      </p:sp>
      <p:pic>
        <p:nvPicPr>
          <p:cNvPr id="15" name="Content Placeholder 6">
            <a:extLst>
              <a:ext uri="{FF2B5EF4-FFF2-40B4-BE49-F238E27FC236}">
                <a16:creationId xmlns:a16="http://schemas.microsoft.com/office/drawing/2014/main" id="{165F8AF9-4CF8-48DB-B87B-024AEBF39FE9}"/>
              </a:ext>
            </a:extLst>
          </p:cNvPr>
          <p:cNvPicPr>
            <a:picLocks noChangeAspect="1"/>
          </p:cNvPicPr>
          <p:nvPr/>
        </p:nvPicPr>
        <p:blipFill rotWithShape="1">
          <a:blip r:embed="rId2"/>
          <a:srcRect l="61" r="115" t="91"/>
          <a:stretch/>
        </p:blipFill>
        <p:spPr>
          <a:xfrm>
            <a:off x="156892" y="1057146"/>
            <a:ext cx="6412644" cy="2941305"/>
          </a:xfrm>
          <a:prstGeom prst="rect">
            <a:avLst/>
          </a:prstGeom>
          <a:ln>
            <a:noFill/>
          </a:ln>
        </p:spPr>
      </p:pic>
      <p:pic>
        <p:nvPicPr>
          <p:cNvPr id="16" name="Picture 15">
            <a:extLst>
              <a:ext uri="{FF2B5EF4-FFF2-40B4-BE49-F238E27FC236}">
                <a16:creationId xmlns:a16="http://schemas.microsoft.com/office/drawing/2014/main" id="{1839844B-465B-41A8-8C21-05FD7E62AD16}"/>
              </a:ext>
            </a:extLst>
          </p:cNvPr>
          <p:cNvPicPr>
            <a:picLocks noChangeAspect="1"/>
          </p:cNvPicPr>
          <p:nvPr/>
        </p:nvPicPr>
        <p:blipFill rotWithShape="1">
          <a:blip r:embed="rId3"/>
          <a:srcRect b="70" r="65"/>
          <a:stretch/>
        </p:blipFill>
        <p:spPr>
          <a:xfrm>
            <a:off x="2250656" y="3642063"/>
            <a:ext cx="6456464" cy="1389837"/>
          </a:xfrm>
          <a:prstGeom prst="rect">
            <a:avLst/>
          </a:prstGeom>
          <a:ln>
            <a:noFill/>
          </a:ln>
        </p:spPr>
      </p:pic>
      <p:sp>
        <p:nvSpPr>
          <p:cNvPr id="17" name="Rectangle: Rounded Corners 16">
            <a:extLst>
              <a:ext uri="{FF2B5EF4-FFF2-40B4-BE49-F238E27FC236}">
                <a16:creationId xmlns:a16="http://schemas.microsoft.com/office/drawing/2014/main" id="{8B10971D-1D89-467A-995C-63F7286B1827}"/>
              </a:ext>
            </a:extLst>
          </p:cNvPr>
          <p:cNvSpPr/>
          <p:nvPr/>
        </p:nvSpPr>
        <p:spPr>
          <a:xfrm>
            <a:off x="1971042" y="1317924"/>
            <a:ext cx="1178559" cy="317836"/>
          </a:xfrm>
          <a:prstGeom prst="roundRect">
            <a:avLst/>
          </a:prstGeom>
          <a:noFill/>
          <a:ln w="76200">
            <a:solidFill>
              <a:srgbClr val="42E743"/>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050" u="none">
              <a:ln>
                <a:noFill/>
              </a:ln>
              <a:solidFill>
                <a:prstClr val="white"/>
              </a:solidFill>
              <a:effectLst/>
              <a:uLnTx/>
              <a:uFillTx/>
              <a:latin panose="020F0502020204030204" typeface="Calibri"/>
              <a:ea typeface="+mn-ea"/>
              <a:cs typeface="+mn-cs"/>
            </a:endParaRPr>
          </a:p>
        </p:txBody>
      </p:sp>
      <p:sp>
        <p:nvSpPr>
          <p:cNvPr id="18" name="Rectangle: Rounded Corners 17">
            <a:extLst>
              <a:ext uri="{FF2B5EF4-FFF2-40B4-BE49-F238E27FC236}">
                <a16:creationId xmlns:a16="http://schemas.microsoft.com/office/drawing/2014/main" id="{E9369F32-4453-4821-AA82-2697E093331E}"/>
              </a:ext>
            </a:extLst>
          </p:cNvPr>
          <p:cNvSpPr/>
          <p:nvPr/>
        </p:nvSpPr>
        <p:spPr>
          <a:xfrm>
            <a:off x="2393407" y="4346007"/>
            <a:ext cx="3903082" cy="338337"/>
          </a:xfrm>
          <a:prstGeom prst="roundRect">
            <a:avLst/>
          </a:prstGeom>
          <a:noFill/>
          <a:ln w="76200">
            <a:solidFill>
              <a:srgbClr val="42E743"/>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050" u="none">
              <a:ln>
                <a:noFill/>
              </a:ln>
              <a:solidFill>
                <a:prstClr val="white"/>
              </a:solidFill>
              <a:effectLst/>
              <a:uLnTx/>
              <a:uFillTx/>
              <a:latin panose="020F0502020204030204" typeface="Calibri"/>
              <a:ea typeface="+mn-ea"/>
              <a:cs typeface="+mn-cs"/>
            </a:endParaRPr>
          </a:p>
        </p:txBody>
      </p:sp>
      <p:sp>
        <p:nvSpPr>
          <p:cNvPr id="19" name="Rectangle: Rounded Corners 18">
            <a:extLst>
              <a:ext uri="{FF2B5EF4-FFF2-40B4-BE49-F238E27FC236}">
                <a16:creationId xmlns:a16="http://schemas.microsoft.com/office/drawing/2014/main" id="{6FCD35CA-25D0-4836-A42E-28E3EE0D637E}"/>
              </a:ext>
            </a:extLst>
          </p:cNvPr>
          <p:cNvSpPr/>
          <p:nvPr/>
        </p:nvSpPr>
        <p:spPr>
          <a:xfrm>
            <a:off x="4963749" y="1095087"/>
            <a:ext cx="3889327" cy="1562007"/>
          </a:xfrm>
          <a:prstGeom prst="roundRect">
            <a:avLst/>
          </a:prstGeom>
        </p:spPr>
        <p:style>
          <a:lnRef idx="1">
            <a:schemeClr val="accent6"/>
          </a:lnRef>
          <a:fillRef idx="3">
            <a:schemeClr val="accent6"/>
          </a:fillRef>
          <a:effectRef idx="2">
            <a:schemeClr val="accent6"/>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1" kern="1200" kumimoji="0" lang="en-US" noProof="0" normalizeH="0" spc="0" strike="noStrike" sz="2000" u="none">
                <a:ln>
                  <a:noFill/>
                </a:ln>
                <a:solidFill>
                  <a:srgbClr val="1C1C1C"/>
                </a:solidFill>
                <a:effectLst/>
                <a:uLnTx/>
                <a:uFillTx/>
                <a:latin panose="02040503050406030204" typeface="Cambria"/>
                <a:ea typeface="+mn-ea"/>
                <a:cs typeface="+mn-cs"/>
              </a:rPr>
              <a:t>What does that look like?</a:t>
            </a:r>
          </a:p>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1" kern="1200" kumimoji="0" lang="en-US" noProof="0" normalizeH="0" spc="0" strike="noStrike" sz="2000" u="none">
                <a:ln>
                  <a:noFill/>
                </a:ln>
                <a:solidFill>
                  <a:srgbClr val="1C1C1C"/>
                </a:solidFill>
                <a:effectLst/>
                <a:uLnTx/>
                <a:uFillTx/>
                <a:latin panose="02040503050406030204" typeface="Cambria"/>
                <a:ea typeface="+mn-ea"/>
                <a:cs typeface="+mn-cs"/>
              </a:rPr>
              <a:t>How do I know?</a:t>
            </a:r>
          </a:p>
          <a:p>
            <a:pPr algn="ctr" defTabSz="457200" eaLnBrk="1" fontAlgn="auto" hangingPunct="1" indent="0" latinLnBrk="0" lvl="0" marL="0" marR="0" rtl="0">
              <a:lnSpc>
                <a:spcPct val="100000"/>
              </a:lnSpc>
              <a:spcBef>
                <a:spcPts val="1200"/>
              </a:spcBef>
              <a:spcAft>
                <a:spcPts val="0"/>
              </a:spcAft>
              <a:buClrTx/>
              <a:buSzTx/>
              <a:buFontTx/>
              <a:buNone/>
              <a:tabLst/>
              <a:defRPr/>
            </a:pPr>
            <a:r>
              <a:rPr b="1" baseline="0" cap="none" dirty="0" i="0" kern="1200" kumimoji="0" lang="en-US" noProof="0" normalizeH="0" spc="0" strike="noStrike" sz="2000" u="none">
                <a:ln>
                  <a:noFill/>
                </a:ln>
                <a:solidFill>
                  <a:srgbClr val="1C1C1C"/>
                </a:solidFill>
                <a:effectLst/>
                <a:uLnTx/>
                <a:uFillTx/>
                <a:latin panose="02040503050406030204" typeface="Cambria"/>
                <a:ea typeface="+mn-ea"/>
                <a:cs typeface="+mn-cs"/>
              </a:rPr>
              <a:t>Consult the NGS Map </a:t>
            </a:r>
          </a:p>
          <a:p>
            <a:pPr algn="ctr" defTabSz="457200" eaLnBrk="1" fontAlgn="auto" hangingPunct="1" indent="0" latinLnBrk="0" lvl="0" marL="0" marR="0" rtl="0">
              <a:lnSpc>
                <a:spcPct val="100000"/>
              </a:lnSpc>
              <a:spcBef>
                <a:spcPts val="0"/>
              </a:spcBef>
              <a:spcAft>
                <a:spcPts val="0"/>
              </a:spcAft>
              <a:buClrTx/>
              <a:buSzTx/>
              <a:buFontTx/>
              <a:buNone/>
              <a:tabLst/>
              <a:defRPr/>
            </a:pPr>
            <a:r>
              <a:rPr b="1" baseline="0" cap="none" dirty="0" i="0" kern="1200" kumimoji="0" lang="en-US" noProof="0" normalizeH="0" spc="0" strike="noStrike" sz="2000" u="none">
                <a:ln>
                  <a:noFill/>
                </a:ln>
                <a:solidFill>
                  <a:srgbClr val="1C1C1C"/>
                </a:solidFill>
                <a:effectLst/>
                <a:uLnTx/>
                <a:uFillTx/>
                <a:latin panose="02040503050406030204" typeface="Cambria"/>
                <a:ea typeface="+mn-ea"/>
                <a:cs typeface="+mn-cs"/>
              </a:rPr>
              <a:t>or Data Explorer</a:t>
            </a:r>
          </a:p>
        </p:txBody>
      </p:sp>
      <p:sp>
        <p:nvSpPr>
          <p:cNvPr id="20" name="Rectangle: Rounded Corners 19">
            <a:extLst>
              <a:ext uri="{FF2B5EF4-FFF2-40B4-BE49-F238E27FC236}">
                <a16:creationId xmlns:a16="http://schemas.microsoft.com/office/drawing/2014/main" id="{7325085C-030A-48EC-AACA-A550319511F7}"/>
              </a:ext>
            </a:extLst>
          </p:cNvPr>
          <p:cNvSpPr/>
          <p:nvPr/>
        </p:nvSpPr>
        <p:spPr>
          <a:xfrm>
            <a:off x="6622876" y="3294494"/>
            <a:ext cx="2457408" cy="411256"/>
          </a:xfrm>
          <a:prstGeom prst="roundRect">
            <a:avLst/>
          </a:prstGeom>
        </p:spPr>
        <p:style>
          <a:lnRef idx="1">
            <a:schemeClr val="accent6"/>
          </a:lnRef>
          <a:fillRef idx="2">
            <a:schemeClr val="accent6"/>
          </a:fillRef>
          <a:effectRef idx="1">
            <a:schemeClr val="accent6"/>
          </a:effectRef>
          <a:fontRef idx="minor">
            <a:schemeClr val="dk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1600" u="none">
                <a:ln>
                  <a:noFill/>
                </a:ln>
                <a:solidFill>
                  <a:prstClr val="black"/>
                </a:solidFill>
                <a:effectLst/>
                <a:uLnTx/>
                <a:uFillTx/>
                <a:latin panose="020F0502020204030204" typeface="Calibri"/>
                <a:ea typeface="+mn-ea"/>
                <a:cs typeface="+mn-cs"/>
              </a:rPr>
              <a:t>IDB = </a:t>
            </a:r>
            <a:r>
              <a:rPr b="0" baseline="0" cap="none" dirty="0" err="1" i="0" kern="1200" kumimoji="0" lang="en-US" noProof="0" normalizeH="0" spc="0" strike="noStrike" sz="1600" u="none">
                <a:ln>
                  <a:noFill/>
                </a:ln>
                <a:solidFill>
                  <a:prstClr val="black"/>
                </a:solidFill>
                <a:effectLst/>
                <a:uLnTx/>
                <a:uFillTx/>
                <a:latin panose="020F0502020204030204" typeface="Calibri"/>
                <a:ea typeface="+mn-ea"/>
                <a:cs typeface="+mn-cs"/>
              </a:rPr>
              <a:t>Intergrated</a:t>
            </a:r>
            <a:r>
              <a:rPr b="0" baseline="0" cap="none" dirty="0" i="0" kern="1200" kumimoji="0" lang="en-US" noProof="0" normalizeH="0" spc="0" strike="noStrike" sz="1600" u="none">
                <a:ln>
                  <a:noFill/>
                </a:ln>
                <a:solidFill>
                  <a:prstClr val="black"/>
                </a:solidFill>
                <a:effectLst/>
                <a:uLnTx/>
                <a:uFillTx/>
                <a:latin panose="020F0502020204030204" typeface="Calibri"/>
                <a:ea typeface="+mn-ea"/>
                <a:cs typeface="+mn-cs"/>
              </a:rPr>
              <a:t> </a:t>
            </a:r>
            <a:r>
              <a:rPr b="0" baseline="0" cap="none" dirty="0" err="1" i="0" kern="1200" kumimoji="0" lang="en-US" noProof="0" normalizeH="0" spc="0" strike="noStrike" sz="1600" u="none">
                <a:ln>
                  <a:noFill/>
                </a:ln>
                <a:solidFill>
                  <a:prstClr val="black"/>
                </a:solidFill>
                <a:effectLst/>
                <a:uLnTx/>
                <a:uFillTx/>
                <a:latin panose="020F0502020204030204" typeface="Calibri"/>
                <a:ea typeface="+mn-ea"/>
                <a:cs typeface="+mn-cs"/>
              </a:rPr>
              <a:t>DataBase</a:t>
            </a:r>
            <a:endParaRPr b="1" baseline="0" cap="none" dirty="0" i="0" kern="1200" kumimoji="0" lang="en-US" noProof="0" normalizeH="0" spc="0" strike="noStrike" sz="1800" u="none">
              <a:ln>
                <a:noFill/>
              </a:ln>
              <a:solidFill>
                <a:prstClr val="black"/>
              </a:solidFill>
              <a:effectLst/>
              <a:uLnTx/>
              <a:uFillTx/>
              <a:latin panose="020F0502020204030204" typeface="Calibri"/>
              <a:ea typeface="+mn-ea"/>
              <a:cs typeface="+mn-cs"/>
            </a:endParaRPr>
          </a:p>
        </p:txBody>
      </p:sp>
    </p:spTree>
    <p:extLst>
      <p:ext uri="{BB962C8B-B14F-4D97-AF65-F5344CB8AC3E}">
        <p14:creationId xmlns:p14="http://schemas.microsoft.com/office/powerpoint/2010/main" val="250190194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6="http://schemas.microsoft.com/office/drawing/2014/main">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9"/>
                                        </p:tgtEl>
                                        <p:attrNameLst>
                                          <p:attrName>style.visibility</p:attrName>
                                        </p:attrNameLst>
                                      </p:cBhvr>
                                      <p:to>
                                        <p:strVal val="visible"/>
                                      </p:to>
                                    </p:set>
                                    <p:animEffect filter="fade" transition="in">
                                      <p:cBhvr>
                                        <p:cTn dur="750" id="7"/>
                                        <p:tgtEl>
                                          <p:spTgt spid="19"/>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 presetSubtype="2">
                                  <p:stCondLst>
                                    <p:cond delay="0"/>
                                  </p:stCondLst>
                                  <p:childTnLst>
                                    <p:set>
                                      <p:cBhvr>
                                        <p:cTn dur="1" fill="hold" id="11">
                                          <p:stCondLst>
                                            <p:cond delay="0"/>
                                          </p:stCondLst>
                                        </p:cTn>
                                        <p:tgtEl>
                                          <p:spTgt spid="20"/>
                                        </p:tgtEl>
                                        <p:attrNameLst>
                                          <p:attrName>style.visibility</p:attrName>
                                        </p:attrNameLst>
                                      </p:cBhvr>
                                      <p:to>
                                        <p:strVal val="visible"/>
                                      </p:to>
                                    </p:set>
                                    <p:anim calcmode="lin" valueType="num">
                                      <p:cBhvr additive="base">
                                        <p:cTn dur="500" fill="hold" id="12"/>
                                        <p:tgtEl>
                                          <p:spTgt spid="20"/>
                                        </p:tgtEl>
                                        <p:attrNameLst>
                                          <p:attrName>ppt_x</p:attrName>
                                        </p:attrNameLst>
                                      </p:cBhvr>
                                      <p:tavLst>
                                        <p:tav tm="0">
                                          <p:val>
                                            <p:strVal val="1+#ppt_w/2"/>
                                          </p:val>
                                        </p:tav>
                                        <p:tav tm="100000">
                                          <p:val>
                                            <p:strVal val="#ppt_x"/>
                                          </p:val>
                                        </p:tav>
                                      </p:tavLst>
                                    </p:anim>
                                    <p:anim calcmode="lin" valueType="num">
                                      <p:cBhvr additive="base">
                                        <p:cTn dur="500" fill="hold" id="13"/>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9"/>
      <p:bldP animBg="1" grpId="0" spid="2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FBAF82-867E-4647-AEF5-434FFCD5C0A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6" name="Slide Number Placeholder 5">
            <a:extLst>
              <a:ext uri="{FF2B5EF4-FFF2-40B4-BE49-F238E27FC236}">
                <a16:creationId xmlns:a16="http://schemas.microsoft.com/office/drawing/2014/main" id="{16600D95-A807-4BEF-81CF-4E19C67337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 Placeholder 8">
            <a:extLst>
              <a:ext uri="{FF2B5EF4-FFF2-40B4-BE49-F238E27FC236}">
                <a16:creationId xmlns:a16="http://schemas.microsoft.com/office/drawing/2014/main" id="{22667414-AD24-46D6-AFC6-591A87EE7AB5}"/>
              </a:ext>
            </a:extLst>
          </p:cNvPr>
          <p:cNvSpPr>
            <a:spLocks noGrp="1"/>
          </p:cNvSpPr>
          <p:nvPr>
            <p:ph type="body" sz="half" idx="2"/>
          </p:nvPr>
        </p:nvSpPr>
        <p:spPr>
          <a:xfrm>
            <a:off x="457202" y="1382938"/>
            <a:ext cx="4884419" cy="3211687"/>
          </a:xfrm>
        </p:spPr>
        <p:txBody>
          <a:bodyPr>
            <a:noAutofit/>
          </a:bodyPr>
          <a:lstStyle/>
          <a:p>
            <a:pPr marL="227013" indent="-227013">
              <a:spcBef>
                <a:spcPts val="600"/>
              </a:spcBef>
              <a:buFont typeface="+mj-lt"/>
              <a:buAutoNum type="arabicPeriod"/>
            </a:pPr>
            <a:r>
              <a:rPr lang="en-US" sz="1800" dirty="0">
                <a:solidFill>
                  <a:prstClr val="black"/>
                </a:solidFill>
              </a:rPr>
              <a:t>Collect field data with Rover(s)</a:t>
            </a:r>
          </a:p>
          <a:p>
            <a:pPr marL="227013" indent="-227013">
              <a:spcBef>
                <a:spcPts val="600"/>
              </a:spcBef>
              <a:buFont typeface="+mj-lt"/>
              <a:buAutoNum type="arabicPeriod"/>
            </a:pPr>
            <a:r>
              <a:rPr lang="en-US" sz="1800" dirty="0">
                <a:solidFill>
                  <a:prstClr val="black"/>
                </a:solidFill>
              </a:rPr>
              <a:t>Create GVX in your software</a:t>
            </a:r>
          </a:p>
          <a:p>
            <a:pPr marL="460375" lvl="1" indent="-173038">
              <a:buFont typeface="Cambria" panose="02040503050406030204" pitchFamily="18" charset="0"/>
              <a:buChar char="‒"/>
            </a:pPr>
            <a:r>
              <a:rPr lang="en-US" sz="1600" dirty="0">
                <a:solidFill>
                  <a:prstClr val="black"/>
                </a:solidFill>
              </a:rPr>
              <a:t>Using your field or office software</a:t>
            </a:r>
          </a:p>
          <a:p>
            <a:pPr marL="227013" indent="-227013">
              <a:spcBef>
                <a:spcPts val="600"/>
              </a:spcBef>
              <a:buFont typeface="+mj-lt"/>
              <a:buAutoNum type="arabicPeriod"/>
            </a:pPr>
            <a:r>
              <a:rPr lang="en-US" sz="1800" dirty="0">
                <a:solidFill>
                  <a:prstClr val="black"/>
                </a:solidFill>
              </a:rPr>
              <a:t>Upload WinDesc files</a:t>
            </a:r>
          </a:p>
          <a:p>
            <a:pPr marL="227013" indent="-227013">
              <a:spcBef>
                <a:spcPts val="600"/>
              </a:spcBef>
              <a:buFont typeface="+mj-lt"/>
              <a:buAutoNum type="arabicPeriod"/>
            </a:pPr>
            <a:r>
              <a:rPr lang="en-US" sz="1800" dirty="0">
                <a:solidFill>
                  <a:prstClr val="black"/>
                </a:solidFill>
              </a:rPr>
              <a:t>Upload GVX to OPUS Projects</a:t>
            </a:r>
          </a:p>
          <a:p>
            <a:pPr marL="460375" lvl="1" indent="-173038">
              <a:buFont typeface="Cambria" panose="02040503050406030204" pitchFamily="18" charset="0"/>
              <a:buChar char="‒"/>
            </a:pPr>
            <a:r>
              <a:rPr lang="en-US" sz="1600" dirty="0">
                <a:solidFill>
                  <a:prstClr val="black"/>
                </a:solidFill>
              </a:rPr>
              <a:t>Using OPUS Static and Project ID</a:t>
            </a:r>
          </a:p>
          <a:p>
            <a:pPr marL="460375" lvl="1" indent="-173038">
              <a:buFont typeface="Cambria" panose="02040503050406030204" pitchFamily="18" charset="0"/>
              <a:buChar char="‒"/>
            </a:pPr>
            <a:r>
              <a:rPr lang="en-US" sz="1600" dirty="0">
                <a:solidFill>
                  <a:prstClr val="black"/>
                </a:solidFill>
              </a:rPr>
              <a:t>Vectors are automatically linked to NCN CORS</a:t>
            </a:r>
          </a:p>
          <a:p>
            <a:pPr marL="227013" indent="-227013">
              <a:spcBef>
                <a:spcPts val="600"/>
              </a:spcBef>
              <a:buFont typeface="+mj-lt"/>
              <a:buAutoNum type="arabicPeriod"/>
            </a:pPr>
            <a:r>
              <a:rPr lang="en-US" sz="1800" dirty="0">
                <a:solidFill>
                  <a:prstClr val="black"/>
                </a:solidFill>
              </a:rPr>
              <a:t>Network Adjustment</a:t>
            </a:r>
          </a:p>
          <a:p>
            <a:pPr marL="457200" lvl="2" indent="-173038">
              <a:buFont typeface="Cambria" panose="02040503050406030204" pitchFamily="18" charset="0"/>
              <a:buChar char="‒"/>
            </a:pPr>
            <a:r>
              <a:rPr lang="en-US" sz="1600" dirty="0">
                <a:solidFill>
                  <a:prstClr val="black"/>
                </a:solidFill>
              </a:rPr>
              <a:t>Constrain NCN CORS</a:t>
            </a:r>
          </a:p>
        </p:txBody>
      </p:sp>
      <p:cxnSp>
        <p:nvCxnSpPr>
          <p:cNvPr id="49" name="GVX - RTN/RTK">
            <a:extLst>
              <a:ext uri="{FF2B5EF4-FFF2-40B4-BE49-F238E27FC236}">
                <a16:creationId xmlns:a16="http://schemas.microsoft.com/office/drawing/2014/main" id="{84BB379D-A468-455B-B741-F33A1600FA88}"/>
              </a:ext>
            </a:extLst>
          </p:cNvPr>
          <p:cNvCxnSpPr>
            <a:cxnSpLocks/>
            <a:endCxn id="55" idx="2"/>
          </p:cNvCxnSpPr>
          <p:nvPr/>
        </p:nvCxnSpPr>
        <p:spPr>
          <a:xfrm flipV="1">
            <a:off x="7191819" y="2401849"/>
            <a:ext cx="52804" cy="1357740"/>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50" name="GVX - RTN/RTK">
            <a:extLst>
              <a:ext uri="{FF2B5EF4-FFF2-40B4-BE49-F238E27FC236}">
                <a16:creationId xmlns:a16="http://schemas.microsoft.com/office/drawing/2014/main" id="{262A4307-4D32-4046-8535-B4E1C0975004}"/>
              </a:ext>
            </a:extLst>
          </p:cNvPr>
          <p:cNvCxnSpPr>
            <a:cxnSpLocks/>
            <a:endCxn id="56" idx="2"/>
          </p:cNvCxnSpPr>
          <p:nvPr/>
        </p:nvCxnSpPr>
        <p:spPr>
          <a:xfrm flipV="1">
            <a:off x="7191819" y="2158863"/>
            <a:ext cx="709636" cy="1600726"/>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51" name="GVX - RTN/RTK">
            <a:extLst>
              <a:ext uri="{FF2B5EF4-FFF2-40B4-BE49-F238E27FC236}">
                <a16:creationId xmlns:a16="http://schemas.microsoft.com/office/drawing/2014/main" id="{A98B6980-22FB-4B82-A3D0-D70A8BA3EBDE}"/>
              </a:ext>
            </a:extLst>
          </p:cNvPr>
          <p:cNvCxnSpPr>
            <a:cxnSpLocks/>
            <a:endCxn id="54" idx="2"/>
          </p:cNvCxnSpPr>
          <p:nvPr/>
        </p:nvCxnSpPr>
        <p:spPr>
          <a:xfrm flipV="1">
            <a:off x="7191821" y="3054317"/>
            <a:ext cx="749325" cy="705272"/>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cxnSp>
        <p:nvCxnSpPr>
          <p:cNvPr id="52" name="GVX - RTN/RTK">
            <a:extLst>
              <a:ext uri="{FF2B5EF4-FFF2-40B4-BE49-F238E27FC236}">
                <a16:creationId xmlns:a16="http://schemas.microsoft.com/office/drawing/2014/main" id="{B08D462F-B348-4A78-B583-C1D18D793111}"/>
              </a:ext>
            </a:extLst>
          </p:cNvPr>
          <p:cNvCxnSpPr>
            <a:cxnSpLocks/>
            <a:endCxn id="53" idx="1"/>
          </p:cNvCxnSpPr>
          <p:nvPr/>
        </p:nvCxnSpPr>
        <p:spPr>
          <a:xfrm flipV="1">
            <a:off x="7191821" y="3146602"/>
            <a:ext cx="1177445" cy="612989"/>
          </a:xfrm>
          <a:prstGeom prst="straightConnector1">
            <a:avLst/>
          </a:prstGeom>
          <a:ln w="66675" cap="rnd">
            <a:solidFill>
              <a:srgbClr val="7D26CD"/>
            </a:solidFill>
            <a:prstDash val="sysDash"/>
            <a:round/>
            <a:tailEnd type="arrow" w="sm" len="med"/>
          </a:ln>
        </p:spPr>
        <p:style>
          <a:lnRef idx="1">
            <a:schemeClr val="accent1"/>
          </a:lnRef>
          <a:fillRef idx="0">
            <a:schemeClr val="accent1"/>
          </a:fillRef>
          <a:effectRef idx="0">
            <a:schemeClr val="accent1"/>
          </a:effectRef>
          <a:fontRef idx="minor">
            <a:schemeClr val="tx1"/>
          </a:fontRef>
        </p:style>
      </p:cxnSp>
      <p:sp>
        <p:nvSpPr>
          <p:cNvPr id="53" name="GVX meet">
            <a:extLst>
              <a:ext uri="{FF2B5EF4-FFF2-40B4-BE49-F238E27FC236}">
                <a16:creationId xmlns:a16="http://schemas.microsoft.com/office/drawing/2014/main" id="{1225A60A-7FD6-4518-A118-1E8B065A3C7A}"/>
              </a:ext>
            </a:extLst>
          </p:cNvPr>
          <p:cNvSpPr>
            <a:spLocks noChangeAspect="1"/>
          </p:cNvSpPr>
          <p:nvPr/>
        </p:nvSpPr>
        <p:spPr>
          <a:xfrm>
            <a:off x="9512264" y="2999920"/>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GVX meet">
            <a:extLst>
              <a:ext uri="{FF2B5EF4-FFF2-40B4-BE49-F238E27FC236}">
                <a16:creationId xmlns:a16="http://schemas.microsoft.com/office/drawing/2014/main" id="{9B030C32-1B75-4179-AB3F-EAAA8355EA71}"/>
              </a:ext>
            </a:extLst>
          </p:cNvPr>
          <p:cNvSpPr>
            <a:spLocks noChangeAspect="1"/>
          </p:cNvSpPr>
          <p:nvPr/>
        </p:nvSpPr>
        <p:spPr>
          <a:xfrm>
            <a:off x="7794464" y="2760957"/>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GVX meet">
            <a:extLst>
              <a:ext uri="{FF2B5EF4-FFF2-40B4-BE49-F238E27FC236}">
                <a16:creationId xmlns:a16="http://schemas.microsoft.com/office/drawing/2014/main" id="{A20EE5F2-6D7B-4C25-AC08-F8C58684DC1A}"/>
              </a:ext>
            </a:extLst>
          </p:cNvPr>
          <p:cNvSpPr>
            <a:spLocks noChangeAspect="1"/>
          </p:cNvSpPr>
          <p:nvPr/>
        </p:nvSpPr>
        <p:spPr>
          <a:xfrm>
            <a:off x="7097943" y="2108489"/>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GVX meet">
            <a:extLst>
              <a:ext uri="{FF2B5EF4-FFF2-40B4-BE49-F238E27FC236}">
                <a16:creationId xmlns:a16="http://schemas.microsoft.com/office/drawing/2014/main" id="{A4101845-E7D8-41D8-A6E3-B36D0D309D4B}"/>
              </a:ext>
            </a:extLst>
          </p:cNvPr>
          <p:cNvSpPr>
            <a:spLocks noChangeAspect="1"/>
          </p:cNvSpPr>
          <p:nvPr/>
        </p:nvSpPr>
        <p:spPr>
          <a:xfrm>
            <a:off x="7754775" y="1865503"/>
            <a:ext cx="293360" cy="293360"/>
          </a:xfrm>
          <a:prstGeom prst="diamond">
            <a:avLst/>
          </a:prstGeom>
          <a:solidFill>
            <a:srgbClr val="42E74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CORS meet">
            <a:extLst>
              <a:ext uri="{FF2B5EF4-FFF2-40B4-BE49-F238E27FC236}">
                <a16:creationId xmlns:a16="http://schemas.microsoft.com/office/drawing/2014/main" id="{C748F203-EE62-4C82-AA79-4FB27231A14C}"/>
              </a:ext>
            </a:extLst>
          </p:cNvPr>
          <p:cNvGrpSpPr>
            <a:grpSpLocks noChangeAspect="1"/>
          </p:cNvGrpSpPr>
          <p:nvPr/>
        </p:nvGrpSpPr>
        <p:grpSpPr>
          <a:xfrm>
            <a:off x="6884054" y="3703612"/>
            <a:ext cx="360571" cy="360571"/>
            <a:chOff x="8189735" y="2209800"/>
            <a:chExt cx="762000" cy="762000"/>
          </a:xfrm>
        </p:grpSpPr>
        <p:sp>
          <p:nvSpPr>
            <p:cNvPr id="12" name="Oval 11">
              <a:extLst>
                <a:ext uri="{FF2B5EF4-FFF2-40B4-BE49-F238E27FC236}">
                  <a16:creationId xmlns:a16="http://schemas.microsoft.com/office/drawing/2014/main" id="{E363EAE4-53A5-492A-A79A-D2A1013C54C8}"/>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13" name="Isosceles Triangle 12">
              <a:extLst>
                <a:ext uri="{FF2B5EF4-FFF2-40B4-BE49-F238E27FC236}">
                  <a16:creationId xmlns:a16="http://schemas.microsoft.com/office/drawing/2014/main" id="{32B0EFC2-C485-4BF1-B41C-831139F23802}"/>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itle 6">
            <a:extLst>
              <a:ext uri="{FF2B5EF4-FFF2-40B4-BE49-F238E27FC236}">
                <a16:creationId xmlns:a16="http://schemas.microsoft.com/office/drawing/2014/main" id="{B3C7AAD9-7A41-4CEB-94FD-8875A32B48B2}"/>
              </a:ext>
            </a:extLst>
          </p:cNvPr>
          <p:cNvSpPr txBox="1">
            <a:spLocks/>
          </p:cNvSpPr>
          <p:nvPr/>
        </p:nvSpPr>
        <p:spPr>
          <a:xfrm>
            <a:off x="457202" y="379358"/>
            <a:ext cx="3876301" cy="871538"/>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mj-ea"/>
                <a:cs typeface="+mj-cs"/>
              </a:rPr>
              <a:t>1) </a:t>
            </a:r>
            <a:r>
              <a:rPr kumimoji="0" lang="en-US" sz="2800" b="1" i="0" u="none" strike="noStrike" kern="1200" cap="none" spc="0" normalizeH="0" baseline="0" noProof="0" dirty="0">
                <a:ln>
                  <a:noFill/>
                </a:ln>
                <a:solidFill>
                  <a:prstClr val="black"/>
                </a:solidFill>
                <a:effectLst/>
                <a:uLnTx/>
                <a:uFillTx/>
                <a:latin typeface="Cambria" panose="02040503050406030204"/>
                <a:ea typeface="+mj-ea"/>
                <a:cs typeface="+mj-cs"/>
              </a:rPr>
              <a:t>CORS + RTN</a:t>
            </a:r>
            <a:br>
              <a:rPr kumimoji="0" lang="en-US" sz="2400" b="0" i="0" u="none" strike="noStrike" kern="1200" cap="none" spc="0" normalizeH="0" baseline="0" noProof="0" dirty="0">
                <a:ln>
                  <a:noFill/>
                </a:ln>
                <a:solidFill>
                  <a:prstClr val="black"/>
                </a:solidFill>
                <a:effectLst/>
                <a:uLnTx/>
                <a:uFillTx/>
                <a:latin typeface="Cambria" panose="02040503050406030204"/>
                <a:ea typeface="+mj-ea"/>
                <a:cs typeface="+mj-cs"/>
              </a:rPr>
            </a:br>
            <a:r>
              <a:rPr kumimoji="0" lang="en-US" sz="2400" b="0" i="0" u="none" strike="noStrike" kern="1200" cap="none" spc="0" normalizeH="0" baseline="0" noProof="0" dirty="0">
                <a:ln>
                  <a:noFill/>
                </a:ln>
                <a:solidFill>
                  <a:prstClr val="black"/>
                </a:solidFill>
                <a:effectLst/>
                <a:uLnTx/>
                <a:uFillTx/>
                <a:latin typeface="Cambria" panose="02040503050406030204"/>
                <a:ea typeface="+mj-ea"/>
                <a:cs typeface="+mj-cs"/>
              </a:rPr>
              <a:t>     a) </a:t>
            </a:r>
            <a:r>
              <a:rPr kumimoji="0" lang="en-US" sz="2400" b="1" i="0" u="none" strike="noStrike" kern="1200" cap="none" spc="0" normalizeH="0" baseline="0" noProof="0" dirty="0">
                <a:ln>
                  <a:noFill/>
                </a:ln>
                <a:solidFill>
                  <a:prstClr val="black"/>
                </a:solidFill>
                <a:effectLst/>
                <a:uLnTx/>
                <a:uFillTx/>
                <a:latin typeface="Cambria" panose="02040503050406030204"/>
                <a:ea typeface="+mj-ea"/>
                <a:cs typeface="+mj-cs"/>
              </a:rPr>
              <a:t>CORS are in NCN</a:t>
            </a:r>
          </a:p>
        </p:txBody>
      </p:sp>
    </p:spTree>
    <p:extLst>
      <p:ext uri="{BB962C8B-B14F-4D97-AF65-F5344CB8AC3E}">
        <p14:creationId xmlns:p14="http://schemas.microsoft.com/office/powerpoint/2010/main" val="20758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CE6AA4-9CF2-4E93-86CC-D3F5AC23981A}"/>
              </a:ext>
            </a:extLst>
          </p:cNvPr>
          <p:cNvSpPr>
            <a:spLocks noGrp="1"/>
          </p:cNvSpPr>
          <p:nvPr>
            <p:ph type="title"/>
          </p:nvPr>
        </p:nvSpPr>
        <p:spPr>
          <a:xfrm>
            <a:off x="457198" y="205979"/>
            <a:ext cx="8229600" cy="857250"/>
          </a:xfrm>
        </p:spPr>
        <p:txBody>
          <a:bodyPr/>
          <a:lstStyle/>
          <a:p>
            <a:r>
              <a:rPr lang="en-US" dirty="0"/>
              <a:t>CORS + RTN</a:t>
            </a:r>
          </a:p>
        </p:txBody>
      </p:sp>
      <p:sp>
        <p:nvSpPr>
          <p:cNvPr id="10" name="Text Placeholder 9">
            <a:extLst>
              <a:ext uri="{FF2B5EF4-FFF2-40B4-BE49-F238E27FC236}">
                <a16:creationId xmlns:a16="http://schemas.microsoft.com/office/drawing/2014/main" id="{57FCD1B0-365E-4308-AC8C-EE84241A6FF5}"/>
              </a:ext>
            </a:extLst>
          </p:cNvPr>
          <p:cNvSpPr>
            <a:spLocks noGrp="1"/>
          </p:cNvSpPr>
          <p:nvPr>
            <p:ph type="body" idx="1"/>
          </p:nvPr>
        </p:nvSpPr>
        <p:spPr>
          <a:xfrm>
            <a:off x="457198" y="913546"/>
            <a:ext cx="8229600" cy="479822"/>
          </a:xfrm>
        </p:spPr>
        <p:txBody>
          <a:bodyPr>
            <a:noAutofit/>
          </a:bodyPr>
          <a:lstStyle/>
          <a:p>
            <a:pPr algn="ctr"/>
            <a:r>
              <a:rPr lang="en-US" sz="2600" dirty="0"/>
              <a:t>Regardless of CORS used, whether NCN or non-NCN…</a:t>
            </a:r>
          </a:p>
        </p:txBody>
      </p:sp>
      <p:sp>
        <p:nvSpPr>
          <p:cNvPr id="11" name="Content Placeholder 10">
            <a:extLst>
              <a:ext uri="{FF2B5EF4-FFF2-40B4-BE49-F238E27FC236}">
                <a16:creationId xmlns:a16="http://schemas.microsoft.com/office/drawing/2014/main" id="{47C507A7-048B-40C6-B29C-30A4BF849F5F}"/>
              </a:ext>
            </a:extLst>
          </p:cNvPr>
          <p:cNvSpPr>
            <a:spLocks noGrp="1"/>
          </p:cNvSpPr>
          <p:nvPr>
            <p:ph sz="half" idx="2"/>
          </p:nvPr>
        </p:nvSpPr>
        <p:spPr>
          <a:xfrm>
            <a:off x="457199" y="1393368"/>
            <a:ext cx="8229601" cy="2963466"/>
          </a:xfrm>
        </p:spPr>
        <p:txBody>
          <a:bodyPr>
            <a:noAutofit/>
          </a:bodyPr>
          <a:lstStyle/>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If RTN uses </a:t>
            </a:r>
            <a:r>
              <a:rPr lang="en-US" dirty="0"/>
              <a:t>Trimble</a:t>
            </a:r>
            <a:r>
              <a:rPr lang="en-US" baseline="30000" dirty="0"/>
              <a:t>®</a:t>
            </a:r>
            <a:r>
              <a:rPr lang="en-US" dirty="0"/>
              <a:t> VRS™</a:t>
            </a:r>
            <a:r>
              <a:rPr lang="en-US" dirty="0">
                <a:latin typeface="Cambria" panose="02040503050406030204" pitchFamily="18" charset="0"/>
                <a:ea typeface="Cambria" panose="02040503050406030204" pitchFamily="18" charset="0"/>
              </a:rPr>
              <a:t> method, </a:t>
            </a:r>
            <a:r>
              <a:rPr lang="en-US" b="1" dirty="0">
                <a:latin typeface="Cambria" panose="02040503050406030204" pitchFamily="18" charset="0"/>
                <a:ea typeface="Cambria" panose="02040503050406030204" pitchFamily="18" charset="0"/>
              </a:rPr>
              <a:t>you must log vectors</a:t>
            </a:r>
          </a:p>
          <a:p>
            <a:pPr marL="952485" lvl="1" indent="-342900">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VRS = Virtual Reference Station</a:t>
            </a:r>
          </a:p>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For GVX to work in OP, vectors </a:t>
            </a:r>
            <a:r>
              <a:rPr lang="en-US" b="1" dirty="0">
                <a:latin typeface="Cambria" panose="02040503050406030204" pitchFamily="18" charset="0"/>
                <a:ea typeface="Cambria" panose="02040503050406030204" pitchFamily="18" charset="0"/>
              </a:rPr>
              <a:t>must</a:t>
            </a:r>
            <a:r>
              <a:rPr lang="en-US" dirty="0">
                <a:latin typeface="Cambria" panose="02040503050406030204" pitchFamily="18" charset="0"/>
                <a:ea typeface="Cambria" panose="02040503050406030204" pitchFamily="18" charset="0"/>
              </a:rPr>
              <a:t> be tied to a PRS/PBS</a:t>
            </a:r>
          </a:p>
          <a:p>
            <a:pPr marL="952485" lvl="1" indent="-342900">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PRS = Physical Reference Station</a:t>
            </a:r>
          </a:p>
          <a:p>
            <a:pPr marL="952485" lvl="1" indent="-342900">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PBS = Physical Base Station</a:t>
            </a:r>
          </a:p>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Should not be a concern for MAC or FKP methods</a:t>
            </a:r>
          </a:p>
          <a:p>
            <a:pPr marL="952485" lvl="1" indent="-342900">
              <a:spcBef>
                <a:spcPts val="0"/>
              </a:spcBef>
              <a:buFont typeface="Cambria" panose="02040503050406030204" pitchFamily="18" charset="0"/>
              <a:buChar char="‒"/>
            </a:pPr>
            <a:r>
              <a:rPr lang="en-US" dirty="0">
                <a:latin typeface="Cambria" panose="02040503050406030204" pitchFamily="18" charset="0"/>
                <a:ea typeface="Cambria" panose="02040503050406030204" pitchFamily="18" charset="0"/>
              </a:rPr>
              <a:t>Vectors will be tied to PRS/PBS by default</a:t>
            </a:r>
          </a:p>
          <a:p>
            <a:pPr marL="0" indent="0" algn="ctr">
              <a:spcBef>
                <a:spcPts val="1800"/>
              </a:spcBef>
              <a:buNone/>
            </a:pPr>
            <a:r>
              <a:rPr lang="en-US" i="1" dirty="0">
                <a:latin typeface="Cambria" panose="02040503050406030204" pitchFamily="18" charset="0"/>
                <a:ea typeface="Cambria" panose="02040503050406030204" pitchFamily="18" charset="0"/>
              </a:rPr>
              <a:t>No vectors = No GVX = No OPUS Projects</a:t>
            </a:r>
          </a:p>
          <a:p>
            <a:endParaRPr lang="en-US" sz="1800" dirty="0"/>
          </a:p>
        </p:txBody>
      </p:sp>
      <p:sp>
        <p:nvSpPr>
          <p:cNvPr id="5" name="Date Placeholder 4">
            <a:extLst>
              <a:ext uri="{FF2B5EF4-FFF2-40B4-BE49-F238E27FC236}">
                <a16:creationId xmlns:a16="http://schemas.microsoft.com/office/drawing/2014/main" id="{ADE17B0C-D560-45F8-869F-CB35A5A2A2C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a:ea typeface="+mn-ea"/>
              <a:cs typeface="+mn-cs"/>
            </a:endParaRPr>
          </a:p>
        </p:txBody>
      </p:sp>
      <p:sp>
        <p:nvSpPr>
          <p:cNvPr id="7" name="Slide Number Placeholder 6">
            <a:extLst>
              <a:ext uri="{FF2B5EF4-FFF2-40B4-BE49-F238E27FC236}">
                <a16:creationId xmlns:a16="http://schemas.microsoft.com/office/drawing/2014/main" id="{F2D630DC-8A46-49E0-ADF5-5C6FF427D24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8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animEffect transition="in" filter="wipe(left)">
                                      <p:cBhvr>
                                        <p:cTn id="7" dur="1000"/>
                                        <p:tgtEl>
                                          <p:spTgt spid="11">
                                            <p:txEl>
                                              <p:pRg st="7" end="7"/>
                                            </p:txEl>
                                          </p:spTgt>
                                        </p:tgtEl>
                                      </p:cBhvr>
                                    </p:animEffect>
                                  </p:childTnLst>
                                </p:cTn>
                              </p:par>
                            </p:childTnLst>
                          </p:cTn>
                        </p:par>
                        <p:par>
                          <p:cTn id="8" fill="hold">
                            <p:stCondLst>
                              <p:cond delay="1000"/>
                            </p:stCondLst>
                            <p:childTnLst>
                              <p:par>
                                <p:cTn id="9" presetID="26" presetClass="emph" presetSubtype="0" repeatCount="indefinite" fill="hold" nodeType="afterEffect">
                                  <p:stCondLst>
                                    <p:cond delay="0"/>
                                  </p:stCondLst>
                                  <p:childTnLst>
                                    <p:animEffect transition="out" filter="fade">
                                      <p:cBhvr>
                                        <p:cTn id="10" dur="1000" tmFilter="0, 0; .2, .5; .8, .5; 1, 0"/>
                                        <p:tgtEl>
                                          <p:spTgt spid="11">
                                            <p:txEl>
                                              <p:pRg st="7" end="7"/>
                                            </p:txEl>
                                          </p:spTgt>
                                        </p:tgtEl>
                                      </p:cBhvr>
                                    </p:animEffect>
                                    <p:animScale>
                                      <p:cBhvr>
                                        <p:cTn id="11" dur="500" autoRev="1" fill="hold"/>
                                        <p:tgtEl>
                                          <p:spTgt spid="11">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CE6AA4-9CF2-4E93-86CC-D3F5AC23981A}"/>
              </a:ext>
            </a:extLst>
          </p:cNvPr>
          <p:cNvSpPr>
            <a:spLocks noGrp="1"/>
          </p:cNvSpPr>
          <p:nvPr>
            <p:ph type="title"/>
          </p:nvPr>
        </p:nvSpPr>
        <p:spPr>
          <a:xfrm>
            <a:off x="457198" y="205979"/>
            <a:ext cx="8229600" cy="857250"/>
          </a:xfrm>
        </p:spPr>
        <p:txBody>
          <a:bodyPr/>
          <a:lstStyle/>
          <a:p>
            <a:r>
              <a:rPr dirty="0" lang="en-US"/>
              <a:t>CORS + RTN</a:t>
            </a:r>
          </a:p>
        </p:txBody>
      </p:sp>
      <p:sp>
        <p:nvSpPr>
          <p:cNvPr id="10" name="Text Placeholder 9">
            <a:extLst>
              <a:ext uri="{FF2B5EF4-FFF2-40B4-BE49-F238E27FC236}">
                <a16:creationId xmlns:a16="http://schemas.microsoft.com/office/drawing/2014/main" id="{57FCD1B0-365E-4308-AC8C-EE84241A6FF5}"/>
              </a:ext>
            </a:extLst>
          </p:cNvPr>
          <p:cNvSpPr>
            <a:spLocks noGrp="1"/>
          </p:cNvSpPr>
          <p:nvPr>
            <p:ph idx="1" type="body"/>
          </p:nvPr>
        </p:nvSpPr>
        <p:spPr>
          <a:xfrm>
            <a:off x="457198" y="913546"/>
            <a:ext cx="8229600" cy="479822"/>
          </a:xfrm>
        </p:spPr>
        <p:txBody>
          <a:bodyPr>
            <a:noAutofit/>
          </a:bodyPr>
          <a:lstStyle/>
          <a:p>
            <a:pPr algn="ctr"/>
            <a:r>
              <a:rPr dirty="0" lang="en-US" sz="2600"/>
              <a:t>Regardless of CORS used, whether NCN or non-NCN…</a:t>
            </a:r>
          </a:p>
        </p:txBody>
      </p:sp>
      <p:sp>
        <p:nvSpPr>
          <p:cNvPr id="11" name="Content Placeholder 10">
            <a:extLst>
              <a:ext uri="{FF2B5EF4-FFF2-40B4-BE49-F238E27FC236}">
                <a16:creationId xmlns:a16="http://schemas.microsoft.com/office/drawing/2014/main" id="{47C507A7-048B-40C6-B29C-30A4BF849F5F}"/>
              </a:ext>
            </a:extLst>
          </p:cNvPr>
          <p:cNvSpPr>
            <a:spLocks noGrp="1"/>
          </p:cNvSpPr>
          <p:nvPr>
            <p:ph idx="2" sz="half"/>
          </p:nvPr>
        </p:nvSpPr>
        <p:spPr>
          <a:xfrm>
            <a:off x="457199" y="1393368"/>
            <a:ext cx="8229601" cy="2963466"/>
          </a:xfrm>
        </p:spPr>
        <p:txBody>
          <a:bodyPr>
            <a:noAutofit/>
          </a:bodyPr>
          <a:lstStyle/>
          <a:p>
            <a:pPr>
              <a:spcBef>
                <a:spcPts val="1200"/>
              </a:spcBef>
              <a:buFont charset="0" panose="020B0604020202020204" pitchFamily="34" typeface="Arial"/>
              <a:buChar char="•"/>
            </a:pPr>
            <a:r>
              <a:rPr dirty="0" lang="en-US">
                <a:latin charset="0" panose="02040503050406030204" pitchFamily="18" typeface="Cambria"/>
                <a:ea charset="0" panose="02040503050406030204" pitchFamily="18" typeface="Cambria"/>
              </a:rPr>
              <a:t>If RTN uses </a:t>
            </a:r>
            <a:r>
              <a:rPr dirty="0" lang="en-US"/>
              <a:t>Trimble</a:t>
            </a:r>
            <a:r>
              <a:rPr baseline="30000" dirty="0" lang="en-US"/>
              <a:t>®</a:t>
            </a:r>
            <a:r>
              <a:rPr dirty="0" lang="en-US"/>
              <a:t> VRS™</a:t>
            </a:r>
            <a:r>
              <a:rPr dirty="0" lang="en-US">
                <a:latin charset="0" panose="02040503050406030204" pitchFamily="18" typeface="Cambria"/>
                <a:ea charset="0" panose="02040503050406030204" pitchFamily="18" typeface="Cambria"/>
              </a:rPr>
              <a:t> method, </a:t>
            </a:r>
            <a:r>
              <a:rPr b="1" dirty="0" lang="en-US">
                <a:latin charset="0" panose="02040503050406030204" pitchFamily="18" typeface="Cambria"/>
                <a:ea charset="0" panose="02040503050406030204" pitchFamily="18" typeface="Cambria"/>
              </a:rPr>
              <a:t>you must log vectors</a:t>
            </a:r>
          </a:p>
        </p:txBody>
      </p:sp>
      <p:sp>
        <p:nvSpPr>
          <p:cNvPr id="5" name="Date Placeholder 4">
            <a:extLst>
              <a:ext uri="{FF2B5EF4-FFF2-40B4-BE49-F238E27FC236}">
                <a16:creationId xmlns:a16="http://schemas.microsoft.com/office/drawing/2014/main" id="{ADE17B0C-D560-45F8-869F-CB35A5A2A2C7}"/>
              </a:ext>
            </a:extLst>
          </p:cNvPr>
          <p:cNvSpPr>
            <a:spLocks noGrp="1"/>
          </p:cNvSpPr>
          <p:nvPr>
            <p:ph idx="10" sz="half" type="dt"/>
          </p:nvPr>
        </p:nvSpPr>
        <p:spPr/>
        <p:txBody>
          <a:bodyPr/>
          <a:lstStyle/>
          <a:p>
            <a:pPr algn="l" defTabSz="457200" eaLnBrk="1" fontAlgn="auto" hangingPunct="1" indent="0" latinLnBrk="0" lvl="0" marL="0" marR="0" rtl="0">
              <a:lnSpc>
                <a:spcPct val="100000"/>
              </a:lnSpc>
              <a:spcBef>
                <a:spcPts val="0"/>
              </a:spcBef>
              <a:spcAft>
                <a:spcPts val="0"/>
              </a:spcAft>
              <a:buClrTx/>
              <a:buSzTx/>
              <a:buFontTx/>
              <a:buNone/>
              <a:tabLst/>
              <a:defRPr/>
            </a:pPr>
            <a:r>
              <a:rPr b="0" baseline="0" cap="none" i="0" kern="1200" kumimoji="0" lang="en-US" noProof="0" normalizeH="0" spc="0" strike="noStrike" sz="1200" u="none">
                <a:ln>
                  <a:noFill/>
                </a:ln>
                <a:solidFill>
                  <a:prstClr val="black">
                    <a:tint val="75000"/>
                  </a:prstClr>
                </a:solidFill>
                <a:effectLst/>
                <a:uLnTx/>
                <a:uFillTx/>
                <a:latin panose="02040503050406030204" typeface="Cambria"/>
                <a:ea typeface="+mn-ea"/>
                <a:cs typeface="+mn-cs"/>
              </a:rPr>
              <a:t>12-Jan-23</a:t>
            </a:r>
            <a:endParaRPr b="0" baseline="0" cap="none" dirty="0" i="0" kern="1200" kumimoji="0" lang="en-US" noProof="0" normalizeH="0" spc="0" strike="noStrike" sz="1200" u="none">
              <a:ln>
                <a:noFill/>
              </a:ln>
              <a:solidFill>
                <a:prstClr val="black">
                  <a:tint val="75000"/>
                </a:prstClr>
              </a:solidFill>
              <a:effectLst/>
              <a:uLnTx/>
              <a:uFillTx/>
              <a:latin panose="02040503050406030204" typeface="Cambria"/>
              <a:ea typeface="+mn-ea"/>
              <a:cs typeface="+mn-cs"/>
            </a:endParaRPr>
          </a:p>
        </p:txBody>
      </p:sp>
      <p:sp>
        <p:nvSpPr>
          <p:cNvPr id="7" name="Slide Number Placeholder 6">
            <a:extLst>
              <a:ext uri="{FF2B5EF4-FFF2-40B4-BE49-F238E27FC236}">
                <a16:creationId xmlns:a16="http://schemas.microsoft.com/office/drawing/2014/main" id="{F2D630DC-8A46-49E0-ADF5-5C6FF427D243}"/>
              </a:ext>
            </a:extLst>
          </p:cNvPr>
          <p:cNvSpPr>
            <a:spLocks noGrp="1"/>
          </p:cNvSpPr>
          <p:nvPr>
            <p:ph idx="12" sz="quarter" type="sldNum"/>
          </p:nvPr>
        </p:nvSpPr>
        <p:spPr/>
        <p:txBody>
          <a:bodyPr/>
          <a:lstStyle/>
          <a:p>
            <a:pPr algn="r" defTabSz="457200" eaLnBrk="1" fontAlgn="auto" hangingPunct="1" indent="0" latinLnBrk="0" lvl="0" marL="0" marR="0" rtl="0">
              <a:lnSpc>
                <a:spcPct val="100000"/>
              </a:lnSpc>
              <a:spcBef>
                <a:spcPts val="0"/>
              </a:spcBef>
              <a:spcAft>
                <a:spcPts val="0"/>
              </a:spcAft>
              <a:buClrTx/>
              <a:buSzTx/>
              <a:buFontTx/>
              <a:buNone/>
              <a:tabLst/>
              <a:defRPr/>
            </a:pPr>
            <a:fld id="{D3D538F9-49A3-B84F-B36B-A7030CDE5D5B}" type="slidenum">
              <a:rPr b="0" baseline="0" cap="none" i="0" kern="1200" kumimoji="0" lang="en-US" noProof="0" normalizeH="0" smtClean="0" spc="0" strike="noStrike" sz="1200" u="none">
                <a:ln>
                  <a:noFill/>
                </a:ln>
                <a:solidFill>
                  <a:prstClr val="black">
                    <a:tint val="75000"/>
                  </a:prstClr>
                </a:solidFill>
                <a:effectLst/>
                <a:uLnTx/>
                <a:uFillTx/>
                <a:latin panose="020F0502020204030204" typeface="Calibri"/>
                <a:ea typeface="+mn-ea"/>
                <a:cs typeface="+mn-cs"/>
              </a:rPr>
              <a:pPr algn="r" defTabSz="457200" eaLnBrk="1" fontAlgn="auto" hangingPunct="1" indent="0" latinLnBrk="0" lvl="0" marL="0" marR="0" rtl="0">
                <a:lnSpc>
                  <a:spcPct val="100000"/>
                </a:lnSpc>
                <a:spcBef>
                  <a:spcPts val="0"/>
                </a:spcBef>
                <a:spcAft>
                  <a:spcPts val="0"/>
                </a:spcAft>
                <a:buClrTx/>
                <a:buSzTx/>
                <a:buFontTx/>
                <a:buNone/>
                <a:tabLst/>
                <a:defRPr/>
              </a:pPr>
              <a:t>124</a:t>
            </a:fld>
            <a:endParaRPr b="0" baseline="0" cap="none" i="0" kern="1200" kumimoji="0" lang="en-US" noProof="0" normalizeH="0" spc="0" strike="noStrike" sz="1200" u="none">
              <a:ln>
                <a:noFill/>
              </a:ln>
              <a:solidFill>
                <a:prstClr val="black">
                  <a:tint val="75000"/>
                </a:prstClr>
              </a:solidFill>
              <a:effectLst/>
              <a:uLnTx/>
              <a:uFillTx/>
              <a:latin panose="020F0502020204030204" typeface="Calibri"/>
              <a:ea typeface="+mn-ea"/>
              <a:cs typeface="+mn-cs"/>
            </a:endParaRPr>
          </a:p>
        </p:txBody>
      </p:sp>
      <p:pic>
        <p:nvPicPr>
          <p:cNvPr id="12" name="Picture 11">
            <a:extLst>
              <a:ext uri="{FF2B5EF4-FFF2-40B4-BE49-F238E27FC236}">
                <a16:creationId xmlns:a16="http://schemas.microsoft.com/office/drawing/2014/main" id="{AFCFBD5C-A494-46E7-BA21-3AB9BD819757}"/>
              </a:ext>
            </a:extLst>
          </p:cNvPr>
          <p:cNvPicPr>
            <a:picLocks noChangeAspect="1"/>
          </p:cNvPicPr>
          <p:nvPr/>
        </p:nvPicPr>
        <p:blipFill rotWithShape="1">
          <a:blip r:embed="rId2"/>
          <a:srcRect b="141" r="65" t="29"/>
          <a:stretch/>
        </p:blipFill>
        <p:spPr>
          <a:xfrm>
            <a:off x="1285874" y="1845777"/>
            <a:ext cx="6572252" cy="3031501"/>
          </a:xfrm>
          <a:prstGeom prst="rect">
            <a:avLst/>
          </a:prstGeom>
          <a:ln w="28575">
            <a:solidFill>
              <a:schemeClr val="bg1">
                <a:lumMod val="50000"/>
              </a:schemeClr>
            </a:solidFill>
          </a:ln>
        </p:spPr>
      </p:pic>
      <p:cxnSp>
        <p:nvCxnSpPr>
          <p:cNvPr id="22" name="Connector: Curved 21">
            <a:extLst>
              <a:ext uri="{FF2B5EF4-FFF2-40B4-BE49-F238E27FC236}">
                <a16:creationId xmlns:a16="http://schemas.microsoft.com/office/drawing/2014/main" id="{7B460F81-C4B9-4219-A132-1DA6990FBC90}"/>
              </a:ext>
            </a:extLst>
          </p:cNvPr>
          <p:cNvCxnSpPr>
            <a:cxnSpLocks/>
            <a:stCxn id="21" idx="1"/>
          </p:cNvCxnSpPr>
          <p:nvPr/>
        </p:nvCxnSpPr>
        <p:spPr>
          <a:xfrm flipH="1" rot="10800000">
            <a:off x="4859167" y="2455699"/>
            <a:ext cx="521736" cy="1108044"/>
          </a:xfrm>
          <a:prstGeom prst="curvedConnector4">
            <a:avLst>
              <a:gd fmla="val -108905" name="adj1"/>
              <a:gd fmla="val 99345" name="adj2"/>
            </a:avLst>
          </a:prstGeom>
          <a:solidFill>
            <a:srgbClr val="FBAD26"/>
          </a:solidFill>
          <a:ln algn="ctr" cap="flat" cmpd="sng" w="76200">
            <a:solidFill>
              <a:srgbClr val="FBAD26"/>
            </a:solidFill>
            <a:prstDash val="solid"/>
            <a:tailEnd type="stealth"/>
          </a:ln>
          <a:effectLst/>
        </p:spPr>
      </p:cxnSp>
      <p:cxnSp>
        <p:nvCxnSpPr>
          <p:cNvPr id="23" name="Connector: Curved 22">
            <a:extLst>
              <a:ext uri="{FF2B5EF4-FFF2-40B4-BE49-F238E27FC236}">
                <a16:creationId xmlns:a16="http://schemas.microsoft.com/office/drawing/2014/main" id="{0D094C28-F1AF-44D8-B38D-6C2BDC7D660A}"/>
              </a:ext>
            </a:extLst>
          </p:cNvPr>
          <p:cNvCxnSpPr>
            <a:cxnSpLocks/>
            <a:stCxn id="21" idx="2"/>
          </p:cNvCxnSpPr>
          <p:nvPr/>
        </p:nvCxnSpPr>
        <p:spPr>
          <a:xfrm rot="5400000">
            <a:off x="5158019" y="2877083"/>
            <a:ext cx="445768" cy="3053640"/>
          </a:xfrm>
          <a:prstGeom prst="curvedConnector2">
            <a:avLst/>
          </a:prstGeom>
          <a:solidFill>
            <a:srgbClr val="FBAD26"/>
          </a:solidFill>
          <a:ln algn="ctr" cap="flat" cmpd="sng" w="76200">
            <a:solidFill>
              <a:srgbClr val="FBAD26"/>
            </a:solidFill>
            <a:prstDash val="solid"/>
            <a:tailEnd type="stealth"/>
          </a:ln>
          <a:effectLst/>
        </p:spPr>
      </p:cxnSp>
      <p:sp>
        <p:nvSpPr>
          <p:cNvPr id="21" name="Rectangle: Rounded Corners 20">
            <a:extLst>
              <a:ext uri="{FF2B5EF4-FFF2-40B4-BE49-F238E27FC236}">
                <a16:creationId xmlns:a16="http://schemas.microsoft.com/office/drawing/2014/main" id="{53911CBF-51C7-4AFA-B396-9C75AE8C07B0}"/>
              </a:ext>
            </a:extLst>
          </p:cNvPr>
          <p:cNvSpPr/>
          <p:nvPr/>
        </p:nvSpPr>
        <p:spPr>
          <a:xfrm>
            <a:off x="4859169" y="2946468"/>
            <a:ext cx="4097111" cy="1234553"/>
          </a:xfrm>
          <a:prstGeom prst="roundRect">
            <a:avLst/>
          </a:prstGeom>
          <a:solidFill>
            <a:srgbClr val="FBAD26"/>
          </a:solidFill>
          <a:ln algn="ctr" cap="flat" cmpd="sng" w="25400">
            <a:solidFill>
              <a:srgbClr val="FBAD26">
                <a:shade val="50000"/>
              </a:srgbClr>
            </a:solidFill>
            <a:prstDash val="solid"/>
          </a:ln>
          <a:effectLst/>
        </p:spPr>
        <p:txBody>
          <a:bodyPr anchor="ctr" rtlCol="0"/>
          <a:lstStyle/>
          <a:p>
            <a:pPr algn="ctr" defTabSz="914400" eaLnBrk="1" fontAlgn="auto" hangingPunct="1" indent="0" latinLnBrk="0" lvl="0" marL="0" marR="0" rtl="0">
              <a:lnSpc>
                <a:spcPct val="100000"/>
              </a:lnSpc>
              <a:spcBef>
                <a:spcPts val="0"/>
              </a:spcBef>
              <a:spcAft>
                <a:spcPts val="0"/>
              </a:spcAft>
              <a:buClr>
                <a:srgbClr val="000000"/>
              </a:buClr>
              <a:buSzTx/>
              <a:buFontTx/>
              <a:buNone/>
              <a:tabLst/>
              <a:defRPr/>
            </a:pPr>
            <a:r>
              <a:rPr b="0" baseline="0" cap="none" dirty="0" i="0" kern="0" kumimoji="0" lang="en-US" noProof="0" normalizeH="0" spc="0" strike="noStrike" sz="2400" u="none">
                <a:ln>
                  <a:noFill/>
                </a:ln>
                <a:solidFill>
                  <a:srgbClr val="003054"/>
                </a:solidFill>
                <a:effectLst/>
                <a:uLnTx/>
                <a:uFillTx/>
                <a:latin typeface="Arial"/>
                <a:ea typeface="+mn-ea"/>
                <a:cs typeface="+mn-cs"/>
                <a:sym typeface="Arial"/>
              </a:rPr>
              <a:t>GNSS </a:t>
            </a:r>
            <a:r>
              <a:rPr b="1" baseline="0" cap="none" dirty="0" i="0" kern="0" kumimoji="0" lang="en-US" noProof="0" normalizeH="0" spc="0" strike="noStrike" sz="2400" u="none">
                <a:ln>
                  <a:noFill/>
                </a:ln>
                <a:solidFill>
                  <a:srgbClr val="003054"/>
                </a:solidFill>
                <a:effectLst/>
                <a:uLnTx/>
                <a:uFillTx/>
                <a:latin typeface="Arial"/>
                <a:ea typeface="+mn-ea"/>
                <a:cs typeface="+mn-cs"/>
                <a:sym typeface="Arial"/>
              </a:rPr>
              <a:t>Vector</a:t>
            </a:r>
            <a:r>
              <a:rPr b="0" baseline="0" cap="none" dirty="0" i="0" kern="0" kumimoji="0" lang="en-US" noProof="0" normalizeH="0" spc="0" strike="noStrike" sz="2400" u="none">
                <a:ln>
                  <a:noFill/>
                </a:ln>
                <a:solidFill>
                  <a:srgbClr val="003054"/>
                </a:solidFill>
                <a:effectLst/>
                <a:uLnTx/>
                <a:uFillTx/>
                <a:latin typeface="Arial"/>
                <a:ea typeface="+mn-ea"/>
                <a:cs typeface="+mn-cs"/>
                <a:sym typeface="Arial"/>
              </a:rPr>
              <a:t> </a:t>
            </a:r>
            <a:r>
              <a:rPr b="0" baseline="0" cap="none" dirty="0" err="1" i="0" kern="0" kumimoji="0" lang="en-US" noProof="0" normalizeH="0" spc="0" strike="noStrike" sz="2400" u="none">
                <a:ln>
                  <a:noFill/>
                </a:ln>
                <a:solidFill>
                  <a:srgbClr val="003054"/>
                </a:solidFill>
                <a:effectLst/>
                <a:uLnTx/>
                <a:uFillTx/>
                <a:latin typeface="Arial"/>
                <a:ea typeface="+mn-ea"/>
                <a:cs typeface="+mn-cs"/>
                <a:sym typeface="Arial"/>
              </a:rPr>
              <a:t>eXchange</a:t>
            </a:r>
            <a:r>
              <a:rPr b="0" baseline="0" cap="none" dirty="0" i="0" kern="0" kumimoji="0" lang="en-US" noProof="0" normalizeH="0" spc="0" strike="noStrike" sz="2400" u="none">
                <a:ln>
                  <a:noFill/>
                </a:ln>
                <a:solidFill>
                  <a:srgbClr val="003054"/>
                </a:solidFill>
                <a:effectLst/>
                <a:uLnTx/>
                <a:uFillTx/>
                <a:latin typeface="Arial"/>
                <a:ea typeface="+mn-ea"/>
                <a:cs typeface="+mn-cs"/>
                <a:sym typeface="Arial"/>
              </a:rPr>
              <a:t> with VRS means you </a:t>
            </a:r>
            <a:r>
              <a:rPr b="0" baseline="0" cap="none" dirty="0" i="1" kern="0" kumimoji="0" lang="en-US" noProof="0" normalizeH="0" spc="0" strike="noStrike" sz="2400" u="none">
                <a:ln>
                  <a:noFill/>
                </a:ln>
                <a:solidFill>
                  <a:srgbClr val="003054"/>
                </a:solidFill>
                <a:effectLst/>
                <a:uLnTx/>
                <a:uFillTx/>
                <a:latin typeface="Arial"/>
                <a:ea typeface="+mn-ea"/>
                <a:cs typeface="+mn-cs"/>
                <a:sym typeface="Arial"/>
              </a:rPr>
              <a:t>must:</a:t>
            </a:r>
            <a:r>
              <a:rPr b="0" baseline="0" cap="none" dirty="0" i="0" kern="0" kumimoji="0" lang="en-US" noProof="0" normalizeH="0" spc="0" strike="noStrike" sz="2400" u="none">
                <a:ln>
                  <a:noFill/>
                </a:ln>
                <a:solidFill>
                  <a:srgbClr val="003054"/>
                </a:solidFill>
                <a:effectLst/>
                <a:uLnTx/>
                <a:uFillTx/>
                <a:latin typeface="Arial"/>
                <a:ea typeface="+mn-ea"/>
                <a:cs typeface="+mn-cs"/>
                <a:sym typeface="Arial"/>
              </a:rPr>
              <a:t> </a:t>
            </a:r>
          </a:p>
          <a:p>
            <a:pPr algn="ctr" defTabSz="914400" eaLnBrk="1" fontAlgn="auto" hangingPunct="1" indent="0" latinLnBrk="0" lvl="0" marL="0" marR="0" rtl="0">
              <a:lnSpc>
                <a:spcPct val="100000"/>
              </a:lnSpc>
              <a:spcBef>
                <a:spcPts val="0"/>
              </a:spcBef>
              <a:spcAft>
                <a:spcPts val="0"/>
              </a:spcAft>
              <a:buClr>
                <a:srgbClr val="000000"/>
              </a:buClr>
              <a:buSzTx/>
              <a:buFontTx/>
              <a:buNone/>
              <a:tabLst/>
              <a:defRPr/>
            </a:pPr>
            <a:r>
              <a:rPr b="0" baseline="0" cap="none" dirty="0" i="0" kern="0" kumimoji="0" lang="en-US" noProof="0" normalizeH="0" spc="0" strike="noStrike" sz="2400" u="none">
                <a:ln>
                  <a:noFill/>
                </a:ln>
                <a:solidFill>
                  <a:srgbClr val="003054"/>
                </a:solidFill>
                <a:effectLst/>
                <a:uLnTx/>
                <a:uFillTx/>
                <a:latin typeface="Arial"/>
                <a:ea typeface="+mn-ea"/>
                <a:cs typeface="+mn-cs"/>
                <a:sym typeface="Arial"/>
              </a:rPr>
              <a:t>Store points as Vectors</a:t>
            </a:r>
          </a:p>
        </p:txBody>
      </p:sp>
    </p:spTree>
    <p:extLst>
      <p:ext uri="{BB962C8B-B14F-4D97-AF65-F5344CB8AC3E}">
        <p14:creationId xmlns:p14="http://schemas.microsoft.com/office/powerpoint/2010/main" val="423255499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6="http://schemas.microsoft.com/office/drawing/2014/main">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mph" presetID="26" presetSubtype="0" repeatCount="2000">
                                  <p:stCondLst>
                                    <p:cond delay="0"/>
                                  </p:stCondLst>
                                  <p:childTnLst>
                                    <p:animEffect filter="fade" transition="out">
                                      <p:cBhvr>
                                        <p:cTn dur="500" id="6" tmFilter="0, 0; .2, .5; .8, .5; 1, 0"/>
                                        <p:tgtEl>
                                          <p:spTgt spid="21">
                                            <p:txEl>
                                              <p:pRg end="1" st="1"/>
                                            </p:txEl>
                                          </p:spTgt>
                                        </p:tgtEl>
                                      </p:cBhvr>
                                    </p:animEffect>
                                    <p:animScale>
                                      <p:cBhvr>
                                        <p:cTn autoRev="1" dur="250" fill="hold" id="7"/>
                                        <p:tgtEl>
                                          <p:spTgt spid="21">
                                            <p:txEl>
                                              <p:pRg end="1" st="1"/>
                                            </p:txEl>
                                          </p:spTgt>
                                        </p:tgtEl>
                                      </p:cBhvr>
                                      <p:by x="105000" y="105000"/>
                                    </p:animScale>
                                  </p:childTnLst>
                                </p:cTn>
                              </p:par>
                            </p:childTnLst>
                          </p:cTn>
                        </p:par>
                        <p:par>
                          <p:cTn fill="hold" id="8">
                            <p:stCondLst>
                              <p:cond delay="1000"/>
                            </p:stCondLst>
                            <p:childTnLst>
                              <p:par>
                                <p:cTn fill="hold" id="9" nodeType="afterEffect" presetClass="entr" presetID="22" presetSubtype="4">
                                  <p:stCondLst>
                                    <p:cond delay="0"/>
                                  </p:stCondLst>
                                  <p:childTnLst>
                                    <p:set>
                                      <p:cBhvr>
                                        <p:cTn dur="1" fill="hold" id="10">
                                          <p:stCondLst>
                                            <p:cond delay="0"/>
                                          </p:stCondLst>
                                        </p:cTn>
                                        <p:tgtEl>
                                          <p:spTgt spid="22"/>
                                        </p:tgtEl>
                                        <p:attrNameLst>
                                          <p:attrName>style.visibility</p:attrName>
                                        </p:attrNameLst>
                                      </p:cBhvr>
                                      <p:to>
                                        <p:strVal val="visible"/>
                                      </p:to>
                                    </p:set>
                                    <p:animEffect filter="wipe(down)" transition="in">
                                      <p:cBhvr>
                                        <p:cTn dur="500" id="11"/>
                                        <p:tgtEl>
                                          <p:spTgt spid="22"/>
                                        </p:tgtEl>
                                      </p:cBhvr>
                                    </p:animEffect>
                                  </p:childTnLst>
                                </p:cTn>
                              </p:par>
                              <p:par>
                                <p:cTn fill="hold" id="12" nodeType="withEffect" presetClass="entr" presetID="22" presetSubtype="1">
                                  <p:stCondLst>
                                    <p:cond delay="0"/>
                                  </p:stCondLst>
                                  <p:childTnLst>
                                    <p:set>
                                      <p:cBhvr>
                                        <p:cTn dur="1" fill="hold" id="13">
                                          <p:stCondLst>
                                            <p:cond delay="0"/>
                                          </p:stCondLst>
                                        </p:cTn>
                                        <p:tgtEl>
                                          <p:spTgt spid="23"/>
                                        </p:tgtEl>
                                        <p:attrNameLst>
                                          <p:attrName>style.visibility</p:attrName>
                                        </p:attrNameLst>
                                      </p:cBhvr>
                                      <p:to>
                                        <p:strVal val="visible"/>
                                      </p:to>
                                    </p:set>
                                    <p:animEffect filter="wipe(up)" transition="in">
                                      <p:cBhvr>
                                        <p:cTn dur="500" id="14"/>
                                        <p:tgtEl>
                                          <p:spTgt spid="23"/>
                                        </p:tgtEl>
                                      </p:cBhvr>
                                    </p:animEffect>
                                  </p:childTnLst>
                                </p:cTn>
                              </p:par>
                            </p:childTnLst>
                          </p:cTn>
                        </p:par>
                      </p:childTnLst>
                    </p:cTn>
                  </p:par>
                  <p:par>
                    <p:cTn fill="hold" id="15">
                      <p:stCondLst>
                        <p:cond delay="indefinite"/>
                      </p:stCondLst>
                      <p:childTnLst>
                        <p:par>
                          <p:cTn fill="hold" id="16">
                            <p:stCondLst>
                              <p:cond delay="0"/>
                            </p:stCondLst>
                            <p:childTnLst>
                              <p:par>
                                <p:cTn fill="hold" id="17" nodeType="clickEffect" presetClass="emph" presetID="26" presetSubtype="0">
                                  <p:stCondLst>
                                    <p:cond delay="0"/>
                                  </p:stCondLst>
                                  <p:childTnLst>
                                    <p:animEffect filter="fade" transition="out">
                                      <p:cBhvr>
                                        <p:cTn dur="500" id="18" tmFilter="0, 0; .2, .5; .8, .5; 1, 0"/>
                                        <p:tgtEl>
                                          <p:spTgt spid="21">
                                            <p:txEl>
                                              <p:pRg end="1" st="1"/>
                                            </p:txEl>
                                          </p:spTgt>
                                        </p:tgtEl>
                                      </p:cBhvr>
                                    </p:animEffect>
                                    <p:animScale>
                                      <p:cBhvr>
                                        <p:cTn autoRev="1" dur="250" fill="hold" id="19"/>
                                        <p:tgtEl>
                                          <p:spTgt spid="21">
                                            <p:txEl>
                                              <p:pRg end="1" st="1"/>
                                            </p:txEl>
                                          </p:spTgt>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91CA868-DCC5-49A8-9A9D-BB9BE037835E}"/>
              </a:ext>
            </a:extLst>
          </p:cNvPr>
          <p:cNvSpPr>
            <a:spLocks noGrp="1"/>
          </p:cNvSpPr>
          <p:nvPr>
            <p:ph type="title"/>
          </p:nvPr>
        </p:nvSpPr>
        <p:spPr>
          <a:xfrm>
            <a:off x="457200" y="1699500"/>
            <a:ext cx="8229600" cy="1622821"/>
          </a:xfrm>
        </p:spPr>
        <p:txBody>
          <a:bodyPr>
            <a:normAutofit/>
          </a:bodyPr>
          <a:lstStyle/>
          <a:p>
            <a:r>
              <a:rPr lang="en-US" dirty="0"/>
              <a:t>Exporting a GVX from TBC</a:t>
            </a:r>
            <a:br>
              <a:rPr lang="en-US" dirty="0"/>
            </a:br>
            <a:r>
              <a:rPr lang="en-US" sz="3200" dirty="0"/>
              <a:t>Video Demonstration</a:t>
            </a:r>
            <a:endParaRPr lang="en-US" dirty="0"/>
          </a:p>
        </p:txBody>
      </p:sp>
      <p:sp>
        <p:nvSpPr>
          <p:cNvPr id="7" name="Date Placeholder 6">
            <a:extLst>
              <a:ext uri="{FF2B5EF4-FFF2-40B4-BE49-F238E27FC236}">
                <a16:creationId xmlns:a16="http://schemas.microsoft.com/office/drawing/2014/main" id="{225FE538-4B81-43CF-A391-3DBCAAB7008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8" name="Slide Number Placeholder 7">
            <a:extLst>
              <a:ext uri="{FF2B5EF4-FFF2-40B4-BE49-F238E27FC236}">
                <a16:creationId xmlns:a16="http://schemas.microsoft.com/office/drawing/2014/main" id="{055659C9-0252-4F96-BA7F-DA9AB30B57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34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CE6AA4-9CF2-4E93-86CC-D3F5AC23981A}"/>
              </a:ext>
            </a:extLst>
          </p:cNvPr>
          <p:cNvSpPr>
            <a:spLocks noGrp="1"/>
          </p:cNvSpPr>
          <p:nvPr>
            <p:ph type="title"/>
          </p:nvPr>
        </p:nvSpPr>
        <p:spPr>
          <a:xfrm>
            <a:off x="457198" y="205979"/>
            <a:ext cx="8229600" cy="857250"/>
          </a:xfrm>
        </p:spPr>
        <p:txBody>
          <a:bodyPr/>
          <a:lstStyle/>
          <a:p>
            <a:r>
              <a:rPr lang="en-US" dirty="0"/>
              <a:t>CORS + RTN for GPSonBM</a:t>
            </a:r>
          </a:p>
        </p:txBody>
      </p:sp>
      <p:sp>
        <p:nvSpPr>
          <p:cNvPr id="10" name="Text Placeholder 9">
            <a:extLst>
              <a:ext uri="{FF2B5EF4-FFF2-40B4-BE49-F238E27FC236}">
                <a16:creationId xmlns:a16="http://schemas.microsoft.com/office/drawing/2014/main" id="{57FCD1B0-365E-4308-AC8C-EE84241A6FF5}"/>
              </a:ext>
            </a:extLst>
          </p:cNvPr>
          <p:cNvSpPr>
            <a:spLocks noGrp="1"/>
          </p:cNvSpPr>
          <p:nvPr>
            <p:ph type="body" idx="1"/>
          </p:nvPr>
        </p:nvSpPr>
        <p:spPr>
          <a:xfrm>
            <a:off x="457198" y="1020226"/>
            <a:ext cx="8229600" cy="479822"/>
          </a:xfrm>
        </p:spPr>
        <p:txBody>
          <a:bodyPr>
            <a:noAutofit/>
          </a:bodyPr>
          <a:lstStyle/>
          <a:p>
            <a:pPr algn="ctr"/>
            <a:r>
              <a:rPr lang="en-US" sz="2600" dirty="0"/>
              <a:t>Regardless of CORS used, whether NCN or non-NCN…</a:t>
            </a:r>
          </a:p>
        </p:txBody>
      </p:sp>
      <p:sp>
        <p:nvSpPr>
          <p:cNvPr id="11" name="Content Placeholder 10">
            <a:extLst>
              <a:ext uri="{FF2B5EF4-FFF2-40B4-BE49-F238E27FC236}">
                <a16:creationId xmlns:a16="http://schemas.microsoft.com/office/drawing/2014/main" id="{47C507A7-048B-40C6-B29C-30A4BF849F5F}"/>
              </a:ext>
            </a:extLst>
          </p:cNvPr>
          <p:cNvSpPr>
            <a:spLocks noGrp="1"/>
          </p:cNvSpPr>
          <p:nvPr>
            <p:ph sz="half" idx="2"/>
          </p:nvPr>
        </p:nvSpPr>
        <p:spPr>
          <a:xfrm>
            <a:off x="457198" y="1500048"/>
            <a:ext cx="8602982" cy="3369608"/>
          </a:xfrm>
        </p:spPr>
        <p:txBody>
          <a:bodyPr>
            <a:noAutofit/>
          </a:bodyPr>
          <a:lstStyle/>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Minimum of 5 minutes mark occupation time</a:t>
            </a:r>
          </a:p>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Total of 3 independent occupations</a:t>
            </a:r>
          </a:p>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Must </a:t>
            </a:r>
            <a:r>
              <a:rPr lang="en-US" dirty="0"/>
              <a:t>agree by 3 cm Horizontal and 5 cm Ellipsoid Height</a:t>
            </a:r>
          </a:p>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Must be separated by at least 3 hours</a:t>
            </a:r>
          </a:p>
          <a:p>
            <a:pPr lvl="1">
              <a:spcBef>
                <a:spcPts val="0"/>
              </a:spcBef>
              <a:buFont typeface="Arial" panose="020B0604020202020204" pitchFamily="34" charset="0"/>
              <a:buChar char="•"/>
            </a:pPr>
            <a:r>
              <a:rPr lang="en-US" dirty="0">
                <a:latin typeface="Cambria" panose="02040503050406030204" pitchFamily="18" charset="0"/>
                <a:ea typeface="Cambria" panose="02040503050406030204" pitchFamily="18" charset="0"/>
              </a:rPr>
              <a:t>Yes, </a:t>
            </a:r>
            <a:r>
              <a:rPr lang="en-US" i="1" dirty="0">
                <a:latin typeface="Cambria" panose="02040503050406030204" pitchFamily="18" charset="0"/>
                <a:ea typeface="Cambria" panose="02040503050406030204" pitchFamily="18" charset="0"/>
              </a:rPr>
              <a:t>even if occupied on different days</a:t>
            </a:r>
          </a:p>
          <a:p>
            <a:pPr>
              <a:spcBef>
                <a:spcPts val="1200"/>
              </a:spcBef>
              <a:buFont typeface="Arial" panose="020B0604020202020204" pitchFamily="34" charset="0"/>
              <a:buChar char="•"/>
            </a:pPr>
            <a:r>
              <a:rPr lang="en-US" dirty="0">
                <a:latin typeface="Cambria" panose="02040503050406030204" pitchFamily="18" charset="0"/>
                <a:ea typeface="Cambria" panose="02040503050406030204" pitchFamily="18" charset="0"/>
              </a:rPr>
              <a:t>Your marks will be included in the NGS IDB </a:t>
            </a:r>
            <a:r>
              <a:rPr lang="en-US" dirty="0">
                <a:latin typeface="Cambria" panose="02040503050406030204" pitchFamily="18" charset="0"/>
                <a:ea typeface="Cambria" panose="02040503050406030204" pitchFamily="18" charset="0"/>
                <a:sym typeface="Wingdings" panose="05000000000000000000" pitchFamily="2" charset="2"/>
              </a:rPr>
              <a:t> Datasheets</a:t>
            </a:r>
          </a:p>
          <a:p>
            <a:pPr lvl="1">
              <a:spcBef>
                <a:spcPts val="0"/>
              </a:spcBef>
              <a:buFont typeface="Arial" panose="020B0604020202020204" pitchFamily="34" charset="0"/>
              <a:buChar char="•"/>
            </a:pPr>
            <a:r>
              <a:rPr lang="en-US" dirty="0">
                <a:latin typeface="Cambria" panose="02040503050406030204" pitchFamily="18" charset="0"/>
                <a:ea typeface="Cambria" panose="02040503050406030204" pitchFamily="18" charset="0"/>
                <a:sym typeface="Wingdings" panose="05000000000000000000" pitchFamily="2" charset="2"/>
              </a:rPr>
              <a:t>So long as you results meet requirements and all metadata is included</a:t>
            </a:r>
            <a:endParaRPr lang="en-US" dirty="0">
              <a:latin typeface="Cambria" panose="02040503050406030204" pitchFamily="18" charset="0"/>
              <a:ea typeface="Cambria" panose="02040503050406030204" pitchFamily="18" charset="0"/>
            </a:endParaRPr>
          </a:p>
        </p:txBody>
      </p:sp>
      <p:sp>
        <p:nvSpPr>
          <p:cNvPr id="5" name="Date Placeholder 4">
            <a:extLst>
              <a:ext uri="{FF2B5EF4-FFF2-40B4-BE49-F238E27FC236}">
                <a16:creationId xmlns:a16="http://schemas.microsoft.com/office/drawing/2014/main" id="{ADE17B0C-D560-45F8-869F-CB35A5A2A2C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a:ea typeface="+mn-ea"/>
              <a:cs typeface="+mn-cs"/>
            </a:endParaRPr>
          </a:p>
        </p:txBody>
      </p:sp>
      <p:sp>
        <p:nvSpPr>
          <p:cNvPr id="7" name="Slide Number Placeholder 6">
            <a:extLst>
              <a:ext uri="{FF2B5EF4-FFF2-40B4-BE49-F238E27FC236}">
                <a16:creationId xmlns:a16="http://schemas.microsoft.com/office/drawing/2014/main" id="{F2D630DC-8A46-49E0-ADF5-5C6FF427D24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84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B141F8-059C-4C46-BB24-35CF174B6ED9}"/>
              </a:ext>
            </a:extLst>
          </p:cNvPr>
          <p:cNvSpPr>
            <a:spLocks noGrp="1"/>
          </p:cNvSpPr>
          <p:nvPr>
            <p:ph type="title"/>
          </p:nvPr>
        </p:nvSpPr>
        <p:spPr>
          <a:xfrm>
            <a:off x="0" y="205979"/>
            <a:ext cx="9144000" cy="857250"/>
          </a:xfrm>
        </p:spPr>
        <p:txBody>
          <a:bodyPr>
            <a:normAutofit/>
          </a:bodyPr>
          <a:lstStyle/>
          <a:p>
            <a:r>
              <a:rPr lang="en-US" dirty="0"/>
              <a:t>Required Metadata for </a:t>
            </a:r>
            <a:r>
              <a:rPr lang="en-US" dirty="0" err="1"/>
              <a:t>GVXonBM</a:t>
            </a:r>
            <a:endParaRPr lang="en-US" dirty="0"/>
          </a:p>
        </p:txBody>
      </p:sp>
      <p:sp>
        <p:nvSpPr>
          <p:cNvPr id="10" name="Content Placeholder 9">
            <a:extLst>
              <a:ext uri="{FF2B5EF4-FFF2-40B4-BE49-F238E27FC236}">
                <a16:creationId xmlns:a16="http://schemas.microsoft.com/office/drawing/2014/main" id="{5AB28ADE-41B0-4D1D-9B3E-4EB6FF0BBF18}"/>
              </a:ext>
            </a:extLst>
          </p:cNvPr>
          <p:cNvSpPr>
            <a:spLocks noGrp="1"/>
          </p:cNvSpPr>
          <p:nvPr>
            <p:ph idx="1"/>
          </p:nvPr>
        </p:nvSpPr>
        <p:spPr>
          <a:xfrm>
            <a:off x="457201" y="1075282"/>
            <a:ext cx="6164580" cy="3394472"/>
          </a:xfrm>
        </p:spPr>
        <p:txBody>
          <a:bodyPr>
            <a:noAutofit/>
          </a:bodyPr>
          <a:lstStyle/>
          <a:p>
            <a:pPr marL="174625" indent="-174625"/>
            <a:r>
              <a:rPr lang="en-US" sz="2000" dirty="0"/>
              <a:t>WinDesc Files </a:t>
            </a:r>
            <a:r>
              <a:rPr lang="en-US" sz="2000" dirty="0">
                <a:sym typeface="Wingdings" panose="05000000000000000000" pitchFamily="2" charset="2"/>
              </a:rPr>
              <a:t> </a:t>
            </a:r>
            <a:r>
              <a:rPr lang="en-US" sz="2000" i="1" dirty="0">
                <a:sym typeface="Wingdings" panose="05000000000000000000" pitchFamily="2" charset="2"/>
              </a:rPr>
              <a:t>1 each </a:t>
            </a:r>
            <a:r>
              <a:rPr lang="en-US" sz="2000" dirty="0">
                <a:sym typeface="Wingdings" panose="05000000000000000000" pitchFamily="2" charset="2"/>
              </a:rPr>
              <a:t>of  .</a:t>
            </a:r>
            <a:r>
              <a:rPr lang="en-US" sz="2000" dirty="0" err="1">
                <a:sym typeface="Wingdings" panose="05000000000000000000" pitchFamily="2" charset="2"/>
              </a:rPr>
              <a:t>dsc</a:t>
            </a:r>
            <a:r>
              <a:rPr lang="en-US" sz="2000" dirty="0">
                <a:sym typeface="Wingdings" panose="05000000000000000000" pitchFamily="2" charset="2"/>
              </a:rPr>
              <a:t>, .des, .err, .dis, .</a:t>
            </a:r>
            <a:r>
              <a:rPr lang="en-US" sz="2000" dirty="0" err="1">
                <a:sym typeface="Wingdings" panose="05000000000000000000" pitchFamily="2" charset="2"/>
              </a:rPr>
              <a:t>nbr</a:t>
            </a:r>
            <a:endParaRPr lang="en-US" sz="2000" dirty="0">
              <a:sym typeface="Wingdings" panose="05000000000000000000" pitchFamily="2" charset="2"/>
            </a:endParaRPr>
          </a:p>
          <a:p>
            <a:pPr marL="574675" lvl="1" indent="-174625"/>
            <a:r>
              <a:rPr lang="en-US" sz="1600" dirty="0">
                <a:sym typeface="Wingdings" panose="05000000000000000000" pitchFamily="2" charset="2"/>
              </a:rPr>
              <a:t>Yes, for the foreseeable future you will need to download, install, and learn how to use WinDesc </a:t>
            </a:r>
            <a:endParaRPr lang="en-US" sz="1600" dirty="0"/>
          </a:p>
          <a:p>
            <a:pPr marL="174625" indent="-174625"/>
            <a:r>
              <a:rPr lang="en-US" sz="2000" dirty="0"/>
              <a:t>3 photos per mark </a:t>
            </a:r>
            <a:r>
              <a:rPr lang="en-US" sz="2000" dirty="0">
                <a:sym typeface="Wingdings" panose="05000000000000000000" pitchFamily="2" charset="2"/>
              </a:rPr>
              <a:t> uploaded to Marks Pages</a:t>
            </a:r>
            <a:endParaRPr lang="en-US" sz="2000" dirty="0"/>
          </a:p>
          <a:p>
            <a:pPr marL="746125" lvl="1" indent="-288925">
              <a:spcBef>
                <a:spcPts val="0"/>
              </a:spcBef>
              <a:buFont typeface="+mj-lt"/>
              <a:buAutoNum type="arabicPeriod"/>
            </a:pPr>
            <a:r>
              <a:rPr lang="en-US" sz="1800" dirty="0">
                <a:cs typeface="Times New Roman" panose="02020603050405020304" pitchFamily="18" charset="0"/>
              </a:rPr>
              <a:t>close-up</a:t>
            </a:r>
          </a:p>
          <a:p>
            <a:pPr marL="746125" lvl="1" indent="-288925">
              <a:spcBef>
                <a:spcPts val="0"/>
              </a:spcBef>
              <a:buFont typeface="+mj-lt"/>
              <a:buAutoNum type="arabicPeriod"/>
            </a:pPr>
            <a:r>
              <a:rPr lang="en-US" sz="1800" dirty="0">
                <a:cs typeface="Times New Roman" panose="02020603050405020304" pitchFamily="18" charset="0"/>
              </a:rPr>
              <a:t>downward from eye-level</a:t>
            </a:r>
          </a:p>
          <a:p>
            <a:pPr marL="746125" lvl="1" indent="-288925">
              <a:spcBef>
                <a:spcPts val="0"/>
              </a:spcBef>
              <a:buFont typeface="+mj-lt"/>
              <a:buAutoNum type="arabicPeriod"/>
            </a:pPr>
            <a:r>
              <a:rPr lang="en-US" sz="1800" dirty="0">
                <a:cs typeface="Times New Roman" panose="02020603050405020304" pitchFamily="18" charset="0"/>
              </a:rPr>
              <a:t>horizon/setup</a:t>
            </a:r>
          </a:p>
          <a:p>
            <a:pPr marL="174625" indent="-174625"/>
            <a:r>
              <a:rPr lang="en-US" sz="2000" dirty="0"/>
              <a:t>Project Report (PDF)</a:t>
            </a:r>
          </a:p>
          <a:p>
            <a:pPr marL="174625" indent="-174625"/>
            <a:r>
              <a:rPr lang="en-US" sz="2000" dirty="0"/>
              <a:t>Observation Logs (single PDF)</a:t>
            </a:r>
          </a:p>
          <a:p>
            <a:pPr marL="346075" indent="-288925">
              <a:spcBef>
                <a:spcPts val="0"/>
              </a:spcBef>
              <a:buFont typeface="+mj-lt"/>
              <a:buAutoNum type="arabicPeriod"/>
            </a:pPr>
            <a:endParaRPr lang="en-US" sz="2000" dirty="0"/>
          </a:p>
        </p:txBody>
      </p:sp>
      <p:sp>
        <p:nvSpPr>
          <p:cNvPr id="7" name="Date Placeholder 6">
            <a:extLst>
              <a:ext uri="{FF2B5EF4-FFF2-40B4-BE49-F238E27FC236}">
                <a16:creationId xmlns:a16="http://schemas.microsoft.com/office/drawing/2014/main" id="{B71C920C-91AB-4936-9014-5BA27141BA24}"/>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8" name="Slide Number Placeholder 7">
            <a:extLst>
              <a:ext uri="{FF2B5EF4-FFF2-40B4-BE49-F238E27FC236}">
                <a16:creationId xmlns:a16="http://schemas.microsoft.com/office/drawing/2014/main" id="{BCCCD083-A01F-4A61-B518-67980259EE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55F0C7-4722-4E5A-A5C2-2C4A6EDB7A5D}"/>
              </a:ext>
            </a:extLst>
          </p:cNvPr>
          <p:cNvPicPr>
            <a:picLocks noChangeAspect="1"/>
          </p:cNvPicPr>
          <p:nvPr/>
        </p:nvPicPr>
        <p:blipFill>
          <a:blip r:embed="rId2"/>
          <a:stretch>
            <a:fillRect/>
          </a:stretch>
        </p:blipFill>
        <p:spPr>
          <a:xfrm>
            <a:off x="6814967" y="1029176"/>
            <a:ext cx="1610066" cy="3840480"/>
          </a:xfrm>
          <a:prstGeom prst="rect">
            <a:avLst/>
          </a:prstGeom>
        </p:spPr>
      </p:pic>
    </p:spTree>
    <p:extLst>
      <p:ext uri="{BB962C8B-B14F-4D97-AF65-F5344CB8AC3E}">
        <p14:creationId xmlns:p14="http://schemas.microsoft.com/office/powerpoint/2010/main" val="204553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Closing</a:t>
            </a:r>
          </a:p>
        </p:txBody>
      </p:sp>
      <p:sp>
        <p:nvSpPr>
          <p:cNvPr id="3" name="Content Placeholder 2"/>
          <p:cNvSpPr>
            <a:spLocks noGrp="1"/>
          </p:cNvSpPr>
          <p:nvPr>
            <p:ph idx="1"/>
          </p:nvPr>
        </p:nvSpPr>
        <p:spPr>
          <a:xfrm>
            <a:off x="1418076" y="1063229"/>
            <a:ext cx="6431922" cy="3394472"/>
          </a:xfrm>
        </p:spPr>
        <p:txBody>
          <a:bodyPr/>
          <a:lstStyle/>
          <a:p>
            <a:r>
              <a:rPr lang="en-US" dirty="0">
                <a:latin typeface="Cambria" panose="02040503050406030204" pitchFamily="18" charset="0"/>
                <a:ea typeface="Cambria" panose="02040503050406030204" pitchFamily="18" charset="0"/>
              </a:rPr>
              <a:t>RTK/RTN is now an option, not a requirement</a:t>
            </a:r>
          </a:p>
          <a:p>
            <a:r>
              <a:rPr lang="en-US" dirty="0">
                <a:latin typeface="Cambria" panose="02040503050406030204" pitchFamily="18" charset="0"/>
                <a:ea typeface="Cambria" panose="02040503050406030204" pitchFamily="18" charset="0"/>
              </a:rPr>
              <a:t>Redundancy is a surveyor’s best friend</a:t>
            </a:r>
          </a:p>
          <a:p>
            <a:r>
              <a:rPr lang="en-US" dirty="0">
                <a:latin typeface="Cambria" panose="02040503050406030204" pitchFamily="18" charset="0"/>
                <a:ea typeface="Cambria" panose="02040503050406030204" pitchFamily="18" charset="0"/>
              </a:rPr>
              <a:t>Surveying is still surveying</a:t>
            </a:r>
          </a:p>
        </p:txBody>
      </p:sp>
      <p:pic>
        <p:nvPicPr>
          <p:cNvPr id="4" name="Picture 3" hidden="1">
            <a:extLst>
              <a:ext uri="{FF2B5EF4-FFF2-40B4-BE49-F238E27FC236}">
                <a16:creationId xmlns:a16="http://schemas.microsoft.com/office/drawing/2014/main" id="{D659EE88-F7FD-480D-AAAF-51FF60608678}"/>
              </a:ext>
            </a:extLst>
          </p:cNvPr>
          <p:cNvPicPr>
            <a:picLocks noChangeAspect="1"/>
          </p:cNvPicPr>
          <p:nvPr/>
        </p:nvPicPr>
        <p:blipFill>
          <a:blip r:embed="rId3"/>
          <a:stretch>
            <a:fillRect/>
          </a:stretch>
        </p:blipFill>
        <p:spPr>
          <a:xfrm>
            <a:off x="3214311" y="2585120"/>
            <a:ext cx="2715378" cy="2413670"/>
          </a:xfrm>
          <a:prstGeom prst="rect">
            <a:avLst/>
          </a:prstGeom>
          <a:effectLst>
            <a:softEdge rad="127000"/>
          </a:effectLst>
        </p:spPr>
      </p:pic>
      <p:pic>
        <p:nvPicPr>
          <p:cNvPr id="6" name="same as it ever was">
            <a:extLst>
              <a:ext uri="{FF2B5EF4-FFF2-40B4-BE49-F238E27FC236}">
                <a16:creationId xmlns:a16="http://schemas.microsoft.com/office/drawing/2014/main" id="{C207AB87-1E34-42BE-BFA2-51D7FC8A0320}"/>
              </a:ext>
            </a:extLst>
          </p:cNvPr>
          <p:cNvPicPr>
            <a:picLocks noChangeAspect="1"/>
          </p:cNvPicPr>
          <p:nvPr/>
        </p:nvPicPr>
        <p:blipFill>
          <a:blip r:embed="rId4"/>
          <a:stretch>
            <a:fillRect/>
          </a:stretch>
        </p:blipFill>
        <p:spPr>
          <a:xfrm>
            <a:off x="3143250" y="2720393"/>
            <a:ext cx="2857500" cy="2143125"/>
          </a:xfrm>
          <a:prstGeom prst="rect">
            <a:avLst/>
          </a:prstGeom>
          <a:effectLst>
            <a:softEdge rad="31750"/>
          </a:effectLst>
        </p:spPr>
      </p:pic>
    </p:spTree>
    <p:extLst>
      <p:ext uri="{BB962C8B-B14F-4D97-AF65-F5344CB8AC3E}">
        <p14:creationId xmlns:p14="http://schemas.microsoft.com/office/powerpoint/2010/main" val="2316963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B141F8-059C-4C46-BB24-35CF174B6ED9}"/>
              </a:ext>
            </a:extLst>
          </p:cNvPr>
          <p:cNvSpPr>
            <a:spLocks noGrp="1"/>
          </p:cNvSpPr>
          <p:nvPr>
            <p:ph type="title"/>
          </p:nvPr>
        </p:nvSpPr>
        <p:spPr>
          <a:xfrm>
            <a:off x="0" y="205979"/>
            <a:ext cx="9144000" cy="857250"/>
          </a:xfrm>
        </p:spPr>
        <p:txBody>
          <a:bodyPr>
            <a:normAutofit/>
          </a:bodyPr>
          <a:lstStyle/>
          <a:p>
            <a:r>
              <a:rPr lang="en-US" dirty="0"/>
              <a:t>Closing Thoughts</a:t>
            </a:r>
          </a:p>
        </p:txBody>
      </p:sp>
      <p:sp>
        <p:nvSpPr>
          <p:cNvPr id="10" name="Content Placeholder 9">
            <a:extLst>
              <a:ext uri="{FF2B5EF4-FFF2-40B4-BE49-F238E27FC236}">
                <a16:creationId xmlns:a16="http://schemas.microsoft.com/office/drawing/2014/main" id="{5AB28ADE-41B0-4D1D-9B3E-4EB6FF0BBF18}"/>
              </a:ext>
            </a:extLst>
          </p:cNvPr>
          <p:cNvSpPr>
            <a:spLocks noGrp="1"/>
          </p:cNvSpPr>
          <p:nvPr>
            <p:ph idx="1"/>
          </p:nvPr>
        </p:nvSpPr>
        <p:spPr>
          <a:xfrm>
            <a:off x="160021" y="1075282"/>
            <a:ext cx="8862059" cy="3394472"/>
          </a:xfrm>
        </p:spPr>
        <p:txBody>
          <a:bodyPr>
            <a:noAutofit/>
          </a:bodyPr>
          <a:lstStyle/>
          <a:p>
            <a:pPr marL="174625" indent="-174625">
              <a:lnSpc>
                <a:spcPct val="114000"/>
              </a:lnSpc>
            </a:pPr>
            <a:r>
              <a:rPr lang="en-US" sz="2000" dirty="0">
                <a:solidFill>
                  <a:schemeClr val="dk1"/>
                </a:solidFill>
              </a:rPr>
              <a:t>Redundancy is Your Friend</a:t>
            </a:r>
          </a:p>
          <a:p>
            <a:pPr marL="369926" lvl="1" indent="-141304">
              <a:lnSpc>
                <a:spcPct val="114000"/>
              </a:lnSpc>
              <a:spcBef>
                <a:spcPts val="0"/>
              </a:spcBef>
              <a:spcAft>
                <a:spcPts val="600"/>
              </a:spcAft>
            </a:pPr>
            <a:r>
              <a:rPr lang="en-US" sz="1400" dirty="0">
                <a:solidFill>
                  <a:schemeClr val="dk1"/>
                </a:solidFill>
              </a:rPr>
              <a:t>Even with static GNSS, your “total time on mark” is the key to accuracy (not longer necessarily occupations) </a:t>
            </a:r>
          </a:p>
          <a:p>
            <a:pPr marL="174625" indent="-174625">
              <a:lnSpc>
                <a:spcPct val="114000"/>
              </a:lnSpc>
              <a:spcBef>
                <a:spcPts val="300"/>
              </a:spcBef>
            </a:pPr>
            <a:r>
              <a:rPr lang="en-US" sz="2000" dirty="0">
                <a:solidFill>
                  <a:schemeClr val="dk1"/>
                </a:solidFill>
              </a:rPr>
              <a:t>Beta OPUS Projects is the path to GVX Submissions (</a:t>
            </a:r>
            <a:r>
              <a:rPr lang="en-US" sz="2000" i="1" dirty="0">
                <a:solidFill>
                  <a:schemeClr val="dk1"/>
                </a:solidFill>
              </a:rPr>
              <a:t>as of today</a:t>
            </a:r>
            <a:r>
              <a:rPr lang="en-US" sz="2000" dirty="0">
                <a:solidFill>
                  <a:schemeClr val="dk1"/>
                </a:solidFill>
              </a:rPr>
              <a:t>)</a:t>
            </a:r>
          </a:p>
          <a:p>
            <a:pPr marL="369926" lvl="1" indent="-141304">
              <a:lnSpc>
                <a:spcPct val="114000"/>
              </a:lnSpc>
              <a:spcBef>
                <a:spcPts val="0"/>
              </a:spcBef>
              <a:spcAft>
                <a:spcPts val="600"/>
              </a:spcAft>
            </a:pPr>
            <a:r>
              <a:rPr lang="en-US" sz="1400" i="1" dirty="0">
                <a:solidFill>
                  <a:schemeClr val="dk1"/>
                </a:solidFill>
              </a:rPr>
              <a:t>Where is it?</a:t>
            </a:r>
            <a:r>
              <a:rPr lang="en-US" sz="1400" dirty="0">
                <a:solidFill>
                  <a:schemeClr val="dk1"/>
                </a:solidFill>
              </a:rPr>
              <a:t> … instead of </a:t>
            </a:r>
            <a:r>
              <a:rPr lang="en-US" sz="1400" b="1" u="sng" dirty="0">
                <a:solidFill>
                  <a:schemeClr val="dk1"/>
                </a:solidFill>
              </a:rPr>
              <a:t>www</a:t>
            </a:r>
            <a:r>
              <a:rPr lang="en-US" sz="1400" dirty="0">
                <a:solidFill>
                  <a:schemeClr val="dk1"/>
                </a:solidFill>
              </a:rPr>
              <a:t>.ngs.noaa.gov navigate to</a:t>
            </a:r>
            <a:r>
              <a:rPr lang="en-US" sz="1400" dirty="0">
                <a:solidFill>
                  <a:schemeClr val="dk1"/>
                </a:solidFill>
                <a:sym typeface="Wingdings" panose="05000000000000000000" pitchFamily="2" charset="2"/>
              </a:rPr>
              <a:t> </a:t>
            </a:r>
            <a:r>
              <a:rPr lang="en-US" sz="1400" b="1" u="sng" dirty="0">
                <a:solidFill>
                  <a:schemeClr val="dk1"/>
                </a:solidFill>
              </a:rPr>
              <a:t>beta</a:t>
            </a:r>
            <a:r>
              <a:rPr lang="en-US" sz="1400" dirty="0">
                <a:solidFill>
                  <a:schemeClr val="dk1"/>
                </a:solidFill>
              </a:rPr>
              <a:t>.ngs.noaa.gov</a:t>
            </a:r>
          </a:p>
          <a:p>
            <a:pPr marL="369926" lvl="1" indent="-141304">
              <a:lnSpc>
                <a:spcPct val="114000"/>
              </a:lnSpc>
              <a:spcBef>
                <a:spcPts val="0"/>
              </a:spcBef>
              <a:spcAft>
                <a:spcPts val="600"/>
              </a:spcAft>
            </a:pPr>
            <a:r>
              <a:rPr lang="en-US" sz="1400" dirty="0">
                <a:solidFill>
                  <a:schemeClr val="dk1"/>
                </a:solidFill>
              </a:rPr>
              <a:t>Or simply check the NGS Homepage </a:t>
            </a:r>
            <a:r>
              <a:rPr lang="en-US" sz="1400" dirty="0">
                <a:solidFill>
                  <a:schemeClr val="dk1"/>
                </a:solidFill>
                <a:sym typeface="Wingdings" panose="05000000000000000000" pitchFamily="2" charset="2"/>
              </a:rPr>
              <a:t> Beta Release (under News Bulletins)</a:t>
            </a:r>
            <a:endParaRPr lang="en-US" sz="1400" dirty="0">
              <a:solidFill>
                <a:schemeClr val="dk1"/>
              </a:solidFill>
            </a:endParaRPr>
          </a:p>
          <a:p>
            <a:pPr marL="174625" indent="-174625">
              <a:lnSpc>
                <a:spcPct val="114000"/>
              </a:lnSpc>
              <a:spcBef>
                <a:spcPts val="300"/>
              </a:spcBef>
            </a:pPr>
            <a:r>
              <a:rPr lang="en-US" sz="2000" dirty="0">
                <a:solidFill>
                  <a:schemeClr val="dk1"/>
                </a:solidFill>
              </a:rPr>
              <a:t>In the future, GNSS will become a sub-type of </a:t>
            </a:r>
            <a:r>
              <a:rPr lang="en-US" sz="2000" b="1" dirty="0">
                <a:solidFill>
                  <a:schemeClr val="dk1"/>
                </a:solidFill>
              </a:rPr>
              <a:t>GDX</a:t>
            </a:r>
            <a:r>
              <a:rPr lang="en-US" sz="2000" dirty="0">
                <a:solidFill>
                  <a:schemeClr val="dk1"/>
                </a:solidFill>
              </a:rPr>
              <a:t> file format</a:t>
            </a:r>
          </a:p>
          <a:p>
            <a:pPr marL="369926" lvl="1" indent="-141304">
              <a:lnSpc>
                <a:spcPct val="114000"/>
              </a:lnSpc>
              <a:spcBef>
                <a:spcPts val="0"/>
              </a:spcBef>
              <a:spcAft>
                <a:spcPts val="600"/>
              </a:spcAft>
            </a:pPr>
            <a:r>
              <a:rPr lang="en-US" sz="1400" b="1" dirty="0">
                <a:solidFill>
                  <a:schemeClr val="dk1"/>
                </a:solidFill>
              </a:rPr>
              <a:t>GDX</a:t>
            </a:r>
            <a:r>
              <a:rPr lang="en-US" sz="1400" dirty="0">
                <a:solidFill>
                  <a:schemeClr val="dk1"/>
                </a:solidFill>
              </a:rPr>
              <a:t> = </a:t>
            </a:r>
            <a:r>
              <a:rPr lang="en-US" sz="1400" b="1" dirty="0">
                <a:solidFill>
                  <a:schemeClr val="dk1"/>
                </a:solidFill>
              </a:rPr>
              <a:t>G</a:t>
            </a:r>
            <a:r>
              <a:rPr lang="en-US" sz="1400" dirty="0">
                <a:solidFill>
                  <a:schemeClr val="dk1"/>
                </a:solidFill>
              </a:rPr>
              <a:t>eodetic </a:t>
            </a:r>
            <a:r>
              <a:rPr lang="en-US" sz="1400" b="1" dirty="0">
                <a:solidFill>
                  <a:schemeClr val="dk1"/>
                </a:solidFill>
              </a:rPr>
              <a:t>D</a:t>
            </a:r>
            <a:r>
              <a:rPr lang="en-US" sz="1400" dirty="0">
                <a:solidFill>
                  <a:schemeClr val="dk1"/>
                </a:solidFill>
              </a:rPr>
              <a:t>ata </a:t>
            </a:r>
            <a:r>
              <a:rPr lang="en-US" sz="1400" dirty="0" err="1">
                <a:solidFill>
                  <a:schemeClr val="dk1"/>
                </a:solidFill>
              </a:rPr>
              <a:t>e</a:t>
            </a:r>
            <a:r>
              <a:rPr lang="en-US" sz="1400" b="1" dirty="0" err="1">
                <a:solidFill>
                  <a:schemeClr val="dk1"/>
                </a:solidFill>
              </a:rPr>
              <a:t>X</a:t>
            </a:r>
            <a:r>
              <a:rPr lang="en-US" sz="1400" dirty="0" err="1">
                <a:solidFill>
                  <a:schemeClr val="dk1"/>
                </a:solidFill>
              </a:rPr>
              <a:t>change</a:t>
            </a:r>
            <a:endParaRPr lang="en-US" sz="1400" dirty="0">
              <a:solidFill>
                <a:schemeClr val="dk1"/>
              </a:solidFill>
            </a:endParaRPr>
          </a:p>
          <a:p>
            <a:pPr marL="369926" lvl="1" indent="-141304">
              <a:lnSpc>
                <a:spcPct val="114000"/>
              </a:lnSpc>
              <a:spcBef>
                <a:spcPts val="0"/>
              </a:spcBef>
              <a:spcAft>
                <a:spcPts val="600"/>
              </a:spcAft>
            </a:pPr>
            <a:r>
              <a:rPr lang="en-US" sz="1400" dirty="0">
                <a:solidFill>
                  <a:schemeClr val="dk1"/>
                </a:solidFill>
              </a:rPr>
              <a:t>Still an </a:t>
            </a:r>
            <a:r>
              <a:rPr lang="en-US" sz="1400" b="1" dirty="0">
                <a:solidFill>
                  <a:schemeClr val="dk1"/>
                </a:solidFill>
              </a:rPr>
              <a:t>XML based </a:t>
            </a:r>
            <a:r>
              <a:rPr lang="en-US" sz="1400" dirty="0">
                <a:solidFill>
                  <a:schemeClr val="dk1"/>
                </a:solidFill>
              </a:rPr>
              <a:t>file format</a:t>
            </a:r>
          </a:p>
          <a:p>
            <a:pPr marL="369926" lvl="1" indent="-141304">
              <a:lnSpc>
                <a:spcPct val="114000"/>
              </a:lnSpc>
              <a:spcBef>
                <a:spcPts val="0"/>
              </a:spcBef>
              <a:spcAft>
                <a:spcPts val="600"/>
              </a:spcAft>
            </a:pPr>
            <a:r>
              <a:rPr lang="en-US" sz="1400" dirty="0">
                <a:solidFill>
                  <a:schemeClr val="dk1"/>
                </a:solidFill>
              </a:rPr>
              <a:t>Goal = one file format for observations from: GNSS, Total Station, Digital Level, Gravimeter</a:t>
            </a:r>
          </a:p>
          <a:p>
            <a:pPr marL="369926" lvl="1" indent="-141304">
              <a:lnSpc>
                <a:spcPct val="114000"/>
              </a:lnSpc>
              <a:spcBef>
                <a:spcPts val="0"/>
              </a:spcBef>
              <a:spcAft>
                <a:spcPts val="600"/>
              </a:spcAft>
            </a:pPr>
            <a:r>
              <a:rPr lang="en-US" sz="1400" i="1" dirty="0">
                <a:solidFill>
                  <a:schemeClr val="dk1"/>
                </a:solidFill>
              </a:rPr>
              <a:t>Yes, this is in conjunction with NSRS Modernization efforts</a:t>
            </a:r>
          </a:p>
          <a:p>
            <a:pPr marL="346075" indent="-288925">
              <a:spcBef>
                <a:spcPts val="0"/>
              </a:spcBef>
              <a:buFont typeface="+mj-lt"/>
              <a:buAutoNum type="arabicPeriod"/>
            </a:pPr>
            <a:endParaRPr lang="en-US" sz="1400" dirty="0"/>
          </a:p>
        </p:txBody>
      </p:sp>
      <p:sp>
        <p:nvSpPr>
          <p:cNvPr id="7" name="Date Placeholder 6">
            <a:extLst>
              <a:ext uri="{FF2B5EF4-FFF2-40B4-BE49-F238E27FC236}">
                <a16:creationId xmlns:a16="http://schemas.microsoft.com/office/drawing/2014/main" id="{B71C920C-91AB-4936-9014-5BA27141BA24}"/>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mbria" panose="02040503050406030204"/>
                <a:ea typeface="+mn-ea"/>
                <a:cs typeface="+mn-cs"/>
              </a:rPr>
              <a:t>12-Jan-23</a:t>
            </a:r>
          </a:p>
        </p:txBody>
      </p:sp>
      <p:sp>
        <p:nvSpPr>
          <p:cNvPr id="8" name="Slide Number Placeholder 7">
            <a:extLst>
              <a:ext uri="{FF2B5EF4-FFF2-40B4-BE49-F238E27FC236}">
                <a16:creationId xmlns:a16="http://schemas.microsoft.com/office/drawing/2014/main" id="{BCCCD083-A01F-4A61-B518-67980259EE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7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idx="12" sz="quarter" type="sldNum"/>
          </p:nvPr>
        </p:nvSpPr>
        <p:spPr/>
        <p:txBody>
          <a:bodyPr/>
          <a:lstStyle/>
          <a:p>
            <a:fld id="{D3D538F9-49A3-B84F-B36B-A7030CDE5D5B}" type="slidenum">
              <a:rPr lang="en-US" smtClean="0"/>
              <a:t>13</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172996" y="2609845"/>
            <a:ext cx="8497918" cy="1886670"/>
          </a:xfrm>
          <a:prstGeom prst="rect">
            <a:avLst/>
          </a:prstGeom>
          <a:noFill/>
        </p:spPr>
        <p:txBody>
          <a:bodyPr rtlCol="0" wrap="square">
            <a:spAutoFit/>
          </a:bodyPr>
          <a:lstStyle/>
          <a:p>
            <a:pPr defTabSz="228623" eaLnBrk="0" fontAlgn="base" hangingPunct="0">
              <a:spcBef>
                <a:spcPts val="600"/>
              </a:spcBef>
              <a:spcAft>
                <a:spcPct val="0"/>
              </a:spcAft>
              <a:buClrTx/>
              <a:tabLst>
                <a:tab algn="l" pos="0"/>
              </a:tabLst>
            </a:pP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access</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 ?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traditionally  marks/disks/objects</a:t>
            </a:r>
          </a:p>
          <a:p>
            <a:pPr defTabSz="228623" eaLnBrk="0" fontAlgn="base" hangingPunct="0">
              <a:spcBef>
                <a:spcPts val="600"/>
              </a:spcBef>
              <a:spcAft>
                <a:spcPct val="0"/>
              </a:spcAft>
              <a:buClrTx/>
              <a:tabLst>
                <a:tab algn="l" pos="0"/>
                <a:tab algn="l" pos="1317625"/>
              </a:tabLst>
            </a:pPr>
            <a:r>
              <a:rPr altLang="zh-CN" dirty="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modern and future  </a:t>
            </a: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NOAA CORS Network (NCN)</a:t>
            </a:r>
          </a:p>
          <a:p>
            <a:pPr defTabSz="228623" eaLnBrk="0" fontAlgn="base" hangingPunct="0">
              <a:spcBef>
                <a:spcPct val="20000"/>
              </a:spcBef>
              <a:spcAft>
                <a:spcPct val="0"/>
              </a:spcAft>
              <a:buClrTx/>
              <a:tabLst>
                <a:tab algn="l" pos="0"/>
              </a:tabLst>
            </a:pPr>
            <a:endPar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endParaRPr>
          </a:p>
          <a:p>
            <a:pPr defTabSz="228623" eaLnBrk="0" fontAlgn="base" hangingPunct="0">
              <a:spcBef>
                <a:spcPct val="20000"/>
              </a:spcBef>
              <a:spcAft>
                <a:spcPct val="0"/>
              </a:spcAft>
              <a:buClrTx/>
              <a:tabLst>
                <a:tab algn="l" pos="0"/>
              </a:tabLst>
            </a:pP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i="1"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via OPUS</a:t>
            </a:r>
          </a:p>
          <a:p>
            <a:endParaRPr dirty="0" lang="en-US" sz="600">
              <a:latin charset="0" panose="02040503050406030204" pitchFamily="18" typeface="Cambria"/>
              <a:ea charset="0" panose="02040503050406030204" pitchFamily="18" typeface="Cambria"/>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flipV="1" rot="10800000">
            <a:off x="7600098" y="3402040"/>
            <a:ext cx="1010360" cy="981034"/>
          </a:xfrm>
          <a:prstGeom prst="curvedConnector3">
            <a:avLst>
              <a:gd fmla="val -32275" name="adj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961628"/>
            <a:ext cx="9144000" cy="1470427"/>
          </a:xfrm>
        </p:spPr>
        <p:txBody>
          <a:bodyPr/>
          <a:lstStyle/>
          <a:p>
            <a:pPr algn="ctr" indent="0" marL="0">
              <a:buNone/>
            </a:pPr>
            <a:r>
              <a:rPr altLang="zh-CN" dirty="0" lang="en-US" sz="2400">
                <a:ea charset="0" panose="02040503050406030204" pitchFamily="18" typeface="Cambria"/>
                <a:cs charset="0" panose="020B0606030504020204" pitchFamily="34" typeface="Open Sans"/>
              </a:rPr>
              <a:t>To define, maintain and provide access to the                     </a:t>
            </a:r>
            <a:r>
              <a:rPr altLang="zh-CN" b="1" dirty="0" lang="en-US" sz="3700">
                <a:solidFill>
                  <a:srgbClr val="C00000"/>
                </a:solidFill>
                <a:ea charset="0" panose="02040503050406030204" pitchFamily="18" typeface="Cambria"/>
                <a:cs charset="0" panose="020B0606030504020204" pitchFamily="34" typeface="Open Sans"/>
              </a:rPr>
              <a:t>National Spatial Reference System (NSRS) </a:t>
            </a:r>
            <a:r>
              <a:rPr altLang="zh-CN" dirty="0" lang="en-US" sz="2400">
                <a:ea charset="0" panose="02040503050406030204" pitchFamily="18" typeface="Cambria"/>
                <a:cs charset="0" panose="020B0606030504020204" pitchFamily="34" typeface="Open Sans"/>
              </a:rPr>
              <a:t>to meet our Nation’s economic, social, and environmental needs.</a:t>
            </a:r>
            <a:endParaRPr dirty="0" lang="en-US" sz="240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3148891" y="3574473"/>
            <a:ext cx="4398308" cy="1525907"/>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b="1" dirty="0" lang="en-US"/>
              <a:t>NGS Mission</a:t>
            </a:r>
          </a:p>
        </p:txBody>
      </p:sp>
    </p:spTree>
    <p:extLst>
      <p:ext uri="{BB962C8B-B14F-4D97-AF65-F5344CB8AC3E}">
        <p14:creationId xmlns:p14="http://schemas.microsoft.com/office/powerpoint/2010/main" val="128427135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4">
                                            <p:txEl>
                                              <p:pRg end="0" st="0"/>
                                            </p:txEl>
                                          </p:spTgt>
                                        </p:tgtEl>
                                        <p:attrNameLst>
                                          <p:attrName>style.visibility</p:attrName>
                                        </p:attrNameLst>
                                      </p:cBhvr>
                                      <p:to>
                                        <p:strVal val="visible"/>
                                      </p:to>
                                    </p:set>
                                    <p:animEffect filter="wipe(left)" transition="in">
                                      <p:cBhvr>
                                        <p:cTn dur="1000" id="7"/>
                                        <p:tgtEl>
                                          <p:spTgt spid="14">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4">
                                            <p:txEl>
                                              <p:pRg end="1" st="1"/>
                                            </p:txEl>
                                          </p:spTgt>
                                        </p:tgtEl>
                                        <p:attrNameLst>
                                          <p:attrName>style.visibility</p:attrName>
                                        </p:attrNameLst>
                                      </p:cBhvr>
                                      <p:to>
                                        <p:strVal val="visible"/>
                                      </p:to>
                                    </p:set>
                                    <p:animEffect filter="wipe(left)" transition="in">
                                      <p:cBhvr>
                                        <p:cTn dur="1000" id="12"/>
                                        <p:tgtEl>
                                          <p:spTgt spid="14">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4">
                                            <p:txEl>
                                              <p:pRg end="3" st="3"/>
                                            </p:txEl>
                                          </p:spTgt>
                                        </p:tgtEl>
                                        <p:attrNameLst>
                                          <p:attrName>style.visibility</p:attrName>
                                        </p:attrNameLst>
                                      </p:cBhvr>
                                      <p:to>
                                        <p:strVal val="visible"/>
                                      </p:to>
                                    </p:set>
                                    <p:animEffect filter="fade" transition="in">
                                      <p:cBhvr>
                                        <p:cTn dur="500" id="17"/>
                                        <p:tgtEl>
                                          <p:spTgt spid="14">
                                            <p:txEl>
                                              <p:pRg end="3" st="3"/>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42"/>
                                        </p:tgtEl>
                                        <p:attrNameLst>
                                          <p:attrName>style.visibility</p:attrName>
                                        </p:attrNameLst>
                                      </p:cBhvr>
                                      <p:to>
                                        <p:strVal val="visible"/>
                                      </p:to>
                                    </p:set>
                                    <p:anim calcmode="lin" valueType="num">
                                      <p:cBhvr additive="base">
                                        <p:cTn dur="2000" fill="hold" id="20"/>
                                        <p:tgtEl>
                                          <p:spTgt spid="42"/>
                                        </p:tgtEl>
                                        <p:attrNameLst>
                                          <p:attrName>ppt_x</p:attrName>
                                        </p:attrNameLst>
                                      </p:cBhvr>
                                      <p:tavLst>
                                        <p:tav tm="0">
                                          <p:val>
                                            <p:strVal val="#ppt_x"/>
                                          </p:val>
                                        </p:tav>
                                        <p:tav tm="100000">
                                          <p:val>
                                            <p:strVal val="#ppt_x"/>
                                          </p:val>
                                        </p:tav>
                                      </p:tavLst>
                                    </p:anim>
                                    <p:anim calcmode="lin" valueType="num">
                                      <p:cBhvr additive="base">
                                        <p:cTn dur="2000" fill="hold" id="21"/>
                                        <p:tgtEl>
                                          <p:spTgt spid="42"/>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5"/>
                                        </p:tgtEl>
                                        <p:attrNameLst>
                                          <p:attrName>style.visibility</p:attrName>
                                        </p:attrNameLst>
                                      </p:cBhvr>
                                      <p:to>
                                        <p:strVal val="visible"/>
                                      </p:to>
                                    </p:set>
                                    <p:animEffect filter="wheel(1)" transition="in">
                                      <p:cBhvr>
                                        <p:cTn dur="3000" id="2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457200" y="2143125"/>
            <a:ext cx="8229600" cy="857250"/>
          </a:xfrm>
        </p:spPr>
        <p:txBody>
          <a:bodyPr/>
          <a:lstStyle/>
          <a:p>
            <a:r>
              <a:rPr lang="en-US" dirty="0"/>
              <a:t>Additional Resources</a:t>
            </a:r>
          </a:p>
        </p:txBody>
      </p:sp>
    </p:spTree>
    <p:extLst>
      <p:ext uri="{BB962C8B-B14F-4D97-AF65-F5344CB8AC3E}">
        <p14:creationId xmlns:p14="http://schemas.microsoft.com/office/powerpoint/2010/main" val="23723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2260" y="0"/>
            <a:ext cx="6080912" cy="4591088"/>
          </a:xfrm>
          <a:prstGeom prst="rect">
            <a:avLst/>
          </a:prstGeom>
        </p:spPr>
      </p:pic>
      <p:sp>
        <p:nvSpPr>
          <p:cNvPr id="11" name="TextBox 10"/>
          <p:cNvSpPr txBox="1"/>
          <p:nvPr/>
        </p:nvSpPr>
        <p:spPr>
          <a:xfrm>
            <a:off x="4803796" y="13980"/>
            <a:ext cx="3692504" cy="415498"/>
          </a:xfrm>
          <a:prstGeom prst="rect">
            <a:avLst/>
          </a:prstGeom>
          <a:solidFill>
            <a:srgbClr val="F2F2F2"/>
          </a:solidFill>
        </p:spPr>
        <p:txBody>
          <a:bodyPr wrap="square" rtlCol="0">
            <a:spAutoFit/>
          </a:bodyPr>
          <a:lstStyle/>
          <a:p>
            <a:pPr algn="ctr" defTabSz="685800">
              <a:defRPr/>
            </a:pPr>
            <a:r>
              <a:rPr lang="en-US" sz="2100" spc="-5" dirty="0">
                <a:solidFill>
                  <a:prstClr val="black"/>
                </a:solidFill>
                <a:latin typeface="Cambria" panose="02040503050406030204" pitchFamily="18" charset="0"/>
                <a:ea typeface="MS PGothic" pitchFamily="34" charset="-128"/>
                <a:cs typeface="Calibri"/>
              </a:rPr>
              <a:t>geodesy.noaa.gov/ADVISORS/</a:t>
            </a:r>
            <a:endParaRPr lang="en-US" sz="2100" dirty="0">
              <a:solidFill>
                <a:prstClr val="black"/>
              </a:solidFill>
              <a:latin typeface="Calibri"/>
            </a:endParaRPr>
          </a:p>
        </p:txBody>
      </p:sp>
      <p:sp>
        <p:nvSpPr>
          <p:cNvPr id="2" name="Title 3">
            <a:extLst>
              <a:ext uri="{FF2B5EF4-FFF2-40B4-BE49-F238E27FC236}">
                <a16:creationId xmlns:a16="http://schemas.microsoft.com/office/drawing/2014/main" id="{CE3A0862-A82C-A1D9-5874-1D1269A91430}"/>
              </a:ext>
            </a:extLst>
          </p:cNvPr>
          <p:cNvSpPr txBox="1">
            <a:spLocks/>
          </p:cNvSpPr>
          <p:nvPr/>
        </p:nvSpPr>
        <p:spPr>
          <a:xfrm>
            <a:off x="-38100" y="30073"/>
            <a:ext cx="2521974" cy="1013868"/>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2400" dirty="0"/>
              <a:t>Regional Geodetic Advisor Program</a:t>
            </a:r>
          </a:p>
        </p:txBody>
      </p:sp>
      <p:sp>
        <p:nvSpPr>
          <p:cNvPr id="3" name="Content Placeholder 4">
            <a:extLst>
              <a:ext uri="{FF2B5EF4-FFF2-40B4-BE49-F238E27FC236}">
                <a16:creationId xmlns:a16="http://schemas.microsoft.com/office/drawing/2014/main" id="{E7C2C58C-0D1A-3E8B-DA1C-AF083C9BACBD}"/>
              </a:ext>
            </a:extLst>
          </p:cNvPr>
          <p:cNvSpPr txBox="1">
            <a:spLocks/>
          </p:cNvSpPr>
          <p:nvPr/>
        </p:nvSpPr>
        <p:spPr>
          <a:xfrm>
            <a:off x="0" y="1013460"/>
            <a:ext cx="5036820" cy="33756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14 RGAs across country</a:t>
            </a:r>
          </a:p>
          <a:p>
            <a:pPr marL="0" indent="0">
              <a:buNone/>
            </a:pPr>
            <a:r>
              <a:rPr lang="en-US" sz="2000" dirty="0"/>
              <a:t>We are here to support:</a:t>
            </a:r>
          </a:p>
          <a:p>
            <a:pPr lvl="1"/>
            <a:r>
              <a:rPr lang="en-US" sz="2000" dirty="0"/>
              <a:t>You</a:t>
            </a:r>
          </a:p>
          <a:p>
            <a:pPr lvl="1"/>
            <a:r>
              <a:rPr lang="en-US" sz="2000" dirty="0"/>
              <a:t>Your constituents</a:t>
            </a:r>
          </a:p>
          <a:p>
            <a:pPr lvl="1"/>
            <a:r>
              <a:rPr lang="en-US" sz="2000" dirty="0"/>
              <a:t>Our Federal Partners</a:t>
            </a:r>
          </a:p>
          <a:p>
            <a:pPr marL="0" indent="0">
              <a:buNone/>
            </a:pPr>
            <a:r>
              <a:rPr lang="en-US" sz="2000" i="1" dirty="0"/>
              <a:t>Questions about </a:t>
            </a:r>
          </a:p>
          <a:p>
            <a:pPr marL="0" indent="0">
              <a:buNone/>
            </a:pPr>
            <a:r>
              <a:rPr lang="en-US" sz="2000" i="1" dirty="0"/>
              <a:t>NSRS Modernization?</a:t>
            </a:r>
          </a:p>
          <a:p>
            <a:pPr lvl="1"/>
            <a:r>
              <a:rPr lang="en-US" sz="2000" dirty="0"/>
              <a:t>Reach out now</a:t>
            </a:r>
          </a:p>
          <a:p>
            <a:pPr lvl="1"/>
            <a:r>
              <a:rPr lang="en-US" sz="2000" dirty="0"/>
              <a:t>Be prepared</a:t>
            </a:r>
          </a:p>
          <a:p>
            <a:endParaRPr lang="en-US" sz="2200" dirty="0"/>
          </a:p>
        </p:txBody>
      </p:sp>
    </p:spTree>
    <p:extLst>
      <p:ext uri="{BB962C8B-B14F-4D97-AF65-F5344CB8AC3E}">
        <p14:creationId xmlns:p14="http://schemas.microsoft.com/office/powerpoint/2010/main" val="27183146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17892" y="3755976"/>
            <a:ext cx="3410918" cy="1213462"/>
            <a:chOff x="4403571" y="5339913"/>
            <a:chExt cx="4586432" cy="154395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719081" y="5658267"/>
              <a:ext cx="1647191" cy="910472"/>
            </a:xfrm>
            <a:prstGeom prst="rect">
              <a:avLst/>
            </a:prstGeom>
            <a:noFill/>
          </p:spPr>
          <p:txBody>
            <a:bodyPr wrap="square" rtlCol="0">
              <a:spAutoFit/>
            </a:bodyPr>
            <a:lstStyle/>
            <a:p>
              <a:pPr algn="ctr"/>
              <a:r>
                <a:rPr lang="en-US" sz="1350" b="1" dirty="0">
                  <a:solidFill>
                    <a:srgbClr val="781D22"/>
                  </a:solidFill>
                </a:rPr>
                <a:t>Educational Videos</a:t>
              </a:r>
            </a:p>
            <a:p>
              <a:pPr algn="ctr"/>
              <a:r>
                <a:rPr lang="en-US" sz="1350" b="1" dirty="0">
                  <a:solidFill>
                    <a:srgbClr val="781D22"/>
                  </a:solidFill>
                </a:rPr>
                <a:t>&lt;5 minutes</a:t>
              </a:r>
            </a:p>
          </p:txBody>
        </p:sp>
        <p:sp>
          <p:nvSpPr>
            <p:cNvPr id="9" name="TextBox 8"/>
            <p:cNvSpPr txBox="1"/>
            <p:nvPr/>
          </p:nvSpPr>
          <p:spPr>
            <a:xfrm>
              <a:off x="6608810" y="5709063"/>
              <a:ext cx="2291135" cy="1174802"/>
            </a:xfrm>
            <a:prstGeom prst="rect">
              <a:avLst/>
            </a:prstGeom>
            <a:noFill/>
          </p:spPr>
          <p:txBody>
            <a:bodyPr wrap="square" rtlCol="0">
              <a:spAutoFit/>
            </a:bodyPr>
            <a:lstStyle/>
            <a:p>
              <a:pPr algn="ctr"/>
              <a:r>
                <a:rPr lang="en-US" sz="1350" b="1" dirty="0">
                  <a:solidFill>
                    <a:srgbClr val="781D22"/>
                  </a:solidFill>
                </a:rPr>
                <a:t>Online Lesson </a:t>
              </a:r>
            </a:p>
            <a:p>
              <a:pPr algn="ctr"/>
              <a:r>
                <a:rPr lang="en-US" sz="1350" b="1" dirty="0">
                  <a:solidFill>
                    <a:srgbClr val="781D22"/>
                  </a:solidFill>
                </a:rPr>
                <a:t>(via </a:t>
              </a:r>
              <a:r>
                <a:rPr lang="en-US" sz="1350" b="1" dirty="0" err="1">
                  <a:solidFill>
                    <a:srgbClr val="781D22"/>
                  </a:solidFill>
                </a:rPr>
                <a:t>MetEd</a:t>
              </a:r>
              <a:r>
                <a:rPr lang="en-US" sz="1350" b="1" dirty="0">
                  <a:solidFill>
                    <a:srgbClr val="781D22"/>
                  </a:solidFill>
                </a:rPr>
                <a:t>/COMET)</a:t>
              </a:r>
            </a:p>
            <a:p>
              <a:pPr algn="ctr"/>
              <a:r>
                <a:rPr lang="en-US" sz="1350" b="1" dirty="0">
                  <a:solidFill>
                    <a:srgbClr val="781D22"/>
                  </a:solidFill>
                </a:rPr>
                <a:t>~1 hour</a:t>
              </a:r>
            </a:p>
          </p:txBody>
        </p:sp>
      </p:grpSp>
      <p:sp>
        <p:nvSpPr>
          <p:cNvPr id="13" name="Title 1"/>
          <p:cNvSpPr txBox="1">
            <a:spLocks/>
          </p:cNvSpPr>
          <p:nvPr/>
        </p:nvSpPr>
        <p:spPr>
          <a:xfrm>
            <a:off x="1143000" y="4778451"/>
            <a:ext cx="6858000" cy="3421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100" dirty="0">
                <a:latin typeface="Cambria" panose="02040503050406030204" pitchFamily="18" charset="0"/>
                <a:ea typeface="Cambria" panose="02040503050406030204" pitchFamily="18" charset="0"/>
                <a:cs typeface="Arial" pitchFamily="34" charset="0"/>
              </a:rPr>
              <a:t>NGS homepage: </a:t>
            </a:r>
            <a:r>
              <a:rPr lang="en-US" altLang="en-US" sz="21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28251" y="4376571"/>
            <a:ext cx="344770" cy="24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7001592" y="3784368"/>
            <a:ext cx="8287" cy="26174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886152" y="4019334"/>
            <a:ext cx="987248"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217680" y="4043704"/>
            <a:ext cx="1561864"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21"/>
            <a:ext cx="6858000" cy="489204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b="8" l="94" t="62"/>
          <a:stretch/>
        </p:blipFill>
        <p:spPr>
          <a:xfrm>
            <a:off x="3887805" y="27962"/>
            <a:ext cx="5172842" cy="5755669"/>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6088047" y="2687256"/>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6168693" y="2742116"/>
            <a:ext cx="2662602" cy="64633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charset="0" pitchFamily="34" typeface="Calibri"/>
                <a:ea charset="-128" pitchFamily="34" typeface="ＭＳ Ｐゴシック"/>
                <a:cs typeface="+mn-cs"/>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7108501" y="3391307"/>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0" y="518205"/>
            <a:ext cx="3862874" cy="1067527"/>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457200" eaLnBrk="1" fontAlgn="base" hangingPunct="1" indent="0" latinLnBrk="0" lvl="0" marL="0" marR="0" rtl="0">
              <a:lnSpc>
                <a:spcPct val="100000"/>
              </a:lnSpc>
              <a:spcBef>
                <a:spcPct val="0"/>
              </a:spcBef>
              <a:spcAft>
                <a:spcPct val="0"/>
              </a:spcAft>
              <a:buClrTx/>
              <a:buSzTx/>
              <a:buFontTx/>
              <a:buNone/>
              <a:tabLst/>
              <a:defRPr/>
            </a:pPr>
            <a:r>
              <a:rPr altLang="en-US" b="1" baseline="0" cap="none" dirty="0" i="0" kern="1200" kumimoji="0" lang="en-US" noProof="0" normalizeH="0" spc="0" strike="noStrike" sz="32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1" y="1585733"/>
            <a:ext cx="3862873" cy="3529805"/>
          </a:xfrm>
          <a:prstGeom prst="rect">
            <a:avLst/>
          </a:prstGeom>
          <a:noFill/>
        </p:spPr>
        <p:txBody>
          <a:bodyPr rtlCol="0" wrap="square">
            <a:noAutofit/>
          </a:bodyPr>
          <a:lstStyle/>
          <a:p>
            <a:pPr algn="l" defTabSz="457200" eaLnBrk="1" fontAlgn="base" hangingPunct="1" indent="0" latinLnBrk="0" lvl="0" marL="0" marR="0" rtl="0">
              <a:lnSpc>
                <a:spcPct val="100000"/>
              </a:lnSpc>
              <a:spcBef>
                <a:spcPts val="600"/>
              </a:spcBef>
              <a:spcAft>
                <a:spcPct val="0"/>
              </a:spcAft>
              <a:buClrTx/>
              <a:buSzTx/>
              <a:buFontTx/>
              <a:buNone/>
              <a:tabLst/>
              <a:defRPr/>
            </a:pPr>
            <a:r>
              <a:rPr b="1"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*Only 1-2 messages per month*</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endPar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NGS News</a:t>
            </a:r>
          </a:p>
          <a:p>
            <a:pPr algn="l" defTabSz="457200" eaLnBrk="1" fontAlgn="base" hangingPunct="1" indent="0" latinLnBrk="0" lvl="1" marL="457200" marR="0" rtl="0">
              <a:lnSpc>
                <a:spcPct val="100000"/>
              </a:lnSpc>
              <a:spcBef>
                <a:spcPts val="600"/>
              </a:spcBef>
              <a:spcAft>
                <a:spcPct val="0"/>
              </a:spcAft>
              <a:buClrTx/>
              <a:buSzTx/>
              <a:buFontTx/>
              <a:buNone/>
              <a:tabLst/>
              <a:defRPr/>
            </a:pPr>
            <a:r>
              <a:rPr b="0"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Includes quarterly NSRS Modernization newsletter</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Webinar Series</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Training</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GPS on Benchmarks</a:t>
            </a:r>
          </a:p>
          <a:p>
            <a:pPr algn="l" defTabSz="457200" eaLnBrk="1" fontAlgn="base" hangingPunct="1" indent="0" latinLnBrk="0" lvl="0" marL="0" marR="0" rtl="0">
              <a:lnSpc>
                <a:spcPct val="100000"/>
              </a:lnSpc>
              <a:spcBef>
                <a:spcPts val="600"/>
              </a:spcBef>
              <a:spcAft>
                <a:spcPct val="0"/>
              </a:spcAft>
              <a:buClrTx/>
              <a:buSzTx/>
              <a:buFontTx/>
              <a:buNone/>
              <a:tabLst/>
              <a:defRPr/>
            </a:pPr>
            <a:endPar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6043195" y="4140911"/>
            <a:ext cx="2638095" cy="561905"/>
          </a:xfrm>
          <a:prstGeom prst="rect">
            <a:avLst/>
          </a:prstGeom>
        </p:spPr>
      </p:pic>
    </p:spTree>
    <p:extLst>
      <p:ext uri="{BB962C8B-B14F-4D97-AF65-F5344CB8AC3E}">
        <p14:creationId xmlns:p14="http://schemas.microsoft.com/office/powerpoint/2010/main" val="302371404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6"/>
                                        </p:tgtEl>
                                      </p:cBhvr>
                                    </p:animEffect>
                                    <p:animScale>
                                      <p:cBhvr>
                                        <p:cTn autoRev="1" dur="500" fill="hold" id="7"/>
                                        <p:tgtEl>
                                          <p:spTgt spid="6"/>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E0711-D94A-4308-83A6-A17CD380315C}"/>
              </a:ext>
            </a:extLst>
          </p:cNvPr>
          <p:cNvSpPr>
            <a:spLocks noGrp="1"/>
          </p:cNvSpPr>
          <p:nvPr>
            <p:ph idx="1"/>
          </p:nvPr>
        </p:nvSpPr>
        <p:spPr>
          <a:xfrm>
            <a:off x="457200" y="2164080"/>
            <a:ext cx="8229600" cy="2804159"/>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endParaRPr lang="en-US" sz="2800" dirty="0"/>
          </a:p>
        </p:txBody>
      </p:sp>
      <p:sp>
        <p:nvSpPr>
          <p:cNvPr id="4" name="Content Placeholder 2">
            <a:extLst>
              <a:ext uri="{FF2B5EF4-FFF2-40B4-BE49-F238E27FC236}">
                <a16:creationId xmlns:a16="http://schemas.microsoft.com/office/drawing/2014/main" id="{857DE1FD-E37D-4AEE-B1C4-D319C5AC326D}"/>
              </a:ext>
            </a:extLst>
          </p:cNvPr>
          <p:cNvSpPr txBox="1">
            <a:spLocks/>
          </p:cNvSpPr>
          <p:nvPr/>
        </p:nvSpPr>
        <p:spPr bwMode="auto">
          <a:xfrm>
            <a:off x="218365" y="417944"/>
            <a:ext cx="8707271" cy="17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https://geodesy.noaa.gov/ADVISORS/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Tree>
    <p:extLst>
      <p:ext uri="{BB962C8B-B14F-4D97-AF65-F5344CB8AC3E}">
        <p14:creationId xmlns:p14="http://schemas.microsoft.com/office/powerpoint/2010/main" val="8206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19843-E9B8-43D3-9724-BF83AF918A48}"/>
              </a:ext>
            </a:extLst>
          </p:cNvPr>
          <p:cNvPicPr>
            <a:picLocks noChangeAspect="1"/>
          </p:cNvPicPr>
          <p:nvPr/>
        </p:nvPicPr>
        <p:blipFill>
          <a:blip r:embed="rId2"/>
          <a:stretch>
            <a:fillRect/>
          </a:stretch>
        </p:blipFill>
        <p:spPr>
          <a:xfrm>
            <a:off x="-1" y="4341"/>
            <a:ext cx="5139159" cy="5139159"/>
          </a:xfrm>
          <a:prstGeom prst="rect">
            <a:avLst/>
          </a:prstGeom>
        </p:spPr>
      </p:pic>
      <p:sp>
        <p:nvSpPr>
          <p:cNvPr id="3" name="Content Placeholder 2">
            <a:extLst>
              <a:ext uri="{FF2B5EF4-FFF2-40B4-BE49-F238E27FC236}">
                <a16:creationId xmlns:a16="http://schemas.microsoft.com/office/drawing/2014/main" id="{03DFD034-4697-479B-BFB9-423AD7BE4C0B}"/>
              </a:ext>
            </a:extLst>
          </p:cNvPr>
          <p:cNvSpPr txBox="1">
            <a:spLocks/>
          </p:cNvSpPr>
          <p:nvPr/>
        </p:nvSpPr>
        <p:spPr bwMode="auto">
          <a:xfrm>
            <a:off x="5139158" y="841529"/>
            <a:ext cx="4004842" cy="197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latin typeface="Cambria" panose="02040503050406030204" pitchFamily="18" charset="0"/>
                <a:ea typeface="Cambria" panose="02040503050406030204" pitchFamily="18" charset="0"/>
              </a:rPr>
              <a:t>Scan to save my contact info on your phone</a:t>
            </a:r>
          </a:p>
        </p:txBody>
      </p:sp>
    </p:spTree>
    <p:extLst>
      <p:ext uri="{BB962C8B-B14F-4D97-AF65-F5344CB8AC3E}">
        <p14:creationId xmlns:p14="http://schemas.microsoft.com/office/powerpoint/2010/main" val="122237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1600FB-AF92-4874-A7F9-F43E9CF9007B}"/>
              </a:ext>
            </a:extLst>
          </p:cNvPr>
          <p:cNvSpPr>
            <a:spLocks noGrp="1"/>
          </p:cNvSpPr>
          <p:nvPr>
            <p:ph type="sldNum" sz="quarter" idx="4294967295"/>
          </p:nvPr>
        </p:nvSpPr>
        <p:spPr>
          <a:xfrm>
            <a:off x="7010400" y="4767263"/>
            <a:ext cx="2133600" cy="274637"/>
          </a:xfrm>
        </p:spPr>
        <p:txBody>
          <a:bodyPr/>
          <a:lstStyle/>
          <a:p>
            <a:fld id="{D3D538F9-49A3-B84F-B36B-A7030CDE5D5B}" type="slidenum">
              <a:rPr lang="en-US" smtClean="0"/>
              <a:t>14</a:t>
            </a:fld>
            <a:endParaRPr lang="en-US"/>
          </a:p>
        </p:txBody>
      </p:sp>
      <p:sp>
        <p:nvSpPr>
          <p:cNvPr id="20" name="title">
            <a:extLst>
              <a:ext uri="{FF2B5EF4-FFF2-40B4-BE49-F238E27FC236}">
                <a16:creationId xmlns:a16="http://schemas.microsoft.com/office/drawing/2014/main" id="{98FEE638-F944-4EF4-BBC4-5630363529B4}"/>
              </a:ext>
            </a:extLst>
          </p:cNvPr>
          <p:cNvSpPr txBox="1">
            <a:spLocks/>
          </p:cNvSpPr>
          <p:nvPr/>
        </p:nvSpPr>
        <p:spPr>
          <a:xfrm>
            <a:off x="-1" y="-9279"/>
            <a:ext cx="9144001" cy="624231"/>
          </a:xfrm>
          <a:prstGeom prst="rect">
            <a:avLst/>
          </a:prstGeom>
        </p:spPr>
        <p:txBody>
          <a:bodyPr vert="horz" wrap="square" lIns="0" tIns="8467" rIns="0" bIns="0" numCol="1" rtlCol="0"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467" algn="ctr">
              <a:buClr>
                <a:srgbClr val="6CB7E2"/>
              </a:buClr>
              <a:buSzPts val="3000"/>
            </a:pPr>
            <a:r>
              <a:rPr lang="en-US" sz="4001" b="1" dirty="0">
                <a:solidFill>
                  <a:schemeClr val="tx1"/>
                </a:solidFill>
                <a:latin typeface="Cambria" panose="02040503050406030204" pitchFamily="18" charset="0"/>
                <a:ea typeface="Cambria" panose="02040503050406030204" pitchFamily="18" charset="0"/>
                <a:cs typeface="Open Sans" panose="020B0606030504020204" pitchFamily="34" charset="0"/>
                <a:sym typeface="Open Sans"/>
              </a:rPr>
              <a:t>NCN - NOAA CORS Network</a:t>
            </a:r>
          </a:p>
        </p:txBody>
      </p:sp>
      <p:sp>
        <p:nvSpPr>
          <p:cNvPr id="21" name="map">
            <a:extLst>
              <a:ext uri="{FF2B5EF4-FFF2-40B4-BE49-F238E27FC236}">
                <a16:creationId xmlns:a16="http://schemas.microsoft.com/office/drawing/2014/main" id="{F0672CBA-39DC-4042-81D4-BA10026F0775}"/>
              </a:ext>
            </a:extLst>
          </p:cNvPr>
          <p:cNvSpPr>
            <a:spLocks noChangeAspect="1"/>
          </p:cNvSpPr>
          <p:nvPr/>
        </p:nvSpPr>
        <p:spPr>
          <a:xfrm>
            <a:off x="434063" y="621567"/>
            <a:ext cx="8275874" cy="4521934"/>
          </a:xfrm>
          <a:prstGeom prst="rect">
            <a:avLst/>
          </a:prstGeom>
          <a:blipFill>
            <a:blip r:embed="rId3" cstate="print"/>
            <a:stretch>
              <a:fillRect/>
            </a:stretch>
          </a:blipFill>
        </p:spPr>
        <p:txBody>
          <a:bodyPr wrap="square" lIns="0" tIns="0" rIns="0" bIns="0" rtlCol="0"/>
          <a:lstStyle/>
          <a:p>
            <a:endParaRPr sz="467"/>
          </a:p>
        </p:txBody>
      </p:sp>
      <p:sp>
        <p:nvSpPr>
          <p:cNvPr id="22" name="object 4">
            <a:extLst>
              <a:ext uri="{FF2B5EF4-FFF2-40B4-BE49-F238E27FC236}">
                <a16:creationId xmlns:a16="http://schemas.microsoft.com/office/drawing/2014/main" id="{6BAE6738-0BA2-47C5-BFDB-940E4DC4EDFC}"/>
              </a:ext>
            </a:extLst>
          </p:cNvPr>
          <p:cNvSpPr/>
          <p:nvPr/>
        </p:nvSpPr>
        <p:spPr>
          <a:xfrm>
            <a:off x="32774" y="4321514"/>
            <a:ext cx="2243639" cy="786958"/>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chemeClr val="bg1">
                <a:lumMod val="65000"/>
              </a:schemeClr>
            </a:solidFill>
          </a:ln>
        </p:spPr>
        <p:txBody>
          <a:bodyPr wrap="square" lIns="0" tIns="0" rIns="0" bIns="0" rtlCol="0"/>
          <a:lstStyle/>
          <a:p>
            <a:endParaRPr sz="467"/>
          </a:p>
        </p:txBody>
      </p:sp>
      <p:sp>
        <p:nvSpPr>
          <p:cNvPr id="23" name="object 6">
            <a:extLst>
              <a:ext uri="{FF2B5EF4-FFF2-40B4-BE49-F238E27FC236}">
                <a16:creationId xmlns:a16="http://schemas.microsoft.com/office/drawing/2014/main" id="{7458DB64-A475-42C8-97C6-D6C53FE9FD30}"/>
              </a:ext>
            </a:extLst>
          </p:cNvPr>
          <p:cNvSpPr txBox="1"/>
          <p:nvPr/>
        </p:nvSpPr>
        <p:spPr>
          <a:xfrm>
            <a:off x="141633" y="4435370"/>
            <a:ext cx="2093600" cy="603157"/>
          </a:xfrm>
          <a:prstGeom prst="rect">
            <a:avLst/>
          </a:prstGeom>
        </p:spPr>
        <p:txBody>
          <a:bodyPr vert="horz" wrap="square" lIns="0" tIns="8044" rIns="0" bIns="0" rtlCol="0">
            <a:spAutoFit/>
          </a:bodyPr>
          <a:lstStyle/>
          <a:p>
            <a:pPr marL="228611" indent="-228611">
              <a:spcBef>
                <a:spcPts val="64"/>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1695</a:t>
            </a:r>
            <a:r>
              <a:rPr sz="1600" b="1" dirty="0">
                <a:latin typeface="Cambria" panose="02040503050406030204" pitchFamily="18" charset="0"/>
                <a:ea typeface="Cambria" panose="02040503050406030204" pitchFamily="18" charset="0"/>
                <a:cs typeface="Open Sans" panose="020B0606030504020204" pitchFamily="34" charset="0"/>
              </a:rPr>
              <a:t> </a:t>
            </a:r>
            <a:r>
              <a:rPr sz="1600" b="1" spc="-7" dirty="0">
                <a:latin typeface="Cambria" panose="02040503050406030204" pitchFamily="18" charset="0"/>
                <a:ea typeface="Cambria" panose="02040503050406030204" pitchFamily="18" charset="0"/>
                <a:cs typeface="Open Sans" panose="020B0606030504020204" pitchFamily="34" charset="0"/>
              </a:rPr>
              <a:t>sites</a:t>
            </a:r>
            <a:endParaRPr sz="1600" dirty="0">
              <a:latin typeface="Cambria" panose="02040503050406030204" pitchFamily="18" charset="0"/>
              <a:ea typeface="Cambria" panose="02040503050406030204" pitchFamily="18" charset="0"/>
              <a:cs typeface="Open Sans" panose="020B0606030504020204" pitchFamily="34" charset="0"/>
            </a:endParaRPr>
          </a:p>
          <a:p>
            <a:pPr marL="228611" indent="-228611">
              <a:spcBef>
                <a:spcPts val="760"/>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241 </a:t>
            </a:r>
            <a:r>
              <a:rPr sz="1600" b="1" spc="-7" dirty="0">
                <a:latin typeface="Cambria" panose="02040503050406030204" pitchFamily="18" charset="0"/>
                <a:ea typeface="Cambria" panose="02040503050406030204" pitchFamily="18" charset="0"/>
                <a:cs typeface="Open Sans" panose="020B0606030504020204" pitchFamily="34" charset="0"/>
              </a:rPr>
              <a:t>organizations</a:t>
            </a:r>
            <a:endParaRPr sz="1600" dirty="0">
              <a:latin typeface="Cambria" panose="02040503050406030204" pitchFamily="18" charset="0"/>
              <a:ea typeface="Cambria" panose="02040503050406030204" pitchFamily="18" charset="0"/>
              <a:cs typeface="Open Sans" panose="020B0606030504020204" pitchFamily="34" charset="0"/>
            </a:endParaRPr>
          </a:p>
        </p:txBody>
      </p:sp>
      <p:pic>
        <p:nvPicPr>
          <p:cNvPr id="26" name="Picture 25">
            <a:extLst>
              <a:ext uri="{FF2B5EF4-FFF2-40B4-BE49-F238E27FC236}">
                <a16:creationId xmlns:a16="http://schemas.microsoft.com/office/drawing/2014/main" id="{74F5A647-6447-4DA1-91EC-E2BF6CFDC1B8}"/>
              </a:ext>
            </a:extLst>
          </p:cNvPr>
          <p:cNvPicPr>
            <a:picLocks noChangeAspect="1"/>
          </p:cNvPicPr>
          <p:nvPr/>
        </p:nvPicPr>
        <p:blipFill>
          <a:blip r:embed="rId4"/>
          <a:stretch>
            <a:fillRect/>
          </a:stretch>
        </p:blipFill>
        <p:spPr>
          <a:xfrm>
            <a:off x="4112414" y="3252016"/>
            <a:ext cx="4990574" cy="1653539"/>
          </a:xfrm>
          <a:prstGeom prst="rect">
            <a:avLst/>
          </a:prstGeom>
          <a:solidFill>
            <a:srgbClr val="FFFFFF"/>
          </a:solidFill>
          <a:ln w="28575">
            <a:solidFill>
              <a:schemeClr val="bg1">
                <a:lumMod val="65000"/>
              </a:schemeClr>
            </a:solidFill>
          </a:ln>
        </p:spPr>
      </p:pic>
    </p:spTree>
    <p:extLst>
      <p:ext uri="{BB962C8B-B14F-4D97-AF65-F5344CB8AC3E}">
        <p14:creationId xmlns:p14="http://schemas.microsoft.com/office/powerpoint/2010/main" val="301410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3972020068"/>
      </p:ext>
    </p:extLst>
  </p:cSld>
  <p:clrMapOvr>
    <a:masterClrMapping/>
  </p:clrMapOvr>
  <mc:AlternateContent xmlns:mc="http://schemas.openxmlformats.org/markup-compatibility/2006" xmlns:p14="http://schemas.microsoft.com/office/powerpoint/2010/main">
    <mc:Choice Requires="p14">
      <p:transition p14:dur="900" spd="slow">
        <p14:warp dir="in"/>
      </p:transition>
    </mc:Choice>
    <mc:Fallback xmlns="">
      <p:transition spd="slow">
        <p:fade/>
      </p:transition>
    </mc:Fallback>
  </mc:AlternateContent>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Tree>
    <p:extLst>
      <p:ext uri="{BB962C8B-B14F-4D97-AF65-F5344CB8AC3E}">
        <p14:creationId xmlns:p14="http://schemas.microsoft.com/office/powerpoint/2010/main" val="983752170"/>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par>
                          <p:cTn fill="hold" id="8">
                            <p:stCondLst>
                              <p:cond delay="2000"/>
                            </p:stCondLst>
                            <p:childTnLst>
                              <p:par>
                                <p:cTn fill="hold" grpId="0" id="9" nodeType="afterEffect" presetClass="entr" presetID="21" presetSubtype="1">
                                  <p:stCondLst>
                                    <p:cond delay="0"/>
                                  </p:stCondLst>
                                  <p:childTnLst>
                                    <p:set>
                                      <p:cBhvr>
                                        <p:cTn dur="1" fill="hold" id="10">
                                          <p:stCondLst>
                                            <p:cond delay="0"/>
                                          </p:stCondLst>
                                        </p:cTn>
                                        <p:tgtEl>
                                          <p:spTgt spid="32"/>
                                        </p:tgtEl>
                                        <p:attrNameLst>
                                          <p:attrName>style.visibility</p:attrName>
                                        </p:attrNameLst>
                                      </p:cBhvr>
                                      <p:to>
                                        <p:strVal val="visible"/>
                                      </p:to>
                                    </p:set>
                                    <p:animEffect filter="wheel(1)" transition="in">
                                      <p:cBhvr>
                                        <p:cTn dur="2000" id="11"/>
                                        <p:tgtEl>
                                          <p:spTgt spid="32"/>
                                        </p:tgtEl>
                                      </p:cBhvr>
                                    </p:animEffect>
                                  </p:childTnLst>
                                </p:cTn>
                              </p:par>
                            </p:childTnLst>
                          </p:cTn>
                        </p:par>
                        <p:par>
                          <p:cTn fill="hold" id="12">
                            <p:stCondLst>
                              <p:cond delay="4000"/>
                            </p:stCondLst>
                            <p:childTnLst>
                              <p:par>
                                <p:cTn fill="hold" grpId="0" id="13" nodeType="afterEffect" presetClass="entr" presetID="21" presetSubtype="1">
                                  <p:stCondLst>
                                    <p:cond delay="0"/>
                                  </p:stCondLst>
                                  <p:childTnLst>
                                    <p:set>
                                      <p:cBhvr>
                                        <p:cTn dur="1" fill="hold" id="14">
                                          <p:stCondLst>
                                            <p:cond delay="0"/>
                                          </p:stCondLst>
                                        </p:cTn>
                                        <p:tgtEl>
                                          <p:spTgt spid="34"/>
                                        </p:tgtEl>
                                        <p:attrNameLst>
                                          <p:attrName>style.visibility</p:attrName>
                                        </p:attrNameLst>
                                      </p:cBhvr>
                                      <p:to>
                                        <p:strVal val="visible"/>
                                      </p:to>
                                    </p:set>
                                    <p:animEffect filter="wheel(1)" transition="in">
                                      <p:cBhvr>
                                        <p:cTn dur="2000" id="15"/>
                                        <p:tgtEl>
                                          <p:spTgt spid="3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32"/>
      <p:bldP animBg="1" grpId="0" spid="34"/>
    </p:bld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2272596698"/>
      </p:ext>
    </p:extLst>
  </p:cSld>
  <p:clrMapOvr>
    <a:masterClrMapping/>
  </p:clrMapOvr>
  <p:transition spd="slow">
    <p:wip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8" name="Speech Bubble: Rectangle with Corners Rounded 7">
            <a:extLst>
              <a:ext uri="{FF2B5EF4-FFF2-40B4-BE49-F238E27FC236}">
                <a16:creationId xmlns:a16="http://schemas.microsoft.com/office/drawing/2014/main" id="{28358667-7411-48E5-828C-A1DD511EC4A1}"/>
              </a:ext>
            </a:extLst>
          </p:cNvPr>
          <p:cNvSpPr/>
          <p:nvPr/>
        </p:nvSpPr>
        <p:spPr>
          <a:xfrm>
            <a:off x="4401879" y="733307"/>
            <a:ext cx="1995621" cy="480060"/>
          </a:xfrm>
          <a:prstGeom prst="wedgeRoundRectCallout">
            <a:avLst>
              <a:gd fmla="val -109297" name="adj1"/>
              <a:gd fmla="val 171902" name="adj2"/>
              <a:gd fmla="val 16667" name="adj3"/>
            </a:avLst>
          </a:prstGeom>
        </p:spPr>
        <p:style>
          <a:lnRef idx="1">
            <a:schemeClr val="accent2"/>
          </a:lnRef>
          <a:fillRef idx="3">
            <a:schemeClr val="accent2"/>
          </a:fillRef>
          <a:effectRef idx="2">
            <a:schemeClr val="accent2"/>
          </a:effectRef>
          <a:fontRef idx="minor">
            <a:schemeClr val="lt1"/>
          </a:fontRef>
        </p:style>
        <p:txBody>
          <a:bodyPr anchor="ctr" rtlCol="0"/>
          <a:lstStyle/>
          <a:p>
            <a:pPr algn="ctr"/>
            <a:r>
              <a:rPr b="1" dirty="0" lang="en-US" sz="2000">
                <a:solidFill>
                  <a:srgbClr val="1C1C1C"/>
                </a:solidFill>
                <a:latin charset="0" panose="02040503050406030204" pitchFamily="18" typeface="Cambria"/>
                <a:ea charset="0" panose="02040503050406030204" pitchFamily="18" typeface="Cambria"/>
              </a:rPr>
              <a:t>non-NCN CORS</a:t>
            </a:r>
          </a:p>
        </p:txBody>
      </p:sp>
    </p:spTree>
    <p:extLst>
      <p:ext uri="{BB962C8B-B14F-4D97-AF65-F5344CB8AC3E}">
        <p14:creationId xmlns:p14="http://schemas.microsoft.com/office/powerpoint/2010/main" val="754627258"/>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8">
                                            <p:bg/>
                                          </p:spTgt>
                                        </p:tgtEl>
                                        <p:attrNameLst>
                                          <p:attrName>style.visibility</p:attrName>
                                        </p:attrNameLst>
                                      </p:cBhvr>
                                      <p:to>
                                        <p:strVal val="visible"/>
                                      </p:to>
                                    </p:set>
                                    <p:animEffect filter="wipe(down)" transition="in">
                                      <p:cBhvr>
                                        <p:cTn dur="500" id="7"/>
                                        <p:tgtEl>
                                          <p:spTgt spid="8">
                                            <p:bg/>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8">
                                            <p:txEl>
                                              <p:pRg end="0" st="0"/>
                                            </p:txEl>
                                          </p:spTgt>
                                        </p:tgtEl>
                                        <p:attrNameLst>
                                          <p:attrName>style.visibility</p:attrName>
                                        </p:attrNameLst>
                                      </p:cBhvr>
                                      <p:to>
                                        <p:strVal val="visible"/>
                                      </p:to>
                                    </p:set>
                                    <p:animEffect filter="fade" transition="in">
                                      <p:cBhvr>
                                        <p:cTn dur="500" id="11"/>
                                        <p:tgtEl>
                                          <p:spTgt spid="8">
                                            <p:txEl>
                                              <p:pRg end="0" st="0"/>
                                            </p:txEl>
                                          </p:spTgt>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mph" presetID="26" presetSubtype="0" repeatCount="3000">
                                  <p:stCondLst>
                                    <p:cond delay="0"/>
                                  </p:stCondLst>
                                  <p:childTnLst>
                                    <p:animEffect filter="fade" transition="out">
                                      <p:cBhvr>
                                        <p:cTn dur="750" id="15" tmFilter="0, 0; .2, .5; .8, .5; 1, 0"/>
                                        <p:tgtEl>
                                          <p:spTgt spid="8">
                                            <p:txEl>
                                              <p:pRg end="0" st="0"/>
                                            </p:txEl>
                                          </p:spTgt>
                                        </p:tgtEl>
                                      </p:cBhvr>
                                    </p:animEffect>
                                    <p:animScale>
                                      <p:cBhvr>
                                        <p:cTn autoRev="1" dur="375" fill="hold" id="16"/>
                                        <p:tgtEl>
                                          <p:spTgt spid="8">
                                            <p:txEl>
                                              <p:pRg end="0" st="0"/>
                                            </p:txEl>
                                          </p:spTgt>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uild="allAtOnce" grpId="0" spid="8"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lang="en-US" sz="4050" b="1" dirty="0"/>
              <a:t>Passive Control</a:t>
            </a:r>
          </a:p>
        </p:txBody>
      </p:sp>
      <p:sp>
        <p:nvSpPr>
          <p:cNvPr id="3" name="text"/>
          <p:cNvSpPr>
            <a:spLocks noGrp="1"/>
          </p:cNvSpPr>
          <p:nvPr>
            <p:ph idx="1"/>
          </p:nvPr>
        </p:nvSpPr>
        <p:spPr>
          <a:xfrm>
            <a:off x="1278652" y="1532815"/>
            <a:ext cx="6734596" cy="3394472"/>
          </a:xfrm>
        </p:spPr>
        <p:txBody>
          <a:bodyPr/>
          <a:lstStyle/>
          <a:p>
            <a:r>
              <a:rPr lang="en-US" sz="2100" i="1" dirty="0"/>
              <a:t>All marks </a:t>
            </a:r>
            <a:r>
              <a:rPr lang="en-US" sz="2100" dirty="0"/>
              <a:t>are </a:t>
            </a:r>
            <a:r>
              <a:rPr lang="en-US" sz="2100" b="1" dirty="0"/>
              <a:t>passive</a:t>
            </a:r>
            <a:r>
              <a:rPr lang="en-US" sz="2100" dirty="0"/>
              <a:t>—they sit there and hold a </a:t>
            </a:r>
            <a:r>
              <a:rPr lang="en-US" sz="2100" b="1" dirty="0"/>
              <a:t>point</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655" y="1966400"/>
            <a:ext cx="4618691" cy="3079128"/>
          </a:xfrm>
          <a:prstGeom prst="rect">
            <a:avLst/>
          </a:prstGeom>
        </p:spPr>
      </p:pic>
      <p:cxnSp>
        <p:nvCxnSpPr>
          <p:cNvPr id="14" name="Straight Arrow Connector 13"/>
          <p:cNvCxnSpPr/>
          <p:nvPr/>
        </p:nvCxnSpPr>
        <p:spPr>
          <a:xfrm flipH="1">
            <a:off x="4534318" y="190500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33349" y="742951"/>
            <a:ext cx="8905875" cy="3394472"/>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41645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b="1" dirty="0" lang="en-US" sz="4050"/>
              <a:t>Active Control</a:t>
            </a:r>
          </a:p>
        </p:txBody>
      </p:sp>
      <p:sp>
        <p:nvSpPr>
          <p:cNvPr id="3" name="text"/>
          <p:cNvSpPr>
            <a:spLocks noGrp="1"/>
          </p:cNvSpPr>
          <p:nvPr>
            <p:ph idx="1"/>
          </p:nvPr>
        </p:nvSpPr>
        <p:spPr>
          <a:xfrm>
            <a:off x="1278652" y="1532815"/>
            <a:ext cx="6515519" cy="3394472"/>
          </a:xfrm>
        </p:spPr>
        <p:txBody>
          <a:bodyPr/>
          <a:lstStyle/>
          <a:p>
            <a:pPr>
              <a:spcBef>
                <a:spcPts val="1800"/>
              </a:spcBef>
            </a:pPr>
            <a:r>
              <a:rPr dirty="0" i="1" lang="en-US" sz="2100"/>
              <a:t>Some marks </a:t>
            </a:r>
            <a:r>
              <a:rPr dirty="0" lang="en-US" sz="2100"/>
              <a:t>have permanently installed equipment that enables nearly continuous observations</a:t>
            </a:r>
            <a:endParaRPr dirty="0" lang="en-US" sz="2100">
              <a:solidFill>
                <a:srgbClr val="FF0000"/>
              </a:solidFill>
            </a:endParaRP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3600">
                <a:latin charset="0" panose="02040503050406030204" pitchFamily="18" typeface="Cambria"/>
                <a:ea charset="0" panose="020B0604030504040204" pitchFamily="34" typeface="Tahoma"/>
                <a:cs charset="0" panose="020B0604030504040204" pitchFamily="34" typeface="Tahoma"/>
              </a:rPr>
              <a:t>Geodetic Control – Terminology</a:t>
            </a:r>
            <a:endParaRPr dirty="0" lang="en-US" sz="36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4" l="66" r="108" t="9"/>
          <a:stretch/>
        </p:blipFill>
        <p:spPr>
          <a:xfrm>
            <a:off x="1187273" y="2587413"/>
            <a:ext cx="2960184" cy="25187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
          <a:stretch/>
        </p:blipFill>
        <p:spPr>
          <a:xfrm>
            <a:off x="4204220" y="2587413"/>
            <a:ext cx="3720580" cy="2501691"/>
          </a:xfrm>
          <a:prstGeom prst="rect">
            <a:avLst/>
          </a:prstGeom>
        </p:spPr>
      </p:pic>
      <p:sp>
        <p:nvSpPr>
          <p:cNvPr id="11" name="text"/>
          <p:cNvSpPr txBox="1">
            <a:spLocks/>
          </p:cNvSpPr>
          <p:nvPr/>
        </p:nvSpPr>
        <p:spPr bwMode="auto">
          <a:xfrm>
            <a:off x="1154431" y="2229123"/>
            <a:ext cx="6870248" cy="42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34290" compatLnSpc="1" lIns="68580" numCol="1" rIns="68580" tIns="34290" vert="horz" wrap="square">
            <a:prstTxWarp prst="textNoShape">
              <a:avLst/>
            </a:prstTxWarp>
          </a:bodyPr>
          <a:lstStyle>
            <a:lvl1pPr algn="l" defTabSz="457200" eaLnBrk="0" fontAlgn="base" hangingPunct="0" indent="-342900" marL="342900" rtl="0">
              <a:spcBef>
                <a:spcPct val="20000"/>
              </a:spcBef>
              <a:spcAft>
                <a:spcPct val="0"/>
              </a:spcAft>
              <a:buFont charset="0" pitchFamily="34" typeface="Arial"/>
              <a:buChar char="•"/>
              <a:defRPr kern="1200" sz="3200">
                <a:solidFill>
                  <a:schemeClr val="tx1"/>
                </a:solidFill>
                <a:latin charset="0" pitchFamily="18" typeface="Times New Roman"/>
                <a:ea charset="0" typeface="ＭＳ Ｐゴシック"/>
                <a:cs charset="0" pitchFamily="18" typeface="Times New Roman"/>
              </a:defRPr>
            </a:lvl1pPr>
            <a:lvl2pPr algn="l" defTabSz="457200" eaLnBrk="0" fontAlgn="base" hangingPunct="0" indent="-285750" marL="742950" rtl="0">
              <a:spcBef>
                <a:spcPct val="20000"/>
              </a:spcBef>
              <a:spcAft>
                <a:spcPct val="0"/>
              </a:spcAft>
              <a:buFont charset="0" pitchFamily="34" typeface="Arial"/>
              <a:buChar char="–"/>
              <a:defRPr kern="1200" sz="2800">
                <a:solidFill>
                  <a:schemeClr val="tx1"/>
                </a:solidFill>
                <a:latin charset="0" pitchFamily="18" typeface="Times New Roman"/>
                <a:ea charset="0" typeface="ＭＳ Ｐゴシック"/>
                <a:cs charset="0" pitchFamily="18" typeface="Times New Roman"/>
              </a:defRPr>
            </a:lvl2pPr>
            <a:lvl3pPr algn="l" defTabSz="457200" eaLnBrk="0" fontAlgn="base" hangingPunct="0" indent="-228600" marL="1143000" rtl="0">
              <a:spcBef>
                <a:spcPct val="20000"/>
              </a:spcBef>
              <a:spcAft>
                <a:spcPct val="0"/>
              </a:spcAft>
              <a:buFont charset="0" pitchFamily="34" typeface="Arial"/>
              <a:buChar char="•"/>
              <a:defRPr kern="1200" sz="2400">
                <a:solidFill>
                  <a:schemeClr val="tx1"/>
                </a:solidFill>
                <a:latin charset="0" pitchFamily="18" typeface="Times New Roman"/>
                <a:ea charset="0" typeface="ＭＳ Ｐゴシック"/>
                <a:cs charset="0" pitchFamily="18" typeface="Times New Roman"/>
              </a:defRPr>
            </a:lvl3pPr>
            <a:lvl4pPr algn="l" defTabSz="457200" eaLnBrk="0" fontAlgn="base" hangingPunct="0" indent="-228600" marL="16002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4pPr>
            <a:lvl5pPr algn="l" defTabSz="457200" eaLnBrk="0" fontAlgn="base" hangingPunct="0" indent="-228600" marL="20574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indent="0" marL="0">
              <a:buNone/>
            </a:pPr>
            <a:r>
              <a:rPr dirty="0" lang="en-US" sz="1800">
                <a:latin charset="0" panose="02040503050406030204" pitchFamily="18" typeface="Cambria"/>
                <a:ea charset="0" panose="02040503050406030204" pitchFamily="18" typeface="Cambria"/>
              </a:rPr>
              <a:t>(they still sit there and hold a </a:t>
            </a:r>
            <a:r>
              <a:rPr b="1" dirty="0" lang="en-US" sz="1800">
                <a:latin charset="0" panose="02040503050406030204" pitchFamily="18" typeface="Cambria"/>
                <a:ea charset="0" panose="02040503050406030204" pitchFamily="18" typeface="Cambria"/>
              </a:rPr>
              <a:t>point</a:t>
            </a:r>
            <a:r>
              <a:rPr dirty="0" lang="en-US" sz="1800">
                <a:latin charset="0" panose="02040503050406030204" pitchFamily="18" typeface="Cambria"/>
                <a:ea charset="0" panose="02040503050406030204" pitchFamily="18" typeface="Cambria"/>
              </a:rPr>
              <a:t>)</a:t>
            </a:r>
          </a:p>
        </p:txBody>
      </p:sp>
      <p:cxnSp>
        <p:nvCxnSpPr>
          <p:cNvPr id="12" name="Straight Arrow Connector 11"/>
          <p:cNvCxnSpPr/>
          <p:nvPr/>
        </p:nvCxnSpPr>
        <p:spPr>
          <a:xfrm flipH="1">
            <a:off x="3089673" y="2546454"/>
            <a:ext cx="2943871" cy="1934463"/>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55507" y="2566934"/>
            <a:ext cx="74351" cy="1964585"/>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149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1">
                                  <p:stCondLst>
                                    <p:cond delay="0"/>
                                  </p:stCondLst>
                                  <p:childTnLst>
                                    <p:set>
                                      <p:cBhvr>
                                        <p:cTn dur="1" fill="hold" id="6">
                                          <p:stCondLst>
                                            <p:cond delay="0"/>
                                          </p:stCondLst>
                                        </p:cTn>
                                        <p:tgtEl>
                                          <p:spTgt spid="11"/>
                                        </p:tgtEl>
                                        <p:attrNameLst>
                                          <p:attrName>style.visibility</p:attrName>
                                        </p:attrNameLst>
                                      </p:cBhvr>
                                      <p:to>
                                        <p:strVal val="visible"/>
                                      </p:to>
                                    </p:set>
                                    <p:animEffect filter="wipe(up)" transition="in">
                                      <p:cBhvr>
                                        <p:cTn dur="500" id="7"/>
                                        <p:tgtEl>
                                          <p:spTgt spid="11"/>
                                        </p:tgtEl>
                                      </p:cBhvr>
                                    </p:animEffect>
                                  </p:childTnLst>
                                </p:cTn>
                              </p:par>
                            </p:childTnLst>
                          </p:cTn>
                        </p:par>
                        <p:par>
                          <p:cTn fill="hold" id="8">
                            <p:stCondLst>
                              <p:cond delay="500"/>
                            </p:stCondLst>
                            <p:childTnLst>
                              <p:par>
                                <p:cTn fill="hold" id="9" nodeType="afterEffect" presetClass="entr" presetID="22" presetSubtype="1">
                                  <p:stCondLst>
                                    <p:cond delay="0"/>
                                  </p:stCondLst>
                                  <p:childTnLst>
                                    <p:set>
                                      <p:cBhvr>
                                        <p:cTn dur="1" fill="hold" id="10">
                                          <p:stCondLst>
                                            <p:cond delay="0"/>
                                          </p:stCondLst>
                                        </p:cTn>
                                        <p:tgtEl>
                                          <p:spTgt spid="12"/>
                                        </p:tgtEl>
                                        <p:attrNameLst>
                                          <p:attrName>style.visibility</p:attrName>
                                        </p:attrNameLst>
                                      </p:cBhvr>
                                      <p:to>
                                        <p:strVal val="visible"/>
                                      </p:to>
                                    </p:set>
                                    <p:animEffect filter="wipe(up)" transition="in">
                                      <p:cBhvr>
                                        <p:cTn dur="500" id="11"/>
                                        <p:tgtEl>
                                          <p:spTgt spid="12"/>
                                        </p:tgtEl>
                                      </p:cBhvr>
                                    </p:animEffect>
                                  </p:childTnLst>
                                </p:cTn>
                              </p:par>
                              <p:par>
                                <p:cTn fill="hold" id="12" nodeType="withEffect" presetClass="entr" presetID="22" presetSubtype="1">
                                  <p:stCondLst>
                                    <p:cond delay="0"/>
                                  </p:stCondLst>
                                  <p:childTnLst>
                                    <p:set>
                                      <p:cBhvr>
                                        <p:cTn dur="1" fill="hold" id="13">
                                          <p:stCondLst>
                                            <p:cond delay="0"/>
                                          </p:stCondLst>
                                        </p:cTn>
                                        <p:tgtEl>
                                          <p:spTgt spid="16"/>
                                        </p:tgtEl>
                                        <p:attrNameLst>
                                          <p:attrName>style.visibility</p:attrName>
                                        </p:attrNameLst>
                                      </p:cBhvr>
                                      <p:to>
                                        <p:strVal val="visible"/>
                                      </p:to>
                                    </p:set>
                                    <p:animEffect filter="wipe(up)" transition="in">
                                      <p:cBhvr>
                                        <p:cTn dur="500" id="1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Active Control</a:t>
            </a:r>
            <a:endParaRPr lang="en-US" sz="3600" b="1" dirty="0"/>
          </a:p>
        </p:txBody>
      </p:sp>
      <p:pic>
        <p:nvPicPr>
          <p:cNvPr id="3" name="Picture 2">
            <a:extLst>
              <a:ext uri="{FF2B5EF4-FFF2-40B4-BE49-F238E27FC236}">
                <a16:creationId xmlns:a16="http://schemas.microsoft.com/office/drawing/2014/main" id="{D9EF27AE-3BAA-4A28-96F1-04A0A684BD1E}"/>
              </a:ext>
            </a:extLst>
          </p:cNvPr>
          <p:cNvPicPr>
            <a:picLocks noChangeAspect="1"/>
          </p:cNvPicPr>
          <p:nvPr/>
        </p:nvPicPr>
        <p:blipFill>
          <a:blip r:embed="rId3"/>
          <a:stretch>
            <a:fillRect/>
          </a:stretch>
        </p:blipFill>
        <p:spPr>
          <a:xfrm>
            <a:off x="1713249" y="870803"/>
            <a:ext cx="5729749" cy="4297312"/>
          </a:xfrm>
          <a:prstGeom prst="rect">
            <a:avLst/>
          </a:prstGeom>
        </p:spPr>
      </p:pic>
      <p:cxnSp>
        <p:nvCxnSpPr>
          <p:cNvPr id="14" name="Straight Arrow Connector 13"/>
          <p:cNvCxnSpPr/>
          <p:nvPr/>
        </p:nvCxnSpPr>
        <p:spPr>
          <a:xfrm flipH="1">
            <a:off x="4431079" y="69977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160" y="1103003"/>
            <a:ext cx="8656319" cy="3516622"/>
          </a:xfrm>
        </p:spPr>
        <p:txBody>
          <a:bodyPr/>
          <a:lstStyle/>
          <a:p>
            <a:pPr marL="0" indent="0">
              <a:buNone/>
            </a:pPr>
            <a:r>
              <a:rPr lang="en-US" b="1" dirty="0">
                <a:latin typeface="Cambria" panose="02040503050406030204" pitchFamily="18" charset="0"/>
                <a:ea typeface="Cambria" panose="02040503050406030204" pitchFamily="18" charset="0"/>
              </a:rPr>
              <a:t>Passive</a:t>
            </a:r>
            <a:r>
              <a:rPr lang="en-US" dirty="0">
                <a:latin typeface="Cambria" panose="02040503050406030204" pitchFamily="18" charset="0"/>
                <a:ea typeface="Cambria" panose="02040503050406030204" pitchFamily="18" charset="0"/>
              </a:rPr>
              <a:t> – </a:t>
            </a:r>
            <a:r>
              <a:rPr lang="en-US" sz="2100" dirty="0"/>
              <a:t>RTK Base on existing geodetic control (e.g. Datasheet) </a:t>
            </a:r>
          </a:p>
          <a:p>
            <a:pPr marL="0" indent="0">
              <a:buNone/>
            </a:pPr>
            <a:r>
              <a:rPr lang="en-US" sz="2100" dirty="0"/>
              <a:t>				RTK Rover collecting data</a:t>
            </a:r>
          </a:p>
          <a:p>
            <a:pPr marL="0" indent="0">
              <a:buNone/>
            </a:pPr>
            <a:endParaRPr lang="en-US" sz="2100" dirty="0"/>
          </a:p>
          <a:p>
            <a:pPr marL="0" indent="0">
              <a:buNone/>
            </a:pPr>
            <a:r>
              <a:rPr lang="en-US" b="1" dirty="0">
                <a:latin typeface="Cambria" panose="02040503050406030204" pitchFamily="18" charset="0"/>
                <a:ea typeface="Cambria" panose="02040503050406030204" pitchFamily="18" charset="0"/>
              </a:rPr>
              <a:t>Active</a:t>
            </a:r>
            <a:r>
              <a:rPr lang="en-US" dirty="0">
                <a:latin typeface="Cambria" panose="02040503050406030204" pitchFamily="18" charset="0"/>
                <a:ea typeface="Cambria" panose="02040503050406030204" pitchFamily="18" charset="0"/>
              </a:rPr>
              <a:t> – </a:t>
            </a:r>
            <a:r>
              <a:rPr lang="en-US" sz="2100" dirty="0"/>
              <a:t>RTK Base logging data, processed via OPUS</a:t>
            </a:r>
          </a:p>
          <a:p>
            <a:pPr marL="0" indent="0">
              <a:buNone/>
            </a:pPr>
            <a:r>
              <a:rPr lang="en-US" sz="2100" dirty="0"/>
              <a:t>			  RTK Rover collecting data</a:t>
            </a:r>
          </a:p>
          <a:p>
            <a:pPr marL="0" indent="0" algn="ctr">
              <a:buNone/>
            </a:pPr>
            <a:r>
              <a:rPr lang="en-US" sz="2100" dirty="0"/>
              <a:t>or</a:t>
            </a:r>
          </a:p>
          <a:p>
            <a:pPr marL="0" indent="0">
              <a:buNone/>
            </a:pPr>
            <a:r>
              <a:rPr lang="en-US" sz="2100" dirty="0"/>
              <a:t>			 NRTK/RTN Rover collecting data</a:t>
            </a:r>
            <a:endParaRPr lang="en-US" dirty="0">
              <a:latin typeface="Cambria" panose="02040503050406030204" pitchFamily="18" charset="0"/>
              <a:ea typeface="Cambria" panose="02040503050406030204" pitchFamily="18" charset="0"/>
            </a:endParaRPr>
          </a:p>
        </p:txBody>
      </p:sp>
      <p:sp>
        <p:nvSpPr>
          <p:cNvPr id="9" name="Content Placeholder 2"/>
          <p:cNvSpPr txBox="1">
            <a:spLocks/>
          </p:cNvSpPr>
          <p:nvPr/>
        </p:nvSpPr>
        <p:spPr bwMode="auto">
          <a:xfrm>
            <a:off x="2605892" y="4689203"/>
            <a:ext cx="3932216" cy="3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50" dirty="0">
                <a:latin typeface="Cambria" panose="02040503050406030204" pitchFamily="18" charset="0"/>
                <a:ea typeface="Cambria" panose="02040503050406030204" pitchFamily="18" charset="0"/>
              </a:rPr>
              <a:t>My point: </a:t>
            </a:r>
            <a:r>
              <a:rPr lang="en-US" sz="1950" i="1" dirty="0">
                <a:latin typeface="Cambria" panose="02040503050406030204" pitchFamily="18" charset="0"/>
                <a:ea typeface="Cambria" panose="02040503050406030204" pitchFamily="18" charset="0"/>
              </a:rPr>
              <a:t>surveying is still surveying</a:t>
            </a:r>
            <a:endParaRPr lang="en-US" sz="1950" b="1" i="1" dirty="0">
              <a:latin typeface="Cambria" panose="02040503050406030204" pitchFamily="18" charset="0"/>
              <a:ea typeface="Cambria" panose="02040503050406030204" pitchFamily="18" charset="0"/>
            </a:endParaRPr>
          </a:p>
        </p:txBody>
      </p:sp>
      <p:sp>
        <p:nvSpPr>
          <p:cNvPr id="4" name="Title 3">
            <a:extLst>
              <a:ext uri="{FF2B5EF4-FFF2-40B4-BE49-F238E27FC236}">
                <a16:creationId xmlns:a16="http://schemas.microsoft.com/office/drawing/2014/main" id="{D0A918A2-481A-4B24-BE6D-7569EDB0759B}"/>
              </a:ext>
            </a:extLst>
          </p:cNvPr>
          <p:cNvSpPr>
            <a:spLocks noGrp="1"/>
          </p:cNvSpPr>
          <p:nvPr>
            <p:ph type="title"/>
          </p:nvPr>
        </p:nvSpPr>
        <p:spPr/>
        <p:txBody>
          <a:bodyPr/>
          <a:lstStyle/>
          <a:p>
            <a:r>
              <a:rPr lang="en-US" sz="4400" dirty="0"/>
              <a:t>Active vs. Passive Control</a:t>
            </a:r>
            <a:endParaRPr lang="en-US" dirty="0"/>
          </a:p>
        </p:txBody>
      </p:sp>
    </p:spTree>
    <p:extLst>
      <p:ext uri="{BB962C8B-B14F-4D97-AF65-F5344CB8AC3E}">
        <p14:creationId xmlns:p14="http://schemas.microsoft.com/office/powerpoint/2010/main" val="7892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310488"/>
            <a:ext cx="6858000" cy="4480714"/>
          </a:xfrm>
          <a:prstGeom prst="rect">
            <a:avLst/>
          </a:prstGeom>
        </p:spPr>
        <p:txBody>
          <a:bodyPr vert="horz" wrap="square" lIns="0" tIns="12700" rIns="0" bIns="0" rtlCol="0">
            <a:spAutoFit/>
          </a:bodyPr>
          <a:lstStyle/>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Positional Components of </a:t>
            </a:r>
          </a:p>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the NSRS</a:t>
            </a:r>
            <a:endParaRPr lang="en-US" sz="3750" b="1" spc="-5" dirty="0">
              <a:solidFill>
                <a:prstClr val="black"/>
              </a:solidFill>
              <a:uFill>
                <a:solidFill>
                  <a:srgbClr val="1F497D"/>
                </a:solidFill>
              </a:uFill>
              <a:latin typeface="Cambria" panose="02040503050406030204" pitchFamily="18" charset="0"/>
              <a:cs typeface="Arial"/>
            </a:endParaRP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Geometric</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685800">
              <a:buSzPct val="159375"/>
            </a:pPr>
            <a:r>
              <a:rPr lang="en-US" sz="2400" b="1" spc="-15"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2400" b="1" i="1" spc="-15"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Geopotential</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3600" b="1" spc="-15"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6736557" y="1870355"/>
            <a:ext cx="116443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NAD83</a:t>
            </a:r>
            <a:endParaRPr lang="en-US" dirty="0">
              <a:solidFill>
                <a:prstClr val="black"/>
              </a:solidFill>
              <a:latin typeface="Calibri"/>
            </a:endParaRPr>
          </a:p>
        </p:txBody>
      </p:sp>
      <p:sp>
        <p:nvSpPr>
          <p:cNvPr id="5" name="TextBox 4"/>
          <p:cNvSpPr txBox="1"/>
          <p:nvPr/>
        </p:nvSpPr>
        <p:spPr bwMode="auto">
          <a:xfrm>
            <a:off x="6608406" y="3466424"/>
            <a:ext cx="161376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NAVD88</a:t>
            </a:r>
            <a:endParaRPr lang="en-US" dirty="0">
              <a:solidFill>
                <a:prstClr val="black"/>
              </a:solidFill>
              <a:latin typeface="Calibri"/>
            </a:endParaRPr>
          </a:p>
        </p:txBody>
      </p:sp>
      <p:cxnSp>
        <p:nvCxnSpPr>
          <p:cNvPr id="7" name="Straight Arrow Connector 6"/>
          <p:cNvCxnSpPr>
            <a:cxnSpLocks/>
            <a:endCxn id="3" idx="1"/>
          </p:cNvCxnSpPr>
          <p:nvPr/>
        </p:nvCxnSpPr>
        <p:spPr>
          <a:xfrm>
            <a:off x="5700713" y="2089646"/>
            <a:ext cx="1035844"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5972175" y="3685715"/>
            <a:ext cx="636231"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6124" y="702464"/>
            <a:ext cx="8907517" cy="3126483"/>
          </a:xfrm>
          <a:prstGeom prst="rect">
            <a:avLst/>
          </a:prstGeom>
        </p:spPr>
        <p:txBody>
          <a:bodyPr vert="horz" wrap="square" lIns="0" tIns="12700" rIns="0" bIns="0" rtlCol="0">
            <a:noAutofit/>
          </a:bodyPr>
          <a:lstStyle/>
          <a:p>
            <a:pPr marL="12700" algn="ctr">
              <a:buSzPct val="159375"/>
              <a:tabLst>
                <a:tab pos="297808" algn="l"/>
                <a:tab pos="298442" algn="l"/>
              </a:tabLst>
              <a:defRPr/>
            </a:pPr>
            <a:r>
              <a:rPr lang="en-US" sz="495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p>
          <a:p>
            <a:pPr marL="12700" algn="ctr">
              <a:buSzPct val="159375"/>
              <a:tabLst>
                <a:tab pos="297808" algn="l"/>
                <a:tab pos="298442" algn="l"/>
              </a:tabLst>
              <a:defRPr/>
            </a:pPr>
            <a:r>
              <a:rPr lang="en-US" sz="28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800" b="1" spc="-15" dirty="0">
                <a:solidFill>
                  <a:prstClr val="black"/>
                </a:solidFill>
                <a:uFill>
                  <a:solidFill>
                    <a:srgbClr val="1F497D"/>
                  </a:solidFill>
                </a:uFill>
                <a:latin typeface="Cambria" panose="02040503050406030204" pitchFamily="18" charset="0"/>
                <a:ea typeface="ＭＳ Ｐゴシック" pitchFamily="34" charset="-128"/>
                <a:cs typeface="Arial"/>
              </a:rPr>
              <a:t>Terrestrial Reference Frame of 2022</a:t>
            </a:r>
            <a:endPar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Bef>
                <a:spcPts val="1350"/>
              </a:spcBef>
              <a:spcAft>
                <a:spcPts val="1350"/>
              </a:spcAft>
              <a:buSzPct val="159375"/>
              <a:tabLst>
                <a:tab pos="297808" algn="l"/>
                <a:tab pos="298442" algn="l"/>
              </a:tabLst>
              <a:defRPr/>
            </a:pPr>
            <a:r>
              <a:rPr lang="en-US" sz="3150" b="1" i="1" spc="-15" dirty="0">
                <a:solidFill>
                  <a:prstClr val="black">
                    <a:lumMod val="50000"/>
                    <a:lumOff val="50000"/>
                  </a:prstClr>
                </a:solidFill>
                <a:uFill>
                  <a:solidFill>
                    <a:srgbClr val="C00000"/>
                  </a:solidFill>
                </a:uFill>
                <a:latin typeface="Cambria" panose="02040503050406030204" pitchFamily="18" charset="0"/>
                <a:ea typeface="ＭＳ Ｐゴシック" pitchFamily="34" charset="-128"/>
                <a:cs typeface="Arial Black"/>
              </a:rPr>
              <a:t>will replace</a:t>
            </a:r>
          </a:p>
          <a:p>
            <a:pPr marL="12700" algn="ctr">
              <a:buSzPct val="159375"/>
              <a:tabLst>
                <a:tab pos="297808" algn="l"/>
                <a:tab pos="298442" algn="l"/>
              </a:tabLst>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NAD83</a:t>
            </a:r>
          </a:p>
          <a:p>
            <a:pPr marL="12700" algn="ctr">
              <a:buSzPct val="159375"/>
              <a:tabLst>
                <a:tab pos="297808" algn="l"/>
                <a:tab pos="298442" algn="l"/>
              </a:tabLst>
              <a:defRPr/>
            </a:pPr>
            <a:r>
              <a:rPr lang="en-US" sz="24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4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400" b="1" spc="-15" dirty="0">
                <a:solidFill>
                  <a:prstClr val="black"/>
                </a:solidFill>
                <a:uFill>
                  <a:solidFill>
                    <a:srgbClr val="1F497D"/>
                  </a:solidFill>
                </a:uFill>
                <a:latin typeface="Cambria" panose="02040503050406030204" pitchFamily="18" charset="0"/>
                <a:ea typeface="ＭＳ Ｐゴシック" pitchFamily="34" charset="-128"/>
                <a:cs typeface="Arial"/>
              </a:rPr>
              <a:t>Datum of 1983</a:t>
            </a:r>
          </a:p>
        </p:txBody>
      </p:sp>
      <p:sp>
        <p:nvSpPr>
          <p:cNvPr id="2" name="TextBox 1">
            <a:extLst>
              <a:ext uri="{FF2B5EF4-FFF2-40B4-BE49-F238E27FC236}">
                <a16:creationId xmlns:a16="http://schemas.microsoft.com/office/drawing/2014/main" id="{5796E2A2-0094-497B-AB4E-FD413C87AB6A}"/>
              </a:ext>
            </a:extLst>
          </p:cNvPr>
          <p:cNvSpPr txBox="1"/>
          <p:nvPr/>
        </p:nvSpPr>
        <p:spPr>
          <a:xfrm>
            <a:off x="-17583" y="4256365"/>
            <a:ext cx="9161583" cy="523220"/>
          </a:xfrm>
          <a:prstGeom prst="rect">
            <a:avLst/>
          </a:prstGeom>
          <a:noFill/>
        </p:spPr>
        <p:txBody>
          <a:bodyPr wrap="square" rtlCol="0">
            <a:spAutoFit/>
          </a:bodyPr>
          <a:lstStyle/>
          <a:p>
            <a:pPr algn="ctr"/>
            <a:r>
              <a:rPr lang="en-US" sz="2800" i="1" dirty="0">
                <a:latin typeface="Cambria" panose="02040503050406030204" pitchFamily="18" charset="0"/>
                <a:ea typeface="Cambria" panose="02040503050406030204" pitchFamily="18" charset="0"/>
              </a:rPr>
              <a:t>Technically, not just NATRF2022 but also its 3 sister TRFs…</a:t>
            </a:r>
          </a:p>
        </p:txBody>
      </p:sp>
    </p:spTree>
    <p:extLst>
      <p:ext uri="{BB962C8B-B14F-4D97-AF65-F5344CB8AC3E}">
        <p14:creationId xmlns:p14="http://schemas.microsoft.com/office/powerpoint/2010/main" val="3270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243068" y="1148878"/>
            <a:ext cx="866943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North </a:t>
            </a:r>
            <a:r>
              <a:rPr sz="2700" spc="-5" dirty="0">
                <a:uFill>
                  <a:solidFill>
                    <a:srgbClr val="1F497D"/>
                  </a:solidFill>
                </a:uFill>
                <a:latin typeface="Cambria" panose="02040503050406030204" pitchFamily="18" charset="0"/>
                <a:ea typeface="ＭＳ Ｐゴシック" pitchFamily="34" charset="-128"/>
                <a:cs typeface="Arial"/>
              </a:rPr>
              <a:t>American </a:t>
            </a:r>
            <a:r>
              <a:rPr sz="2700" spc="-15" dirty="0">
                <a:uFill>
                  <a:solidFill>
                    <a:srgbClr val="1F497D"/>
                  </a:solidFill>
                </a:uFill>
                <a:latin typeface="Cambria" panose="02040503050406030204" pitchFamily="18" charset="0"/>
                <a:ea typeface="ＭＳ Ｐゴシック" pitchFamily="34" charset="-128"/>
                <a:cs typeface="Arial"/>
              </a:rPr>
              <a:t>Terrestrial </a:t>
            </a:r>
            <a:r>
              <a:rPr sz="2700" spc="-5" dirty="0">
                <a:uFill>
                  <a:solidFill>
                    <a:srgbClr val="1F497D"/>
                  </a:solidFill>
                </a:uFill>
                <a:latin typeface="Cambria" panose="02040503050406030204" pitchFamily="18" charset="0"/>
                <a:ea typeface="ＭＳ Ｐゴシック" pitchFamily="34" charset="-128"/>
                <a:cs typeface="Arial"/>
              </a:rPr>
              <a:t>Reference Frame of</a:t>
            </a:r>
            <a:r>
              <a:rPr sz="2700" spc="-25" dirty="0">
                <a:uFill>
                  <a:solidFill>
                    <a:srgbClr val="1F497D"/>
                  </a:solidFill>
                </a:uFill>
                <a:latin typeface="Cambria" panose="02040503050406030204" pitchFamily="18" charset="0"/>
                <a:ea typeface="ＭＳ Ｐゴシック" pitchFamily="34" charset="-128"/>
                <a:cs typeface="Arial"/>
              </a:rPr>
              <a:t> </a:t>
            </a:r>
            <a:r>
              <a:rPr sz="2700" spc="-5" dirty="0">
                <a:uFill>
                  <a:solidFill>
                    <a:srgbClr val="1F497D"/>
                  </a:solidFill>
                </a:uFill>
                <a:latin typeface="Cambria" panose="02040503050406030204" pitchFamily="18" charset="0"/>
                <a:ea typeface="ＭＳ Ｐゴシック" pitchFamily="34" charset="-128"/>
                <a:cs typeface="Arial"/>
              </a:rPr>
              <a:t>2022</a:t>
            </a:r>
            <a:endParaRPr sz="270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700" spc="-30" dirty="0">
                <a:solidFill>
                  <a:srgbClr val="C00000"/>
                </a:solidFill>
                <a:latin typeface="Cambria" panose="02040503050406030204" pitchFamily="18" charset="0"/>
                <a:ea typeface="ＭＳ Ｐゴシック" pitchFamily="34" charset="-128"/>
                <a:cs typeface="Arial Black"/>
              </a:rPr>
              <a:t>	</a:t>
            </a:r>
            <a:r>
              <a:rPr sz="2700" spc="-30" dirty="0">
                <a:solidFill>
                  <a:srgbClr val="C00000"/>
                </a:solidFill>
                <a:latin typeface="Cambria" panose="02040503050406030204" pitchFamily="18" charset="0"/>
                <a:ea typeface="ＭＳ Ｐゴシック" pitchFamily="34" charset="-128"/>
                <a:cs typeface="Arial Black"/>
              </a:rPr>
              <a:t>(PATRF2022)</a:t>
            </a:r>
            <a:endParaRPr lang="en-US" sz="270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(CATRF2022)</a:t>
            </a:r>
            <a:endParaRPr lang="en-US" sz="270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700" dirty="0">
                <a:uFill>
                  <a:solidFill>
                    <a:srgbClr val="1F497D"/>
                  </a:solidFill>
                </a:uFill>
                <a:latin typeface="Cambria" panose="02040503050406030204" pitchFamily="18" charset="0"/>
                <a:ea typeface="ＭＳ Ｐゴシック" pitchFamily="34" charset="-128"/>
                <a:cs typeface="Arial"/>
              </a:rPr>
              <a:t> 2022</a:t>
            </a:r>
            <a:endParaRPr sz="270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(MATRF2022)</a:t>
            </a:r>
            <a:endParaRPr sz="270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40386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117988" y="870802"/>
            <a:ext cx="8657302" cy="3889589"/>
          </a:xfrm>
        </p:spPr>
        <p:txBody>
          <a:bodyPr>
            <a:normAutofit/>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1988</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394514"/>
            <a:ext cx="6858000" cy="2015936"/>
          </a:xfrm>
          <a:prstGeom prst="rect">
            <a:avLst/>
          </a:prstGeom>
        </p:spPr>
        <p:txBody>
          <a:bodyPr vert="horz" wrap="square" lIns="0" tIns="12700" rIns="0" bIns="0" rtlCol="0">
            <a:spAutoFit/>
          </a:bodyPr>
          <a:lstStyle/>
          <a:p>
            <a:pPr marL="12700" algn="ctr" defTabSz="342900" fontAlgn="base">
              <a:spcAft>
                <a:spcPct val="0"/>
              </a:spcAft>
              <a:buSzPct val="159375"/>
              <a:tabLst>
                <a:tab pos="297808" algn="l"/>
                <a:tab pos="298442" algn="l"/>
              </a:tabLst>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International Terrestrial Reference Frame</a:t>
            </a:r>
          </a:p>
          <a:p>
            <a:pPr marL="12700" algn="ctr" defTabSz="342900" fontAlgn="base">
              <a:spcBef>
                <a:spcPts val="450"/>
              </a:spcBef>
              <a:spcAft>
                <a:spcPct val="0"/>
              </a:spcAft>
              <a:buSzPct val="159375"/>
              <a:tabLst>
                <a:tab pos="297808" algn="l"/>
                <a:tab pos="298442" algn="l"/>
              </a:tabLst>
              <a:defRPr/>
            </a:pP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(I</a:t>
            </a:r>
            <a:r>
              <a:rPr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TRF</a:t>
            </a: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1496427" y="2624129"/>
            <a:ext cx="6167689" cy="2302345"/>
          </a:xfrm>
          <a:prstGeom prst="rect">
            <a:avLst/>
          </a:prstGeom>
        </p:spPr>
        <p:txBody>
          <a:bodyPr vert="horz" wrap="square" lIns="0" tIns="12700" rIns="0" bIns="0" rtlCol="0">
            <a:noAutofit/>
          </a:bodyPr>
          <a:lstStyle/>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native coordinate system for NCN.</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a:t>
            </a: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 what OPUS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 what most of world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what NGA aligns WGS-84 to.</a:t>
            </a:r>
          </a:p>
        </p:txBody>
      </p:sp>
    </p:spTree>
    <p:extLst>
      <p:ext uri="{BB962C8B-B14F-4D97-AF65-F5344CB8AC3E}">
        <p14:creationId xmlns:p14="http://schemas.microsoft.com/office/powerpoint/2010/main" val="905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47" y="132672"/>
            <a:ext cx="4910706" cy="4910706"/>
          </a:xfrm>
          <a:prstGeom prst="rect">
            <a:avLst/>
          </a:prstGeom>
        </p:spPr>
      </p:pic>
      <p:sp>
        <p:nvSpPr>
          <p:cNvPr id="6" name="TextBox 5"/>
          <p:cNvSpPr txBox="1"/>
          <p:nvPr/>
        </p:nvSpPr>
        <p:spPr>
          <a:xfrm>
            <a:off x="7117891" y="386587"/>
            <a:ext cx="1944956" cy="415498"/>
          </a:xfrm>
          <a:prstGeom prst="rect">
            <a:avLst/>
          </a:prstGeom>
          <a:noFill/>
        </p:spPr>
        <p:txBody>
          <a:bodyPr wrap="none" rtlCol="0">
            <a:spAutoFit/>
          </a:bodyPr>
          <a:lstStyle/>
          <a:p>
            <a:pPr defTabSz="342900" fontAlgn="base">
              <a:spcBef>
                <a:spcPct val="0"/>
              </a:spcBef>
              <a:spcAft>
                <a:spcPct val="0"/>
              </a:spcAft>
              <a:defRPr/>
            </a:pPr>
            <a:r>
              <a:rPr lang="en-US" sz="2100" dirty="0">
                <a:solidFill>
                  <a:prstClr val="black"/>
                </a:solidFill>
                <a:latin typeface="Cambria" panose="02040503050406030204" pitchFamily="18" charset="0"/>
                <a:ea typeface="Cambria" panose="02040503050406030204" pitchFamily="18" charset="0"/>
              </a:rPr>
              <a:t>Watch the grid!</a:t>
            </a:r>
          </a:p>
        </p:txBody>
      </p:sp>
      <p:sp>
        <p:nvSpPr>
          <p:cNvPr id="5" name="TextBox 4"/>
          <p:cNvSpPr txBox="1"/>
          <p:nvPr/>
        </p:nvSpPr>
        <p:spPr>
          <a:xfrm>
            <a:off x="81153" y="100122"/>
            <a:ext cx="2035494" cy="461665"/>
          </a:xfrm>
          <a:prstGeom prst="rect">
            <a:avLst/>
          </a:prstGeom>
          <a:noFill/>
        </p:spPr>
        <p:txBody>
          <a:bodyPr wrap="none" rtlCol="0">
            <a:spAutoFit/>
          </a:bodyPr>
          <a:lstStyle/>
          <a:p>
            <a:pPr defTabSz="342900" fontAlgn="base">
              <a:spcBef>
                <a:spcPct val="0"/>
              </a:spcBef>
              <a:spcAft>
                <a:spcPct val="0"/>
              </a:spcAft>
              <a:defRPr/>
            </a:pPr>
            <a:r>
              <a:rPr lang="en-US" sz="2400" b="1" dirty="0">
                <a:solidFill>
                  <a:prstClr val="black"/>
                </a:solidFill>
                <a:latin typeface="Cambria" panose="02040503050406030204" pitchFamily="18" charset="0"/>
                <a:ea typeface="Cambria" panose="02040503050406030204" pitchFamily="18" charset="0"/>
              </a:rPr>
              <a:t>ITRF concept</a:t>
            </a:r>
          </a:p>
        </p:txBody>
      </p:sp>
      <p:sp>
        <p:nvSpPr>
          <p:cNvPr id="8" name="TextBox 7"/>
          <p:cNvSpPr txBox="1"/>
          <p:nvPr/>
        </p:nvSpPr>
        <p:spPr>
          <a:xfrm>
            <a:off x="5729288" y="4687025"/>
            <a:ext cx="971550" cy="369332"/>
          </a:xfrm>
          <a:prstGeom prst="rect">
            <a:avLst/>
          </a:prstGeom>
          <a:noFill/>
        </p:spPr>
        <p:txBody>
          <a:bodyPr wrap="square" rtlCol="0">
            <a:spAutoFit/>
          </a:bodyPr>
          <a:lstStyle/>
          <a:p>
            <a:pPr defTabSz="342900" fontAlgn="base">
              <a:spcBef>
                <a:spcPct val="0"/>
              </a:spcBef>
              <a:spcAft>
                <a:spcPct val="0"/>
              </a:spcAft>
              <a:defRPr/>
            </a:pPr>
            <a:r>
              <a:rPr lang="en-US" dirty="0">
                <a:solidFill>
                  <a:prstClr val="black"/>
                </a:solidFill>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1323474" y="1148878"/>
            <a:ext cx="653314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North </a:t>
            </a:r>
            <a:r>
              <a:rPr sz="2250" spc="-5" dirty="0">
                <a:uFill>
                  <a:solidFill>
                    <a:srgbClr val="1F497D"/>
                  </a:solidFill>
                </a:uFill>
                <a:latin typeface="Cambria" panose="02040503050406030204" pitchFamily="18" charset="0"/>
                <a:ea typeface="ＭＳ Ｐゴシック" pitchFamily="34" charset="-128"/>
                <a:cs typeface="Arial"/>
              </a:rPr>
              <a:t>American </a:t>
            </a:r>
            <a:r>
              <a:rPr sz="2250" spc="-15" dirty="0">
                <a:uFill>
                  <a:solidFill>
                    <a:srgbClr val="1F497D"/>
                  </a:solidFill>
                </a:uFill>
                <a:latin typeface="Cambria" panose="02040503050406030204" pitchFamily="18" charset="0"/>
                <a:ea typeface="ＭＳ Ｐゴシック" pitchFamily="34" charset="-128"/>
                <a:cs typeface="Arial"/>
              </a:rPr>
              <a:t>Terrestrial </a:t>
            </a:r>
            <a:r>
              <a:rPr sz="2250" spc="-5" dirty="0">
                <a:uFill>
                  <a:solidFill>
                    <a:srgbClr val="1F497D"/>
                  </a:solidFill>
                </a:uFill>
                <a:latin typeface="Cambria" panose="02040503050406030204" pitchFamily="18" charset="0"/>
                <a:ea typeface="ＭＳ Ｐゴシック" pitchFamily="34" charset="-128"/>
                <a:cs typeface="Arial"/>
              </a:rPr>
              <a:t>Reference Frame of</a:t>
            </a:r>
            <a:r>
              <a:rPr sz="2250" spc="-25" dirty="0">
                <a:uFill>
                  <a:solidFill>
                    <a:srgbClr val="1F497D"/>
                  </a:solidFill>
                </a:uFill>
                <a:latin typeface="Cambria" panose="02040503050406030204" pitchFamily="18" charset="0"/>
                <a:ea typeface="ＭＳ Ｐゴシック" pitchFamily="34" charset="-128"/>
                <a:cs typeface="Arial"/>
              </a:rPr>
              <a:t> </a:t>
            </a:r>
            <a:r>
              <a:rPr sz="2250" spc="-5" dirty="0">
                <a:uFill>
                  <a:solidFill>
                    <a:srgbClr val="1F497D"/>
                  </a:solidFill>
                </a:uFill>
                <a:latin typeface="Cambria" panose="02040503050406030204" pitchFamily="18" charset="0"/>
                <a:ea typeface="ＭＳ Ｐゴシック" pitchFamily="34" charset="-128"/>
                <a:cs typeface="Arial"/>
              </a:rPr>
              <a:t>2022</a:t>
            </a:r>
            <a:endParaRPr sz="225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250" spc="-30" dirty="0">
                <a:solidFill>
                  <a:srgbClr val="C00000"/>
                </a:solidFill>
                <a:latin typeface="Cambria" panose="02040503050406030204" pitchFamily="18" charset="0"/>
                <a:ea typeface="ＭＳ Ｐゴシック" pitchFamily="34" charset="-128"/>
                <a:cs typeface="Arial Black"/>
              </a:rPr>
              <a:t>	</a:t>
            </a:r>
            <a:r>
              <a:rPr sz="2250" spc="-30" dirty="0">
                <a:solidFill>
                  <a:srgbClr val="C00000"/>
                </a:solidFill>
                <a:latin typeface="Cambria" panose="02040503050406030204" pitchFamily="18" charset="0"/>
                <a:ea typeface="ＭＳ Ｐゴシック" pitchFamily="34" charset="-128"/>
                <a:cs typeface="Arial Black"/>
              </a:rPr>
              <a:t>(PATRF2022)</a:t>
            </a:r>
            <a:endParaRPr lang="en-US" sz="225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(CATRF2022)</a:t>
            </a:r>
            <a:endParaRPr lang="en-US" sz="225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250" dirty="0">
                <a:uFill>
                  <a:solidFill>
                    <a:srgbClr val="1F497D"/>
                  </a:solidFill>
                </a:uFill>
                <a:latin typeface="Cambria" panose="02040503050406030204" pitchFamily="18" charset="0"/>
                <a:ea typeface="ＭＳ Ｐゴシック" pitchFamily="34" charset="-128"/>
                <a:cs typeface="Arial"/>
              </a:rPr>
              <a:t> 2022</a:t>
            </a:r>
            <a:endParaRPr sz="225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(MATRF2022)</a:t>
            </a:r>
            <a:endParaRPr sz="225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1244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70"/>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3"/>
            <a:ext cx="748344" cy="748344"/>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7"/>
            <a:ext cx="851783" cy="851783"/>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4"/>
            <a:ext cx="943976" cy="949249"/>
          </a:xfrm>
          <a:prstGeom prst="rect">
            <a:avLst/>
          </a:prstGeom>
        </p:spPr>
      </p:pic>
      <p:cxnSp>
        <p:nvCxnSpPr>
          <p:cNvPr id="11" name="Straight Arrow Connector 10"/>
          <p:cNvCxnSpPr/>
          <p:nvPr/>
        </p:nvCxnSpPr>
        <p:spPr>
          <a:xfrm>
            <a:off x="4572000" y="1776639"/>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5476"/>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54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5"/>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(~170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305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0" y="246063"/>
            <a:ext cx="6858000" cy="596900"/>
          </a:xfrm>
        </p:spPr>
        <p:txBody>
          <a:bodyPr>
            <a:normAutofit fontScale="90000"/>
          </a:bodyPr>
          <a:lstStyle/>
          <a:p>
            <a:r>
              <a:rPr lang="en-US" sz="3600" dirty="0"/>
              <a:t>Plate Rotation visualized</a:t>
            </a:r>
          </a:p>
        </p:txBody>
      </p:sp>
      <p:sp>
        <p:nvSpPr>
          <p:cNvPr id="6" name="TextBox 5"/>
          <p:cNvSpPr txBox="1"/>
          <p:nvPr/>
        </p:nvSpPr>
        <p:spPr>
          <a:xfrm>
            <a:off x="6410284" y="4049857"/>
            <a:ext cx="1733591" cy="530915"/>
          </a:xfrm>
          <a:prstGeom prst="rect">
            <a:avLst/>
          </a:prstGeom>
          <a:noFill/>
        </p:spPr>
        <p:txBody>
          <a:bodyPr wrap="square" rtlCol="0">
            <a:noAutofit/>
          </a:bodyPr>
          <a:lstStyle/>
          <a:p>
            <a:pPr marL="12699" marR="535292"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38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7444"/>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10" dirty="0">
                <a:cs typeface="Calibri"/>
              </a:rPr>
              <a:t>Plate-Fixed NSRS TRFs</a:t>
            </a:r>
          </a:p>
        </p:txBody>
      </p:sp>
      <p:sp>
        <p:nvSpPr>
          <p:cNvPr id="12" name="TextBox 11"/>
          <p:cNvSpPr txBox="1"/>
          <p:nvPr/>
        </p:nvSpPr>
        <p:spPr bwMode="auto">
          <a:xfrm>
            <a:off x="1299630" y="1161441"/>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Cambria" panose="02040503050406030204" pitchFamily="18" charset="0"/>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166148" y="1161441"/>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Cambria" panose="02040503050406030204" pitchFamily="18" charset="0"/>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ITRF</a:t>
            </a:r>
            <a:r>
              <a:rPr lang="en-US" sz="2400" dirty="0">
                <a:solidFill>
                  <a:prstClr val="black"/>
                </a:solidFill>
                <a:latin typeface="Cambria" panose="02040503050406030204" pitchFamily="18" charset="0"/>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NATRF2022</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1"/>
            <a:ext cx="9144000" cy="56695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itle">
            <a:extLst>
              <a:ext uri="{FF2B5EF4-FFF2-40B4-BE49-F238E27FC236}">
                <a16:creationId xmlns:a16="http://schemas.microsoft.com/office/drawing/2014/main" id="{EEF895EC-4A5B-4E3C-BC23-A527B301D396}"/>
              </a:ext>
            </a:extLst>
          </p:cNvPr>
          <p:cNvSpPr txBox="1"/>
          <p:nvPr/>
        </p:nvSpPr>
        <p:spPr>
          <a:xfrm>
            <a:off x="0" y="0"/>
            <a:ext cx="9144000" cy="56941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your choice </a:t>
            </a:r>
            <a:r>
              <a:rPr lang="en-US" sz="3000" dirty="0">
                <a:solidFill>
                  <a:schemeClr val="bg1"/>
                </a:solidFill>
                <a:latin typeface="Cambria" panose="02040503050406030204" pitchFamily="18" charset="0"/>
                <a:ea typeface="Cambria" panose="02040503050406030204" pitchFamily="18" charset="0"/>
              </a:rPr>
              <a:t>if you know epoch</a:t>
            </a:r>
            <a:endParaRPr lang="en-US" sz="3000" b="1" dirty="0">
              <a:solidFill>
                <a:schemeClr val="bg1"/>
              </a:solidFill>
              <a:latin typeface="Cambria" panose="02040503050406030204" pitchFamily="18" charset="0"/>
              <a:ea typeface="Cambria" panose="02040503050406030204" pitchFamily="18" charset="0"/>
            </a:endParaRPr>
          </a:p>
        </p:txBody>
      </p:sp>
      <p:sp>
        <p:nvSpPr>
          <p:cNvPr id="49" name="if you know epoch">
            <a:extLst>
              <a:ext uri="{FF2B5EF4-FFF2-40B4-BE49-F238E27FC236}">
                <a16:creationId xmlns:a16="http://schemas.microsoft.com/office/drawing/2014/main" id="{0A0424CE-156D-4A35-B3F2-933223922CAA}"/>
              </a:ext>
            </a:extLst>
          </p:cNvPr>
          <p:cNvSpPr txBox="1"/>
          <p:nvPr/>
        </p:nvSpPr>
        <p:spPr>
          <a:xfrm>
            <a:off x="0" y="-3151"/>
            <a:ext cx="9144000" cy="478028"/>
          </a:xfrm>
          <a:prstGeom prst="rect">
            <a:avLst/>
          </a:prstGeom>
          <a:no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                                                         </a:t>
            </a:r>
            <a:r>
              <a:rPr lang="en-US" sz="3000" dirty="0">
                <a:solidFill>
                  <a:prstClr val="black"/>
                </a:solidFill>
                <a:latin typeface="Cambria" panose="02040503050406030204" pitchFamily="18" charset="0"/>
                <a:ea typeface="Cambria" panose="02040503050406030204" pitchFamily="18" charset="0"/>
              </a:rPr>
              <a:t> if you know epoch</a:t>
            </a:r>
            <a:endParaRPr lang="en-US" sz="30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9"/>
                                        </p:tgtEl>
                                      </p:cBhvr>
                                    </p:animEffect>
                                    <p:animScale>
                                      <p:cBhvr>
                                        <p:cTn id="9" dur="10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0" y="2533034"/>
            <a:ext cx="9143999" cy="11208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spc="-30" dirty="0">
                <a:cs typeface="Calibri"/>
                <a:sym typeface="Wingdings" panose="05000000000000000000" pitchFamily="2" charset="2"/>
              </a:rPr>
              <a:t>Decades of continuously logged GPS data from the </a:t>
            </a:r>
            <a:r>
              <a:rPr lang="en-US" sz="3600" spc="-30" dirty="0">
                <a:cs typeface="Calibri"/>
              </a:rPr>
              <a:t>NOAA CORS Network (NCN).</a:t>
            </a:r>
            <a:endParaRPr sz="3600" dirty="0">
              <a:cs typeface="Calibri"/>
            </a:endParaRPr>
          </a:p>
        </p:txBody>
      </p:sp>
      <p:sp>
        <p:nvSpPr>
          <p:cNvPr id="3" name="nsrs modernization"/>
          <p:cNvSpPr txBox="1"/>
          <p:nvPr/>
        </p:nvSpPr>
        <p:spPr>
          <a:xfrm>
            <a:off x="1143001" y="1580923"/>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i="1" spc="-5" dirty="0">
                <a:solidFill>
                  <a:prstClr val="black"/>
                </a:solidFill>
                <a:latin typeface="Cambria" panose="02040503050406030204" pitchFamily="18" charset="0"/>
                <a:ea typeface="ＭＳ Ｐゴシック" pitchFamily="34" charset="-128"/>
                <a:cs typeface="Calibri"/>
              </a:rPr>
              <a:t>But how?</a:t>
            </a:r>
          </a:p>
        </p:txBody>
      </p:sp>
    </p:spTree>
    <p:extLst>
      <p:ext uri="{BB962C8B-B14F-4D97-AF65-F5344CB8AC3E}">
        <p14:creationId xmlns:p14="http://schemas.microsoft.com/office/powerpoint/2010/main" val="69613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6081992-E64D-A37F-3DC9-0778154178A8}"/>
              </a:ext>
            </a:extLst>
          </p:cNvPr>
          <p:cNvPicPr>
            <a:picLocks noChangeAspect="1"/>
          </p:cNvPicPr>
          <p:nvPr/>
        </p:nvPicPr>
        <p:blipFill>
          <a:blip r:embed="rId2"/>
          <a:stretch>
            <a:fillRect/>
          </a:stretch>
        </p:blipFill>
        <p:spPr>
          <a:xfrm>
            <a:off x="0" y="10433"/>
            <a:ext cx="9144000" cy="5122633"/>
          </a:xfrm>
          <a:prstGeom prst="rect">
            <a:avLst/>
          </a:prstGeom>
        </p:spPr>
      </p:pic>
      <p:sp>
        <p:nvSpPr>
          <p:cNvPr id="84" name="TextBox 83">
            <a:extLst>
              <a:ext uri="{FF2B5EF4-FFF2-40B4-BE49-F238E27FC236}">
                <a16:creationId xmlns:a16="http://schemas.microsoft.com/office/drawing/2014/main" id="{C23A5B8E-DCF5-F3FB-44E7-69FB352823DB}"/>
              </a:ext>
            </a:extLst>
          </p:cNvPr>
          <p:cNvSpPr txBox="1"/>
          <p:nvPr/>
        </p:nvSpPr>
        <p:spPr>
          <a:xfrm>
            <a:off x="7713326" y="3262014"/>
            <a:ext cx="1342442" cy="1569660"/>
          </a:xfrm>
          <a:prstGeom prst="rect">
            <a:avLst/>
          </a:prstGeom>
          <a:solidFill>
            <a:schemeClr val="bg1"/>
          </a:solidFill>
          <a:ln>
            <a:solidFill>
              <a:schemeClr val="tx1"/>
            </a:solidFill>
          </a:ln>
        </p:spPr>
        <p:txBody>
          <a:bodyPr wrap="square" rtlCol="0">
            <a:spAutoFit/>
          </a:bodyPr>
          <a:lstStyle/>
          <a:p>
            <a:r>
              <a:rPr lang="en-US" sz="2400" dirty="0">
                <a:latin typeface="Cambria" panose="02040503050406030204" pitchFamily="18" charset="0"/>
                <a:ea typeface="Cambria" panose="02040503050406030204" pitchFamily="18" charset="0"/>
              </a:rPr>
              <a:t>NOAA CORS Network (NCN)</a:t>
            </a:r>
          </a:p>
        </p:txBody>
      </p:sp>
    </p:spTree>
    <p:extLst>
      <p:ext uri="{BB962C8B-B14F-4D97-AF65-F5344CB8AC3E}">
        <p14:creationId xmlns:p14="http://schemas.microsoft.com/office/powerpoint/2010/main" val="78765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1">
            <a:extLst>
              <a:ext uri="{FF2B5EF4-FFF2-40B4-BE49-F238E27FC236}">
                <a16:creationId xmlns:a16="http://schemas.microsoft.com/office/drawing/2014/main" id="{3A7CC8D3-ADD2-ADBE-E90C-F7E7098B3755}"/>
              </a:ext>
            </a:extLst>
          </p:cNvPr>
          <p:cNvGrpSpPr/>
          <p:nvPr/>
        </p:nvGrpSpPr>
        <p:grpSpPr>
          <a:xfrm>
            <a:off x="505974" y="451505"/>
            <a:ext cx="8089386" cy="4885130"/>
            <a:chOff x="-849368" y="602007"/>
            <a:chExt cx="10785848" cy="6513506"/>
          </a:xfrm>
        </p:grpSpPr>
        <p:cxnSp>
          <p:nvCxnSpPr>
            <p:cNvPr id="13" name="Straight Connector 12">
              <a:extLst>
                <a:ext uri="{FF2B5EF4-FFF2-40B4-BE49-F238E27FC236}">
                  <a16:creationId xmlns:a16="http://schemas.microsoft.com/office/drawing/2014/main" id="{5F782F53-6D25-8644-1716-747FD271D8F7}"/>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1E8017-1461-ECB5-FA20-2C1F0EA02F7E}"/>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89CB49-2D90-01D5-5C4F-37347295333E}"/>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374FFD-690F-7483-832B-3416DA2EB7F7}"/>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92F36E-E535-F686-61DA-530E4ED79BD4}"/>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F3862C-AB5A-3B6F-BC11-3547B7E8AAEB}"/>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D94AC2-0024-8F2D-918E-B56EF220F833}"/>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612107-2BFD-C6D0-FEF1-41A7680AB01F}"/>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C1DEB7-BAE6-FDED-D1F7-9F3F6C1D66BC}"/>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2CAA48-2AC0-FB71-3145-95DC5D7ED142}"/>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CE74DE-5579-AE9F-5E05-7279F627A0F0}"/>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D21C19-6DD8-60F4-36C5-3FD98C03329B}"/>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11E18D-D327-6107-EC79-8CAB741B6E8F}"/>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Freeform 88">
              <a:extLst>
                <a:ext uri="{FF2B5EF4-FFF2-40B4-BE49-F238E27FC236}">
                  <a16:creationId xmlns:a16="http://schemas.microsoft.com/office/drawing/2014/main" id="{11D7D47C-0B5D-BC39-F1CD-4209F86529A4}"/>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7" name="Freeform 94">
              <a:extLst>
                <a:ext uri="{FF2B5EF4-FFF2-40B4-BE49-F238E27FC236}">
                  <a16:creationId xmlns:a16="http://schemas.microsoft.com/office/drawing/2014/main" id="{FAB72CAB-D9DD-8B67-58B4-6258F24C407D}"/>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8" name="Freeform 95">
              <a:extLst>
                <a:ext uri="{FF2B5EF4-FFF2-40B4-BE49-F238E27FC236}">
                  <a16:creationId xmlns:a16="http://schemas.microsoft.com/office/drawing/2014/main" id="{76664287-3490-DC18-09A6-DB31C2531EBC}"/>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9" name="Freeform 96">
              <a:extLst>
                <a:ext uri="{FF2B5EF4-FFF2-40B4-BE49-F238E27FC236}">
                  <a16:creationId xmlns:a16="http://schemas.microsoft.com/office/drawing/2014/main" id="{E35DC633-3E7B-C768-E12F-0FD230ECE33F}"/>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0" name="Freeform 97">
              <a:extLst>
                <a:ext uri="{FF2B5EF4-FFF2-40B4-BE49-F238E27FC236}">
                  <a16:creationId xmlns:a16="http://schemas.microsoft.com/office/drawing/2014/main" id="{1B513300-FFA6-AE24-6ECE-B298D3EE545D}"/>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1" name="Freeform 98">
              <a:extLst>
                <a:ext uri="{FF2B5EF4-FFF2-40B4-BE49-F238E27FC236}">
                  <a16:creationId xmlns:a16="http://schemas.microsoft.com/office/drawing/2014/main" id="{0ACA3D4D-D423-91D9-9AB7-8CF7548DE25B}"/>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4"/>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4"/>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4"/>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4"/>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4"/>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4"/>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4"/>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4"/>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4"/>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4"/>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4"/>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4"/>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4"/>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4"/>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4"/>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4"/>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4"/>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4"/>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4"/>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4"/>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4"/>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4"/>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4"/>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4"/>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4"/>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4"/>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endParaRPr lang="en-US" sz="3000" dirty="0">
              <a:solidFill>
                <a:prstClr val="black"/>
              </a:solidFill>
              <a:latin typeface="Cambria" panose="02040503050406030204" pitchFamily="18" charset="0"/>
              <a:ea typeface="Cambria" panose="02040503050406030204" pitchFamily="18" charset="0"/>
            </a:endParaRP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4"/>
            <a:stretch>
              <a:fillRect/>
            </a:stretch>
          </p:blipFill>
          <p:spPr>
            <a:xfrm>
              <a:off x="7956300" y="4830849"/>
              <a:ext cx="233260" cy="233260"/>
            </a:xfrm>
            <a:prstGeom prst="rect">
              <a:avLst/>
            </a:prstGeom>
          </p:spPr>
        </p:pic>
      </p:grpSp>
    </p:spTree>
    <p:extLst>
      <p:ext uri="{BB962C8B-B14F-4D97-AF65-F5344CB8AC3E}">
        <p14:creationId xmlns:p14="http://schemas.microsoft.com/office/powerpoint/2010/main" val="1925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600000">
                                      <p:cBhvr>
                                        <p:cTn id="1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244366" y="870802"/>
            <a:ext cx="8789275" cy="3889589"/>
          </a:xfrm>
        </p:spPr>
        <p:txBody>
          <a:bodyPr>
            <a:noAutofit/>
          </a:bodyPr>
          <a:lstStyle/>
          <a:p>
            <a:pPr marL="0" indent="0">
              <a:buNone/>
            </a:pPr>
            <a:r>
              <a:rPr lang="en-US" sz="4000" b="1" dirty="0"/>
              <a:t>Epoch</a:t>
            </a:r>
            <a:endParaRPr lang="en-US" sz="2000" b="1" dirty="0"/>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b="1" dirty="0"/>
              <a:t>an instant of time; a moment in time</a:t>
            </a: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19:16:00</a:t>
            </a:r>
          </a:p>
          <a:p>
            <a:pPr lvl="1"/>
            <a:r>
              <a:rPr lang="en-US" dirty="0">
                <a:latin typeface="Cambria" panose="02040503050406030204" pitchFamily="18" charset="0"/>
                <a:ea typeface="Cambria" panose="02040503050406030204" pitchFamily="18" charset="0"/>
              </a:rPr>
              <a:t>using epochs is important, not your format</a:t>
            </a:r>
          </a:p>
          <a:p>
            <a:pPr lvl="2"/>
            <a:r>
              <a:rPr lang="en-US" dirty="0">
                <a:latin typeface="Cambria" panose="02040503050406030204" pitchFamily="18" charset="0"/>
                <a:ea typeface="Cambria" panose="02040503050406030204" pitchFamily="18" charset="0"/>
              </a:rPr>
              <a:t>start preparing to assign epochs to your data</a:t>
            </a:r>
            <a:endParaRPr lang="en-US" sz="2800"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Tahoma" panose="020B0604030504040204" pitchFamily="34" charset="0"/>
                <a:cs typeface="Tahoma" panose="020B0604030504040204" pitchFamily="34" charset="0"/>
              </a:rPr>
              <a:t>Terminology – Time/4D</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Tree>
    <p:custDataLst>
      <p:tags r:id="rId1"/>
    </p:custDataLst>
    <p:extLst>
      <p:ext uri="{BB962C8B-B14F-4D97-AF65-F5344CB8AC3E}">
        <p14:creationId xmlns:p14="http://schemas.microsoft.com/office/powerpoint/2010/main" val="9049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4"/>
          <a:srcRect b="215" t="123"/>
          <a:stretch/>
        </p:blipFill>
        <p:spPr>
          <a:xfrm>
            <a:off x="141140" y="439755"/>
            <a:ext cx="8859504" cy="3017820"/>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1009651" y="2809875"/>
            <a:ext cx="3688424" cy="371475"/>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8138168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69"/>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1"/>
            <a:ext cx="748344" cy="74834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5"/>
            <a:ext cx="851783" cy="851783"/>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3"/>
            <a:ext cx="943976" cy="949249"/>
          </a:xfrm>
          <a:prstGeom prst="rect">
            <a:avLst/>
          </a:prstGeom>
        </p:spPr>
      </p:pic>
      <p:cxnSp>
        <p:nvCxnSpPr>
          <p:cNvPr id="11" name="Straight Arrow Connector 10"/>
          <p:cNvCxnSpPr/>
          <p:nvPr/>
        </p:nvCxnSpPr>
        <p:spPr>
          <a:xfrm>
            <a:off x="4572000" y="17781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2671"/>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6058"/>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4"/>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32589" y="1045298"/>
            <a:ext cx="778972" cy="77601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76277" y="4031513"/>
            <a:ext cx="1891594" cy="756638"/>
          </a:xfrm>
          <a:prstGeom prst="rect">
            <a:avLst/>
          </a:prstGeom>
        </p:spPr>
      </p:pic>
      <p:cxnSp>
        <p:nvCxnSpPr>
          <p:cNvPr id="13" name="Straight Arrow Connector 12"/>
          <p:cNvCxnSpPr/>
          <p:nvPr/>
        </p:nvCxnSpPr>
        <p:spPr>
          <a:xfrm>
            <a:off x="4922073" y="1931592"/>
            <a:ext cx="0" cy="20230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395720" y="3941713"/>
            <a:ext cx="859221" cy="854080"/>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495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493606" y="132416"/>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4000"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8624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241311" y="22588"/>
            <a:ext cx="6668181" cy="5091103"/>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576548" y="2947313"/>
            <a:ext cx="2332944" cy="449036"/>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6" name="Rounded Rectangle 4">
            <a:extLst>
              <a:ext uri="{FF2B5EF4-FFF2-40B4-BE49-F238E27FC236}">
                <a16:creationId xmlns:a16="http://schemas.microsoft.com/office/drawing/2014/main" id="{599BF4FF-C619-462F-A6DF-9ACA46C67905}"/>
              </a:ext>
            </a:extLst>
          </p:cNvPr>
          <p:cNvSpPr/>
          <p:nvPr/>
        </p:nvSpPr>
        <p:spPr>
          <a:xfrm>
            <a:off x="2155372" y="2947313"/>
            <a:ext cx="2503714" cy="449036"/>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2" name="TextBox 1">
            <a:extLst>
              <a:ext uri="{FF2B5EF4-FFF2-40B4-BE49-F238E27FC236}">
                <a16:creationId xmlns:a16="http://schemas.microsoft.com/office/drawing/2014/main" id="{3F9088AC-1686-4808-BCEB-DBB655FEE0D0}"/>
              </a:ext>
            </a:extLst>
          </p:cNvPr>
          <p:cNvSpPr txBox="1"/>
          <p:nvPr/>
        </p:nvSpPr>
        <p:spPr>
          <a:xfrm>
            <a:off x="621847" y="2169091"/>
            <a:ext cx="3067050" cy="640784"/>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5978639" y="2196187"/>
            <a:ext cx="3067050" cy="640784"/>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Survey Epoch</a:t>
            </a:r>
          </a:p>
        </p:txBody>
      </p:sp>
    </p:spTree>
    <p:custDataLst>
      <p:tags r:id="rId1"/>
    </p:custDataLst>
    <p:extLst>
      <p:ext uri="{BB962C8B-B14F-4D97-AF65-F5344CB8AC3E}">
        <p14:creationId xmlns:p14="http://schemas.microsoft.com/office/powerpoint/2010/main" val="20955167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talic note"/>
          <p:cNvSpPr txBox="1"/>
          <p:nvPr/>
        </p:nvSpPr>
        <p:spPr bwMode="auto">
          <a:xfrm>
            <a:off x="1143000" y="4480118"/>
            <a:ext cx="6858000" cy="438582"/>
          </a:xfrm>
          <a:prstGeom prst="rect">
            <a:avLst/>
          </a:prstGeom>
          <a:noFill/>
          <a:ln w="9525">
            <a:noFill/>
            <a:miter lim="800000"/>
            <a:headEnd/>
            <a:tailEnd/>
          </a:ln>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250" b="0" i="1" u="none" strike="noStrike" kern="1200" cap="none" spc="-1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First let’s look at complete nomenclature…</a:t>
            </a:r>
            <a:endParaRPr kumimoji="0" lang="en-US" sz="18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5" name="body text"/>
          <p:cNvSpPr txBox="1">
            <a:spLocks/>
          </p:cNvSpPr>
          <p:nvPr/>
        </p:nvSpPr>
        <p:spPr bwMode="auto">
          <a:xfrm>
            <a:off x="1143001" y="1981084"/>
            <a:ext cx="6858000" cy="1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If you use NAD83 you’re already using one, but perhaps unaware.</a:t>
            </a:r>
          </a:p>
        </p:txBody>
      </p:sp>
      <p:sp>
        <p:nvSpPr>
          <p:cNvPr id="3" name="Title 2"/>
          <p:cNvSpPr>
            <a:spLocks noGrp="1"/>
          </p:cNvSpPr>
          <p:nvPr>
            <p:ph type="title" idx="4294967295"/>
          </p:nvPr>
        </p:nvSpPr>
        <p:spPr>
          <a:xfrm>
            <a:off x="1143000" y="328613"/>
            <a:ext cx="6858000" cy="1914525"/>
          </a:xfrm>
        </p:spPr>
        <p:txBody>
          <a:bodyPr/>
          <a:lstStyle/>
          <a:p>
            <a:pPr marL="12700">
              <a:spcBef>
                <a:spcPts val="0"/>
              </a:spcBef>
              <a:buSzPct val="159375"/>
              <a:tabLst>
                <a:tab pos="297808" algn="l"/>
                <a:tab pos="298442" algn="l"/>
              </a:tabLst>
            </a:pPr>
            <a:r>
              <a:rPr lang="en-US" sz="4050" i="1" spc="-15" dirty="0">
                <a:uFill>
                  <a:solidFill>
                    <a:srgbClr val="C00000"/>
                  </a:solidFill>
                </a:uFill>
                <a:latin typeface="Cambria" panose="02040503050406030204" pitchFamily="18" charset="0"/>
                <a:cs typeface="Arial Black"/>
              </a:rPr>
              <a:t>What is a Reference Epoch?</a:t>
            </a:r>
          </a:p>
        </p:txBody>
      </p:sp>
    </p:spTree>
    <p:extLst>
      <p:ext uri="{BB962C8B-B14F-4D97-AF65-F5344CB8AC3E}">
        <p14:creationId xmlns:p14="http://schemas.microsoft.com/office/powerpoint/2010/main" val="2464037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12" y="1082187"/>
            <a:ext cx="6857999" cy="71558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p:txBody>
      </p:sp>
      <p:sp>
        <p:nvSpPr>
          <p:cNvPr id="5" name="Right Brace 4"/>
          <p:cNvSpPr/>
          <p:nvPr/>
        </p:nvSpPr>
        <p:spPr>
          <a:xfrm rot="5400000">
            <a:off x="2122686" y="1171780"/>
            <a:ext cx="278045" cy="1396088"/>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Right Brace 5"/>
          <p:cNvSpPr/>
          <p:nvPr/>
        </p:nvSpPr>
        <p:spPr>
          <a:xfrm rot="5400000">
            <a:off x="3569562" y="1165696"/>
            <a:ext cx="285249" cy="1415459"/>
          </a:xfrm>
          <a:prstGeom prst="rightBrace">
            <a:avLst>
              <a:gd name="adj1" fmla="val 51265"/>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Right Brace 6"/>
          <p:cNvSpPr/>
          <p:nvPr/>
        </p:nvSpPr>
        <p:spPr>
          <a:xfrm rot="5400000">
            <a:off x="5925321" y="263882"/>
            <a:ext cx="292456" cy="3224284"/>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63664" y="2032944"/>
            <a:ext cx="1396088" cy="64633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Geometric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Datum</a:t>
            </a:r>
          </a:p>
        </p:txBody>
      </p:sp>
      <p:sp>
        <p:nvSpPr>
          <p:cNvPr id="11" name="TextBox 10"/>
          <p:cNvSpPr txBox="1"/>
          <p:nvPr/>
        </p:nvSpPr>
        <p:spPr>
          <a:xfrm>
            <a:off x="3004457" y="2030331"/>
            <a:ext cx="1415459"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Realization</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(aka Datum Tag)</a:t>
            </a:r>
          </a:p>
        </p:txBody>
      </p:sp>
      <p:sp>
        <p:nvSpPr>
          <p:cNvPr id="12" name="TextBox 11"/>
          <p:cNvSpPr txBox="1"/>
          <p:nvPr/>
        </p:nvSpPr>
        <p:spPr>
          <a:xfrm>
            <a:off x="4487709" y="2031882"/>
            <a:ext cx="3195981"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Epoch</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the case of NAD83, a Reference Epoch)</a:t>
            </a:r>
          </a:p>
        </p:txBody>
      </p:sp>
      <p:sp>
        <p:nvSpPr>
          <p:cNvPr id="13" name="TextBox 12">
            <a:extLst>
              <a:ext uri="{FF2B5EF4-FFF2-40B4-BE49-F238E27FC236}">
                <a16:creationId xmlns:a16="http://schemas.microsoft.com/office/drawing/2014/main" id="{D42BE4B3-ACB9-4B4D-9C6E-F8D905DBEF0D}"/>
              </a:ext>
            </a:extLst>
          </p:cNvPr>
          <p:cNvSpPr txBox="1"/>
          <p:nvPr/>
        </p:nvSpPr>
        <p:spPr>
          <a:xfrm>
            <a:off x="2436107" y="3308522"/>
            <a:ext cx="4271786" cy="1646605"/>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p:txBody>
      </p:sp>
      <p:sp>
        <p:nvSpPr>
          <p:cNvPr id="14" name="TextBox 13"/>
          <p:cNvSpPr txBox="1"/>
          <p:nvPr/>
        </p:nvSpPr>
        <p:spPr>
          <a:xfrm>
            <a:off x="2436107" y="2893364"/>
            <a:ext cx="4271785" cy="46166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Other NAD83 Reference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Complete NAD83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5681048" y="2821067"/>
            <a:ext cx="3378021" cy="2487861"/>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2005.00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NATRF2022 epoch 2020.00</a:t>
            </a:r>
          </a:p>
        </p:txBody>
      </p:sp>
    </p:spTree>
    <p:extLst>
      <p:ext uri="{BB962C8B-B14F-4D97-AF65-F5344CB8AC3E}">
        <p14:creationId xmlns:p14="http://schemas.microsoft.com/office/powerpoint/2010/main" val="420632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20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20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fade">
                                      <p:cBhvr>
                                        <p:cTn id="40" dur="10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20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fade">
                                      <p:cBhvr>
                                        <p:cTn id="45" dur="1000"/>
                                        <p:tgtEl>
                                          <p:spTgt spid="1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0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fade">
                                      <p:cBhvr>
                                        <p:cTn id="50" dur="1000"/>
                                        <p:tgtEl>
                                          <p:spTgt spid="1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p:bldP spid="12" grpId="0"/>
      <p:bldP spid="13" grpId="0" uiExpand="1" build="p"/>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dy text"/>
          <p:cNvSpPr txBox="1">
            <a:spLocks/>
          </p:cNvSpPr>
          <p:nvPr/>
        </p:nvSpPr>
        <p:spPr bwMode="auto">
          <a:xfrm>
            <a:off x="1143001" y="1981084"/>
            <a:ext cx="6858000" cy="1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If you use OPUS you’re already using one, but perhaps unaware.</a:t>
            </a:r>
          </a:p>
        </p:txBody>
      </p:sp>
      <p:sp>
        <p:nvSpPr>
          <p:cNvPr id="3" name="Title 2"/>
          <p:cNvSpPr>
            <a:spLocks noGrp="1"/>
          </p:cNvSpPr>
          <p:nvPr>
            <p:ph type="title" idx="4294967295"/>
          </p:nvPr>
        </p:nvSpPr>
        <p:spPr>
          <a:xfrm>
            <a:off x="1143000" y="328613"/>
            <a:ext cx="6858000" cy="1914525"/>
          </a:xfrm>
        </p:spPr>
        <p:txBody>
          <a:bodyPr/>
          <a:lstStyle/>
          <a:p>
            <a:pPr marL="12700">
              <a:spcBef>
                <a:spcPts val="0"/>
              </a:spcBef>
              <a:buSzPct val="159375"/>
              <a:tabLst>
                <a:tab pos="297808" algn="l"/>
                <a:tab pos="298442" algn="l"/>
              </a:tabLst>
            </a:pPr>
            <a:r>
              <a:rPr lang="en-US" sz="4050" i="1" spc="-15" dirty="0">
                <a:uFill>
                  <a:solidFill>
                    <a:srgbClr val="C00000"/>
                  </a:solidFill>
                </a:uFill>
                <a:latin typeface="Cambria" panose="02040503050406030204" pitchFamily="18" charset="0"/>
                <a:cs typeface="Arial Black"/>
              </a:rPr>
              <a:t>What is a Survey Epoch?</a:t>
            </a:r>
          </a:p>
        </p:txBody>
      </p:sp>
    </p:spTree>
    <p:extLst>
      <p:ext uri="{BB962C8B-B14F-4D97-AF65-F5344CB8AC3E}">
        <p14:creationId xmlns:p14="http://schemas.microsoft.com/office/powerpoint/2010/main" val="2893542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12" y="1082187"/>
            <a:ext cx="6223379" cy="71558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2021.0276)</a:t>
            </a:r>
          </a:p>
        </p:txBody>
      </p:sp>
      <p:sp>
        <p:nvSpPr>
          <p:cNvPr id="5" name="Right Brace 4"/>
          <p:cNvSpPr/>
          <p:nvPr/>
        </p:nvSpPr>
        <p:spPr>
          <a:xfrm rot="5400000">
            <a:off x="2387389" y="907077"/>
            <a:ext cx="278045" cy="1925494"/>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Right Brace 6"/>
          <p:cNvSpPr/>
          <p:nvPr/>
        </p:nvSpPr>
        <p:spPr>
          <a:xfrm rot="5400000">
            <a:off x="5414769" y="-109187"/>
            <a:ext cx="292456" cy="3970423"/>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63664" y="2032944"/>
            <a:ext cx="1925495" cy="64633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Geometric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Datum</a:t>
            </a:r>
          </a:p>
        </p:txBody>
      </p:sp>
      <p:sp>
        <p:nvSpPr>
          <p:cNvPr id="12" name="TextBox 11"/>
          <p:cNvSpPr txBox="1"/>
          <p:nvPr/>
        </p:nvSpPr>
        <p:spPr>
          <a:xfrm>
            <a:off x="3575786" y="2031882"/>
            <a:ext cx="3970423"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Epoch</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the above example, a </a:t>
            </a:r>
            <a:r>
              <a:rPr kumimoji="0" lang="en-US" sz="1350" b="0" i="0" u="sng"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Survey Epoch</a:t>
            </a: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t>
            </a:r>
          </a:p>
        </p:txBody>
      </p:sp>
      <p:sp>
        <p:nvSpPr>
          <p:cNvPr id="13" name="TextBox 12">
            <a:extLst>
              <a:ext uri="{FF2B5EF4-FFF2-40B4-BE49-F238E27FC236}">
                <a16:creationId xmlns:a16="http://schemas.microsoft.com/office/drawing/2014/main" id="{D42BE4B3-ACB9-4B4D-9C6E-F8D905DBEF0D}"/>
              </a:ext>
            </a:extLst>
          </p:cNvPr>
          <p:cNvSpPr txBox="1"/>
          <p:nvPr/>
        </p:nvSpPr>
        <p:spPr>
          <a:xfrm>
            <a:off x="793106" y="3241847"/>
            <a:ext cx="2912119" cy="1733808"/>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ITRF92 epoch 1988.0 </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ITRF2000 epoch 1997.0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ITRF2005 epoch 2000.0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ITRF2008 epoch 2005.0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2010.0</a:t>
            </a:r>
          </a:p>
        </p:txBody>
      </p:sp>
      <p:sp>
        <p:nvSpPr>
          <p:cNvPr id="14" name="TextBox 13"/>
          <p:cNvSpPr txBox="1"/>
          <p:nvPr/>
        </p:nvSpPr>
        <p:spPr>
          <a:xfrm>
            <a:off x="793106" y="2836214"/>
            <a:ext cx="2912119" cy="415498"/>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a:t>
            </a:r>
            <a:r>
              <a:rPr kumimoji="0" lang="en-US"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Reference</a:t>
            </a: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Complete ITRF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5681048" y="2821067"/>
            <a:ext cx="3378021" cy="2487861"/>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2005.00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NATRF2022 epoch 2020.00</a:t>
            </a:r>
          </a:p>
        </p:txBody>
      </p:sp>
      <p:sp>
        <p:nvSpPr>
          <p:cNvPr id="17" name="TextBox 16">
            <a:extLst>
              <a:ext uri="{FF2B5EF4-FFF2-40B4-BE49-F238E27FC236}">
                <a16:creationId xmlns:a16="http://schemas.microsoft.com/office/drawing/2014/main" id="{D42BE4B3-ACB9-4B4D-9C6E-F8D905DBEF0D}"/>
              </a:ext>
            </a:extLst>
          </p:cNvPr>
          <p:cNvSpPr txBox="1"/>
          <p:nvPr/>
        </p:nvSpPr>
        <p:spPr>
          <a:xfrm>
            <a:off x="5466527" y="3260897"/>
            <a:ext cx="3378021" cy="1733808"/>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ITRF2008 epoch 2012.2011</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2006.7572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2017.4457</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2021.0276</a:t>
            </a:r>
          </a:p>
        </p:txBody>
      </p:sp>
      <p:sp>
        <p:nvSpPr>
          <p:cNvPr id="18" name="TextBox 17"/>
          <p:cNvSpPr txBox="1"/>
          <p:nvPr/>
        </p:nvSpPr>
        <p:spPr>
          <a:xfrm>
            <a:off x="5057775" y="2893364"/>
            <a:ext cx="3784869" cy="415498"/>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Examples of ITRF </a:t>
            </a:r>
            <a:r>
              <a:rPr kumimoji="0" lang="en-US"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Survey</a:t>
            </a: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Epoch</a:t>
            </a:r>
          </a:p>
        </p:txBody>
      </p:sp>
    </p:spTree>
    <p:extLst>
      <p:ext uri="{BB962C8B-B14F-4D97-AF65-F5344CB8AC3E}">
        <p14:creationId xmlns:p14="http://schemas.microsoft.com/office/powerpoint/2010/main" val="531246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2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10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10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20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1000"/>
                                        <p:tgtEl>
                                          <p:spTgt spid="1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fade">
                                      <p:cBhvr>
                                        <p:cTn id="47" dur="1000"/>
                                        <p:tgtEl>
                                          <p:spTgt spid="1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500"/>
                            </p:stCondLst>
                            <p:childTnLst>
                              <p:par>
                                <p:cTn id="59" presetID="10" presetClass="entr" presetSubtype="0" fill="hold" grpId="0" nodeType="afterEffect">
                                  <p:stCondLst>
                                    <p:cond delay="2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1000"/>
                                        <p:tgtEl>
                                          <p:spTgt spid="1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200"/>
                                  </p:stCondLst>
                                  <p:childTnLst>
                                    <p:set>
                                      <p:cBhvr>
                                        <p:cTn id="65" dur="1" fill="hold">
                                          <p:stCondLst>
                                            <p:cond delay="0"/>
                                          </p:stCondLst>
                                        </p:cTn>
                                        <p:tgtEl>
                                          <p:spTgt spid="17">
                                            <p:txEl>
                                              <p:pRg st="1" end="1"/>
                                            </p:txEl>
                                          </p:spTgt>
                                        </p:tgtEl>
                                        <p:attrNameLst>
                                          <p:attrName>style.visibility</p:attrName>
                                        </p:attrNameLst>
                                      </p:cBhvr>
                                      <p:to>
                                        <p:strVal val="visible"/>
                                      </p:to>
                                    </p:set>
                                    <p:animEffect transition="in" filter="fade">
                                      <p:cBhvr>
                                        <p:cTn id="66" dur="1000"/>
                                        <p:tgtEl>
                                          <p:spTgt spid="1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200"/>
                                  </p:stCondLst>
                                  <p:childTnLst>
                                    <p:set>
                                      <p:cBhvr>
                                        <p:cTn id="70" dur="1" fill="hold">
                                          <p:stCondLst>
                                            <p:cond delay="0"/>
                                          </p:stCondLst>
                                        </p:cTn>
                                        <p:tgtEl>
                                          <p:spTgt spid="17">
                                            <p:txEl>
                                              <p:pRg st="2" end="2"/>
                                            </p:txEl>
                                          </p:spTgt>
                                        </p:tgtEl>
                                        <p:attrNameLst>
                                          <p:attrName>style.visibility</p:attrName>
                                        </p:attrNameLst>
                                      </p:cBhvr>
                                      <p:to>
                                        <p:strVal val="visible"/>
                                      </p:to>
                                    </p:set>
                                    <p:animEffect transition="in" filter="fade">
                                      <p:cBhvr>
                                        <p:cTn id="71" dur="1000"/>
                                        <p:tgtEl>
                                          <p:spTgt spid="17">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200"/>
                                  </p:stCondLst>
                                  <p:childTnLst>
                                    <p:set>
                                      <p:cBhvr>
                                        <p:cTn id="75" dur="1" fill="hold">
                                          <p:stCondLst>
                                            <p:cond delay="0"/>
                                          </p:stCondLst>
                                        </p:cTn>
                                        <p:tgtEl>
                                          <p:spTgt spid="17">
                                            <p:txEl>
                                              <p:pRg st="3" end="3"/>
                                            </p:txEl>
                                          </p:spTgt>
                                        </p:tgtEl>
                                        <p:attrNameLst>
                                          <p:attrName>style.visibility</p:attrName>
                                        </p:attrNameLst>
                                      </p:cBhvr>
                                      <p:to>
                                        <p:strVal val="visible"/>
                                      </p:to>
                                    </p:set>
                                    <p:animEffect transition="in" filter="fade">
                                      <p:cBhvr>
                                        <p:cTn id="76" dur="1000"/>
                                        <p:tgtEl>
                                          <p:spTgt spid="17">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200"/>
                                  </p:stCondLst>
                                  <p:childTnLst>
                                    <p:set>
                                      <p:cBhvr>
                                        <p:cTn id="80" dur="1" fill="hold">
                                          <p:stCondLst>
                                            <p:cond delay="0"/>
                                          </p:stCondLst>
                                        </p:cTn>
                                        <p:tgtEl>
                                          <p:spTgt spid="17">
                                            <p:txEl>
                                              <p:pRg st="4" end="4"/>
                                            </p:txEl>
                                          </p:spTgt>
                                        </p:tgtEl>
                                        <p:attrNameLst>
                                          <p:attrName>style.visibility</p:attrName>
                                        </p:attrNameLst>
                                      </p:cBhvr>
                                      <p:to>
                                        <p:strVal val="visible"/>
                                      </p:to>
                                    </p:set>
                                    <p:animEffect transition="in" filter="fade">
                                      <p:cBhvr>
                                        <p:cTn id="81" dur="10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2" grpId="0"/>
      <p:bldP spid="13" grpId="0" uiExpand="1" build="p"/>
      <p:bldP spid="14" grpId="0"/>
      <p:bldP spid="15" grpId="0"/>
      <p:bldP spid="17" grpId="0" uiExpand="1" build="p"/>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B14E5-5F28-D786-864F-88BED4E66C54}"/>
              </a:ext>
            </a:extLst>
          </p:cNvPr>
          <p:cNvSpPr>
            <a:spLocks noGrp="1"/>
          </p:cNvSpPr>
          <p:nvPr>
            <p:ph type="title"/>
          </p:nvPr>
        </p:nvSpPr>
        <p:spPr/>
        <p:txBody>
          <a:bodyPr/>
          <a:lstStyle/>
          <a:p>
            <a:r>
              <a:rPr lang="en-US" dirty="0"/>
              <a:t>Epochs in Current NSRS</a:t>
            </a:r>
          </a:p>
        </p:txBody>
      </p:sp>
      <p:sp>
        <p:nvSpPr>
          <p:cNvPr id="5" name="Text Placeholder 4">
            <a:extLst>
              <a:ext uri="{FF2B5EF4-FFF2-40B4-BE49-F238E27FC236}">
                <a16:creationId xmlns:a16="http://schemas.microsoft.com/office/drawing/2014/main" id="{E4ABCEAB-D574-1AEE-0915-9B613F01E57A}"/>
              </a:ext>
            </a:extLst>
          </p:cNvPr>
          <p:cNvSpPr>
            <a:spLocks noGrp="1"/>
          </p:cNvSpPr>
          <p:nvPr>
            <p:ph type="body" idx="1"/>
          </p:nvPr>
        </p:nvSpPr>
        <p:spPr>
          <a:xfrm>
            <a:off x="4497388" y="1151335"/>
            <a:ext cx="4260356" cy="479822"/>
          </a:xfrm>
        </p:spPr>
        <p:txBody>
          <a:bodyPr>
            <a:noAutofit/>
          </a:bodyPr>
          <a:lstStyle/>
          <a:p>
            <a:pPr algn="ctr"/>
            <a:r>
              <a:rPr lang="en-US" sz="3200" dirty="0"/>
              <a:t>Reference Epoch (RE)</a:t>
            </a:r>
          </a:p>
        </p:txBody>
      </p:sp>
      <p:sp>
        <p:nvSpPr>
          <p:cNvPr id="6" name="Content Placeholder 5">
            <a:extLst>
              <a:ext uri="{FF2B5EF4-FFF2-40B4-BE49-F238E27FC236}">
                <a16:creationId xmlns:a16="http://schemas.microsoft.com/office/drawing/2014/main" id="{5D942B78-4ABB-EE99-AC23-A2C92BFEC77B}"/>
              </a:ext>
            </a:extLst>
          </p:cNvPr>
          <p:cNvSpPr>
            <a:spLocks noGrp="1"/>
          </p:cNvSpPr>
          <p:nvPr>
            <p:ph sz="half" idx="2"/>
          </p:nvPr>
        </p:nvSpPr>
        <p:spPr>
          <a:xfrm>
            <a:off x="4497387" y="1631156"/>
            <a:ext cx="4260357" cy="2963466"/>
          </a:xfrm>
        </p:spPr>
        <p:txBody>
          <a:bodyPr>
            <a:noAutofit/>
          </a:bodyPr>
          <a:lstStyle/>
          <a:p>
            <a:r>
              <a:rPr lang="en-US" dirty="0"/>
              <a:t>Position after propagated back in time from SE to RE</a:t>
            </a:r>
          </a:p>
          <a:p>
            <a:r>
              <a:rPr lang="en-US" dirty="0"/>
              <a:t>Seen on OPUS Solution</a:t>
            </a:r>
          </a:p>
          <a:p>
            <a:r>
              <a:rPr lang="en-US" dirty="0"/>
              <a:t>Used in NAD 83</a:t>
            </a:r>
          </a:p>
          <a:p>
            <a:r>
              <a:rPr lang="en-US" dirty="0"/>
              <a:t>Ground movement will be </a:t>
            </a:r>
            <a:r>
              <a:rPr lang="en-US" i="1" dirty="0"/>
              <a:t>hidden</a:t>
            </a:r>
          </a:p>
          <a:p>
            <a:endParaRPr lang="en-US" i="1" dirty="0"/>
          </a:p>
        </p:txBody>
      </p:sp>
      <p:sp>
        <p:nvSpPr>
          <p:cNvPr id="7" name="Text Placeholder 6">
            <a:extLst>
              <a:ext uri="{FF2B5EF4-FFF2-40B4-BE49-F238E27FC236}">
                <a16:creationId xmlns:a16="http://schemas.microsoft.com/office/drawing/2014/main" id="{CC50965C-82B0-AC2A-2538-0742542C42C9}"/>
              </a:ext>
            </a:extLst>
          </p:cNvPr>
          <p:cNvSpPr>
            <a:spLocks noGrp="1"/>
          </p:cNvSpPr>
          <p:nvPr>
            <p:ph type="body" sz="quarter" idx="3"/>
          </p:nvPr>
        </p:nvSpPr>
        <p:spPr>
          <a:xfrm>
            <a:off x="455613" y="1151787"/>
            <a:ext cx="4041775" cy="479822"/>
          </a:xfrm>
        </p:spPr>
        <p:txBody>
          <a:bodyPr>
            <a:noAutofit/>
          </a:bodyPr>
          <a:lstStyle/>
          <a:p>
            <a:pPr algn="ctr"/>
            <a:r>
              <a:rPr lang="en-US" sz="3200" dirty="0"/>
              <a:t>Survey Epoch (SE)</a:t>
            </a:r>
          </a:p>
        </p:txBody>
      </p:sp>
      <p:sp>
        <p:nvSpPr>
          <p:cNvPr id="8" name="Content Placeholder 7">
            <a:extLst>
              <a:ext uri="{FF2B5EF4-FFF2-40B4-BE49-F238E27FC236}">
                <a16:creationId xmlns:a16="http://schemas.microsoft.com/office/drawing/2014/main" id="{D764E3B5-2817-FA71-1354-7B4C705FE3CA}"/>
              </a:ext>
            </a:extLst>
          </p:cNvPr>
          <p:cNvSpPr>
            <a:spLocks noGrp="1"/>
          </p:cNvSpPr>
          <p:nvPr>
            <p:ph sz="quarter" idx="4"/>
          </p:nvPr>
        </p:nvSpPr>
        <p:spPr>
          <a:xfrm>
            <a:off x="455613" y="1631608"/>
            <a:ext cx="4041775" cy="2963466"/>
          </a:xfrm>
        </p:spPr>
        <p:txBody>
          <a:bodyPr>
            <a:noAutofit/>
          </a:bodyPr>
          <a:lstStyle/>
          <a:p>
            <a:r>
              <a:rPr lang="en-US" dirty="0"/>
              <a:t>Position at the moment of survey data collection</a:t>
            </a:r>
          </a:p>
          <a:p>
            <a:r>
              <a:rPr lang="en-US" dirty="0"/>
              <a:t>Seen on OPUS Solution</a:t>
            </a:r>
          </a:p>
          <a:p>
            <a:r>
              <a:rPr lang="en-US" dirty="0"/>
              <a:t>Necessary for ITRF</a:t>
            </a:r>
          </a:p>
          <a:p>
            <a:r>
              <a:rPr lang="en-US" dirty="0"/>
              <a:t>Ground movement will be </a:t>
            </a:r>
            <a:r>
              <a:rPr lang="en-US" i="1" dirty="0"/>
              <a:t>illustrated</a:t>
            </a:r>
          </a:p>
        </p:txBody>
      </p:sp>
    </p:spTree>
    <p:extLst>
      <p:ext uri="{BB962C8B-B14F-4D97-AF65-F5344CB8AC3E}">
        <p14:creationId xmlns:p14="http://schemas.microsoft.com/office/powerpoint/2010/main" val="26198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B14E5-5F28-D786-864F-88BED4E66C54}"/>
              </a:ext>
            </a:extLst>
          </p:cNvPr>
          <p:cNvSpPr>
            <a:spLocks noGrp="1"/>
          </p:cNvSpPr>
          <p:nvPr>
            <p:ph type="title"/>
          </p:nvPr>
        </p:nvSpPr>
        <p:spPr/>
        <p:txBody>
          <a:bodyPr/>
          <a:lstStyle/>
          <a:p>
            <a:r>
              <a:rPr lang="en-US" dirty="0"/>
              <a:t>Epochs in </a:t>
            </a:r>
            <a:r>
              <a:rPr lang="en-US" b="1" dirty="0"/>
              <a:t>Modernized</a:t>
            </a:r>
            <a:r>
              <a:rPr lang="en-US" dirty="0"/>
              <a:t> NSRS</a:t>
            </a:r>
          </a:p>
        </p:txBody>
      </p:sp>
      <p:sp>
        <p:nvSpPr>
          <p:cNvPr id="5" name="Text Placeholder 4">
            <a:extLst>
              <a:ext uri="{FF2B5EF4-FFF2-40B4-BE49-F238E27FC236}">
                <a16:creationId xmlns:a16="http://schemas.microsoft.com/office/drawing/2014/main" id="{E4ABCEAB-D574-1AEE-0915-9B613F01E57A}"/>
              </a:ext>
            </a:extLst>
          </p:cNvPr>
          <p:cNvSpPr>
            <a:spLocks noGrp="1"/>
          </p:cNvSpPr>
          <p:nvPr>
            <p:ph type="body" idx="1"/>
          </p:nvPr>
        </p:nvSpPr>
        <p:spPr>
          <a:xfrm>
            <a:off x="4497388" y="1151335"/>
            <a:ext cx="4260356" cy="479822"/>
          </a:xfrm>
        </p:spPr>
        <p:txBody>
          <a:bodyPr>
            <a:noAutofit/>
          </a:bodyPr>
          <a:lstStyle/>
          <a:p>
            <a:pPr algn="ctr"/>
            <a:r>
              <a:rPr lang="en-US" sz="3200" dirty="0"/>
              <a:t>Reference Epoch (RE)</a:t>
            </a:r>
          </a:p>
        </p:txBody>
      </p:sp>
      <p:sp>
        <p:nvSpPr>
          <p:cNvPr id="6" name="Content Placeholder 5">
            <a:extLst>
              <a:ext uri="{FF2B5EF4-FFF2-40B4-BE49-F238E27FC236}">
                <a16:creationId xmlns:a16="http://schemas.microsoft.com/office/drawing/2014/main" id="{5D942B78-4ABB-EE99-AC23-A2C92BFEC77B}"/>
              </a:ext>
            </a:extLst>
          </p:cNvPr>
          <p:cNvSpPr>
            <a:spLocks noGrp="1"/>
          </p:cNvSpPr>
          <p:nvPr>
            <p:ph sz="half" idx="2"/>
          </p:nvPr>
        </p:nvSpPr>
        <p:spPr>
          <a:xfrm>
            <a:off x="4497387" y="1631156"/>
            <a:ext cx="4260357" cy="2963466"/>
          </a:xfrm>
        </p:spPr>
        <p:txBody>
          <a:bodyPr>
            <a:noAutofit/>
          </a:bodyPr>
          <a:lstStyle/>
          <a:p>
            <a:r>
              <a:rPr lang="en-US" dirty="0"/>
              <a:t>Position after propagated back in time from SE to RE</a:t>
            </a:r>
          </a:p>
          <a:p>
            <a:r>
              <a:rPr lang="en-US" dirty="0"/>
              <a:t>Used in NATRF2022</a:t>
            </a:r>
          </a:p>
          <a:p>
            <a:r>
              <a:rPr lang="en-US" b="1" dirty="0"/>
              <a:t>REC = RE Coordinate</a:t>
            </a:r>
          </a:p>
          <a:p>
            <a:r>
              <a:rPr lang="en-US" dirty="0"/>
              <a:t>Ground movement will be </a:t>
            </a:r>
            <a:r>
              <a:rPr lang="en-US" i="1" dirty="0"/>
              <a:t>hidden</a:t>
            </a:r>
          </a:p>
          <a:p>
            <a:endParaRPr lang="en-US" i="1" dirty="0"/>
          </a:p>
        </p:txBody>
      </p:sp>
      <p:sp>
        <p:nvSpPr>
          <p:cNvPr id="7" name="Text Placeholder 6">
            <a:extLst>
              <a:ext uri="{FF2B5EF4-FFF2-40B4-BE49-F238E27FC236}">
                <a16:creationId xmlns:a16="http://schemas.microsoft.com/office/drawing/2014/main" id="{CC50965C-82B0-AC2A-2538-0742542C42C9}"/>
              </a:ext>
            </a:extLst>
          </p:cNvPr>
          <p:cNvSpPr>
            <a:spLocks noGrp="1"/>
          </p:cNvSpPr>
          <p:nvPr>
            <p:ph type="body" sz="quarter" idx="3"/>
          </p:nvPr>
        </p:nvSpPr>
        <p:spPr>
          <a:xfrm>
            <a:off x="455613" y="1151787"/>
            <a:ext cx="4041775" cy="479822"/>
          </a:xfrm>
        </p:spPr>
        <p:txBody>
          <a:bodyPr>
            <a:noAutofit/>
          </a:bodyPr>
          <a:lstStyle/>
          <a:p>
            <a:pPr algn="ctr"/>
            <a:r>
              <a:rPr lang="en-US" sz="3200" dirty="0"/>
              <a:t>Survey Epoch (SE)</a:t>
            </a:r>
          </a:p>
        </p:txBody>
      </p:sp>
      <p:sp>
        <p:nvSpPr>
          <p:cNvPr id="8" name="Content Placeholder 7">
            <a:extLst>
              <a:ext uri="{FF2B5EF4-FFF2-40B4-BE49-F238E27FC236}">
                <a16:creationId xmlns:a16="http://schemas.microsoft.com/office/drawing/2014/main" id="{D764E3B5-2817-FA71-1354-7B4C705FE3CA}"/>
              </a:ext>
            </a:extLst>
          </p:cNvPr>
          <p:cNvSpPr>
            <a:spLocks noGrp="1"/>
          </p:cNvSpPr>
          <p:nvPr>
            <p:ph sz="quarter" idx="4"/>
          </p:nvPr>
        </p:nvSpPr>
        <p:spPr>
          <a:xfrm>
            <a:off x="455613" y="1631608"/>
            <a:ext cx="4041775" cy="2963466"/>
          </a:xfrm>
        </p:spPr>
        <p:txBody>
          <a:bodyPr>
            <a:noAutofit/>
          </a:bodyPr>
          <a:lstStyle/>
          <a:p>
            <a:r>
              <a:rPr lang="en-US" dirty="0"/>
              <a:t>Position at the moment of survey data collection</a:t>
            </a:r>
          </a:p>
          <a:p>
            <a:r>
              <a:rPr lang="en-US" dirty="0"/>
              <a:t>Used in NATRF2022</a:t>
            </a:r>
          </a:p>
          <a:p>
            <a:r>
              <a:rPr lang="en-US" b="1" dirty="0"/>
              <a:t>SEC = SE Coordinate </a:t>
            </a:r>
          </a:p>
          <a:p>
            <a:r>
              <a:rPr lang="en-US" dirty="0"/>
              <a:t>Ground movement will be </a:t>
            </a:r>
            <a:r>
              <a:rPr lang="en-US" i="1" dirty="0"/>
              <a:t>illustrated</a:t>
            </a:r>
          </a:p>
        </p:txBody>
      </p:sp>
    </p:spTree>
    <p:extLst>
      <p:ext uri="{BB962C8B-B14F-4D97-AF65-F5344CB8AC3E}">
        <p14:creationId xmlns:p14="http://schemas.microsoft.com/office/powerpoint/2010/main" val="390847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54143"/>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pc="-10" dirty="0">
                <a:cs typeface="Calibri"/>
              </a:rPr>
              <a:t>4D alignment – Epochs</a:t>
            </a:r>
            <a:endParaRPr dirty="0">
              <a:latin typeface="Cambria" panose="02040503050406030204" pitchFamily="18" charset="0"/>
              <a:cs typeface="Calibri"/>
            </a:endParaRPr>
          </a:p>
        </p:txBody>
      </p:sp>
      <p:sp>
        <p:nvSpPr>
          <p:cNvPr id="3" name="object 3"/>
          <p:cNvSpPr txBox="1"/>
          <p:nvPr/>
        </p:nvSpPr>
        <p:spPr>
          <a:xfrm>
            <a:off x="287595" y="1102843"/>
            <a:ext cx="8347586" cy="3806483"/>
          </a:xfrm>
          <a:prstGeom prst="rect">
            <a:avLst/>
          </a:prstGeom>
        </p:spPr>
        <p:txBody>
          <a:bodyPr vert="horz" wrap="square" lIns="0" tIns="12700" rIns="0" bIns="0" rtlCol="0">
            <a:noAutofit/>
          </a:bodyPr>
          <a:lstStyle/>
          <a:p>
            <a:pPr marL="12699" marR="5080" algn="ctr" defTabSz="342900" fontAlgn="base">
              <a:spcBef>
                <a:spcPts val="100"/>
              </a:spcBef>
              <a:spcAft>
                <a:spcPct val="0"/>
              </a:spcAft>
              <a:tabLst>
                <a:tab pos="354956" algn="l"/>
                <a:tab pos="355591" algn="l"/>
              </a:tabLst>
              <a:defRPr/>
            </a:pPr>
            <a:r>
              <a:rPr lang="en-US" sz="2400" spc="-5" dirty="0">
                <a:solidFill>
                  <a:prstClr val="black"/>
                </a:solidFill>
                <a:latin typeface="Cambria" panose="02040503050406030204" pitchFamily="18" charset="0"/>
                <a:ea typeface="Cambria" panose="02040503050406030204" pitchFamily="18" charset="0"/>
                <a:cs typeface="Calibri"/>
              </a:rPr>
              <a:t>One epoch in which ITRF2020 will be equal to NATRF2022… </a:t>
            </a:r>
          </a:p>
          <a:p>
            <a:pPr marL="355599" marR="5080" indent="-342900" defTabSz="342900" fontAlgn="base">
              <a:spcBef>
                <a:spcPts val="100"/>
              </a:spcBef>
              <a:spcAft>
                <a:spcPct val="0"/>
              </a:spcAft>
              <a:buFont typeface="Arial" panose="020B0604020202020204" pitchFamily="34" charset="0"/>
              <a:buChar char="•"/>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a:p>
            <a:pPr marL="12699" marR="5080" algn="ctr" defTabSz="342900" fontAlgn="base">
              <a:spcBef>
                <a:spcPts val="100"/>
              </a:spcBef>
              <a:spcAft>
                <a:spcPct val="0"/>
              </a:spcAft>
              <a:tabLst>
                <a:tab pos="354956" algn="l"/>
                <a:tab pos="355591" algn="l"/>
              </a:tabLst>
              <a:defRPr/>
            </a:pPr>
            <a:r>
              <a:rPr lang="en-US" sz="27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At 00:00 on January 01, 2020 any given coordinates in</a:t>
            </a:r>
          </a:p>
          <a:p>
            <a:pPr marL="12699" marR="5080" algn="ctr" defTabSz="342900" fontAlgn="base">
              <a:spcBef>
                <a:spcPts val="900"/>
              </a:spcBef>
              <a:tabLst>
                <a:tab pos="354956" algn="l"/>
                <a:tab pos="355591" algn="l"/>
              </a:tabLst>
              <a:defRPr/>
            </a:pPr>
            <a:r>
              <a:rPr lang="en-US" sz="27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ITRF2020 (epoch 2020.0) = NATRF2022 (epoch 2020.0)</a:t>
            </a:r>
          </a:p>
          <a:p>
            <a:pPr marL="12699" marR="5080" defTabSz="342900" fontAlgn="base">
              <a:spcBef>
                <a:spcPts val="100"/>
              </a:spcBef>
              <a:spcAft>
                <a:spcPct val="0"/>
              </a:spcAft>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p:txBody>
      </p:sp>
    </p:spTree>
    <p:custDataLst>
      <p:tags r:id="rId1"/>
    </p:custDataLst>
    <p:extLst>
      <p:ext uri="{BB962C8B-B14F-4D97-AF65-F5344CB8AC3E}">
        <p14:creationId xmlns:p14="http://schemas.microsoft.com/office/powerpoint/2010/main" val="386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1197000" y="924142"/>
            <a:ext cx="6619260" cy="1205624"/>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6" name="Rectangle 5"/>
          <p:cNvSpPr/>
          <p:nvPr/>
        </p:nvSpPr>
        <p:spPr>
          <a:xfrm>
            <a:off x="1197000" y="3531476"/>
            <a:ext cx="6619260" cy="120562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p:cNvSpPr/>
          <p:nvPr/>
        </p:nvSpPr>
        <p:spPr>
          <a:xfrm>
            <a:off x="1197000" y="2129766"/>
            <a:ext cx="6619260" cy="1401710"/>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 name="Content Placeholder 2"/>
          <p:cNvSpPr>
            <a:spLocks noGrp="1"/>
          </p:cNvSpPr>
          <p:nvPr>
            <p:ph idx="1"/>
          </p:nvPr>
        </p:nvSpPr>
        <p:spPr>
          <a:xfrm>
            <a:off x="1238865" y="885826"/>
            <a:ext cx="6619261" cy="4162424"/>
          </a:xfrm>
        </p:spPr>
        <p:txBody>
          <a:bodyPr/>
          <a:lstStyle/>
          <a:p>
            <a:pPr marL="0" indent="0">
              <a:buNone/>
            </a:pPr>
            <a:r>
              <a:rPr lang="en-US" sz="2400" b="1" dirty="0"/>
              <a:t>Conversion</a:t>
            </a:r>
            <a:endParaRPr lang="en-US" sz="1500" dirty="0"/>
          </a:p>
          <a:p>
            <a:pPr marL="516731" lvl="2" indent="-173831">
              <a:buFont typeface="Cambria" panose="02040503050406030204" pitchFamily="18" charset="0"/>
              <a:buChar char="–"/>
            </a:pPr>
            <a:r>
              <a:rPr lang="en-US" dirty="0"/>
              <a:t>change the </a:t>
            </a:r>
            <a:r>
              <a:rPr lang="en-US" b="1" i="1" dirty="0"/>
              <a:t>type</a:t>
            </a:r>
            <a:r>
              <a:rPr lang="en-US" dirty="0"/>
              <a:t> of coordinate</a:t>
            </a:r>
          </a:p>
          <a:p>
            <a:pPr marL="516731" lvl="2" indent="-173831">
              <a:buFont typeface="Cambria" panose="02040503050406030204" pitchFamily="18" charset="0"/>
              <a:buChar char="–"/>
            </a:pPr>
            <a:r>
              <a:rPr lang="en-US" sz="1600" dirty="0">
                <a:sym typeface="Wingdings" panose="05000000000000000000" pitchFamily="2" charset="2"/>
              </a:rPr>
              <a:t>NAD83(2011) </a:t>
            </a:r>
            <a:r>
              <a:rPr lang="en-US" sz="1600" b="1" i="1" dirty="0"/>
              <a:t>latitude &amp; longitude </a:t>
            </a:r>
            <a:r>
              <a:rPr lang="en-US" sz="1600" dirty="0">
                <a:sym typeface="Wingdings" panose="05000000000000000000" pitchFamily="2" charset="2"/>
              </a:rPr>
              <a:t> NAD83(2011)</a:t>
            </a:r>
            <a:r>
              <a:rPr lang="en-US" sz="1600" dirty="0"/>
              <a:t> </a:t>
            </a:r>
            <a:r>
              <a:rPr lang="en-US" sz="1600" b="1" i="1" dirty="0"/>
              <a:t>SPCS</a:t>
            </a:r>
          </a:p>
          <a:p>
            <a:pPr marL="0" lvl="1" indent="0">
              <a:buNone/>
            </a:pPr>
            <a:r>
              <a:rPr lang="en-US" sz="2400" b="1" dirty="0"/>
              <a:t>Transformation</a:t>
            </a:r>
          </a:p>
          <a:p>
            <a:pPr marL="516731" lvl="2" indent="-173831">
              <a:buFont typeface="Cambria" panose="02040503050406030204" pitchFamily="18" charset="0"/>
              <a:buChar char="–"/>
            </a:pPr>
            <a:r>
              <a:rPr lang="en-US" dirty="0"/>
              <a:t>change the </a:t>
            </a:r>
            <a:r>
              <a:rPr lang="en-US" b="1" i="1" dirty="0"/>
              <a:t>datum</a:t>
            </a:r>
            <a:r>
              <a:rPr lang="en-US" dirty="0"/>
              <a:t> of coordinate</a:t>
            </a:r>
          </a:p>
          <a:p>
            <a:pPr marL="516731" lvl="2" indent="-173831">
              <a:buFont typeface="Cambria" panose="02040503050406030204" pitchFamily="18" charset="0"/>
              <a:buChar char="–"/>
            </a:pPr>
            <a:r>
              <a:rPr lang="en-US" sz="1600" b="1" i="1" dirty="0"/>
              <a:t>NGVD29</a:t>
            </a:r>
            <a:r>
              <a:rPr lang="en-US" sz="1600" i="1" dirty="0"/>
              <a:t> </a:t>
            </a:r>
            <a:r>
              <a:rPr lang="en-US" sz="1600" dirty="0"/>
              <a:t>height </a:t>
            </a:r>
            <a:r>
              <a:rPr lang="en-US" sz="1600" dirty="0">
                <a:sym typeface="Wingdings" panose="05000000000000000000" pitchFamily="2" charset="2"/>
              </a:rPr>
              <a:t></a:t>
            </a:r>
            <a:r>
              <a:rPr lang="en-US" sz="1600" dirty="0"/>
              <a:t> </a:t>
            </a:r>
            <a:r>
              <a:rPr lang="en-US" sz="1600" b="1" i="1" dirty="0"/>
              <a:t>NAVD88</a:t>
            </a:r>
            <a:r>
              <a:rPr lang="en-US" sz="1600" i="1" dirty="0"/>
              <a:t> </a:t>
            </a:r>
            <a:r>
              <a:rPr lang="en-US" sz="1600" dirty="0"/>
              <a:t>height</a:t>
            </a:r>
          </a:p>
          <a:p>
            <a:pPr marL="516731" lvl="2" indent="-173831">
              <a:buFont typeface="Cambria" panose="02040503050406030204" pitchFamily="18" charset="0"/>
              <a:buChar char="–"/>
            </a:pPr>
            <a:r>
              <a:rPr lang="en-US" sz="1600" b="1" i="1" dirty="0"/>
              <a:t>NAD 27 </a:t>
            </a:r>
            <a:r>
              <a:rPr lang="en-US" sz="1600" dirty="0"/>
              <a:t>latitude &amp; longitude </a:t>
            </a:r>
            <a:r>
              <a:rPr lang="en-US" sz="1600" dirty="0">
                <a:sym typeface="Wingdings" panose="05000000000000000000" pitchFamily="2" charset="2"/>
              </a:rPr>
              <a:t></a:t>
            </a:r>
            <a:r>
              <a:rPr lang="en-US" sz="1600" dirty="0"/>
              <a:t> </a:t>
            </a:r>
            <a:r>
              <a:rPr lang="en-US" sz="1600" b="1" i="1" dirty="0"/>
              <a:t>NAD 83(2011) </a:t>
            </a:r>
            <a:r>
              <a:rPr lang="en-US" sz="1600" dirty="0"/>
              <a:t>latitude &amp; longitude</a:t>
            </a:r>
          </a:p>
          <a:p>
            <a:pPr marL="0" indent="0">
              <a:buNone/>
            </a:pPr>
            <a:r>
              <a:rPr lang="en-US" sz="2400" b="1" dirty="0"/>
              <a:t>Propagation</a:t>
            </a:r>
          </a:p>
          <a:p>
            <a:pPr marL="516731" lvl="2" indent="-173831">
              <a:buFont typeface="Cambria" panose="02040503050406030204" pitchFamily="18" charset="0"/>
              <a:buChar char="–"/>
            </a:pPr>
            <a:r>
              <a:rPr lang="en-US" dirty="0"/>
              <a:t>change the </a:t>
            </a:r>
            <a:r>
              <a:rPr lang="en-US" b="1" i="1" dirty="0"/>
              <a:t>epoch</a:t>
            </a:r>
            <a:r>
              <a:rPr lang="en-US" dirty="0"/>
              <a:t> of coordinate</a:t>
            </a:r>
          </a:p>
          <a:p>
            <a:pPr marL="516731" lvl="2" indent="-173831">
              <a:buFont typeface="Cambria" panose="02040503050406030204" pitchFamily="18" charset="0"/>
              <a:buChar char="–"/>
            </a:pPr>
            <a:r>
              <a:rPr lang="en-US" sz="1600" dirty="0"/>
              <a:t>NATRF2022 </a:t>
            </a:r>
            <a:r>
              <a:rPr lang="en-US" sz="1600" b="1" i="1" dirty="0"/>
              <a:t>epoch 2020.00</a:t>
            </a:r>
            <a:r>
              <a:rPr lang="en-US" sz="1600" dirty="0"/>
              <a:t> to NATRF2022 </a:t>
            </a:r>
            <a:r>
              <a:rPr lang="en-US" sz="1600"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300" dirty="0">
                <a:latin typeface="Cambria" panose="02040503050406030204" pitchFamily="18" charset="0"/>
                <a:ea typeface="Tahoma" panose="020B0604030504040204" pitchFamily="34" charset="0"/>
                <a:cs typeface="Tahoma" panose="020B0604030504040204" pitchFamily="34" charset="0"/>
              </a:rPr>
              <a:t>Terminology - </a:t>
            </a:r>
            <a:r>
              <a:rPr lang="en-US" sz="3300"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20297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1" y="1206042"/>
            <a:ext cx="6858000" cy="705321"/>
          </a:xfrm>
          <a:prstGeom prst="rect">
            <a:avLst/>
          </a:prstGeom>
        </p:spPr>
        <p:txBody>
          <a:bodyPr vert="horz" wrap="square" lIns="0" tIns="12700" rIns="0" bIns="0" rtlCol="0">
            <a:spAutoFit/>
          </a:bodyPr>
          <a:lstStyle/>
          <a:p>
            <a:pPr marL="0" lvl="1" algn="ctr">
              <a:spcBef>
                <a:spcPts val="100"/>
              </a:spcBef>
            </a:pPr>
            <a:r>
              <a:rPr lang="en-US" sz="4500" spc="-5" dirty="0">
                <a:solidFill>
                  <a:prstClr val="black"/>
                </a:solidFill>
                <a:latin typeface="Cambria" panose="02040503050406030204" pitchFamily="18" charset="0"/>
                <a:cs typeface="Calibri"/>
              </a:rPr>
              <a:t>How will you do that?</a:t>
            </a:r>
          </a:p>
        </p:txBody>
      </p:sp>
      <p:sp>
        <p:nvSpPr>
          <p:cNvPr id="13" name="Title"/>
          <p:cNvSpPr txBox="1">
            <a:spLocks noGrp="1"/>
          </p:cNvSpPr>
          <p:nvPr>
            <p:ph type="title"/>
          </p:nvPr>
        </p:nvSpPr>
        <p:spPr>
          <a:xfrm>
            <a:off x="1402200" y="2327315"/>
            <a:ext cx="6339600" cy="70532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500" spc="-30" dirty="0">
                <a:cs typeface="Calibri"/>
              </a:rPr>
              <a:t>NCAT</a:t>
            </a:r>
            <a:endParaRPr sz="1800" dirty="0">
              <a:cs typeface="Calibri"/>
            </a:endParaRPr>
          </a:p>
        </p:txBody>
      </p:sp>
      <p:sp>
        <p:nvSpPr>
          <p:cNvPr id="4" name="Title" hidden="1"/>
          <p:cNvSpPr txBox="1">
            <a:spLocks/>
          </p:cNvSpPr>
          <p:nvPr/>
        </p:nvSpPr>
        <p:spPr bwMode="auto">
          <a:xfrm>
            <a:off x="1402200" y="3509351"/>
            <a:ext cx="6339600"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a:spcBef>
                <a:spcPts val="100"/>
              </a:spcBef>
            </a:pPr>
            <a:r>
              <a:rPr lang="en-US" sz="3000" spc="-30" dirty="0">
                <a:latin typeface="Cambria" panose="02040503050406030204" pitchFamily="18" charset="0"/>
                <a:cs typeface="Calibri"/>
              </a:rPr>
              <a:t>Epochs/Time/4D</a:t>
            </a:r>
            <a:endParaRPr lang="en-US" sz="3000" dirty="0">
              <a:latin typeface="Cambria" panose="02040503050406030204" pitchFamily="18" charset="0"/>
              <a:cs typeface="Calibri"/>
            </a:endParaRPr>
          </a:p>
        </p:txBody>
      </p:sp>
      <p:sp>
        <p:nvSpPr>
          <p:cNvPr id="2" name="Title 2">
            <a:extLst>
              <a:ext uri="{FF2B5EF4-FFF2-40B4-BE49-F238E27FC236}">
                <a16:creationId xmlns:a16="http://schemas.microsoft.com/office/drawing/2014/main" id="{6E6DE1D4-33C3-52CD-D386-C7B3810C904F}"/>
              </a:ext>
            </a:extLst>
          </p:cNvPr>
          <p:cNvSpPr txBox="1">
            <a:spLocks/>
          </p:cNvSpPr>
          <p:nvPr/>
        </p:nvSpPr>
        <p:spPr>
          <a:xfrm>
            <a:off x="1143001" y="3147239"/>
            <a:ext cx="6858001" cy="130446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3750"/>
              <a:t>NGS Coordinate Conversion And Transformation Tool (NCAT)</a:t>
            </a:r>
            <a:endParaRPr lang="en-US" sz="3750" dirty="0"/>
          </a:p>
        </p:txBody>
      </p:sp>
    </p:spTree>
    <p:extLst>
      <p:ext uri="{BB962C8B-B14F-4D97-AF65-F5344CB8AC3E}">
        <p14:creationId xmlns:p14="http://schemas.microsoft.com/office/powerpoint/2010/main" val="18752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143001" y="2906285"/>
            <a:ext cx="6857999"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i="1" spc="-30" dirty="0">
                <a:cs typeface="Calibri"/>
              </a:rPr>
              <a:t>Yes, we are delayed.</a:t>
            </a:r>
            <a:endParaRPr sz="3600" i="1" dirty="0">
              <a:cs typeface="Calibri"/>
            </a:endParaRPr>
          </a:p>
        </p:txBody>
      </p:sp>
      <p:sp>
        <p:nvSpPr>
          <p:cNvPr id="3" name="nsrs modernization"/>
          <p:cNvSpPr txBox="1"/>
          <p:nvPr/>
        </p:nvSpPr>
        <p:spPr>
          <a:xfrm>
            <a:off x="1143001" y="1829574"/>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spc="-5"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4174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a:hlinkClick r:id="rId3"/>
          </p:cNvPr>
          <p:cNvPicPr>
            <a:picLocks noChangeAspect="1" noGrp="1"/>
          </p:cNvPicPr>
          <p:nvPr>
            <p:ph idx="1"/>
          </p:nvPr>
        </p:nvPicPr>
        <p:blipFill rotWithShape="1">
          <a:blip r:embed="rId4">
            <a:extLst>
              <a:ext uri="{28A0092B-C50C-407E-A947-70E740481C1C}">
                <a14:useLocalDpi xmlns:a14="http://schemas.microsoft.com/office/drawing/2010/main" val="0"/>
              </a:ext>
            </a:extLst>
          </a:blip>
          <a:srcRect r="14" t="60"/>
          <a:stretch/>
        </p:blipFill>
        <p:spPr>
          <a:xfrm>
            <a:off x="1143000" y="0"/>
            <a:ext cx="6857998" cy="3545225"/>
          </a:xfrm>
          <a:ln w="38100">
            <a:solidFill>
              <a:schemeClr val="bg1">
                <a:lumMod val="50000"/>
              </a:schemeClr>
            </a:solidFill>
          </a:ln>
        </p:spPr>
      </p:pic>
      <p:sp>
        <p:nvSpPr>
          <p:cNvPr id="3" name="Title 2"/>
          <p:cNvSpPr>
            <a:spLocks noGrp="1"/>
          </p:cNvSpPr>
          <p:nvPr>
            <p:ph type="title"/>
          </p:nvPr>
        </p:nvSpPr>
        <p:spPr>
          <a:xfrm>
            <a:off x="1143000" y="3641310"/>
            <a:ext cx="6858001" cy="1304468"/>
          </a:xfrm>
        </p:spPr>
        <p:txBody>
          <a:bodyPr/>
          <a:lstStyle/>
          <a:p>
            <a:r>
              <a:rPr dirty="0" lang="en-US" sz="3750"/>
              <a:t>NGS Coordinate Conversion And Transformation Tool (NCAT)</a:t>
            </a:r>
          </a:p>
        </p:txBody>
      </p:sp>
      <p:sp>
        <p:nvSpPr>
          <p:cNvPr id="5" name="Rounded Rectangle 4"/>
          <p:cNvSpPr/>
          <p:nvPr/>
        </p:nvSpPr>
        <p:spPr>
          <a:xfrm>
            <a:off x="1212850" y="25768"/>
            <a:ext cx="930275" cy="266333"/>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1">
                                  <p:stCondLst>
                                    <p:cond delay="150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9" name="Rounded Rectangle 8"/>
          <p:cNvSpPr/>
          <p:nvPr/>
        </p:nvSpPr>
        <p:spPr>
          <a:xfrm>
            <a:off x="1265830" y="2579427"/>
            <a:ext cx="6100550" cy="614149"/>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1" name="Rounded Rectangle 10"/>
          <p:cNvSpPr/>
          <p:nvPr/>
        </p:nvSpPr>
        <p:spPr>
          <a:xfrm>
            <a:off x="2139950" y="12699"/>
            <a:ext cx="882650"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2" name="Rounded Rectangle 11"/>
          <p:cNvSpPr/>
          <p:nvPr/>
        </p:nvSpPr>
        <p:spPr>
          <a:xfrm>
            <a:off x="3022600"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cstate="print" r:embed="rId2">
            <a:extLst>
              <a:ext uri="{28A0092B-C50C-407E-A947-70E740481C1C}">
                <a14:useLocalDpi xmlns:a14="http://schemas.microsoft.com/office/drawing/2010/main" val="0"/>
              </a:ext>
            </a:extLst>
          </a:blip>
          <a:srcRect b="32" t="102"/>
          <a:stretch/>
        </p:blipFill>
        <p:spPr>
          <a:xfrm>
            <a:off x="1143000" y="693361"/>
            <a:ext cx="6858000" cy="445013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 r="101"/>
          <a:stretch/>
        </p:blipFill>
        <p:spPr>
          <a:xfrm>
            <a:off x="217646" y="670107"/>
            <a:ext cx="2107713" cy="4421328"/>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84912" l="25295" r="22428" t="7092"/>
          <a:stretch/>
        </p:blipFill>
        <p:spPr>
          <a:xfrm>
            <a:off x="2409886" y="725006"/>
            <a:ext cx="5506586" cy="546854"/>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2530908" y="1357649"/>
            <a:ext cx="4564079" cy="3285452"/>
          </a:xfrm>
          <a:prstGeom prst="rect">
            <a:avLst/>
          </a:prstGeom>
        </p:spPr>
        <p:txBody>
          <a:bodyPr/>
          <a:lstStyle>
            <a:lvl1pPr algn="l" defTabSz="457200" eaLnBrk="0" fontAlgn="base" hangingPunct="0" indent="-342900" marL="342900" rtl="0">
              <a:spcBef>
                <a:spcPct val="20000"/>
              </a:spcBef>
              <a:spcAft>
                <a:spcPct val="0"/>
              </a:spcAft>
              <a:buFont charset="0" typeface="Arial"/>
              <a:buChar char="•"/>
              <a:defRPr kern="1200" sz="3200">
                <a:solidFill>
                  <a:schemeClr val="tx1"/>
                </a:solidFill>
                <a:latin typeface="+mn-lt"/>
                <a:ea charset="-128" pitchFamily="34" typeface="MS PGothic"/>
                <a:cs charset="0" typeface="ＭＳ Ｐゴシック"/>
              </a:defRPr>
            </a:lvl1pPr>
            <a:lvl2pPr algn="l" defTabSz="457200" eaLnBrk="0" fontAlgn="base" hangingPunct="0" indent="-285750" marL="742950" rtl="0">
              <a:spcBef>
                <a:spcPct val="20000"/>
              </a:spcBef>
              <a:spcAft>
                <a:spcPct val="0"/>
              </a:spcAft>
              <a:buFont charset="0" typeface="Arial"/>
              <a:buChar char="–"/>
              <a:defRPr kern="1200" sz="2800">
                <a:solidFill>
                  <a:schemeClr val="tx1"/>
                </a:solidFill>
                <a:latin typeface="+mn-lt"/>
                <a:ea charset="-128" pitchFamily="34" typeface="MS PGothic"/>
                <a:cs typeface="+mn-cs"/>
              </a:defRPr>
            </a:lvl2pPr>
            <a:lvl3pPr algn="l" defTabSz="457200" eaLnBrk="0" fontAlgn="base" hangingPunct="0" indent="-228600" marL="1143000" rtl="0">
              <a:spcBef>
                <a:spcPct val="20000"/>
              </a:spcBef>
              <a:spcAft>
                <a:spcPct val="0"/>
              </a:spcAft>
              <a:buFont charset="0" typeface="Arial"/>
              <a:buChar char="•"/>
              <a:defRPr kern="1200" sz="2400">
                <a:solidFill>
                  <a:schemeClr val="tx1"/>
                </a:solidFill>
                <a:latin typeface="+mn-lt"/>
                <a:ea charset="-128" pitchFamily="34" typeface="MS PGothic"/>
                <a:cs typeface="+mn-cs"/>
              </a:defRPr>
            </a:lvl3pPr>
            <a:lvl4pPr algn="l" defTabSz="457200" eaLnBrk="0" fontAlgn="base" hangingPunct="0" indent="-228600" marL="1600200" rtl="0">
              <a:spcBef>
                <a:spcPct val="20000"/>
              </a:spcBef>
              <a:spcAft>
                <a:spcPct val="0"/>
              </a:spcAft>
              <a:buFont charset="0" typeface="Arial"/>
              <a:buChar char="–"/>
              <a:defRPr kern="1200" sz="2000">
                <a:solidFill>
                  <a:schemeClr val="tx1"/>
                </a:solidFill>
                <a:latin typeface="+mn-lt"/>
                <a:ea charset="-128" pitchFamily="34" typeface="MS PGothic"/>
                <a:cs typeface="+mn-cs"/>
              </a:defRPr>
            </a:lvl4pPr>
            <a:lvl5pPr algn="l" defTabSz="457200" eaLnBrk="0" fontAlgn="base" hangingPunct="0" indent="-228600" marL="2057400" rtl="0">
              <a:spcBef>
                <a:spcPct val="20000"/>
              </a:spcBef>
              <a:spcAft>
                <a:spcPct val="0"/>
              </a:spcAft>
              <a:buFont charset="0" typeface="Arial"/>
              <a:buChar char="»"/>
              <a:defRPr kern="1200" sz="2000">
                <a:solidFill>
                  <a:schemeClr val="tx1"/>
                </a:solidFill>
                <a:latin typeface="+mn-lt"/>
                <a:ea charset="-128" pitchFamily="34" typeface="MS PGothic"/>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r>
              <a:rPr dirty="0" lang="en-US" sz="2400">
                <a:latin charset="0" panose="02040503050406030204" pitchFamily="18" typeface="Cambria"/>
                <a:ea charset="0" panose="02040503050406030204" pitchFamily="18" typeface="Cambria"/>
              </a:rPr>
              <a:t>Note that each operation is a separate service</a:t>
            </a:r>
            <a:endParaRPr dirty="0" i="1" lang="en-US" sz="2400">
              <a:solidFill>
                <a:schemeClr val="tx1">
                  <a:lumMod val="50000"/>
                  <a:lumOff val="50000"/>
                </a:schemeClr>
              </a:solidFill>
              <a:latin charset="0" panose="02040503050406030204" pitchFamily="18" typeface="Cambria"/>
              <a:ea charset="0" panose="02040503050406030204" pitchFamily="18" typeface="Cambria"/>
            </a:endParaRPr>
          </a:p>
          <a:p>
            <a:pPr indent="0" lvl="2" marL="685800">
              <a:buNone/>
            </a:pPr>
            <a:endParaRPr dirty="0" lang="en-US" sz="1800">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47402" l="79041" r="572" t="5770"/>
          <a:stretch/>
        </p:blipFill>
        <p:spPr>
          <a:xfrm>
            <a:off x="6772297" y="1692929"/>
            <a:ext cx="2201338" cy="3285452"/>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3133682" y="2571750"/>
            <a:ext cx="2571837" cy="1761494"/>
          </a:xfrm>
          <a:prstGeom prst="cloud">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dirty="0" i="1" lang="en-US" sz="2100">
                <a:solidFill>
                  <a:schemeClr val="tx1"/>
                </a:solidFill>
              </a:rPr>
              <a:t>Struggling?</a:t>
            </a:r>
          </a:p>
          <a:p>
            <a:pPr algn="ctr"/>
            <a:r>
              <a:rPr dirty="0" i="1" lang="en-US" sz="2100">
                <a:solidFill>
                  <a:schemeClr val="tx1"/>
                </a:solidFill>
              </a:rPr>
              <a:t>Contact us.</a:t>
            </a:r>
          </a:p>
          <a:p>
            <a:pPr algn="ctr"/>
            <a:r>
              <a:rPr dirty="0" i="1" lang="en-US" sz="2100">
                <a:solidFill>
                  <a:schemeClr val="tx1"/>
                </a:solidFill>
              </a:rPr>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12" name="Rounded Rectangle 11"/>
          <p:cNvSpPr/>
          <p:nvPr/>
        </p:nvSpPr>
        <p:spPr>
          <a:xfrm>
            <a:off x="3558087"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41588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dirty="0" lang="en-US" sz="3750">
                <a:solidFill>
                  <a:prstClr val="black"/>
                </a:solidFill>
                <a:latin charset="0" panose="02040503050406030204" pitchFamily="18" typeface="Cambria"/>
                <a:ea charset="0" panose="02040503050406030204" pitchFamily="18" typeface="Cambria"/>
              </a:rPr>
              <a:t>NGS Coordinate Conversion And Transformation Tool (NCAT)</a:t>
            </a:r>
          </a:p>
        </p:txBody>
      </p:sp>
      <p:pic>
        <p:nvPicPr>
          <p:cNvPr id="2" name="Picture 1">
            <a:extLst>
              <a:ext uri="{FF2B5EF4-FFF2-40B4-BE49-F238E27FC236}">
                <a16:creationId xmlns:a16="http://schemas.microsoft.com/office/drawing/2014/main" id="{09C822F0-B8AE-4DD1-BD02-5D75F7D29249}"/>
              </a:ext>
            </a:extLst>
          </p:cNvPr>
          <p:cNvPicPr>
            <a:picLocks noChangeAspect="1"/>
          </p:cNvPicPr>
          <p:nvPr/>
        </p:nvPicPr>
        <p:blipFill rotWithShape="1">
          <a:blip r:embed="rId3"/>
          <a:srcRect t="71"/>
          <a:stretch/>
        </p:blipFill>
        <p:spPr>
          <a:xfrm>
            <a:off x="18515" y="922421"/>
            <a:ext cx="9144292" cy="2430379"/>
          </a:xfrm>
          <a:prstGeom prst="rect">
            <a:avLst/>
          </a:prstGeom>
        </p:spPr>
      </p:pic>
      <p:sp>
        <p:nvSpPr>
          <p:cNvPr id="6" name="Rounded Rectangle 11">
            <a:extLst>
              <a:ext uri="{FF2B5EF4-FFF2-40B4-BE49-F238E27FC236}">
                <a16:creationId xmlns:a16="http://schemas.microsoft.com/office/drawing/2014/main" id="{AF3609F6-8410-4099-B57D-F81F833EE042}"/>
              </a:ext>
            </a:extLst>
          </p:cNvPr>
          <p:cNvSpPr/>
          <p:nvPr/>
        </p:nvSpPr>
        <p:spPr>
          <a:xfrm>
            <a:off x="3176338" y="1619250"/>
            <a:ext cx="1437572" cy="335031"/>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
        <p:nvSpPr>
          <p:cNvPr id="7" name="Rounded Rectangle 11">
            <a:extLst>
              <a:ext uri="{FF2B5EF4-FFF2-40B4-BE49-F238E27FC236}">
                <a16:creationId xmlns:a16="http://schemas.microsoft.com/office/drawing/2014/main" id="{49F2FEC5-B37C-48C0-97AE-F92E0F934F89}"/>
              </a:ext>
            </a:extLst>
          </p:cNvPr>
          <p:cNvSpPr/>
          <p:nvPr/>
        </p:nvSpPr>
        <p:spPr>
          <a:xfrm>
            <a:off x="2309503" y="2724150"/>
            <a:ext cx="567047" cy="259080"/>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65000868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6"/>
                                        </p:tgtEl>
                                        <p:attrNameLst>
                                          <p:attrName>style.visibility</p:attrName>
                                        </p:attrNameLst>
                                      </p:cBhvr>
                                      <p:to>
                                        <p:strVal val="visible"/>
                                      </p:to>
                                    </p:set>
                                    <p:animEffect filter="wheel(1)" transition="in">
                                      <p:cBhvr>
                                        <p:cTn dur="2000" id="7"/>
                                        <p:tgtEl>
                                          <p:spTgt spid="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1" presetSubtype="1">
                                  <p:stCondLst>
                                    <p:cond delay="0"/>
                                  </p:stCondLst>
                                  <p:childTnLst>
                                    <p:set>
                                      <p:cBhvr>
                                        <p:cTn dur="1" fill="hold" id="11">
                                          <p:stCondLst>
                                            <p:cond delay="0"/>
                                          </p:stCondLst>
                                        </p:cTn>
                                        <p:tgtEl>
                                          <p:spTgt spid="7"/>
                                        </p:tgtEl>
                                        <p:attrNameLst>
                                          <p:attrName>style.visibility</p:attrName>
                                        </p:attrNameLst>
                                      </p:cBhvr>
                                      <p:to>
                                        <p:strVal val="visible"/>
                                      </p:to>
                                    </p:set>
                                    <p:animEffect filter="wheel(1)" transition="in">
                                      <p:cBhvr>
                                        <p:cTn dur="2000" id="1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7"/>
    </p:bldLst>
  </p:timing>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1143000" y="52065"/>
            <a:ext cx="6858000" cy="857250"/>
          </a:xfrm>
        </p:spPr>
        <p:txBody>
          <a:bodyPr/>
          <a:lstStyle/>
          <a:p>
            <a:r>
              <a:rPr dirty="0" lang="en-US" sz="3000">
                <a:solidFill>
                  <a:prstClr val="black"/>
                </a:solidFill>
              </a:rPr>
              <a:t>NCAT source code is on GitHub</a:t>
            </a:r>
            <a:endParaRPr dirty="0" lang="en-US" sz="24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1143000" y="741481"/>
            <a:ext cx="6858000" cy="440201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FE0F-E846-4310-B6A5-27BED1E711C5}"/>
              </a:ext>
            </a:extLst>
          </p:cNvPr>
          <p:cNvSpPr>
            <a:spLocks noGrp="1"/>
          </p:cNvSpPr>
          <p:nvPr>
            <p:ph type="title"/>
          </p:nvPr>
        </p:nvSpPr>
        <p:spPr/>
        <p:txBody>
          <a:bodyPr/>
          <a:lstStyle/>
          <a:p>
            <a:r>
              <a:rPr lang="en-US" dirty="0"/>
              <a:t>NOAA </a:t>
            </a:r>
            <a:r>
              <a:rPr lang="en-US" dirty="0" err="1"/>
              <a:t>VDatum</a:t>
            </a:r>
            <a:endParaRPr lang="en-US" dirty="0"/>
          </a:p>
        </p:txBody>
      </p:sp>
    </p:spTree>
    <p:extLst>
      <p:ext uri="{BB962C8B-B14F-4D97-AF65-F5344CB8AC3E}">
        <p14:creationId xmlns:p14="http://schemas.microsoft.com/office/powerpoint/2010/main" val="757531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94CCE-0F4E-4E41-B8C7-EDD9B2566D37}"/>
              </a:ext>
            </a:extLst>
          </p:cNvPr>
          <p:cNvSpPr>
            <a:spLocks noGrp="1"/>
          </p:cNvSpPr>
          <p:nvPr>
            <p:ph type="title"/>
          </p:nvPr>
        </p:nvSpPr>
        <p:spPr>
          <a:xfrm>
            <a:off x="457200" y="205979"/>
            <a:ext cx="8229600" cy="857250"/>
          </a:xfrm>
        </p:spPr>
        <p:txBody>
          <a:bodyPr/>
          <a:lstStyle/>
          <a:p>
            <a:r>
              <a:rPr lang="en-US" dirty="0"/>
              <a:t>What’s the difference?</a:t>
            </a:r>
          </a:p>
        </p:txBody>
      </p:sp>
      <p:sp>
        <p:nvSpPr>
          <p:cNvPr id="5" name="Text Placeholder 4">
            <a:extLst>
              <a:ext uri="{FF2B5EF4-FFF2-40B4-BE49-F238E27FC236}">
                <a16:creationId xmlns:a16="http://schemas.microsoft.com/office/drawing/2014/main" id="{9DD44A66-41DC-42BE-93ED-223C5D6BDDF8}"/>
              </a:ext>
            </a:extLst>
          </p:cNvPr>
          <p:cNvSpPr>
            <a:spLocks noGrp="1"/>
          </p:cNvSpPr>
          <p:nvPr>
            <p:ph type="body" idx="1"/>
          </p:nvPr>
        </p:nvSpPr>
        <p:spPr>
          <a:xfrm>
            <a:off x="457200" y="1151335"/>
            <a:ext cx="4040188" cy="479822"/>
          </a:xfrm>
        </p:spPr>
        <p:txBody>
          <a:bodyPr>
            <a:noAutofit/>
          </a:bodyPr>
          <a:lstStyle/>
          <a:p>
            <a:pPr algn="ctr"/>
            <a:r>
              <a:rPr lang="en-US" sz="3600" dirty="0"/>
              <a:t>NCAT</a:t>
            </a:r>
          </a:p>
        </p:txBody>
      </p:sp>
      <p:sp>
        <p:nvSpPr>
          <p:cNvPr id="6" name="Content Placeholder 5">
            <a:extLst>
              <a:ext uri="{FF2B5EF4-FFF2-40B4-BE49-F238E27FC236}">
                <a16:creationId xmlns:a16="http://schemas.microsoft.com/office/drawing/2014/main" id="{2A050FD4-17A7-470F-B082-14678D57E679}"/>
              </a:ext>
            </a:extLst>
          </p:cNvPr>
          <p:cNvSpPr>
            <a:spLocks noGrp="1"/>
          </p:cNvSpPr>
          <p:nvPr>
            <p:ph sz="half" idx="2"/>
          </p:nvPr>
        </p:nvSpPr>
        <p:spPr>
          <a:xfrm>
            <a:off x="457200" y="1630362"/>
            <a:ext cx="4040188" cy="3513137"/>
          </a:xfrm>
        </p:spPr>
        <p:txBody>
          <a:bodyPr>
            <a:normAutofit/>
          </a:bodyPr>
          <a:lstStyle/>
          <a:p>
            <a:r>
              <a:rPr lang="en-US" dirty="0"/>
              <a:t>NSRS Datums</a:t>
            </a:r>
          </a:p>
          <a:p>
            <a:pPr lvl="1"/>
            <a:r>
              <a:rPr lang="en-US" dirty="0"/>
              <a:t>NAD 27</a:t>
            </a:r>
          </a:p>
          <a:p>
            <a:pPr lvl="1"/>
            <a:r>
              <a:rPr lang="en-US" dirty="0"/>
              <a:t>NAD 83</a:t>
            </a:r>
          </a:p>
          <a:p>
            <a:pPr lvl="1"/>
            <a:r>
              <a:rPr lang="en-US" dirty="0"/>
              <a:t>NGVD 29</a:t>
            </a:r>
          </a:p>
          <a:p>
            <a:pPr lvl="1"/>
            <a:r>
              <a:rPr lang="en-US" dirty="0"/>
              <a:t>NAVD 88</a:t>
            </a:r>
          </a:p>
          <a:p>
            <a:pPr lvl="1"/>
            <a:r>
              <a:rPr lang="en-US" sz="1600" dirty="0"/>
              <a:t>PRVD 02</a:t>
            </a:r>
          </a:p>
          <a:p>
            <a:pPr lvl="1"/>
            <a:r>
              <a:rPr lang="en-US" sz="1600" dirty="0"/>
              <a:t>ASVD 02</a:t>
            </a:r>
          </a:p>
          <a:p>
            <a:pPr lvl="1"/>
            <a:r>
              <a:rPr lang="en-US" sz="1600" dirty="0"/>
              <a:t>NMVD 03</a:t>
            </a:r>
          </a:p>
          <a:p>
            <a:pPr lvl="1"/>
            <a:r>
              <a:rPr lang="en-US" sz="1600" dirty="0"/>
              <a:t>GUVD 04</a:t>
            </a:r>
          </a:p>
          <a:p>
            <a:pPr lvl="1"/>
            <a:r>
              <a:rPr lang="en-US" sz="1600" dirty="0"/>
              <a:t>VIVD 09</a:t>
            </a:r>
          </a:p>
          <a:p>
            <a:pPr lvl="1"/>
            <a:endParaRPr lang="en-US" dirty="0"/>
          </a:p>
        </p:txBody>
      </p:sp>
      <p:sp>
        <p:nvSpPr>
          <p:cNvPr id="7" name="Text Placeholder 6">
            <a:extLst>
              <a:ext uri="{FF2B5EF4-FFF2-40B4-BE49-F238E27FC236}">
                <a16:creationId xmlns:a16="http://schemas.microsoft.com/office/drawing/2014/main" id="{A09D4148-2926-47A5-8871-312CB24E01BD}"/>
              </a:ext>
            </a:extLst>
          </p:cNvPr>
          <p:cNvSpPr>
            <a:spLocks noGrp="1"/>
          </p:cNvSpPr>
          <p:nvPr>
            <p:ph type="body" sz="quarter" idx="3"/>
          </p:nvPr>
        </p:nvSpPr>
        <p:spPr>
          <a:xfrm>
            <a:off x="4645026" y="1151335"/>
            <a:ext cx="4041775" cy="479822"/>
          </a:xfrm>
        </p:spPr>
        <p:txBody>
          <a:bodyPr>
            <a:noAutofit/>
          </a:bodyPr>
          <a:lstStyle/>
          <a:p>
            <a:pPr algn="ctr"/>
            <a:r>
              <a:rPr lang="en-US" sz="3600" dirty="0" err="1"/>
              <a:t>VDatum</a:t>
            </a:r>
            <a:endParaRPr lang="en-US" sz="3600" dirty="0"/>
          </a:p>
        </p:txBody>
      </p:sp>
      <p:sp>
        <p:nvSpPr>
          <p:cNvPr id="8" name="Content Placeholder 7">
            <a:extLst>
              <a:ext uri="{FF2B5EF4-FFF2-40B4-BE49-F238E27FC236}">
                <a16:creationId xmlns:a16="http://schemas.microsoft.com/office/drawing/2014/main" id="{487D6C41-CF07-4756-A365-9BC8FBEBF796}"/>
              </a:ext>
            </a:extLst>
          </p:cNvPr>
          <p:cNvSpPr>
            <a:spLocks noGrp="1"/>
          </p:cNvSpPr>
          <p:nvPr>
            <p:ph sz="quarter" idx="4"/>
          </p:nvPr>
        </p:nvSpPr>
        <p:spPr>
          <a:xfrm>
            <a:off x="4645025" y="1630362"/>
            <a:ext cx="4356735" cy="3383597"/>
          </a:xfrm>
        </p:spPr>
        <p:txBody>
          <a:bodyPr>
            <a:normAutofit/>
          </a:bodyPr>
          <a:lstStyle/>
          <a:p>
            <a:r>
              <a:rPr lang="en-US" dirty="0"/>
              <a:t>NSRS Datums</a:t>
            </a:r>
          </a:p>
          <a:p>
            <a:r>
              <a:rPr lang="en-US" dirty="0"/>
              <a:t>Geoid Models</a:t>
            </a:r>
          </a:p>
          <a:p>
            <a:pPr lvl="1"/>
            <a:r>
              <a:rPr lang="en-US" dirty="0"/>
              <a:t>Add/Subtract from Ellipsoid</a:t>
            </a:r>
          </a:p>
          <a:p>
            <a:r>
              <a:rPr lang="en-US" dirty="0"/>
              <a:t>Tidal Datums</a:t>
            </a:r>
          </a:p>
          <a:p>
            <a:pPr lvl="1"/>
            <a:r>
              <a:rPr lang="en-US" dirty="0"/>
              <a:t>MHW, MLLW, MTL</a:t>
            </a:r>
          </a:p>
          <a:p>
            <a:r>
              <a:rPr lang="en-US" dirty="0"/>
              <a:t>Great Lakes Datum</a:t>
            </a:r>
          </a:p>
          <a:p>
            <a:pPr lvl="1"/>
            <a:r>
              <a:rPr lang="en-US" dirty="0"/>
              <a:t>IGLD85</a:t>
            </a:r>
          </a:p>
          <a:p>
            <a:r>
              <a:rPr lang="en-US" dirty="0"/>
              <a:t>ITRF#### ≈ WGS84</a:t>
            </a:r>
          </a:p>
        </p:txBody>
      </p:sp>
      <p:sp>
        <p:nvSpPr>
          <p:cNvPr id="12" name="Right Brace 11">
            <a:extLst>
              <a:ext uri="{FF2B5EF4-FFF2-40B4-BE49-F238E27FC236}">
                <a16:creationId xmlns:a16="http://schemas.microsoft.com/office/drawing/2014/main" id="{924FB049-368A-4522-968E-15BC42A7A0F7}"/>
              </a:ext>
            </a:extLst>
          </p:cNvPr>
          <p:cNvSpPr/>
          <p:nvPr/>
        </p:nvSpPr>
        <p:spPr>
          <a:xfrm>
            <a:off x="2049780" y="3543300"/>
            <a:ext cx="563880" cy="1470659"/>
          </a:xfrm>
          <a:prstGeom prst="rightBrace">
            <a:avLst>
              <a:gd name="adj1" fmla="val 2995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3155AED-0CA3-4EDB-86E8-347DCB12EC64}"/>
              </a:ext>
            </a:extLst>
          </p:cNvPr>
          <p:cNvSpPr txBox="1"/>
          <p:nvPr/>
        </p:nvSpPr>
        <p:spPr>
          <a:xfrm>
            <a:off x="2613660" y="4093963"/>
            <a:ext cx="1592580" cy="338554"/>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Local Tidal (LT)</a:t>
            </a:r>
          </a:p>
        </p:txBody>
      </p:sp>
      <p:cxnSp>
        <p:nvCxnSpPr>
          <p:cNvPr id="15" name="Straight Arrow Connector 14">
            <a:extLst>
              <a:ext uri="{FF2B5EF4-FFF2-40B4-BE49-F238E27FC236}">
                <a16:creationId xmlns:a16="http://schemas.microsoft.com/office/drawing/2014/main" id="{549941D3-5B1E-4BCE-988F-2D69EA5AF864}"/>
              </a:ext>
            </a:extLst>
          </p:cNvPr>
          <p:cNvCxnSpPr>
            <a:cxnSpLocks/>
          </p:cNvCxnSpPr>
          <p:nvPr/>
        </p:nvCxnSpPr>
        <p:spPr>
          <a:xfrm>
            <a:off x="2753360" y="1869440"/>
            <a:ext cx="1891665" cy="0"/>
          </a:xfrm>
          <a:prstGeom prst="straightConnector1">
            <a:avLst/>
          </a:prstGeom>
          <a:ln w="4762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0904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500"/>
                                        <p:tgtEl>
                                          <p:spTgt spid="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fade">
                                      <p:cBhvr>
                                        <p:cTn id="13" dur="500"/>
                                        <p:tgtEl>
                                          <p:spTgt spid="6">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fade">
                                      <p:cBhvr>
                                        <p:cTn id="19" dur="500"/>
                                        <p:tgtEl>
                                          <p:spTgt spid="6">
                                            <p:txEl>
                                              <p:pRg st="9" end="9"/>
                                            </p:txEl>
                                          </p:spTgt>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31" presetClass="entr" presetSubtype="0"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Effect transition="in" filter="fade">
                                      <p:cBhvr>
                                        <p:cTn id="53"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25"/>
            <a:ext cx="8229600" cy="857250"/>
          </a:xfrm>
        </p:spPr>
        <p:txBody>
          <a:bodyPr>
            <a:noAutofit/>
          </a:bodyPr>
          <a:lstStyle/>
          <a:p>
            <a:r>
              <a:rPr lang="en-US" sz="4000" dirty="0">
                <a:latin typeface="Cambria" panose="02040503050406030204" pitchFamily="18" charset="0"/>
                <a:ea typeface="Cambria" panose="02040503050406030204" pitchFamily="18" charset="0"/>
              </a:rPr>
              <a:t>New Types of Coordinates</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for Modernized NSRS</a:t>
            </a:r>
          </a:p>
        </p:txBody>
      </p:sp>
      <p:sp>
        <p:nvSpPr>
          <p:cNvPr id="6" name="Slide Number Placeholder 5"/>
          <p:cNvSpPr>
            <a:spLocks noGrp="1"/>
          </p:cNvSpPr>
          <p:nvPr>
            <p:ph type="sldNum" sz="quarter" idx="12"/>
          </p:nvPr>
        </p:nvSpPr>
        <p:spPr/>
        <p:txBody>
          <a:bodyPr/>
          <a:lstStyle/>
          <a:p>
            <a:pPr defTabSz="342900">
              <a:defRPr/>
            </a:pPr>
            <a:fld id="{EB6791C4-DF4E-4C17-A41C-B2BEB15390BD}" type="slidenum">
              <a:rPr lang="en-US">
                <a:solidFill>
                  <a:prstClr val="black">
                    <a:tint val="75000"/>
                  </a:prstClr>
                </a:solidFill>
                <a:latin typeface="Calibri"/>
              </a:rPr>
              <a:pPr defTabSz="342900">
                <a:defRPr/>
              </a:pPr>
              <a:t>59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87817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44890"/>
            <a:ext cx="6858000" cy="658117"/>
          </a:xfrm>
        </p:spPr>
        <p:txBody>
          <a:bodyPr/>
          <a:lstStyle/>
          <a:p>
            <a:r>
              <a:rPr lang="en-US" sz="3000" dirty="0"/>
              <a:t>Delayed Release of the Modernized NSRS</a:t>
            </a:r>
          </a:p>
        </p:txBody>
      </p:sp>
      <p:sp>
        <p:nvSpPr>
          <p:cNvPr id="5" name="Content Placeholder 4"/>
          <p:cNvSpPr>
            <a:spLocks noGrp="1"/>
          </p:cNvSpPr>
          <p:nvPr>
            <p:ph idx="1"/>
          </p:nvPr>
        </p:nvSpPr>
        <p:spPr>
          <a:xfrm>
            <a:off x="178420" y="936702"/>
            <a:ext cx="8668214" cy="3731942"/>
          </a:xfrm>
        </p:spPr>
        <p:txBody>
          <a:bodyPr>
            <a:noAutofit/>
          </a:bodyPr>
          <a:lstStyle/>
          <a:p>
            <a:pPr eaLnBrk="1" hangingPunct="1"/>
            <a:r>
              <a:rPr lang="en-US" altLang="en-US" sz="2200" i="1" dirty="0"/>
              <a:t>How long will the delay be?</a:t>
            </a:r>
          </a:p>
          <a:p>
            <a:pPr marL="348854" lvl="1"/>
            <a:r>
              <a:rPr lang="en-US" altLang="en-US" sz="2200" dirty="0">
                <a:latin typeface="Cambria" panose="02040503050406030204" pitchFamily="18" charset="0"/>
                <a:ea typeface="Cambria" panose="02040503050406030204" pitchFamily="18" charset="0"/>
              </a:rPr>
              <a:t>Our website or newsletter is best source of projected timeframe, current estimate is </a:t>
            </a:r>
            <a:r>
              <a:rPr lang="en-US" altLang="en-US" sz="2200" b="1" dirty="0">
                <a:latin typeface="Cambria" panose="02040503050406030204" pitchFamily="18" charset="0"/>
                <a:ea typeface="Cambria" panose="02040503050406030204" pitchFamily="18" charset="0"/>
              </a:rPr>
              <a:t>middle of 2025</a:t>
            </a:r>
            <a:r>
              <a:rPr lang="en-US" altLang="en-US" sz="2200" dirty="0">
                <a:latin typeface="Cambria" panose="02040503050406030204" pitchFamily="18" charset="0"/>
                <a:ea typeface="Cambria" panose="02040503050406030204" pitchFamily="18" charset="0"/>
              </a:rPr>
              <a:t>.</a:t>
            </a:r>
          </a:p>
          <a:p>
            <a:pPr>
              <a:spcBef>
                <a:spcPts val="1800"/>
              </a:spcBef>
            </a:pPr>
            <a:r>
              <a:rPr lang="en-US" altLang="en-US" sz="2200" i="1" dirty="0"/>
              <a:t>Will the names stay the same?</a:t>
            </a:r>
          </a:p>
          <a:p>
            <a:pPr marL="348854" lvl="1"/>
            <a:r>
              <a:rPr lang="en-US" altLang="en-US" sz="2200" dirty="0">
                <a:solidFill>
                  <a:prstClr val="black"/>
                </a:solidFill>
                <a:latin typeface="Cambria" panose="02040503050406030204" pitchFamily="18" charset="0"/>
                <a:ea typeface="Cambria" panose="02040503050406030204" pitchFamily="18" charset="0"/>
              </a:rPr>
              <a:t>Yes, terms containing “2022” such as “NATRF2022” and “NAPGD2022” will remain the same.</a:t>
            </a:r>
          </a:p>
          <a:p>
            <a:pPr>
              <a:spcBef>
                <a:spcPts val="1800"/>
              </a:spcBef>
            </a:pPr>
            <a:r>
              <a:rPr lang="en-US" altLang="en-US" sz="2200" i="1" dirty="0"/>
              <a:t>Will all previously proposed products be released along with the new datums?</a:t>
            </a:r>
          </a:p>
          <a:p>
            <a:pPr marL="348854" lvl="1"/>
            <a:r>
              <a:rPr lang="en-US" altLang="en-US" sz="2200" dirty="0">
                <a:solidFill>
                  <a:prstClr val="black"/>
                </a:solidFill>
                <a:ea typeface="Cambria" panose="02040503050406030204" pitchFamily="18" charset="0"/>
              </a:rPr>
              <a:t>No, they will not</a:t>
            </a:r>
            <a:r>
              <a:rPr lang="en-US" altLang="en-US" sz="2200" dirty="0">
                <a:solidFill>
                  <a:prstClr val="black"/>
                </a:solidFill>
                <a:latin typeface="Cambria" panose="02040503050406030204" pitchFamily="18" charset="0"/>
                <a:ea typeface="Cambria" panose="02040503050406030204" pitchFamily="18" charset="0"/>
              </a:rPr>
              <a:t>. </a:t>
            </a:r>
            <a:r>
              <a:rPr lang="en-US" altLang="en-US" sz="2200" dirty="0">
                <a:solidFill>
                  <a:prstClr val="black"/>
                </a:solidFill>
                <a:ea typeface="Cambria" panose="02040503050406030204" pitchFamily="18" charset="0"/>
              </a:rPr>
              <a:t>Check out our June 2022 webinar.</a:t>
            </a:r>
            <a:r>
              <a:rPr lang="en-US" altLang="en-US" sz="2200" dirty="0">
                <a:solidFill>
                  <a:prstClr val="black"/>
                </a:solidFill>
                <a:latin typeface="Cambria" panose="02040503050406030204" pitchFamily="18" charset="0"/>
                <a:ea typeface="Cambria" panose="02040503050406030204" pitchFamily="18" charset="0"/>
              </a:rPr>
              <a:t> </a:t>
            </a:r>
            <a:endParaRPr lang="en-US" altLang="en-US" sz="2200" b="1" i="1" dirty="0"/>
          </a:p>
        </p:txBody>
      </p:sp>
      <p:sp>
        <p:nvSpPr>
          <p:cNvPr id="6" name="TextBox 5"/>
          <p:cNvSpPr txBox="1"/>
          <p:nvPr/>
        </p:nvSpPr>
        <p:spPr bwMode="auto">
          <a:xfrm>
            <a:off x="0" y="4853426"/>
            <a:ext cx="2727029"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3"/>
              </a:rPr>
              <a:t>hyperlink to the Track Our Progress homepage</a:t>
            </a:r>
            <a:endParaRPr lang="en-US" sz="1050" dirty="0">
              <a:solidFill>
                <a:prstClr val="black"/>
              </a:solidFill>
              <a:latin typeface="Calibri" pitchFamily="34" charset="0"/>
              <a:ea typeface="ＭＳ Ｐゴシック" pitchFamily="34" charset="-128"/>
            </a:endParaRPr>
          </a:p>
        </p:txBody>
      </p:sp>
      <p:sp>
        <p:nvSpPr>
          <p:cNvPr id="7" name="TextBox 6"/>
          <p:cNvSpPr txBox="1"/>
          <p:nvPr/>
        </p:nvSpPr>
        <p:spPr bwMode="auto">
          <a:xfrm>
            <a:off x="7625636" y="4852354"/>
            <a:ext cx="1518364"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4"/>
              </a:rPr>
              <a:t>hyperlink to the full FAQ</a:t>
            </a:r>
            <a:endParaRPr lang="en-US" sz="1050" dirty="0">
              <a:solidFill>
                <a:prstClr val="black"/>
              </a:solidFill>
              <a:latin typeface="Calibri" pitchFamily="34" charset="0"/>
              <a:ea typeface="ＭＳ Ｐゴシック" pitchFamily="34" charset="-128"/>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3908196" y="4861588"/>
            <a:ext cx="1327608" cy="253916"/>
          </a:xfrm>
          <a:prstGeom prst="rect">
            <a:avLst/>
          </a:prstGeom>
          <a:noFill/>
          <a:ln w="9525">
            <a:noFill/>
            <a:miter lim="800000"/>
            <a:headEnd/>
            <a:tailEnd/>
          </a:ln>
        </p:spPr>
        <p:txBody>
          <a:bodyPr wrap="none" rtlCol="0">
            <a:spAutoFit/>
          </a:bodyPr>
          <a:lstStyle/>
          <a:p>
            <a:pPr lvl="0">
              <a:defRPr/>
            </a:pPr>
            <a:r>
              <a:rPr lang="en-US" sz="1050" dirty="0">
                <a:solidFill>
                  <a:prstClr val="black"/>
                </a:solidFill>
                <a:hlinkClick r:id="rId5"/>
              </a:rPr>
              <a:t>June 2022 webinar</a:t>
            </a:r>
            <a:endParaRPr lang="en-US" sz="105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4548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2547206603"/>
              </p:ext>
            </p:extLst>
          </p:nvPr>
        </p:nvGraphicFramePr>
        <p:xfrm>
          <a:off x="0" y="0"/>
          <a:ext cx="9144000" cy="5143500"/>
        </p:xfrm>
        <a:graphic>
          <a:graphicData uri="http://schemas.openxmlformats.org/drawingml/2006/table">
            <a:tbl>
              <a:tblPr firstRow="1" bandRow="1">
                <a:tableStyleId>{5C22544A-7EE6-4342-B048-85BDC9FD1C3A}</a:tableStyleId>
              </a:tblPr>
              <a:tblGrid>
                <a:gridCol w="2316481">
                  <a:extLst>
                    <a:ext uri="{9D8B030D-6E8A-4147-A177-3AD203B41FA5}">
                      <a16:colId xmlns:a16="http://schemas.microsoft.com/office/drawing/2014/main" val="3072164736"/>
                    </a:ext>
                  </a:extLst>
                </a:gridCol>
                <a:gridCol w="1361441">
                  <a:extLst>
                    <a:ext uri="{9D8B030D-6E8A-4147-A177-3AD203B41FA5}">
                      <a16:colId xmlns:a16="http://schemas.microsoft.com/office/drawing/2014/main" val="2891838301"/>
                    </a:ext>
                  </a:extLst>
                </a:gridCol>
                <a:gridCol w="5466078">
                  <a:extLst>
                    <a:ext uri="{9D8B030D-6E8A-4147-A177-3AD203B41FA5}">
                      <a16:colId xmlns:a16="http://schemas.microsoft.com/office/drawing/2014/main" val="3937670442"/>
                    </a:ext>
                  </a:extLst>
                </a:gridCol>
              </a:tblGrid>
              <a:tr h="652392">
                <a:tc>
                  <a:txBody>
                    <a:bodyPr/>
                    <a:lstStyle/>
                    <a:p>
                      <a:pPr algn="ctr"/>
                      <a:r>
                        <a:rPr lang="en-US" sz="2000" dirty="0">
                          <a:latin typeface="Cambria" panose="02040503050406030204" pitchFamily="18" charset="0"/>
                          <a:ea typeface="Cambria" panose="02040503050406030204" pitchFamily="18" charset="0"/>
                        </a:rPr>
                        <a:t>Type</a:t>
                      </a:r>
                      <a:endParaRPr lang="en-US" sz="2800" dirty="0">
                        <a:latin typeface="Cambria" panose="02040503050406030204" pitchFamily="18" charset="0"/>
                        <a:ea typeface="Cambria" panose="02040503050406030204" pitchFamily="18" charset="0"/>
                      </a:endParaRPr>
                    </a:p>
                  </a:txBody>
                  <a:tcPr marL="68580" marR="68580" marT="34290" marB="34290" anchor="ctr"/>
                </a:tc>
                <a:tc>
                  <a:txBody>
                    <a:bodyPr/>
                    <a:lstStyle/>
                    <a:p>
                      <a:pPr algn="ctr"/>
                      <a:r>
                        <a:rPr lang="en-US" sz="1800" dirty="0">
                          <a:latin typeface="Cambria" panose="02040503050406030204" pitchFamily="18" charset="0"/>
                          <a:ea typeface="Cambria" panose="02040503050406030204" pitchFamily="18" charset="0"/>
                        </a:rPr>
                        <a:t>Generally </a:t>
                      </a:r>
                      <a:r>
                        <a:rPr lang="en-US" sz="1800" baseline="0" dirty="0">
                          <a:latin typeface="Cambria" panose="02040503050406030204" pitchFamily="18" charset="0"/>
                          <a:ea typeface="Cambria" panose="02040503050406030204" pitchFamily="18" charset="0"/>
                        </a:rPr>
                        <a:t>on…</a:t>
                      </a:r>
                      <a:endParaRPr lang="en-US" sz="1800" dirty="0">
                        <a:latin typeface="Cambria" panose="02040503050406030204" pitchFamily="18" charset="0"/>
                        <a:ea typeface="Cambria" panose="02040503050406030204" pitchFamily="18" charset="0"/>
                      </a:endParaRPr>
                    </a:p>
                  </a:txBody>
                  <a:tcPr marL="68580" marR="68580" marT="34290" marB="34290"/>
                </a:tc>
                <a:tc>
                  <a:txBody>
                    <a:bodyPr/>
                    <a:lstStyle/>
                    <a:p>
                      <a:pPr algn="ctr"/>
                      <a:r>
                        <a:rPr lang="en-US" sz="2000" dirty="0">
                          <a:latin typeface="Cambria" panose="02040503050406030204" pitchFamily="18" charset="0"/>
                          <a:ea typeface="Cambria" panose="02040503050406030204" pitchFamily="18" charset="0"/>
                        </a:rPr>
                        <a:t>Description</a:t>
                      </a:r>
                      <a:endParaRPr lang="en-US" sz="1800" dirty="0">
                        <a:latin typeface="Cambria" panose="02040503050406030204" pitchFamily="18" charset="0"/>
                        <a:ea typeface="Cambria" panose="02040503050406030204" pitchFamily="18" charset="0"/>
                      </a:endParaRPr>
                    </a:p>
                  </a:txBody>
                  <a:tcPr marL="68580" marR="68580" marT="34290" marB="34290" anchor="ctr"/>
                </a:tc>
                <a:extLst>
                  <a:ext uri="{0D108BD9-81ED-4DB2-BD59-A6C34878D82A}">
                    <a16:rowId xmlns:a16="http://schemas.microsoft.com/office/drawing/2014/main" val="2586128047"/>
                  </a:ext>
                </a:extLst>
              </a:tr>
              <a:tr h="765852">
                <a:tc>
                  <a:txBody>
                    <a:bodyPr/>
                    <a:lstStyle/>
                    <a:p>
                      <a:r>
                        <a:rPr lang="en-US" sz="1800" dirty="0">
                          <a:latin typeface="Cambria" panose="02040503050406030204" pitchFamily="18" charset="0"/>
                          <a:ea typeface="Cambria" panose="02040503050406030204" pitchFamily="18" charset="0"/>
                        </a:rPr>
                        <a:t>Reported </a:t>
                      </a:r>
                    </a:p>
                    <a:p>
                      <a:r>
                        <a:rPr lang="en-US" sz="1800" dirty="0">
                          <a:latin typeface="Cambria" panose="02040503050406030204" pitchFamily="18" charset="0"/>
                          <a:ea typeface="Cambria" panose="02040503050406030204" pitchFamily="18" charset="0"/>
                        </a:rPr>
                        <a:t>Coordinates</a:t>
                      </a:r>
                    </a:p>
                  </a:txBody>
                  <a:tcPr marL="68580" marR="68580" marT="34290" marB="34290"/>
                </a:tc>
                <a:tc>
                  <a:txBody>
                    <a:bodyPr/>
                    <a:lstStyle/>
                    <a:p>
                      <a:r>
                        <a:rPr lang="en-US" sz="2000" dirty="0">
                          <a:latin typeface="Cambria" panose="02040503050406030204" pitchFamily="18" charset="0"/>
                          <a:ea typeface="Cambria" panose="02040503050406030204" pitchFamily="18" charset="0"/>
                        </a:rPr>
                        <a:t>Passive</a:t>
                      </a:r>
                    </a:p>
                  </a:txBody>
                  <a:tcPr marL="68580" marR="68580" marT="34290" marB="34290"/>
                </a:tc>
                <a:tc>
                  <a:txBody>
                    <a:bodyPr/>
                    <a:lstStyle/>
                    <a:p>
                      <a:r>
                        <a:rPr lang="en-US" sz="2000" baseline="0" dirty="0">
                          <a:solidFill>
                            <a:schemeClr val="tx1"/>
                          </a:solidFill>
                          <a:latin typeface="Cambria" panose="02040503050406030204" pitchFamily="18" charset="0"/>
                          <a:ea typeface="Cambria" panose="02040503050406030204" pitchFamily="18" charset="0"/>
                        </a:rPr>
                        <a:t>Mapping accuracy: smartphone, handheld, etc.</a:t>
                      </a:r>
                      <a:endParaRPr lang="en-US" sz="2000" dirty="0">
                        <a:solidFill>
                          <a:schemeClr val="tx1"/>
                        </a:solidFill>
                        <a:latin typeface="Cambria" panose="02040503050406030204" pitchFamily="18" charset="0"/>
                        <a:ea typeface="Cambria" panose="02040503050406030204" pitchFamily="18" charset="0"/>
                      </a:endParaRPr>
                    </a:p>
                  </a:txBody>
                  <a:tcPr marL="68580" marR="68580" marT="34290" marB="34290"/>
                </a:tc>
                <a:extLst>
                  <a:ext uri="{0D108BD9-81ED-4DB2-BD59-A6C34878D82A}">
                    <a16:rowId xmlns:a16="http://schemas.microsoft.com/office/drawing/2014/main" val="2595401024"/>
                  </a:ext>
                </a:extLst>
              </a:tr>
              <a:tr h="841492">
                <a:tc>
                  <a:txBody>
                    <a:bodyPr/>
                    <a:lstStyle/>
                    <a:p>
                      <a:r>
                        <a:rPr lang="en-US" sz="1800" dirty="0">
                          <a:latin typeface="Cambria" panose="02040503050406030204" pitchFamily="18" charset="0"/>
                          <a:ea typeface="Cambria" panose="02040503050406030204" pitchFamily="18" charset="0"/>
                        </a:rPr>
                        <a:t>OPUS </a:t>
                      </a:r>
                    </a:p>
                    <a:p>
                      <a:r>
                        <a:rPr lang="en-US" sz="1800" dirty="0">
                          <a:latin typeface="Cambria" panose="02040503050406030204" pitchFamily="18" charset="0"/>
                          <a:ea typeface="Cambria" panose="02040503050406030204" pitchFamily="18" charset="0"/>
                        </a:rPr>
                        <a:t>Coordinates</a:t>
                      </a:r>
                    </a:p>
                  </a:txBody>
                  <a:tcPr marL="68580" marR="68580" marT="34290" marB="34290"/>
                </a:tc>
                <a:tc>
                  <a:txBody>
                    <a:bodyPr/>
                    <a:lstStyle/>
                    <a:p>
                      <a:r>
                        <a:rPr lang="en-US" sz="2000" dirty="0">
                          <a:latin typeface="Cambria" panose="02040503050406030204" pitchFamily="18" charset="0"/>
                          <a:ea typeface="Cambria" panose="02040503050406030204" pitchFamily="18" charset="0"/>
                        </a:rPr>
                        <a:t>Passive</a:t>
                      </a:r>
                    </a:p>
                  </a:txBody>
                  <a:tcPr marL="68580" marR="68580" marT="34290" marB="34290"/>
                </a:tc>
                <a:tc>
                  <a:txBody>
                    <a:bodyPr/>
                    <a:lstStyle/>
                    <a:p>
                      <a:r>
                        <a:rPr lang="en-US" sz="2000" dirty="0">
                          <a:solidFill>
                            <a:schemeClr val="tx1"/>
                          </a:solidFill>
                          <a:latin typeface="Cambria" panose="02040503050406030204" pitchFamily="18" charset="0"/>
                          <a:ea typeface="Cambria" panose="02040503050406030204" pitchFamily="18" charset="0"/>
                        </a:rPr>
                        <a:t>Computed by you with OPUS using your data.  </a:t>
                      </a:r>
                      <a:r>
                        <a:rPr lang="en-US" sz="2000" i="1" dirty="0">
                          <a:solidFill>
                            <a:schemeClr val="tx1"/>
                          </a:solidFill>
                          <a:latin typeface="Cambria" panose="02040503050406030204" pitchFamily="18" charset="0"/>
                          <a:ea typeface="Cambria" panose="02040503050406030204" pitchFamily="18" charset="0"/>
                        </a:rPr>
                        <a:t>Unchecked by NGS</a:t>
                      </a:r>
                      <a:r>
                        <a:rPr lang="en-US" sz="2000" dirty="0">
                          <a:solidFill>
                            <a:schemeClr val="tx1"/>
                          </a:solidFill>
                          <a:latin typeface="Cambria" panose="02040503050406030204" pitchFamily="18" charset="0"/>
                          <a:ea typeface="Cambria" panose="02040503050406030204" pitchFamily="18" charset="0"/>
                        </a:rPr>
                        <a:t>.</a:t>
                      </a:r>
                    </a:p>
                  </a:txBody>
                  <a:tcPr marL="68580" marR="68580" marT="34290" marB="34290"/>
                </a:tc>
                <a:extLst>
                  <a:ext uri="{0D108BD9-81ED-4DB2-BD59-A6C34878D82A}">
                    <a16:rowId xmlns:a16="http://schemas.microsoft.com/office/drawing/2014/main" val="2027725360"/>
                  </a:ext>
                </a:extLst>
              </a:tr>
              <a:tr h="841492">
                <a:tc>
                  <a:txBody>
                    <a:bodyPr/>
                    <a:lstStyle/>
                    <a:p>
                      <a:r>
                        <a:rPr lang="en-US" sz="1800" dirty="0">
                          <a:latin typeface="Cambria" panose="02040503050406030204" pitchFamily="18" charset="0"/>
                          <a:ea typeface="Cambria" panose="02040503050406030204" pitchFamily="18" charset="0"/>
                        </a:rPr>
                        <a:t>Survey Epoch Coordinates</a:t>
                      </a:r>
                      <a:r>
                        <a:rPr lang="en-US" sz="1800" baseline="0"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(SECs)</a:t>
                      </a:r>
                    </a:p>
                  </a:txBody>
                  <a:tcPr marL="68580" marR="68580" marT="34290" marB="34290"/>
                </a:tc>
                <a:tc>
                  <a:txBody>
                    <a:bodyPr/>
                    <a:lstStyle/>
                    <a:p>
                      <a:r>
                        <a:rPr lang="en-US" sz="2000" dirty="0">
                          <a:latin typeface="Cambria" panose="02040503050406030204" pitchFamily="18" charset="0"/>
                          <a:ea typeface="Cambria" panose="02040503050406030204" pitchFamily="18" charset="0"/>
                        </a:rPr>
                        <a:t>Passive</a:t>
                      </a:r>
                    </a:p>
                  </a:txBody>
                  <a:tcPr marL="68580" marR="68580" marT="34290" marB="34290"/>
                </a:tc>
                <a:tc>
                  <a:txBody>
                    <a:bodyPr/>
                    <a:lstStyle/>
                    <a:p>
                      <a:r>
                        <a:rPr lang="en-US" sz="2000" b="1" dirty="0">
                          <a:solidFill>
                            <a:schemeClr val="tx1"/>
                          </a:solidFill>
                          <a:latin typeface="Cambria" panose="02040503050406030204" pitchFamily="18" charset="0"/>
                          <a:ea typeface="Cambria" panose="02040503050406030204" pitchFamily="18" charset="0"/>
                        </a:rPr>
                        <a:t>Most</a:t>
                      </a:r>
                      <a:r>
                        <a:rPr lang="en-US" sz="2000" b="1" baseline="0" dirty="0">
                          <a:solidFill>
                            <a:schemeClr val="tx1"/>
                          </a:solidFill>
                          <a:latin typeface="Cambria" panose="02040503050406030204" pitchFamily="18" charset="0"/>
                          <a:ea typeface="Cambria" panose="02040503050406030204" pitchFamily="18" charset="0"/>
                        </a:rPr>
                        <a:t> accurate</a:t>
                      </a:r>
                      <a:r>
                        <a:rPr lang="en-US" sz="2000" baseline="0" dirty="0">
                          <a:solidFill>
                            <a:schemeClr val="tx1"/>
                          </a:solidFill>
                          <a:latin typeface="Cambria" panose="02040503050406030204" pitchFamily="18" charset="0"/>
                          <a:ea typeface="Cambria" panose="02040503050406030204" pitchFamily="18" charset="0"/>
                        </a:rPr>
                        <a:t>.  Time-dependent.  </a:t>
                      </a:r>
                    </a:p>
                    <a:p>
                      <a:r>
                        <a:rPr lang="en-US" sz="2000" baseline="0" dirty="0">
                          <a:solidFill>
                            <a:schemeClr val="tx1"/>
                          </a:solidFill>
                          <a:latin typeface="Cambria" panose="02040503050406030204" pitchFamily="18" charset="0"/>
                          <a:ea typeface="Cambria" panose="02040503050406030204" pitchFamily="18" charset="0"/>
                        </a:rPr>
                        <a:t>Computed by NGS every four weeks.</a:t>
                      </a:r>
                      <a:endParaRPr lang="en-US" sz="2000" dirty="0">
                        <a:solidFill>
                          <a:schemeClr val="tx1"/>
                        </a:solidFill>
                        <a:latin typeface="Cambria" panose="02040503050406030204" pitchFamily="18" charset="0"/>
                        <a:ea typeface="Cambria" panose="02040503050406030204" pitchFamily="18" charset="0"/>
                      </a:endParaRPr>
                    </a:p>
                  </a:txBody>
                  <a:tcPr marL="68580" marR="68580" marT="34290" marB="34290"/>
                </a:tc>
                <a:extLst>
                  <a:ext uri="{0D108BD9-81ED-4DB2-BD59-A6C34878D82A}">
                    <a16:rowId xmlns:a16="http://schemas.microsoft.com/office/drawing/2014/main" val="24415257"/>
                  </a:ext>
                </a:extLst>
              </a:tr>
              <a:tr h="1021136">
                <a:tc>
                  <a:txBody>
                    <a:bodyPr/>
                    <a:lstStyle/>
                    <a:p>
                      <a:r>
                        <a:rPr lang="en-US" sz="1800" dirty="0">
                          <a:latin typeface="Cambria" panose="02040503050406030204" pitchFamily="18" charset="0"/>
                          <a:ea typeface="Cambria" panose="02040503050406030204" pitchFamily="18" charset="0"/>
                        </a:rPr>
                        <a:t>Reference Epoch Coordinates (RECs)</a:t>
                      </a:r>
                    </a:p>
                  </a:txBody>
                  <a:tcPr marL="68580" marR="68580" marT="34290" marB="34290"/>
                </a:tc>
                <a:tc>
                  <a:txBody>
                    <a:bodyPr/>
                    <a:lstStyle/>
                    <a:p>
                      <a:r>
                        <a:rPr lang="en-US" sz="2000" dirty="0">
                          <a:latin typeface="Cambria" panose="02040503050406030204" pitchFamily="18" charset="0"/>
                          <a:ea typeface="Cambria" panose="02040503050406030204" pitchFamily="18" charset="0"/>
                        </a:rPr>
                        <a:t>Passive and Active</a:t>
                      </a:r>
                    </a:p>
                  </a:txBody>
                  <a:tcPr marL="68580" marR="68580" marT="34290" marB="34290"/>
                </a:tc>
                <a:tc>
                  <a:txBody>
                    <a:bodyPr/>
                    <a:lstStyle/>
                    <a:p>
                      <a:r>
                        <a:rPr lang="en-US" sz="2000" dirty="0">
                          <a:solidFill>
                            <a:schemeClr val="tx1"/>
                          </a:solidFill>
                          <a:latin typeface="Cambria" panose="02040503050406030204" pitchFamily="18" charset="0"/>
                          <a:ea typeface="Cambria" panose="02040503050406030204" pitchFamily="18" charset="0"/>
                        </a:rPr>
                        <a:t>Modeled</a:t>
                      </a:r>
                      <a:r>
                        <a:rPr lang="en-US" sz="2000" baseline="0" dirty="0">
                          <a:solidFill>
                            <a:schemeClr val="tx1"/>
                          </a:solidFill>
                          <a:latin typeface="Cambria" panose="02040503050406030204" pitchFamily="18" charset="0"/>
                          <a:ea typeface="Cambria" panose="02040503050406030204" pitchFamily="18" charset="0"/>
                        </a:rPr>
                        <a:t> from SECs, ACs, IFVM2022 and </a:t>
                      </a:r>
                      <a:r>
                        <a:rPr lang="en-US" sz="2000" baseline="0" dirty="0" err="1">
                          <a:solidFill>
                            <a:schemeClr val="tx1"/>
                          </a:solidFill>
                          <a:latin typeface="Cambria" panose="02040503050406030204" pitchFamily="18" charset="0"/>
                          <a:ea typeface="Cambria" panose="02040503050406030204" pitchFamily="18" charset="0"/>
                        </a:rPr>
                        <a:t>GeMS</a:t>
                      </a:r>
                      <a:r>
                        <a:rPr lang="en-US" sz="2000" baseline="0" dirty="0">
                          <a:solidFill>
                            <a:schemeClr val="tx1"/>
                          </a:solidFill>
                          <a:latin typeface="Cambria" panose="02040503050406030204" pitchFamily="18" charset="0"/>
                          <a:ea typeface="Cambria" panose="02040503050406030204" pitchFamily="18" charset="0"/>
                        </a:rPr>
                        <a:t>.</a:t>
                      </a:r>
                    </a:p>
                    <a:p>
                      <a:r>
                        <a:rPr lang="en-US" sz="2000" baseline="0" dirty="0">
                          <a:solidFill>
                            <a:schemeClr val="tx1"/>
                          </a:solidFill>
                          <a:latin typeface="Cambria" panose="02040503050406030204" pitchFamily="18" charset="0"/>
                          <a:ea typeface="Cambria" panose="02040503050406030204" pitchFamily="18" charset="0"/>
                        </a:rPr>
                        <a:t>Computed by NGS every five years.</a:t>
                      </a:r>
                      <a:endParaRPr lang="en-US" sz="2000" dirty="0">
                        <a:solidFill>
                          <a:schemeClr val="tx1"/>
                        </a:solidFill>
                        <a:latin typeface="Cambria" panose="02040503050406030204" pitchFamily="18" charset="0"/>
                        <a:ea typeface="Cambria" panose="02040503050406030204" pitchFamily="18" charset="0"/>
                      </a:endParaRPr>
                    </a:p>
                  </a:txBody>
                  <a:tcPr marL="68580" marR="68580" marT="34290" marB="34290"/>
                </a:tc>
                <a:extLst>
                  <a:ext uri="{0D108BD9-81ED-4DB2-BD59-A6C34878D82A}">
                    <a16:rowId xmlns:a16="http://schemas.microsoft.com/office/drawing/2014/main" val="1453036895"/>
                  </a:ext>
                </a:extLst>
              </a:tr>
              <a:tr h="1021136">
                <a:tc>
                  <a:txBody>
                    <a:bodyPr/>
                    <a:lstStyle/>
                    <a:p>
                      <a:r>
                        <a:rPr lang="en-US" sz="1800" dirty="0">
                          <a:latin typeface="Cambria" panose="02040503050406030204" pitchFamily="18" charset="0"/>
                          <a:ea typeface="Cambria" panose="02040503050406030204" pitchFamily="18" charset="0"/>
                        </a:rPr>
                        <a:t>Active </a:t>
                      </a:r>
                    </a:p>
                    <a:p>
                      <a:r>
                        <a:rPr lang="en-US" sz="1800" dirty="0">
                          <a:latin typeface="Cambria" panose="02040503050406030204" pitchFamily="18" charset="0"/>
                          <a:ea typeface="Cambria" panose="02040503050406030204" pitchFamily="18" charset="0"/>
                        </a:rPr>
                        <a:t>Coordinates (ACs)</a:t>
                      </a:r>
                    </a:p>
                  </a:txBody>
                  <a:tcPr marL="68580" marR="68580" marT="34290" marB="34290"/>
                </a:tc>
                <a:tc>
                  <a:txBody>
                    <a:bodyPr/>
                    <a:lstStyle/>
                    <a:p>
                      <a:r>
                        <a:rPr lang="en-US" sz="2000" dirty="0">
                          <a:latin typeface="Cambria" panose="02040503050406030204" pitchFamily="18" charset="0"/>
                          <a:ea typeface="Cambria" panose="02040503050406030204" pitchFamily="18" charset="0"/>
                        </a:rPr>
                        <a:t>Active</a:t>
                      </a:r>
                    </a:p>
                  </a:txBody>
                  <a:tcPr marL="68580" marR="68580" marT="34290" marB="34290"/>
                </a:tc>
                <a:tc>
                  <a:txBody>
                    <a:bodyPr/>
                    <a:lstStyle/>
                    <a:p>
                      <a:r>
                        <a:rPr lang="en-US" sz="2000" dirty="0">
                          <a:solidFill>
                            <a:schemeClr val="tx1"/>
                          </a:solidFill>
                          <a:latin typeface="Cambria" panose="02040503050406030204" pitchFamily="18" charset="0"/>
                          <a:ea typeface="Cambria" panose="02040503050406030204" pitchFamily="18" charset="0"/>
                        </a:rPr>
                        <a:t>Continuous</a:t>
                      </a:r>
                      <a:r>
                        <a:rPr lang="en-US" sz="2000" baseline="0" dirty="0">
                          <a:solidFill>
                            <a:schemeClr val="tx1"/>
                          </a:solidFill>
                          <a:latin typeface="Cambria" panose="02040503050406030204" pitchFamily="18" charset="0"/>
                          <a:ea typeface="Cambria" panose="02040503050406030204" pitchFamily="18" charset="0"/>
                        </a:rPr>
                        <a:t> time-dependent CORS coordinates.</a:t>
                      </a:r>
                    </a:p>
                    <a:p>
                      <a:r>
                        <a:rPr lang="en-US" sz="2000" baseline="0" dirty="0">
                          <a:solidFill>
                            <a:schemeClr val="tx1"/>
                          </a:solidFill>
                          <a:latin typeface="Cambria" panose="02040503050406030204" pitchFamily="18" charset="0"/>
                          <a:ea typeface="Cambria" panose="02040503050406030204" pitchFamily="18" charset="0"/>
                        </a:rPr>
                        <a:t>Checked by NGS every day.</a:t>
                      </a:r>
                      <a:endParaRPr lang="en-US" sz="2000" dirty="0">
                        <a:solidFill>
                          <a:schemeClr val="tx1"/>
                        </a:solidFill>
                        <a:latin typeface="Cambria" panose="02040503050406030204" pitchFamily="18" charset="0"/>
                        <a:ea typeface="Cambria" panose="02040503050406030204" pitchFamily="18" charset="0"/>
                      </a:endParaRPr>
                    </a:p>
                  </a:txBody>
                  <a:tcPr marL="68580" marR="68580" marT="34290" marB="34290"/>
                </a:tc>
                <a:extLst>
                  <a:ext uri="{0D108BD9-81ED-4DB2-BD59-A6C34878D82A}">
                    <a16:rowId xmlns:a16="http://schemas.microsoft.com/office/drawing/2014/main" val="380763562"/>
                  </a:ext>
                </a:extLst>
              </a:tr>
            </a:tbl>
          </a:graphicData>
        </a:graphic>
      </p:graphicFrame>
    </p:spTree>
    <p:extLst>
      <p:ext uri="{BB962C8B-B14F-4D97-AF65-F5344CB8AC3E}">
        <p14:creationId xmlns:p14="http://schemas.microsoft.com/office/powerpoint/2010/main" val="29895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943563"/>
          </a:xfrm>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3" name="Content Placeholder 2"/>
          <p:cNvSpPr>
            <a:spLocks noGrp="1"/>
          </p:cNvSpPr>
          <p:nvPr>
            <p:ph idx="1"/>
          </p:nvPr>
        </p:nvSpPr>
        <p:spPr>
          <a:xfrm>
            <a:off x="228600" y="1200153"/>
            <a:ext cx="8686800" cy="3736249"/>
          </a:xfrm>
        </p:spPr>
        <p:txBody>
          <a:bodyPr/>
          <a:lstStyle/>
          <a:p>
            <a:pPr marL="0" indent="0">
              <a:buNone/>
            </a:pPr>
            <a:r>
              <a:rPr lang="en-US" b="1" dirty="0">
                <a:latin typeface="Cambria" panose="02040503050406030204" pitchFamily="18" charset="0"/>
                <a:ea typeface="Cambria" panose="02040503050406030204" pitchFamily="18" charset="0"/>
              </a:rPr>
              <a:t>Reported Coordinates</a:t>
            </a:r>
          </a:p>
          <a:p>
            <a:pPr marL="298847" lvl="1"/>
            <a:r>
              <a:rPr lang="en-US" dirty="0">
                <a:latin typeface="Cambria" panose="02040503050406030204" pitchFamily="18" charset="0"/>
                <a:ea typeface="Cambria" panose="02040503050406030204" pitchFamily="18" charset="0"/>
              </a:rPr>
              <a:t>These are from any source where the coordinate is directly reported to NGS </a:t>
            </a:r>
            <a:r>
              <a:rPr lang="en-US" b="1" i="1" dirty="0">
                <a:solidFill>
                  <a:srgbClr val="C00000"/>
                </a:solidFill>
                <a:latin typeface="Cambria" panose="02040503050406030204" pitchFamily="18" charset="0"/>
                <a:ea typeface="Cambria" panose="02040503050406030204" pitchFamily="18" charset="0"/>
              </a:rPr>
              <a:t>without the data necessary for NGS to replicate the coordinate</a:t>
            </a:r>
            <a:r>
              <a:rPr lang="en-US" i="1" dirty="0">
                <a:latin typeface="Cambria" panose="02040503050406030204" pitchFamily="18" charset="0"/>
                <a:ea typeface="Cambria" panose="02040503050406030204" pitchFamily="18" charset="0"/>
              </a:rPr>
              <a:t>. </a:t>
            </a:r>
          </a:p>
          <a:p>
            <a:pPr marL="685800" lvl="2"/>
            <a:r>
              <a:rPr lang="en-US" sz="2100" dirty="0">
                <a:latin typeface="Cambria" panose="02040503050406030204" pitchFamily="18" charset="0"/>
                <a:ea typeface="Cambria" panose="02040503050406030204" pitchFamily="18" charset="0"/>
              </a:rPr>
              <a:t>Scaled from a map</a:t>
            </a:r>
          </a:p>
          <a:p>
            <a:pPr marL="685800" lvl="2"/>
            <a:r>
              <a:rPr lang="en-US" sz="2100" dirty="0">
                <a:latin typeface="Cambria" panose="02040503050406030204" pitchFamily="18" charset="0"/>
                <a:ea typeface="Cambria" panose="02040503050406030204" pitchFamily="18" charset="0"/>
              </a:rPr>
              <a:t>Transformed using NCAT or </a:t>
            </a:r>
            <a:r>
              <a:rPr lang="en-US" sz="2100" dirty="0" err="1">
                <a:latin typeface="Cambria" panose="02040503050406030204" pitchFamily="18" charset="0"/>
                <a:ea typeface="Cambria" panose="02040503050406030204" pitchFamily="18" charset="0"/>
              </a:rPr>
              <a:t>VDatum</a:t>
            </a:r>
            <a:endParaRPr lang="en-US" sz="2100" dirty="0">
              <a:latin typeface="Cambria" panose="02040503050406030204" pitchFamily="18" charset="0"/>
              <a:ea typeface="Cambria" panose="02040503050406030204" pitchFamily="18" charset="0"/>
            </a:endParaRPr>
          </a:p>
          <a:p>
            <a:pPr marL="685800" lvl="2"/>
            <a:r>
              <a:rPr lang="en-US" sz="2100" dirty="0">
                <a:latin typeface="Cambria" panose="02040503050406030204" pitchFamily="18" charset="0"/>
                <a:ea typeface="Cambria" panose="02040503050406030204" pitchFamily="18" charset="0"/>
              </a:rPr>
              <a:t>Smartphone</a:t>
            </a:r>
          </a:p>
          <a:p>
            <a:pPr marL="685800" lvl="2"/>
            <a:r>
              <a:rPr lang="en-US" sz="2100" dirty="0">
                <a:latin typeface="Cambria" panose="02040503050406030204" pitchFamily="18" charset="0"/>
                <a:ea typeface="Cambria" panose="02040503050406030204" pitchFamily="18" charset="0"/>
              </a:rPr>
              <a:t>Reported directly from an RTK rover without data files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465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Reported Coordinates</a:t>
            </a:r>
          </a:p>
        </p:txBody>
      </p:sp>
      <p:pic>
        <p:nvPicPr>
          <p:cNvPr id="4" name="Picture 3">
            <a:extLst>
              <a:ext uri="{FF2B5EF4-FFF2-40B4-BE49-F238E27FC236}">
                <a16:creationId xmlns:a16="http://schemas.microsoft.com/office/drawing/2014/main" id="{1F43F1D6-6AD5-4CEF-9AD5-794CDBFAFBC1}"/>
              </a:ext>
            </a:extLst>
          </p:cNvPr>
          <p:cNvPicPr>
            <a:picLocks noChangeAspect="1"/>
          </p:cNvPicPr>
          <p:nvPr/>
        </p:nvPicPr>
        <p:blipFill>
          <a:blip r:embed="rId3"/>
          <a:stretch>
            <a:fillRect/>
          </a:stretch>
        </p:blipFill>
        <p:spPr>
          <a:xfrm>
            <a:off x="545307" y="915674"/>
            <a:ext cx="8053387" cy="4189029"/>
          </a:xfrm>
          <a:prstGeom prst="rect">
            <a:avLst/>
          </a:prstGeom>
        </p:spPr>
      </p:pic>
    </p:spTree>
    <p:extLst>
      <p:ext uri="{BB962C8B-B14F-4D97-AF65-F5344CB8AC3E}">
        <p14:creationId xmlns:p14="http://schemas.microsoft.com/office/powerpoint/2010/main" val="3958928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690314"/>
          </a:xfrm>
        </p:spPr>
        <p:txBody>
          <a:bodyPr/>
          <a:lstStyle/>
          <a:p>
            <a:r>
              <a:rPr dirty="0" lang="en-US" sz="3000">
                <a:latin charset="0" panose="02040503050406030204" pitchFamily="18" typeface="Cambria"/>
                <a:ea charset="0" panose="02040503050406030204" pitchFamily="18" typeface="Cambria"/>
              </a:rPr>
              <a:t>Sidenote: we can sort of do this now…</a:t>
            </a:r>
          </a:p>
        </p:txBody>
      </p:sp>
      <p:sp>
        <p:nvSpPr>
          <p:cNvPr id="3" name="Content Placeholder 2"/>
          <p:cNvSpPr>
            <a:spLocks noGrp="1"/>
          </p:cNvSpPr>
          <p:nvPr>
            <p:ph idx="1"/>
          </p:nvPr>
        </p:nvSpPr>
        <p:spPr>
          <a:xfrm>
            <a:off x="66675" y="790575"/>
            <a:ext cx="5791200" cy="762570"/>
          </a:xfrm>
        </p:spPr>
        <p:txBody>
          <a:bodyPr/>
          <a:lstStyle/>
          <a:p>
            <a:pPr indent="0" marL="0">
              <a:buNone/>
            </a:pPr>
            <a:r>
              <a:rPr dirty="0" lang="en-US" sz="2100">
                <a:latin charset="0" panose="02040503050406030204" pitchFamily="18" typeface="Cambria"/>
                <a:ea charset="0" panose="02040503050406030204" pitchFamily="18" typeface="Cambria"/>
              </a:rPr>
              <a:t>Our mobile-friendly mark recovery page.  Browser based, </a:t>
            </a:r>
            <a:r>
              <a:rPr b="1" dirty="0" i="1" lang="en-US" sz="2100">
                <a:latin charset="0" panose="02040503050406030204" pitchFamily="18" typeface="Cambria"/>
                <a:ea charset="0" panose="02040503050406030204" pitchFamily="18" typeface="Cambria"/>
              </a:rPr>
              <a:t>not</a:t>
            </a:r>
            <a:r>
              <a:rPr dirty="0" lang="en-US" sz="2100">
                <a:latin charset="0" panose="02040503050406030204" pitchFamily="18" typeface="Cambria"/>
                <a:ea charset="0" panose="02040503050406030204" pitchFamily="18" typeface="Cambria"/>
              </a:rPr>
              <a:t> an app, </a:t>
            </a:r>
            <a:r>
              <a:rPr dirty="0" lang="en-US" sz="2100" u="sng">
                <a:latin charset="0" panose="02040503050406030204" pitchFamily="18" typeface="Cambria"/>
                <a:ea charset="0" panose="02040503050406030204" pitchFamily="18" typeface="Cambria"/>
              </a:rPr>
              <a:t>nothing to download</a:t>
            </a:r>
            <a:r>
              <a:rPr dirty="0" lang="en-US" sz="2100">
                <a:latin charset="0" panose="02040503050406030204" pitchFamily="18" typeface="Cambria"/>
                <a:ea charset="0" panose="02040503050406030204" pitchFamily="18" typeface="Cambria"/>
              </a:rPr>
              <a:t>.</a:t>
            </a:r>
          </a:p>
          <a:p>
            <a:pPr indent="0" marL="0">
              <a:buNone/>
            </a:pPr>
            <a:endParaRPr dirty="0" lang="en-US"/>
          </a:p>
          <a:p>
            <a:pPr indent="0" marL="0">
              <a:buNone/>
            </a:pPr>
            <a:endParaRPr dirty="0" lang="en-US"/>
          </a:p>
        </p:txBody>
      </p:sp>
      <p:pic>
        <p:nvPicPr>
          <p:cNvPr id="7" name="Picture 6"/>
          <p:cNvPicPr>
            <a:picLocks noChangeAspect="1"/>
          </p:cNvPicPr>
          <p:nvPr/>
        </p:nvPicPr>
        <p:blipFill>
          <a:blip r:embed="rId3"/>
          <a:stretch>
            <a:fillRect/>
          </a:stretch>
        </p:blipFill>
        <p:spPr>
          <a:xfrm>
            <a:off x="5968983" y="958102"/>
            <a:ext cx="2790340" cy="3718404"/>
          </a:xfrm>
          <a:prstGeom prst="rect">
            <a:avLst/>
          </a:prstGeom>
        </p:spPr>
      </p:pic>
      <p:sp>
        <p:nvSpPr>
          <p:cNvPr id="8" name="Rectangle 7"/>
          <p:cNvSpPr/>
          <p:nvPr/>
        </p:nvSpPr>
        <p:spPr>
          <a:xfrm>
            <a:off x="1326333" y="4676506"/>
            <a:ext cx="6518495" cy="369332"/>
          </a:xfrm>
          <a:prstGeom prst="rect">
            <a:avLst/>
          </a:prstGeom>
        </p:spPr>
        <p:txBody>
          <a:bodyPr wrap="square">
            <a:spAutoFit/>
          </a:bodyPr>
          <a:lstStyle/>
          <a:p>
            <a:pPr algn="ctr" defTabSz="342900" fontAlgn="base">
              <a:spcBef>
                <a:spcPct val="0"/>
              </a:spcBef>
              <a:spcAft>
                <a:spcPct val="0"/>
              </a:spcAft>
            </a:pPr>
            <a:r>
              <a:rPr dirty="0" lang="en-US">
                <a:solidFill>
                  <a:prstClr val="black"/>
                </a:solidFill>
                <a:latin charset="0" panose="02040503050406030204" pitchFamily="18" typeface="Cambria"/>
                <a:ea charset="0" panose="02040503050406030204" pitchFamily="18" typeface="Cambria"/>
                <a:hlinkClick r:id="rId4"/>
              </a:rPr>
              <a:t>https://www.ngs.noaa.gov/cgi-bin/mark_recovery_form.prl</a:t>
            </a:r>
            <a:endParaRPr dirty="0" lang="en-US">
              <a:solidFill>
                <a:prstClr val="black"/>
              </a:solidFill>
              <a:latin charset="0" panose="02040503050406030204" pitchFamily="18" typeface="Cambria"/>
              <a:ea charset="0" panose="02040503050406030204" pitchFamily="18" typeface="Cambria"/>
            </a:endParaRPr>
          </a:p>
        </p:txBody>
      </p:sp>
      <p:pic>
        <p:nvPicPr>
          <p:cNvPr id="4" name="Picture 3"/>
          <p:cNvPicPr>
            <a:picLocks noChangeAspect="1"/>
          </p:cNvPicPr>
          <p:nvPr/>
        </p:nvPicPr>
        <p:blipFill rotWithShape="1">
          <a:blip r:embed="rId5"/>
          <a:srcRect t="174"/>
          <a:stretch/>
        </p:blipFill>
        <p:spPr>
          <a:xfrm>
            <a:off x="571500" y="1553145"/>
            <a:ext cx="4914900" cy="3209521"/>
          </a:xfrm>
          <a:prstGeom prst="rect">
            <a:avLst/>
          </a:prstGeom>
        </p:spPr>
      </p:pic>
    </p:spTree>
    <p:extLst>
      <p:ext uri="{BB962C8B-B14F-4D97-AF65-F5344CB8AC3E}">
        <p14:creationId xmlns:p14="http://schemas.microsoft.com/office/powerpoint/2010/main" val="2129168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p>
            <a:r>
              <a:rPr lang="en-US" sz="3000" b="1" dirty="0">
                <a:latin typeface="Cambria" panose="02040503050406030204" pitchFamily="18" charset="0"/>
                <a:ea typeface="Cambria" panose="02040503050406030204" pitchFamily="18" charset="0"/>
              </a:rPr>
              <a:t>Reported Coordinates = Buyer Beware!</a:t>
            </a:r>
          </a:p>
        </p:txBody>
      </p:sp>
      <p:sp>
        <p:nvSpPr>
          <p:cNvPr id="3" name="Content Placeholder 2"/>
          <p:cNvSpPr>
            <a:spLocks noGrp="1"/>
          </p:cNvSpPr>
          <p:nvPr>
            <p:ph idx="1"/>
          </p:nvPr>
        </p:nvSpPr>
        <p:spPr>
          <a:xfrm>
            <a:off x="133350" y="1080412"/>
            <a:ext cx="8905875" cy="3394472"/>
          </a:xfrm>
        </p:spPr>
        <p:txBody>
          <a:bodyPr/>
          <a:lstStyle/>
          <a:p>
            <a:r>
              <a:rPr lang="en-US" b="1" i="1" dirty="0">
                <a:latin typeface="Cambria" panose="02040503050406030204" pitchFamily="18" charset="0"/>
                <a:ea typeface="Cambria" panose="02040503050406030204" pitchFamily="18" charset="0"/>
              </a:rPr>
              <a:t>Reported</a:t>
            </a:r>
            <a:r>
              <a:rPr lang="en-US" dirty="0">
                <a:latin typeface="Cambria" panose="02040503050406030204" pitchFamily="18" charset="0"/>
                <a:ea typeface="Cambria" panose="02040503050406030204" pitchFamily="18" charset="0"/>
              </a:rPr>
              <a:t> coordinates might be </a:t>
            </a:r>
            <a:r>
              <a:rPr lang="en-US" i="1" dirty="0">
                <a:latin typeface="Cambria" panose="02040503050406030204" pitchFamily="18" charset="0"/>
                <a:ea typeface="Cambria" panose="02040503050406030204" pitchFamily="18" charset="0"/>
              </a:rPr>
              <a:t>very</a:t>
            </a:r>
            <a:r>
              <a:rPr lang="en-US" dirty="0">
                <a:latin typeface="Cambria" panose="02040503050406030204" pitchFamily="18" charset="0"/>
                <a:ea typeface="Cambria" panose="02040503050406030204" pitchFamily="18" charset="0"/>
              </a:rPr>
              <a:t> wrong!</a:t>
            </a:r>
          </a:p>
          <a:p>
            <a:pPr lvl="1"/>
            <a:r>
              <a:rPr lang="en-US" sz="2000" dirty="0">
                <a:latin typeface="Cambria" panose="02040503050406030204" pitchFamily="18" charset="0"/>
                <a:ea typeface="Cambria" panose="02040503050406030204" pitchFamily="18" charset="0"/>
              </a:rPr>
              <a:t>Reported using incorrect datum NAD 27, NAD 83, WGS84</a:t>
            </a:r>
          </a:p>
          <a:p>
            <a:pPr lvl="2"/>
            <a:r>
              <a:rPr lang="en-US" sz="1600" dirty="0">
                <a:latin typeface="Cambria" panose="02040503050406030204" pitchFamily="18" charset="0"/>
                <a:ea typeface="Cambria" panose="02040503050406030204" pitchFamily="18" charset="0"/>
              </a:rPr>
              <a:t>Systematic Error:  2–100 meters</a:t>
            </a:r>
          </a:p>
          <a:p>
            <a:pPr lvl="1"/>
            <a:r>
              <a:rPr lang="en-US" sz="2000" dirty="0">
                <a:latin typeface="Cambria" panose="02040503050406030204" pitchFamily="18" charset="0"/>
                <a:ea typeface="Cambria" panose="02040503050406030204" pitchFamily="18" charset="0"/>
              </a:rPr>
              <a:t>Scaled off of a USGS topographic map</a:t>
            </a:r>
          </a:p>
          <a:p>
            <a:pPr lvl="2"/>
            <a:r>
              <a:rPr lang="en-US" sz="1600" dirty="0">
                <a:latin typeface="Cambria" panose="02040503050406030204" pitchFamily="18" charset="0"/>
                <a:ea typeface="Cambria" panose="02040503050406030204" pitchFamily="18" charset="0"/>
              </a:rPr>
              <a:t>Random Error:  ± 600 meters</a:t>
            </a:r>
          </a:p>
          <a:p>
            <a:pPr lvl="1"/>
            <a:r>
              <a:rPr lang="en-US" sz="2000" dirty="0">
                <a:latin typeface="Cambria" panose="02040503050406030204" pitchFamily="18" charset="0"/>
                <a:ea typeface="Cambria" panose="02040503050406030204" pitchFamily="18" charset="0"/>
              </a:rPr>
              <a:t>Smartphone</a:t>
            </a:r>
          </a:p>
          <a:p>
            <a:pPr lvl="2"/>
            <a:r>
              <a:rPr lang="en-US" sz="1600" dirty="0">
                <a:latin typeface="Cambria" panose="02040503050406030204" pitchFamily="18" charset="0"/>
                <a:ea typeface="Cambria" panose="02040503050406030204" pitchFamily="18" charset="0"/>
              </a:rPr>
              <a:t>Random Error: ± 10–50 meters</a:t>
            </a:r>
          </a:p>
          <a:p>
            <a:r>
              <a:rPr lang="en-US" dirty="0">
                <a:latin typeface="Cambria" panose="02040503050406030204" pitchFamily="18" charset="0"/>
                <a:ea typeface="Cambria" panose="02040503050406030204" pitchFamily="18" charset="0"/>
              </a:rPr>
              <a:t>NGS </a:t>
            </a:r>
            <a:r>
              <a:rPr lang="en-US" b="1" i="1" dirty="0">
                <a:latin typeface="Cambria" panose="02040503050406030204" pitchFamily="18" charset="0"/>
                <a:ea typeface="Cambria" panose="02040503050406030204" pitchFamily="18" charset="0"/>
              </a:rPr>
              <a:t>will show you </a:t>
            </a:r>
            <a:r>
              <a:rPr lang="en-US" dirty="0">
                <a:latin typeface="Cambria" panose="02040503050406030204" pitchFamily="18" charset="0"/>
                <a:ea typeface="Cambria" panose="02040503050406030204" pitchFamily="18" charset="0"/>
              </a:rPr>
              <a:t>reported coordinates</a:t>
            </a:r>
          </a:p>
          <a:p>
            <a:pPr lvl="1"/>
            <a:r>
              <a:rPr lang="en-US" sz="2000" i="1" dirty="0">
                <a:latin typeface="Cambria" panose="02040503050406030204" pitchFamily="18" charset="0"/>
                <a:ea typeface="Cambria" panose="02040503050406030204" pitchFamily="18" charset="0"/>
              </a:rPr>
              <a:t>But their function is to get you “in the neighborhood” of a mark</a:t>
            </a:r>
          </a:p>
          <a:p>
            <a:pPr lvl="1"/>
            <a:r>
              <a:rPr lang="en-US" sz="2000" i="1" dirty="0">
                <a:latin typeface="Cambria" panose="02040503050406030204" pitchFamily="18" charset="0"/>
                <a:ea typeface="Cambria" panose="02040503050406030204" pitchFamily="18" charset="0"/>
              </a:rPr>
              <a:t>Not for use as control!</a:t>
            </a:r>
          </a:p>
          <a:p>
            <a:endParaRPr lang="en-US" sz="21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2781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750"/>
                            </p:stCondLst>
                            <p:childTnLst>
                              <p:par>
                                <p:cTn id="9" presetID="22" presetClass="entr" presetSubtype="1" fill="hold" grpId="0"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1500"/>
                            </p:stCondLst>
                            <p:childTnLst>
                              <p:par>
                                <p:cTn id="13" presetID="22" presetClass="entr" presetSubtype="1"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2250"/>
                            </p:stCondLst>
                            <p:childTnLst>
                              <p:par>
                                <p:cTn id="17" presetID="22" presetClass="entr" presetSubtype="1" fill="hold" grpId="0"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3000"/>
                            </p:stCondLst>
                            <p:childTnLst>
                              <p:par>
                                <p:cTn id="21" presetID="22" presetClass="entr" presetSubtype="1" fill="hold" grpId="0"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par>
                          <p:cTn id="24" fill="hold">
                            <p:stCondLst>
                              <p:cond delay="3750"/>
                            </p:stCondLst>
                            <p:childTnLst>
                              <p:par>
                                <p:cTn id="25" presetID="22" presetClass="entr" presetSubtype="1" fill="hold" grpId="0" nodeType="afterEffect">
                                  <p:stCondLst>
                                    <p:cond delay="25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par>
                          <p:cTn id="28" fill="hold">
                            <p:stCondLst>
                              <p:cond delay="4500"/>
                            </p:stCondLst>
                            <p:childTnLst>
                              <p:par>
                                <p:cTn id="29" presetID="22" presetClass="entr" presetSubtype="1" fill="hold" grpId="0" nodeType="afterEffect">
                                  <p:stCondLst>
                                    <p:cond delay="2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par>
                          <p:cTn id="32" fill="hold">
                            <p:stCondLst>
                              <p:cond delay="5250"/>
                            </p:stCondLst>
                            <p:childTnLst>
                              <p:par>
                                <p:cTn id="33" presetID="22" presetClass="entr" presetSubtype="1" fill="hold" grpId="0" nodeType="afterEffect">
                                  <p:stCondLst>
                                    <p:cond delay="25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up)">
                                      <p:cBhvr>
                                        <p:cTn id="35" dur="500"/>
                                        <p:tgtEl>
                                          <p:spTgt spid="3">
                                            <p:txEl>
                                              <p:pRg st="7" end="7"/>
                                            </p:txEl>
                                          </p:spTgt>
                                        </p:tgtEl>
                                      </p:cBhvr>
                                    </p:animEffect>
                                  </p:childTnLst>
                                </p:cTn>
                              </p:par>
                            </p:childTnLst>
                          </p:cTn>
                        </p:par>
                        <p:par>
                          <p:cTn id="36" fill="hold">
                            <p:stCondLst>
                              <p:cond delay="6000"/>
                            </p:stCondLst>
                            <p:childTnLst>
                              <p:par>
                                <p:cTn id="37" presetID="22" presetClass="entr" presetSubtype="1" fill="hold" grpId="0" nodeType="afterEffect">
                                  <p:stCondLst>
                                    <p:cond delay="25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500"/>
                                        <p:tgtEl>
                                          <p:spTgt spid="3">
                                            <p:txEl>
                                              <p:pRg st="8" end="8"/>
                                            </p:txEl>
                                          </p:spTgt>
                                        </p:tgtEl>
                                      </p:cBhvr>
                                    </p:animEffect>
                                  </p:childTnLst>
                                </p:cTn>
                              </p:par>
                            </p:childTnLst>
                          </p:cTn>
                        </p:par>
                        <p:par>
                          <p:cTn id="40" fill="hold">
                            <p:stCondLst>
                              <p:cond delay="6750"/>
                            </p:stCondLst>
                            <p:childTnLst>
                              <p:par>
                                <p:cTn id="41" presetID="22" presetClass="entr" presetSubtype="1" fill="hold" grpId="0" nodeType="afterEffect">
                                  <p:stCondLst>
                                    <p:cond delay="25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up)">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3" name="Content Placeholder 2"/>
          <p:cNvSpPr>
            <a:spLocks noGrp="1"/>
          </p:cNvSpPr>
          <p:nvPr>
            <p:ph idx="1"/>
          </p:nvPr>
        </p:nvSpPr>
        <p:spPr>
          <a:xfrm>
            <a:off x="257175" y="1078948"/>
            <a:ext cx="8667750" cy="3394472"/>
          </a:xfrm>
        </p:spPr>
        <p:txBody>
          <a:bodyPr/>
          <a:lstStyle/>
          <a:p>
            <a:pPr marL="0" indent="0">
              <a:buNone/>
            </a:pPr>
            <a:r>
              <a:rPr lang="en-US" sz="2800" b="1" dirty="0">
                <a:latin typeface="Cambria" panose="02040503050406030204" pitchFamily="18" charset="0"/>
                <a:ea typeface="Cambria" panose="02040503050406030204" pitchFamily="18" charset="0"/>
              </a:rPr>
              <a:t>OPUS Coordinates</a:t>
            </a:r>
          </a:p>
          <a:p>
            <a:pPr marL="346472" lvl="1"/>
            <a:r>
              <a:rPr lang="en-US" sz="2400" dirty="0">
                <a:latin typeface="Cambria" panose="02040503050406030204" pitchFamily="18" charset="0"/>
                <a:ea typeface="Cambria" panose="02040503050406030204" pitchFamily="18" charset="0"/>
              </a:rPr>
              <a:t>Computed by the user via OPUS</a:t>
            </a:r>
          </a:p>
          <a:p>
            <a:pPr marL="597694" lvl="2"/>
            <a:r>
              <a:rPr lang="en-US" sz="2400" i="1" dirty="0">
                <a:latin typeface="Cambria" panose="02040503050406030204" pitchFamily="18" charset="0"/>
                <a:ea typeface="Cambria" panose="02040503050406030204" pitchFamily="18" charset="0"/>
              </a:rPr>
              <a:t>Will not be evaluated by anyone at NGS (just like OPUS now)</a:t>
            </a:r>
          </a:p>
          <a:p>
            <a:pPr marL="597694" lvl="2"/>
            <a:r>
              <a:rPr lang="en-US" sz="2400" dirty="0">
                <a:latin typeface="Cambria" panose="02040503050406030204" pitchFamily="18" charset="0"/>
                <a:ea typeface="Cambria" panose="02040503050406030204" pitchFamily="18" charset="0"/>
              </a:rPr>
              <a:t>These are </a:t>
            </a:r>
            <a:r>
              <a:rPr lang="en-US" sz="2400" i="1" dirty="0">
                <a:latin typeface="Cambria" panose="02040503050406030204" pitchFamily="18" charset="0"/>
                <a:ea typeface="Cambria" panose="02040503050406030204" pitchFamily="18" charset="0"/>
              </a:rPr>
              <a:t>user-computed</a:t>
            </a:r>
            <a:r>
              <a:rPr lang="en-US" sz="2400" dirty="0">
                <a:latin typeface="Cambria" panose="02040503050406030204" pitchFamily="18" charset="0"/>
                <a:ea typeface="Cambria" panose="02040503050406030204" pitchFamily="18" charset="0"/>
              </a:rPr>
              <a:t> values, like you get now from OPUS Static or OPUS Projects</a:t>
            </a:r>
          </a:p>
          <a:p>
            <a:pPr marL="597694" lvl="2"/>
            <a:r>
              <a:rPr lang="en-US" sz="2400" dirty="0">
                <a:latin typeface="Cambria" panose="02040503050406030204" pitchFamily="18" charset="0"/>
                <a:ea typeface="Cambria" panose="02040503050406030204" pitchFamily="18" charset="0"/>
              </a:rPr>
              <a:t>OPUS Coordinates are the </a:t>
            </a:r>
            <a:r>
              <a:rPr lang="en-US" sz="2400" b="1" i="1" dirty="0">
                <a:latin typeface="Cambria" panose="02040503050406030204" pitchFamily="18" charset="0"/>
                <a:ea typeface="Cambria" panose="02040503050406030204" pitchFamily="18" charset="0"/>
              </a:rPr>
              <a:t>only</a:t>
            </a:r>
            <a:r>
              <a:rPr lang="en-US" sz="2400" dirty="0">
                <a:latin typeface="Cambria" panose="02040503050406030204" pitchFamily="18" charset="0"/>
                <a:ea typeface="Cambria" panose="02040503050406030204" pitchFamily="18" charset="0"/>
              </a:rPr>
              <a:t> coordinates you will get directly from OPUS</a:t>
            </a:r>
          </a:p>
        </p:txBody>
      </p:sp>
    </p:spTree>
    <p:extLst>
      <p:ext uri="{BB962C8B-B14F-4D97-AF65-F5344CB8AC3E}">
        <p14:creationId xmlns:p14="http://schemas.microsoft.com/office/powerpoint/2010/main" val="810850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3" name="Content Placeholder 2"/>
          <p:cNvSpPr>
            <a:spLocks noGrp="1"/>
          </p:cNvSpPr>
          <p:nvPr>
            <p:ph idx="1"/>
          </p:nvPr>
        </p:nvSpPr>
        <p:spPr>
          <a:xfrm>
            <a:off x="148590" y="1078948"/>
            <a:ext cx="8995410" cy="3394472"/>
          </a:xfrm>
        </p:spPr>
        <p:txBody>
          <a:bodyPr/>
          <a:lstStyle/>
          <a:p>
            <a:pPr marL="0" indent="0">
              <a:buNone/>
            </a:pPr>
            <a:r>
              <a:rPr lang="en-US" b="1" dirty="0">
                <a:latin typeface="Cambria" panose="02040503050406030204" pitchFamily="18" charset="0"/>
                <a:ea typeface="Cambria" panose="02040503050406030204" pitchFamily="18" charset="0"/>
              </a:rPr>
              <a:t>OPUS  Coordinates </a:t>
            </a:r>
            <a:r>
              <a:rPr lang="en-US" i="1" u="sng" dirty="0">
                <a:latin typeface="Cambria" panose="02040503050406030204" pitchFamily="18" charset="0"/>
                <a:ea typeface="Cambria" panose="02040503050406030204" pitchFamily="18" charset="0"/>
              </a:rPr>
              <a:t>may</a:t>
            </a:r>
            <a:r>
              <a:rPr lang="en-US" dirty="0">
                <a:latin typeface="Cambria" panose="02040503050406030204" pitchFamily="18" charset="0"/>
                <a:ea typeface="Cambria" panose="02040503050406030204" pitchFamily="18" charset="0"/>
              </a:rPr>
              <a:t> come with the label: </a:t>
            </a:r>
          </a:p>
          <a:p>
            <a:pPr marL="0" indent="0">
              <a:buNone/>
            </a:pPr>
            <a:r>
              <a:rPr lang="en-US" dirty="0">
                <a:latin typeface="Cambria" panose="02040503050406030204" pitchFamily="18" charset="0"/>
                <a:ea typeface="Cambria" panose="02040503050406030204" pitchFamily="18" charset="0"/>
              </a:rPr>
              <a:t>“</a:t>
            </a:r>
            <a:r>
              <a:rPr lang="en-US" b="1" dirty="0">
                <a:solidFill>
                  <a:srgbClr val="C00000"/>
                </a:solidFill>
                <a:latin typeface="Cambria" panose="02040503050406030204" pitchFamily="18" charset="0"/>
                <a:ea typeface="Cambria" panose="02040503050406030204" pitchFamily="18" charset="0"/>
              </a:rPr>
              <a:t>tied to the NSRS</a:t>
            </a:r>
            <a:r>
              <a:rPr lang="en-US" dirty="0">
                <a:latin typeface="Cambria" panose="02040503050406030204" pitchFamily="18" charset="0"/>
                <a:ea typeface="Cambria" panose="02040503050406030204" pitchFamily="18" charset="0"/>
              </a:rPr>
              <a:t>” </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b="1" dirty="0">
                <a:solidFill>
                  <a:srgbClr val="C00000"/>
                </a:solidFill>
                <a:latin typeface="Cambria" panose="02040503050406030204" pitchFamily="18" charset="0"/>
                <a:ea typeface="Cambria" panose="02040503050406030204" pitchFamily="18" charset="0"/>
              </a:rPr>
              <a:t>But… </a:t>
            </a:r>
            <a:r>
              <a:rPr lang="en-US" b="1" dirty="0">
                <a:latin typeface="Cambria" panose="02040503050406030204" pitchFamily="18" charset="0"/>
                <a:ea typeface="Cambria" panose="02040503050406030204" pitchFamily="18" charset="0"/>
              </a:rPr>
              <a:t>only</a:t>
            </a:r>
            <a:r>
              <a:rPr lang="en-US" dirty="0">
                <a:latin typeface="Cambria" panose="02040503050406030204" pitchFamily="18" charset="0"/>
                <a:ea typeface="Cambria" panose="02040503050406030204" pitchFamily="18" charset="0"/>
              </a:rPr>
              <a:t> if you restrict computations to OPUS-recommended constraints.</a:t>
            </a:r>
          </a:p>
        </p:txBody>
      </p:sp>
    </p:spTree>
    <p:extLst>
      <p:ext uri="{BB962C8B-B14F-4D97-AF65-F5344CB8AC3E}">
        <p14:creationId xmlns:p14="http://schemas.microsoft.com/office/powerpoint/2010/main" val="1041549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3" name="Content Placeholder 2"/>
          <p:cNvSpPr>
            <a:spLocks noGrp="1"/>
          </p:cNvSpPr>
          <p:nvPr>
            <p:ph idx="1"/>
          </p:nvPr>
        </p:nvSpPr>
        <p:spPr>
          <a:xfrm>
            <a:off x="114300" y="1078948"/>
            <a:ext cx="8949690" cy="3394472"/>
          </a:xfrm>
        </p:spPr>
        <p:txBody>
          <a:bodyPr/>
          <a:lstStyle/>
          <a:p>
            <a:pPr marL="0" indent="0">
              <a:buNone/>
            </a:pPr>
            <a:r>
              <a:rPr lang="en-US" b="1" dirty="0">
                <a:latin typeface="Cambria" panose="02040503050406030204" pitchFamily="18" charset="0"/>
                <a:ea typeface="Cambria" panose="02040503050406030204" pitchFamily="18" charset="0"/>
              </a:rPr>
              <a:t>OPUS  Coordinates </a:t>
            </a:r>
            <a:r>
              <a:rPr lang="en-US" i="1" u="sng" dirty="0">
                <a:latin typeface="Cambria" panose="02040503050406030204" pitchFamily="18" charset="0"/>
                <a:ea typeface="Cambria" panose="02040503050406030204" pitchFamily="18" charset="0"/>
              </a:rPr>
              <a:t>may</a:t>
            </a:r>
            <a:r>
              <a:rPr lang="en-US" dirty="0">
                <a:latin typeface="Cambria" panose="02040503050406030204" pitchFamily="18" charset="0"/>
                <a:ea typeface="Cambria" panose="02040503050406030204" pitchFamily="18" charset="0"/>
              </a:rPr>
              <a:t> come with the label: </a:t>
            </a:r>
          </a:p>
          <a:p>
            <a:pPr marL="0" indent="0">
              <a:buNone/>
            </a:pPr>
            <a:r>
              <a:rPr lang="en-US" dirty="0">
                <a:latin typeface="Cambria" panose="02040503050406030204" pitchFamily="18" charset="0"/>
                <a:ea typeface="Cambria" panose="02040503050406030204" pitchFamily="18" charset="0"/>
              </a:rPr>
              <a:t>“</a:t>
            </a:r>
            <a:r>
              <a:rPr lang="en-US" b="1" dirty="0">
                <a:solidFill>
                  <a:srgbClr val="C00000"/>
                </a:solidFill>
                <a:latin typeface="Cambria" panose="02040503050406030204" pitchFamily="18" charset="0"/>
                <a:ea typeface="Cambria" panose="02040503050406030204" pitchFamily="18" charset="0"/>
              </a:rPr>
              <a:t>not tied to the NSRS</a:t>
            </a:r>
            <a:r>
              <a:rPr lang="en-US" dirty="0">
                <a:latin typeface="Cambria" panose="02040503050406030204" pitchFamily="18" charset="0"/>
                <a:ea typeface="Cambria" panose="02040503050406030204" pitchFamily="18" charset="0"/>
              </a:rPr>
              <a:t>” </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You can deviate from OPUS-recommended constraints and still get OPUS coordinates, but they will be labeled “</a:t>
            </a:r>
            <a:r>
              <a:rPr lang="en-US" i="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tied to the NSRS”.</a:t>
            </a:r>
          </a:p>
        </p:txBody>
      </p:sp>
    </p:spTree>
    <p:extLst>
      <p:ext uri="{BB962C8B-B14F-4D97-AF65-F5344CB8AC3E}">
        <p14:creationId xmlns:p14="http://schemas.microsoft.com/office/powerpoint/2010/main" val="2021911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8D49-3B1A-4B3C-8436-5F9528E2C504}"/>
              </a:ext>
            </a:extLst>
          </p:cNvPr>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endParaRPr lang="en-US" sz="3000" dirty="0">
              <a:latin typeface="Cambria" panose="02040503050406030204" pitchFamily="18" charset="0"/>
              <a:ea typeface="Cambria" panose="02040503050406030204" pitchFamily="18" charset="0"/>
            </a:endParaRPr>
          </a:p>
        </p:txBody>
      </p:sp>
      <p:sp>
        <p:nvSpPr>
          <p:cNvPr id="8" name="Content Placeholder 2">
            <a:extLst>
              <a:ext uri="{FF2B5EF4-FFF2-40B4-BE49-F238E27FC236}">
                <a16:creationId xmlns:a16="http://schemas.microsoft.com/office/drawing/2014/main" id="{E42A4768-DDB9-4F76-A1E4-9400421E6D89}"/>
              </a:ext>
            </a:extLst>
          </p:cNvPr>
          <p:cNvSpPr txBox="1">
            <a:spLocks/>
          </p:cNvSpPr>
          <p:nvPr/>
        </p:nvSpPr>
        <p:spPr bwMode="auto">
          <a:xfrm>
            <a:off x="125730" y="1069526"/>
            <a:ext cx="892683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2400" dirty="0">
                <a:solidFill>
                  <a:prstClr val="black"/>
                </a:solidFill>
                <a:latin typeface="Cambria" panose="02040503050406030204" pitchFamily="18" charset="0"/>
                <a:ea typeface="Cambria" panose="02040503050406030204" pitchFamily="18" charset="0"/>
              </a:rPr>
              <a:t>However, in </a:t>
            </a:r>
            <a:r>
              <a:rPr lang="en-US" sz="2400" b="1" dirty="0">
                <a:solidFill>
                  <a:prstClr val="black"/>
                </a:solidFill>
                <a:latin typeface="Cambria" panose="02040503050406030204" pitchFamily="18" charset="0"/>
                <a:ea typeface="Cambria" panose="02040503050406030204" pitchFamily="18" charset="0"/>
              </a:rPr>
              <a:t>neither</a:t>
            </a:r>
            <a:r>
              <a:rPr lang="en-US" sz="2400" dirty="0">
                <a:solidFill>
                  <a:prstClr val="black"/>
                </a:solidFill>
                <a:latin typeface="Cambria" panose="02040503050406030204" pitchFamily="18" charset="0"/>
                <a:ea typeface="Cambria" panose="02040503050406030204" pitchFamily="18" charset="0"/>
              </a:rPr>
              <a:t> case will OPUS coordinates be considered </a:t>
            </a:r>
          </a:p>
          <a:p>
            <a:pPr marL="0" indent="0" defTabSz="342900">
              <a:buNone/>
            </a:pPr>
            <a:r>
              <a:rPr lang="en-US" sz="2400" dirty="0">
                <a:solidFill>
                  <a:srgbClr val="C0504D"/>
                </a:solidFill>
                <a:latin typeface="Cambria" panose="02040503050406030204" pitchFamily="18" charset="0"/>
                <a:ea typeface="Cambria" panose="02040503050406030204" pitchFamily="18" charset="0"/>
              </a:rPr>
              <a:t>“</a:t>
            </a:r>
            <a:r>
              <a:rPr lang="en-US" sz="2400" b="1" dirty="0">
                <a:solidFill>
                  <a:srgbClr val="C00000"/>
                </a:solidFill>
                <a:latin typeface="Cambria" panose="02040503050406030204" pitchFamily="18" charset="0"/>
                <a:ea typeface="Cambria" panose="02040503050406030204" pitchFamily="18" charset="0"/>
                <a:cs typeface="Times New Roman" pitchFamily="18" charset="0"/>
              </a:rPr>
              <a:t>part of the NSRS</a:t>
            </a:r>
            <a:r>
              <a:rPr lang="en-US" sz="2400" b="1" i="1" dirty="0">
                <a:solidFill>
                  <a:srgbClr val="C0504D"/>
                </a:solidFill>
                <a:latin typeface="Cambria" panose="02040503050406030204" pitchFamily="18" charset="0"/>
                <a:ea typeface="Cambria" panose="02040503050406030204" pitchFamily="18" charset="0"/>
              </a:rPr>
              <a:t>”</a:t>
            </a:r>
            <a:r>
              <a:rPr lang="en-US" sz="2400" dirty="0">
                <a:solidFill>
                  <a:srgbClr val="C0504D"/>
                </a:solidFill>
                <a:latin typeface="Cambria" panose="02040503050406030204" pitchFamily="18" charset="0"/>
                <a:ea typeface="Cambria" panose="02040503050406030204" pitchFamily="18" charset="0"/>
              </a:rPr>
              <a:t> </a:t>
            </a:r>
            <a:endParaRPr lang="en-US" sz="2400" dirty="0">
              <a:solidFill>
                <a:prstClr val="black"/>
              </a:solidFill>
              <a:latin typeface="Cambria" panose="02040503050406030204" pitchFamily="18" charset="0"/>
              <a:ea typeface="Cambria" panose="02040503050406030204" pitchFamily="18" charset="0"/>
            </a:endParaRPr>
          </a:p>
          <a:p>
            <a:pPr marL="300038" lvl="1" indent="0" defTabSz="342900">
              <a:buNone/>
            </a:pPr>
            <a:endParaRPr lang="en-US" sz="2100" dirty="0">
              <a:solidFill>
                <a:prstClr val="black"/>
              </a:solidFill>
              <a:latin typeface="Cambria" panose="02040503050406030204" pitchFamily="18" charset="0"/>
              <a:ea typeface="Cambria" panose="02040503050406030204" pitchFamily="18" charset="0"/>
            </a:endParaRPr>
          </a:p>
          <a:p>
            <a:pPr marL="300038" lvl="1" indent="0" defTabSz="342900">
              <a:buNone/>
            </a:pPr>
            <a:r>
              <a:rPr lang="en-US" sz="2100" dirty="0">
                <a:solidFill>
                  <a:prstClr val="black"/>
                </a:solidFill>
                <a:latin typeface="Cambria" panose="02040503050406030204" pitchFamily="18" charset="0"/>
                <a:ea typeface="Cambria" panose="02040503050406030204" pitchFamily="18" charset="0"/>
              </a:rPr>
              <a:t>That title will be </a:t>
            </a:r>
            <a:r>
              <a:rPr lang="en-US" sz="2100" dirty="0" err="1">
                <a:solidFill>
                  <a:prstClr val="black"/>
                </a:solidFill>
                <a:latin typeface="Cambria" panose="02040503050406030204" pitchFamily="18" charset="0"/>
                <a:ea typeface="Cambria" panose="02040503050406030204" pitchFamily="18" charset="0"/>
              </a:rPr>
              <a:t>estricted</a:t>
            </a:r>
            <a:r>
              <a:rPr lang="en-US" sz="2100" dirty="0">
                <a:solidFill>
                  <a:prstClr val="black"/>
                </a:solidFill>
                <a:latin typeface="Cambria" panose="02040503050406030204" pitchFamily="18" charset="0"/>
                <a:ea typeface="Cambria" panose="02040503050406030204" pitchFamily="18" charset="0"/>
              </a:rPr>
              <a:t> to NGS-computed coordinates: </a:t>
            </a:r>
          </a:p>
          <a:p>
            <a:pPr marL="642938" lvl="1" indent="-342900" defTabSz="342900"/>
            <a:r>
              <a:rPr lang="en-US" sz="2100" b="1" dirty="0">
                <a:solidFill>
                  <a:prstClr val="black">
                    <a:lumMod val="50000"/>
                    <a:lumOff val="50000"/>
                  </a:prstClr>
                </a:solidFill>
                <a:latin typeface="Cambria" panose="02040503050406030204" pitchFamily="18" charset="0"/>
                <a:ea typeface="Cambria" panose="02040503050406030204" pitchFamily="18" charset="0"/>
              </a:rPr>
              <a:t>reference epoch coordinates</a:t>
            </a:r>
            <a:r>
              <a:rPr lang="en-US" sz="2100" dirty="0">
                <a:solidFill>
                  <a:prstClr val="black">
                    <a:lumMod val="50000"/>
                    <a:lumOff val="50000"/>
                  </a:prstClr>
                </a:solidFill>
                <a:latin typeface="Cambria" panose="02040503050406030204" pitchFamily="18" charset="0"/>
                <a:ea typeface="Cambria" panose="02040503050406030204" pitchFamily="18" charset="0"/>
              </a:rPr>
              <a:t> (RECs)</a:t>
            </a:r>
          </a:p>
          <a:p>
            <a:pPr marL="642938" lvl="1" indent="-342900" defTabSz="342900"/>
            <a:r>
              <a:rPr lang="en-US" sz="2100" b="1" dirty="0">
                <a:solidFill>
                  <a:prstClr val="black">
                    <a:lumMod val="50000"/>
                    <a:lumOff val="50000"/>
                  </a:prstClr>
                </a:solidFill>
                <a:latin typeface="Cambria" panose="02040503050406030204" pitchFamily="18" charset="0"/>
                <a:ea typeface="Cambria" panose="02040503050406030204" pitchFamily="18" charset="0"/>
              </a:rPr>
              <a:t>survey epoch coordinates </a:t>
            </a:r>
            <a:r>
              <a:rPr lang="en-US" sz="2100" dirty="0">
                <a:solidFill>
                  <a:prstClr val="black">
                    <a:lumMod val="50000"/>
                    <a:lumOff val="50000"/>
                  </a:prstClr>
                </a:solidFill>
                <a:latin typeface="Cambria" panose="02040503050406030204" pitchFamily="18" charset="0"/>
                <a:ea typeface="Cambria" panose="02040503050406030204" pitchFamily="18" charset="0"/>
              </a:rPr>
              <a:t>(SECs) </a:t>
            </a:r>
          </a:p>
          <a:p>
            <a:pPr marL="642938" lvl="1" indent="-342900" defTabSz="342900"/>
            <a:r>
              <a:rPr lang="en-US" sz="2100" b="1" dirty="0">
                <a:solidFill>
                  <a:prstClr val="black">
                    <a:lumMod val="50000"/>
                    <a:lumOff val="50000"/>
                  </a:prstClr>
                </a:solidFill>
                <a:latin typeface="Cambria" panose="02040503050406030204" pitchFamily="18" charset="0"/>
                <a:ea typeface="Cambria" panose="02040503050406030204" pitchFamily="18" charset="0"/>
              </a:rPr>
              <a:t>active coordinates </a:t>
            </a:r>
            <a:r>
              <a:rPr lang="en-US" sz="2100" dirty="0">
                <a:solidFill>
                  <a:prstClr val="black">
                    <a:lumMod val="50000"/>
                    <a:lumOff val="50000"/>
                  </a:prstClr>
                </a:solidFill>
                <a:latin typeface="Cambria" panose="02040503050406030204" pitchFamily="18" charset="0"/>
                <a:ea typeface="Cambria" panose="02040503050406030204" pitchFamily="18" charset="0"/>
              </a:rPr>
              <a:t>(ACs)</a:t>
            </a:r>
          </a:p>
          <a:p>
            <a:pPr marL="0" indent="0" defTabSz="342900">
              <a:buNone/>
            </a:pPr>
            <a:endParaRPr lang="en-US" sz="2400" dirty="0">
              <a:solidFill>
                <a:prstClr val="black"/>
              </a:solidFill>
              <a:latin typeface="Cambria" panose="02040503050406030204" pitchFamily="18" charset="0"/>
              <a:ea typeface="Cambria" panose="02040503050406030204" pitchFamily="18" charset="0"/>
            </a:endParaRPr>
          </a:p>
          <a:p>
            <a:pPr marL="0" indent="0" algn="ctr" defTabSz="342900">
              <a:buNone/>
            </a:pPr>
            <a:r>
              <a:rPr lang="en-US" sz="2400" dirty="0">
                <a:solidFill>
                  <a:prstClr val="black"/>
                </a:solidFill>
                <a:latin typeface="Cambria" panose="02040503050406030204" pitchFamily="18" charset="0"/>
                <a:ea typeface="Cambria" panose="02040503050406030204" pitchFamily="18" charset="0"/>
              </a:rPr>
              <a:t>Let’s get to the the next few slides for those…</a:t>
            </a:r>
          </a:p>
        </p:txBody>
      </p:sp>
    </p:spTree>
    <p:extLst>
      <p:ext uri="{BB962C8B-B14F-4D97-AF65-F5344CB8AC3E}">
        <p14:creationId xmlns:p14="http://schemas.microsoft.com/office/powerpoint/2010/main" val="155008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5" name="Content Placeholder 2"/>
          <p:cNvSpPr txBox="1">
            <a:spLocks/>
          </p:cNvSpPr>
          <p:nvPr/>
        </p:nvSpPr>
        <p:spPr bwMode="auto">
          <a:xfrm>
            <a:off x="133350" y="1078948"/>
            <a:ext cx="889635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2800" b="1" dirty="0">
                <a:solidFill>
                  <a:prstClr val="black"/>
                </a:solidFill>
                <a:latin typeface="Cambria" panose="02040503050406030204" pitchFamily="18" charset="0"/>
                <a:ea typeface="Cambria" panose="02040503050406030204" pitchFamily="18" charset="0"/>
              </a:rPr>
              <a:t>Reference epoch coordinates (RECs)</a:t>
            </a:r>
          </a:p>
          <a:p>
            <a:pPr marL="346472" lvl="1" indent="-214313" defTabSz="342900"/>
            <a:r>
              <a:rPr lang="en-US" sz="2400" dirty="0">
                <a:solidFill>
                  <a:prstClr val="black"/>
                </a:solidFill>
                <a:latin typeface="Cambria" panose="02040503050406030204" pitchFamily="18" charset="0"/>
                <a:ea typeface="Cambria" panose="02040503050406030204" pitchFamily="18" charset="0"/>
              </a:rPr>
              <a:t>Coordinates which have been estimated by NGS, from:</a:t>
            </a:r>
          </a:p>
          <a:p>
            <a:pPr marL="646510" lvl="2" indent="-171450" defTabSz="342900"/>
            <a:r>
              <a:rPr lang="en-US" sz="2000" dirty="0">
                <a:solidFill>
                  <a:prstClr val="black"/>
                </a:solidFill>
                <a:latin typeface="Cambria" panose="02040503050406030204" pitchFamily="18" charset="0"/>
                <a:ea typeface="Cambria" panose="02040503050406030204" pitchFamily="18" charset="0"/>
              </a:rPr>
              <a:t>time-dependent age-limited historic survey data</a:t>
            </a:r>
          </a:p>
          <a:p>
            <a:pPr marL="646510" lvl="2" indent="-171450" defTabSz="342900"/>
            <a:r>
              <a:rPr lang="en-US" sz="2000" dirty="0">
                <a:solidFill>
                  <a:prstClr val="black"/>
                </a:solidFill>
                <a:latin typeface="Cambria" panose="02040503050406030204" pitchFamily="18" charset="0"/>
                <a:ea typeface="Cambria" panose="02040503050406030204" pitchFamily="18" charset="0"/>
              </a:rPr>
              <a:t>CORS coordinate functions</a:t>
            </a:r>
          </a:p>
          <a:p>
            <a:pPr marL="646510" lvl="2" indent="-171450" defTabSz="342900"/>
            <a:r>
              <a:rPr lang="en-US" sz="2000" dirty="0">
                <a:solidFill>
                  <a:prstClr val="black"/>
                </a:solidFill>
                <a:latin typeface="Cambria" panose="02040503050406030204" pitchFamily="18" charset="0"/>
                <a:ea typeface="Cambria" panose="02040503050406030204" pitchFamily="18" charset="0"/>
              </a:rPr>
              <a:t>and an IFDM</a:t>
            </a:r>
          </a:p>
          <a:p>
            <a:pPr marL="132160" lvl="1" indent="0" defTabSz="342900">
              <a:buNone/>
            </a:pPr>
            <a:r>
              <a:rPr lang="en-US" sz="2400" dirty="0">
                <a:solidFill>
                  <a:prstClr val="black"/>
                </a:solidFill>
                <a:latin typeface="Cambria" panose="02040503050406030204" pitchFamily="18" charset="0"/>
                <a:ea typeface="Cambria" panose="02040503050406030204" pitchFamily="18" charset="0"/>
              </a:rPr>
              <a:t>	at an official NSRS reference epoch. </a:t>
            </a:r>
          </a:p>
          <a:p>
            <a:pPr marL="685800" lvl="2" indent="0" defTabSz="342900">
              <a:buNone/>
            </a:pPr>
            <a:endParaRPr lang="en-US" sz="2000" dirty="0">
              <a:solidFill>
                <a:prstClr val="black"/>
              </a:solidFill>
              <a:latin typeface="Cambria" panose="02040503050406030204" pitchFamily="18" charset="0"/>
              <a:ea typeface="Cambria" panose="02040503050406030204" pitchFamily="18" charset="0"/>
            </a:endParaRPr>
          </a:p>
          <a:p>
            <a:pPr marL="685800" lvl="2" indent="0" defTabSz="342900">
              <a:buNone/>
            </a:pPr>
            <a:endParaRPr lang="en-US" sz="2000" dirty="0">
              <a:solidFill>
                <a:prstClr val="black"/>
              </a:solidFill>
              <a:latin typeface="Cambria" panose="02040503050406030204" pitchFamily="18" charset="0"/>
              <a:ea typeface="Cambria" panose="02040503050406030204" pitchFamily="18" charset="0"/>
            </a:endParaRPr>
          </a:p>
          <a:p>
            <a:pPr marL="0" lvl="2" indent="0" algn="ctr" defTabSz="342900">
              <a:buNone/>
            </a:pPr>
            <a:r>
              <a:rPr lang="en-US" sz="2000" dirty="0">
                <a:solidFill>
                  <a:prstClr val="black"/>
                </a:solidFill>
                <a:latin typeface="Cambria" panose="02040503050406030204" pitchFamily="18" charset="0"/>
                <a:ea typeface="Cambria" panose="02040503050406030204" pitchFamily="18" charset="0"/>
              </a:rPr>
              <a:t>NAD 83(2011) epoch 2010.00 (sort of) would’ve fallen under this category</a:t>
            </a:r>
          </a:p>
          <a:p>
            <a:pPr marL="342900" lvl="1" indent="0" defTabSz="342900">
              <a:buNone/>
            </a:pPr>
            <a:endParaRPr lang="en-US" sz="2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76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up)">
                                      <p:cBhvr>
                                        <p:cTn id="16" dur="500"/>
                                        <p:tgtEl>
                                          <p:spTgt spid="5">
                                            <p:txEl>
                                              <p:pRg st="3" end="3"/>
                                            </p:txEl>
                                          </p:spTgt>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500"/>
                                        <p:tgtEl>
                                          <p:spTgt spid="5">
                                            <p:txEl>
                                              <p:pRg st="4" end="4"/>
                                            </p:txEl>
                                          </p:spTgt>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up)">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143000" y="205979"/>
            <a:ext cx="6858000" cy="857250"/>
          </a:xfrm>
        </p:spPr>
        <p:txBody>
          <a:bodyPr>
            <a:normAutofit/>
          </a:bodyPr>
          <a:lstStyle/>
          <a:p>
            <a:r>
              <a:rPr lang="en-US" sz="4000"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480060" y="1005414"/>
            <a:ext cx="8176260" cy="3985685"/>
          </a:xfrm>
        </p:spPr>
        <p:txBody>
          <a:bodyPr>
            <a:normAutofit/>
          </a:bodyPr>
          <a:lstStyle/>
          <a:p>
            <a:pPr>
              <a:defRPr/>
            </a:pPr>
            <a:r>
              <a:rPr lang="en-US" sz="2400" dirty="0"/>
              <a:t>Updating </a:t>
            </a:r>
            <a:r>
              <a:rPr lang="en-US" sz="2400" b="1" i="1" dirty="0"/>
              <a:t>all</a:t>
            </a:r>
            <a:r>
              <a:rPr lang="en-US" sz="2400" dirty="0"/>
              <a:t> NSRS coordinates</a:t>
            </a:r>
          </a:p>
          <a:p>
            <a:pPr lvl="1">
              <a:defRPr/>
            </a:pPr>
            <a:r>
              <a:rPr lang="en-US" sz="2000" dirty="0"/>
              <a:t>Replace existing datums with new datums</a:t>
            </a:r>
          </a:p>
          <a:p>
            <a:pPr lvl="1">
              <a:defRPr/>
            </a:pPr>
            <a:r>
              <a:rPr lang="en-US" sz="2000" dirty="0"/>
              <a:t>Replacing existing SPCS83 with new SPCS2022</a:t>
            </a:r>
          </a:p>
          <a:p>
            <a:pPr lvl="1">
              <a:defRPr/>
            </a:pPr>
            <a:r>
              <a:rPr lang="en-US" sz="2000" dirty="0"/>
              <a:t>Accounting for coordinates changing with time</a:t>
            </a:r>
          </a:p>
          <a:p>
            <a:pPr>
              <a:defRPr/>
            </a:pPr>
            <a:r>
              <a:rPr lang="en-US" sz="2400" dirty="0"/>
              <a:t>Improving NGS products and services</a:t>
            </a:r>
          </a:p>
          <a:p>
            <a:pPr>
              <a:defRPr/>
            </a:pPr>
            <a:r>
              <a:rPr lang="en-US" sz="2400" dirty="0"/>
              <a:t>Simplifying customer contributions</a:t>
            </a:r>
          </a:p>
          <a:p>
            <a:pPr>
              <a:defRPr/>
            </a:pPr>
            <a:r>
              <a:rPr lang="en-US" sz="2400" dirty="0"/>
              <a:t>Making the NSRS:</a:t>
            </a:r>
          </a:p>
          <a:p>
            <a:pPr lvl="1">
              <a:defRPr/>
            </a:pPr>
            <a:r>
              <a:rPr lang="en-US" sz="2000" b="1" i="1" dirty="0"/>
              <a:t>More</a:t>
            </a:r>
            <a:r>
              <a:rPr lang="en-US" sz="2000" dirty="0"/>
              <a:t> accurate</a:t>
            </a:r>
          </a:p>
          <a:p>
            <a:pPr lvl="1">
              <a:defRPr/>
            </a:pPr>
            <a:r>
              <a:rPr lang="en-US" sz="2000" b="1" i="1" dirty="0"/>
              <a:t>More</a:t>
            </a:r>
            <a:r>
              <a:rPr lang="en-US" sz="2000" dirty="0"/>
              <a:t> accessible</a:t>
            </a:r>
          </a:p>
          <a:p>
            <a:pPr lvl="1">
              <a:defRPr/>
            </a:pPr>
            <a:r>
              <a:rPr lang="en-US" sz="2000" b="1" i="1" dirty="0"/>
              <a:t>More</a:t>
            </a:r>
            <a:r>
              <a:rPr lang="en-US" sz="2000" dirty="0"/>
              <a:t> efficient</a:t>
            </a:r>
            <a:endParaRPr lang="en-US" sz="1800" dirty="0"/>
          </a:p>
        </p:txBody>
      </p:sp>
      <p:sp>
        <p:nvSpPr>
          <p:cNvPr id="4" name="Rectangle 3">
            <a:extLst>
              <a:ext uri="{FF2B5EF4-FFF2-40B4-BE49-F238E27FC236}">
                <a16:creationId xmlns:a16="http://schemas.microsoft.com/office/drawing/2014/main" id="{AD5672F8-2E11-420E-932D-1C02A556BF66}"/>
              </a:ext>
            </a:extLst>
          </p:cNvPr>
          <p:cNvSpPr/>
          <p:nvPr/>
        </p:nvSpPr>
        <p:spPr>
          <a:xfrm rot="20193485">
            <a:off x="6228809" y="2886304"/>
            <a:ext cx="2190344" cy="1685077"/>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uLnTx/>
                <a:uFillTx/>
                <a:latin typeface="Arial"/>
                <a:ea typeface="+mn-ea"/>
                <a:cs typeface="Arial"/>
                <a:sym typeface="Arial"/>
              </a:rPr>
              <a:t>Rollout in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uLnTx/>
                <a:uFillTx/>
                <a:latin typeface="Arial"/>
                <a:ea typeface="+mn-ea"/>
                <a:cs typeface="Arial"/>
                <a:sym typeface="Arial"/>
              </a:rPr>
              <a:t>2025</a:t>
            </a:r>
          </a:p>
        </p:txBody>
      </p:sp>
      <p:sp>
        <p:nvSpPr>
          <p:cNvPr id="5" name="TextBox 4">
            <a:extLst>
              <a:ext uri="{FF2B5EF4-FFF2-40B4-BE49-F238E27FC236}">
                <a16:creationId xmlns:a16="http://schemas.microsoft.com/office/drawing/2014/main" id="{23D2DE03-F867-4875-AC5C-1411BEB15F82}"/>
              </a:ext>
            </a:extLst>
          </p:cNvPr>
          <p:cNvSpPr txBox="1"/>
          <p:nvPr/>
        </p:nvSpPr>
        <p:spPr>
          <a:xfrm>
            <a:off x="6779895" y="1999955"/>
            <a:ext cx="126111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age Italic" panose="03070502040507070304" pitchFamily="66" charset="0"/>
                <a:ea typeface="+mn-ea"/>
                <a:cs typeface="+mn-cs"/>
              </a:rPr>
              <a:t>begins</a:t>
            </a:r>
          </a:p>
        </p:txBody>
      </p:sp>
      <p:cxnSp>
        <p:nvCxnSpPr>
          <p:cNvPr id="7" name="Straight Arrow Connector 6">
            <a:extLst>
              <a:ext uri="{FF2B5EF4-FFF2-40B4-BE49-F238E27FC236}">
                <a16:creationId xmlns:a16="http://schemas.microsoft.com/office/drawing/2014/main" id="{BD6CC2FA-C6C5-4462-95D8-F7237114AD6F}"/>
              </a:ext>
            </a:extLst>
          </p:cNvPr>
          <p:cNvCxnSpPr>
            <a:cxnSpLocks/>
          </p:cNvCxnSpPr>
          <p:nvPr/>
        </p:nvCxnSpPr>
        <p:spPr>
          <a:xfrm>
            <a:off x="7362081" y="2416437"/>
            <a:ext cx="177909" cy="4876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827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5" name="Content Placeholder 2"/>
          <p:cNvSpPr txBox="1">
            <a:spLocks/>
          </p:cNvSpPr>
          <p:nvPr/>
        </p:nvSpPr>
        <p:spPr bwMode="auto">
          <a:xfrm>
            <a:off x="114300" y="1078948"/>
            <a:ext cx="89154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2800" b="1" dirty="0">
                <a:solidFill>
                  <a:prstClr val="black"/>
                </a:solidFill>
                <a:latin typeface="Cambria" panose="02040503050406030204" pitchFamily="18" charset="0"/>
                <a:ea typeface="Cambria" panose="02040503050406030204" pitchFamily="18" charset="0"/>
              </a:rPr>
              <a:t>Reference epoch coordinates (RECs)</a:t>
            </a:r>
          </a:p>
          <a:p>
            <a:pPr marL="346472" lvl="1" indent="-214313" defTabSz="342900"/>
            <a:r>
              <a:rPr lang="en-US" sz="2400" dirty="0">
                <a:solidFill>
                  <a:prstClr val="black"/>
                </a:solidFill>
                <a:latin typeface="Cambria" panose="02040503050406030204" pitchFamily="18" charset="0"/>
                <a:ea typeface="Cambria" panose="02040503050406030204" pitchFamily="18" charset="0"/>
              </a:rPr>
              <a:t>These will be computed by NGS every 5 or 10 years</a:t>
            </a:r>
          </a:p>
          <a:p>
            <a:pPr marL="346472" lvl="1" indent="-214313" defTabSz="342900"/>
            <a:r>
              <a:rPr lang="en-US" sz="2400" dirty="0">
                <a:solidFill>
                  <a:prstClr val="black"/>
                </a:solidFill>
                <a:latin typeface="Cambria" panose="02040503050406030204" pitchFamily="18" charset="0"/>
                <a:ea typeface="Cambria" panose="02040503050406030204" pitchFamily="18" charset="0"/>
              </a:rPr>
              <a:t>On a schedule 2–3 years past the reference epoch</a:t>
            </a:r>
          </a:p>
          <a:p>
            <a:pPr marL="346472" lvl="1" indent="-214313" defTabSz="342900"/>
            <a:r>
              <a:rPr lang="en-US" sz="2400" dirty="0">
                <a:solidFill>
                  <a:prstClr val="black"/>
                </a:solidFill>
                <a:latin typeface="Cambria" panose="02040503050406030204" pitchFamily="18" charset="0"/>
                <a:ea typeface="Cambria" panose="02040503050406030204" pitchFamily="18" charset="0"/>
              </a:rPr>
              <a:t>2020.00 coordinates would be computed in calendar year 2022</a:t>
            </a:r>
          </a:p>
          <a:p>
            <a:pPr marL="346472" lvl="1" indent="-214313" defTabSz="342900"/>
            <a:endParaRPr lang="en-US" sz="2400" dirty="0">
              <a:solidFill>
                <a:prstClr val="black"/>
              </a:solidFill>
              <a:latin typeface="Cambria" panose="02040503050406030204" pitchFamily="18" charset="0"/>
              <a:ea typeface="Cambria" panose="02040503050406030204" pitchFamily="18" charset="0"/>
            </a:endParaRPr>
          </a:p>
          <a:p>
            <a:pPr marL="132160" lvl="1" indent="0" defTabSz="342900">
              <a:buNone/>
            </a:pPr>
            <a:endParaRPr lang="en-US" sz="2400" dirty="0">
              <a:solidFill>
                <a:prstClr val="black"/>
              </a:solidFill>
              <a:latin typeface="Cambria" panose="02040503050406030204" pitchFamily="18" charset="0"/>
              <a:ea typeface="Cambria" panose="02040503050406030204" pitchFamily="18" charset="0"/>
            </a:endParaRPr>
          </a:p>
          <a:p>
            <a:pPr marL="0" lvl="1" indent="0" algn="ctr" defTabSz="342900">
              <a:buNone/>
            </a:pPr>
            <a:r>
              <a:rPr lang="en-US" sz="2400" dirty="0">
                <a:solidFill>
                  <a:prstClr val="black"/>
                </a:solidFill>
                <a:latin typeface="Cambria" panose="02040503050406030204" pitchFamily="18" charset="0"/>
                <a:ea typeface="Cambria" panose="02040503050406030204" pitchFamily="18" charset="0"/>
              </a:rPr>
              <a:t>RECs are discussed in detail in Blueprint Part 3</a:t>
            </a:r>
          </a:p>
          <a:p>
            <a:pPr marL="342900" lvl="1" indent="0" defTabSz="342900">
              <a:buNone/>
            </a:pPr>
            <a:endParaRPr lang="en-US" sz="2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6833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5" y="1504334"/>
            <a:ext cx="8877300" cy="3771900"/>
          </a:xfrm>
        </p:spPr>
        <p:txBody>
          <a:bodyPr/>
          <a:lstStyle/>
          <a:p>
            <a:pPr>
              <a:spcBef>
                <a:spcPts val="1500"/>
              </a:spcBef>
            </a:pPr>
            <a:r>
              <a:rPr lang="en-US" dirty="0">
                <a:latin typeface="Cambria" panose="02040503050406030204" pitchFamily="18" charset="0"/>
                <a:ea typeface="Cambria" panose="02040503050406030204" pitchFamily="18" charset="0"/>
              </a:rPr>
              <a:t>Re-observe and submit the data to NGS</a:t>
            </a:r>
          </a:p>
          <a:p>
            <a:pPr lvl="1">
              <a:spcBef>
                <a:spcPts val="450"/>
              </a:spcBef>
            </a:pPr>
            <a:r>
              <a:rPr lang="en-US" dirty="0">
                <a:latin typeface="Cambria" panose="02040503050406030204" pitchFamily="18" charset="0"/>
                <a:ea typeface="Cambria" panose="02040503050406030204" pitchFamily="18" charset="0"/>
              </a:rPr>
              <a:t>must be submitted by </a:t>
            </a:r>
            <a:r>
              <a:rPr lang="en-US" b="1" dirty="0">
                <a:latin typeface="Cambria" panose="02040503050406030204" pitchFamily="18" charset="0"/>
                <a:ea typeface="Cambria" panose="02040503050406030204" pitchFamily="18" charset="0"/>
              </a:rPr>
              <a:t>29 February 2024</a:t>
            </a:r>
            <a:endParaRPr lang="en-US" dirty="0">
              <a:latin typeface="Cambria" panose="02040503050406030204" pitchFamily="18" charset="0"/>
              <a:ea typeface="Cambria" panose="02040503050406030204" pitchFamily="18" charset="0"/>
            </a:endParaRPr>
          </a:p>
          <a:p>
            <a:pPr>
              <a:spcBef>
                <a:spcPts val="1500"/>
              </a:spcBef>
            </a:pPr>
            <a:r>
              <a:rPr lang="en-US" dirty="0">
                <a:latin typeface="Cambria" panose="02040503050406030204" pitchFamily="18" charset="0"/>
                <a:ea typeface="Cambria" panose="02040503050406030204" pitchFamily="18" charset="0"/>
              </a:rPr>
              <a:t>Options to submit your GNSS data:</a:t>
            </a:r>
          </a:p>
          <a:p>
            <a:pPr lvl="1">
              <a:spcBef>
                <a:spcPts val="45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45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450"/>
              </a:spcBef>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descriptions</a:t>
            </a:r>
          </a:p>
          <a:p>
            <a:pPr lvl="2">
              <a:spcBef>
                <a:spcPts val="450"/>
              </a:spcBef>
            </a:pPr>
            <a:r>
              <a:rPr lang="en-US" dirty="0">
                <a:latin typeface="Cambria" panose="02040503050406030204" pitchFamily="18" charset="0"/>
                <a:ea typeface="Cambria" panose="02040503050406030204" pitchFamily="18" charset="0"/>
              </a:rPr>
              <a:t>NGS priority of RTN/RTK integration released in 2020</a:t>
            </a:r>
          </a:p>
          <a:p>
            <a:pPr lvl="1">
              <a:spcBef>
                <a:spcPts val="450"/>
              </a:spcBef>
            </a:pPr>
            <a:r>
              <a:rPr lang="en-US" dirty="0">
                <a:latin typeface="Cambria" panose="02040503050406030204" pitchFamily="18" charset="0"/>
                <a:ea typeface="Cambria" panose="02040503050406030204" pitchFamily="18" charset="0"/>
              </a:rPr>
              <a:t>traditional “bluebook” submittal</a:t>
            </a:r>
          </a:p>
        </p:txBody>
      </p:sp>
      <p:sp>
        <p:nvSpPr>
          <p:cNvPr id="3" name="Title 2"/>
          <p:cNvSpPr>
            <a:spLocks noGrp="1"/>
          </p:cNvSpPr>
          <p:nvPr>
            <p:ph type="title"/>
          </p:nvPr>
        </p:nvSpPr>
        <p:spPr>
          <a:xfrm>
            <a:off x="0" y="338712"/>
            <a:ext cx="9144000" cy="1032886"/>
          </a:xfrm>
        </p:spPr>
        <p:txBody>
          <a:bodyPr/>
          <a:lstStyle/>
          <a:p>
            <a:r>
              <a:rPr lang="en-US" b="1" dirty="0">
                <a:latin typeface="Cambria" panose="02040503050406030204" pitchFamily="18" charset="0"/>
                <a:ea typeface="Cambria" panose="02040503050406030204" pitchFamily="18" charset="0"/>
              </a:rPr>
              <a:t>How can you ensure you’ll have RECs on passive control?</a:t>
            </a:r>
          </a:p>
        </p:txBody>
      </p:sp>
    </p:spTree>
    <p:extLst>
      <p:ext uri="{BB962C8B-B14F-4D97-AF65-F5344CB8AC3E}">
        <p14:creationId xmlns:p14="http://schemas.microsoft.com/office/powerpoint/2010/main" val="58500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3" name="Content Placeholder 2"/>
          <p:cNvSpPr>
            <a:spLocks noGrp="1"/>
          </p:cNvSpPr>
          <p:nvPr>
            <p:ph idx="1"/>
          </p:nvPr>
        </p:nvSpPr>
        <p:spPr>
          <a:xfrm>
            <a:off x="123825" y="1087112"/>
            <a:ext cx="8886825" cy="3394472"/>
          </a:xfrm>
        </p:spPr>
        <p:txBody>
          <a:bodyPr/>
          <a:lstStyle/>
          <a:p>
            <a:pPr marL="0" indent="0">
              <a:buNone/>
            </a:pPr>
            <a:r>
              <a:rPr lang="en-US" sz="2800" b="1" dirty="0">
                <a:latin typeface="Cambria" panose="02040503050406030204" pitchFamily="18" charset="0"/>
                <a:ea typeface="Cambria" panose="02040503050406030204" pitchFamily="18" charset="0"/>
              </a:rPr>
              <a:t>Survey epoch coordinates (SECs)</a:t>
            </a:r>
            <a:endParaRPr lang="en-US" sz="2800" dirty="0">
              <a:latin typeface="Cambria" panose="02040503050406030204" pitchFamily="18" charset="0"/>
              <a:ea typeface="Cambria" panose="02040503050406030204" pitchFamily="18" charset="0"/>
            </a:endParaRPr>
          </a:p>
          <a:p>
            <a:pPr lvl="1"/>
            <a:r>
              <a:rPr lang="en-US" sz="2400" b="1" dirty="0">
                <a:latin typeface="Cambria" panose="02040503050406030204" pitchFamily="18" charset="0"/>
                <a:ea typeface="Cambria" panose="02040503050406030204" pitchFamily="18" charset="0"/>
              </a:rPr>
              <a:t>Computed by NGS </a:t>
            </a:r>
            <a:r>
              <a:rPr lang="en-US" sz="2400" dirty="0">
                <a:latin typeface="Cambria" panose="02040503050406030204" pitchFamily="18" charset="0"/>
                <a:ea typeface="Cambria" panose="02040503050406030204" pitchFamily="18" charset="0"/>
              </a:rPr>
              <a:t>using submitted data and metadata, checked and adjusted </a:t>
            </a:r>
            <a:r>
              <a:rPr lang="en-US" sz="2400" b="1" dirty="0">
                <a:latin typeface="Cambria" panose="02040503050406030204" pitchFamily="18" charset="0"/>
                <a:ea typeface="Cambria" panose="02040503050406030204" pitchFamily="18" charset="0"/>
              </a:rPr>
              <a:t>to distinct epochs through time</a:t>
            </a: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 </a:t>
            </a:r>
          </a:p>
          <a:p>
            <a:pPr lvl="2"/>
            <a:r>
              <a:rPr lang="en-US" sz="2000" dirty="0">
                <a:latin typeface="Cambria" panose="02040503050406030204" pitchFamily="18" charset="0"/>
                <a:ea typeface="Cambria" panose="02040503050406030204" pitchFamily="18" charset="0"/>
              </a:rPr>
              <a:t>Represent the best estimates NGS has of the time-dependent coordinates at any mark</a:t>
            </a:r>
          </a:p>
          <a:p>
            <a:pPr lvl="2"/>
            <a:r>
              <a:rPr lang="en-US" sz="2000" dirty="0">
                <a:latin typeface="Cambria" panose="02040503050406030204" pitchFamily="18" charset="0"/>
                <a:ea typeface="Cambria" panose="02040503050406030204" pitchFamily="18" charset="0"/>
              </a:rPr>
              <a:t>Adjusting multiple surveys in timespans called “adjustment windows”, to a single epoch within that window.</a:t>
            </a:r>
          </a:p>
          <a:p>
            <a:pPr lvl="3"/>
            <a:r>
              <a:rPr lang="en-US" sz="1600" dirty="0">
                <a:latin typeface="Cambria" panose="02040503050406030204" pitchFamily="18" charset="0"/>
                <a:ea typeface="Cambria" panose="02040503050406030204" pitchFamily="18" charset="0"/>
              </a:rPr>
              <a:t>Initial plan:  4 weeks for GNSS; 1 year for leveling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34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Cambria" panose="02040503050406030204" pitchFamily="18" charset="0"/>
                <a:ea typeface="Cambria" panose="02040503050406030204" pitchFamily="18" charset="0"/>
              </a:rPr>
              <a:t>New Types of Coordinates</a:t>
            </a:r>
          </a:p>
        </p:txBody>
      </p:sp>
      <p:sp>
        <p:nvSpPr>
          <p:cNvPr id="3" name="Content Placeholder 2"/>
          <p:cNvSpPr>
            <a:spLocks noGrp="1"/>
          </p:cNvSpPr>
          <p:nvPr>
            <p:ph idx="1"/>
          </p:nvPr>
        </p:nvSpPr>
        <p:spPr>
          <a:xfrm>
            <a:off x="142875" y="1078301"/>
            <a:ext cx="8877299" cy="3943756"/>
          </a:xfrm>
        </p:spPr>
        <p:txBody>
          <a:bodyPr/>
          <a:lstStyle/>
          <a:p>
            <a:pPr marL="0" indent="0">
              <a:buNone/>
            </a:pPr>
            <a:r>
              <a:rPr lang="en-US" sz="2800" b="1" dirty="0">
                <a:latin typeface="Cambria" panose="02040503050406030204" pitchFamily="18" charset="0"/>
                <a:ea typeface="Cambria" panose="02040503050406030204" pitchFamily="18" charset="0"/>
              </a:rPr>
              <a:t>Active coordinates (ACs)</a:t>
            </a:r>
            <a:endParaRPr lang="en-US" sz="28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Not discrete, but rather a </a:t>
            </a:r>
            <a:r>
              <a:rPr lang="en-US" sz="2400" i="1" dirty="0">
                <a:latin typeface="Cambria" panose="02040503050406030204" pitchFamily="18" charset="0"/>
                <a:ea typeface="Cambria" panose="02040503050406030204" pitchFamily="18" charset="0"/>
              </a:rPr>
              <a:t>function through time</a:t>
            </a:r>
            <a:r>
              <a:rPr lang="en-US" sz="2400" dirty="0">
                <a:latin typeface="Cambria" panose="02040503050406030204" pitchFamily="18" charset="0"/>
                <a:ea typeface="Cambria" panose="02040503050406030204" pitchFamily="18" charset="0"/>
              </a:rPr>
              <a:t> assigned to some point</a:t>
            </a:r>
          </a:p>
          <a:p>
            <a:pPr lvl="2"/>
            <a:r>
              <a:rPr lang="en-US" sz="2000" dirty="0">
                <a:latin typeface="Cambria" panose="02040503050406030204" pitchFamily="18" charset="0"/>
                <a:ea typeface="Cambria" panose="02040503050406030204" pitchFamily="18" charset="0"/>
              </a:rPr>
              <a:t>For CORS we will use the term </a:t>
            </a:r>
            <a:r>
              <a:rPr lang="en-US" sz="2000" i="1" dirty="0">
                <a:latin typeface="Cambria" panose="02040503050406030204" pitchFamily="18" charset="0"/>
                <a:ea typeface="Cambria" panose="02040503050406030204" pitchFamily="18" charset="0"/>
              </a:rPr>
              <a:t>coordinate function</a:t>
            </a:r>
          </a:p>
          <a:p>
            <a:pPr lvl="3"/>
            <a:r>
              <a:rPr lang="en-US" sz="1800" dirty="0">
                <a:latin typeface="Cambria" panose="02040503050406030204" pitchFamily="18" charset="0"/>
                <a:ea typeface="Cambria" panose="02040503050406030204" pitchFamily="18" charset="0"/>
              </a:rPr>
              <a:t>Will be generated by a “fit” to regularly computed coordinates on a TBD basis, perhaps daily, perhaps weekly</a:t>
            </a:r>
          </a:p>
          <a:p>
            <a:pPr lvl="3"/>
            <a:r>
              <a:rPr lang="en-US" sz="1800" dirty="0">
                <a:latin typeface="Cambria" panose="02040503050406030204" pitchFamily="18" charset="0"/>
                <a:ea typeface="Cambria" panose="02040503050406030204" pitchFamily="18" charset="0"/>
              </a:rPr>
              <a:t>These daily or weekly coordinates will not generally be used as geodetic control by themselves</a:t>
            </a:r>
          </a:p>
        </p:txBody>
      </p:sp>
    </p:spTree>
    <p:extLst>
      <p:ext uri="{BB962C8B-B14F-4D97-AF65-F5344CB8AC3E}">
        <p14:creationId xmlns:p14="http://schemas.microsoft.com/office/powerpoint/2010/main" val="1500243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1636-D10F-4F4D-B46F-E6D9095BE2CD}"/>
              </a:ext>
            </a:extLst>
          </p:cNvPr>
          <p:cNvSpPr>
            <a:spLocks noGrp="1"/>
          </p:cNvSpPr>
          <p:nvPr>
            <p:ph type="title"/>
          </p:nvPr>
        </p:nvSpPr>
        <p:spPr>
          <a:xfrm>
            <a:off x="0" y="251459"/>
            <a:ext cx="9144000" cy="720329"/>
          </a:xfrm>
        </p:spPr>
        <p:txBody>
          <a:bodyPr>
            <a:noAutofit/>
          </a:bodyPr>
          <a:lstStyle/>
          <a:p>
            <a:r>
              <a:rPr lang="en-US" sz="2800" b="1" dirty="0">
                <a:latin typeface="Cambria" panose="02040503050406030204" pitchFamily="18" charset="0"/>
                <a:ea typeface="Cambria" panose="02040503050406030204" pitchFamily="18" charset="0"/>
              </a:rPr>
              <a:t>Five new types of coordinates for the future NSRS DB</a:t>
            </a:r>
            <a:endParaRPr lang="en-US" sz="2800" dirty="0"/>
          </a:p>
        </p:txBody>
      </p:sp>
      <p:sp>
        <p:nvSpPr>
          <p:cNvPr id="3" name="Content Placeholder 2"/>
          <p:cNvSpPr>
            <a:spLocks noGrp="1"/>
          </p:cNvSpPr>
          <p:nvPr>
            <p:ph idx="1"/>
          </p:nvPr>
        </p:nvSpPr>
        <p:spPr>
          <a:xfrm>
            <a:off x="160020" y="971788"/>
            <a:ext cx="8881110" cy="4080271"/>
          </a:xfrm>
        </p:spPr>
        <p:txBody>
          <a:bodyPr>
            <a:noAutofit/>
          </a:bodyPr>
          <a:lstStyle/>
          <a:p>
            <a:pPr marL="0" indent="0">
              <a:buNone/>
            </a:pPr>
            <a:r>
              <a:rPr lang="en-US" sz="2200" b="1" dirty="0">
                <a:latin typeface="Cambria" panose="02040503050406030204" pitchFamily="18" charset="0"/>
                <a:ea typeface="Cambria" panose="02040503050406030204" pitchFamily="18" charset="0"/>
              </a:rPr>
              <a:t>Reported</a:t>
            </a:r>
            <a:r>
              <a:rPr lang="en-US" sz="2200" dirty="0">
                <a:latin typeface="Cambria" panose="02040503050406030204" pitchFamily="18" charset="0"/>
                <a:ea typeface="Cambria" panose="02040503050406030204" pitchFamily="18" charset="0"/>
              </a:rPr>
              <a:t>:  Good for finding a mark.</a:t>
            </a:r>
          </a:p>
          <a:p>
            <a:pPr lvl="1">
              <a:spcBef>
                <a:spcPts val="400"/>
              </a:spcBef>
            </a:pPr>
            <a:r>
              <a:rPr lang="en-US" sz="2200" i="1" dirty="0">
                <a:latin typeface="Cambria" panose="02040503050406030204" pitchFamily="18" charset="0"/>
                <a:ea typeface="Cambria" panose="02040503050406030204" pitchFamily="18" charset="0"/>
              </a:rPr>
              <a:t>Not</a:t>
            </a:r>
            <a:r>
              <a:rPr lang="en-US" sz="2200" dirty="0">
                <a:latin typeface="Cambria" panose="02040503050406030204" pitchFamily="18" charset="0"/>
                <a:ea typeface="Cambria" panose="02040503050406030204" pitchFamily="18" charset="0"/>
              </a:rPr>
              <a:t> to be used as geodetic control</a:t>
            </a:r>
          </a:p>
          <a:p>
            <a:pPr marL="0" indent="0">
              <a:spcBef>
                <a:spcPts val="900"/>
              </a:spcBef>
              <a:buNone/>
            </a:pPr>
            <a:r>
              <a:rPr lang="en-US" sz="2200" b="1" dirty="0">
                <a:latin typeface="Cambria" panose="02040503050406030204" pitchFamily="18" charset="0"/>
                <a:ea typeface="Cambria" panose="02040503050406030204" pitchFamily="18" charset="0"/>
              </a:rPr>
              <a:t>OPUS</a:t>
            </a:r>
            <a:r>
              <a:rPr lang="en-US" sz="2200" dirty="0">
                <a:latin typeface="Cambria" panose="02040503050406030204" pitchFamily="18" charset="0"/>
                <a:ea typeface="Cambria" panose="02040503050406030204" pitchFamily="18" charset="0"/>
              </a:rPr>
              <a:t>: Computed by you; as accurate/inaccurate as the choices you make</a:t>
            </a:r>
          </a:p>
          <a:p>
            <a:pPr lvl="1">
              <a:spcBef>
                <a:spcPts val="400"/>
              </a:spcBef>
            </a:pPr>
            <a:r>
              <a:rPr lang="en-US" sz="2200" dirty="0">
                <a:latin typeface="Cambria" panose="02040503050406030204" pitchFamily="18" charset="0"/>
                <a:ea typeface="Cambria" panose="02040503050406030204" pitchFamily="18" charset="0"/>
              </a:rPr>
              <a:t>Tied to the NSRS </a:t>
            </a:r>
            <a:r>
              <a:rPr lang="en-US" sz="2200" i="1" dirty="0">
                <a:latin typeface="Cambria" panose="02040503050406030204" pitchFamily="18" charset="0"/>
                <a:ea typeface="Cambria" panose="02040503050406030204" pitchFamily="18" charset="0"/>
              </a:rPr>
              <a:t>if you follow OPUS recommendations</a:t>
            </a:r>
          </a:p>
          <a:p>
            <a:pPr marL="0" indent="0">
              <a:spcBef>
                <a:spcPts val="900"/>
              </a:spcBef>
              <a:buNone/>
            </a:pPr>
            <a:r>
              <a:rPr lang="en-US" sz="2200" b="1" dirty="0"/>
              <a:t>Survey Epoch</a:t>
            </a:r>
            <a:r>
              <a:rPr lang="en-US" sz="2200" dirty="0"/>
              <a:t>:  Epoch-specific coordinates computed by NGS</a:t>
            </a:r>
          </a:p>
          <a:p>
            <a:pPr lvl="1">
              <a:spcBef>
                <a:spcPts val="400"/>
              </a:spcBef>
            </a:pPr>
            <a:r>
              <a:rPr lang="en-US" sz="2200" dirty="0"/>
              <a:t>at time of survey</a:t>
            </a:r>
          </a:p>
          <a:p>
            <a:pPr marL="0" indent="0">
              <a:spcBef>
                <a:spcPts val="900"/>
              </a:spcBef>
              <a:buNone/>
            </a:pPr>
            <a:r>
              <a:rPr lang="en-US" sz="2200" b="1" dirty="0">
                <a:latin typeface="Cambria" panose="02040503050406030204" pitchFamily="18" charset="0"/>
                <a:ea typeface="Cambria" panose="02040503050406030204" pitchFamily="18" charset="0"/>
              </a:rPr>
              <a:t>Reference Epoch</a:t>
            </a:r>
            <a:r>
              <a:rPr lang="en-US" sz="2200" dirty="0">
                <a:latin typeface="Cambria" panose="02040503050406030204" pitchFamily="18" charset="0"/>
                <a:ea typeface="Cambria" panose="02040503050406030204" pitchFamily="18" charset="0"/>
              </a:rPr>
              <a:t>: Epoch-specific coordinates computed by NGS</a:t>
            </a:r>
          </a:p>
          <a:p>
            <a:pPr lvl="1">
              <a:spcBef>
                <a:spcPts val="400"/>
              </a:spcBef>
            </a:pPr>
            <a:r>
              <a:rPr lang="en-US" sz="2200" dirty="0">
                <a:latin typeface="Cambria" panose="02040503050406030204" pitchFamily="18" charset="0"/>
                <a:ea typeface="Cambria" panose="02040503050406030204" pitchFamily="18" charset="0"/>
              </a:rPr>
              <a:t>at intervals … 2020, 2025, 2030, etc.</a:t>
            </a:r>
          </a:p>
          <a:p>
            <a:pPr marL="0" indent="0">
              <a:spcBef>
                <a:spcPts val="900"/>
              </a:spcBef>
              <a:buNone/>
            </a:pPr>
            <a:r>
              <a:rPr lang="en-US" sz="2200" b="1" dirty="0">
                <a:latin typeface="Cambria" panose="02040503050406030204" pitchFamily="18" charset="0"/>
                <a:ea typeface="Cambria" panose="02040503050406030204" pitchFamily="18" charset="0"/>
              </a:rPr>
              <a:t>Active</a:t>
            </a:r>
            <a:r>
              <a:rPr lang="en-US" sz="2200" dirty="0">
                <a:latin typeface="Cambria" panose="02040503050406030204" pitchFamily="18" charset="0"/>
                <a:ea typeface="Cambria" panose="02040503050406030204" pitchFamily="18" charset="0"/>
              </a:rPr>
              <a:t>:  Continuous coordinate functions at a CORS</a:t>
            </a:r>
          </a:p>
          <a:p>
            <a:pPr lvl="1">
              <a:spcBef>
                <a:spcPts val="400"/>
              </a:spcBef>
            </a:pPr>
            <a:r>
              <a:rPr lang="en-US" sz="2200" dirty="0">
                <a:latin typeface="Cambria" panose="02040503050406030204" pitchFamily="18" charset="0"/>
                <a:ea typeface="Cambria" panose="02040503050406030204" pitchFamily="18" charset="0"/>
              </a:rPr>
              <a:t>CORS only</a:t>
            </a:r>
          </a:p>
        </p:txBody>
      </p:sp>
    </p:spTree>
    <p:extLst>
      <p:ext uri="{BB962C8B-B14F-4D97-AF65-F5344CB8AC3E}">
        <p14:creationId xmlns:p14="http://schemas.microsoft.com/office/powerpoint/2010/main" val="784798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7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75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7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par>
                                <p:cTn id="32" presetID="22" presetClass="entr" presetSubtype="8" fill="hold" grpId="0" nodeType="withEffect">
                                  <p:stCondLst>
                                    <p:cond delay="75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75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par>
                                <p:cTn id="40" presetID="22" presetClass="entr" presetSubtype="8" fill="hold" grpId="0" nodeType="withEffect">
                                  <p:stCondLst>
                                    <p:cond delay="75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cstate="print" r:embed="rId3"/>
          <a:srcRect b="4" l="14" r="-1" t="60"/>
          <a:stretch/>
        </p:blipFill>
        <p:spPr>
          <a:xfrm>
            <a:off x="889182" y="0"/>
            <a:ext cx="7369098" cy="51435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1143000" y="1"/>
            <a:ext cx="6858000" cy="450123"/>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325">
                <a:latin charset="0" panose="02040503050406030204" pitchFamily="18" typeface="Cambria"/>
                <a:ea charset="0" panose="02040503050406030204" pitchFamily="18" typeface="Cambria"/>
              </a:rPr>
              <a:t>Estimated Geometric Change - Horizontal</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2203848" y="425456"/>
            <a:ext cx="4736306" cy="461665"/>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400">
                <a:latin charset="0" panose="02040503050406030204" pitchFamily="18" typeface="Cambria"/>
                <a:ea charset="0" panose="02040503050406030204" pitchFamily="18" typeface="Cambria"/>
              </a:rPr>
              <a:t>NAD83 (2011) </a:t>
            </a:r>
            <a:r>
              <a:rPr dirty="0" lang="en-US" sz="2400">
                <a:latin charset="0" panose="02040503050406030204" pitchFamily="18" typeface="Cambria"/>
                <a:ea charset="0" panose="02040503050406030204" pitchFamily="18" typeface="Cambria"/>
                <a:sym charset="2" panose="05000000000000000000" pitchFamily="2" typeface="Wingdings"/>
              </a:rPr>
              <a:t> NATRF2022</a:t>
            </a:r>
            <a:endParaRPr dirty="0" lang="en-US" sz="2400">
              <a:latin charset="0" panose="02040503050406030204" pitchFamily="18" typeface="Cambria"/>
              <a:ea charset="0" panose="02040503050406030204" pitchFamily="18" typeface="Cambria"/>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5290365" y="307915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4914909" y="1210845"/>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4.3</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5296815" y="204634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3.9</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3174325" y="1301872"/>
            <a:ext cx="592931" cy="2539756"/>
          </a:xfrm>
          <a:prstGeom prst="upArrow">
            <a:avLst/>
          </a:prstGeom>
        </p:spPr>
        <p:style>
          <a:lnRef idx="1">
            <a:schemeClr val="accent3"/>
          </a:lnRef>
          <a:fillRef idx="3">
            <a:schemeClr val="accent3"/>
          </a:fillRef>
          <a:effectRef idx="2">
            <a:schemeClr val="accent3"/>
          </a:effectRef>
          <a:fontRef idx="minor">
            <a:schemeClr val="lt1"/>
          </a:fontRef>
        </p:style>
        <p:txBody>
          <a:bodyPr anchor="ctr" rtlCol="0" vert="vert"/>
          <a:lstStyle/>
          <a:p>
            <a:pPr algn="ctr"/>
            <a:r>
              <a:rPr dirty="0" lang="en-US" sz="2100">
                <a:solidFill>
                  <a:schemeClr val="tx1"/>
                </a:solidFill>
                <a:latin charset="0" panose="020B0604020202020204" pitchFamily="34" typeface="Arial"/>
                <a:cs charset="0" panose="020B0604020202020204" pitchFamily="34" typeface="Arial"/>
              </a:rPr>
              <a:t>Direction of Shift</a:t>
            </a:r>
          </a:p>
        </p:txBody>
      </p:sp>
      <p:sp>
        <p:nvSpPr>
          <p:cNvPr id="14" name="TextBox 13">
            <a:extLst>
              <a:ext uri="{FF2B5EF4-FFF2-40B4-BE49-F238E27FC236}">
                <a16:creationId xmlns:a16="http://schemas.microsoft.com/office/drawing/2014/main" id="{5D803E20-CC9A-4694-91E8-FC164E571726}"/>
              </a:ext>
            </a:extLst>
          </p:cNvPr>
          <p:cNvSpPr txBox="1"/>
          <p:nvPr/>
        </p:nvSpPr>
        <p:spPr bwMode="auto">
          <a:xfrm rot="19275728">
            <a:off x="3242333" y="96142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5" name="TextBox 14">
            <a:extLst>
              <a:ext uri="{FF2B5EF4-FFF2-40B4-BE49-F238E27FC236}">
                <a16:creationId xmlns:a16="http://schemas.microsoft.com/office/drawing/2014/main" id="{9D713031-26E7-4DB3-B3DD-C3911359ECC6}"/>
              </a:ext>
            </a:extLst>
          </p:cNvPr>
          <p:cNvSpPr txBox="1"/>
          <p:nvPr/>
        </p:nvSpPr>
        <p:spPr bwMode="auto">
          <a:xfrm rot="19028476">
            <a:off x="6049082" y="435813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3.0</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Tree>
    <p:extLst>
      <p:ext uri="{BB962C8B-B14F-4D97-AF65-F5344CB8AC3E}">
        <p14:creationId xmlns:p14="http://schemas.microsoft.com/office/powerpoint/2010/main" val="344707653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1"/>
                                        </p:tgtEl>
                                        <p:attrNameLst>
                                          <p:attrName>style.visibility</p:attrName>
                                        </p:attrNameLst>
                                      </p:cBhvr>
                                      <p:to>
                                        <p:strVal val="visible"/>
                                      </p:to>
                                    </p:set>
                                    <p:animEffect filter="wipe(down)" transition="in">
                                      <p:cBhvr>
                                        <p:cTn dur="500" id="7"/>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9825A-8292-4D9C-8BFF-CE6FC02F53A1}"/>
              </a:ext>
            </a:extLst>
          </p:cNvPr>
          <p:cNvPicPr>
            <a:picLocks noChangeAspect="1"/>
          </p:cNvPicPr>
          <p:nvPr/>
        </p:nvPicPr>
        <p:blipFill>
          <a:blip r:embed="rId2"/>
          <a:stretch>
            <a:fillRect/>
          </a:stretch>
        </p:blipFill>
        <p:spPr>
          <a:xfrm>
            <a:off x="322049" y="1295399"/>
            <a:ext cx="8499902" cy="2562225"/>
          </a:xfrm>
          <a:prstGeom prst="rect">
            <a:avLst/>
          </a:prstGeom>
          <a:ln w="31750">
            <a:solidFill>
              <a:schemeClr val="bg1">
                <a:lumMod val="65000"/>
              </a:schemeClr>
            </a:solidFill>
          </a:ln>
        </p:spPr>
      </p:pic>
    </p:spTree>
    <p:extLst>
      <p:ext uri="{BB962C8B-B14F-4D97-AF65-F5344CB8AC3E}">
        <p14:creationId xmlns:p14="http://schemas.microsoft.com/office/powerpoint/2010/main" val="1070144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49347"/>
            <a:ext cx="9144000" cy="3336811"/>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80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8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80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8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40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2400" i="1" spc="-15" dirty="0">
                <a:solidFill>
                  <a:prstClr val="black"/>
                </a:solidFill>
                <a:uFill>
                  <a:solidFill>
                    <a:srgbClr val="C00000"/>
                  </a:solidFill>
                </a:uFill>
                <a:latin typeface="Cambria" panose="02040503050406030204" pitchFamily="18" charset="0"/>
                <a:ea typeface="ＭＳ Ｐゴシック" pitchFamily="34" charset="-128"/>
                <a:cs typeface="Arial Black"/>
              </a:rPr>
              <a:t>… now what?!?</a:t>
            </a:r>
          </a:p>
        </p:txBody>
      </p:sp>
    </p:spTree>
    <p:extLst>
      <p:ext uri="{BB962C8B-B14F-4D97-AF65-F5344CB8AC3E}">
        <p14:creationId xmlns:p14="http://schemas.microsoft.com/office/powerpoint/2010/main" val="17893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57655" y="1097280"/>
            <a:ext cx="6539478" cy="3832716"/>
          </a:xfrm>
        </p:spPr>
        <p:txBody>
          <a:bodyPr>
            <a:noAutofit/>
          </a:bodyPr>
          <a:lstStyle/>
          <a:p>
            <a:r>
              <a:rPr dirty="0" lang="en-US" sz="3000"/>
              <a:t>Deprecated </a:t>
            </a:r>
            <a:r>
              <a:rPr b="1" dirty="0" lang="en-US" sz="2700"/>
              <a:t>31 December 2022</a:t>
            </a:r>
            <a:endParaRPr b="1" dirty="0" lang="en-US" sz="1500"/>
          </a:p>
          <a:p>
            <a:endParaRPr dirty="0" lang="en-US" sz="3000"/>
          </a:p>
          <a:p>
            <a:endParaRPr dirty="0" lang="en-US" sz="3000"/>
          </a:p>
          <a:p>
            <a:r>
              <a:rPr dirty="0" lang="en-US" sz="3000"/>
              <a:t>Which begs the question</a:t>
            </a:r>
          </a:p>
          <a:p>
            <a:pPr lvl="1" marL="342900"/>
            <a:r>
              <a:rPr b="1" dirty="0" lang="en-US" sz="2700"/>
              <a:t>What should you be doing now?</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latin charset="0" panose="02040503050406030204" pitchFamily="18" typeface="Cambria"/>
                <a:ea charset="0" panose="02040503050406030204" pitchFamily="18" typeface="Cambria"/>
              </a:rPr>
              <a:t>What happened to the US Survey Foot?</a:t>
            </a:r>
          </a:p>
        </p:txBody>
      </p:sp>
      <p:pic>
        <p:nvPicPr>
          <p:cNvPr id="2" name="Picture 1">
            <a:extLst>
              <a:ext uri="{FF2B5EF4-FFF2-40B4-BE49-F238E27FC236}">
                <a16:creationId xmlns:a16="http://schemas.microsoft.com/office/drawing/2014/main" id="{697096CC-3180-4911-8FE4-323B542AD233}"/>
              </a:ext>
            </a:extLst>
          </p:cNvPr>
          <p:cNvPicPr>
            <a:picLocks noChangeAspect="1"/>
          </p:cNvPicPr>
          <p:nvPr/>
        </p:nvPicPr>
        <p:blipFill>
          <a:blip r:embed="rId3"/>
          <a:stretch>
            <a:fillRect/>
          </a:stretch>
        </p:blipFill>
        <p:spPr>
          <a:xfrm>
            <a:off x="5760357" y="1995666"/>
            <a:ext cx="2871264" cy="3123683"/>
          </a:xfrm>
          <a:prstGeom prst="rect">
            <a:avLst/>
          </a:prstGeom>
        </p:spPr>
      </p:pic>
      <p:pic>
        <p:nvPicPr>
          <p:cNvPr id="4" name="Picture 3">
            <a:extLst>
              <a:ext uri="{FF2B5EF4-FFF2-40B4-BE49-F238E27FC236}">
                <a16:creationId xmlns:a16="http://schemas.microsoft.com/office/drawing/2014/main" id="{BA3C00B0-868E-4B55-B4AB-1A7DFD26D41A}"/>
              </a:ext>
            </a:extLst>
          </p:cNvPr>
          <p:cNvPicPr>
            <a:picLocks noChangeAspect="1"/>
          </p:cNvPicPr>
          <p:nvPr/>
        </p:nvPicPr>
        <p:blipFill rotWithShape="1">
          <a:blip r:embed="rId4"/>
          <a:srcRect r="75"/>
          <a:stretch/>
        </p:blipFill>
        <p:spPr>
          <a:xfrm>
            <a:off x="5557345" y="1397974"/>
            <a:ext cx="3429000" cy="597692"/>
          </a:xfrm>
          <a:prstGeom prst="rect">
            <a:avLst/>
          </a:prstGeom>
        </p:spPr>
      </p:pic>
    </p:spTree>
    <p:extLst>
      <p:ext uri="{BB962C8B-B14F-4D97-AF65-F5344CB8AC3E}">
        <p14:creationId xmlns:p14="http://schemas.microsoft.com/office/powerpoint/2010/main" val="625355902"/>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xEl>
                                              <p:pRg end="4" st="4"/>
                                            </p:txEl>
                                          </p:spTgt>
                                        </p:tgtEl>
                                        <p:attrNameLst>
                                          <p:attrName>style.visibility</p:attrName>
                                        </p:attrNameLst>
                                      </p:cBhvr>
                                      <p:to>
                                        <p:strVal val="visible"/>
                                      </p:to>
                                    </p:set>
                                    <p:animEffect filter="fade" transition="in">
                                      <p:cBhvr>
                                        <p:cTn dur="500" id="7"/>
                                        <p:tgtEl>
                                          <p:spTgt spid="3">
                                            <p:txEl>
                                              <p:pRg end="4" st="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3A8-C02A-4DFB-B0C5-DFA27715E804}"/>
              </a:ext>
            </a:extLst>
          </p:cNvPr>
          <p:cNvSpPr>
            <a:spLocks noGrp="1"/>
          </p:cNvSpPr>
          <p:nvPr>
            <p:ph type="title"/>
          </p:nvPr>
        </p:nvSpPr>
        <p:spPr>
          <a:xfrm>
            <a:off x="0" y="205979"/>
            <a:ext cx="9144000" cy="857250"/>
          </a:xfrm>
        </p:spPr>
        <p:txBody>
          <a:bodyPr>
            <a:normAutofit/>
          </a:bodyPr>
          <a:lstStyle/>
          <a:p>
            <a:r>
              <a:rPr lang="en-US" sz="4000" dirty="0">
                <a:latin typeface="Cambria" panose="02040503050406030204" pitchFamily="18" charset="0"/>
                <a:ea typeface="Cambria" panose="02040503050406030204" pitchFamily="18" charset="0"/>
              </a:rPr>
              <a:t>What should you be doing now?</a:t>
            </a:r>
          </a:p>
        </p:txBody>
      </p:sp>
      <p:sp>
        <p:nvSpPr>
          <p:cNvPr id="3" name="Content Placeholder 2">
            <a:extLst>
              <a:ext uri="{FF2B5EF4-FFF2-40B4-BE49-F238E27FC236}">
                <a16:creationId xmlns:a16="http://schemas.microsoft.com/office/drawing/2014/main" id="{A03EFAB0-F502-4E9F-8923-5350B3D2C280}"/>
              </a:ext>
            </a:extLst>
          </p:cNvPr>
          <p:cNvSpPr>
            <a:spLocks noGrp="1"/>
          </p:cNvSpPr>
          <p:nvPr>
            <p:ph idx="1"/>
          </p:nvPr>
        </p:nvSpPr>
        <p:spPr>
          <a:xfrm>
            <a:off x="239637" y="1065330"/>
            <a:ext cx="8683646" cy="4078169"/>
          </a:xfrm>
        </p:spPr>
        <p:txBody>
          <a:bodyPr>
            <a:noAutofit/>
          </a:bodyPr>
          <a:lstStyle/>
          <a:p>
            <a:r>
              <a:rPr lang="en-US" sz="2400" dirty="0"/>
              <a:t>Ask the right questions</a:t>
            </a:r>
          </a:p>
          <a:p>
            <a:pPr lvl="1"/>
            <a:r>
              <a:rPr lang="en-US" sz="2200" dirty="0"/>
              <a:t>Know if subject state law specifies US Foot for SPCS83</a:t>
            </a:r>
          </a:p>
          <a:p>
            <a:pPr>
              <a:spcAft>
                <a:spcPts val="600"/>
              </a:spcAft>
            </a:pPr>
            <a:r>
              <a:rPr lang="en-US" sz="2400" dirty="0"/>
              <a:t>Prepare for this </a:t>
            </a:r>
            <a:r>
              <a:rPr lang="en-US" sz="2400" i="1" dirty="0"/>
              <a:t>along with new datums</a:t>
            </a:r>
          </a:p>
          <a:p>
            <a:r>
              <a:rPr lang="en-US" sz="2400" dirty="0"/>
              <a:t>Know the difference between </a:t>
            </a:r>
            <a:r>
              <a:rPr lang="en-US" sz="2400" b="1" dirty="0" err="1"/>
              <a:t>sft</a:t>
            </a:r>
            <a:r>
              <a:rPr lang="en-US" sz="2400" dirty="0"/>
              <a:t> and </a:t>
            </a:r>
            <a:r>
              <a:rPr lang="en-US" sz="2400" b="1" dirty="0" err="1"/>
              <a:t>ift</a:t>
            </a:r>
            <a:r>
              <a:rPr lang="en-US" sz="2400" dirty="0"/>
              <a:t> coordinates</a:t>
            </a:r>
          </a:p>
          <a:p>
            <a:r>
              <a:rPr lang="en-US" sz="2400" dirty="0"/>
              <a:t>Understand this is not enforced</a:t>
            </a:r>
          </a:p>
          <a:p>
            <a:pPr lvl="1"/>
            <a:r>
              <a:rPr lang="en-US" sz="2200" dirty="0"/>
              <a:t>Neither NIST or NGS are a regulatory agency</a:t>
            </a:r>
          </a:p>
          <a:p>
            <a:pPr lvl="1"/>
            <a:r>
              <a:rPr lang="en-US" sz="2200" dirty="0"/>
              <a:t>Remember that OPUS, NCAT, etc. will </a:t>
            </a:r>
            <a:r>
              <a:rPr lang="en-US" sz="2200" b="1" u="sng" dirty="0"/>
              <a:t>not</a:t>
            </a:r>
            <a:r>
              <a:rPr lang="en-US" sz="2200" dirty="0"/>
              <a:t> have US Survey Foot options for </a:t>
            </a:r>
            <a:r>
              <a:rPr lang="en-US" sz="2200" i="1" dirty="0"/>
              <a:t>output</a:t>
            </a:r>
            <a:r>
              <a:rPr lang="en-US" sz="2200" dirty="0"/>
              <a:t> in SPCS</a:t>
            </a:r>
            <a:r>
              <a:rPr lang="en-US" sz="2200" b="1" dirty="0"/>
              <a:t>2022</a:t>
            </a:r>
            <a:r>
              <a:rPr lang="en-US" sz="2200" dirty="0"/>
              <a:t> zones</a:t>
            </a:r>
          </a:p>
        </p:txBody>
      </p:sp>
    </p:spTree>
    <p:extLst>
      <p:ext uri="{BB962C8B-B14F-4D97-AF65-F5344CB8AC3E}">
        <p14:creationId xmlns:p14="http://schemas.microsoft.com/office/powerpoint/2010/main" val="37154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66255" y="952018"/>
            <a:ext cx="8825345" cy="4080269"/>
          </a:xfrm>
        </p:spPr>
        <p:txBody>
          <a:bodyPr/>
          <a:lstStyle/>
          <a:p>
            <a:pPr>
              <a:defRPr/>
            </a:pPr>
            <a:r>
              <a:rPr lang="en-US" sz="2100" dirty="0"/>
              <a:t>The NSRS </a:t>
            </a:r>
            <a:r>
              <a:rPr lang="en-US" sz="2100" b="1" i="1" dirty="0">
                <a:solidFill>
                  <a:srgbClr val="C00000"/>
                </a:solidFill>
              </a:rPr>
              <a:t>does</a:t>
            </a:r>
            <a:r>
              <a:rPr lang="en-US" sz="2100" dirty="0"/>
              <a:t> get updated over the years.</a:t>
            </a:r>
          </a:p>
          <a:p>
            <a:pPr lvl="1">
              <a:defRPr/>
            </a:pPr>
            <a:r>
              <a:rPr lang="en-US" sz="1800" dirty="0"/>
              <a:t>somewhat obvious NAD27</a:t>
            </a:r>
            <a:r>
              <a:rPr lang="en-US" sz="1500" dirty="0">
                <a:sym typeface="Wingdings" panose="05000000000000000000" pitchFamily="2" charset="2"/>
              </a:rPr>
              <a:t></a:t>
            </a:r>
            <a:r>
              <a:rPr lang="en-US" sz="1800" dirty="0">
                <a:sym typeface="Wingdings" panose="05000000000000000000" pitchFamily="2" charset="2"/>
              </a:rPr>
              <a:t>NAD83 … NGVD29</a:t>
            </a:r>
            <a:r>
              <a:rPr lang="en-US" sz="1500" dirty="0">
                <a:sym typeface="Wingdings" panose="05000000000000000000" pitchFamily="2" charset="2"/>
              </a:rPr>
              <a:t></a:t>
            </a:r>
            <a:r>
              <a:rPr lang="en-US" sz="1800" dirty="0">
                <a:sym typeface="Wingdings" panose="05000000000000000000" pitchFamily="2" charset="2"/>
              </a:rPr>
              <a:t>NAVD88</a:t>
            </a:r>
            <a:endParaRPr lang="en-US" sz="1800" dirty="0"/>
          </a:p>
          <a:p>
            <a:pPr>
              <a:spcBef>
                <a:spcPts val="1350"/>
              </a:spcBef>
              <a:defRPr/>
            </a:pPr>
            <a:r>
              <a:rPr lang="en-US" sz="2100" dirty="0"/>
              <a:t>The Federal Register is the official indication of any changes and updates.  </a:t>
            </a:r>
          </a:p>
          <a:p>
            <a:pPr lvl="1">
              <a:defRPr/>
            </a:pPr>
            <a:r>
              <a:rPr lang="en-US" sz="1800" dirty="0"/>
              <a:t>Key here is the </a:t>
            </a:r>
            <a:r>
              <a:rPr lang="en-US" b="1" dirty="0">
                <a:latin typeface="Cambria" panose="02040503050406030204" pitchFamily="18" charset="0"/>
                <a:ea typeface="Cambria" panose="02040503050406030204" pitchFamily="18" charset="0"/>
              </a:rPr>
              <a:t>Federal Register Notice (FRN)</a:t>
            </a:r>
            <a:endParaRPr lang="en-US" sz="1800" b="1" dirty="0"/>
          </a:p>
          <a:p>
            <a:pPr>
              <a:spcBef>
                <a:spcPts val="1350"/>
              </a:spcBef>
              <a:defRPr/>
            </a:pPr>
            <a:r>
              <a:rPr lang="en-US" sz="2100" dirty="0"/>
              <a:t>Federal Register  - Vol. 58, No. 120, 1993</a:t>
            </a:r>
          </a:p>
          <a:p>
            <a:pPr lvl="1"/>
            <a:r>
              <a:rPr lang="en-US" sz="1800" dirty="0"/>
              <a:t>FRN officially announcing NAVD 88</a:t>
            </a:r>
          </a:p>
          <a:p>
            <a:pPr lvl="1"/>
            <a:r>
              <a:rPr lang="en-US" sz="1500" dirty="0"/>
              <a:t>Affirms “NAVD 88 as the </a:t>
            </a:r>
            <a:r>
              <a:rPr lang="en-US" sz="1500" dirty="0">
                <a:solidFill>
                  <a:srgbClr val="C00000"/>
                </a:solidFill>
              </a:rPr>
              <a:t>official civilian vertical datum </a:t>
            </a:r>
            <a:r>
              <a:rPr lang="en-US" sz="1500" dirty="0"/>
              <a:t>for surveying and mapping activities in the United States performed or financed by </a:t>
            </a:r>
            <a:r>
              <a:rPr lang="en-US" sz="1500" dirty="0">
                <a:solidFill>
                  <a:srgbClr val="C00000"/>
                </a:solidFill>
              </a:rPr>
              <a:t>the Federal Government.”</a:t>
            </a:r>
          </a:p>
          <a:p>
            <a:pPr lvl="1"/>
            <a:r>
              <a:rPr lang="en-US" sz="1350" dirty="0"/>
              <a:t>“To the extent practicable, legally allowable, and feasible, </a:t>
            </a:r>
            <a:r>
              <a:rPr lang="en-US" sz="1350" dirty="0">
                <a:solidFill>
                  <a:srgbClr val="C00000"/>
                </a:solidFill>
              </a:rPr>
              <a:t>require that all Federal agencies</a:t>
            </a:r>
            <a:r>
              <a:rPr lang="en-US" sz="1350" u="sng" dirty="0"/>
              <a:t> </a:t>
            </a:r>
            <a:r>
              <a:rPr lang="en-US" sz="1350" dirty="0"/>
              <a:t>using or producing vertical height information undertake an orderly transition to NAVD 88.”</a:t>
            </a:r>
          </a:p>
        </p:txBody>
      </p:sp>
      <p:sp>
        <p:nvSpPr>
          <p:cNvPr id="2" name="Title 1"/>
          <p:cNvSpPr>
            <a:spLocks noGrp="1"/>
          </p:cNvSpPr>
          <p:nvPr>
            <p:ph type="title"/>
          </p:nvPr>
        </p:nvSpPr>
        <p:spPr>
          <a:xfrm>
            <a:off x="1143001" y="205979"/>
            <a:ext cx="6870248" cy="746040"/>
          </a:xfrm>
        </p:spPr>
        <p:txBody>
          <a:bodyPr>
            <a:normAutofit fontScale="90000"/>
          </a:bodyPr>
          <a:lstStyle/>
          <a:p>
            <a:r>
              <a:rPr lang="en-US" altLang="en-US" dirty="0">
                <a:latin typeface="Cambria" panose="02040503050406030204" pitchFamily="18" charset="0"/>
                <a:ea typeface="Tahoma" panose="020B0604030504040204" pitchFamily="34" charset="0"/>
                <a:cs typeface="Tahoma" panose="020B0604030504040204" pitchFamily="34" charset="0"/>
              </a:rPr>
              <a:t>Maintaining the NSRS</a:t>
            </a:r>
            <a:endParaRPr lang="en-US" dirty="0"/>
          </a:p>
        </p:txBody>
      </p:sp>
      <p:sp>
        <p:nvSpPr>
          <p:cNvPr id="4" name="Rectangle 3"/>
          <p:cNvSpPr/>
          <p:nvPr/>
        </p:nvSpPr>
        <p:spPr>
          <a:xfrm>
            <a:off x="4312508" y="4926483"/>
            <a:ext cx="3685847" cy="369332"/>
          </a:xfrm>
          <a:prstGeom prst="rect">
            <a:avLst/>
          </a:prstGeom>
        </p:spPr>
        <p:txBody>
          <a:bodyPr wrap="square">
            <a:spAutoFit/>
          </a:bodyPr>
          <a:lstStyle/>
          <a:p>
            <a:r>
              <a:rPr lang="en-US" sz="900" dirty="0">
                <a:solidFill>
                  <a:schemeClr val="tx1">
                    <a:lumMod val="50000"/>
                    <a:lumOff val="50000"/>
                  </a:schemeClr>
                </a:solidFill>
                <a:latin typeface="Arial" panose="020B0604020202020204" pitchFamily="34" charset="0"/>
                <a:ea typeface="Cambria" panose="02040503050406030204" pitchFamily="18" charset="0"/>
                <a:cs typeface="Arial" panose="020B0604020202020204" pitchFamily="34" charset="0"/>
                <a:hlinkClick r:id="rId3"/>
              </a:rPr>
              <a:t>http://www.ngs.noaa.gov/PUBS_LIB/FedRegister/FRdoc93-14922.pdf</a:t>
            </a:r>
            <a:endParaRPr lang="en-US" sz="900" dirty="0">
              <a:solidFill>
                <a:schemeClr val="tx1">
                  <a:lumMod val="50000"/>
                  <a:lumOff val="50000"/>
                </a:schemeClr>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525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6" end="6"/>
                                            </p:txEl>
                                          </p:spTgt>
                                        </p:tgtEl>
                                        <p:attrNameLst>
                                          <p:attrName>style.visibility</p:attrName>
                                        </p:attrNameLst>
                                      </p:cBhvr>
                                      <p:to>
                                        <p:strVal val="visible"/>
                                      </p:to>
                                    </p:set>
                                    <p:animEffect transition="in" filter="fade">
                                      <p:cBhvr>
                                        <p:cTn id="7" dur="2000"/>
                                        <p:tgtEl>
                                          <p:spTgt spid="1638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7">
                                            <p:txEl>
                                              <p:pRg st="7" end="7"/>
                                            </p:txEl>
                                          </p:spTgt>
                                        </p:tgtEl>
                                        <p:attrNameLst>
                                          <p:attrName>style.visibility</p:attrName>
                                        </p:attrNameLst>
                                      </p:cBhvr>
                                      <p:to>
                                        <p:strVal val="visible"/>
                                      </p:to>
                                    </p:set>
                                    <p:animEffect transition="in" filter="fade">
                                      <p:cBhvr>
                                        <p:cTn id="10" dur="2000"/>
                                        <p:tgtEl>
                                          <p:spTgt spid="16387">
                                            <p:txEl>
                                              <p:pRg st="7" end="7"/>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143001" y="1097280"/>
            <a:ext cx="6858001" cy="3832716"/>
          </a:xfrm>
        </p:spPr>
        <p:txBody>
          <a:bodyPr>
            <a:noAutofit/>
          </a:bodyPr>
          <a:lstStyle/>
          <a:p>
            <a:r>
              <a:rPr lang="en-US" sz="3000" dirty="0"/>
              <a:t>1,000,000.00 </a:t>
            </a:r>
            <a:r>
              <a:rPr lang="en-US" sz="3000" dirty="0" err="1"/>
              <a:t>sft</a:t>
            </a:r>
            <a:r>
              <a:rPr lang="en-US" sz="3000" dirty="0"/>
              <a:t> = 999,99</a:t>
            </a:r>
            <a:r>
              <a:rPr lang="en-US" sz="3000" b="1" dirty="0"/>
              <a:t>8</a:t>
            </a:r>
            <a:r>
              <a:rPr lang="en-US" sz="3000" dirty="0"/>
              <a:t>.00 </a:t>
            </a:r>
            <a:r>
              <a:rPr lang="en-US" sz="3000" dirty="0" err="1"/>
              <a:t>ift</a:t>
            </a:r>
            <a:endParaRPr lang="en-US" sz="3000" dirty="0"/>
          </a:p>
          <a:p>
            <a:r>
              <a:rPr lang="en-US" sz="3000" dirty="0"/>
              <a:t>10,000,000.00 </a:t>
            </a:r>
            <a:r>
              <a:rPr lang="en-US" sz="3000" dirty="0" err="1"/>
              <a:t>sft</a:t>
            </a:r>
            <a:r>
              <a:rPr lang="en-US" sz="3000" dirty="0"/>
              <a:t> = 9,999,9</a:t>
            </a:r>
            <a:r>
              <a:rPr lang="en-US" sz="3000" b="1" dirty="0"/>
              <a:t>80</a:t>
            </a:r>
            <a:r>
              <a:rPr lang="en-US" sz="3000" dirty="0"/>
              <a:t>.00 </a:t>
            </a:r>
            <a:r>
              <a:rPr lang="en-US" sz="3000" dirty="0" err="1"/>
              <a:t>ift</a:t>
            </a:r>
            <a:endParaRPr lang="en-US" sz="3000" dirty="0"/>
          </a:p>
          <a:p>
            <a:r>
              <a:rPr lang="en-US" sz="3000" dirty="0"/>
              <a:t>1,000.00 </a:t>
            </a:r>
            <a:r>
              <a:rPr lang="en-US" sz="3000" dirty="0" err="1"/>
              <a:t>sft</a:t>
            </a:r>
            <a:r>
              <a:rPr lang="en-US" sz="3000" dirty="0"/>
              <a:t> = 999.99</a:t>
            </a:r>
            <a:r>
              <a:rPr lang="en-US" sz="3000" b="1" dirty="0"/>
              <a:t>8</a:t>
            </a:r>
            <a:r>
              <a:rPr lang="en-US" sz="3000" dirty="0"/>
              <a:t> </a:t>
            </a:r>
            <a:r>
              <a:rPr lang="en-US" sz="3000" dirty="0" err="1"/>
              <a:t>ift</a:t>
            </a:r>
            <a:r>
              <a:rPr lang="en-US" sz="3000" dirty="0"/>
              <a:t> </a:t>
            </a:r>
            <a:r>
              <a:rPr lang="en-US" sz="1650" dirty="0"/>
              <a:t>(can you measure that?)</a:t>
            </a:r>
          </a:p>
          <a:p>
            <a:endParaRPr lang="en-US" sz="3000" dirty="0"/>
          </a:p>
          <a:p>
            <a:r>
              <a:rPr lang="en-US" sz="3000" dirty="0"/>
              <a:t>International </a:t>
            </a:r>
            <a:r>
              <a:rPr lang="en-US" sz="3000" dirty="0">
                <a:sym typeface="Wingdings" panose="05000000000000000000" pitchFamily="2" charset="2"/>
              </a:rPr>
              <a:t> 1 </a:t>
            </a:r>
            <a:r>
              <a:rPr lang="en-US" sz="3000" dirty="0" err="1">
                <a:sym typeface="Wingdings" panose="05000000000000000000" pitchFamily="2" charset="2"/>
              </a:rPr>
              <a:t>ft</a:t>
            </a:r>
            <a:r>
              <a:rPr lang="en-US" sz="3000" dirty="0">
                <a:sym typeface="Wingdings" panose="05000000000000000000" pitchFamily="2" charset="2"/>
              </a:rPr>
              <a:t> = .3048 m</a:t>
            </a:r>
            <a:endParaRPr lang="en-US" sz="3000" dirty="0"/>
          </a:p>
          <a:p>
            <a:r>
              <a:rPr lang="en-US" sz="3000" dirty="0"/>
              <a:t>US </a:t>
            </a:r>
            <a:r>
              <a:rPr lang="en-US" sz="3000" dirty="0">
                <a:sym typeface="Wingdings" panose="05000000000000000000" pitchFamily="2" charset="2"/>
              </a:rPr>
              <a:t></a:t>
            </a:r>
            <a:r>
              <a:rPr lang="en-US" sz="3000" dirty="0"/>
              <a:t> 1 ft = .30480061 m (approx.)</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4F9A3-7973-400E-86FA-029CA88FC009}"/>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2762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0" y="3253269"/>
            <a:ext cx="9144000" cy="1224116"/>
          </a:xfrm>
          <a:prstGeom prst="rect">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4" name="object 4"/>
          <p:cNvSpPr txBox="1"/>
          <p:nvPr/>
        </p:nvSpPr>
        <p:spPr>
          <a:xfrm>
            <a:off x="464234" y="363900"/>
            <a:ext cx="8215532" cy="4029308"/>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05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05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05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195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1950" i="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a:p>
            <a:pPr marL="12700" algn="ctr" defTabSz="342900" fontAlgn="base">
              <a:spcBef>
                <a:spcPts val="900"/>
              </a:spcBef>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But it will </a:t>
            </a:r>
            <a:r>
              <a:rPr lang="en-US" sz="36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 coordinates</a:t>
            </a:r>
          </a:p>
        </p:txBody>
      </p:sp>
    </p:spTree>
    <p:extLst>
      <p:ext uri="{BB962C8B-B14F-4D97-AF65-F5344CB8AC3E}">
        <p14:creationId xmlns:p14="http://schemas.microsoft.com/office/powerpoint/2010/main" val="2149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465083" y="1057278"/>
            <a:ext cx="8229600" cy="4086222"/>
          </a:xfrm>
        </p:spPr>
        <p:txBody>
          <a:bodyPr>
            <a:normAutofit/>
          </a:bodyPr>
          <a:lstStyle/>
          <a:p>
            <a:pPr>
              <a:spcAft>
                <a:spcPts val="900"/>
              </a:spcAft>
            </a:pPr>
            <a:r>
              <a:rPr lang="en-US" sz="2800" dirty="0"/>
              <a:t>Inventory heights in your data/datasets</a:t>
            </a:r>
          </a:p>
          <a:p>
            <a:pPr lvl="1">
              <a:spcAft>
                <a:spcPts val="900"/>
              </a:spcAft>
            </a:pPr>
            <a:r>
              <a:rPr lang="en-US" sz="2500" dirty="0"/>
              <a:t>Have you mix &amp; matched geoid models?</a:t>
            </a:r>
          </a:p>
          <a:p>
            <a:pPr lvl="2">
              <a:spcAft>
                <a:spcPts val="900"/>
              </a:spcAft>
            </a:pPr>
            <a:r>
              <a:rPr lang="en-US" sz="2200" dirty="0"/>
              <a:t>Are you tracking levees or other flood control?</a:t>
            </a:r>
          </a:p>
          <a:p>
            <a:pPr lvl="2">
              <a:spcAft>
                <a:spcPts val="450"/>
              </a:spcAft>
              <a:buFont typeface="Arial" charset="0"/>
              <a:buChar char="–"/>
            </a:pPr>
            <a:r>
              <a:rPr lang="en-US" sz="2200" dirty="0"/>
              <a:t>Are you managing subsurface utilities?</a:t>
            </a:r>
          </a:p>
          <a:p>
            <a:pPr lvl="3">
              <a:spcBef>
                <a:spcPts val="0"/>
              </a:spcBef>
              <a:spcAft>
                <a:spcPts val="900"/>
              </a:spcAft>
              <a:buFont typeface="Arial" charset="0"/>
              <a:buChar char="»"/>
            </a:pPr>
            <a:r>
              <a:rPr lang="en-US" dirty="0">
                <a:latin typeface="Cambria" panose="02040503050406030204" pitchFamily="18" charset="0"/>
                <a:ea typeface="Cambria" panose="02040503050406030204" pitchFamily="18" charset="0"/>
                <a:cs typeface="+mn-cs"/>
              </a:rPr>
              <a:t>Access covers, junction boxes, cleanouts, etc.</a:t>
            </a:r>
          </a:p>
          <a:p>
            <a:pPr lvl="2">
              <a:spcAft>
                <a:spcPts val="450"/>
              </a:spcAft>
              <a:buFont typeface="Arial" charset="0"/>
              <a:buChar char="–"/>
            </a:pPr>
            <a:r>
              <a:rPr lang="en-US" sz="2200" b="1" dirty="0"/>
              <a:t>Maybe</a:t>
            </a:r>
            <a:r>
              <a:rPr lang="en-US" sz="2200" dirty="0"/>
              <a:t> geoid differences aren’t even significant?</a:t>
            </a:r>
          </a:p>
          <a:p>
            <a:pPr lvl="3">
              <a:spcBef>
                <a:spcPts val="0"/>
              </a:spcBef>
              <a:spcAft>
                <a:spcPts val="900"/>
              </a:spcAft>
              <a:buFont typeface="Arial" charset="0"/>
              <a:buChar char="»"/>
            </a:pPr>
            <a:r>
              <a:rPr lang="en-US" dirty="0">
                <a:latin typeface="Cambria" panose="02040503050406030204" pitchFamily="18" charset="0"/>
                <a:ea typeface="Cambria" panose="02040503050406030204" pitchFamily="18" charset="0"/>
                <a:cs typeface="+mn-cs"/>
              </a:rPr>
              <a:t>VADOT story…</a:t>
            </a:r>
          </a:p>
          <a:p>
            <a:pPr lvl="1">
              <a:spcAft>
                <a:spcPts val="900"/>
              </a:spcAft>
            </a:pPr>
            <a:r>
              <a:rPr lang="en-US" sz="2500" b="1" i="1" dirty="0"/>
              <a:t>Know your goals, know your data.</a:t>
            </a:r>
          </a:p>
          <a:p>
            <a:pPr lvl="3">
              <a:spcAft>
                <a:spcPts val="900"/>
              </a:spcAft>
            </a:pPr>
            <a:endParaRPr lang="en-US" sz="1800" dirty="0"/>
          </a:p>
        </p:txBody>
      </p:sp>
    </p:spTree>
    <p:extLst>
      <p:ext uri="{BB962C8B-B14F-4D97-AF65-F5344CB8AC3E}">
        <p14:creationId xmlns:p14="http://schemas.microsoft.com/office/powerpoint/2010/main" val="11713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181303" y="1057278"/>
            <a:ext cx="8868104" cy="4086222"/>
          </a:xfrm>
        </p:spPr>
        <p:txBody>
          <a:bodyPr/>
          <a:lstStyle/>
          <a:p>
            <a:pPr>
              <a:spcAft>
                <a:spcPts val="900"/>
              </a:spcAft>
            </a:pPr>
            <a:r>
              <a:rPr lang="en-US" sz="2800" dirty="0"/>
              <a:t>Know the epoch of your data/datasets</a:t>
            </a:r>
          </a:p>
          <a:p>
            <a:pPr lvl="1">
              <a:spcAft>
                <a:spcPts val="900"/>
              </a:spcAft>
            </a:pPr>
            <a:r>
              <a:rPr lang="en-US" sz="2500" dirty="0"/>
              <a:t>consider how you will track this</a:t>
            </a:r>
          </a:p>
          <a:p>
            <a:pPr lvl="2">
              <a:spcAft>
                <a:spcPts val="450"/>
              </a:spcAft>
            </a:pPr>
            <a:r>
              <a:rPr lang="en-US" sz="2200" dirty="0"/>
              <a:t>full to-the-second timestamp on every feature?</a:t>
            </a:r>
          </a:p>
          <a:p>
            <a:pPr lvl="3">
              <a:spcBef>
                <a:spcPts val="0"/>
              </a:spcBef>
              <a:spcAft>
                <a:spcPts val="900"/>
              </a:spcAft>
            </a:pPr>
            <a:r>
              <a:rPr lang="en-US" dirty="0">
                <a:latin typeface="Cambria" panose="02040503050406030204" pitchFamily="18" charset="0"/>
                <a:ea typeface="Cambria" panose="02040503050406030204" pitchFamily="18" charset="0"/>
              </a:rPr>
              <a:t>Modern survey equipment makes this possible</a:t>
            </a:r>
          </a:p>
          <a:p>
            <a:pPr lvl="2">
              <a:spcAft>
                <a:spcPts val="450"/>
              </a:spcAft>
            </a:pPr>
            <a:r>
              <a:rPr lang="en-US" sz="2200" dirty="0"/>
              <a:t>labeling a year for each dataset?</a:t>
            </a:r>
          </a:p>
          <a:p>
            <a:pPr lvl="3">
              <a:spcBef>
                <a:spcPts val="0"/>
              </a:spcBef>
              <a:spcAft>
                <a:spcPts val="900"/>
              </a:spcAft>
            </a:pPr>
            <a:r>
              <a:rPr lang="en-US" dirty="0">
                <a:latin typeface="Cambria" panose="02040503050406030204" pitchFamily="18" charset="0"/>
                <a:ea typeface="Cambria" panose="02040503050406030204" pitchFamily="18" charset="0"/>
              </a:rPr>
              <a:t>Easy to add to workflows, datasets/databases, folders</a:t>
            </a:r>
          </a:p>
          <a:p>
            <a:pPr lvl="2">
              <a:spcAft>
                <a:spcPts val="900"/>
              </a:spcAft>
            </a:pPr>
            <a:r>
              <a:rPr lang="en-US" sz="2200" dirty="0"/>
              <a:t>something in-between that works for your needs?</a:t>
            </a:r>
          </a:p>
          <a:p>
            <a:pPr lvl="3">
              <a:spcAft>
                <a:spcPts val="900"/>
              </a:spcAft>
            </a:pPr>
            <a:endParaRPr lang="en-US" sz="1800" dirty="0"/>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6782" y="3446015"/>
            <a:ext cx="1311004" cy="1122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3669221" y="4398370"/>
            <a:ext cx="1058261" cy="715581"/>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2023.1957</a:t>
            </a:r>
          </a:p>
          <a:p>
            <a:r>
              <a:rPr lang="en-US" sz="1350" dirty="0">
                <a:latin typeface="Cambria" panose="02040503050406030204" pitchFamily="18" charset="0"/>
                <a:ea typeface="Cambria" panose="02040503050406030204" pitchFamily="18" charset="0"/>
              </a:rPr>
              <a:t>2023:27</a:t>
            </a:r>
          </a:p>
          <a:p>
            <a:r>
              <a:rPr lang="en-US" sz="1350"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4502822" y="4398370"/>
            <a:ext cx="224659" cy="692498"/>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 name="TextBox 6">
            <a:extLst>
              <a:ext uri="{FF2B5EF4-FFF2-40B4-BE49-F238E27FC236}">
                <a16:creationId xmlns:a16="http://schemas.microsoft.com/office/drawing/2014/main" id="{A8114FD5-394A-4DB6-95FD-DBD23BCBDA84}"/>
              </a:ext>
            </a:extLst>
          </p:cNvPr>
          <p:cNvSpPr txBox="1"/>
          <p:nvPr/>
        </p:nvSpPr>
        <p:spPr>
          <a:xfrm>
            <a:off x="4846701" y="4606119"/>
            <a:ext cx="2807863" cy="300082"/>
          </a:xfrm>
          <a:prstGeom prst="rect">
            <a:avLst/>
          </a:prstGeom>
          <a:noFill/>
        </p:spPr>
        <p:txBody>
          <a:bodyPr wrap="square" rtlCol="0" anchor="ctr">
            <a:spAutoFit/>
          </a:bodyPr>
          <a:lstStyle/>
          <a:p>
            <a:r>
              <a:rPr lang="en-US" sz="1350" dirty="0">
                <a:latin typeface="Cambria" panose="02040503050406030204" pitchFamily="18" charset="0"/>
                <a:ea typeface="Cambria" panose="02040503050406030204" pitchFamily="18" charset="0"/>
              </a:rPr>
              <a:t>Epoch nomenclature is your choice</a:t>
            </a: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226243" y="1057278"/>
            <a:ext cx="8719794" cy="4086222"/>
          </a:xfrm>
        </p:spPr>
        <p:txBody>
          <a:bodyPr/>
          <a:lstStyle/>
          <a:p>
            <a:pPr marL="0">
              <a:spcAft>
                <a:spcPts val="900"/>
              </a:spcAft>
            </a:pPr>
            <a:r>
              <a:rPr lang="en-US" sz="2800" dirty="0"/>
              <a:t>Reprocessing your data</a:t>
            </a:r>
          </a:p>
          <a:p>
            <a:pPr marL="246460" lvl="1">
              <a:spcAft>
                <a:spcPts val="900"/>
              </a:spcAft>
            </a:pPr>
            <a:r>
              <a:rPr lang="en-US" sz="2500" dirty="0"/>
              <a:t>perfect world = everyone reprocesses everything</a:t>
            </a:r>
          </a:p>
          <a:p>
            <a:pPr marL="532210" lvl="2">
              <a:spcAft>
                <a:spcPts val="900"/>
              </a:spcAft>
            </a:pPr>
            <a:r>
              <a:rPr lang="en-US" sz="2200" dirty="0"/>
              <a:t>what does this mean?</a:t>
            </a:r>
          </a:p>
          <a:p>
            <a:pPr marL="875110" lvl="3">
              <a:spcAft>
                <a:spcPts val="900"/>
              </a:spcAft>
            </a:pPr>
            <a:r>
              <a:rPr lang="en-US" sz="1800" dirty="0"/>
              <a:t>consider an ALTA w/topo</a:t>
            </a:r>
          </a:p>
          <a:p>
            <a:pPr marL="1218010" lvl="4">
              <a:spcAft>
                <a:spcPts val="900"/>
              </a:spcAft>
            </a:pPr>
            <a:r>
              <a:rPr lang="en-US" sz="1800" dirty="0">
                <a:latin typeface="Cambria" panose="02040503050406030204" pitchFamily="18" charset="0"/>
                <a:ea typeface="Cambria" panose="02040503050406030204" pitchFamily="18" charset="0"/>
              </a:rPr>
              <a:t>start over with the onsite GNSS-based control</a:t>
            </a:r>
          </a:p>
          <a:p>
            <a:pPr marL="1218010" lvl="4">
              <a:spcAft>
                <a:spcPts val="900"/>
              </a:spcAft>
            </a:pPr>
            <a:r>
              <a:rPr lang="en-US" sz="1800" dirty="0">
                <a:latin typeface="Cambria" panose="02040503050406030204" pitchFamily="18" charset="0"/>
                <a:ea typeface="Cambria" panose="02040503050406030204" pitchFamily="18" charset="0"/>
              </a:rPr>
              <a:t>reorient all your shots/ties (</a:t>
            </a:r>
            <a:r>
              <a:rPr lang="en-US" sz="1800" i="1" dirty="0">
                <a:latin typeface="Cambria" panose="02040503050406030204" pitchFamily="18" charset="0"/>
                <a:ea typeface="Cambria" panose="02040503050406030204" pitchFamily="18" charset="0"/>
              </a:rPr>
              <a:t>hopefully linked</a:t>
            </a:r>
            <a:r>
              <a:rPr lang="en-US" sz="1800" dirty="0">
                <a:latin typeface="Cambria" panose="02040503050406030204" pitchFamily="18" charset="0"/>
                <a:ea typeface="Cambria" panose="02040503050406030204" pitchFamily="18" charset="0"/>
              </a:rPr>
              <a:t>)</a:t>
            </a:r>
          </a:p>
          <a:p>
            <a:pPr marL="1218010" lvl="4">
              <a:spcAft>
                <a:spcPts val="900"/>
              </a:spcAft>
            </a:pPr>
            <a:r>
              <a:rPr lang="en-US" sz="1800" dirty="0">
                <a:latin typeface="Cambria" panose="02040503050406030204" pitchFamily="18" charset="0"/>
                <a:ea typeface="Cambria" panose="02040503050406030204" pitchFamily="18" charset="0"/>
              </a:rPr>
              <a:t>recreate all the drainage features in new datum</a:t>
            </a:r>
          </a:p>
          <a:p>
            <a:pPr marL="532210" lvl="2">
              <a:spcAft>
                <a:spcPts val="900"/>
              </a:spcAft>
            </a:pPr>
            <a:r>
              <a:rPr lang="en-US" sz="2200" b="1" i="1" dirty="0"/>
              <a:t>unrealistic! </a:t>
            </a:r>
            <a:r>
              <a:rPr lang="en-US" sz="2200" dirty="0"/>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dirty="0" lang="en-US">
                <a:latin charset="0" panose="02040503050406030204" pitchFamily="18" typeface="Cambria"/>
                <a:ea charset="0" panose="02040503050406030204" pitchFamily="18" typeface="Cambria"/>
              </a:rPr>
              <a:t>Preparing</a:t>
            </a:r>
          </a:p>
        </p:txBody>
      </p:sp>
      <p:sp>
        <p:nvSpPr>
          <p:cNvPr id="3" name="Content Placeholder 2"/>
          <p:cNvSpPr>
            <a:spLocks noGrp="1"/>
          </p:cNvSpPr>
          <p:nvPr>
            <p:ph idx="1"/>
          </p:nvPr>
        </p:nvSpPr>
        <p:spPr>
          <a:xfrm>
            <a:off x="1143000" y="942978"/>
            <a:ext cx="8001000" cy="4086222"/>
          </a:xfrm>
        </p:spPr>
        <p:txBody>
          <a:bodyPr>
            <a:normAutofit/>
          </a:bodyPr>
          <a:lstStyle/>
          <a:p>
            <a:pPr indent="0" lvl="1" marL="128588">
              <a:spcAft>
                <a:spcPts val="900"/>
              </a:spcAft>
              <a:buNone/>
            </a:pPr>
            <a:r>
              <a:rPr dirty="0" lang="en-US" sz="2400"/>
              <a:t>Transforming your data</a:t>
            </a:r>
          </a:p>
          <a:p>
            <a:pPr lvl="2" marL="646510">
              <a:spcBef>
                <a:spcPts val="0"/>
              </a:spcBef>
              <a:spcAft>
                <a:spcPts val="900"/>
              </a:spcAft>
            </a:pPr>
            <a:r>
              <a:rPr dirty="0" lang="en-US" sz="2100"/>
              <a:t>NCAT </a:t>
            </a:r>
            <a:r>
              <a:rPr dirty="0" lang="en-US" sz="1725"/>
              <a:t>- NGS Coordinate Conversion and Transformation Tool</a:t>
            </a:r>
          </a:p>
          <a:p>
            <a:pPr lvl="3" marL="989410">
              <a:spcAft>
                <a:spcPts val="900"/>
              </a:spcAft>
            </a:pPr>
            <a:r>
              <a:rPr dirty="0" lang="en-US" sz="1800"/>
              <a:t>ASCII up/download, Web Services, Download, GitHub</a:t>
            </a:r>
          </a:p>
          <a:p>
            <a:pPr lvl="3" marL="989410">
              <a:spcAft>
                <a:spcPts val="900"/>
              </a:spcAft>
            </a:pPr>
            <a:r>
              <a:rPr b="1" dirty="0" i="1" lang="en-US" sz="1800"/>
              <a:t>ask your software provider(s) about integration</a:t>
            </a:r>
          </a:p>
          <a:p>
            <a:pPr lvl="4" marL="1332310">
              <a:spcAft>
                <a:spcPts val="900"/>
              </a:spcAft>
            </a:pPr>
            <a:r>
              <a:rPr dirty="0" lang="en-US" sz="1800"/>
              <a:t>we envision COTS integrations as most popular method of access</a:t>
            </a:r>
          </a:p>
          <a:p>
            <a:pPr lvl="4" marL="1332310">
              <a:spcAft>
                <a:spcPts val="900"/>
              </a:spcAft>
            </a:pPr>
            <a:r>
              <a:rPr dirty="0" lang="en-US" sz="1800"/>
              <a:t>Industry Workshops - May 2021 and August 2022</a:t>
            </a:r>
          </a:p>
          <a:p>
            <a:pPr lvl="5" marL="1675210">
              <a:spcAft>
                <a:spcPts val="900"/>
              </a:spcAft>
            </a:pPr>
            <a:r>
              <a:rPr dirty="0" err="1" lang="en-US" sz="1200"/>
              <a:t>Esri</a:t>
            </a:r>
            <a:r>
              <a:rPr dirty="0" lang="en-US" sz="1200"/>
              <a:t>, Trimble, Blue Marble, </a:t>
            </a:r>
            <a:r>
              <a:rPr dirty="0" err="1" lang="en-US" sz="1200"/>
              <a:t>etc</a:t>
            </a:r>
            <a:r>
              <a:rPr dirty="0" lang="en-US" sz="1200"/>
              <a:t>… all the well known names attended</a:t>
            </a:r>
            <a:endParaRPr dirty="0" lang="en-US" sz="1200">
              <a:latin charset="0" panose="02040503050406030204" pitchFamily="18" typeface="Cambria"/>
              <a:ea charset="0" panose="02040503050406030204" pitchFamily="18" typeface="Cambria"/>
            </a:endParaRPr>
          </a:p>
          <a:p>
            <a:pPr lvl="4" marL="1332310">
              <a:spcAft>
                <a:spcPts val="900"/>
              </a:spcAft>
            </a:pPr>
            <a:r>
              <a:rPr dirty="0" lang="en-US" sz="1800"/>
              <a:t>Geospatial Software Developers’ Summit – Nov/Dec</a:t>
            </a:r>
          </a:p>
          <a:p>
            <a:pPr lvl="5" marL="1675210">
              <a:spcAft>
                <a:spcPts val="900"/>
              </a:spcAft>
            </a:pPr>
            <a:r>
              <a:rPr dirty="0" lang="en-US" sz="1800">
                <a:latin charset="0" panose="02040503050406030204" pitchFamily="18" typeface="Cambria"/>
                <a:ea charset="0" panose="02040503050406030204" pitchFamily="18" typeface="Cambria"/>
              </a:rPr>
              <a:t>International &amp; Virtual </a:t>
            </a:r>
            <a:r>
              <a:rPr dirty="0" lang="en-US" sz="1800">
                <a:latin charset="0" panose="02040503050406030204" pitchFamily="18" typeface="Cambria"/>
                <a:ea charset="0" panose="02040503050406030204" pitchFamily="18" typeface="Cambria"/>
                <a:sym charset="2" panose="05000000000000000000" pitchFamily="2" typeface="Wingdings"/>
              </a:rPr>
              <a:t> US NGS and </a:t>
            </a:r>
            <a:r>
              <a:rPr dirty="0" err="1" lang="en-US" sz="1800">
                <a:latin charset="0" panose="02040503050406030204" pitchFamily="18" typeface="Cambria"/>
                <a:ea charset="0" panose="02040503050406030204" pitchFamily="18" typeface="Cambria"/>
                <a:sym charset="2" panose="05000000000000000000" pitchFamily="2" typeface="Wingdings"/>
              </a:rPr>
              <a:t>NRCan</a:t>
            </a:r>
            <a:r>
              <a:rPr dirty="0" lang="en-US" sz="1800">
                <a:latin charset="0" panose="02040503050406030204" pitchFamily="18" typeface="Cambria"/>
                <a:ea charset="0" panose="02040503050406030204" pitchFamily="18" typeface="Cambria"/>
                <a:sym charset="2" panose="05000000000000000000" pitchFamily="2" typeface="Wingdings"/>
              </a:rPr>
              <a:t> CGS </a:t>
            </a:r>
            <a:endParaRPr dirty="0" lang="en-US" sz="1800">
              <a:latin charset="0" panose="02040503050406030204" pitchFamily="18" typeface="Cambria"/>
              <a:ea charset="0" panose="02040503050406030204" pitchFamily="18" typeface="Cambria"/>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412611" y="1445852"/>
            <a:ext cx="8318778" cy="381074"/>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b="82935" r="75104"/>
          <a:stretch/>
        </p:blipFill>
        <p:spPr>
          <a:xfrm>
            <a:off x="6911870" y="388528"/>
            <a:ext cx="2116984" cy="931878"/>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cstate="print" r:embed="rId9">
            <a:extLst>
              <a:ext uri="{28A0092B-C50C-407E-A947-70E740481C1C}">
                <a14:useLocalDpi xmlns:a14="http://schemas.microsoft.com/office/drawing/2010/main" val="0"/>
              </a:ext>
            </a:extLst>
          </a:blip>
          <a:srcRect b="47402" l="79041" r="572" t="5770"/>
          <a:stretch/>
        </p:blipFill>
        <p:spPr>
          <a:xfrm>
            <a:off x="312843" y="2710873"/>
            <a:ext cx="1366943" cy="2040135"/>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386873003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124" y="996454"/>
            <a:ext cx="8915400" cy="4147047"/>
          </a:xfrm>
        </p:spPr>
        <p:txBody>
          <a:bodyPr>
            <a:normAutofit fontScale="92500" lnSpcReduction="20000"/>
          </a:bodyPr>
          <a:lstStyle/>
          <a:p>
            <a:pPr>
              <a:spcBef>
                <a:spcPts val="2700"/>
              </a:spcBef>
            </a:pPr>
            <a:r>
              <a:rPr lang="en-US" dirty="0">
                <a:latin typeface="Cambria" panose="02040503050406030204" pitchFamily="18" charset="0"/>
                <a:ea typeface="Cambria" panose="02040503050406030204" pitchFamily="18" charset="0"/>
              </a:rPr>
              <a:t>What can you do to ensure your control will get coordinates in the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on rollout?</a:t>
            </a:r>
          </a:p>
          <a:p>
            <a:pPr>
              <a:spcBef>
                <a:spcPts val="1500"/>
              </a:spcBef>
            </a:pPr>
            <a:r>
              <a:rPr lang="en-US" b="1" dirty="0">
                <a:latin typeface="Cambria" panose="02040503050406030204" pitchFamily="18" charset="0"/>
                <a:ea typeface="Cambria" panose="02040503050406030204" pitchFamily="18" charset="0"/>
              </a:rPr>
              <a:t>Re-observe and submit the data to NGS</a:t>
            </a:r>
          </a:p>
          <a:p>
            <a:pPr lvl="1">
              <a:spcBef>
                <a:spcPts val="450"/>
              </a:spcBef>
            </a:pPr>
            <a:r>
              <a:rPr lang="en-US" dirty="0">
                <a:latin typeface="Cambria" panose="02040503050406030204" pitchFamily="18" charset="0"/>
                <a:ea typeface="Cambria" panose="02040503050406030204" pitchFamily="18" charset="0"/>
              </a:rPr>
              <a:t>must be submitted by </a:t>
            </a:r>
            <a:r>
              <a:rPr lang="en-US" b="1" dirty="0">
                <a:latin typeface="Cambria" panose="02040503050406030204" pitchFamily="18" charset="0"/>
                <a:ea typeface="Cambria" panose="02040503050406030204" pitchFamily="18" charset="0"/>
              </a:rPr>
              <a:t>30 September 2023</a:t>
            </a:r>
            <a:endParaRPr lang="en-US" dirty="0">
              <a:latin typeface="Cambria" panose="02040503050406030204" pitchFamily="18" charset="0"/>
              <a:ea typeface="Cambria" panose="02040503050406030204" pitchFamily="18" charset="0"/>
            </a:endParaRPr>
          </a:p>
          <a:p>
            <a:pPr>
              <a:spcBef>
                <a:spcPts val="1500"/>
              </a:spcBef>
            </a:pPr>
            <a:r>
              <a:rPr lang="en-US" dirty="0">
                <a:latin typeface="Cambria" panose="02040503050406030204" pitchFamily="18" charset="0"/>
                <a:ea typeface="Cambria" panose="02040503050406030204" pitchFamily="18" charset="0"/>
              </a:rPr>
              <a:t>Options to submit your data:</a:t>
            </a:r>
          </a:p>
          <a:p>
            <a:pPr lvl="1">
              <a:spcBef>
                <a:spcPts val="45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45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450"/>
              </a:spcBef>
            </a:pPr>
            <a:r>
              <a:rPr lang="en-US" dirty="0">
                <a:latin typeface="Cambria" panose="02040503050406030204" pitchFamily="18" charset="0"/>
                <a:ea typeface="Cambria" panose="02040503050406030204" pitchFamily="18" charset="0"/>
              </a:rPr>
              <a:t>OPUS Projects </a:t>
            </a:r>
            <a:r>
              <a:rPr lang="en-US" sz="1800" dirty="0">
                <a:sym typeface="Wingdings" panose="05000000000000000000" pitchFamily="2" charset="2"/>
              </a:rPr>
              <a:t></a:t>
            </a:r>
            <a:r>
              <a:rPr lang="en-US" sz="1800" dirty="0"/>
              <a:t> 2+ </a:t>
            </a:r>
            <a:r>
              <a:rPr lang="en-US" sz="1800" dirty="0" err="1"/>
              <a:t>hrs</a:t>
            </a:r>
            <a:r>
              <a:rPr lang="en-US" sz="1800" dirty="0"/>
              <a:t> static GPS data</a:t>
            </a:r>
          </a:p>
          <a:p>
            <a:pPr marL="342900" lvl="1" indent="1885950">
              <a:spcBef>
                <a:spcPts val="450"/>
              </a:spcBef>
              <a:buNone/>
            </a:pPr>
            <a:r>
              <a:rPr lang="en-US" sz="1800" dirty="0">
                <a:sym typeface="Wingdings" panose="05000000000000000000" pitchFamily="2" charset="2"/>
              </a:rPr>
              <a:t>		 </a:t>
            </a:r>
            <a:r>
              <a:rPr lang="en-US" sz="1800" dirty="0"/>
              <a:t> 5+ minutes RTN-GNSS data, 3x per mark</a:t>
            </a:r>
          </a:p>
          <a:p>
            <a:pPr marL="342900" lvl="1" indent="0">
              <a:spcBef>
                <a:spcPts val="450"/>
              </a:spcBef>
              <a:buNone/>
            </a:pPr>
            <a:r>
              <a:rPr lang="en-US" sz="1800" dirty="0"/>
              <a:t>		</a:t>
            </a:r>
            <a:r>
              <a:rPr lang="en-US" sz="1800" i="1" dirty="0"/>
              <a:t>Also</a:t>
            </a:r>
            <a:r>
              <a:rPr lang="en-US" sz="1800" dirty="0"/>
              <a:t>: photos, field logs, descriptions, survey report</a:t>
            </a:r>
          </a:p>
        </p:txBody>
      </p:sp>
      <p:sp>
        <p:nvSpPr>
          <p:cNvPr id="3" name="Title 2"/>
          <p:cNvSpPr>
            <a:spLocks noGrp="1"/>
          </p:cNvSpPr>
          <p:nvPr>
            <p:ph type="title"/>
          </p:nvPr>
        </p:nvSpPr>
        <p:spPr>
          <a:xfrm>
            <a:off x="1143000" y="205979"/>
            <a:ext cx="6858000" cy="857250"/>
          </a:xfrm>
        </p:spPr>
        <p:txBody>
          <a:bodyPr>
            <a:normAutofit/>
          </a:bodyPr>
          <a:lstStyle/>
          <a:p>
            <a:r>
              <a:rPr lang="en-US" dirty="0"/>
              <a:t>Preparing</a:t>
            </a:r>
          </a:p>
        </p:txBody>
      </p:sp>
    </p:spTree>
    <p:extLst>
      <p:ext uri="{BB962C8B-B14F-4D97-AF65-F5344CB8AC3E}">
        <p14:creationId xmlns:p14="http://schemas.microsoft.com/office/powerpoint/2010/main" val="9720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3645D-3986-43D1-89EB-602B50F1DA33}"/>
              </a:ext>
            </a:extLst>
          </p:cNvPr>
          <p:cNvPicPr>
            <a:picLocks noChangeAspect="1"/>
          </p:cNvPicPr>
          <p:nvPr/>
        </p:nvPicPr>
        <p:blipFill>
          <a:blip r:embed="rId2"/>
          <a:stretch>
            <a:fillRect/>
          </a:stretch>
        </p:blipFill>
        <p:spPr>
          <a:xfrm>
            <a:off x="652874" y="542849"/>
            <a:ext cx="7838252" cy="2362776"/>
          </a:xfrm>
          <a:prstGeom prst="rect">
            <a:avLst/>
          </a:prstGeom>
          <a:ln w="31750">
            <a:solidFill>
              <a:schemeClr val="bg1">
                <a:lumMod val="65000"/>
              </a:schemeClr>
            </a:solidFill>
          </a:ln>
        </p:spPr>
      </p:pic>
    </p:spTree>
    <p:extLst>
      <p:ext uri="{BB962C8B-B14F-4D97-AF65-F5344CB8AC3E}">
        <p14:creationId xmlns:p14="http://schemas.microsoft.com/office/powerpoint/2010/main" val="28448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294968" y="1057278"/>
            <a:ext cx="8468032" cy="4086222"/>
          </a:xfrm>
        </p:spPr>
        <p:txBody>
          <a:bodyPr/>
          <a:lstStyle/>
          <a:p>
            <a:pPr lvl="1">
              <a:spcAft>
                <a:spcPts val="900"/>
              </a:spcAft>
            </a:pPr>
            <a:r>
              <a:rPr lang="en-US" dirty="0"/>
              <a:t>What’s the goal of NATRF2022?</a:t>
            </a:r>
          </a:p>
          <a:p>
            <a:pPr lvl="2">
              <a:spcAft>
                <a:spcPts val="900"/>
              </a:spcAft>
            </a:pPr>
            <a:r>
              <a:rPr lang="en-US" dirty="0"/>
              <a:t>Give you the </a:t>
            </a:r>
            <a:r>
              <a:rPr lang="en-US" b="1" dirty="0"/>
              <a:t>stability</a:t>
            </a:r>
            <a:r>
              <a:rPr lang="en-US" dirty="0"/>
              <a:t> in positions that you expect</a:t>
            </a:r>
          </a:p>
          <a:p>
            <a:pPr lvl="1">
              <a:spcAft>
                <a:spcPts val="900"/>
              </a:spcAft>
            </a:pPr>
            <a:r>
              <a:rPr lang="en-US" dirty="0"/>
              <a:t>That’s the point of Reference Epochs (REs)</a:t>
            </a:r>
          </a:p>
          <a:p>
            <a:pPr lvl="2">
              <a:spcAft>
                <a:spcPts val="900"/>
              </a:spcAft>
            </a:pPr>
            <a:r>
              <a:rPr lang="en-US" dirty="0"/>
              <a:t>Akin to the different realizations of NAD83</a:t>
            </a:r>
          </a:p>
          <a:p>
            <a:pPr lvl="2">
              <a:spcAft>
                <a:spcPts val="900"/>
              </a:spcAft>
            </a:pPr>
            <a:r>
              <a:rPr lang="en-US" dirty="0"/>
              <a:t>REs will be published every 5 or 10 years</a:t>
            </a:r>
          </a:p>
          <a:p>
            <a:pPr lvl="3">
              <a:spcAft>
                <a:spcPts val="900"/>
              </a:spcAft>
            </a:pPr>
            <a:r>
              <a:rPr lang="en-US" dirty="0"/>
              <a:t>you choose when you update</a:t>
            </a:r>
          </a:p>
          <a:p>
            <a:pPr lvl="3">
              <a:spcAft>
                <a:spcPts val="900"/>
              </a:spcAft>
            </a:pPr>
            <a:r>
              <a:rPr lang="en-US" dirty="0"/>
              <a:t>in a perfect world, everyone would stay current</a:t>
            </a:r>
            <a:endParaRPr lang="en-US" sz="1800" dirty="0"/>
          </a:p>
        </p:txBody>
      </p:sp>
      <p:sp>
        <p:nvSpPr>
          <p:cNvPr id="4" name="TextBox 3">
            <a:extLst>
              <a:ext uri="{FF2B5EF4-FFF2-40B4-BE49-F238E27FC236}">
                <a16:creationId xmlns:a16="http://schemas.microsoft.com/office/drawing/2014/main" id="{E16E5822-5EFD-4811-AF4F-97300EE60D91}"/>
              </a:ext>
            </a:extLst>
          </p:cNvPr>
          <p:cNvSpPr txBox="1"/>
          <p:nvPr/>
        </p:nvSpPr>
        <p:spPr>
          <a:xfrm>
            <a:off x="7048500" y="3147759"/>
            <a:ext cx="19278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aka versions</a:t>
            </a:r>
            <a:endPar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Arrow: Bent 4">
            <a:extLst>
              <a:ext uri="{FF2B5EF4-FFF2-40B4-BE49-F238E27FC236}">
                <a16:creationId xmlns:a16="http://schemas.microsoft.com/office/drawing/2014/main" id="{C326BCE3-AA3E-432D-B888-29DD91E301B9}"/>
              </a:ext>
            </a:extLst>
          </p:cNvPr>
          <p:cNvSpPr/>
          <p:nvPr/>
        </p:nvSpPr>
        <p:spPr>
          <a:xfrm flipV="1">
            <a:off x="5234464" y="3230403"/>
            <a:ext cx="1863566" cy="20359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2433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 name="main text"/>
          <p:cNvSpPr>
            <a:spLocks noGrp="1"/>
          </p:cNvSpPr>
          <p:nvPr>
            <p:ph idx="1"/>
          </p:nvPr>
        </p:nvSpPr>
        <p:spPr>
          <a:xfrm>
            <a:off x="1228726" y="800098"/>
            <a:ext cx="6694343" cy="4119200"/>
          </a:xfrm>
        </p:spPr>
        <p:txBody>
          <a:bodyPr>
            <a:normAutofit fontScale="77500" lnSpcReduction="20000"/>
          </a:bodyPr>
          <a:lstStyle/>
          <a:p>
            <a:pPr>
              <a:defRPr/>
            </a:pPr>
            <a:r>
              <a:rPr dirty="0" lang="en-US">
                <a:latin charset="0" panose="02040503050406030204" pitchFamily="18" typeface="Cambria"/>
              </a:rPr>
              <a:t>OMB Circular A-16</a:t>
            </a:r>
          </a:p>
          <a:p>
            <a:pPr indent="-385763" lvl="1" marL="728663">
              <a:spcBef>
                <a:spcPts val="900"/>
              </a:spcBef>
              <a:spcAft>
                <a:spcPts val="900"/>
              </a:spcAft>
              <a:buFont typeface="+mj-lt"/>
              <a:buAutoNum type="arabicParenR"/>
              <a:defRPr/>
            </a:pPr>
            <a:r>
              <a:rPr dirty="0" lang="en-US" u="sng">
                <a:latin charset="0" panose="02040503050406030204" pitchFamily="18" typeface="Cambria"/>
              </a:rPr>
              <a:t>requires</a:t>
            </a:r>
            <a:r>
              <a:rPr dirty="0" lang="en-US">
                <a:latin charset="0" panose="02040503050406030204" pitchFamily="18" typeface="Cambria"/>
              </a:rPr>
              <a:t> all Federal civilian agencies to utilize “geodetic control” for their geospatial activities</a:t>
            </a:r>
          </a:p>
          <a:p>
            <a:pPr indent="-385763" lvl="1" marL="728663">
              <a:spcBef>
                <a:spcPts val="900"/>
              </a:spcBef>
              <a:spcAft>
                <a:spcPts val="900"/>
              </a:spcAft>
              <a:buFont typeface="+mj-lt"/>
              <a:buAutoNum type="arabicParenR"/>
              <a:defRPr/>
            </a:pPr>
            <a:r>
              <a:rPr dirty="0" lang="en-US">
                <a:latin charset="0" panose="02040503050406030204" pitchFamily="18" typeface="Cambria"/>
              </a:rPr>
              <a:t>places NOAA in responsible charge of that control</a:t>
            </a:r>
          </a:p>
          <a:p>
            <a:pPr indent="-385763" lvl="1" marL="728663">
              <a:spcBef>
                <a:spcPts val="900"/>
              </a:spcBef>
              <a:spcAft>
                <a:spcPts val="900"/>
              </a:spcAft>
              <a:buFont typeface="+mj-lt"/>
              <a:buAutoNum type="arabicParenR"/>
              <a:defRPr/>
            </a:pPr>
            <a:r>
              <a:rPr dirty="0" lang="en-US">
                <a:latin charset="0" panose="02040503050406030204" pitchFamily="18" typeface="Cambria"/>
              </a:rPr>
              <a:t>NGS has defined that control as the NSRS</a:t>
            </a:r>
          </a:p>
          <a:p>
            <a:pPr indent="-385763" lvl="1" marL="728663">
              <a:spcBef>
                <a:spcPts val="900"/>
              </a:spcBef>
              <a:buFont typeface="+mj-lt"/>
              <a:buAutoNum startAt="4" type="arabicParenR"/>
              <a:defRPr/>
            </a:pPr>
            <a:r>
              <a:rPr dirty="0" lang="en-US">
                <a:latin charset="0" panose="02040503050406030204" pitchFamily="18" typeface="Cambria"/>
              </a:rPr>
              <a:t>FGCS has issued requirements, via FRNs, to reference data to the </a:t>
            </a:r>
            <a:r>
              <a:rPr b="1" dirty="0" i="1" lang="en-US">
                <a:latin charset="0" panose="02040503050406030204" pitchFamily="18" typeface="Cambria"/>
              </a:rPr>
              <a:t>most recent components</a:t>
            </a:r>
            <a:r>
              <a:rPr b="1" dirty="0" lang="en-US">
                <a:latin charset="0" panose="02040503050406030204" pitchFamily="18" typeface="Cambria"/>
              </a:rPr>
              <a:t> </a:t>
            </a:r>
            <a:r>
              <a:rPr dirty="0" lang="en-US">
                <a:latin charset="0" panose="02040503050406030204" pitchFamily="18" typeface="Cambria"/>
              </a:rPr>
              <a:t>of the NSRS</a:t>
            </a:r>
          </a:p>
          <a:p>
            <a:pPr lvl="6">
              <a:spcBef>
                <a:spcPts val="0"/>
              </a:spcBef>
              <a:defRPr/>
            </a:pPr>
            <a:r>
              <a:rPr dirty="0" lang="en-US" sz="1800">
                <a:latin charset="0" panose="02040503050406030204" pitchFamily="18" typeface="Cambria"/>
              </a:rPr>
              <a:t>1989 FRN designated  NAD 83</a:t>
            </a:r>
          </a:p>
          <a:p>
            <a:pPr lvl="6">
              <a:spcBef>
                <a:spcPts val="0"/>
              </a:spcBef>
              <a:defRPr/>
            </a:pPr>
            <a:r>
              <a:rPr dirty="0" lang="en-US" sz="1800">
                <a:latin charset="0" panose="02040503050406030204" pitchFamily="18" typeface="Cambria"/>
              </a:rPr>
              <a:t>1993 FRN designated  NAVD 88</a:t>
            </a:r>
            <a:endParaRPr dirty="0" lang="en-US">
              <a:latin charset="0" panose="02040503050406030204" pitchFamily="18" typeface="Cambria"/>
            </a:endParaRPr>
          </a:p>
        </p:txBody>
      </p:sp>
      <p:sp>
        <p:nvSpPr>
          <p:cNvPr id="13" name="Title 1"/>
          <p:cNvSpPr txBox="1">
            <a:spLocks/>
          </p:cNvSpPr>
          <p:nvPr/>
        </p:nvSpPr>
        <p:spPr bwMode="auto">
          <a:xfrm>
            <a:off x="1143001" y="205979"/>
            <a:ext cx="6870248" cy="6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3300">
                <a:latin charset="0" panose="02040503050406030204" pitchFamily="18" typeface="Cambria"/>
                <a:ea charset="0" panose="020B0604030504040204" pitchFamily="34" typeface="Tahoma"/>
                <a:cs charset="0" panose="020B0604030504040204" pitchFamily="34" typeface="Tahoma"/>
              </a:rPr>
              <a:t>NSRS … do I have to use it?</a:t>
            </a:r>
            <a:endParaRPr dirty="0" lang="en-US" sz="330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104" r="15000"/>
          <a:stretch/>
        </p:blipFill>
        <p:spPr>
          <a:xfrm>
            <a:off x="1143000" y="1199616"/>
            <a:ext cx="6858000" cy="3715477"/>
          </a:xfrm>
          <a:prstGeom prst="rect">
            <a:avLst/>
          </a:prstGeom>
        </p:spPr>
      </p:pic>
      <p:sp>
        <p:nvSpPr>
          <p:cNvPr id="5" name="TextBox 4"/>
          <p:cNvSpPr txBox="1"/>
          <p:nvPr/>
        </p:nvSpPr>
        <p:spPr bwMode="auto">
          <a:xfrm>
            <a:off x="1143000" y="4920166"/>
            <a:ext cx="1544012" cy="230832"/>
          </a:xfrm>
          <a:prstGeom prst="rect">
            <a:avLst/>
          </a:prstGeom>
          <a:noFill/>
          <a:ln w="9525">
            <a:noFill/>
            <a:miter lim="800000"/>
            <a:headEnd/>
            <a:tailEnd/>
          </a:ln>
        </p:spPr>
        <p:txBody>
          <a:bodyPr rtlCol="0" wrap="none">
            <a:spAutoFit/>
          </a:bodyPr>
          <a:lstStyle/>
          <a:p>
            <a:r>
              <a:rPr dirty="0" lang="en-US" sz="900">
                <a:hlinkClick r:id="rId4"/>
              </a:rPr>
              <a:t>Hyperlink to NAVD88 FRN</a:t>
            </a:r>
            <a:endParaRPr dirty="0" lang="en-US" sz="900"/>
          </a:p>
        </p:txBody>
      </p:sp>
      <p:sp>
        <p:nvSpPr>
          <p:cNvPr id="6" name="TextBox 5"/>
          <p:cNvSpPr txBox="1"/>
          <p:nvPr/>
        </p:nvSpPr>
        <p:spPr bwMode="auto">
          <a:xfrm>
            <a:off x="2487263" y="4914545"/>
            <a:ext cx="1467068" cy="230832"/>
          </a:xfrm>
          <a:prstGeom prst="rect">
            <a:avLst/>
          </a:prstGeom>
          <a:noFill/>
          <a:ln w="9525">
            <a:noFill/>
            <a:miter lim="800000"/>
            <a:headEnd/>
            <a:tailEnd/>
          </a:ln>
        </p:spPr>
        <p:txBody>
          <a:bodyPr rtlCol="0" wrap="none">
            <a:spAutoFit/>
          </a:bodyPr>
          <a:lstStyle/>
          <a:p>
            <a:r>
              <a:rPr dirty="0" lang="en-US" sz="900">
                <a:hlinkClick r:id="rId5"/>
              </a:rPr>
              <a:t>Hyperlink to NAD83 FRN</a:t>
            </a:r>
            <a:endParaRPr dirty="0" lang="en-US" sz="90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8307"/>
          <a:stretch/>
        </p:blipFill>
        <p:spPr>
          <a:xfrm>
            <a:off x="1672677" y="1332751"/>
            <a:ext cx="6288318" cy="1849349"/>
          </a:xfrm>
          <a:prstGeom prst="rect">
            <a:avLst/>
          </a:prstGeom>
          <a:ln w="25400">
            <a:solidFill>
              <a:schemeClr val="tx1"/>
            </a:solidFill>
          </a:ln>
        </p:spPr>
      </p:pic>
      <p:sp>
        <p:nvSpPr>
          <p:cNvPr id="7" name="Rounded Rectangle 6"/>
          <p:cNvSpPr/>
          <p:nvPr/>
        </p:nvSpPr>
        <p:spPr>
          <a:xfrm>
            <a:off x="1662112" y="1834515"/>
            <a:ext cx="2755583" cy="314325"/>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sz="1350"/>
          </a:p>
        </p:txBody>
      </p:sp>
      <p:sp>
        <p:nvSpPr>
          <p:cNvPr id="8" name="Curved Right Arrow 7"/>
          <p:cNvSpPr/>
          <p:nvPr/>
        </p:nvSpPr>
        <p:spPr>
          <a:xfrm flipH="1" flipV="1" rot="10800000">
            <a:off x="1184011" y="1438752"/>
            <a:ext cx="411481" cy="687229"/>
          </a:xfrm>
          <a:prstGeom prst="curv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sz="1350">
              <a:solidFill>
                <a:schemeClr val="tx1"/>
              </a:solidFill>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24"/>
          <a:stretch/>
        </p:blipFill>
        <p:spPr>
          <a:xfrm>
            <a:off x="1672677" y="3267249"/>
            <a:ext cx="6278317" cy="1308092"/>
          </a:xfrm>
          <a:prstGeom prst="rect">
            <a:avLst/>
          </a:prstGeom>
          <a:ln w="25400">
            <a:solidFill>
              <a:schemeClr val="tx1"/>
            </a:solidFill>
          </a:ln>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b="40" t="17"/>
          <a:stretch/>
        </p:blipFill>
        <p:spPr>
          <a:xfrm>
            <a:off x="5239089" y="14287"/>
            <a:ext cx="2704762" cy="5116508"/>
          </a:xfrm>
          <a:prstGeom prst="rect">
            <a:avLst/>
          </a:prstGeom>
          <a:ln w="25400">
            <a:solidFill>
              <a:schemeClr val="tx1"/>
            </a:solidFill>
          </a:ln>
        </p:spPr>
      </p:pic>
    </p:spTree>
    <p:extLst>
      <p:ext uri="{BB962C8B-B14F-4D97-AF65-F5344CB8AC3E}">
        <p14:creationId xmlns:p14="http://schemas.microsoft.com/office/powerpoint/2010/main" val="25273982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2">
                                  <p:stCondLst>
                                    <p:cond delay="0"/>
                                  </p:stCondLst>
                                  <p:childTnLst>
                                    <p:set>
                                      <p:cBhvr>
                                        <p:cTn dur="1" fill="hold" id="6">
                                          <p:stCondLst>
                                            <p:cond delay="0"/>
                                          </p:stCondLst>
                                        </p:cTn>
                                        <p:tgtEl>
                                          <p:spTgt spid="12"/>
                                        </p:tgtEl>
                                        <p:attrNameLst>
                                          <p:attrName>style.visibility</p:attrName>
                                        </p:attrNameLst>
                                      </p:cBhvr>
                                      <p:to>
                                        <p:strVal val="visible"/>
                                      </p:to>
                                    </p:set>
                                    <p:anim calcmode="lin" valueType="num">
                                      <p:cBhvr additive="base">
                                        <p:cTn dur="1000" fill="hold" id="7"/>
                                        <p:tgtEl>
                                          <p:spTgt spid="12"/>
                                        </p:tgtEl>
                                        <p:attrNameLst>
                                          <p:attrName>ppt_x</p:attrName>
                                        </p:attrNameLst>
                                      </p:cBhvr>
                                      <p:tavLst>
                                        <p:tav tm="0">
                                          <p:val>
                                            <p:strVal val="1+#ppt_w/2"/>
                                          </p:val>
                                        </p:tav>
                                        <p:tav tm="100000">
                                          <p:val>
                                            <p:strVal val="#ppt_x"/>
                                          </p:val>
                                        </p:tav>
                                      </p:tavLst>
                                    </p:anim>
                                    <p:anim calcmode="lin" valueType="num">
                                      <p:cBhvr additive="base">
                                        <p:cTn dur="1000" fill="hold" id="8"/>
                                        <p:tgtEl>
                                          <p:spTgt spid="12"/>
                                        </p:tgtEl>
                                        <p:attrNameLst>
                                          <p:attrName>ppt_y</p:attrName>
                                        </p:attrNameLst>
                                      </p:cBhvr>
                                      <p:tavLst>
                                        <p:tav tm="0">
                                          <p:val>
                                            <p:strVal val="#ppt_y"/>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xit" presetID="31" presetSubtype="0">
                                  <p:stCondLst>
                                    <p:cond delay="0"/>
                                  </p:stCondLst>
                                  <p:childTnLst>
                                    <p:anim calcmode="lin" valueType="num">
                                      <p:cBhvr>
                                        <p:cTn dur="1000" id="12"/>
                                        <p:tgtEl>
                                          <p:spTgt spid="10"/>
                                        </p:tgtEl>
                                        <p:attrNameLst>
                                          <p:attrName>ppt_w</p:attrName>
                                        </p:attrNameLst>
                                      </p:cBhvr>
                                      <p:tavLst>
                                        <p:tav tm="0">
                                          <p:val>
                                            <p:strVal val="ppt_w"/>
                                          </p:val>
                                        </p:tav>
                                        <p:tav tm="100000">
                                          <p:val>
                                            <p:fltVal val="0"/>
                                          </p:val>
                                        </p:tav>
                                      </p:tavLst>
                                    </p:anim>
                                    <p:anim calcmode="lin" valueType="num">
                                      <p:cBhvr>
                                        <p:cTn dur="1000" id="13"/>
                                        <p:tgtEl>
                                          <p:spTgt spid="10"/>
                                        </p:tgtEl>
                                        <p:attrNameLst>
                                          <p:attrName>ppt_h</p:attrName>
                                        </p:attrNameLst>
                                      </p:cBhvr>
                                      <p:tavLst>
                                        <p:tav tm="0">
                                          <p:val>
                                            <p:strVal val="ppt_h"/>
                                          </p:val>
                                        </p:tav>
                                        <p:tav tm="100000">
                                          <p:val>
                                            <p:fltVal val="0"/>
                                          </p:val>
                                        </p:tav>
                                      </p:tavLst>
                                    </p:anim>
                                    <p:anim calcmode="lin" valueType="num">
                                      <p:cBhvr>
                                        <p:cTn dur="1000" id="14"/>
                                        <p:tgtEl>
                                          <p:spTgt spid="10"/>
                                        </p:tgtEl>
                                        <p:attrNameLst>
                                          <p:attrName>style.rotation</p:attrName>
                                        </p:attrNameLst>
                                      </p:cBhvr>
                                      <p:tavLst>
                                        <p:tav tm="0">
                                          <p:val>
                                            <p:fltVal val="0"/>
                                          </p:val>
                                        </p:tav>
                                        <p:tav tm="100000">
                                          <p:val>
                                            <p:fltVal val="90"/>
                                          </p:val>
                                        </p:tav>
                                      </p:tavLst>
                                    </p:anim>
                                    <p:animEffect filter="fade" transition="out">
                                      <p:cBhvr>
                                        <p:cTn dur="1000" id="15"/>
                                        <p:tgtEl>
                                          <p:spTgt spid="10"/>
                                        </p:tgtEl>
                                      </p:cBhvr>
                                    </p:animEffect>
                                    <p:set>
                                      <p:cBhvr>
                                        <p:cTn dur="1" fill="hold" id="16">
                                          <p:stCondLst>
                                            <p:cond delay="999"/>
                                          </p:stCondLst>
                                        </p:cTn>
                                        <p:tgtEl>
                                          <p:spTgt spid="10"/>
                                        </p:tgtEl>
                                        <p:attrNameLst>
                                          <p:attrName>style.visibility</p:attrName>
                                        </p:attrNameLst>
                                      </p:cBhvr>
                                      <p:to>
                                        <p:strVal val="hidden"/>
                                      </p:to>
                                    </p:set>
                                  </p:childTnLst>
                                </p:cTn>
                              </p:par>
                              <p:par>
                                <p:cTn fill="hold" id="17" nodeType="withEffect" presetClass="exit" presetID="31" presetSubtype="0">
                                  <p:stCondLst>
                                    <p:cond delay="0"/>
                                  </p:stCondLst>
                                  <p:childTnLst>
                                    <p:anim calcmode="lin" valueType="num">
                                      <p:cBhvr>
                                        <p:cTn dur="1000" id="18"/>
                                        <p:tgtEl>
                                          <p:spTgt spid="12"/>
                                        </p:tgtEl>
                                        <p:attrNameLst>
                                          <p:attrName>ppt_w</p:attrName>
                                        </p:attrNameLst>
                                      </p:cBhvr>
                                      <p:tavLst>
                                        <p:tav tm="0">
                                          <p:val>
                                            <p:strVal val="ppt_w"/>
                                          </p:val>
                                        </p:tav>
                                        <p:tav tm="100000">
                                          <p:val>
                                            <p:fltVal val="0"/>
                                          </p:val>
                                        </p:tav>
                                      </p:tavLst>
                                    </p:anim>
                                    <p:anim calcmode="lin" valueType="num">
                                      <p:cBhvr>
                                        <p:cTn dur="1000" id="19"/>
                                        <p:tgtEl>
                                          <p:spTgt spid="12"/>
                                        </p:tgtEl>
                                        <p:attrNameLst>
                                          <p:attrName>ppt_h</p:attrName>
                                        </p:attrNameLst>
                                      </p:cBhvr>
                                      <p:tavLst>
                                        <p:tav tm="0">
                                          <p:val>
                                            <p:strVal val="ppt_h"/>
                                          </p:val>
                                        </p:tav>
                                        <p:tav tm="100000">
                                          <p:val>
                                            <p:fltVal val="0"/>
                                          </p:val>
                                        </p:tav>
                                      </p:tavLst>
                                    </p:anim>
                                    <p:anim calcmode="lin" valueType="num">
                                      <p:cBhvr>
                                        <p:cTn dur="1000" id="20"/>
                                        <p:tgtEl>
                                          <p:spTgt spid="12"/>
                                        </p:tgtEl>
                                        <p:attrNameLst>
                                          <p:attrName>style.rotation</p:attrName>
                                        </p:attrNameLst>
                                      </p:cBhvr>
                                      <p:tavLst>
                                        <p:tav tm="0">
                                          <p:val>
                                            <p:fltVal val="0"/>
                                          </p:val>
                                        </p:tav>
                                        <p:tav tm="100000">
                                          <p:val>
                                            <p:fltVal val="90"/>
                                          </p:val>
                                        </p:tav>
                                      </p:tavLst>
                                    </p:anim>
                                    <p:animEffect filter="fade" transition="out">
                                      <p:cBhvr>
                                        <p:cTn dur="1000" id="21"/>
                                        <p:tgtEl>
                                          <p:spTgt spid="12"/>
                                        </p:tgtEl>
                                      </p:cBhvr>
                                    </p:animEffect>
                                    <p:set>
                                      <p:cBhvr>
                                        <p:cTn dur="1" fill="hold" id="22">
                                          <p:stCondLst>
                                            <p:cond delay="999"/>
                                          </p:stCondLst>
                                        </p:cTn>
                                        <p:tgtEl>
                                          <p:spTgt spid="12"/>
                                        </p:tgtEl>
                                        <p:attrNameLst>
                                          <p:attrName>style.visibility</p:attrName>
                                        </p:attrNameLst>
                                      </p:cBhvr>
                                      <p:to>
                                        <p:strVal val="hidden"/>
                                      </p:to>
                                    </p:se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10" presetSubtype="0">
                                  <p:stCondLst>
                                    <p:cond delay="0"/>
                                  </p:stCondLst>
                                  <p:childTnLst>
                                    <p:set>
                                      <p:cBhvr>
                                        <p:cTn dur="1" fill="hold" id="26">
                                          <p:stCondLst>
                                            <p:cond delay="0"/>
                                          </p:stCondLst>
                                        </p:cTn>
                                        <p:tgtEl>
                                          <p:spTgt spid="3"/>
                                        </p:tgtEl>
                                        <p:attrNameLst>
                                          <p:attrName>style.visibility</p:attrName>
                                        </p:attrNameLst>
                                      </p:cBhvr>
                                      <p:to>
                                        <p:strVal val="visible"/>
                                      </p:to>
                                    </p:set>
                                    <p:animEffect filter="fade" transition="in">
                                      <p:cBhvr>
                                        <p:cTn dur="500" id="27"/>
                                        <p:tgtEl>
                                          <p:spTgt spid="3"/>
                                        </p:tgtEl>
                                      </p:cBhvr>
                                    </p:animEffect>
                                  </p:childTnLst>
                                </p:cTn>
                              </p:par>
                            </p:childTnLst>
                          </p:cTn>
                        </p:par>
                        <p:par>
                          <p:cTn fill="hold" id="28">
                            <p:stCondLst>
                              <p:cond delay="500"/>
                            </p:stCondLst>
                            <p:childTnLst>
                              <p:par>
                                <p:cTn fill="hold" grpId="0" id="29" nodeType="afterEffect" presetClass="entr" presetID="21" presetSubtype="2">
                                  <p:stCondLst>
                                    <p:cond delay="500"/>
                                  </p:stCondLst>
                                  <p:childTnLst>
                                    <p:set>
                                      <p:cBhvr>
                                        <p:cTn dur="1" fill="hold" id="30">
                                          <p:stCondLst>
                                            <p:cond delay="0"/>
                                          </p:stCondLst>
                                        </p:cTn>
                                        <p:tgtEl>
                                          <p:spTgt spid="7"/>
                                        </p:tgtEl>
                                        <p:attrNameLst>
                                          <p:attrName>style.visibility</p:attrName>
                                        </p:attrNameLst>
                                      </p:cBhvr>
                                      <p:to>
                                        <p:strVal val="visible"/>
                                      </p:to>
                                    </p:set>
                                    <p:animEffect filter="wheel(2)" transition="in">
                                      <p:cBhvr>
                                        <p:cTn dur="1000" id="31"/>
                                        <p:tgtEl>
                                          <p:spTgt spid="7"/>
                                        </p:tgtEl>
                                      </p:cBhvr>
                                    </p:animEffect>
                                  </p:childTnLst>
                                </p:cTn>
                              </p:par>
                            </p:childTnLst>
                          </p:cTn>
                        </p:par>
                        <p:par>
                          <p:cTn fill="hold" id="32">
                            <p:stCondLst>
                              <p:cond delay="2000"/>
                            </p:stCondLst>
                            <p:childTnLst>
                              <p:par>
                                <p:cTn fill="hold" grpId="0" id="33" nodeType="afterEffect" presetClass="entr" presetID="22" presetSubtype="1">
                                  <p:stCondLst>
                                    <p:cond delay="1500"/>
                                  </p:stCondLst>
                                  <p:childTnLst>
                                    <p:set>
                                      <p:cBhvr>
                                        <p:cTn dur="1" fill="hold" id="34">
                                          <p:stCondLst>
                                            <p:cond delay="0"/>
                                          </p:stCondLst>
                                        </p:cTn>
                                        <p:tgtEl>
                                          <p:spTgt spid="8"/>
                                        </p:tgtEl>
                                        <p:attrNameLst>
                                          <p:attrName>style.visibility</p:attrName>
                                        </p:attrNameLst>
                                      </p:cBhvr>
                                      <p:to>
                                        <p:strVal val="visible"/>
                                      </p:to>
                                    </p:set>
                                    <p:animEffect filter="wipe(up)" transition="in">
                                      <p:cBhvr>
                                        <p:cTn dur="500" id="35"/>
                                        <p:tgtEl>
                                          <p:spTgt spid="8"/>
                                        </p:tgtEl>
                                      </p:cBhvr>
                                    </p:animEffect>
                                  </p:childTnLst>
                                </p:cTn>
                              </p:par>
                            </p:childTnLst>
                          </p:cTn>
                        </p:par>
                      </p:childTnLst>
                    </p:cTn>
                  </p:par>
                  <p:par>
                    <p:cTn fill="hold" id="36">
                      <p:stCondLst>
                        <p:cond delay="indefinite"/>
                      </p:stCondLst>
                      <p:childTnLst>
                        <p:par>
                          <p:cTn fill="hold" id="37">
                            <p:stCondLst>
                              <p:cond delay="0"/>
                            </p:stCondLst>
                            <p:childTnLst>
                              <p:par>
                                <p:cTn fill="hold" id="38" nodeType="clickEffect" presetClass="entr" presetID="10" presetSubtype="0">
                                  <p:stCondLst>
                                    <p:cond delay="0"/>
                                  </p:stCondLst>
                                  <p:childTnLst>
                                    <p:set>
                                      <p:cBhvr>
                                        <p:cTn dur="1" fill="hold" id="39">
                                          <p:stCondLst>
                                            <p:cond delay="0"/>
                                          </p:stCondLst>
                                        </p:cTn>
                                        <p:tgtEl>
                                          <p:spTgt spid="11"/>
                                        </p:tgtEl>
                                        <p:attrNameLst>
                                          <p:attrName>style.visibility</p:attrName>
                                        </p:attrNameLst>
                                      </p:cBhvr>
                                      <p:to>
                                        <p:strVal val="visible"/>
                                      </p:to>
                                    </p:set>
                                    <p:animEffect filter="fade" transition="in">
                                      <p:cBhvr>
                                        <p:cTn dur="500" id="40"/>
                                        <p:tgtEl>
                                          <p:spTgt spid="11"/>
                                        </p:tgtEl>
                                      </p:cBhvr>
                                    </p:animEffect>
                                  </p:childTnLst>
                                </p:cTn>
                              </p:par>
                            </p:childTnLst>
                          </p:cTn>
                        </p:par>
                        <p:par>
                          <p:cTn fill="hold" id="41">
                            <p:stCondLst>
                              <p:cond delay="500"/>
                            </p:stCondLst>
                            <p:childTnLst>
                              <p:par>
                                <p:cTn fill="hold" id="42" nodeType="afterEffect" presetClass="exit" presetID="10" presetSubtype="0">
                                  <p:stCondLst>
                                    <p:cond delay="3000"/>
                                  </p:stCondLst>
                                  <p:childTnLst>
                                    <p:animEffect filter="fade" transition="out">
                                      <p:cBhvr>
                                        <p:cTn dur="500" id="43"/>
                                        <p:tgtEl>
                                          <p:spTgt spid="11"/>
                                        </p:tgtEl>
                                      </p:cBhvr>
                                    </p:animEffect>
                                    <p:set>
                                      <p:cBhvr>
                                        <p:cTn dur="1" fill="hold" id="44">
                                          <p:stCondLst>
                                            <p:cond delay="499"/>
                                          </p:stCondLst>
                                        </p:cTn>
                                        <p:tgtEl>
                                          <p:spTgt spid="11"/>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7"/>
      <p:bldP animBg="1" grpId="0" spid="8"/>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33349" y="742951"/>
            <a:ext cx="8905875" cy="3394472"/>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90</a:t>
            </a:fld>
            <a:endParaRPr lang="en-US"/>
          </a:p>
        </p:txBody>
      </p:sp>
    </p:spTree>
    <p:extLst>
      <p:ext uri="{BB962C8B-B14F-4D97-AF65-F5344CB8AC3E}">
        <p14:creationId xmlns:p14="http://schemas.microsoft.com/office/powerpoint/2010/main" val="30087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1600FB-AF92-4874-A7F9-F43E9CF9007B}"/>
              </a:ext>
            </a:extLst>
          </p:cNvPr>
          <p:cNvSpPr>
            <a:spLocks noGrp="1"/>
          </p:cNvSpPr>
          <p:nvPr>
            <p:ph type="sldNum" sz="quarter" idx="4294967295"/>
          </p:nvPr>
        </p:nvSpPr>
        <p:spPr>
          <a:xfrm>
            <a:off x="7010400" y="4767263"/>
            <a:ext cx="2133600" cy="274637"/>
          </a:xfrm>
        </p:spPr>
        <p:txBody>
          <a:bodyPr/>
          <a:lstStyle/>
          <a:p>
            <a:fld id="{D3D538F9-49A3-B84F-B36B-A7030CDE5D5B}" type="slidenum">
              <a:rPr lang="en-US" smtClean="0"/>
              <a:t>91</a:t>
            </a:fld>
            <a:endParaRPr lang="en-US"/>
          </a:p>
        </p:txBody>
      </p:sp>
      <p:sp>
        <p:nvSpPr>
          <p:cNvPr id="20" name="title">
            <a:extLst>
              <a:ext uri="{FF2B5EF4-FFF2-40B4-BE49-F238E27FC236}">
                <a16:creationId xmlns:a16="http://schemas.microsoft.com/office/drawing/2014/main" id="{98FEE638-F944-4EF4-BBC4-5630363529B4}"/>
              </a:ext>
            </a:extLst>
          </p:cNvPr>
          <p:cNvSpPr txBox="1">
            <a:spLocks/>
          </p:cNvSpPr>
          <p:nvPr/>
        </p:nvSpPr>
        <p:spPr>
          <a:xfrm>
            <a:off x="-1" y="-9279"/>
            <a:ext cx="9144001" cy="624231"/>
          </a:xfrm>
          <a:prstGeom prst="rect">
            <a:avLst/>
          </a:prstGeom>
        </p:spPr>
        <p:txBody>
          <a:bodyPr vert="horz" wrap="square" lIns="0" tIns="8467" rIns="0" bIns="0" numCol="1" rtlCol="0"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467" algn="ctr">
              <a:buClr>
                <a:srgbClr val="6CB7E2"/>
              </a:buClr>
              <a:buSzPts val="3000"/>
            </a:pPr>
            <a:r>
              <a:rPr lang="en-US" sz="4001" b="1" dirty="0">
                <a:solidFill>
                  <a:schemeClr val="tx1"/>
                </a:solidFill>
                <a:latin typeface="Cambria" panose="02040503050406030204" pitchFamily="18" charset="0"/>
                <a:ea typeface="Cambria" panose="02040503050406030204" pitchFamily="18" charset="0"/>
                <a:cs typeface="Open Sans" panose="020B0606030504020204" pitchFamily="34" charset="0"/>
                <a:sym typeface="Open Sans"/>
              </a:rPr>
              <a:t>NCN - NOAA CORS Network</a:t>
            </a:r>
          </a:p>
        </p:txBody>
      </p:sp>
      <p:sp>
        <p:nvSpPr>
          <p:cNvPr id="21" name="map">
            <a:extLst>
              <a:ext uri="{FF2B5EF4-FFF2-40B4-BE49-F238E27FC236}">
                <a16:creationId xmlns:a16="http://schemas.microsoft.com/office/drawing/2014/main" id="{F0672CBA-39DC-4042-81D4-BA10026F0775}"/>
              </a:ext>
            </a:extLst>
          </p:cNvPr>
          <p:cNvSpPr>
            <a:spLocks noChangeAspect="1"/>
          </p:cNvSpPr>
          <p:nvPr/>
        </p:nvSpPr>
        <p:spPr>
          <a:xfrm>
            <a:off x="434063" y="621567"/>
            <a:ext cx="8275874" cy="4521934"/>
          </a:xfrm>
          <a:prstGeom prst="rect">
            <a:avLst/>
          </a:prstGeom>
          <a:blipFill>
            <a:blip r:embed="rId3" cstate="print"/>
            <a:stretch>
              <a:fillRect/>
            </a:stretch>
          </a:blipFill>
        </p:spPr>
        <p:txBody>
          <a:bodyPr wrap="square" lIns="0" tIns="0" rIns="0" bIns="0" rtlCol="0"/>
          <a:lstStyle/>
          <a:p>
            <a:endParaRPr sz="467"/>
          </a:p>
        </p:txBody>
      </p:sp>
      <p:sp>
        <p:nvSpPr>
          <p:cNvPr id="22" name="object 4">
            <a:extLst>
              <a:ext uri="{FF2B5EF4-FFF2-40B4-BE49-F238E27FC236}">
                <a16:creationId xmlns:a16="http://schemas.microsoft.com/office/drawing/2014/main" id="{6BAE6738-0BA2-47C5-BFDB-940E4DC4EDFC}"/>
              </a:ext>
            </a:extLst>
          </p:cNvPr>
          <p:cNvSpPr/>
          <p:nvPr/>
        </p:nvSpPr>
        <p:spPr>
          <a:xfrm>
            <a:off x="32774" y="4321514"/>
            <a:ext cx="2243639" cy="786958"/>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chemeClr val="bg1">
                <a:lumMod val="65000"/>
              </a:schemeClr>
            </a:solidFill>
          </a:ln>
        </p:spPr>
        <p:txBody>
          <a:bodyPr wrap="square" lIns="0" tIns="0" rIns="0" bIns="0" rtlCol="0"/>
          <a:lstStyle/>
          <a:p>
            <a:endParaRPr sz="467"/>
          </a:p>
        </p:txBody>
      </p:sp>
      <p:sp>
        <p:nvSpPr>
          <p:cNvPr id="23" name="object 6">
            <a:extLst>
              <a:ext uri="{FF2B5EF4-FFF2-40B4-BE49-F238E27FC236}">
                <a16:creationId xmlns:a16="http://schemas.microsoft.com/office/drawing/2014/main" id="{7458DB64-A475-42C8-97C6-D6C53FE9FD30}"/>
              </a:ext>
            </a:extLst>
          </p:cNvPr>
          <p:cNvSpPr txBox="1"/>
          <p:nvPr/>
        </p:nvSpPr>
        <p:spPr>
          <a:xfrm>
            <a:off x="141633" y="4435370"/>
            <a:ext cx="2093600" cy="603157"/>
          </a:xfrm>
          <a:prstGeom prst="rect">
            <a:avLst/>
          </a:prstGeom>
        </p:spPr>
        <p:txBody>
          <a:bodyPr vert="horz" wrap="square" lIns="0" tIns="8044" rIns="0" bIns="0" rtlCol="0">
            <a:spAutoFit/>
          </a:bodyPr>
          <a:lstStyle/>
          <a:p>
            <a:pPr marL="228611" indent="-228611">
              <a:spcBef>
                <a:spcPts val="64"/>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1695</a:t>
            </a:r>
            <a:r>
              <a:rPr sz="1600" b="1" dirty="0">
                <a:latin typeface="Cambria" panose="02040503050406030204" pitchFamily="18" charset="0"/>
                <a:ea typeface="Cambria" panose="02040503050406030204" pitchFamily="18" charset="0"/>
                <a:cs typeface="Open Sans" panose="020B0606030504020204" pitchFamily="34" charset="0"/>
              </a:rPr>
              <a:t> </a:t>
            </a:r>
            <a:r>
              <a:rPr sz="1600" b="1" spc="-7" dirty="0">
                <a:latin typeface="Cambria" panose="02040503050406030204" pitchFamily="18" charset="0"/>
                <a:ea typeface="Cambria" panose="02040503050406030204" pitchFamily="18" charset="0"/>
                <a:cs typeface="Open Sans" panose="020B0606030504020204" pitchFamily="34" charset="0"/>
              </a:rPr>
              <a:t>sites</a:t>
            </a:r>
            <a:endParaRPr sz="1600" dirty="0">
              <a:latin typeface="Cambria" panose="02040503050406030204" pitchFamily="18" charset="0"/>
              <a:ea typeface="Cambria" panose="02040503050406030204" pitchFamily="18" charset="0"/>
              <a:cs typeface="Open Sans" panose="020B0606030504020204" pitchFamily="34" charset="0"/>
            </a:endParaRPr>
          </a:p>
          <a:p>
            <a:pPr marL="228611" indent="-228611">
              <a:spcBef>
                <a:spcPts val="760"/>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241 </a:t>
            </a:r>
            <a:r>
              <a:rPr sz="1600" b="1" spc="-7" dirty="0">
                <a:latin typeface="Cambria" panose="02040503050406030204" pitchFamily="18" charset="0"/>
                <a:ea typeface="Cambria" panose="02040503050406030204" pitchFamily="18" charset="0"/>
                <a:cs typeface="Open Sans" panose="020B0606030504020204" pitchFamily="34" charset="0"/>
              </a:rPr>
              <a:t>organizations</a:t>
            </a:r>
            <a:endParaRPr sz="1600" dirty="0">
              <a:latin typeface="Cambria" panose="02040503050406030204" pitchFamily="18" charset="0"/>
              <a:ea typeface="Cambria" panose="02040503050406030204" pitchFamily="18" charset="0"/>
              <a:cs typeface="Open Sans" panose="020B0606030504020204" pitchFamily="34" charset="0"/>
            </a:endParaRPr>
          </a:p>
        </p:txBody>
      </p:sp>
      <p:pic>
        <p:nvPicPr>
          <p:cNvPr id="26" name="Picture 25">
            <a:extLst>
              <a:ext uri="{FF2B5EF4-FFF2-40B4-BE49-F238E27FC236}">
                <a16:creationId xmlns:a16="http://schemas.microsoft.com/office/drawing/2014/main" id="{74F5A647-6447-4DA1-91EC-E2BF6CFDC1B8}"/>
              </a:ext>
            </a:extLst>
          </p:cNvPr>
          <p:cNvPicPr>
            <a:picLocks noChangeAspect="1"/>
          </p:cNvPicPr>
          <p:nvPr/>
        </p:nvPicPr>
        <p:blipFill>
          <a:blip r:embed="rId4"/>
          <a:stretch>
            <a:fillRect/>
          </a:stretch>
        </p:blipFill>
        <p:spPr>
          <a:xfrm>
            <a:off x="4112414" y="3252016"/>
            <a:ext cx="4990574" cy="1653539"/>
          </a:xfrm>
          <a:prstGeom prst="rect">
            <a:avLst/>
          </a:prstGeom>
          <a:solidFill>
            <a:srgbClr val="FFFFFF"/>
          </a:solidFill>
          <a:ln w="28575">
            <a:solidFill>
              <a:schemeClr val="bg1">
                <a:lumMod val="65000"/>
              </a:schemeClr>
            </a:solidFill>
          </a:ln>
        </p:spPr>
      </p:pic>
    </p:spTree>
    <p:extLst>
      <p:ext uri="{BB962C8B-B14F-4D97-AF65-F5344CB8AC3E}">
        <p14:creationId xmlns:p14="http://schemas.microsoft.com/office/powerpoint/2010/main" val="7193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5869" y="273649"/>
            <a:ext cx="6686550" cy="603809"/>
          </a:xfrm>
        </p:spPr>
        <p:txBody>
          <a:bodyPr>
            <a:normAutofit fontScale="90000"/>
          </a:bodyPr>
          <a:lstStyle/>
          <a:p>
            <a:r>
              <a:rPr lang="en-US" sz="3750" dirty="0"/>
              <a:t>Online Positioning User Service</a:t>
            </a:r>
          </a:p>
        </p:txBody>
      </p:sp>
      <p:sp>
        <p:nvSpPr>
          <p:cNvPr id="2" name="Content Placeholder 1"/>
          <p:cNvSpPr>
            <a:spLocks noGrp="1"/>
          </p:cNvSpPr>
          <p:nvPr>
            <p:ph idx="1"/>
          </p:nvPr>
        </p:nvSpPr>
        <p:spPr>
          <a:xfrm>
            <a:off x="476250" y="763710"/>
            <a:ext cx="8439150" cy="4021429"/>
          </a:xfrm>
        </p:spPr>
        <p:txBody>
          <a:bodyPr>
            <a:noAutofit/>
          </a:bodyPr>
          <a:lstStyle/>
          <a:p>
            <a:pPr marL="853679" lvl="3">
              <a:spcBef>
                <a:spcPts val="0"/>
              </a:spcBef>
              <a:spcAft>
                <a:spcPts val="225"/>
              </a:spcAft>
            </a:pPr>
            <a:r>
              <a:rPr lang="en-US" sz="1800" dirty="0"/>
              <a:t>dual frequency receiver</a:t>
            </a:r>
          </a:p>
          <a:p>
            <a:pPr marL="853679" lvl="3">
              <a:spcBef>
                <a:spcPts val="0"/>
              </a:spcBef>
              <a:spcAft>
                <a:spcPts val="225"/>
              </a:spcAft>
            </a:pPr>
            <a:r>
              <a:rPr lang="en-US" sz="1800" dirty="0"/>
              <a:t>static observations (via RINEX </a:t>
            </a:r>
            <a:r>
              <a:rPr lang="en-US" sz="1800" dirty="0">
                <a:sym typeface="Wingdings" panose="05000000000000000000" pitchFamily="2" charset="2"/>
              </a:rPr>
              <a:t> ABCD123x</a:t>
            </a:r>
            <a:r>
              <a:rPr lang="en-US" sz="1800" dirty="0"/>
              <a:t>.24o)</a:t>
            </a:r>
          </a:p>
          <a:p>
            <a:pPr marL="853679" lvl="3">
              <a:spcBef>
                <a:spcPts val="0"/>
              </a:spcBef>
              <a:spcAft>
                <a:spcPts val="225"/>
              </a:spcAft>
            </a:pPr>
            <a:r>
              <a:rPr lang="en-US" sz="1800" dirty="0"/>
              <a:t>30 seconds epoch/logging rate aka recording interval</a:t>
            </a:r>
          </a:p>
          <a:p>
            <a:pPr marL="342900" lvl="1" indent="0">
              <a:spcBef>
                <a:spcPts val="1350"/>
              </a:spcBef>
              <a:spcAft>
                <a:spcPts val="225"/>
              </a:spcAft>
              <a:buNone/>
            </a:pPr>
            <a:r>
              <a:rPr lang="en-US" dirty="0">
                <a:ea typeface="Cambria" panose="02040503050406030204" pitchFamily="18" charset="0"/>
              </a:rPr>
              <a:t>OPUS Rapid Static  (OPUS-RS)</a:t>
            </a:r>
          </a:p>
          <a:p>
            <a:pPr marL="853679" lvl="3">
              <a:spcBef>
                <a:spcPts val="0"/>
              </a:spcBef>
              <a:spcAft>
                <a:spcPts val="225"/>
              </a:spcAft>
            </a:pPr>
            <a:r>
              <a:rPr lang="en-US" sz="1800" dirty="0"/>
              <a:t>15 minutes to 2 hours of GPS data</a:t>
            </a:r>
          </a:p>
          <a:p>
            <a:pPr marL="342900" lvl="1" indent="0">
              <a:spcBef>
                <a:spcPts val="1350"/>
              </a:spcBef>
              <a:spcAft>
                <a:spcPts val="225"/>
              </a:spcAft>
              <a:buNone/>
            </a:pPr>
            <a:r>
              <a:rPr lang="en-US" dirty="0">
                <a:latin typeface="Cambria" panose="02040503050406030204" pitchFamily="18" charset="0"/>
                <a:ea typeface="Cambria" panose="02040503050406030204" pitchFamily="18" charset="0"/>
              </a:rPr>
              <a:t>OPUS Static  (OPUS-S) </a:t>
            </a:r>
            <a:r>
              <a:rPr lang="en-US" dirty="0">
                <a:latin typeface="Cambria" panose="02040503050406030204" pitchFamily="18" charset="0"/>
                <a:ea typeface="Cambria" panose="02040503050406030204" pitchFamily="18" charset="0"/>
                <a:sym typeface="Wingdings" panose="05000000000000000000" pitchFamily="2" charset="2"/>
              </a:rPr>
              <a:t> also Beta OPUS!</a:t>
            </a:r>
            <a:endParaRPr lang="en-US" dirty="0">
              <a:latin typeface="Cambria" panose="02040503050406030204" pitchFamily="18" charset="0"/>
              <a:ea typeface="Cambria" panose="02040503050406030204" pitchFamily="18" charset="0"/>
            </a:endParaRPr>
          </a:p>
          <a:p>
            <a:pPr marL="853679" lvl="3">
              <a:spcBef>
                <a:spcPts val="0"/>
              </a:spcBef>
              <a:spcAft>
                <a:spcPts val="225"/>
              </a:spcAft>
            </a:pPr>
            <a:r>
              <a:rPr lang="en-US" sz="1800" dirty="0"/>
              <a:t>same requirements as above</a:t>
            </a:r>
          </a:p>
          <a:p>
            <a:pPr marL="853679" lvl="3">
              <a:spcBef>
                <a:spcPts val="0"/>
              </a:spcBef>
              <a:spcAft>
                <a:spcPts val="225"/>
              </a:spcAft>
            </a:pPr>
            <a:r>
              <a:rPr lang="en-US" sz="1800" dirty="0"/>
              <a:t>2 to 48 hours of GPS data</a:t>
            </a:r>
          </a:p>
          <a:p>
            <a:pPr marL="342900" lvl="1" indent="0">
              <a:spcBef>
                <a:spcPts val="1350"/>
              </a:spcBef>
              <a:spcAft>
                <a:spcPts val="225"/>
              </a:spcAft>
              <a:buNone/>
            </a:pPr>
            <a:r>
              <a:rPr lang="en-US" dirty="0">
                <a:latin typeface="Cambria" panose="02040503050406030204" pitchFamily="18" charset="0"/>
                <a:ea typeface="Cambria" panose="02040503050406030204" pitchFamily="18" charset="0"/>
              </a:rPr>
              <a:t>OPUS Projects  (OP)</a:t>
            </a:r>
          </a:p>
          <a:p>
            <a:pPr marL="853679" lvl="3">
              <a:spcBef>
                <a:spcPts val="0"/>
              </a:spcBef>
              <a:spcAft>
                <a:spcPts val="225"/>
              </a:spcAft>
            </a:pPr>
            <a:r>
              <a:rPr lang="en-US" sz="1800" dirty="0"/>
              <a:t>adds session processing and network adjustment</a:t>
            </a:r>
          </a:p>
          <a:p>
            <a:pPr marL="853679" lvl="3">
              <a:spcBef>
                <a:spcPts val="0"/>
              </a:spcBef>
              <a:spcAft>
                <a:spcPts val="225"/>
              </a:spcAft>
            </a:pPr>
            <a:r>
              <a:rPr lang="en-US" sz="1800" dirty="0"/>
              <a:t>training by NGS currently required (~12 hours)</a:t>
            </a:r>
          </a:p>
        </p:txBody>
      </p:sp>
      <p:sp>
        <p:nvSpPr>
          <p:cNvPr id="4" name="Curved Right Arrow 3"/>
          <p:cNvSpPr/>
          <p:nvPr/>
        </p:nvSpPr>
        <p:spPr>
          <a:xfrm>
            <a:off x="410107" y="3050814"/>
            <a:ext cx="400050" cy="1263015"/>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Tree>
    <p:extLst>
      <p:ext uri="{BB962C8B-B14F-4D97-AF65-F5344CB8AC3E}">
        <p14:creationId xmlns:p14="http://schemas.microsoft.com/office/powerpoint/2010/main" val="4545321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800" dirty="0">
                <a:cs typeface="Times New Roman" panose="02020603050405020304" pitchFamily="18" charset="0"/>
              </a:rPr>
              <a:t>NGS Products and Services</a:t>
            </a:r>
          </a:p>
        </p:txBody>
      </p:sp>
      <p:sp>
        <p:nvSpPr>
          <p:cNvPr id="3" name="Content Placeholder 2"/>
          <p:cNvSpPr>
            <a:spLocks noGrp="1"/>
          </p:cNvSpPr>
          <p:nvPr>
            <p:ph idx="1"/>
          </p:nvPr>
        </p:nvSpPr>
        <p:spPr>
          <a:xfrm>
            <a:off x="228599" y="929880"/>
            <a:ext cx="8791575" cy="3976440"/>
          </a:xfrm>
        </p:spPr>
        <p:txBody>
          <a:bodyPr>
            <a:noAutofit/>
          </a:bodyPr>
          <a:lstStyle/>
          <a:p>
            <a:pPr>
              <a:spcAft>
                <a:spcPts val="1200"/>
              </a:spcAft>
            </a:pPr>
            <a:r>
              <a:rPr lang="en-US" sz="2800" dirty="0">
                <a:cs typeface="Times New Roman" panose="02020603050405020304" pitchFamily="18" charset="0"/>
              </a:rPr>
              <a:t>Not just OPUS</a:t>
            </a:r>
          </a:p>
          <a:p>
            <a:r>
              <a:rPr lang="en-US" sz="2800" dirty="0">
                <a:cs typeface="Times New Roman" panose="02020603050405020304" pitchFamily="18" charset="0"/>
              </a:rPr>
              <a:t>All exist in three environments:</a:t>
            </a:r>
          </a:p>
          <a:p>
            <a:pPr marL="573074" lvl="1"/>
            <a:r>
              <a:rPr lang="en-US" sz="2400" b="1" dirty="0">
                <a:cs typeface="Times New Roman" panose="02020603050405020304" pitchFamily="18" charset="0"/>
              </a:rPr>
              <a:t>Development</a:t>
            </a:r>
            <a:r>
              <a:rPr lang="en-US" sz="2400" dirty="0">
                <a:cs typeface="Times New Roman" panose="02020603050405020304" pitchFamily="18" charset="0"/>
              </a:rPr>
              <a:t> (DEV) - internal testing and development</a:t>
            </a:r>
          </a:p>
          <a:p>
            <a:pPr marL="1025499" lvl="2"/>
            <a:r>
              <a:rPr lang="en-US" sz="1800" dirty="0">
                <a:cs typeface="Times New Roman" panose="02020603050405020304" pitchFamily="18" charset="0"/>
              </a:rPr>
              <a:t>same as when you hear a company talk about an “Alpha” product</a:t>
            </a:r>
          </a:p>
          <a:p>
            <a:pPr marL="573074" lvl="1"/>
            <a:r>
              <a:rPr lang="en-US" sz="2400" b="1" dirty="0">
                <a:cs typeface="Times New Roman" panose="02020603050405020304" pitchFamily="18" charset="0"/>
              </a:rPr>
              <a:t>Beta</a:t>
            </a:r>
            <a:r>
              <a:rPr lang="en-US" sz="2400" dirty="0">
                <a:cs typeface="Times New Roman" panose="02020603050405020304" pitchFamily="18" charset="0"/>
              </a:rPr>
              <a:t> - continued internal testing, open for public testing </a:t>
            </a:r>
          </a:p>
          <a:p>
            <a:pPr marL="1025499" lvl="2"/>
            <a:r>
              <a:rPr lang="en-US" sz="1800" dirty="0">
                <a:cs typeface="Times New Roman" panose="02020603050405020304" pitchFamily="18" charset="0"/>
              </a:rPr>
              <a:t>key features have already been vetted/tested</a:t>
            </a:r>
          </a:p>
          <a:p>
            <a:pPr marL="573074" lvl="1"/>
            <a:r>
              <a:rPr lang="en-US" sz="2400" b="1" dirty="0">
                <a:cs typeface="Times New Roman" panose="02020603050405020304" pitchFamily="18" charset="0"/>
              </a:rPr>
              <a:t>Production</a:t>
            </a:r>
            <a:r>
              <a:rPr lang="en-US" sz="2400" dirty="0">
                <a:cs typeface="Times New Roman" panose="02020603050405020304" pitchFamily="18" charset="0"/>
              </a:rPr>
              <a:t> - final product, open to public use</a:t>
            </a:r>
          </a:p>
          <a:p>
            <a:pPr marL="1025499" lvl="2"/>
            <a:r>
              <a:rPr lang="en-US" sz="1800" dirty="0">
                <a:cs typeface="Times New Roman" panose="02020603050405020304" pitchFamily="18" charset="0"/>
              </a:rPr>
              <a:t>this is what you see first when navigating our website</a:t>
            </a:r>
          </a:p>
        </p:txBody>
      </p:sp>
    </p:spTree>
    <p:extLst>
      <p:ext uri="{BB962C8B-B14F-4D97-AF65-F5344CB8AC3E}">
        <p14:creationId xmlns:p14="http://schemas.microsoft.com/office/powerpoint/2010/main" val="73335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683" y="24013"/>
            <a:ext cx="3548443" cy="4117778"/>
          </a:xfrm>
          <a:prstGeom prst="rect">
            <a:avLst/>
          </a:prstGeom>
          <a:ln w="28575">
            <a:solidFill>
              <a:schemeClr val="tx1"/>
            </a:solidFill>
          </a:ln>
        </p:spPr>
      </p:pic>
      <p:pic>
        <p:nvPicPr>
          <p:cNvPr id="7" name="BE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473" y="1229751"/>
            <a:ext cx="3548443" cy="3743116"/>
          </a:xfrm>
          <a:prstGeom prst="rect">
            <a:avLst/>
          </a:prstGeom>
          <a:ln w="28575">
            <a:solidFill>
              <a:schemeClr val="tx1"/>
            </a:solidFill>
          </a:ln>
        </p:spPr>
      </p:pic>
      <p:pic>
        <p:nvPicPr>
          <p:cNvPr id="8" name="DEV"/>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637" y="2438185"/>
            <a:ext cx="3540977" cy="4118647"/>
          </a:xfrm>
          <a:prstGeom prst="rect">
            <a:avLst/>
          </a:prstGeom>
          <a:ln w="28575">
            <a:solidFill>
              <a:schemeClr val="tx1"/>
            </a:solidFill>
          </a:ln>
        </p:spPr>
      </p:pic>
      <p:sp>
        <p:nvSpPr>
          <p:cNvPr id="10" name="TextBox 9"/>
          <p:cNvSpPr txBox="1"/>
          <p:nvPr/>
        </p:nvSpPr>
        <p:spPr>
          <a:xfrm>
            <a:off x="4676030" y="292309"/>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5561916" y="1196556"/>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beta.ngs.noaa.gov</a:t>
            </a:r>
          </a:p>
        </p:txBody>
      </p:sp>
      <p:sp>
        <p:nvSpPr>
          <p:cNvPr id="9" name="TextBox 8"/>
          <p:cNvSpPr txBox="1"/>
          <p:nvPr/>
        </p:nvSpPr>
        <p:spPr>
          <a:xfrm>
            <a:off x="5278707" y="2778143"/>
            <a:ext cx="2722294" cy="1200329"/>
          </a:xfrm>
          <a:prstGeom prst="rect">
            <a:avLst/>
          </a:prstGeom>
          <a:solidFill>
            <a:schemeClr val="bg1">
              <a:lumMod val="85000"/>
            </a:schemeClr>
          </a:solidFill>
          <a:effectLst>
            <a:softEdge rad="50800"/>
          </a:effectLst>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Remember, you won’t see the DEV environment…</a:t>
            </a:r>
          </a:p>
        </p:txBody>
      </p:sp>
    </p:spTree>
    <p:extLst>
      <p:ext uri="{BB962C8B-B14F-4D97-AF65-F5344CB8AC3E}">
        <p14:creationId xmlns:p14="http://schemas.microsoft.com/office/powerpoint/2010/main" val="417179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886" y="1962203"/>
            <a:ext cx="4564743" cy="857250"/>
          </a:xfrm>
        </p:spPr>
        <p:txBody>
          <a:bodyPr>
            <a:noAutofit/>
          </a:bodyPr>
          <a:lstStyle/>
          <a:p>
            <a:r>
              <a:rPr lang="en-US" sz="3800" dirty="0">
                <a:cs typeface="Times New Roman" panose="02020603050405020304" pitchFamily="18" charset="0"/>
              </a:rPr>
              <a:t>Wait… how do I get to the NGS Beta site?</a:t>
            </a:r>
          </a:p>
        </p:txBody>
      </p:sp>
    </p:spTree>
    <p:extLst>
      <p:ext uri="{BB962C8B-B14F-4D97-AF65-F5344CB8AC3E}">
        <p14:creationId xmlns:p14="http://schemas.microsoft.com/office/powerpoint/2010/main" val="287963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442698"/>
            <a:ext cx="6858000" cy="3771898"/>
          </a:xfrm>
        </p:spPr>
        <p:txBody>
          <a:bodyPr/>
          <a:lstStyle/>
          <a:p>
            <a:pPr marL="171446" indent="0" algn="ctr">
              <a:buNone/>
            </a:pPr>
            <a:r>
              <a:rPr lang="en-US" sz="6000" dirty="0"/>
              <a:t>www.ngs.noaa.gov</a:t>
            </a:r>
          </a:p>
          <a:p>
            <a:pPr marL="171446" indent="0" algn="ctr">
              <a:buNone/>
            </a:pPr>
            <a:endParaRPr lang="en-US" sz="5400" dirty="0"/>
          </a:p>
          <a:p>
            <a:pPr marL="171446" indent="0" algn="ctr">
              <a:buNone/>
            </a:pPr>
            <a:r>
              <a:rPr lang="en-US" sz="6000" b="1" dirty="0"/>
              <a:t>beta</a:t>
            </a:r>
            <a:r>
              <a:rPr lang="en-US" sz="6000" dirty="0"/>
              <a:t>.ngs.noaa.gov</a:t>
            </a:r>
          </a:p>
        </p:txBody>
      </p:sp>
      <p:sp>
        <p:nvSpPr>
          <p:cNvPr id="2" name="Down Arrow 1"/>
          <p:cNvSpPr/>
          <p:nvPr/>
        </p:nvSpPr>
        <p:spPr>
          <a:xfrm>
            <a:off x="2085978" y="1328738"/>
            <a:ext cx="878681" cy="14859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342892"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1305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143000" y="205979"/>
            <a:ext cx="6858000" cy="857250"/>
          </a:xfrm>
        </p:spPr>
        <p:txBody>
          <a:bodyPr/>
          <a:lstStyle/>
          <a:p>
            <a:r>
              <a:rPr lang="en-US" sz="3750" dirty="0"/>
              <a:t>OPUS </a:t>
            </a:r>
            <a:r>
              <a:rPr lang="en-US" sz="3750" b="1" i="1" dirty="0"/>
              <a:t>only</a:t>
            </a:r>
            <a:r>
              <a:rPr lang="en-US" sz="3750" dirty="0"/>
              <a:t> processes every 30s</a:t>
            </a:r>
          </a:p>
        </p:txBody>
      </p:sp>
      <p:sp>
        <p:nvSpPr>
          <p:cNvPr id="3" name="Content Placeholder 2">
            <a:extLst>
              <a:ext uri="{FF2B5EF4-FFF2-40B4-BE49-F238E27FC236}">
                <a16:creationId xmlns:a16="http://schemas.microsoft.com/office/drawing/2014/main" id="{C2B941F8-C34C-44A7-B113-4683111EE06C}"/>
              </a:ext>
            </a:extLst>
          </p:cNvPr>
          <p:cNvSpPr>
            <a:spLocks noGrp="1"/>
          </p:cNvSpPr>
          <p:nvPr>
            <p:ph idx="1"/>
          </p:nvPr>
        </p:nvSpPr>
        <p:spPr>
          <a:xfrm>
            <a:off x="476249" y="948480"/>
            <a:ext cx="8220075" cy="4195020"/>
          </a:xfrm>
        </p:spPr>
        <p:txBody>
          <a:bodyPr>
            <a:noAutofit/>
          </a:bodyPr>
          <a:lstStyle/>
          <a:p>
            <a:r>
              <a:rPr lang="en-US" sz="2400" dirty="0"/>
              <a:t>You </a:t>
            </a:r>
            <a:r>
              <a:rPr lang="en-US" sz="2400" i="1" dirty="0"/>
              <a:t>can</a:t>
            </a:r>
            <a:r>
              <a:rPr lang="en-US" sz="2400" dirty="0"/>
              <a:t> upload 5s interval data</a:t>
            </a:r>
          </a:p>
          <a:p>
            <a:pPr lvl="1">
              <a:spcBef>
                <a:spcPts val="225"/>
              </a:spcBef>
            </a:pPr>
            <a:r>
              <a:rPr lang="en-US" sz="2000" dirty="0"/>
              <a:t>But OPUS will trim/decimate to 30s interval</a:t>
            </a:r>
          </a:p>
          <a:p>
            <a:pPr lvl="1">
              <a:spcBef>
                <a:spcPts val="225"/>
              </a:spcBef>
            </a:pPr>
            <a:r>
              <a:rPr lang="en-US" sz="2000" i="1" dirty="0"/>
              <a:t>And</a:t>
            </a:r>
            <a:r>
              <a:rPr lang="en-US" sz="2000" dirty="0"/>
              <a:t> this may result in error messages</a:t>
            </a:r>
          </a:p>
          <a:p>
            <a:pPr>
              <a:spcBef>
                <a:spcPts val="1350"/>
              </a:spcBef>
            </a:pPr>
            <a:r>
              <a:rPr lang="en-US" sz="2400" dirty="0"/>
              <a:t>You </a:t>
            </a:r>
            <a:r>
              <a:rPr lang="en-US" sz="2400" i="1" dirty="0"/>
              <a:t>can</a:t>
            </a:r>
            <a:r>
              <a:rPr lang="en-US" sz="2400" dirty="0"/>
              <a:t> even upload 1s interval data</a:t>
            </a:r>
          </a:p>
          <a:p>
            <a:pPr lvl="1">
              <a:spcBef>
                <a:spcPts val="225"/>
              </a:spcBef>
            </a:pPr>
            <a:r>
              <a:rPr lang="en-US" sz="2000" dirty="0"/>
              <a:t>But only shorter files, or OPUS will abort</a:t>
            </a:r>
          </a:p>
          <a:p>
            <a:pPr>
              <a:spcBef>
                <a:spcPts val="1350"/>
              </a:spcBef>
            </a:pPr>
            <a:r>
              <a:rPr lang="en-US" sz="2400" dirty="0"/>
              <a:t>For static, 30s yields good results</a:t>
            </a:r>
          </a:p>
          <a:p>
            <a:pPr lvl="1">
              <a:spcBef>
                <a:spcPts val="225"/>
              </a:spcBef>
            </a:pPr>
            <a:r>
              <a:rPr lang="en-US" sz="2000" dirty="0"/>
              <a:t>If using your commercial software, 15s can be advantageous</a:t>
            </a:r>
          </a:p>
        </p:txBody>
      </p:sp>
    </p:spTree>
    <p:extLst>
      <p:ext uri="{BB962C8B-B14F-4D97-AF65-F5344CB8AC3E}">
        <p14:creationId xmlns:p14="http://schemas.microsoft.com/office/powerpoint/2010/main" val="142834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6929" y="921232"/>
            <a:ext cx="5198364" cy="4331970"/>
          </a:xfrm>
          <a:prstGeom prst="rect">
            <a:avLst/>
          </a:prstGeom>
        </p:spPr>
      </p:pic>
      <p:grpSp>
        <p:nvGrpSpPr>
          <p:cNvPr id="15" name="Group 14"/>
          <p:cNvGrpSpPr/>
          <p:nvPr/>
        </p:nvGrpSpPr>
        <p:grpSpPr>
          <a:xfrm>
            <a:off x="2992563" y="1388114"/>
            <a:ext cx="3191906" cy="2668828"/>
            <a:chOff x="2466083" y="1850818"/>
            <a:chExt cx="4255875" cy="3558437"/>
          </a:xfrm>
        </p:grpSpPr>
        <p:cxnSp>
          <p:nvCxnSpPr>
            <p:cNvPr id="14" name="Straight Connector 13"/>
            <p:cNvCxnSpPr/>
            <p:nvPr/>
          </p:nvCxnSpPr>
          <p:spPr>
            <a:xfrm>
              <a:off x="4575867" y="1850818"/>
              <a:ext cx="0" cy="1595336"/>
            </a:xfrm>
            <a:prstGeom prst="line">
              <a:avLst/>
            </a:prstGeom>
            <a:ln w="1746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1143000" y="273649"/>
            <a:ext cx="6858000" cy="603809"/>
          </a:xfrm>
        </p:spPr>
        <p:txBody>
          <a:bodyPr>
            <a:normAutofit fontScale="90000"/>
          </a:bodyPr>
          <a:lstStyle/>
          <a:p>
            <a:r>
              <a:rPr lang="en-US" sz="3750" dirty="0"/>
              <a:t>OPUS processes every 30s</a:t>
            </a:r>
          </a:p>
        </p:txBody>
      </p:sp>
      <p:cxnSp>
        <p:nvCxnSpPr>
          <p:cNvPr id="8" name="Straight Connector 7"/>
          <p:cNvCxnSpPr>
            <a:cxnSpLocks/>
          </p:cNvCxnSpPr>
          <p:nvPr/>
        </p:nvCxnSpPr>
        <p:spPr>
          <a:xfrm>
            <a:off x="4572001" y="1371601"/>
            <a:ext cx="2900" cy="1491143"/>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4572000" y="3487874"/>
            <a:ext cx="12160" cy="1470801"/>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879AA9-D6FC-4DD0-BE9B-F72C4A4AB04F}"/>
              </a:ext>
            </a:extLst>
          </p:cNvPr>
          <p:cNvSpPr txBox="1"/>
          <p:nvPr/>
        </p:nvSpPr>
        <p:spPr>
          <a:xfrm>
            <a:off x="1210016" y="4820175"/>
            <a:ext cx="1770387" cy="300082"/>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20s decimates to 60s </a:t>
            </a:r>
          </a:p>
        </p:txBody>
      </p:sp>
    </p:spTree>
    <p:extLst>
      <p:ext uri="{BB962C8B-B14F-4D97-AF65-F5344CB8AC3E}">
        <p14:creationId xmlns:p14="http://schemas.microsoft.com/office/powerpoint/2010/main" val="3702853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143001" y="240615"/>
            <a:ext cx="685800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a:defRPr/>
            </a:pPr>
            <a:r>
              <a:rPr lang="en-US" sz="3600" b="1" dirty="0">
                <a:latin typeface="Cambria" panose="02040503050406030204" pitchFamily="18" charset="0"/>
                <a:ea typeface="Cambria" panose="02040503050406030204" pitchFamily="18" charset="0"/>
                <a:cs typeface="Open Sans" panose="020B0606030504020204" pitchFamily="34" charset="0"/>
                <a:sym typeface="Arial"/>
              </a:rPr>
              <a:t>OPUS Rapid Static (OPUS-RS)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199002" y="725286"/>
            <a:ext cx="6946322" cy="128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15 min to 2 hours</a:t>
            </a:r>
          </a:p>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Computes atmospheric delay at up to 9 NCN CORS within 250km</a:t>
            </a:r>
          </a:p>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Interpolates that delay to your position</a:t>
            </a:r>
          </a:p>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Reports corrected position with standard deviation stats</a:t>
            </a:r>
            <a:endParaRPr lang="en-US" sz="1575"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6508017" y="1805443"/>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8" y="4050142"/>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4622209" y="2102916"/>
            <a:ext cx="198314" cy="198314"/>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7662991" y="2198269"/>
            <a:ext cx="198314" cy="198314"/>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sp>
        <p:nvSpPr>
          <p:cNvPr id="134" name="legend text">
            <a:extLst>
              <a:ext uri="{FF2B5EF4-FFF2-40B4-BE49-F238E27FC236}">
                <a16:creationId xmlns:a16="http://schemas.microsoft.com/office/drawing/2014/main" id="{D2C1CA97-1528-494F-8038-E09D7C7B6312}"/>
              </a:ext>
            </a:extLst>
          </p:cNvPr>
          <p:cNvSpPr txBox="1"/>
          <p:nvPr/>
        </p:nvSpPr>
        <p:spPr>
          <a:xfrm>
            <a:off x="3433612" y="4791787"/>
            <a:ext cx="1329909" cy="307777"/>
          </a:xfrm>
          <a:prstGeom prst="rect">
            <a:avLst/>
          </a:prstGeom>
          <a:noFill/>
        </p:spPr>
        <p:txBody>
          <a:bodyPr wrap="square" rtlCol="0">
            <a:spAutoFit/>
          </a:bodyPr>
          <a:lstStyle/>
          <a:p>
            <a:pPr defTabSz="228611">
              <a:defRPr/>
            </a:pPr>
            <a:r>
              <a:rPr lang="en-US" sz="1400" dirty="0">
                <a:solidFill>
                  <a:srgbClr val="000000"/>
                </a:solidFill>
                <a:latin typeface="Cambria" panose="02040503050406030204" pitchFamily="18" charset="0"/>
                <a:ea typeface="Cambria" panose="02040503050406030204" pitchFamily="18" charset="0"/>
                <a:cs typeface="Arial"/>
                <a:sym typeface="Arial"/>
              </a:rPr>
              <a:t>OPUS Solution</a:t>
            </a:r>
            <a:endParaRPr lang="en-US" sz="1600"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7"/>
            <a:ext cx="600998" cy="307777"/>
          </a:xfrm>
          <a:prstGeom prst="rect">
            <a:avLst/>
          </a:prstGeom>
          <a:noFill/>
        </p:spPr>
        <p:txBody>
          <a:bodyPr wrap="none" rtlCol="0">
            <a:spAutoFit/>
          </a:bodyPr>
          <a:lstStyle/>
          <a:p>
            <a:pPr defTabSz="228611">
              <a:defRPr/>
            </a:pPr>
            <a:r>
              <a:rPr lang="en-US" sz="1400" dirty="0">
                <a:solidFill>
                  <a:srgbClr val="000000"/>
                </a:solidFill>
                <a:latin typeface="Cambria" panose="02040503050406030204" pitchFamily="18" charset="0"/>
                <a:ea typeface="Cambria" panose="02040503050406030204" pitchFamily="18" charset="0"/>
                <a:cs typeface="Arial"/>
                <a:sym typeface="Arial"/>
              </a:rPr>
              <a:t>CORS</a:t>
            </a:r>
          </a:p>
        </p:txBody>
      </p: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5" y="4379338"/>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024866" y="4029586"/>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1877235" y="2245534"/>
            <a:ext cx="198314" cy="198314"/>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defRPr/>
              </a:pPr>
              <a:endParaRPr lang="en-US" sz="1600">
                <a:solidFill>
                  <a:srgbClr val="003054"/>
                </a:solidFill>
                <a:latin typeface="Calibri"/>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defRPr/>
              </a:pPr>
              <a:endParaRPr lang="en-US" sz="1600" dirty="0">
                <a:solidFill>
                  <a:srgbClr val="003054"/>
                </a:solidFill>
                <a:latin typeface="Calibri"/>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3265657" y="4606885"/>
            <a:ext cx="198314" cy="198314"/>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3290099" y="487341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17">
              <a:defRPr/>
            </a:pPr>
            <a:endParaRPr lang="en-US" sz="1600">
              <a:solidFill>
                <a:srgbClr val="003054"/>
              </a:solidFill>
              <a:latin typeface="Calibri"/>
              <a:sym typeface="Arial"/>
            </a:endParaRPr>
          </a:p>
        </p:txBody>
      </p:sp>
      <p:grpSp>
        <p:nvGrpSpPr>
          <p:cNvPr id="59" name="Group 58">
            <a:extLst>
              <a:ext uri="{FF2B5EF4-FFF2-40B4-BE49-F238E27FC236}">
                <a16:creationId xmlns:a16="http://schemas.microsoft.com/office/drawing/2014/main" id="{F522D77D-EE08-431A-9791-9E9B8BA41A80}"/>
              </a:ext>
            </a:extLst>
          </p:cNvPr>
          <p:cNvGrpSpPr>
            <a:grpSpLocks noChangeAspect="1"/>
          </p:cNvGrpSpPr>
          <p:nvPr/>
        </p:nvGrpSpPr>
        <p:grpSpPr>
          <a:xfrm>
            <a:off x="6306304" y="3638494"/>
            <a:ext cx="198314" cy="198314"/>
            <a:chOff x="8189735" y="2209800"/>
            <a:chExt cx="762000" cy="762000"/>
          </a:xfrm>
        </p:grpSpPr>
        <p:sp>
          <p:nvSpPr>
            <p:cNvPr id="60" name="Oval 59">
              <a:extLst>
                <a:ext uri="{FF2B5EF4-FFF2-40B4-BE49-F238E27FC236}">
                  <a16:creationId xmlns:a16="http://schemas.microsoft.com/office/drawing/2014/main" id="{FD2680AD-CC85-4E96-80FE-135B67A4B4F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61" name="Isosceles Triangle 60">
              <a:extLst>
                <a:ext uri="{FF2B5EF4-FFF2-40B4-BE49-F238E27FC236}">
                  <a16:creationId xmlns:a16="http://schemas.microsoft.com/office/drawing/2014/main" id="{53B26B7A-53F9-4B38-B447-74D7DBBCD5A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49" name="Group 48">
            <a:extLst>
              <a:ext uri="{FF2B5EF4-FFF2-40B4-BE49-F238E27FC236}">
                <a16:creationId xmlns:a16="http://schemas.microsoft.com/office/drawing/2014/main" id="{BA764D60-9BB7-44F8-A8B0-B7C14A4E761B}"/>
              </a:ext>
            </a:extLst>
          </p:cNvPr>
          <p:cNvGrpSpPr>
            <a:grpSpLocks noChangeAspect="1"/>
          </p:cNvGrpSpPr>
          <p:nvPr/>
        </p:nvGrpSpPr>
        <p:grpSpPr>
          <a:xfrm>
            <a:off x="3484012" y="2997364"/>
            <a:ext cx="198314" cy="198314"/>
            <a:chOff x="8189735" y="2209800"/>
            <a:chExt cx="762000" cy="762000"/>
          </a:xfrm>
        </p:grpSpPr>
        <p:sp>
          <p:nvSpPr>
            <p:cNvPr id="57" name="Oval 56">
              <a:extLst>
                <a:ext uri="{FF2B5EF4-FFF2-40B4-BE49-F238E27FC236}">
                  <a16:creationId xmlns:a16="http://schemas.microsoft.com/office/drawing/2014/main" id="{1218DA61-4B94-4C48-BB40-3AB21A2CE35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58" name="Isosceles Triangle 57">
              <a:extLst>
                <a:ext uri="{FF2B5EF4-FFF2-40B4-BE49-F238E27FC236}">
                  <a16:creationId xmlns:a16="http://schemas.microsoft.com/office/drawing/2014/main" id="{634640F0-5F11-45B9-B444-1E8AB0396D5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sp>
        <p:nvSpPr>
          <p:cNvPr id="9" name="Flowchart: Punched Tape 8">
            <a:extLst>
              <a:ext uri="{FF2B5EF4-FFF2-40B4-BE49-F238E27FC236}">
                <a16:creationId xmlns:a16="http://schemas.microsoft.com/office/drawing/2014/main" id="{110A5A69-5618-4775-B2B1-6969C90D32EF}"/>
              </a:ext>
            </a:extLst>
          </p:cNvPr>
          <p:cNvSpPr/>
          <p:nvPr/>
        </p:nvSpPr>
        <p:spPr>
          <a:xfrm>
            <a:off x="2631829" y="2446256"/>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2" name="Flowchart: Punched Tape 61">
            <a:extLst>
              <a:ext uri="{FF2B5EF4-FFF2-40B4-BE49-F238E27FC236}">
                <a16:creationId xmlns:a16="http://schemas.microsoft.com/office/drawing/2014/main" id="{C099B46F-350F-4CBB-951F-70DF175A4476}"/>
              </a:ext>
            </a:extLst>
          </p:cNvPr>
          <p:cNvSpPr/>
          <p:nvPr/>
        </p:nvSpPr>
        <p:spPr>
          <a:xfrm rot="1321356">
            <a:off x="1190946" y="1726789"/>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3" name="Flowchart: Punched Tape 62">
            <a:extLst>
              <a:ext uri="{FF2B5EF4-FFF2-40B4-BE49-F238E27FC236}">
                <a16:creationId xmlns:a16="http://schemas.microsoft.com/office/drawing/2014/main" id="{9E8FAA43-BEA7-443B-BE7D-71C71782ED99}"/>
              </a:ext>
            </a:extLst>
          </p:cNvPr>
          <p:cNvSpPr/>
          <p:nvPr/>
        </p:nvSpPr>
        <p:spPr>
          <a:xfrm rot="20528881">
            <a:off x="1317176" y="3628484"/>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4" name="Flowchart: Punched Tape 63">
            <a:extLst>
              <a:ext uri="{FF2B5EF4-FFF2-40B4-BE49-F238E27FC236}">
                <a16:creationId xmlns:a16="http://schemas.microsoft.com/office/drawing/2014/main" id="{8967BA53-FE72-4CDF-8BD3-A3FD533D9E56}"/>
              </a:ext>
            </a:extLst>
          </p:cNvPr>
          <p:cNvSpPr/>
          <p:nvPr/>
        </p:nvSpPr>
        <p:spPr>
          <a:xfrm rot="371544">
            <a:off x="4013499" y="3435116"/>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5" name="Flowchart: Punched Tape 64">
            <a:extLst>
              <a:ext uri="{FF2B5EF4-FFF2-40B4-BE49-F238E27FC236}">
                <a16:creationId xmlns:a16="http://schemas.microsoft.com/office/drawing/2014/main" id="{4FBEF3A2-D1E4-42AA-9775-79E84E311385}"/>
              </a:ext>
            </a:extLst>
          </p:cNvPr>
          <p:cNvSpPr/>
          <p:nvPr/>
        </p:nvSpPr>
        <p:spPr>
          <a:xfrm rot="20164521">
            <a:off x="5429000" y="1527839"/>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7" name="Flowchart: Punched Tape 66">
            <a:extLst>
              <a:ext uri="{FF2B5EF4-FFF2-40B4-BE49-F238E27FC236}">
                <a16:creationId xmlns:a16="http://schemas.microsoft.com/office/drawing/2014/main" id="{723D20CF-19AD-40B2-B232-0DFE270B9E3A}"/>
              </a:ext>
            </a:extLst>
          </p:cNvPr>
          <p:cNvSpPr/>
          <p:nvPr/>
        </p:nvSpPr>
        <p:spPr>
          <a:xfrm rot="5033422">
            <a:off x="6380469" y="3131741"/>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8" name="Flowchart: Punched Tape 67">
            <a:extLst>
              <a:ext uri="{FF2B5EF4-FFF2-40B4-BE49-F238E27FC236}">
                <a16:creationId xmlns:a16="http://schemas.microsoft.com/office/drawing/2014/main" id="{ABD67CF4-C63C-49C6-921B-5B7135ED317F}"/>
              </a:ext>
            </a:extLst>
          </p:cNvPr>
          <p:cNvSpPr/>
          <p:nvPr/>
        </p:nvSpPr>
        <p:spPr>
          <a:xfrm rot="3760236">
            <a:off x="5316091" y="3033170"/>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9" name="Flowchart: Punched Tape 68">
            <a:extLst>
              <a:ext uri="{FF2B5EF4-FFF2-40B4-BE49-F238E27FC236}">
                <a16:creationId xmlns:a16="http://schemas.microsoft.com/office/drawing/2014/main" id="{0BB3F2FD-9C33-4FCE-8F59-A30058B06CA8}"/>
              </a:ext>
            </a:extLst>
          </p:cNvPr>
          <p:cNvSpPr/>
          <p:nvPr/>
        </p:nvSpPr>
        <p:spPr>
          <a:xfrm rot="1933132">
            <a:off x="3791456" y="1680244"/>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70" name="Flowchart: Punched Tape 69">
            <a:extLst>
              <a:ext uri="{FF2B5EF4-FFF2-40B4-BE49-F238E27FC236}">
                <a16:creationId xmlns:a16="http://schemas.microsoft.com/office/drawing/2014/main" id="{9B442FEB-1653-42B1-BC16-E62B1B035C6B}"/>
              </a:ext>
            </a:extLst>
          </p:cNvPr>
          <p:cNvSpPr/>
          <p:nvPr/>
        </p:nvSpPr>
        <p:spPr>
          <a:xfrm rot="21355142">
            <a:off x="6997065" y="1633694"/>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3" name="Rectangle: Rounded Corners 12">
            <a:extLst>
              <a:ext uri="{FF2B5EF4-FFF2-40B4-BE49-F238E27FC236}">
                <a16:creationId xmlns:a16="http://schemas.microsoft.com/office/drawing/2014/main" id="{634BDFCD-5B4C-4902-B571-C285C3B496B0}"/>
              </a:ext>
            </a:extLst>
          </p:cNvPr>
          <p:cNvSpPr/>
          <p:nvPr/>
        </p:nvSpPr>
        <p:spPr>
          <a:xfrm>
            <a:off x="4273356" y="2645670"/>
            <a:ext cx="1197693" cy="978005"/>
          </a:xfrm>
          <a:prstGeom prst="roundRect">
            <a:avLst/>
          </a:prstGeom>
          <a:gradFill>
            <a:gsLst>
              <a:gs pos="0">
                <a:schemeClr val="accent1">
                  <a:tint val="100000"/>
                  <a:shade val="100000"/>
                  <a:satMod val="130000"/>
                  <a:alpha val="40000"/>
                </a:schemeClr>
              </a:gs>
              <a:gs pos="100000">
                <a:schemeClr val="accent1">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5" name="OPUS name">
            <a:extLst>
              <a:ext uri="{FF2B5EF4-FFF2-40B4-BE49-F238E27FC236}">
                <a16:creationId xmlns:a16="http://schemas.microsoft.com/office/drawing/2014/main" id="{98419B32-5F03-4D49-95DD-B9AF3A725BAC}"/>
              </a:ext>
            </a:extLst>
          </p:cNvPr>
          <p:cNvSpPr txBox="1"/>
          <p:nvPr/>
        </p:nvSpPr>
        <p:spPr>
          <a:xfrm>
            <a:off x="4933402" y="3044055"/>
            <a:ext cx="582211" cy="307777"/>
          </a:xfrm>
          <a:prstGeom prst="rect">
            <a:avLst/>
          </a:prstGeom>
          <a:noFill/>
          <a:ln>
            <a:noFill/>
          </a:ln>
        </p:spPr>
        <p:txBody>
          <a:bodyPr wrap="none">
            <a:spAutoFit/>
          </a:bodyPr>
          <a:lstStyle/>
          <a:p>
            <a:pPr defTabSz="228611">
              <a:defRPr/>
            </a:pPr>
            <a:r>
              <a:rPr lang="en-US" sz="1400" dirty="0">
                <a:solidFill>
                  <a:srgbClr val="003054"/>
                </a:solidFill>
                <a:latin typeface="Cambria" panose="02040503050406030204" pitchFamily="18" charset="0"/>
                <a:ea typeface="Cambria" panose="02040503050406030204" pitchFamily="18" charset="0"/>
                <a:cs typeface="Arial"/>
                <a:sym typeface="Arial"/>
              </a:rPr>
              <a:t>5001</a:t>
            </a:r>
            <a:endParaRPr lang="en-US" sz="12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4764969" y="3072201"/>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17">
              <a:defRPr/>
            </a:pPr>
            <a:endParaRPr lang="en-US" sz="1600">
              <a:solidFill>
                <a:srgbClr val="003054"/>
              </a:solidFill>
              <a:latin typeface="Calibri"/>
              <a:sym typeface="Arial"/>
            </a:endParaRPr>
          </a:p>
        </p:txBody>
      </p:sp>
    </p:spTree>
    <p:extLst>
      <p:ext uri="{BB962C8B-B14F-4D97-AF65-F5344CB8AC3E}">
        <p14:creationId xmlns:p14="http://schemas.microsoft.com/office/powerpoint/2010/main" val="25014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out)">
                                      <p:cBhvr>
                                        <p:cTn id="7" dur="2000"/>
                                        <p:tgtEl>
                                          <p:spTgt spid="6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out)">
                                      <p:cBhvr>
                                        <p:cTn id="10" dur="2000"/>
                                        <p:tgtEl>
                                          <p:spTgt spid="69"/>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circle(out)">
                                      <p:cBhvr>
                                        <p:cTn id="13" dur="2000"/>
                                        <p:tgtEl>
                                          <p:spTgt spid="65"/>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circle(out)">
                                      <p:cBhvr>
                                        <p:cTn id="16" dur="2000"/>
                                        <p:tgtEl>
                                          <p:spTgt spid="70"/>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2000"/>
                                        <p:tgtEl>
                                          <p:spTgt spid="9"/>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circle(out)">
                                      <p:cBhvr>
                                        <p:cTn id="22" dur="2000"/>
                                        <p:tgtEl>
                                          <p:spTgt spid="63"/>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circle(out)">
                                      <p:cBhvr>
                                        <p:cTn id="25" dur="2000"/>
                                        <p:tgtEl>
                                          <p:spTgt spid="64"/>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ircle(out)">
                                      <p:cBhvr>
                                        <p:cTn id="28" dur="2000"/>
                                        <p:tgtEl>
                                          <p:spTgt spid="68"/>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circle(out)">
                                      <p:cBhvr>
                                        <p:cTn id="31" dur="2000"/>
                                        <p:tgtEl>
                                          <p:spTgt spid="67"/>
                                        </p:tgtEl>
                                      </p:cBhvr>
                                    </p:animEffect>
                                  </p:childTnLst>
                                </p:cTn>
                              </p:par>
                            </p:childTnLst>
                          </p:cTn>
                        </p:par>
                        <p:par>
                          <p:cTn id="32" fill="hold">
                            <p:stCondLst>
                              <p:cond delay="2000"/>
                            </p:stCondLst>
                            <p:childTnLst>
                              <p:par>
                                <p:cTn id="33" presetID="6" presetClass="entr" presetSubtype="32" fill="hold" grpId="0" nodeType="afterEffect">
                                  <p:stCondLst>
                                    <p:cond delay="1500"/>
                                  </p:stCondLst>
                                  <p:childTnLst>
                                    <p:set>
                                      <p:cBhvr>
                                        <p:cTn id="34" dur="1" fill="hold">
                                          <p:stCondLst>
                                            <p:cond delay="0"/>
                                          </p:stCondLst>
                                        </p:cTn>
                                        <p:tgtEl>
                                          <p:spTgt spid="13"/>
                                        </p:tgtEl>
                                        <p:attrNameLst>
                                          <p:attrName>style.visibility</p:attrName>
                                        </p:attrNameLst>
                                      </p:cBhvr>
                                      <p:to>
                                        <p:strVal val="visible"/>
                                      </p:to>
                                    </p:set>
                                    <p:animEffect transition="in" filter="circle(out)">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18"/>
                                        </p:tgtEl>
                                        <p:attrNameLst>
                                          <p:attrName>style.visibility</p:attrName>
                                        </p:attrNameLst>
                                      </p:cBhvr>
                                      <p:to>
                                        <p:strVal val="visible"/>
                                      </p:to>
                                    </p:set>
                                    <p:anim calcmode="lin" valueType="num">
                                      <p:cBhvr>
                                        <p:cTn id="40" dur="1000" fill="hold"/>
                                        <p:tgtEl>
                                          <p:spTgt spid="118"/>
                                        </p:tgtEl>
                                        <p:attrNameLst>
                                          <p:attrName>ppt_w</p:attrName>
                                        </p:attrNameLst>
                                      </p:cBhvr>
                                      <p:tavLst>
                                        <p:tav tm="0">
                                          <p:val>
                                            <p:fltVal val="0"/>
                                          </p:val>
                                        </p:tav>
                                        <p:tav tm="100000">
                                          <p:val>
                                            <p:strVal val="#ppt_w"/>
                                          </p:val>
                                        </p:tav>
                                      </p:tavLst>
                                    </p:anim>
                                    <p:anim calcmode="lin" valueType="num">
                                      <p:cBhvr>
                                        <p:cTn id="41" dur="1000" fill="hold"/>
                                        <p:tgtEl>
                                          <p:spTgt spid="118"/>
                                        </p:tgtEl>
                                        <p:attrNameLst>
                                          <p:attrName>ppt_h</p:attrName>
                                        </p:attrNameLst>
                                      </p:cBhvr>
                                      <p:tavLst>
                                        <p:tav tm="0">
                                          <p:val>
                                            <p:fltVal val="0"/>
                                          </p:val>
                                        </p:tav>
                                        <p:tav tm="100000">
                                          <p:val>
                                            <p:strVal val="#ppt_h"/>
                                          </p:val>
                                        </p:tav>
                                      </p:tavLst>
                                    </p:anim>
                                    <p:anim calcmode="lin" valueType="num">
                                      <p:cBhvr>
                                        <p:cTn id="42" dur="1000" fill="hold"/>
                                        <p:tgtEl>
                                          <p:spTgt spid="118"/>
                                        </p:tgtEl>
                                        <p:attrNameLst>
                                          <p:attrName>style.rotation</p:attrName>
                                        </p:attrNameLst>
                                      </p:cBhvr>
                                      <p:tavLst>
                                        <p:tav tm="0">
                                          <p:val>
                                            <p:fltVal val="90"/>
                                          </p:val>
                                        </p:tav>
                                        <p:tav tm="100000">
                                          <p:val>
                                            <p:fltVal val="0"/>
                                          </p:val>
                                        </p:tav>
                                      </p:tavLst>
                                    </p:anim>
                                    <p:animEffect transition="in" filter="fade">
                                      <p:cBhvr>
                                        <p:cTn id="43" dur="1000"/>
                                        <p:tgtEl>
                                          <p:spTgt spid="1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5"/>
                                        </p:tgtEl>
                                        <p:attrNameLst>
                                          <p:attrName>style.visibility</p:attrName>
                                        </p:attrNameLst>
                                      </p:cBhvr>
                                      <p:to>
                                        <p:strVal val="visible"/>
                                      </p:to>
                                    </p:set>
                                    <p:animEffect transition="in" filter="fade">
                                      <p:cBhvr>
                                        <p:cTn id="4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P spid="63" grpId="0" animBg="1"/>
      <p:bldP spid="64" grpId="0" animBg="1"/>
      <p:bldP spid="65" grpId="0" animBg="1"/>
      <p:bldP spid="67" grpId="0" animBg="1"/>
      <p:bldP spid="68" grpId="0" animBg="1"/>
      <p:bldP spid="69" grpId="0" animBg="1"/>
      <p:bldP spid="70" grpId="0" animBg="1"/>
      <p:bldP spid="13" grpId="0" animBg="1"/>
      <p:bldP spid="115" grpId="0"/>
      <p:bldP spid="1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5|10.3|2.4|7.8|4.3"/>
</p:tagLst>
</file>

<file path=ppt/tags/tag7.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8.xml><?xml version="1.0" encoding="utf-8"?>
<p:tagLst xmlns:a="http://schemas.openxmlformats.org/drawingml/2006/main" xmlns:r="http://schemas.openxmlformats.org/officeDocument/2006/relationships" xmlns:p="http://schemas.openxmlformats.org/presentationml/2006/main">
  <p:tag name="TIMING" val="|1.9|5.3|1.7|9.9|5.3|4.8|3.1"/>
</p:tagLst>
</file>

<file path=ppt/tags/tag9.xml><?xml version="1.0" encoding="utf-8"?>
<p:tagLst xmlns:a="http://schemas.openxmlformats.org/drawingml/2006/main" xmlns:r="http://schemas.openxmlformats.org/officeDocument/2006/relationships" xmlns:p="http://schemas.openxmlformats.org/presentationml/2006/main">
  <p:tag name="TIMING" val="|2.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20F06FA-080F-4D96-A0EC-B3D89EED892E}" vid="{94947FF1-D4EC-4B85-AA78-2B1D035CD5C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DAEBF894-B51F-425B-9492-0BF76FB518CC}" vid="{08C939DD-2156-4032-B91F-746944264C94}"/>
    </a:ext>
  </a:extLst>
</a:theme>
</file>

<file path=ppt/theme/theme3.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6569</TotalTime>
  <Words>10478</Words>
  <Application>Microsoft Office PowerPoint</Application>
  <PresentationFormat>On-screen Show (16:9)</PresentationFormat>
  <Paragraphs>1487</Paragraphs>
  <Slides>135</Slides>
  <Notes>94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135</vt:i4>
      </vt:variant>
    </vt:vector>
  </HeadingPairs>
  <TitlesOfParts>
    <vt:vector size="148" baseType="lpstr">
      <vt:lpstr>ＭＳ Ｐゴシック</vt:lpstr>
      <vt:lpstr>Arial</vt:lpstr>
      <vt:lpstr>Arial Black</vt:lpstr>
      <vt:lpstr>Calibri</vt:lpstr>
      <vt:lpstr>Cambria</vt:lpstr>
      <vt:lpstr>Gill Sans MT</vt:lpstr>
      <vt:lpstr>Open Sans</vt:lpstr>
      <vt:lpstr>Rage Italic</vt:lpstr>
      <vt:lpstr>Times New Roman</vt:lpstr>
      <vt:lpstr>Wingdings</vt:lpstr>
      <vt:lpstr>Office Theme</vt:lpstr>
      <vt:lpstr>1_Office Theme</vt:lpstr>
      <vt:lpstr>NGS PowerPoint Template-geodesy.noaa.gov</vt:lpstr>
      <vt:lpstr>Updates from NGS NSRS Modernization</vt:lpstr>
      <vt:lpstr>PowerPoint Presentation</vt:lpstr>
      <vt:lpstr>Organizational Structure</vt:lpstr>
      <vt:lpstr>Organizational Structure</vt:lpstr>
      <vt:lpstr>Yes, we are delayed.</vt:lpstr>
      <vt:lpstr>Delayed Release of the Modernized NSRS</vt:lpstr>
      <vt:lpstr>Modernizing the NSRS</vt:lpstr>
      <vt:lpstr>Maintaining the NSRS</vt:lpstr>
      <vt:lpstr>PowerPoint Presentation</vt:lpstr>
      <vt:lpstr>Federal Geospatial Data Committee (FGDC)</vt:lpstr>
      <vt:lpstr>PowerPoint Presentation</vt:lpstr>
      <vt:lpstr>FGCS Member Agencies</vt:lpstr>
      <vt:lpstr>NGS Mission</vt:lpstr>
      <vt:lpstr>PowerPoint Presentation</vt:lpstr>
      <vt:lpstr>NOAA CORS Network (NCN) in PA</vt:lpstr>
      <vt:lpstr>KeyNetGPS CORS Network</vt:lpstr>
      <vt:lpstr>NOAA CORS Network (NCN) in PA</vt:lpstr>
      <vt:lpstr>KeyNetGPS CORS Network</vt:lpstr>
      <vt:lpstr>Passive Control</vt:lpstr>
      <vt:lpstr>Active Control</vt:lpstr>
      <vt:lpstr>PowerPoint Presentation</vt:lpstr>
      <vt:lpstr>Active vs. Passive Control</vt:lpstr>
      <vt:lpstr>PowerPoint Presentation</vt:lpstr>
      <vt:lpstr>PowerPoint Presentation</vt:lpstr>
      <vt:lpstr>Four TRFs for Modernized NSRS</vt:lpstr>
      <vt:lpstr>PowerPoint Presentation</vt:lpstr>
      <vt:lpstr>PowerPoint Presentation</vt:lpstr>
      <vt:lpstr>PowerPoint Presentation</vt:lpstr>
      <vt:lpstr>Four TRFs for Modernized NSRS</vt:lpstr>
      <vt:lpstr>Plate Rotation visualized</vt:lpstr>
      <vt:lpstr>Plate-Fixed NSRS TRFs</vt:lpstr>
      <vt:lpstr>PowerPoint Presentation</vt:lpstr>
      <vt:lpstr>Plate-Fixed</vt:lpstr>
      <vt:lpstr>PowerPoint Presentation</vt:lpstr>
      <vt:lpstr>Decades of continuously logged GPS data from the NOAA CORS Network (NCN).</vt:lpstr>
      <vt:lpstr>PowerPoint Presentation</vt:lpstr>
      <vt:lpstr>Plate-Fixed</vt:lpstr>
      <vt:lpstr>PowerPoint Presentation</vt:lpstr>
      <vt:lpstr>PowerPoint Presentation</vt:lpstr>
      <vt:lpstr>PowerPoint Presentation</vt:lpstr>
      <vt:lpstr>What is a Reference Epoch?</vt:lpstr>
      <vt:lpstr>Complete NAD83 Nomenclature</vt:lpstr>
      <vt:lpstr>What is a Survey Epoch?</vt:lpstr>
      <vt:lpstr>Complete ITRF Nomenclature</vt:lpstr>
      <vt:lpstr>Epochs in Current NSRS</vt:lpstr>
      <vt:lpstr>Epochs in Modernized NSRS</vt:lpstr>
      <vt:lpstr>4D alignment – Epochs</vt:lpstr>
      <vt:lpstr>PowerPoint Presentation</vt:lpstr>
      <vt:lpstr>NCAT</vt:lpstr>
      <vt:lpstr>NGS Coordinate Conversion And Transformation Tool (NCAT)</vt:lpstr>
      <vt:lpstr>PowerPoint Presentation</vt:lpstr>
      <vt:lpstr>PowerPoint Presentation</vt:lpstr>
      <vt:lpstr>PowerPoint Presentation</vt:lpstr>
      <vt:lpstr>PowerPoint Presentation</vt:lpstr>
      <vt:lpstr>PowerPoint Presentation</vt:lpstr>
      <vt:lpstr>NCAT source code is on GitHub</vt:lpstr>
      <vt:lpstr>NOAA VDatum</vt:lpstr>
      <vt:lpstr>What’s the difference?</vt:lpstr>
      <vt:lpstr>New Types of Coordinates for Modernized NSRS</vt:lpstr>
      <vt:lpstr>PowerPoint Presentation</vt:lpstr>
      <vt:lpstr>New Types of Coordinates</vt:lpstr>
      <vt:lpstr>Reported Coordinates</vt:lpstr>
      <vt:lpstr>Sidenote: we can sort of do this now…</vt:lpstr>
      <vt:lpstr>Reported Coordinates = Buyer Beware!</vt:lpstr>
      <vt:lpstr>New Types of Coordinates</vt:lpstr>
      <vt:lpstr>New Types of Coordinates</vt:lpstr>
      <vt:lpstr>New Types of Coordinates</vt:lpstr>
      <vt:lpstr>New Types of Coordinates</vt:lpstr>
      <vt:lpstr>New Types of Coordinates</vt:lpstr>
      <vt:lpstr>New Types of Coordinates</vt:lpstr>
      <vt:lpstr>How can you ensure you’ll have RECs on passive control?</vt:lpstr>
      <vt:lpstr>New Types of Coordinates</vt:lpstr>
      <vt:lpstr>New Types of Coordinates</vt:lpstr>
      <vt:lpstr>Five new types of coordinates for the future NSRS DB</vt:lpstr>
      <vt:lpstr>PowerPoint Presentation</vt:lpstr>
      <vt:lpstr>PowerPoint Presentation</vt:lpstr>
      <vt:lpstr>PowerPoint Presentation</vt:lpstr>
      <vt:lpstr>PowerPoint Presentation</vt:lpstr>
      <vt:lpstr>What should you be doing now?</vt:lpstr>
      <vt:lpstr>PowerPoint Presentation</vt:lpstr>
      <vt:lpstr>PowerPoint Presentation</vt:lpstr>
      <vt:lpstr>PowerPoint Presentation</vt:lpstr>
      <vt:lpstr>Preparing</vt:lpstr>
      <vt:lpstr>Preparing</vt:lpstr>
      <vt:lpstr>Preparing</vt:lpstr>
      <vt:lpstr>Preparing</vt:lpstr>
      <vt:lpstr>Preparing</vt:lpstr>
      <vt:lpstr>PowerPoint Presentation</vt:lpstr>
      <vt:lpstr>Remember…</vt:lpstr>
      <vt:lpstr>PowerPoint Presentation</vt:lpstr>
      <vt:lpstr>PowerPoint Presentation</vt:lpstr>
      <vt:lpstr>Online Positioning User Service</vt:lpstr>
      <vt:lpstr>NGS Products and Services</vt:lpstr>
      <vt:lpstr>PowerPoint Presentation</vt:lpstr>
      <vt:lpstr>Wait… how do I get to the NGS Beta site?</vt:lpstr>
      <vt:lpstr>PowerPoint Presentation</vt:lpstr>
      <vt:lpstr>OPUS only processes every 30s</vt:lpstr>
      <vt:lpstr>OPUS processes every 30s</vt:lpstr>
      <vt:lpstr>PowerPoint Presentation</vt:lpstr>
      <vt:lpstr>PowerPoint Presentation</vt:lpstr>
      <vt:lpstr>PowerPoint Presentation</vt:lpstr>
      <vt:lpstr>PowerPoint Presentation</vt:lpstr>
      <vt:lpstr>PowerPoint Presentation</vt:lpstr>
      <vt:lpstr>What’s the deal with GPSonBM?</vt:lpstr>
      <vt:lpstr>PowerPoint Presentation</vt:lpstr>
      <vt:lpstr>GNSS Vector eXchange (GVX)</vt:lpstr>
      <vt:lpstr>GVX ≈ RINEX for RTK/RTN data</vt:lpstr>
      <vt:lpstr>Status of GVX Exporters</vt:lpstr>
      <vt:lpstr>PowerPoint Presentation</vt:lpstr>
      <vt:lpstr>How do I get started with using  RTN data in OPUS Projects for GPSonBM?</vt:lpstr>
      <vt:lpstr>Preparations/Planning</vt:lpstr>
      <vt:lpstr>GVX Scenarios in OPUS Projects</vt:lpstr>
      <vt:lpstr>1) CORS + RTN      a) CORS are not in NCN</vt:lpstr>
      <vt:lpstr>PowerPoint Presentation</vt:lpstr>
      <vt:lpstr>PowerPoint Presentation</vt:lpstr>
      <vt:lpstr>PowerPoint Presentation</vt:lpstr>
      <vt:lpstr>PowerPoint Presentation</vt:lpstr>
      <vt:lpstr>PowerPoint Presentation</vt:lpstr>
      <vt:lpstr>PowerPoint Presentation</vt:lpstr>
      <vt:lpstr>1) CORS + RTN      b) CORS are not in NCN but have Datasheet/PID (are in IDB)</vt:lpstr>
      <vt:lpstr>PowerPoint Presentation</vt:lpstr>
      <vt:lpstr>PowerPoint Presentation</vt:lpstr>
      <vt:lpstr>CORS + RTN</vt:lpstr>
      <vt:lpstr>CORS + RTN</vt:lpstr>
      <vt:lpstr>Exporting a GVX from TBC Video Demonstration</vt:lpstr>
      <vt:lpstr>CORS + RTN for GPSonBM</vt:lpstr>
      <vt:lpstr>Required Metadata for GVXonBM</vt:lpstr>
      <vt:lpstr>Closing</vt:lpstr>
      <vt:lpstr>Closing Thoughts</vt:lpstr>
      <vt:lpstr>Additional Resources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Jeff Jalbrzikowski</dc:creator>
  <cp:lastModifiedBy>Jeff Jalbrzikowski</cp:lastModifiedBy>
  <cp:revision>118</cp:revision>
  <dcterms:created xsi:type="dcterms:W3CDTF">2024-01-19T15:09:42Z</dcterms:created>
  <dcterms:modified xsi:type="dcterms:W3CDTF">2024-05-09T16:03:12Z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44524864</vt:lpwstr>
  </property>
  <property fmtid="{D5CDD505-2E9C-101B-9397-08002B2CF9AE}" name="NXPowerLiteSettings" pid="3">
    <vt:lpwstr>F70005D002A000</vt:lpwstr>
  </property>
  <property fmtid="{D5CDD505-2E9C-101B-9397-08002B2CF9AE}" name="NXPowerLiteVersion" pid="4">
    <vt:lpwstr>D10.2.0</vt:lpwstr>
  </property>
</Properties>
</file>