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image/jpg" PartName="/ppt/media/image15.jpg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tags+xml" PartName="/ppt/tags/tag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tags+xml" PartName="/ppt/tags/tag2.xml"/>
  <Override ContentType="application/vnd.openxmlformats-officedocument.presentationml.notesSlide+xml" PartName="/ppt/notesSlides/notesSlide22.xml"/>
  <Override ContentType="application/vnd.openxmlformats-officedocument.presentationml.tags+xml" PartName="/ppt/tags/tag3.xml"/>
  <Override ContentType="application/vnd.openxmlformats-officedocument.presentationml.notesSlide+xml" PartName="/ppt/notesSlides/notesSlide23.xml"/>
  <Override ContentType="application/vnd.openxmlformats-officedocument.presentationml.tags+xml" PartName="/ppt/tags/tag4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tags+xml" PartName="/ppt/tags/tag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image/jpg" PartName="/ppt/media/image29.jpg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tags+xml" PartName="/ppt/tags/tag6.xml"/>
  <Override ContentType="application/vnd.openxmlformats-officedocument.presentationml.notesSlide+xml" PartName="/ppt/notesSlides/notesSlide34.xml"/>
  <Override ContentType="application/vnd.openxmlformats-officedocument.presentationml.tags+xml" PartName="/ppt/tags/tag7.xml"/>
  <Override ContentType="application/vnd.openxmlformats-officedocument.presentationml.notesSlide+xml" PartName="/ppt/notesSlides/notesSlide35.xml"/>
  <Override ContentType="application/vnd.openxmlformats-officedocument.presentationml.tags+xml" PartName="/ppt/tags/tag8.xml"/>
  <Override ContentType="application/vnd.openxmlformats-officedocument.presentationml.notesSlide+xml" PartName="/ppt/notesSlides/notesSlide3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7" r:id="rId2"/>
    <p:sldId id="2502" r:id="rId3"/>
    <p:sldId id="2503" r:id="rId4"/>
    <p:sldId id="2408" r:id="rId5"/>
    <p:sldId id="260" r:id="rId6"/>
    <p:sldId id="2389" r:id="rId7"/>
    <p:sldId id="1939" r:id="rId8"/>
    <p:sldId id="1988" r:id="rId9"/>
    <p:sldId id="2490" r:id="rId10"/>
    <p:sldId id="277" r:id="rId11"/>
    <p:sldId id="2507" r:id="rId12"/>
    <p:sldId id="2508" r:id="rId13"/>
    <p:sldId id="298" r:id="rId14"/>
    <p:sldId id="1397" r:id="rId15"/>
    <p:sldId id="1983" r:id="rId16"/>
    <p:sldId id="854" r:id="rId17"/>
    <p:sldId id="2464" r:id="rId18"/>
    <p:sldId id="2481" r:id="rId19"/>
    <p:sldId id="2404" r:id="rId20"/>
    <p:sldId id="2001" r:id="rId21"/>
    <p:sldId id="1453" r:id="rId22"/>
    <p:sldId id="1463" r:id="rId23"/>
    <p:sldId id="1464" r:id="rId24"/>
    <p:sldId id="1465" r:id="rId25"/>
    <p:sldId id="1466" r:id="rId26"/>
    <p:sldId id="2445" r:id="rId27"/>
    <p:sldId id="2495" r:id="rId28"/>
    <p:sldId id="2506" r:id="rId29"/>
    <p:sldId id="2443" r:id="rId30"/>
    <p:sldId id="2444" r:id="rId31"/>
    <p:sldId id="2363" r:id="rId32"/>
    <p:sldId id="2469" r:id="rId33"/>
    <p:sldId id="2470" r:id="rId34"/>
    <p:sldId id="2032" r:id="rId35"/>
    <p:sldId id="2033" r:id="rId36"/>
    <p:sldId id="2504" r:id="rId37"/>
    <p:sldId id="2505" r:id="rId38"/>
    <p:sldId id="2036" r:id="rId39"/>
    <p:sldId id="2463" r:id="rId40"/>
    <p:sldId id="2418" r:id="rId41"/>
    <p:sldId id="2407" r:id="rId42"/>
    <p:sldId id="2456" r:id="rId43"/>
    <p:sldId id="2496" r:id="rId44"/>
    <p:sldId id="2497" r:id="rId45"/>
    <p:sldId id="2449" r:id="rId46"/>
    <p:sldId id="2450" r:id="rId47"/>
    <p:sldId id="2451" r:id="rId48"/>
    <p:sldId id="2452" r:id="rId49"/>
    <p:sldId id="2501" r:id="rId50"/>
    <p:sldId id="2453" r:id="rId51"/>
    <p:sldId id="2454" r:id="rId52"/>
    <p:sldId id="2044" r:id="rId53"/>
    <p:sldId id="2400" r:id="rId54"/>
    <p:sldId id="2378" r:id="rId55"/>
    <p:sldId id="2498" r:id="rId56"/>
    <p:sldId id="2360" r:id="rId57"/>
    <p:sldId id="2476" r:id="rId58"/>
    <p:sldId id="2479" r:id="rId59"/>
    <p:sldId id="259" r:id="rId60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04" userDrawn="1">
          <p15:clr>
            <a:srgbClr val="A4A3A4"/>
          </p15:clr>
        </p15:guide>
        <p15:guide id="4" pos="576" userDrawn="1">
          <p15:clr>
            <a:srgbClr val="A4A3A4"/>
          </p15:clr>
        </p15:guide>
        <p15:guide id="5" orient="horz" pos="656" userDrawn="1">
          <p15:clr>
            <a:srgbClr val="A4A3A4"/>
          </p15:clr>
        </p15:guide>
        <p15:guide id="6" orient="horz" pos="3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88" autoAdjust="0"/>
    <p:restoredTop sz="60297" autoAdjust="0"/>
  </p:normalViewPr>
  <p:slideViewPr>
    <p:cSldViewPr snapToGrid="0" snapToObjects="1">
      <p:cViewPr varScale="1">
        <p:scale>
          <a:sx n="76" d="100"/>
          <a:sy n="76" d="100"/>
        </p:scale>
        <p:origin x="77" y="-7171"/>
      </p:cViewPr>
      <p:guideLst>
        <p:guide orient="horz" pos="2160"/>
        <p:guide pos="3840"/>
        <p:guide pos="7104"/>
        <p:guide pos="576"/>
        <p:guide orient="horz" pos="656"/>
        <p:guide orient="horz" pos="36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2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18CB5-095A-482C-A694-A1B7A471FED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29FB0-8150-449D-AB8E-6FB22E83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-We are</a:t>
            </a:r>
            <a:r>
              <a:rPr lang="en-US" baseline="0" dirty="0"/>
              <a:t> the Federal Government’s oldest scientific agency.</a:t>
            </a:r>
          </a:p>
          <a:p>
            <a:r>
              <a:rPr lang="en-US" baseline="0" dirty="0"/>
              <a:t>-part of the Executive Branch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-I know it can seem kind of strange that NGS is part of the NOS, but the origins of NGS lie with the C&amp;GS.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-we are a “Program Office” of the NOS</a:t>
            </a:r>
          </a:p>
          <a:p>
            <a:r>
              <a:rPr lang="en-US" baseline="0" dirty="0"/>
              <a:t>Survey of the Coast – 1807</a:t>
            </a:r>
          </a:p>
          <a:p>
            <a:r>
              <a:rPr lang="en-US" baseline="0" dirty="0"/>
              <a:t>Coast Survey – 1836</a:t>
            </a:r>
          </a:p>
          <a:p>
            <a:r>
              <a:rPr lang="en-US" baseline="0" dirty="0"/>
              <a:t>Coast and Geodetic Survey – 1878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NGS since 1970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17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 would like to point out we have a new,</a:t>
            </a:r>
            <a:r>
              <a:rPr lang="en-US" baseline="0" dirty="0"/>
              <a:t> official name for the network you see represented on this map, </a:t>
            </a:r>
          </a:p>
          <a:p>
            <a:r>
              <a:rPr lang="en-US" baseline="0" dirty="0"/>
              <a:t>-The NOAA CORS Network, or NCN</a:t>
            </a:r>
          </a:p>
          <a:p>
            <a:r>
              <a:rPr lang="en-US" baseline="0" dirty="0"/>
              <a:t>CLICK</a:t>
            </a:r>
          </a:p>
          <a:p>
            <a:r>
              <a:rPr lang="en-US" baseline="0" dirty="0"/>
              <a:t>-this is neat little graphic with some stats on </a:t>
            </a:r>
            <a:r>
              <a:rPr lang="en-US" baseline="0" dirty="0" err="1"/>
              <a:t>teh</a:t>
            </a:r>
            <a:r>
              <a:rPr lang="en-US" baseline="0" dirty="0"/>
              <a:t> NCN you can find on our website</a:t>
            </a:r>
          </a:p>
          <a:p>
            <a:r>
              <a:rPr lang="en-US" baseline="0" dirty="0"/>
              <a:t>-below the </a:t>
            </a:r>
            <a:r>
              <a:rPr lang="en-US" baseline="0" dirty="0" err="1"/>
              <a:t>gaphic</a:t>
            </a:r>
            <a:r>
              <a:rPr lang="en-US" baseline="0" dirty="0"/>
              <a:t> </a:t>
            </a:r>
            <a:r>
              <a:rPr lang="en-US" baseline="0" dirty="0" err="1"/>
              <a:t>youll</a:t>
            </a:r>
            <a:r>
              <a:rPr lang="en-US" baseline="0" dirty="0"/>
              <a:t> find a search bar with more information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04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-geometric component is latitude, longitude, and ellipsoid</a:t>
            </a:r>
            <a:r>
              <a:rPr lang="en-US" baseline="0" dirty="0"/>
              <a:t> height</a:t>
            </a:r>
          </a:p>
          <a:p>
            <a:r>
              <a:rPr lang="en-US" baseline="0" dirty="0"/>
              <a:t>-geopotential component is combined with the geometric components to calculate an </a:t>
            </a:r>
            <a:r>
              <a:rPr lang="en-US" baseline="0" dirty="0" err="1"/>
              <a:t>ortho</a:t>
            </a:r>
            <a:r>
              <a:rPr lang="en-US" baseline="0" dirty="0"/>
              <a:t> height or capital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529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ED05C-FEED-4026-8EA4-FCBC60F452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7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21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-Where do you see an Epoch right now in NGS data?</a:t>
            </a:r>
          </a:p>
          <a:p>
            <a:r>
              <a:rPr lang="en-US" b="1" dirty="0"/>
              <a:t>CLICK</a:t>
            </a:r>
          </a:p>
          <a:p>
            <a:endParaRPr lang="en-US" dirty="0"/>
          </a:p>
          <a:p>
            <a:r>
              <a:rPr lang="en-US" dirty="0"/>
              <a:t>Datasheets! there you see the epoch</a:t>
            </a:r>
            <a:r>
              <a:rPr lang="en-US" baseline="0" dirty="0"/>
              <a:t> of 2010.0</a:t>
            </a:r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of course OPUS Solution Reports!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that in blue over there on the right you’ll see </a:t>
            </a:r>
            <a:r>
              <a:rPr lang="en-US" i="1" dirty="0"/>
              <a:t>another</a:t>
            </a:r>
            <a:r>
              <a:rPr lang="en-US" i="1" baseline="0" dirty="0"/>
              <a:t> </a:t>
            </a:r>
            <a:r>
              <a:rPr lang="en-US" i="0" baseline="0" dirty="0"/>
              <a:t>epoch, in the ITRF, which I will explain later 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0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what is that acronym,</a:t>
            </a:r>
            <a:r>
              <a:rPr lang="en-US" baseline="0" dirty="0"/>
              <a:t> ITRF?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-it is a global reference frame,</a:t>
            </a:r>
            <a:r>
              <a:rPr lang="en-US" baseline="0" dirty="0"/>
              <a:t> the most widely adopted one, or the “gold standard” or the “Cadillac” or what-have-you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-ITRF is the internationally recognized standard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-who realizes</a:t>
            </a:r>
            <a:r>
              <a:rPr lang="en-US" baseline="0" dirty="0"/>
              <a:t> the ITRF? well, NGS contributes to the realization but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</a:t>
            </a:r>
            <a:r>
              <a:rPr lang="en-US" dirty="0"/>
              <a:t>The IERS is in responsible charge of defining, realizing and promoting the ITRF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-and the ITRF was formally adopted by the…yes, more acronyms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IUGG some years ago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046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now ITRF mentioned</a:t>
            </a:r>
            <a:r>
              <a:rPr lang="en-US" baseline="0" dirty="0"/>
              <a:t> a couple slides ago.</a:t>
            </a:r>
          </a:p>
          <a:p>
            <a:r>
              <a:rPr lang="en-US" baseline="0" dirty="0"/>
              <a:t>Most simplistic way to explain ITRF is to watch this animation.</a:t>
            </a:r>
            <a:endParaRPr lang="en-US" dirty="0"/>
          </a:p>
          <a:p>
            <a:r>
              <a:rPr lang="en-US" dirty="0"/>
              <a:t>This is </a:t>
            </a:r>
            <a:r>
              <a:rPr lang="en-US" i="1" dirty="0"/>
              <a:t>a very loose representation/visualization</a:t>
            </a:r>
            <a:r>
              <a:rPr lang="en-US" i="1" baseline="0" dirty="0"/>
              <a:t> </a:t>
            </a:r>
            <a:r>
              <a:rPr lang="en-US" baseline="0" dirty="0"/>
              <a:t>of what the ITRF is, a characterization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09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say “NATRF2022” is “fixed” to the N.A. Plate, making it a “plate fixed” frame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-the</a:t>
            </a:r>
            <a:r>
              <a:rPr lang="en-US" sz="1200" baseline="0" dirty="0"/>
              <a:t> frame is constant to itself, but rotating within ITRF, and moving in a different direction than the other 3 frames</a:t>
            </a: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249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19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9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-as you can read my slide,</a:t>
            </a:r>
            <a:r>
              <a:rPr lang="en-US" baseline="0" dirty="0"/>
              <a:t> I like to point that out because over my 2 years at NGS I’ve seen and heard this misunderstanding quite a bit</a:t>
            </a:r>
          </a:p>
          <a:p>
            <a:r>
              <a:rPr lang="en-US" baseline="0" dirty="0"/>
              <a:t>-don’t worry! it doesn’t offend us! and we do work closely with USGS, but we are separate agencies within totally different departments of the federal government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449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 NOAA CORS Network is a multi-purpose, multi-agency cooperative endeavor, combining the efforts of hundreds of government, academic, and private organizations. 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 stations are independently owned and operated. 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Each agency shares their GNSS observations and station metadata with NGS, which are analyzed and archived.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 data is distributed free of charge with multiple forms of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9FB0-8150-449D-AB8E-6FB22E8315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20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ITRF is independent of any plates, tied to the layer below, </a:t>
            </a:r>
          </a:p>
          <a:p>
            <a:r>
              <a:rPr lang="en-US" dirty="0"/>
              <a:t>-”plate-agnostic” if we want to sound all silicon valley </a:t>
            </a:r>
            <a:r>
              <a:rPr lang="en-US" dirty="0" err="1"/>
              <a:t>ish</a:t>
            </a:r>
            <a:endParaRPr lang="en-US" dirty="0"/>
          </a:p>
          <a:p>
            <a:r>
              <a:rPr lang="en-US" dirty="0"/>
              <a:t>-the plates go down about 200 km (125 mi) deep below our feet right now, as we’re on a continental plate</a:t>
            </a:r>
          </a:p>
          <a:p>
            <a:r>
              <a:rPr lang="en-US" dirty="0"/>
              <a:t>--(oceanic plates are roughly half the thickness, like 100 km)</a:t>
            </a:r>
          </a:p>
          <a:p>
            <a:r>
              <a:rPr lang="en-US" dirty="0"/>
              <a:t>-</a:t>
            </a:r>
            <a:r>
              <a:rPr lang="en-US" dirty="0">
                <a:sym typeface="Wingdings" panose="05000000000000000000" pitchFamily="2" charset="2"/>
              </a:rPr>
              <a:t> but thickness of the tectonic plates varies greatly, from down to 15 km up over the 200 km I mentioned earlier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9FB0-8150-449D-AB8E-6FB22E8315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6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-Where do you see an Epoch right now in NGS data?</a:t>
            </a:r>
          </a:p>
          <a:p>
            <a:r>
              <a:rPr lang="en-US" b="1" dirty="0"/>
              <a:t>CLICK</a:t>
            </a:r>
          </a:p>
          <a:p>
            <a:endParaRPr lang="en-US" dirty="0"/>
          </a:p>
          <a:p>
            <a:r>
              <a:rPr lang="en-US" dirty="0"/>
              <a:t>Datasheets! there you see the epoch</a:t>
            </a:r>
            <a:r>
              <a:rPr lang="en-US" baseline="0" dirty="0"/>
              <a:t> of 2010.0</a:t>
            </a:r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of course OPUS Solution Reports!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that in blue over there on the right you’ll see </a:t>
            </a:r>
            <a:r>
              <a:rPr lang="en-US" i="1" dirty="0"/>
              <a:t>another</a:t>
            </a:r>
            <a:r>
              <a:rPr lang="en-US" i="1" baseline="0" dirty="0"/>
              <a:t> </a:t>
            </a:r>
            <a:r>
              <a:rPr lang="en-US" i="0" baseline="0" dirty="0"/>
              <a:t>epoch, in the ITRF, which I will explain later 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983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-Where do you see an Epoch right now in NGS data?</a:t>
            </a:r>
          </a:p>
          <a:p>
            <a:endParaRPr lang="en-US" dirty="0"/>
          </a:p>
          <a:p>
            <a:r>
              <a:rPr lang="en-US" dirty="0"/>
              <a:t>Datasheets! there you see the epoch</a:t>
            </a:r>
            <a:r>
              <a:rPr lang="en-US" baseline="0" dirty="0"/>
              <a:t> of 2010.0</a:t>
            </a:r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of course OPUS Solution Reports!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that in blue over there on the right you’ll see </a:t>
            </a:r>
            <a:r>
              <a:rPr lang="en-US" i="1" dirty="0"/>
              <a:t>another</a:t>
            </a:r>
            <a:r>
              <a:rPr lang="en-US" i="1" baseline="0" dirty="0"/>
              <a:t> </a:t>
            </a:r>
            <a:r>
              <a:rPr lang="en-US" i="0" baseline="0" dirty="0"/>
              <a:t>epoch, in the ITRF, which I will explain later 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691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-Where do you see an Epoch right now in NGS data?</a:t>
            </a:r>
          </a:p>
          <a:p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of course OPUS Solution Reports!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that in blue over there on the right you’ll see </a:t>
            </a:r>
            <a:r>
              <a:rPr lang="en-US" i="1" dirty="0"/>
              <a:t>another</a:t>
            </a:r>
            <a:r>
              <a:rPr lang="en-US" i="1" baseline="0" dirty="0"/>
              <a:t> </a:t>
            </a:r>
            <a:r>
              <a:rPr lang="en-US" i="0" baseline="0" dirty="0"/>
              <a:t>epoch, in the ITRF, which I will explain later 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744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969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-Where do you see an Epoch right now in NGS data?</a:t>
            </a:r>
          </a:p>
          <a:p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of course OPUS Solution Reports!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that in blue over there on the right you’ll see </a:t>
            </a:r>
            <a:r>
              <a:rPr lang="en-US" i="1" dirty="0"/>
              <a:t>another</a:t>
            </a:r>
            <a:r>
              <a:rPr lang="en-US" i="1" baseline="0" dirty="0"/>
              <a:t> </a:t>
            </a:r>
            <a:r>
              <a:rPr lang="en-US" i="0" baseline="0" dirty="0"/>
              <a:t>epoch, in the ITRF, which I will explain later 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502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029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Historically NGS has been inconsistent with these top two words.  </a:t>
            </a:r>
          </a:p>
          <a:p>
            <a:r>
              <a:rPr lang="en-US" dirty="0"/>
              <a:t>Going forward, we will use them as:</a:t>
            </a:r>
          </a:p>
          <a:p>
            <a:pPr lvl="1"/>
            <a:r>
              <a:rPr lang="en-US" dirty="0"/>
              <a:t>Conversion:  Meaning to change the type of coordinate without changing the datum or frame</a:t>
            </a:r>
          </a:p>
          <a:p>
            <a:pPr lvl="1"/>
            <a:r>
              <a:rPr lang="en-US" dirty="0"/>
              <a:t>Transformation:  Meaning to change the datum or frame, without changing the type of coordinate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6041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-so you’ve probably seen that phrase that I have front and center here, NSRS Modernization</a:t>
            </a:r>
          </a:p>
          <a:p>
            <a:r>
              <a:rPr lang="en-US" dirty="0"/>
              <a:t>-that’s the blanket</a:t>
            </a:r>
            <a:r>
              <a:rPr lang="en-US" baseline="0" dirty="0"/>
              <a:t> term we use to refer to not just the new </a:t>
            </a:r>
            <a:r>
              <a:rPr lang="en-US" baseline="0" dirty="0" err="1"/>
              <a:t>datums</a:t>
            </a:r>
            <a:r>
              <a:rPr lang="en-US" baseline="0" dirty="0"/>
              <a:t> but other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4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8663" indent="-2794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2363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1625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0888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80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924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496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FAF5C0-36E2-4EA1-8339-41C33C35736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NGS develops and maintains the National Spatial Reference System, a national coordinate system that provides the foundation for transportation, navigation, land record systems, mapping and charting efforts, and a multitude of scientific and engineering applications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You’ve all seen this or some similar graphic I’m sure.  That bottom layer… that’s our baby, the NSRS.</a:t>
            </a:r>
          </a:p>
        </p:txBody>
      </p:sp>
    </p:spTree>
    <p:extLst>
      <p:ext uri="{BB962C8B-B14F-4D97-AF65-F5344CB8AC3E}">
        <p14:creationId xmlns:p14="http://schemas.microsoft.com/office/powerpoint/2010/main" val="3594500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What’s the magnitude of the horizontal datum shift across Pennsylvania?</a:t>
            </a: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Minimum Shift ~3.75 feet</a:t>
            </a: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Maximum Shift ~3.97</a:t>
            </a:r>
          </a:p>
          <a:p>
            <a:pPr algn="l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Remember this is just an estimation, don’t hold me to the numbers please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6246-21F9-416C-BD6D-2D5049A046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3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7191B-5443-0B49-80DC-518BB88BFE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43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81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the SPCS83 zones</a:t>
            </a:r>
            <a:r>
              <a:rPr lang="en-US" baseline="0" dirty="0"/>
              <a:t> as a frame of reference</a:t>
            </a:r>
          </a:p>
          <a:p>
            <a:endParaRPr lang="en-US" baseline="0" dirty="0"/>
          </a:p>
          <a:p>
            <a:r>
              <a:rPr lang="en-US" baseline="0" dirty="0"/>
              <a:t>NOTE that the color shading of these zones is matched to that of the Preliminary SPCS2022 Zones that follow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5449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85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Transforming your data</a:t>
            </a:r>
          </a:p>
          <a:p>
            <a:endParaRPr lang="en-US" dirty="0"/>
          </a:p>
          <a:p>
            <a:r>
              <a:rPr lang="en-US" dirty="0"/>
              <a:t>NCAT - NGS Coordinate Conversion and Transformation Tool</a:t>
            </a:r>
          </a:p>
          <a:p>
            <a:endParaRPr lang="en-US" dirty="0"/>
          </a:p>
          <a:p>
            <a:r>
              <a:rPr lang="en-US" dirty="0"/>
              <a:t>available now: ASCII upload and Web Services</a:t>
            </a:r>
          </a:p>
          <a:p>
            <a:endParaRPr lang="en-US" dirty="0"/>
          </a:p>
          <a:p>
            <a:r>
              <a:rPr lang="en-US" dirty="0"/>
              <a:t>ask your software providers about integration</a:t>
            </a:r>
          </a:p>
          <a:p>
            <a:endParaRPr lang="en-US" dirty="0"/>
          </a:p>
          <a:p>
            <a:r>
              <a:rPr lang="en-US" dirty="0"/>
              <a:t>we envision this as most popular method of access</a:t>
            </a:r>
          </a:p>
          <a:p>
            <a:endParaRPr lang="en-US" dirty="0"/>
          </a:p>
          <a:p>
            <a:r>
              <a:rPr lang="en-US" dirty="0"/>
              <a:t>Industry Workshop held this year – </a:t>
            </a:r>
            <a:r>
              <a:rPr lang="en-US" dirty="0" err="1"/>
              <a:t>esri</a:t>
            </a:r>
            <a:r>
              <a:rPr lang="en-US" dirty="0"/>
              <a:t>, </a:t>
            </a:r>
            <a:r>
              <a:rPr lang="en-US" dirty="0" err="1"/>
              <a:t>trimble</a:t>
            </a:r>
            <a:r>
              <a:rPr lang="en-US" baseline="0" dirty="0"/>
              <a:t>, </a:t>
            </a:r>
            <a:r>
              <a:rPr lang="en-US" baseline="0" dirty="0" err="1"/>
              <a:t>bluemarble</a:t>
            </a:r>
            <a:r>
              <a:rPr lang="en-US" baseline="0" dirty="0"/>
              <a:t>, all the major well known names were represented</a:t>
            </a:r>
            <a:endParaRPr lang="en-US" dirty="0"/>
          </a:p>
          <a:p>
            <a:endParaRPr lang="en-US" dirty="0"/>
          </a:p>
          <a:p>
            <a:r>
              <a:rPr lang="en-US" dirty="0"/>
              <a:t>labeling a year for each dataset?</a:t>
            </a:r>
          </a:p>
          <a:p>
            <a:endParaRPr lang="en-US" dirty="0"/>
          </a:p>
          <a:p>
            <a:r>
              <a:rPr lang="en-US" dirty="0"/>
              <a:t>something in-between that works for your needs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5857B-6BAE-944B-AAB1-ECC8570D13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3701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What’s the goal of the</a:t>
            </a:r>
            <a:r>
              <a:rPr lang="en-US" sz="1200" baseline="0" dirty="0">
                <a:latin typeface="Cambria" panose="02040503050406030204" pitchFamily="18" charset="0"/>
                <a:ea typeface="Cambria" panose="02040503050406030204" pitchFamily="18" charset="0"/>
              </a:rPr>
              <a:t> way NATRF2022 was designed, by including 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EPP2022 and IFVM2022</a:t>
            </a: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Does a database of manholes in PA need cm-level coordinate updates on an annual basis?  Probably</a:t>
            </a:r>
            <a:r>
              <a:rPr lang="en-US" sz="1200" baseline="0" dirty="0">
                <a:latin typeface="Cambria" panose="02040503050406030204" pitchFamily="18" charset="0"/>
                <a:ea typeface="Cambria" panose="02040503050406030204" pitchFamily="18" charset="0"/>
              </a:rPr>
              <a:t> not.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5857B-6BAE-944B-AAB1-ECC8570D13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1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remember, today’s presentation is not JUST about new </a:t>
            </a:r>
            <a:r>
              <a:rPr lang="en-US" dirty="0" err="1"/>
              <a:t>datums</a:t>
            </a:r>
            <a:r>
              <a:rPr lang="en-US" dirty="0"/>
              <a:t>, it is about</a:t>
            </a:r>
            <a:r>
              <a:rPr lang="en-US" baseline="0" dirty="0"/>
              <a:t> modernizing the NSRS as a whole.</a:t>
            </a:r>
          </a:p>
          <a:p>
            <a:endParaRPr lang="en-US" baseline="0" dirty="0"/>
          </a:p>
          <a:p>
            <a:r>
              <a:rPr lang="en-US" baseline="0" dirty="0"/>
              <a:t>You don’t know what the NSRS is?  Stay tuned, we’ll get there as we go along.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99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06663" y="554038"/>
            <a:ext cx="4903787" cy="2759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9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70" indent="-295354" defTabSz="9649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6450" indent="-236619" defTabSz="9649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1365" indent="-236619" defTabSz="9649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6281" indent="-236619" defTabSz="9649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9587" indent="-236619" defTabSz="9649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2893" indent="-236619" defTabSz="9649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199" indent="-236619" defTabSz="9649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9505" indent="-236619" defTabSz="9649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649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198DFF-37DE-4FAA-9E29-95275F2A0D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49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NGS Overview, New Point Types and Opus Updates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06/26/2020</a:t>
            </a:r>
          </a:p>
        </p:txBody>
      </p:sp>
    </p:spTree>
    <p:extLst>
      <p:ext uri="{BB962C8B-B14F-4D97-AF65-F5344CB8AC3E}">
        <p14:creationId xmlns:p14="http://schemas.microsoft.com/office/powerpoint/2010/main" val="307667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Follow up thought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-like it or not, we know that the vast majority of our users are obtaining NSRS coordinates via OPUS</a:t>
            </a:r>
          </a:p>
          <a:p>
            <a:r>
              <a:rPr lang="en-US" dirty="0"/>
              <a:t>-while that is our plan for the future </a:t>
            </a:r>
            <a:r>
              <a:rPr lang="en-US"/>
              <a:t>of primary access, </a:t>
            </a:r>
            <a:r>
              <a:rPr lang="en-US" dirty="0"/>
              <a:t>modernized NSRS, as of now the official form of access (specifically to NAVD88) truly is to “touch brass” as they say </a:t>
            </a:r>
            <a:r>
              <a:rPr lang="en-US" dirty="0">
                <a:sym typeface="Wingdings" panose="05000000000000000000" pitchFamily="2" charset="2"/>
              </a:rPr>
              <a:t> meaning occupy a benchmark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C7C2-2797-4141-BEE3-A4E0AD397B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here we have 3 screenshots, first here showing the Production OPUS Projects gateway page </a:t>
            </a:r>
          </a:p>
          <a:p>
            <a:r>
              <a:rPr lang="en-US" b="1" baseline="0" dirty="0"/>
              <a:t>CLICK</a:t>
            </a:r>
          </a:p>
          <a:p>
            <a:r>
              <a:rPr lang="en-US" dirty="0"/>
              <a:t>Second is</a:t>
            </a:r>
            <a:r>
              <a:rPr lang="en-US" baseline="0" dirty="0"/>
              <a:t> the Beta page, with the text here showing the URL for our Beta homepage</a:t>
            </a:r>
          </a:p>
          <a:p>
            <a:r>
              <a:rPr lang="en-US" baseline="0" dirty="0"/>
              <a:t>-How do you find that beta page?  substitute “beta” for “www”</a:t>
            </a:r>
          </a:p>
          <a:p>
            <a:r>
              <a:rPr lang="en-US" baseline="0" dirty="0"/>
              <a:t>-or most tools that have a beta will have a link to that beta platform</a:t>
            </a:r>
          </a:p>
          <a:p>
            <a:r>
              <a:rPr lang="en-US" b="1" baseline="0" dirty="0"/>
              <a:t>CLICK</a:t>
            </a:r>
          </a:p>
          <a:p>
            <a:r>
              <a:rPr lang="en-US" baseline="0" dirty="0"/>
              <a:t>Last is the Development or DEV example, which again you will not see unless via a demo from NGS personnel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8C030-6EFD-4E8C-8A9A-285A35F123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68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8C030-6EFD-4E8C-8A9A-285A35F123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27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https://geodesy.noaa.gov/OPUS-cgi/OPUS-Projects/OpusProjects.prl?action=manage_project&amp;project_keyword=nap025a&amp;manager_keyword=nap025a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603884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5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y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877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ED4E-B04A-4590-40F3-32E45C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3EB96-C9D2-15A9-D761-E251560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47120" cy="914400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4F121D3-B0F5-EAB9-2BCA-643BA7FB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247120" cy="484632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7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0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3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37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slideLayouts/slideLayout13.xml" Type="http://schemas.openxmlformats.org/officeDocument/2006/relationships/slideLayout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17" Target="../media/image1.jpeg" Type="http://schemas.openxmlformats.org/officeDocument/2006/relationships/image"/><Relationship Id="rId2" Target="../slideLayouts/slideLayout2.xml" Type="http://schemas.openxmlformats.org/officeDocument/2006/relationships/slideLayout"/><Relationship Id="rId16" Target="../theme/theme1.xml" Type="http://schemas.openxmlformats.org/officeDocument/2006/relationships/theme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slideLayouts/slideLayout15.xml" Type="http://schemas.openxmlformats.org/officeDocument/2006/relationships/slideLayout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16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F016A468-B10C-E94D-B4AE-FD48B5E66BC0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D3D538F9-49A3-B84F-B36B-A7030CDE5D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  <p:sldLayoutId id="2147483664" r:id="rId15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7" Target="../media/image22.pn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21.png" Type="http://schemas.openxmlformats.org/officeDocument/2006/relationships/image"/><Relationship Id="rId5" Target="../media/image20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8.xml" Type="http://schemas.openxmlformats.org/officeDocument/2006/relationships/slideLayout"/><Relationship Id="rId6" Target="../media/image33.jpeg" Type="http://schemas.openxmlformats.org/officeDocument/2006/relationships/image"/><Relationship Id="rId5" Target="../media/image34.jpeg" Type="http://schemas.openxmlformats.org/officeDocument/2006/relationships/image"/><Relationship Id="rId4" Target="../media/image37.png" Type="http://schemas.openxmlformats.org/officeDocument/2006/relationships/image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0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51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52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15.xml" Type="http://schemas.openxmlformats.org/officeDocument/2006/relationships/slideLayout"/><Relationship Id="rId5" Target="../media/image43.jpe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4.png"/></Relationships>
</file>

<file path=ppt/slides/_rels/slide55.xml.rels><?xml version="1.0" encoding="UTF-8" standalone="yes" ?><Relationships xmlns="http://schemas.openxmlformats.org/package/2006/relationships"><Relationship Id="rId8" Target="https://www.ngs.noaa.gov/web_services/ncat/index.shtml" TargetMode="External" Type="http://schemas.openxmlformats.org/officeDocument/2006/relationships/hyperlink"/><Relationship Id="rId3" Target="../notesSlides/notesSlide35.xml" Type="http://schemas.openxmlformats.org/officeDocument/2006/relationships/notesSlide"/><Relationship Id="rId7" Target="../media/image46.png" Type="http://schemas.openxmlformats.org/officeDocument/2006/relationships/image"/><Relationship Id="rId2" Target="../slideLayouts/slideLayout2.xml" Type="http://schemas.openxmlformats.org/officeDocument/2006/relationships/slideLayout"/><Relationship Id="rId1" Target="../tags/tag7.xml" Type="http://schemas.openxmlformats.org/officeDocument/2006/relationships/tags"/><Relationship Id="rId6" Target="https://github.com/noaa-ngs/ncat-lib" TargetMode="External" Type="http://schemas.openxmlformats.org/officeDocument/2006/relationships/hyperlink"/><Relationship Id="rId5" Target="../media/image45.jpeg" Type="http://schemas.openxmlformats.org/officeDocument/2006/relationships/image"/><Relationship Id="rId4" Target="https://geodesy.noaa.gov/NCAT/" TargetMode="External" Type="http://schemas.openxmlformats.org/officeDocument/2006/relationships/hyperlink"/><Relationship Id="rId9" Target="../media/image47.png" Type="http://schemas.openxmlformats.org/officeDocument/2006/relationships/image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s.noaa.gov/ADVISORS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s.noaa.gov/datums/newdatums/TrackOurProgress.s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eodesy.noaa.gov/web/science_edu/webinar_series/2022-are-you-done-yet.shtml" TargetMode="External"/><Relationship Id="rId4" Type="http://schemas.openxmlformats.org/officeDocument/2006/relationships/hyperlink" Target="https://geodesy.noaa.gov/datums/newdatums/FAQNewDatums.s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81F2AE08-6BDE-4BF0-A9DA-569A06265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755" y="1288778"/>
            <a:ext cx="10525245" cy="1823068"/>
          </a:xfrm>
        </p:spPr>
        <p:txBody>
          <a:bodyPr anchor="t">
            <a:normAutofit fontScale="90000"/>
          </a:bodyPr>
          <a:lstStyle/>
          <a:p>
            <a:r>
              <a:rPr lang="en-US" sz="6000" dirty="0"/>
              <a:t>Geodesy for the Photogrammetrist</a:t>
            </a:r>
            <a:br>
              <a:rPr lang="en-US" dirty="0"/>
            </a:br>
            <a:r>
              <a:rPr lang="en-US" sz="3600" dirty="0"/>
              <a:t>Benchmarks and Beyond</a:t>
            </a:r>
            <a:endParaRPr lang="en-US" dirty="0"/>
          </a:p>
        </p:txBody>
      </p:sp>
      <p:sp>
        <p:nvSpPr>
          <p:cNvPr id="15" name="Event">
            <a:extLst>
              <a:ext uri="{FF2B5EF4-FFF2-40B4-BE49-F238E27FC236}">
                <a16:creationId xmlns:a16="http://schemas.microsoft.com/office/drawing/2014/main" id="{7A4A8595-C901-4916-B243-6D2AD16E6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111846"/>
            <a:ext cx="12192000" cy="108423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ASPRS EGLR Technical Meeting</a:t>
            </a: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October 2024</a:t>
            </a:r>
          </a:p>
        </p:txBody>
      </p:sp>
      <p:sp>
        <p:nvSpPr>
          <p:cNvPr id="16" name="Name POC">
            <a:extLst>
              <a:ext uri="{FF2B5EF4-FFF2-40B4-BE49-F238E27FC236}">
                <a16:creationId xmlns:a16="http://schemas.microsoft.com/office/drawing/2014/main" id="{F6137DED-D925-4B47-B611-ADB0471A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196080"/>
            <a:ext cx="12191999" cy="26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Jeff Jalbrzikowski, P.S., GISP, CFS</a:t>
            </a:r>
          </a:p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Appalachian Regional Geodetic Advisor</a:t>
            </a:r>
          </a:p>
          <a:p>
            <a:pPr algn="ctr">
              <a:spcBef>
                <a:spcPts val="2400"/>
              </a:spcBef>
            </a:pP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jeff.jalbrzikowski@noaa.gov</a:t>
            </a:r>
          </a:p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240-988-5486</a:t>
            </a:r>
          </a:p>
        </p:txBody>
      </p:sp>
    </p:spTree>
    <p:extLst>
      <p:ext uri="{BB962C8B-B14F-4D97-AF65-F5344CB8AC3E}">
        <p14:creationId xmlns:p14="http://schemas.microsoft.com/office/powerpoint/2010/main" val="3413184162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F4164-5E70-4122-880E-AB624C8F7D6E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2B19B-B2AD-46F9-A2F4-6DAE829DACC9}"/>
              </a:ext>
            </a:extLst>
          </p:cNvPr>
          <p:cNvSpPr txBox="1"/>
          <p:nvPr/>
        </p:nvSpPr>
        <p:spPr>
          <a:xfrm>
            <a:off x="230662" y="3479793"/>
            <a:ext cx="11330557" cy="248478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304823" eaLnBrk="0" fontAlgn="base" hangingPunct="0">
              <a:spcBef>
                <a:spcPts val="800"/>
              </a:spcBef>
              <a:spcAft>
                <a:spcPct val="0"/>
              </a:spcAft>
              <a:tabLst>
                <a:tab algn="l" pos="0"/>
              </a:tabLst>
            </a:pPr>
            <a:r>
              <a:rPr altLang="zh-CN" b="1" dirty="0" lang="en-US" sz="32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6030504020204" pitchFamily="34" typeface="Open Sans"/>
                <a:sym typeface="Open Sans"/>
              </a:rPr>
              <a:t>access</a:t>
            </a:r>
            <a:r>
              <a:rPr altLang="zh-CN" dirty="0" lang="en-US" sz="32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6030504020204" pitchFamily="34" typeface="Open Sans"/>
                <a:sym typeface="Open Sans"/>
              </a:rPr>
              <a:t>… ? </a:t>
            </a:r>
            <a:r>
              <a:rPr altLang="zh-CN" dirty="0" lang="en-US" sz="32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6030504020204" pitchFamily="34" typeface="Open Sans"/>
                <a:sym charset="2" panose="05000000000000000000" pitchFamily="2" typeface="Wingdings"/>
              </a:rPr>
              <a:t>= traditionally  marks/disks/objects</a:t>
            </a:r>
          </a:p>
          <a:p>
            <a:pPr defTabSz="304823" eaLnBrk="0" fontAlgn="base" hangingPunct="0">
              <a:spcBef>
                <a:spcPts val="800"/>
              </a:spcBef>
              <a:spcAft>
                <a:spcPct val="0"/>
              </a:spcAft>
              <a:tabLst>
                <a:tab algn="l" pos="0"/>
                <a:tab algn="l" pos="1756789"/>
              </a:tabLst>
            </a:pPr>
            <a:r>
              <a:rPr altLang="zh-CN" dirty="0" lang="en-US" sz="32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6030504020204" pitchFamily="34" typeface="Open Sans"/>
                <a:sym charset="2" panose="05000000000000000000" pitchFamily="2" typeface="Wingdings"/>
              </a:rPr>
              <a:t>		 = modern and future  </a:t>
            </a:r>
            <a:r>
              <a:rPr altLang="zh-CN" b="1" dirty="0" lang="en-US" sz="32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6030504020204" pitchFamily="34" typeface="Open Sans"/>
                <a:sym charset="2" panose="05000000000000000000" pitchFamily="2" typeface="Wingdings"/>
              </a:rPr>
              <a:t>NOAA CORS Network (NCN)</a:t>
            </a:r>
          </a:p>
          <a:p>
            <a:pPr defTabSz="304823" eaLnBrk="0" fontAlgn="base" hangingPunct="0">
              <a:spcBef>
                <a:spcPct val="20000"/>
              </a:spcBef>
              <a:spcAft>
                <a:spcPct val="0"/>
              </a:spcAft>
              <a:tabLst>
                <a:tab algn="l" pos="0"/>
              </a:tabLst>
            </a:pPr>
            <a:endParaRPr altLang="zh-CN" dirty="0" lang="en-US" sz="3200">
              <a:solidFill>
                <a:prstClr val="black"/>
              </a:solidFill>
              <a:latin charset="0" panose="02040503050406030204" pitchFamily="18" typeface="Cambria"/>
              <a:ea charset="0" panose="02040503050406030204" pitchFamily="18" typeface="Cambria"/>
              <a:cs charset="0" panose="020B0606030504020204" pitchFamily="34" typeface="Open Sans"/>
              <a:sym charset="2" panose="05000000000000000000" pitchFamily="2" typeface="Wingdings"/>
            </a:endParaRPr>
          </a:p>
          <a:p>
            <a:pPr defTabSz="304823" eaLnBrk="0" fontAlgn="base" hangingPunct="0">
              <a:spcBef>
                <a:spcPct val="20000"/>
              </a:spcBef>
              <a:spcAft>
                <a:spcPct val="0"/>
              </a:spcAft>
              <a:tabLst>
                <a:tab algn="l" pos="0"/>
              </a:tabLst>
            </a:pPr>
            <a:r>
              <a:rPr altLang="zh-CN" dirty="0" lang="en-US" sz="32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6030504020204" pitchFamily="34" typeface="Open Sans"/>
                <a:sym charset="2" panose="05000000000000000000" pitchFamily="2" typeface="Wingdings"/>
              </a:rPr>
              <a:t>								</a:t>
            </a:r>
            <a:r>
              <a:rPr altLang="zh-CN" dirty="0" i="1" lang="en-US" sz="32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6030504020204" pitchFamily="34" typeface="Open Sans"/>
                <a:sym charset="2" panose="05000000000000000000" pitchFamily="2" typeface="Wingdings"/>
              </a:rPr>
              <a:t>via OPUS</a:t>
            </a:r>
          </a:p>
          <a:p>
            <a:endParaRPr dirty="0" lang="en-US" sz="800"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B44282BC-9CDC-4D1E-8733-3CD695C19A38}"/>
              </a:ext>
            </a:extLst>
          </p:cNvPr>
          <p:cNvCxnSpPr>
            <a:cxnSpLocks/>
          </p:cNvCxnSpPr>
          <p:nvPr/>
        </p:nvCxnSpPr>
        <p:spPr>
          <a:xfrm flipV="1" rot="10800000">
            <a:off x="10133464" y="4536054"/>
            <a:ext cx="1347147" cy="1308045"/>
          </a:xfrm>
          <a:prstGeom prst="curvedConnector3">
            <a:avLst>
              <a:gd fmla="val -32275" name="adj1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">
            <a:extLst>
              <a:ext uri="{FF2B5EF4-FFF2-40B4-BE49-F238E27FC236}">
                <a16:creationId xmlns:a16="http://schemas.microsoft.com/office/drawing/2014/main" id="{262BD7AC-8C6A-4B9C-8AB1-C8BF72B2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2172"/>
            <a:ext cx="12192000" cy="1960569"/>
          </a:xfrm>
        </p:spPr>
        <p:txBody>
          <a:bodyPr/>
          <a:lstStyle/>
          <a:p>
            <a:pPr algn="ctr" indent="0" marL="0">
              <a:buNone/>
            </a:pPr>
            <a:r>
              <a:rPr altLang="zh-CN" dirty="0" lang="en-US" sz="3200">
                <a:cs charset="0" panose="020B0606030504020204" pitchFamily="34" typeface="Open Sans"/>
              </a:rPr>
              <a:t>To define, maintain and provide access to the                     </a:t>
            </a:r>
            <a:r>
              <a:rPr altLang="zh-CN" b="1" dirty="0" lang="en-US" sz="4933">
                <a:solidFill>
                  <a:srgbClr val="C00000"/>
                </a:solidFill>
                <a:cs charset="0" panose="020B0606030504020204" pitchFamily="34" typeface="Open Sans"/>
              </a:rPr>
              <a:t>National Spatial Reference System (NSRS) </a:t>
            </a:r>
            <a:r>
              <a:rPr altLang="zh-CN" dirty="0" lang="en-US" sz="3200">
                <a:cs charset="0" panose="020B0606030504020204" pitchFamily="34" typeface="Open Sans"/>
              </a:rPr>
              <a:t>to meet our Nation’s economic, social, and environmental needs.</a:t>
            </a:r>
            <a:endParaRPr dirty="0" lang="en-US" sz="3200"/>
          </a:p>
        </p:txBody>
      </p:sp>
      <p:pic>
        <p:nvPicPr>
          <p:cNvPr id="42" name="OPUS ss">
            <a:extLst>
              <a:ext uri="{FF2B5EF4-FFF2-40B4-BE49-F238E27FC236}">
                <a16:creationId xmlns:a16="http://schemas.microsoft.com/office/drawing/2014/main" id="{12CF080A-FEE7-43EA-9179-4DCE1EEF1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"/>
          <a:stretch/>
        </p:blipFill>
        <p:spPr>
          <a:xfrm>
            <a:off x="4198521" y="4765965"/>
            <a:ext cx="5864411" cy="2034543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F4C358B-9CB7-4B74-8BE3-5AA2797E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lang="en-US"/>
              <a:t>NGS Mission</a:t>
            </a:r>
          </a:p>
        </p:txBody>
      </p:sp>
    </p:spTree>
    <p:extLst>
      <p:ext uri="{BB962C8B-B14F-4D97-AF65-F5344CB8AC3E}">
        <p14:creationId xmlns:p14="http://schemas.microsoft.com/office/powerpoint/2010/main" val="25306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30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RO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5" y="32017"/>
            <a:ext cx="4731257" cy="54903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BE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32" y="1639668"/>
            <a:ext cx="4731257" cy="49908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DEV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50" y="3250914"/>
            <a:ext cx="4721303" cy="54915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234707" y="389745"/>
            <a:ext cx="362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www.ngs.noaa.gov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5888" y="1595408"/>
            <a:ext cx="362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beta.ngs.noaa.gov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8276" y="3704191"/>
            <a:ext cx="3629725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Remember, you won’t see the DEV environment…</a:t>
            </a:r>
          </a:p>
        </p:txBody>
      </p:sp>
    </p:spTree>
    <p:extLst>
      <p:ext uri="{BB962C8B-B14F-4D97-AF65-F5344CB8AC3E}">
        <p14:creationId xmlns:p14="http://schemas.microsoft.com/office/powerpoint/2010/main" val="17955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515" y="2616271"/>
            <a:ext cx="6086324" cy="1143000"/>
          </a:xfrm>
        </p:spPr>
        <p:txBody>
          <a:bodyPr>
            <a:noAutofit/>
          </a:bodyPr>
          <a:lstStyle/>
          <a:p>
            <a:r>
              <a:rPr lang="en-US" sz="5067" dirty="0">
                <a:cs typeface="Times New Roman" panose="02020603050405020304" pitchFamily="18" charset="0"/>
              </a:rPr>
              <a:t>Wait… how do I get to the NGS Beta site?</a:t>
            </a:r>
          </a:p>
        </p:txBody>
      </p:sp>
    </p:spTree>
    <p:extLst>
      <p:ext uri="{BB962C8B-B14F-4D97-AF65-F5344CB8AC3E}">
        <p14:creationId xmlns:p14="http://schemas.microsoft.com/office/powerpoint/2010/main" val="15791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90264"/>
            <a:ext cx="9144000" cy="5029197"/>
          </a:xfrm>
        </p:spPr>
        <p:txBody>
          <a:bodyPr/>
          <a:lstStyle/>
          <a:p>
            <a:pPr marL="228589" indent="0" algn="ctr">
              <a:buNone/>
            </a:pPr>
            <a:r>
              <a:rPr lang="en-US" sz="8000" dirty="0"/>
              <a:t>www.ngs.noaa.gov</a:t>
            </a:r>
          </a:p>
          <a:p>
            <a:pPr marL="228589" indent="0" algn="ctr">
              <a:buNone/>
            </a:pPr>
            <a:endParaRPr lang="en-US" sz="7200" dirty="0"/>
          </a:p>
          <a:p>
            <a:pPr marL="228589" indent="0" algn="ctr">
              <a:buNone/>
            </a:pPr>
            <a:r>
              <a:rPr lang="en-US" sz="8000" b="1" dirty="0"/>
              <a:t>beta</a:t>
            </a:r>
            <a:r>
              <a:rPr lang="en-US" sz="8000" dirty="0"/>
              <a:t>.ngs.noaa.gov</a:t>
            </a:r>
          </a:p>
        </p:txBody>
      </p:sp>
      <p:sp>
        <p:nvSpPr>
          <p:cNvPr id="2" name="Down Arrow 1"/>
          <p:cNvSpPr/>
          <p:nvPr/>
        </p:nvSpPr>
        <p:spPr>
          <a:xfrm>
            <a:off x="2781305" y="1771651"/>
            <a:ext cx="1171575" cy="19812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9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7825" y="364866"/>
            <a:ext cx="8915400" cy="805079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Online Positioning User Service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5000" y="1018281"/>
            <a:ext cx="11252200" cy="5361905"/>
          </a:xfrm>
        </p:spPr>
        <p:txBody>
          <a:bodyPr>
            <a:noAutofit/>
          </a:bodyPr>
          <a:lstStyle/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dual frequency receiver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static observations (via RINEX </a:t>
            </a:r>
            <a:r>
              <a:rPr lang="en-US" sz="2400" dirty="0">
                <a:sym typeface="Wingdings" panose="05000000000000000000" pitchFamily="2" charset="2"/>
              </a:rPr>
              <a:t> ABCD123x</a:t>
            </a:r>
            <a:r>
              <a:rPr lang="en-US" sz="2400" dirty="0"/>
              <a:t>.24o)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30 seconds epoch/logging rate aka recording interval</a:t>
            </a:r>
          </a:p>
          <a:p>
            <a:pPr marL="457189" lvl="1" indent="0">
              <a:spcBef>
                <a:spcPts val="1800"/>
              </a:spcBef>
              <a:spcAft>
                <a:spcPts val="300"/>
              </a:spcAft>
              <a:buNone/>
            </a:pPr>
            <a:r>
              <a:rPr lang="en-US" dirty="0">
                <a:ea typeface="Cambria" panose="02040503050406030204" pitchFamily="18" charset="0"/>
              </a:rPr>
              <a:t>OPUS Rapid Static (OPUS-RS)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15 minutes to 2 hours of GPS data</a:t>
            </a:r>
          </a:p>
          <a:p>
            <a:pPr marL="457189" lvl="1" indent="0">
              <a:spcBef>
                <a:spcPts val="1800"/>
              </a:spcBef>
              <a:spcAft>
                <a:spcPts val="300"/>
              </a:spcAft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OPUS Static (OPUS-S)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same requirements as above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2 to 48 hours of GPS data</a:t>
            </a:r>
          </a:p>
          <a:p>
            <a:pPr marL="457189" lvl="1" indent="0">
              <a:spcBef>
                <a:spcPts val="1800"/>
              </a:spcBef>
              <a:spcAft>
                <a:spcPts val="300"/>
              </a:spcAft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OPUS Projects (OP)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adds session processing and network adjustment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training by NGS currently required (~12 hours)</a:t>
            </a:r>
          </a:p>
        </p:txBody>
      </p:sp>
      <p:sp>
        <p:nvSpPr>
          <p:cNvPr id="4" name="Curved Right Arrow 3"/>
          <p:cNvSpPr/>
          <p:nvPr/>
        </p:nvSpPr>
        <p:spPr>
          <a:xfrm>
            <a:off x="546809" y="4067753"/>
            <a:ext cx="533400" cy="1684020"/>
          </a:xfrm>
          <a:prstGeom prst="curved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36586-A3E1-4D16-B105-1D7D4289F262}"/>
              </a:ext>
            </a:extLst>
          </p:cNvPr>
          <p:cNvSpPr txBox="1"/>
          <p:nvPr/>
        </p:nvSpPr>
        <p:spPr>
          <a:xfrm>
            <a:off x="7337536" y="3735093"/>
            <a:ext cx="454966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Also </a:t>
            </a:r>
            <a:r>
              <a:rPr lang="en-US" sz="3733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Beta</a:t>
            </a:r>
            <a:r>
              <a:rPr lang="en-US" sz="3733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OPUS-S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Multi-constellation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More CORS checking</a:t>
            </a:r>
          </a:p>
        </p:txBody>
      </p:sp>
    </p:spTree>
    <p:extLst>
      <p:ext uri="{BB962C8B-B14F-4D97-AF65-F5344CB8AC3E}">
        <p14:creationId xmlns:p14="http://schemas.microsoft.com/office/powerpoint/2010/main" val="41778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503892" y="83076"/>
            <a:ext cx="9184216" cy="837772"/>
          </a:xfrm>
          <a:prstGeom prst="rect">
            <a:avLst/>
          </a:prstGeom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5333" b="1" spc="-7" dirty="0">
                <a:cs typeface="Calibri"/>
              </a:rPr>
              <a:t>NOAA CORS Network (NCN)</a:t>
            </a:r>
            <a:endParaRPr sz="5333" b="1" dirty="0">
              <a:cs typeface="Calibri"/>
            </a:endParaRP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663053" y="920880"/>
            <a:ext cx="10865897" cy="5937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502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24000" y="413985"/>
            <a:ext cx="9144000" cy="59571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 defTabSz="914377">
              <a:buSzPct val="159375"/>
            </a:pPr>
            <a:r>
              <a:rPr lang="en-US" sz="50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cs typeface="Arial"/>
              </a:rPr>
              <a:t>Positional Components of </a:t>
            </a:r>
          </a:p>
          <a:p>
            <a:pPr algn="ctr" defTabSz="914377">
              <a:buSzPct val="159375"/>
            </a:pPr>
            <a:r>
              <a:rPr lang="en-US" sz="50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cs typeface="Arial"/>
              </a:rPr>
              <a:t>the NSRS</a:t>
            </a:r>
            <a:endParaRPr lang="en-US" sz="5000" b="1" spc="-7" dirty="0">
              <a:solidFill>
                <a:prstClr val="black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cs typeface="Arial"/>
            </a:endParaRPr>
          </a:p>
          <a:p>
            <a:pPr algn="ctr" defTabSz="914377">
              <a:spcBef>
                <a:spcPts val="3000"/>
              </a:spcBef>
              <a:buSzPct val="159375"/>
            </a:pPr>
            <a:r>
              <a:rPr lang="en-US" sz="48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Geometric</a:t>
            </a:r>
          </a:p>
          <a:p>
            <a:pPr algn="ctr" defTabSz="914377">
              <a:buSzPct val="159375"/>
            </a:pPr>
            <a:r>
              <a:rPr lang="en-US" sz="3600" b="1" spc="-20" dirty="0">
                <a:solidFill>
                  <a:prstClr val="black">
                    <a:lumMod val="65000"/>
                    <a:lumOff val="35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aka “Horizontal”</a:t>
            </a:r>
          </a:p>
          <a:p>
            <a:pPr algn="ctr" defTabSz="914377">
              <a:buSzPct val="159375"/>
            </a:pPr>
            <a:r>
              <a:rPr lang="en-US" sz="3200" b="1" spc="-20" dirty="0">
                <a:solidFill>
                  <a:prstClr val="black">
                    <a:lumMod val="65000"/>
                    <a:lumOff val="35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Latitude, Longitude, </a:t>
            </a:r>
            <a:r>
              <a:rPr lang="en-US" sz="3200" b="1" i="1" spc="-20" dirty="0">
                <a:solidFill>
                  <a:prstClr val="black">
                    <a:lumMod val="65000"/>
                    <a:lumOff val="35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Ellipsoid Height</a:t>
            </a:r>
          </a:p>
          <a:p>
            <a:pPr algn="ctr" defTabSz="914377">
              <a:spcBef>
                <a:spcPts val="3000"/>
              </a:spcBef>
              <a:buSzPct val="159375"/>
            </a:pPr>
            <a:r>
              <a:rPr lang="en-US" sz="48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Geopotential</a:t>
            </a:r>
          </a:p>
          <a:p>
            <a:pPr algn="ctr" defTabSz="914377">
              <a:buSzPct val="159375"/>
            </a:pPr>
            <a:r>
              <a:rPr lang="en-US" sz="3600" b="1" spc="-20" dirty="0">
                <a:solidFill>
                  <a:prstClr val="black">
                    <a:lumMod val="65000"/>
                    <a:lumOff val="35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aka Orthometric Height</a:t>
            </a:r>
          </a:p>
          <a:p>
            <a:pPr algn="ctr" defTabSz="914377">
              <a:buSzPct val="159375"/>
            </a:pPr>
            <a:r>
              <a:rPr lang="en-US" sz="3600" b="1" spc="-20" dirty="0">
                <a:solidFill>
                  <a:prstClr val="black">
                    <a:lumMod val="65000"/>
                    <a:lumOff val="35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aka “Elevation”</a:t>
            </a:r>
            <a:endParaRPr lang="en-US" sz="4800" b="1" spc="-20" dirty="0">
              <a:solidFill>
                <a:prstClr val="black">
                  <a:lumMod val="65000"/>
                  <a:lumOff val="35000"/>
                </a:prstClr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8982076" y="2493807"/>
            <a:ext cx="15525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NAD83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8811208" y="4621899"/>
            <a:ext cx="2151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NAVD88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Arrow Connector 6"/>
          <p:cNvCxnSpPr>
            <a:cxnSpLocks/>
            <a:endCxn id="3" idx="1"/>
          </p:cNvCxnSpPr>
          <p:nvPr/>
        </p:nvCxnSpPr>
        <p:spPr>
          <a:xfrm>
            <a:off x="7600951" y="2786195"/>
            <a:ext cx="1381125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endCxn id="5" idx="1"/>
          </p:cNvCxnSpPr>
          <p:nvPr/>
        </p:nvCxnSpPr>
        <p:spPr>
          <a:xfrm>
            <a:off x="7962901" y="4914287"/>
            <a:ext cx="848307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40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68166" y="936619"/>
            <a:ext cx="11876689" cy="4168644"/>
          </a:xfrm>
          <a:prstGeom prst="rect">
            <a:avLst/>
          </a:prstGeom>
        </p:spPr>
        <p:txBody>
          <a:bodyPr vert="horz" wrap="square" lIns="0" tIns="16933" rIns="0" bIns="0" rtlCol="0">
            <a:noAutofit/>
          </a:bodyPr>
          <a:lstStyle/>
          <a:p>
            <a:pPr marL="16933" algn="ctr"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66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NATRF2022</a:t>
            </a:r>
          </a:p>
          <a:p>
            <a:pPr marL="16933" algn="ctr"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3733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lang="en-US" sz="3733" b="1" spc="-7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lang="en-US" sz="3733" b="1" spc="-20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Terrestrial Reference Frame of 2022</a:t>
            </a:r>
            <a:endParaRPr lang="en-US" sz="3733" b="1" spc="-7" dirty="0">
              <a:solidFill>
                <a:prstClr val="black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6933" algn="ctr" defTabSz="457189" fontAlgn="base">
              <a:spcBef>
                <a:spcPts val="1800"/>
              </a:spcBef>
              <a:spcAft>
                <a:spcPts val="1800"/>
              </a:spcAft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4200" b="1" i="1" spc="-20" dirty="0">
                <a:solidFill>
                  <a:prstClr val="black">
                    <a:lumMod val="50000"/>
                    <a:lumOff val="50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will replace</a:t>
            </a:r>
          </a:p>
          <a:p>
            <a:pPr marL="16933" algn="ctr"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60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NAD83</a:t>
            </a:r>
          </a:p>
          <a:p>
            <a:pPr marL="16933" algn="ctr"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lang="en-US" sz="3200" b="1" spc="-7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lang="en-US" sz="3200" b="1" spc="-20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Datum of 1983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6E2A2-0094-497B-AB4E-FD413C87AB6A}"/>
              </a:ext>
            </a:extLst>
          </p:cNvPr>
          <p:cNvSpPr txBox="1"/>
          <p:nvPr/>
        </p:nvSpPr>
        <p:spPr>
          <a:xfrm>
            <a:off x="-23443" y="5675154"/>
            <a:ext cx="1221544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Technically, not just NATRF2022 but also its 3 sister TRFs…</a:t>
            </a:r>
          </a:p>
        </p:txBody>
      </p:sp>
    </p:spTree>
    <p:extLst>
      <p:ext uri="{BB962C8B-B14F-4D97-AF65-F5344CB8AC3E}">
        <p14:creationId xmlns:p14="http://schemas.microsoft.com/office/powerpoint/2010/main" val="7692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4935"/>
            <a:ext cx="12192000" cy="836918"/>
          </a:xfrm>
          <a:prstGeom prst="rect">
            <a:avLst/>
          </a:prstGeom>
        </p:spPr>
        <p:txBody>
          <a:bodyPr vert="horz" wrap="square" lIns="0" tIns="160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27"/>
              </a:spcBef>
            </a:pPr>
            <a:r>
              <a:rPr lang="en-US" sz="5333" spc="-7" dirty="0">
                <a:cs typeface="Calibri"/>
              </a:rPr>
              <a:t>Four</a:t>
            </a:r>
            <a:r>
              <a:rPr sz="5333" spc="-7" dirty="0">
                <a:cs typeface="Calibri"/>
              </a:rPr>
              <a:t> </a:t>
            </a:r>
            <a:r>
              <a:rPr lang="en-US" sz="5333" spc="-7" dirty="0">
                <a:cs typeface="Calibri"/>
              </a:rPr>
              <a:t>T</a:t>
            </a:r>
            <a:r>
              <a:rPr sz="5333" spc="-47" dirty="0">
                <a:cs typeface="Calibri"/>
              </a:rPr>
              <a:t>R</a:t>
            </a:r>
            <a:r>
              <a:rPr sz="5333" spc="-27" dirty="0">
                <a:cs typeface="Calibri"/>
              </a:rPr>
              <a:t>Fs</a:t>
            </a:r>
            <a:r>
              <a:rPr lang="en-US" sz="5333" spc="-27" dirty="0">
                <a:cs typeface="Calibri"/>
              </a:rPr>
              <a:t> for Modernized NSRS</a:t>
            </a:r>
            <a:endParaRPr sz="5333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091" y="1531837"/>
            <a:ext cx="11559251" cy="5225803"/>
          </a:xfrm>
          <a:prstGeom prst="rect">
            <a:avLst/>
          </a:prstGeom>
        </p:spPr>
        <p:txBody>
          <a:bodyPr vert="horz" wrap="square" lIns="0" tIns="16933" rIns="0" bIns="0" rtlCol="0">
            <a:noAutofit/>
          </a:bodyPr>
          <a:lstStyle/>
          <a:p>
            <a:pPr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397067" algn="l"/>
                <a:tab pos="397913" algn="l"/>
              </a:tabLst>
              <a:defRPr/>
            </a:pPr>
            <a:r>
              <a:rPr sz="360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sz="3600" spc="-7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sz="3600" spc="-2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Terrestrial </a:t>
            </a:r>
            <a:r>
              <a:rPr sz="3600" spc="-7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Reference Frame of</a:t>
            </a:r>
            <a:r>
              <a:rPr sz="3600" spc="-33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sz="3600" spc="-7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2022</a:t>
            </a:r>
            <a:endParaRPr sz="3600" dirty="0"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3600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(NATRF2022)</a:t>
            </a:r>
            <a:endParaRPr lang="en-US" sz="3600" spc="-2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514338" indent="-514338"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3600" spc="-2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397067" algn="l"/>
                <a:tab pos="397913" algn="l"/>
              </a:tabLst>
              <a:defRPr/>
            </a:pPr>
            <a:r>
              <a:rPr sz="360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Pacific Terrestrial Reference Frame of 2022</a:t>
            </a:r>
          </a:p>
          <a:p>
            <a:pPr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spc="-4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3600" spc="-4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(PATRF2022)</a:t>
            </a:r>
            <a:endParaRPr lang="en-US" sz="3600" spc="-40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514338" indent="-514338"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3600" spc="-40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397067" algn="l"/>
                <a:tab pos="397913" algn="l"/>
              </a:tabLst>
              <a:defRPr/>
            </a:pPr>
            <a:r>
              <a:rPr sz="360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Caribbean Terrestrial Reference Frame of 2022</a:t>
            </a:r>
          </a:p>
          <a:p>
            <a:pPr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spc="-2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3600" spc="-2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(CATRF2022)</a:t>
            </a:r>
            <a:endParaRPr lang="en-US" sz="3600" spc="-20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514338" indent="-514338"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3600" spc="-20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397067" algn="l"/>
                <a:tab pos="397913" algn="l"/>
              </a:tabLst>
              <a:defRPr/>
            </a:pPr>
            <a:r>
              <a:rPr sz="360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Mariana Terrestrial Reference Frame of</a:t>
            </a:r>
            <a:r>
              <a:rPr lang="en-US" sz="360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2022</a:t>
            </a:r>
            <a:endParaRPr sz="3600" dirty="0"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spc="-2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3600" spc="-2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(MATRF2022)</a:t>
            </a:r>
            <a:endParaRPr sz="360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106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157318" y="1161070"/>
            <a:ext cx="11543069" cy="5186119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Existing, accepted terminology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nternational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TRF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first realization of the ITRF was 1988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NATRF2022 will be based on ITRF2020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“Horizontal Datum” - misnomer for NAD83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Really is a Geometric Reference Frame</a:t>
            </a:r>
          </a:p>
          <a:p>
            <a:pPr lvl="2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524001" y="274639"/>
            <a:ext cx="9160331" cy="8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Terrestrial Reference Frame?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3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860094"/>
            <a:ext cx="8229600" cy="40266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(~47,000 employees)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						Administration (NOAA)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sz="5333" dirty="0"/>
              <a:t>Organizational Structure</a:t>
            </a:r>
          </a:p>
        </p:txBody>
      </p:sp>
      <p:pic>
        <p:nvPicPr>
          <p:cNvPr id="4" name="DoC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836" y="1386457"/>
            <a:ext cx="997792" cy="9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NOAA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878" y="2843650"/>
            <a:ext cx="1135711" cy="113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NGS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311" y="5272873"/>
            <a:ext cx="1258635" cy="12656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096000" y="2368852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0" y="3713968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06275" y="4780654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1981200" y="4939674"/>
            <a:ext cx="8229600" cy="16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89" lvl="1" indent="0" defTabSz="457189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457189" lvl="1" indent="0" defTabSz="457189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(~175 employees)</a:t>
            </a:r>
          </a:p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2400" y="526019"/>
            <a:ext cx="11907520" cy="204842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 defTabSz="457189" fontAlgn="base"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66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International Terrestrial Reference Frame </a:t>
            </a:r>
            <a:r>
              <a:rPr lang="en-US" sz="6600" b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(I</a:t>
            </a:r>
            <a:r>
              <a:rPr sz="6600" b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TRF</a:t>
            </a:r>
            <a:r>
              <a:rPr lang="en-US" sz="6600" b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)</a:t>
            </a:r>
          </a:p>
        </p:txBody>
      </p:sp>
      <p:sp>
        <p:nvSpPr>
          <p:cNvPr id="10" name="object 4"/>
          <p:cNvSpPr txBox="1"/>
          <p:nvPr/>
        </p:nvSpPr>
        <p:spPr>
          <a:xfrm>
            <a:off x="1995237" y="3001000"/>
            <a:ext cx="8223585" cy="3069793"/>
          </a:xfrm>
          <a:prstGeom prst="rect">
            <a:avLst/>
          </a:prstGeom>
        </p:spPr>
        <p:txBody>
          <a:bodyPr vert="horz" wrap="square" lIns="0" tIns="16933" rIns="0" bIns="0" rtlCol="0">
            <a:noAutofit/>
          </a:bodyPr>
          <a:lstStyle/>
          <a:p>
            <a:pPr marL="588419" indent="-571486" defTabSz="457189" fontAlgn="base">
              <a:spcBef>
                <a:spcPts val="18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tabLst>
                <a:tab pos="397067" algn="l"/>
                <a:tab pos="397913" algn="l"/>
              </a:tabLst>
              <a:defRPr/>
            </a:pPr>
            <a:r>
              <a:rPr lang="en-US" sz="3600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Is native coordinate system for NCN.</a:t>
            </a:r>
          </a:p>
          <a:p>
            <a:pPr marL="588419" indent="-571486" defTabSz="457189" fontAlgn="base">
              <a:spcBef>
                <a:spcPts val="18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tabLst>
                <a:tab pos="397067" algn="l"/>
                <a:tab pos="397913" algn="l"/>
              </a:tabLst>
              <a:defRPr/>
            </a:pPr>
            <a:r>
              <a:rPr lang="en-US" sz="3600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Is</a:t>
            </a:r>
            <a:r>
              <a:rPr lang="en-US" sz="3600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 what OPUS uses.</a:t>
            </a:r>
          </a:p>
          <a:p>
            <a:pPr marL="588419" indent="-571486" defTabSz="457189" fontAlgn="base">
              <a:spcBef>
                <a:spcPts val="18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tabLst>
                <a:tab pos="397067" algn="l"/>
                <a:tab pos="397913" algn="l"/>
              </a:tabLst>
              <a:defRPr/>
            </a:pPr>
            <a:r>
              <a:rPr lang="en-US" sz="3600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Is what most of world uses.</a:t>
            </a:r>
          </a:p>
          <a:p>
            <a:pPr marL="588419" indent="-571486" defTabSz="457189" fontAlgn="base">
              <a:spcBef>
                <a:spcPts val="18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tabLst>
                <a:tab pos="397067" algn="l"/>
                <a:tab pos="397913" algn="l"/>
              </a:tabLst>
              <a:defRPr/>
            </a:pPr>
            <a:r>
              <a:rPr lang="en-US" sz="3600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Is what NGA aligns WGS-84 to.</a:t>
            </a:r>
          </a:p>
        </p:txBody>
      </p:sp>
    </p:spTree>
    <p:extLst>
      <p:ext uri="{BB962C8B-B14F-4D97-AF65-F5344CB8AC3E}">
        <p14:creationId xmlns:p14="http://schemas.microsoft.com/office/powerpoint/2010/main" val="118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96" y="176896"/>
            <a:ext cx="6547608" cy="6547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0522" y="515449"/>
            <a:ext cx="253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Watch the grid!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205" y="133497"/>
            <a:ext cx="2654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 concept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9051" y="6249367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Epoch:</a:t>
            </a:r>
          </a:p>
        </p:txBody>
      </p:sp>
    </p:spTree>
    <p:extLst>
      <p:ext uri="{BB962C8B-B14F-4D97-AF65-F5344CB8AC3E}">
        <p14:creationId xmlns:p14="http://schemas.microsoft.com/office/powerpoint/2010/main" val="23011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 txBox="1">
            <a:spLocks noGrp="1"/>
          </p:cNvSpPr>
          <p:nvPr>
            <p:ph type="title"/>
          </p:nvPr>
        </p:nvSpPr>
        <p:spPr>
          <a:xfrm>
            <a:off x="1524000" y="343292"/>
            <a:ext cx="9144000" cy="836918"/>
          </a:xfrm>
          <a:prstGeom prst="rect">
            <a:avLst/>
          </a:prstGeom>
        </p:spPr>
        <p:txBody>
          <a:bodyPr vert="horz" wrap="square" lIns="0" tIns="160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27"/>
              </a:spcBef>
            </a:pPr>
            <a:r>
              <a:rPr lang="en-US" sz="5333" spc="-13" dirty="0">
                <a:cs typeface="Calibri"/>
              </a:rPr>
              <a:t>Plate-Fixed NSRS TRFs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32841" y="1548589"/>
            <a:ext cx="35300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 = constant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Plate = rotating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554864" y="1548588"/>
            <a:ext cx="51131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 = rotating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en-US" sz="3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relative to ITRF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Plate = constant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en-US" sz="3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relative to NATRF2022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271883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310" y="1152105"/>
            <a:ext cx="10286767" cy="22542315"/>
            <a:chOff x="-415691" y="1152105"/>
            <a:chExt cx="10286766" cy="225423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325" y="1152105"/>
              <a:ext cx="10058400" cy="560091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415691" y="18093503"/>
              <a:ext cx="10058400" cy="560091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74632" y="602007"/>
            <a:ext cx="10785848" cy="6513507"/>
            <a:chOff x="-849368" y="602007"/>
            <a:chExt cx="10785848" cy="651350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0" y="2"/>
            <a:ext cx="12192000" cy="7559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constant frame, rotating plate</a:t>
            </a:r>
          </a:p>
        </p:txBody>
      </p:sp>
    </p:spTree>
    <p:extLst>
      <p:ext uri="{BB962C8B-B14F-4D97-AF65-F5344CB8AC3E}">
        <p14:creationId xmlns:p14="http://schemas.microsoft.com/office/powerpoint/2010/main" val="21396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4632" y="602007"/>
            <a:ext cx="10785848" cy="23092412"/>
            <a:chOff x="-849368" y="602007"/>
            <a:chExt cx="10785848" cy="23092412"/>
          </a:xfrm>
        </p:grpSpPr>
        <p:grpSp>
          <p:nvGrpSpPr>
            <p:cNvPr id="4" name="Group 3"/>
            <p:cNvGrpSpPr/>
            <p:nvPr/>
          </p:nvGrpSpPr>
          <p:grpSpPr>
            <a:xfrm>
              <a:off x="-415691" y="1152105"/>
              <a:ext cx="10286766" cy="22542314"/>
              <a:chOff x="-415691" y="1152105"/>
              <a:chExt cx="10286766" cy="2254231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7325" y="1152105"/>
                <a:ext cx="10058400" cy="560091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-415691" y="18093503"/>
                <a:ext cx="10058400" cy="5600916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/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0" y="0"/>
            <a:ext cx="12192000" cy="7559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rotating frame, constant with plate</a:t>
            </a:r>
          </a:p>
        </p:txBody>
      </p:sp>
      <p:sp>
        <p:nvSpPr>
          <p:cNvPr id="26" name="object 2"/>
          <p:cNvSpPr txBox="1">
            <a:spLocks noGrp="1"/>
          </p:cNvSpPr>
          <p:nvPr>
            <p:ph type="title" idx="4294967295"/>
          </p:nvPr>
        </p:nvSpPr>
        <p:spPr>
          <a:xfrm>
            <a:off x="4322234" y="749671"/>
            <a:ext cx="3547533" cy="7549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0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27"/>
              </a:spcBef>
            </a:pPr>
            <a:r>
              <a:rPr lang="en-US" sz="4800" spc="-13" dirty="0">
                <a:cs typeface="Calibri"/>
              </a:rPr>
              <a:t>Plate-Fixed</a:t>
            </a:r>
          </a:p>
        </p:txBody>
      </p:sp>
    </p:spTree>
    <p:extLst>
      <p:ext uri="{BB962C8B-B14F-4D97-AF65-F5344CB8AC3E}">
        <p14:creationId xmlns:p14="http://schemas.microsoft.com/office/powerpoint/2010/main" val="12869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674632" y="602007"/>
            <a:ext cx="10785848" cy="23092412"/>
            <a:chOff x="-849368" y="602007"/>
            <a:chExt cx="10785848" cy="230924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0FAA5C-B762-4CB0-9D29-8BEBDA835F9C}"/>
                </a:ext>
              </a:extLst>
            </p:cNvPr>
            <p:cNvGrpSpPr/>
            <p:nvPr/>
          </p:nvGrpSpPr>
          <p:grpSpPr>
            <a:xfrm>
              <a:off x="-849368" y="602007"/>
              <a:ext cx="10785848" cy="23092412"/>
              <a:chOff x="-849368" y="602007"/>
              <a:chExt cx="10785848" cy="2309241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EEC80D5-AED2-4F5E-A850-19C708E72E79}"/>
                  </a:ext>
                </a:extLst>
              </p:cNvPr>
              <p:cNvGrpSpPr/>
              <p:nvPr/>
            </p:nvGrpSpPr>
            <p:grpSpPr>
              <a:xfrm>
                <a:off x="-415691" y="1152105"/>
                <a:ext cx="10286766" cy="22542314"/>
                <a:chOff x="-415691" y="1152105"/>
                <a:chExt cx="10286766" cy="22542314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99DB4685-4BE3-44B2-9A42-5E7B4C729B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7325" y="1152105"/>
                  <a:ext cx="10058400" cy="5600916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4AF1668-2116-47EE-B50C-4DB1D54AB3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-415691" y="18093503"/>
                  <a:ext cx="10058400" cy="5600916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127AD56-817E-42B6-9482-FDA647469FF8}"/>
                  </a:ext>
                </a:extLst>
              </p:cNvPr>
              <p:cNvCxnSpPr/>
              <p:nvPr/>
            </p:nvCxnSpPr>
            <p:spPr>
              <a:xfrm flipH="1">
                <a:off x="79920" y="759213"/>
                <a:ext cx="1515511" cy="588352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1218598-0C98-46AB-8882-51E4FE3626FB}"/>
                  </a:ext>
                </a:extLst>
              </p:cNvPr>
              <p:cNvCxnSpPr/>
              <p:nvPr/>
            </p:nvCxnSpPr>
            <p:spPr>
              <a:xfrm flipH="1">
                <a:off x="1034643" y="786335"/>
                <a:ext cx="1245139" cy="6046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5203577-E8F2-4BB3-A72A-94F0E9705534}"/>
                  </a:ext>
                </a:extLst>
              </p:cNvPr>
              <p:cNvCxnSpPr/>
              <p:nvPr/>
            </p:nvCxnSpPr>
            <p:spPr>
              <a:xfrm flipH="1">
                <a:off x="2021967" y="789613"/>
                <a:ext cx="893534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1CC143-7244-4543-9187-388F40FCE4BE}"/>
                  </a:ext>
                </a:extLst>
              </p:cNvPr>
              <p:cNvCxnSpPr/>
              <p:nvPr/>
            </p:nvCxnSpPr>
            <p:spPr>
              <a:xfrm flipH="1">
                <a:off x="2983161" y="789613"/>
                <a:ext cx="579195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4833F8C-1225-4F46-9EE9-377CB43F119F}"/>
                  </a:ext>
                </a:extLst>
              </p:cNvPr>
              <p:cNvCxnSpPr/>
              <p:nvPr/>
            </p:nvCxnSpPr>
            <p:spPr>
              <a:xfrm flipH="1">
                <a:off x="3908904" y="789613"/>
                <a:ext cx="292060" cy="6325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F4A4F93-1BC4-45E2-8A95-6F1F27132F1E}"/>
                  </a:ext>
                </a:extLst>
              </p:cNvPr>
              <p:cNvCxnSpPr/>
              <p:nvPr/>
            </p:nvCxnSpPr>
            <p:spPr>
              <a:xfrm>
                <a:off x="4834484" y="759213"/>
                <a:ext cx="78035" cy="633929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D9C65C-7276-4178-8E95-5A3F0ADD86A7}"/>
                  </a:ext>
                </a:extLst>
              </p:cNvPr>
              <p:cNvCxnSpPr/>
              <p:nvPr/>
            </p:nvCxnSpPr>
            <p:spPr>
              <a:xfrm>
                <a:off x="5481224" y="759213"/>
                <a:ext cx="372456" cy="61510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955CC27-2B73-425D-908D-17314D49DB57}"/>
                  </a:ext>
                </a:extLst>
              </p:cNvPr>
              <p:cNvCxnSpPr/>
              <p:nvPr/>
            </p:nvCxnSpPr>
            <p:spPr>
              <a:xfrm>
                <a:off x="6119947" y="789613"/>
                <a:ext cx="717439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19E9665-4FCA-419D-9B30-46FE080F27D6}"/>
                  </a:ext>
                </a:extLst>
              </p:cNvPr>
              <p:cNvCxnSpPr/>
              <p:nvPr/>
            </p:nvCxnSpPr>
            <p:spPr>
              <a:xfrm>
                <a:off x="6748858" y="759213"/>
                <a:ext cx="1099742" cy="62960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5DCBA5C-A91E-410E-B9CB-2E13E385AC8F}"/>
                  </a:ext>
                </a:extLst>
              </p:cNvPr>
              <p:cNvCxnSpPr/>
              <p:nvPr/>
            </p:nvCxnSpPr>
            <p:spPr>
              <a:xfrm>
                <a:off x="7446546" y="789613"/>
                <a:ext cx="1389378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27E39F5-DAF7-426E-888B-FA53CF39F079}"/>
                  </a:ext>
                </a:extLst>
              </p:cNvPr>
              <p:cNvCxnSpPr/>
              <p:nvPr/>
            </p:nvCxnSpPr>
            <p:spPr>
              <a:xfrm>
                <a:off x="8124369" y="786335"/>
                <a:ext cx="1735839" cy="62385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A46F113-93A2-4BBD-A364-6C7D2515C3B6}"/>
                  </a:ext>
                </a:extLst>
              </p:cNvPr>
              <p:cNvCxnSpPr/>
              <p:nvPr/>
            </p:nvCxnSpPr>
            <p:spPr>
              <a:xfrm>
                <a:off x="8808720" y="790575"/>
                <a:ext cx="1051488" cy="314397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52DED6B-503F-457D-AE3D-FAFB415E565F}"/>
                  </a:ext>
                </a:extLst>
              </p:cNvPr>
              <p:cNvCxnSpPr/>
              <p:nvPr/>
            </p:nvCxnSpPr>
            <p:spPr>
              <a:xfrm flipH="1">
                <a:off x="-849368" y="789613"/>
                <a:ext cx="1760447" cy="54016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88">
                <a:extLst>
                  <a:ext uri="{FF2B5EF4-FFF2-40B4-BE49-F238E27FC236}">
                    <a16:creationId xmlns:a16="http://schemas.microsoft.com/office/drawing/2014/main" id="{DCDFFED4-2671-4AEB-809E-D4908FF23AB7}"/>
                  </a:ext>
                </a:extLst>
              </p:cNvPr>
              <p:cNvSpPr/>
              <p:nvPr/>
            </p:nvSpPr>
            <p:spPr>
              <a:xfrm>
                <a:off x="-160020" y="602007"/>
                <a:ext cx="9475470" cy="942200"/>
              </a:xfrm>
              <a:custGeom>
                <a:avLst/>
                <a:gdLst>
                  <a:gd name="connsiteX0" fmla="*/ 8930640 w 8930640"/>
                  <a:gd name="connsiteY0" fmla="*/ 45720 h 829832"/>
                  <a:gd name="connsiteX1" fmla="*/ 8023860 w 8930640"/>
                  <a:gd name="connsiteY1" fmla="*/ 365760 h 829832"/>
                  <a:gd name="connsiteX2" fmla="*/ 6705600 w 8930640"/>
                  <a:gd name="connsiteY2" fmla="*/ 647700 h 829832"/>
                  <a:gd name="connsiteX3" fmla="*/ 5364480 w 8930640"/>
                  <a:gd name="connsiteY3" fmla="*/ 792480 h 829832"/>
                  <a:gd name="connsiteX4" fmla="*/ 4000500 w 8930640"/>
                  <a:gd name="connsiteY4" fmla="*/ 822960 h 829832"/>
                  <a:gd name="connsiteX5" fmla="*/ 2667000 w 8930640"/>
                  <a:gd name="connsiteY5" fmla="*/ 685800 h 829832"/>
                  <a:gd name="connsiteX6" fmla="*/ 1348740 w 8930640"/>
                  <a:gd name="connsiteY6" fmla="*/ 411480 h 829832"/>
                  <a:gd name="connsiteX7" fmla="*/ 0 w 8930640"/>
                  <a:gd name="connsiteY7" fmla="*/ 0 h 82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30640" h="829832">
                    <a:moveTo>
                      <a:pt x="8930640" y="45720"/>
                    </a:moveTo>
                    <a:cubicBezTo>
                      <a:pt x="8662670" y="155575"/>
                      <a:pt x="8394700" y="265430"/>
                      <a:pt x="8023860" y="365760"/>
                    </a:cubicBezTo>
                    <a:cubicBezTo>
                      <a:pt x="7653020" y="466090"/>
                      <a:pt x="7148830" y="576580"/>
                      <a:pt x="6705600" y="647700"/>
                    </a:cubicBezTo>
                    <a:cubicBezTo>
                      <a:pt x="6262370" y="718820"/>
                      <a:pt x="5815330" y="763270"/>
                      <a:pt x="5364480" y="792480"/>
                    </a:cubicBezTo>
                    <a:cubicBezTo>
                      <a:pt x="4913630" y="821690"/>
                      <a:pt x="4450080" y="840740"/>
                      <a:pt x="4000500" y="822960"/>
                    </a:cubicBezTo>
                    <a:cubicBezTo>
                      <a:pt x="3550920" y="805180"/>
                      <a:pt x="3108960" y="754380"/>
                      <a:pt x="2667000" y="685800"/>
                    </a:cubicBezTo>
                    <a:cubicBezTo>
                      <a:pt x="2225040" y="617220"/>
                      <a:pt x="1793240" y="525780"/>
                      <a:pt x="1348740" y="411480"/>
                    </a:cubicBezTo>
                    <a:cubicBezTo>
                      <a:pt x="904240" y="297180"/>
                      <a:pt x="120650" y="5588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94">
                <a:extLst>
                  <a:ext uri="{FF2B5EF4-FFF2-40B4-BE49-F238E27FC236}">
                    <a16:creationId xmlns:a16="http://schemas.microsoft.com/office/drawing/2014/main" id="{DCC407A2-287E-4875-90D4-1F066B5D89BA}"/>
                  </a:ext>
                </a:extLst>
              </p:cNvPr>
              <p:cNvSpPr/>
              <p:nvPr/>
            </p:nvSpPr>
            <p:spPr>
              <a:xfrm>
                <a:off x="-160020" y="1682115"/>
                <a:ext cx="9547059" cy="876459"/>
              </a:xfrm>
              <a:custGeom>
                <a:avLst/>
                <a:gdLst>
                  <a:gd name="connsiteX0" fmla="*/ 0 w 9547059"/>
                  <a:gd name="connsiteY0" fmla="*/ 0 h 876459"/>
                  <a:gd name="connsiteX1" fmla="*/ 708660 w 9547059"/>
                  <a:gd name="connsiteY1" fmla="*/ 243840 h 876459"/>
                  <a:gd name="connsiteX2" fmla="*/ 2133600 w 9547059"/>
                  <a:gd name="connsiteY2" fmla="*/ 617220 h 876459"/>
                  <a:gd name="connsiteX3" fmla="*/ 3566160 w 9547059"/>
                  <a:gd name="connsiteY3" fmla="*/ 807720 h 876459"/>
                  <a:gd name="connsiteX4" fmla="*/ 5029200 w 9547059"/>
                  <a:gd name="connsiteY4" fmla="*/ 876300 h 876459"/>
                  <a:gd name="connsiteX5" fmla="*/ 6477000 w 9547059"/>
                  <a:gd name="connsiteY5" fmla="*/ 792480 h 876459"/>
                  <a:gd name="connsiteX6" fmla="*/ 7932420 w 9547059"/>
                  <a:gd name="connsiteY6" fmla="*/ 556260 h 876459"/>
                  <a:gd name="connsiteX7" fmla="*/ 9334500 w 9547059"/>
                  <a:gd name="connsiteY7" fmla="*/ 152400 h 876459"/>
                  <a:gd name="connsiteX8" fmla="*/ 9517380 w 9547059"/>
                  <a:gd name="connsiteY8" fmla="*/ 91440 h 87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7059" h="876459">
                    <a:moveTo>
                      <a:pt x="0" y="0"/>
                    </a:moveTo>
                    <a:cubicBezTo>
                      <a:pt x="176530" y="70485"/>
                      <a:pt x="353060" y="140970"/>
                      <a:pt x="708660" y="243840"/>
                    </a:cubicBezTo>
                    <a:cubicBezTo>
                      <a:pt x="1064260" y="346710"/>
                      <a:pt x="1657350" y="523240"/>
                      <a:pt x="2133600" y="617220"/>
                    </a:cubicBezTo>
                    <a:cubicBezTo>
                      <a:pt x="2609850" y="711200"/>
                      <a:pt x="3083560" y="764540"/>
                      <a:pt x="3566160" y="807720"/>
                    </a:cubicBezTo>
                    <a:cubicBezTo>
                      <a:pt x="4048760" y="850900"/>
                      <a:pt x="4544060" y="878840"/>
                      <a:pt x="5029200" y="876300"/>
                    </a:cubicBezTo>
                    <a:cubicBezTo>
                      <a:pt x="5514340" y="873760"/>
                      <a:pt x="5993130" y="845820"/>
                      <a:pt x="6477000" y="792480"/>
                    </a:cubicBezTo>
                    <a:cubicBezTo>
                      <a:pt x="6960870" y="739140"/>
                      <a:pt x="7456170" y="662940"/>
                      <a:pt x="7932420" y="556260"/>
                    </a:cubicBezTo>
                    <a:cubicBezTo>
                      <a:pt x="8408670" y="449580"/>
                      <a:pt x="9070340" y="229870"/>
                      <a:pt x="9334500" y="152400"/>
                    </a:cubicBezTo>
                    <a:cubicBezTo>
                      <a:pt x="9598660" y="74930"/>
                      <a:pt x="9558020" y="83185"/>
                      <a:pt x="9517380" y="9144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95">
                <a:extLst>
                  <a:ext uri="{FF2B5EF4-FFF2-40B4-BE49-F238E27FC236}">
                    <a16:creationId xmlns:a16="http://schemas.microsoft.com/office/drawing/2014/main" id="{6E66ADA6-5BED-4B34-A047-01E0A35B1646}"/>
                  </a:ext>
                </a:extLst>
              </p:cNvPr>
              <p:cNvSpPr/>
              <p:nvPr/>
            </p:nvSpPr>
            <p:spPr>
              <a:xfrm>
                <a:off x="-373380" y="2710815"/>
                <a:ext cx="10035540" cy="895564"/>
              </a:xfrm>
              <a:custGeom>
                <a:avLst/>
                <a:gdLst>
                  <a:gd name="connsiteX0" fmla="*/ 10035540 w 10035540"/>
                  <a:gd name="connsiteY0" fmla="*/ 45720 h 895564"/>
                  <a:gd name="connsiteX1" fmla="*/ 9852660 w 10035540"/>
                  <a:gd name="connsiteY1" fmla="*/ 114300 h 895564"/>
                  <a:gd name="connsiteX2" fmla="*/ 9113520 w 10035540"/>
                  <a:gd name="connsiteY2" fmla="*/ 327660 h 895564"/>
                  <a:gd name="connsiteX3" fmla="*/ 7574280 w 10035540"/>
                  <a:gd name="connsiteY3" fmla="*/ 670560 h 895564"/>
                  <a:gd name="connsiteX4" fmla="*/ 6012180 w 10035540"/>
                  <a:gd name="connsiteY4" fmla="*/ 861060 h 895564"/>
                  <a:gd name="connsiteX5" fmla="*/ 4457700 w 10035540"/>
                  <a:gd name="connsiteY5" fmla="*/ 883920 h 895564"/>
                  <a:gd name="connsiteX6" fmla="*/ 2895600 w 10035540"/>
                  <a:gd name="connsiteY6" fmla="*/ 731520 h 895564"/>
                  <a:gd name="connsiteX7" fmla="*/ 1348740 w 10035540"/>
                  <a:gd name="connsiteY7" fmla="*/ 426720 h 895564"/>
                  <a:gd name="connsiteX8" fmla="*/ 0 w 10035540"/>
                  <a:gd name="connsiteY8" fmla="*/ 0 h 89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5540" h="895564">
                    <a:moveTo>
                      <a:pt x="10035540" y="45720"/>
                    </a:moveTo>
                    <a:cubicBezTo>
                      <a:pt x="10020935" y="56515"/>
                      <a:pt x="10006330" y="67310"/>
                      <a:pt x="9852660" y="114300"/>
                    </a:cubicBezTo>
                    <a:cubicBezTo>
                      <a:pt x="9698990" y="161290"/>
                      <a:pt x="9493250" y="234950"/>
                      <a:pt x="9113520" y="327660"/>
                    </a:cubicBezTo>
                    <a:cubicBezTo>
                      <a:pt x="8733790" y="420370"/>
                      <a:pt x="8091170" y="581660"/>
                      <a:pt x="7574280" y="670560"/>
                    </a:cubicBezTo>
                    <a:cubicBezTo>
                      <a:pt x="7057390" y="759460"/>
                      <a:pt x="6531610" y="825500"/>
                      <a:pt x="6012180" y="861060"/>
                    </a:cubicBezTo>
                    <a:cubicBezTo>
                      <a:pt x="5492750" y="896620"/>
                      <a:pt x="4977130" y="905510"/>
                      <a:pt x="4457700" y="883920"/>
                    </a:cubicBezTo>
                    <a:cubicBezTo>
                      <a:pt x="3938270" y="862330"/>
                      <a:pt x="3413760" y="807720"/>
                      <a:pt x="2895600" y="731520"/>
                    </a:cubicBezTo>
                    <a:cubicBezTo>
                      <a:pt x="2377440" y="655320"/>
                      <a:pt x="1831340" y="548640"/>
                      <a:pt x="1348740" y="426720"/>
                    </a:cubicBezTo>
                    <a:cubicBezTo>
                      <a:pt x="866140" y="304800"/>
                      <a:pt x="433070" y="15240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Freeform 96">
                <a:extLst>
                  <a:ext uri="{FF2B5EF4-FFF2-40B4-BE49-F238E27FC236}">
                    <a16:creationId xmlns:a16="http://schemas.microsoft.com/office/drawing/2014/main" id="{3826B369-3382-4C9B-8FE9-AD8CCC9AE3FA}"/>
                  </a:ext>
                </a:extLst>
              </p:cNvPr>
              <p:cNvSpPr/>
              <p:nvPr/>
            </p:nvSpPr>
            <p:spPr>
              <a:xfrm>
                <a:off x="-487680" y="3769995"/>
                <a:ext cx="10370820" cy="872529"/>
              </a:xfrm>
              <a:custGeom>
                <a:avLst/>
                <a:gdLst>
                  <a:gd name="connsiteX0" fmla="*/ 10370820 w 10370820"/>
                  <a:gd name="connsiteY0" fmla="*/ 0 h 872529"/>
                  <a:gd name="connsiteX1" fmla="*/ 9509760 w 10370820"/>
                  <a:gd name="connsiteY1" fmla="*/ 281940 h 872529"/>
                  <a:gd name="connsiteX2" fmla="*/ 7856220 w 10370820"/>
                  <a:gd name="connsiteY2" fmla="*/ 640080 h 872529"/>
                  <a:gd name="connsiteX3" fmla="*/ 6202680 w 10370820"/>
                  <a:gd name="connsiteY3" fmla="*/ 845820 h 872529"/>
                  <a:gd name="connsiteX4" fmla="*/ 4518660 w 10370820"/>
                  <a:gd name="connsiteY4" fmla="*/ 853440 h 872529"/>
                  <a:gd name="connsiteX5" fmla="*/ 2865120 w 10370820"/>
                  <a:gd name="connsiteY5" fmla="*/ 693420 h 872529"/>
                  <a:gd name="connsiteX6" fmla="*/ 1211580 w 10370820"/>
                  <a:gd name="connsiteY6" fmla="*/ 358140 h 872529"/>
                  <a:gd name="connsiteX7" fmla="*/ 0 w 10370820"/>
                  <a:gd name="connsiteY7" fmla="*/ 7620 h 8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70820" h="872529">
                    <a:moveTo>
                      <a:pt x="10370820" y="0"/>
                    </a:moveTo>
                    <a:cubicBezTo>
                      <a:pt x="10149840" y="87630"/>
                      <a:pt x="9928860" y="175260"/>
                      <a:pt x="9509760" y="281940"/>
                    </a:cubicBezTo>
                    <a:cubicBezTo>
                      <a:pt x="9090660" y="388620"/>
                      <a:pt x="8407400" y="546100"/>
                      <a:pt x="7856220" y="640080"/>
                    </a:cubicBezTo>
                    <a:cubicBezTo>
                      <a:pt x="7305040" y="734060"/>
                      <a:pt x="6758940" y="810260"/>
                      <a:pt x="6202680" y="845820"/>
                    </a:cubicBezTo>
                    <a:cubicBezTo>
                      <a:pt x="5646420" y="881380"/>
                      <a:pt x="5074920" y="878840"/>
                      <a:pt x="4518660" y="853440"/>
                    </a:cubicBezTo>
                    <a:cubicBezTo>
                      <a:pt x="3962400" y="828040"/>
                      <a:pt x="3416300" y="775970"/>
                      <a:pt x="2865120" y="693420"/>
                    </a:cubicBezTo>
                    <a:cubicBezTo>
                      <a:pt x="2313940" y="610870"/>
                      <a:pt x="1689100" y="472440"/>
                      <a:pt x="1211580" y="358140"/>
                    </a:cubicBezTo>
                    <a:cubicBezTo>
                      <a:pt x="734060" y="243840"/>
                      <a:pt x="367030" y="125730"/>
                      <a:pt x="0" y="762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97">
                <a:extLst>
                  <a:ext uri="{FF2B5EF4-FFF2-40B4-BE49-F238E27FC236}">
                    <a16:creationId xmlns:a16="http://schemas.microsoft.com/office/drawing/2014/main" id="{5A04930E-04B7-41F3-8A00-E304EF5BFE62}"/>
                  </a:ext>
                </a:extLst>
              </p:cNvPr>
              <p:cNvSpPr/>
              <p:nvPr/>
            </p:nvSpPr>
            <p:spPr>
              <a:xfrm>
                <a:off x="-571677" y="4829027"/>
                <a:ext cx="10508157" cy="843495"/>
              </a:xfrm>
              <a:custGeom>
                <a:avLst/>
                <a:gdLst>
                  <a:gd name="connsiteX0" fmla="*/ 177 w 10508157"/>
                  <a:gd name="connsiteY0" fmla="*/ 148 h 843495"/>
                  <a:gd name="connsiteX1" fmla="*/ 160197 w 10508157"/>
                  <a:gd name="connsiteY1" fmla="*/ 45868 h 843495"/>
                  <a:gd name="connsiteX2" fmla="*/ 1036497 w 10508157"/>
                  <a:gd name="connsiteY2" fmla="*/ 312568 h 843495"/>
                  <a:gd name="connsiteX3" fmla="*/ 2789097 w 10508157"/>
                  <a:gd name="connsiteY3" fmla="*/ 663088 h 843495"/>
                  <a:gd name="connsiteX4" fmla="*/ 4595037 w 10508157"/>
                  <a:gd name="connsiteY4" fmla="*/ 830728 h 843495"/>
                  <a:gd name="connsiteX5" fmla="*/ 6355257 w 10508157"/>
                  <a:gd name="connsiteY5" fmla="*/ 807868 h 843495"/>
                  <a:gd name="connsiteX6" fmla="*/ 8130717 w 10508157"/>
                  <a:gd name="connsiteY6" fmla="*/ 617368 h 843495"/>
                  <a:gd name="connsiteX7" fmla="*/ 9860457 w 10508157"/>
                  <a:gd name="connsiteY7" fmla="*/ 198268 h 843495"/>
                  <a:gd name="connsiteX8" fmla="*/ 10508157 w 10508157"/>
                  <a:gd name="connsiteY8" fmla="*/ 15388 h 84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8157" h="843495">
                    <a:moveTo>
                      <a:pt x="177" y="148"/>
                    </a:moveTo>
                    <a:cubicBezTo>
                      <a:pt x="-6173" y="-3027"/>
                      <a:pt x="160197" y="45868"/>
                      <a:pt x="160197" y="45868"/>
                    </a:cubicBezTo>
                    <a:cubicBezTo>
                      <a:pt x="332917" y="97938"/>
                      <a:pt x="598347" y="209698"/>
                      <a:pt x="1036497" y="312568"/>
                    </a:cubicBezTo>
                    <a:cubicBezTo>
                      <a:pt x="1474647" y="415438"/>
                      <a:pt x="2196007" y="576728"/>
                      <a:pt x="2789097" y="663088"/>
                    </a:cubicBezTo>
                    <a:cubicBezTo>
                      <a:pt x="3382187" y="749448"/>
                      <a:pt x="4000677" y="806598"/>
                      <a:pt x="4595037" y="830728"/>
                    </a:cubicBezTo>
                    <a:cubicBezTo>
                      <a:pt x="5189397" y="854858"/>
                      <a:pt x="5765977" y="843428"/>
                      <a:pt x="6355257" y="807868"/>
                    </a:cubicBezTo>
                    <a:cubicBezTo>
                      <a:pt x="6944537" y="772308"/>
                      <a:pt x="7546517" y="718968"/>
                      <a:pt x="8130717" y="617368"/>
                    </a:cubicBezTo>
                    <a:cubicBezTo>
                      <a:pt x="8714917" y="515768"/>
                      <a:pt x="9464217" y="298598"/>
                      <a:pt x="9860457" y="198268"/>
                    </a:cubicBezTo>
                    <a:cubicBezTo>
                      <a:pt x="10256697" y="97938"/>
                      <a:pt x="10382427" y="56663"/>
                      <a:pt x="10508157" y="1538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98">
                <a:extLst>
                  <a:ext uri="{FF2B5EF4-FFF2-40B4-BE49-F238E27FC236}">
                    <a16:creationId xmlns:a16="http://schemas.microsoft.com/office/drawing/2014/main" id="{83D2D810-A5FE-49D3-B810-69B5C729C4D0}"/>
                  </a:ext>
                </a:extLst>
              </p:cNvPr>
              <p:cNvSpPr/>
              <p:nvPr/>
            </p:nvSpPr>
            <p:spPr>
              <a:xfrm>
                <a:off x="-807720" y="5835015"/>
                <a:ext cx="10706100" cy="854006"/>
              </a:xfrm>
              <a:custGeom>
                <a:avLst/>
                <a:gdLst>
                  <a:gd name="connsiteX0" fmla="*/ 10706100 w 10706100"/>
                  <a:gd name="connsiteY0" fmla="*/ 91440 h 854006"/>
                  <a:gd name="connsiteX1" fmla="*/ 10393680 w 10706100"/>
                  <a:gd name="connsiteY1" fmla="*/ 182880 h 854006"/>
                  <a:gd name="connsiteX2" fmla="*/ 9464040 w 10706100"/>
                  <a:gd name="connsiteY2" fmla="*/ 419100 h 854006"/>
                  <a:gd name="connsiteX3" fmla="*/ 7589520 w 10706100"/>
                  <a:gd name="connsiteY3" fmla="*/ 739140 h 854006"/>
                  <a:gd name="connsiteX4" fmla="*/ 5715000 w 10706100"/>
                  <a:gd name="connsiteY4" fmla="*/ 853440 h 854006"/>
                  <a:gd name="connsiteX5" fmla="*/ 3817620 w 10706100"/>
                  <a:gd name="connsiteY5" fmla="*/ 769620 h 854006"/>
                  <a:gd name="connsiteX6" fmla="*/ 1935480 w 10706100"/>
                  <a:gd name="connsiteY6" fmla="*/ 495300 h 854006"/>
                  <a:gd name="connsiteX7" fmla="*/ 1028700 w 10706100"/>
                  <a:gd name="connsiteY7" fmla="*/ 297180 h 854006"/>
                  <a:gd name="connsiteX8" fmla="*/ 594360 w 10706100"/>
                  <a:gd name="connsiteY8" fmla="*/ 175260 h 854006"/>
                  <a:gd name="connsiteX9" fmla="*/ 0 w 10706100"/>
                  <a:gd name="connsiteY9" fmla="*/ 0 h 8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6100" h="854006">
                    <a:moveTo>
                      <a:pt x="10706100" y="91440"/>
                    </a:moveTo>
                    <a:cubicBezTo>
                      <a:pt x="10653395" y="109855"/>
                      <a:pt x="10393680" y="182880"/>
                      <a:pt x="10393680" y="182880"/>
                    </a:cubicBezTo>
                    <a:cubicBezTo>
                      <a:pt x="10186670" y="237490"/>
                      <a:pt x="9931400" y="326390"/>
                      <a:pt x="9464040" y="419100"/>
                    </a:cubicBezTo>
                    <a:cubicBezTo>
                      <a:pt x="8996680" y="511810"/>
                      <a:pt x="8214360" y="666750"/>
                      <a:pt x="7589520" y="739140"/>
                    </a:cubicBezTo>
                    <a:cubicBezTo>
                      <a:pt x="6964680" y="811530"/>
                      <a:pt x="6343650" y="848360"/>
                      <a:pt x="5715000" y="853440"/>
                    </a:cubicBezTo>
                    <a:cubicBezTo>
                      <a:pt x="5086350" y="858520"/>
                      <a:pt x="4447540" y="829310"/>
                      <a:pt x="3817620" y="769620"/>
                    </a:cubicBezTo>
                    <a:cubicBezTo>
                      <a:pt x="3187700" y="709930"/>
                      <a:pt x="2400300" y="574040"/>
                      <a:pt x="1935480" y="495300"/>
                    </a:cubicBezTo>
                    <a:cubicBezTo>
                      <a:pt x="1470660" y="416560"/>
                      <a:pt x="1252220" y="350520"/>
                      <a:pt x="1028700" y="297180"/>
                    </a:cubicBezTo>
                    <a:cubicBezTo>
                      <a:pt x="805180" y="243840"/>
                      <a:pt x="594360" y="175260"/>
                      <a:pt x="594360" y="175260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18A28D-4E5E-464D-9907-E32EB25F6ACD}"/>
                </a:ext>
              </a:extLst>
            </p:cNvPr>
            <p:cNvSpPr/>
            <p:nvPr/>
          </p:nvSpPr>
          <p:spPr>
            <a:xfrm>
              <a:off x="6358007" y="3419754"/>
              <a:ext cx="141064" cy="16294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Arc 1">
            <a:extLst>
              <a:ext uri="{FF2B5EF4-FFF2-40B4-BE49-F238E27FC236}">
                <a16:creationId xmlns:a16="http://schemas.microsoft.com/office/drawing/2014/main" id="{A1389F58-F6F7-4C6F-AC48-93F986056D1E}"/>
              </a:ext>
            </a:extLst>
          </p:cNvPr>
          <p:cNvSpPr/>
          <p:nvPr/>
        </p:nvSpPr>
        <p:spPr>
          <a:xfrm rot="923700" flipH="1">
            <a:off x="2099344" y="3320384"/>
            <a:ext cx="9265291" cy="9260859"/>
          </a:xfrm>
          <a:prstGeom prst="arc">
            <a:avLst>
              <a:gd name="adj1" fmla="val 16200000"/>
              <a:gd name="adj2" fmla="val 17374577"/>
            </a:avLst>
          </a:prstGeom>
          <a:ln w="285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74632" y="602007"/>
            <a:ext cx="10785848" cy="6513507"/>
            <a:chOff x="-849368" y="602007"/>
            <a:chExt cx="10785848" cy="651350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809394-EFF8-45B1-8F24-9F5513A67B44}"/>
                </a:ext>
              </a:extLst>
            </p:cNvPr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23872A-A23C-4687-9B23-2621B7E0826F}"/>
                </a:ext>
              </a:extLst>
            </p:cNvPr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338E07-8D2E-41EF-8053-D2D6170D3642}"/>
                </a:ext>
              </a:extLst>
            </p:cNvPr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7A6CFE-5860-459A-BE18-30BF3F312E1B}"/>
                </a:ext>
              </a:extLst>
            </p:cNvPr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92CE49-919B-437F-BD7C-848B848D3408}"/>
                </a:ext>
              </a:extLst>
            </p:cNvPr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D06F02-78AD-4B6C-A4C7-F2CF3D5F72E0}"/>
                </a:ext>
              </a:extLst>
            </p:cNvPr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AFB512-50E1-4330-874A-FC138DD49537}"/>
                </a:ext>
              </a:extLst>
            </p:cNvPr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94D2E9-EC32-4B18-A305-6B48EDB50DFD}"/>
                </a:ext>
              </a:extLst>
            </p:cNvPr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5342C3-F414-46AF-BC19-B859A3036ECA}"/>
                </a:ext>
              </a:extLst>
            </p:cNvPr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448838-0A0F-47D6-BC2E-CF342F9EE763}"/>
                </a:ext>
              </a:extLst>
            </p:cNvPr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1BDA3A-BD0C-48CB-A09D-680656A7505E}"/>
                </a:ext>
              </a:extLst>
            </p:cNvPr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84897B-5BE5-49D9-BF5C-C1353170B68C}"/>
                </a:ext>
              </a:extLst>
            </p:cNvPr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533E05-5D04-4E48-948F-D6C665A56917}"/>
                </a:ext>
              </a:extLst>
            </p:cNvPr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A1D3FBBA-354D-4EDC-800F-D8BEF167BF40}"/>
                </a:ext>
              </a:extLst>
            </p:cNvPr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94">
              <a:extLst>
                <a:ext uri="{FF2B5EF4-FFF2-40B4-BE49-F238E27FC236}">
                  <a16:creationId xmlns:a16="http://schemas.microsoft.com/office/drawing/2014/main" id="{01A2CFFB-EB28-45CE-8CB0-1672826CC319}"/>
                </a:ext>
              </a:extLst>
            </p:cNvPr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95">
              <a:extLst>
                <a:ext uri="{FF2B5EF4-FFF2-40B4-BE49-F238E27FC236}">
                  <a16:creationId xmlns:a16="http://schemas.microsoft.com/office/drawing/2014/main" id="{2CFA0F56-6738-4824-AE63-84DCF421C71F}"/>
                </a:ext>
              </a:extLst>
            </p:cNvPr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reeform 96">
              <a:extLst>
                <a:ext uri="{FF2B5EF4-FFF2-40B4-BE49-F238E27FC236}">
                  <a16:creationId xmlns:a16="http://schemas.microsoft.com/office/drawing/2014/main" id="{1D0D456E-72BD-48B1-B9AF-C56112B892D3}"/>
                </a:ext>
              </a:extLst>
            </p:cNvPr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Freeform 97">
              <a:extLst>
                <a:ext uri="{FF2B5EF4-FFF2-40B4-BE49-F238E27FC236}">
                  <a16:creationId xmlns:a16="http://schemas.microsoft.com/office/drawing/2014/main" id="{5D727E83-65EA-44F1-9CE0-F084D6ECEF50}"/>
                </a:ext>
              </a:extLst>
            </p:cNvPr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Freeform 98">
              <a:extLst>
                <a:ext uri="{FF2B5EF4-FFF2-40B4-BE49-F238E27FC236}">
                  <a16:creationId xmlns:a16="http://schemas.microsoft.com/office/drawing/2014/main" id="{64179DF1-715E-40EA-90A4-FB20325E104F}"/>
                </a:ext>
              </a:extLst>
            </p:cNvPr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title">
            <a:extLst>
              <a:ext uri="{FF2B5EF4-FFF2-40B4-BE49-F238E27FC236}">
                <a16:creationId xmlns:a16="http://schemas.microsoft.com/office/drawing/2014/main" id="{EEF895EC-4A5B-4E3C-BC23-A527B301D396}"/>
              </a:ext>
            </a:extLst>
          </p:cNvPr>
          <p:cNvSpPr txBox="1"/>
          <p:nvPr/>
        </p:nvSpPr>
        <p:spPr>
          <a:xfrm>
            <a:off x="0" y="0"/>
            <a:ext cx="12192000" cy="759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your choice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know epoch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if you know epoch">
            <a:extLst>
              <a:ext uri="{FF2B5EF4-FFF2-40B4-BE49-F238E27FC236}">
                <a16:creationId xmlns:a16="http://schemas.microsoft.com/office/drawing/2014/main" id="{0A0424CE-156D-4A35-B3F2-933223922CAA}"/>
              </a:ext>
            </a:extLst>
          </p:cNvPr>
          <p:cNvSpPr txBox="1"/>
          <p:nvPr/>
        </p:nvSpPr>
        <p:spPr>
          <a:xfrm>
            <a:off x="0" y="-4202"/>
            <a:ext cx="12192000" cy="6373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if you know epoch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8000" decel="8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 just new datums"/>
          <p:cNvSpPr txBox="1">
            <a:spLocks noGrp="1"/>
          </p:cNvSpPr>
          <p:nvPr>
            <p:ph type="title"/>
          </p:nvPr>
        </p:nvSpPr>
        <p:spPr>
          <a:xfrm>
            <a:off x="1" y="3377380"/>
            <a:ext cx="12191999" cy="1494426"/>
          </a:xfrm>
          <a:prstGeom prst="rect">
            <a:avLst/>
          </a:prstGeom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4800" spc="-40" dirty="0">
                <a:cs typeface="Calibri"/>
                <a:sym typeface="Wingdings" panose="05000000000000000000" pitchFamily="2" charset="2"/>
              </a:rPr>
              <a:t>Decades of continuously logged GPS data from the </a:t>
            </a:r>
            <a:r>
              <a:rPr lang="en-US" sz="4800" spc="-40" dirty="0">
                <a:cs typeface="Calibri"/>
              </a:rPr>
              <a:t>NOAA CORS Network (NCN).</a:t>
            </a:r>
            <a:endParaRPr sz="4800" dirty="0">
              <a:cs typeface="Calibri"/>
            </a:endParaRPr>
          </a:p>
        </p:txBody>
      </p:sp>
      <p:sp>
        <p:nvSpPr>
          <p:cNvPr id="3" name="nsrs modernization"/>
          <p:cNvSpPr txBox="1"/>
          <p:nvPr/>
        </p:nvSpPr>
        <p:spPr>
          <a:xfrm>
            <a:off x="1524001" y="2107898"/>
            <a:ext cx="9144000" cy="118664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lvl="1" algn="ctr" defTabSz="457189" fontAlgn="base">
              <a:spcBef>
                <a:spcPts val="133"/>
              </a:spcBef>
              <a:spcAft>
                <a:spcPct val="0"/>
              </a:spcAft>
              <a:defRPr/>
            </a:pPr>
            <a:r>
              <a:rPr lang="en-US" sz="7600" i="1" spc="-7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Calibri"/>
              </a:rPr>
              <a:t>But how?</a:t>
            </a:r>
          </a:p>
        </p:txBody>
      </p:sp>
    </p:spTree>
    <p:extLst>
      <p:ext uri="{BB962C8B-B14F-4D97-AF65-F5344CB8AC3E}">
        <p14:creationId xmlns:p14="http://schemas.microsoft.com/office/powerpoint/2010/main" val="35650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A6081992-E64D-A37F-3DC9-07781541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12"/>
            <a:ext cx="12192000" cy="6830177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23A5B8E-DCF5-F3FB-44E7-69FB352823DB}"/>
              </a:ext>
            </a:extLst>
          </p:cNvPr>
          <p:cNvSpPr txBox="1"/>
          <p:nvPr/>
        </p:nvSpPr>
        <p:spPr>
          <a:xfrm>
            <a:off x="8583454" y="213466"/>
            <a:ext cx="3097268" cy="11378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NOAA CORS Network (NCN)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B2944-AC1E-45C7-AC2A-D8870DF5BA45}"/>
              </a:ext>
            </a:extLst>
          </p:cNvPr>
          <p:cNvSpPr>
            <a:spLocks noChangeAspect="1"/>
          </p:cNvSpPr>
          <p:nvPr/>
        </p:nvSpPr>
        <p:spPr>
          <a:xfrm>
            <a:off x="9435510" y="4648258"/>
            <a:ext cx="2729519" cy="2168179"/>
          </a:xfrm>
          <a:custGeom>
            <a:avLst/>
            <a:gdLst>
              <a:gd name="connsiteX0" fmla="*/ 0 w 3223755"/>
              <a:gd name="connsiteY0" fmla="*/ 0 h 2556771"/>
              <a:gd name="connsiteX1" fmla="*/ 3223755 w 3223755"/>
              <a:gd name="connsiteY1" fmla="*/ 0 h 2556771"/>
              <a:gd name="connsiteX2" fmla="*/ 3223755 w 3223755"/>
              <a:gd name="connsiteY2" fmla="*/ 2556771 h 2556771"/>
              <a:gd name="connsiteX3" fmla="*/ 0 w 3223755"/>
              <a:gd name="connsiteY3" fmla="*/ 2556771 h 2556771"/>
              <a:gd name="connsiteX4" fmla="*/ 0 w 3223755"/>
              <a:gd name="connsiteY4" fmla="*/ 0 h 2556771"/>
              <a:gd name="connsiteX0" fmla="*/ 0 w 3223755"/>
              <a:gd name="connsiteY0" fmla="*/ 0 h 2556771"/>
              <a:gd name="connsiteX1" fmla="*/ 227280 w 3223755"/>
              <a:gd name="connsiteY1" fmla="*/ 2123 h 2556771"/>
              <a:gd name="connsiteX2" fmla="*/ 3223755 w 3223755"/>
              <a:gd name="connsiteY2" fmla="*/ 0 h 2556771"/>
              <a:gd name="connsiteX3" fmla="*/ 3223755 w 3223755"/>
              <a:gd name="connsiteY3" fmla="*/ 2556771 h 2556771"/>
              <a:gd name="connsiteX4" fmla="*/ 0 w 3223755"/>
              <a:gd name="connsiteY4" fmla="*/ 2556771 h 2556771"/>
              <a:gd name="connsiteX5" fmla="*/ 0 w 3223755"/>
              <a:gd name="connsiteY5" fmla="*/ 0 h 2556771"/>
              <a:gd name="connsiteX0" fmla="*/ 0 w 3223755"/>
              <a:gd name="connsiteY0" fmla="*/ 8037 h 2564808"/>
              <a:gd name="connsiteX1" fmla="*/ 1593800 w 3223755"/>
              <a:gd name="connsiteY1" fmla="*/ 0 h 2564808"/>
              <a:gd name="connsiteX2" fmla="*/ 3223755 w 3223755"/>
              <a:gd name="connsiteY2" fmla="*/ 8037 h 2564808"/>
              <a:gd name="connsiteX3" fmla="*/ 3223755 w 3223755"/>
              <a:gd name="connsiteY3" fmla="*/ 2564808 h 2564808"/>
              <a:gd name="connsiteX4" fmla="*/ 0 w 3223755"/>
              <a:gd name="connsiteY4" fmla="*/ 2564808 h 2564808"/>
              <a:gd name="connsiteX5" fmla="*/ 0 w 3223755"/>
              <a:gd name="connsiteY5" fmla="*/ 8037 h 2564808"/>
              <a:gd name="connsiteX0" fmla="*/ 0 w 3223755"/>
              <a:gd name="connsiteY0" fmla="*/ 1618397 h 2564808"/>
              <a:gd name="connsiteX1" fmla="*/ 1593800 w 3223755"/>
              <a:gd name="connsiteY1" fmla="*/ 0 h 2564808"/>
              <a:gd name="connsiteX2" fmla="*/ 3223755 w 3223755"/>
              <a:gd name="connsiteY2" fmla="*/ 8037 h 2564808"/>
              <a:gd name="connsiteX3" fmla="*/ 3223755 w 3223755"/>
              <a:gd name="connsiteY3" fmla="*/ 2564808 h 2564808"/>
              <a:gd name="connsiteX4" fmla="*/ 0 w 3223755"/>
              <a:gd name="connsiteY4" fmla="*/ 2564808 h 2564808"/>
              <a:gd name="connsiteX5" fmla="*/ 0 w 3223755"/>
              <a:gd name="connsiteY5" fmla="*/ 1618397 h 2564808"/>
              <a:gd name="connsiteX0" fmla="*/ 0 w 3223755"/>
              <a:gd name="connsiteY0" fmla="*/ 1618397 h 2564808"/>
              <a:gd name="connsiteX1" fmla="*/ 643840 w 3223755"/>
              <a:gd name="connsiteY1" fmla="*/ 970280 h 2564808"/>
              <a:gd name="connsiteX2" fmla="*/ 1593800 w 3223755"/>
              <a:gd name="connsiteY2" fmla="*/ 0 h 2564808"/>
              <a:gd name="connsiteX3" fmla="*/ 3223755 w 3223755"/>
              <a:gd name="connsiteY3" fmla="*/ 8037 h 2564808"/>
              <a:gd name="connsiteX4" fmla="*/ 3223755 w 3223755"/>
              <a:gd name="connsiteY4" fmla="*/ 2564808 h 2564808"/>
              <a:gd name="connsiteX5" fmla="*/ 0 w 3223755"/>
              <a:gd name="connsiteY5" fmla="*/ 2564808 h 2564808"/>
              <a:gd name="connsiteX6" fmla="*/ 0 w 3223755"/>
              <a:gd name="connsiteY6" fmla="*/ 1618397 h 2564808"/>
              <a:gd name="connsiteX0" fmla="*/ 0 w 3223755"/>
              <a:gd name="connsiteY0" fmla="*/ 1618397 h 2564808"/>
              <a:gd name="connsiteX1" fmla="*/ 1446480 w 3223755"/>
              <a:gd name="connsiteY1" fmla="*/ 1036320 h 2564808"/>
              <a:gd name="connsiteX2" fmla="*/ 1593800 w 3223755"/>
              <a:gd name="connsiteY2" fmla="*/ 0 h 2564808"/>
              <a:gd name="connsiteX3" fmla="*/ 3223755 w 3223755"/>
              <a:gd name="connsiteY3" fmla="*/ 8037 h 2564808"/>
              <a:gd name="connsiteX4" fmla="*/ 3223755 w 3223755"/>
              <a:gd name="connsiteY4" fmla="*/ 2564808 h 2564808"/>
              <a:gd name="connsiteX5" fmla="*/ 0 w 3223755"/>
              <a:gd name="connsiteY5" fmla="*/ 2564808 h 2564808"/>
              <a:gd name="connsiteX6" fmla="*/ 0 w 3223755"/>
              <a:gd name="connsiteY6" fmla="*/ 1618397 h 2564808"/>
              <a:gd name="connsiteX0" fmla="*/ 0 w 3223755"/>
              <a:gd name="connsiteY0" fmla="*/ 1618397 h 2564808"/>
              <a:gd name="connsiteX1" fmla="*/ 1090880 w 3223755"/>
              <a:gd name="connsiteY1" fmla="*/ 513080 h 2564808"/>
              <a:gd name="connsiteX2" fmla="*/ 1593800 w 3223755"/>
              <a:gd name="connsiteY2" fmla="*/ 0 h 2564808"/>
              <a:gd name="connsiteX3" fmla="*/ 3223755 w 3223755"/>
              <a:gd name="connsiteY3" fmla="*/ 8037 h 2564808"/>
              <a:gd name="connsiteX4" fmla="*/ 3223755 w 3223755"/>
              <a:gd name="connsiteY4" fmla="*/ 2564808 h 2564808"/>
              <a:gd name="connsiteX5" fmla="*/ 0 w 3223755"/>
              <a:gd name="connsiteY5" fmla="*/ 2564808 h 2564808"/>
              <a:gd name="connsiteX6" fmla="*/ 0 w 3223755"/>
              <a:gd name="connsiteY6" fmla="*/ 1618397 h 2564808"/>
              <a:gd name="connsiteX0" fmla="*/ 0 w 3223755"/>
              <a:gd name="connsiteY0" fmla="*/ 1618397 h 2564808"/>
              <a:gd name="connsiteX1" fmla="*/ 450800 w 3223755"/>
              <a:gd name="connsiteY1" fmla="*/ 1148080 h 2564808"/>
              <a:gd name="connsiteX2" fmla="*/ 1090880 w 3223755"/>
              <a:gd name="connsiteY2" fmla="*/ 513080 h 2564808"/>
              <a:gd name="connsiteX3" fmla="*/ 1593800 w 3223755"/>
              <a:gd name="connsiteY3" fmla="*/ 0 h 2564808"/>
              <a:gd name="connsiteX4" fmla="*/ 3223755 w 3223755"/>
              <a:gd name="connsiteY4" fmla="*/ 8037 h 2564808"/>
              <a:gd name="connsiteX5" fmla="*/ 3223755 w 3223755"/>
              <a:gd name="connsiteY5" fmla="*/ 2564808 h 2564808"/>
              <a:gd name="connsiteX6" fmla="*/ 0 w 3223755"/>
              <a:gd name="connsiteY6" fmla="*/ 2564808 h 2564808"/>
              <a:gd name="connsiteX7" fmla="*/ 0 w 3223755"/>
              <a:gd name="connsiteY7" fmla="*/ 1618397 h 2564808"/>
              <a:gd name="connsiteX0" fmla="*/ 0 w 3223755"/>
              <a:gd name="connsiteY0" fmla="*/ 1618397 h 2564808"/>
              <a:gd name="connsiteX1" fmla="*/ 1075640 w 3223755"/>
              <a:gd name="connsiteY1" fmla="*/ 1087120 h 2564808"/>
              <a:gd name="connsiteX2" fmla="*/ 1090880 w 3223755"/>
              <a:gd name="connsiteY2" fmla="*/ 513080 h 2564808"/>
              <a:gd name="connsiteX3" fmla="*/ 1593800 w 3223755"/>
              <a:gd name="connsiteY3" fmla="*/ 0 h 2564808"/>
              <a:gd name="connsiteX4" fmla="*/ 3223755 w 3223755"/>
              <a:gd name="connsiteY4" fmla="*/ 8037 h 2564808"/>
              <a:gd name="connsiteX5" fmla="*/ 3223755 w 3223755"/>
              <a:gd name="connsiteY5" fmla="*/ 2564808 h 2564808"/>
              <a:gd name="connsiteX6" fmla="*/ 0 w 3223755"/>
              <a:gd name="connsiteY6" fmla="*/ 2564808 h 2564808"/>
              <a:gd name="connsiteX7" fmla="*/ 0 w 3223755"/>
              <a:gd name="connsiteY7" fmla="*/ 1618397 h 2564808"/>
              <a:gd name="connsiteX0" fmla="*/ 0 w 3223755"/>
              <a:gd name="connsiteY0" fmla="*/ 1618397 h 2564808"/>
              <a:gd name="connsiteX1" fmla="*/ 339040 w 3223755"/>
              <a:gd name="connsiteY1" fmla="*/ 1452880 h 2564808"/>
              <a:gd name="connsiteX2" fmla="*/ 1075640 w 3223755"/>
              <a:gd name="connsiteY2" fmla="*/ 1087120 h 2564808"/>
              <a:gd name="connsiteX3" fmla="*/ 1090880 w 3223755"/>
              <a:gd name="connsiteY3" fmla="*/ 513080 h 2564808"/>
              <a:gd name="connsiteX4" fmla="*/ 1593800 w 3223755"/>
              <a:gd name="connsiteY4" fmla="*/ 0 h 2564808"/>
              <a:gd name="connsiteX5" fmla="*/ 3223755 w 3223755"/>
              <a:gd name="connsiteY5" fmla="*/ 8037 h 2564808"/>
              <a:gd name="connsiteX6" fmla="*/ 3223755 w 3223755"/>
              <a:gd name="connsiteY6" fmla="*/ 2564808 h 2564808"/>
              <a:gd name="connsiteX7" fmla="*/ 0 w 3223755"/>
              <a:gd name="connsiteY7" fmla="*/ 2564808 h 2564808"/>
              <a:gd name="connsiteX8" fmla="*/ 0 w 3223755"/>
              <a:gd name="connsiteY8" fmla="*/ 1618397 h 2564808"/>
              <a:gd name="connsiteX0" fmla="*/ 0 w 3223755"/>
              <a:gd name="connsiteY0" fmla="*/ 1618397 h 2564808"/>
              <a:gd name="connsiteX1" fmla="*/ 781000 w 3223755"/>
              <a:gd name="connsiteY1" fmla="*/ 1295400 h 2564808"/>
              <a:gd name="connsiteX2" fmla="*/ 1075640 w 3223755"/>
              <a:gd name="connsiteY2" fmla="*/ 1087120 h 2564808"/>
              <a:gd name="connsiteX3" fmla="*/ 1090880 w 3223755"/>
              <a:gd name="connsiteY3" fmla="*/ 513080 h 2564808"/>
              <a:gd name="connsiteX4" fmla="*/ 1593800 w 3223755"/>
              <a:gd name="connsiteY4" fmla="*/ 0 h 2564808"/>
              <a:gd name="connsiteX5" fmla="*/ 3223755 w 3223755"/>
              <a:gd name="connsiteY5" fmla="*/ 8037 h 2564808"/>
              <a:gd name="connsiteX6" fmla="*/ 3223755 w 3223755"/>
              <a:gd name="connsiteY6" fmla="*/ 2564808 h 2564808"/>
              <a:gd name="connsiteX7" fmla="*/ 0 w 3223755"/>
              <a:gd name="connsiteY7" fmla="*/ 2564808 h 2564808"/>
              <a:gd name="connsiteX8" fmla="*/ 0 w 3223755"/>
              <a:gd name="connsiteY8" fmla="*/ 1618397 h 2564808"/>
              <a:gd name="connsiteX0" fmla="*/ 0 w 3228835"/>
              <a:gd name="connsiteY0" fmla="*/ 2319437 h 2564808"/>
              <a:gd name="connsiteX1" fmla="*/ 786080 w 3228835"/>
              <a:gd name="connsiteY1" fmla="*/ 1295400 h 2564808"/>
              <a:gd name="connsiteX2" fmla="*/ 1080720 w 3228835"/>
              <a:gd name="connsiteY2" fmla="*/ 1087120 h 2564808"/>
              <a:gd name="connsiteX3" fmla="*/ 1095960 w 3228835"/>
              <a:gd name="connsiteY3" fmla="*/ 513080 h 2564808"/>
              <a:gd name="connsiteX4" fmla="*/ 1598880 w 3228835"/>
              <a:gd name="connsiteY4" fmla="*/ 0 h 2564808"/>
              <a:gd name="connsiteX5" fmla="*/ 3228835 w 3228835"/>
              <a:gd name="connsiteY5" fmla="*/ 8037 h 2564808"/>
              <a:gd name="connsiteX6" fmla="*/ 3228835 w 3228835"/>
              <a:gd name="connsiteY6" fmla="*/ 2564808 h 2564808"/>
              <a:gd name="connsiteX7" fmla="*/ 5080 w 3228835"/>
              <a:gd name="connsiteY7" fmla="*/ 2564808 h 2564808"/>
              <a:gd name="connsiteX8" fmla="*/ 0 w 3228835"/>
              <a:gd name="connsiteY8" fmla="*/ 2319437 h 2564808"/>
              <a:gd name="connsiteX0" fmla="*/ 0 w 3228835"/>
              <a:gd name="connsiteY0" fmla="*/ 2319437 h 2564808"/>
              <a:gd name="connsiteX1" fmla="*/ 816560 w 3228835"/>
              <a:gd name="connsiteY1" fmla="*/ 1219200 h 2564808"/>
              <a:gd name="connsiteX2" fmla="*/ 1080720 w 3228835"/>
              <a:gd name="connsiteY2" fmla="*/ 1087120 h 2564808"/>
              <a:gd name="connsiteX3" fmla="*/ 1095960 w 3228835"/>
              <a:gd name="connsiteY3" fmla="*/ 513080 h 2564808"/>
              <a:gd name="connsiteX4" fmla="*/ 1598880 w 3228835"/>
              <a:gd name="connsiteY4" fmla="*/ 0 h 2564808"/>
              <a:gd name="connsiteX5" fmla="*/ 3228835 w 3228835"/>
              <a:gd name="connsiteY5" fmla="*/ 8037 h 2564808"/>
              <a:gd name="connsiteX6" fmla="*/ 3228835 w 3228835"/>
              <a:gd name="connsiteY6" fmla="*/ 2564808 h 2564808"/>
              <a:gd name="connsiteX7" fmla="*/ 5080 w 3228835"/>
              <a:gd name="connsiteY7" fmla="*/ 2564808 h 2564808"/>
              <a:gd name="connsiteX8" fmla="*/ 0 w 3228835"/>
              <a:gd name="connsiteY8" fmla="*/ 2319437 h 256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8835" h="2564808">
                <a:moveTo>
                  <a:pt x="0" y="2319437"/>
                </a:moveTo>
                <a:lnTo>
                  <a:pt x="816560" y="1219200"/>
                </a:lnTo>
                <a:lnTo>
                  <a:pt x="1080720" y="1087120"/>
                </a:lnTo>
                <a:lnTo>
                  <a:pt x="1095960" y="513080"/>
                </a:lnTo>
                <a:lnTo>
                  <a:pt x="1598880" y="0"/>
                </a:lnTo>
                <a:lnTo>
                  <a:pt x="3228835" y="8037"/>
                </a:lnTo>
                <a:lnTo>
                  <a:pt x="3228835" y="2564808"/>
                </a:lnTo>
                <a:lnTo>
                  <a:pt x="5080" y="2564808"/>
                </a:lnTo>
                <a:lnTo>
                  <a:pt x="0" y="231943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7F55DD-3C28-464E-8F65-E014A6361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7" y="5849392"/>
            <a:ext cx="1416159" cy="96704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B3FD1-9EC0-4559-BF76-B95544292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538" y="6011088"/>
            <a:ext cx="1991408" cy="8053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0C1EC-2988-4889-B9DF-7E033CC70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064" y="2148729"/>
            <a:ext cx="6149873" cy="2560542"/>
          </a:xfrm>
          <a:prstGeom prst="rect">
            <a:avLst/>
          </a:prstGeom>
          <a:ln w="508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12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8D96-4877-4B12-9E37-FF5D5F19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1143000"/>
          </a:xfrm>
        </p:spPr>
        <p:txBody>
          <a:bodyPr>
            <a:noAutofit/>
          </a:bodyPr>
          <a:lstStyle/>
          <a:p>
            <a:r>
              <a:rPr b="0" baseline="0" cap="none" dirty="0" i="0" kern="1200" kumimoji="0" lang="en-US" noProof="0" normalizeH="0" spc="0" strike="noStrike" sz="5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typeface="+mn-cs"/>
              </a:rPr>
              <a:t>Continuously Operating Reference Station</a:t>
            </a:r>
            <a:endParaRPr dirty="0" lang="en-US" sz="50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4FAC5C-0CA6-4D52-8811-C9934E2BF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5" y="1768879"/>
            <a:ext cx="6805317" cy="50891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C4DC9F-021E-4BB5-873A-B36472061B85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 l="83" r="65" t="4"/>
          <a:stretch/>
        </p:blipFill>
        <p:spPr>
          <a:xfrm>
            <a:off x="7408986" y="1483728"/>
            <a:ext cx="4324342" cy="5143808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252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A6081992-E64D-A37F-3DC9-077815417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2"/>
            <a:ext cx="12192000" cy="6830177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23A5B8E-DCF5-F3FB-44E7-69FB352823DB}"/>
              </a:ext>
            </a:extLst>
          </p:cNvPr>
          <p:cNvSpPr txBox="1"/>
          <p:nvPr/>
        </p:nvSpPr>
        <p:spPr>
          <a:xfrm>
            <a:off x="10284435" y="4349353"/>
            <a:ext cx="1789923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NOAA CORS Network (NCN)</a:t>
            </a:r>
          </a:p>
        </p:txBody>
      </p:sp>
    </p:spTree>
    <p:extLst>
      <p:ext uri="{BB962C8B-B14F-4D97-AF65-F5344CB8AC3E}">
        <p14:creationId xmlns:p14="http://schemas.microsoft.com/office/powerpoint/2010/main" val="11196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860093"/>
            <a:ext cx="8229600" cy="40266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(~47,000 employees)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						Administration (NOAA)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3" name="organizational structure"/>
          <p:cNvSpPr>
            <a:spLocks noGrp="1"/>
          </p:cNvSpPr>
          <p:nvPr>
            <p:ph type="title"/>
          </p:nvPr>
        </p:nvSpPr>
        <p:spPr>
          <a:xfrm>
            <a:off x="1981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sz="5333" dirty="0"/>
              <a:t>Organizational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836" y="1386455"/>
            <a:ext cx="997792" cy="9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878" y="2843647"/>
            <a:ext cx="1135711" cy="113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311" y="5272872"/>
            <a:ext cx="1258635" cy="12656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096000" y="2370920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0" y="3710228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06275" y="4781411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1981200" y="4939672"/>
            <a:ext cx="8229600" cy="16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89" lvl="1" indent="0" defTabSz="457189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457189" lvl="1" indent="0" defTabSz="457189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(~175 employees)</a:t>
            </a:r>
          </a:p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452" y="1393731"/>
            <a:ext cx="1038629" cy="1034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703" y="5375351"/>
            <a:ext cx="2522125" cy="100885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562764" y="2575457"/>
            <a:ext cx="0" cy="2697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not equal"/>
          <p:cNvSpPr txBox="1"/>
          <p:nvPr/>
        </p:nvSpPr>
        <p:spPr bwMode="auto">
          <a:xfrm>
            <a:off x="4527627" y="5255617"/>
            <a:ext cx="11456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≠</a:t>
            </a:r>
          </a:p>
        </p:txBody>
      </p:sp>
      <p:sp>
        <p:nvSpPr>
          <p:cNvPr id="17" name="we're not usgs"/>
          <p:cNvSpPr txBox="1">
            <a:spLocks/>
          </p:cNvSpPr>
          <p:nvPr/>
        </p:nvSpPr>
        <p:spPr bwMode="auto">
          <a:xfrm>
            <a:off x="1991475" y="17655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53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We’re not USGS, we’re NGS</a:t>
            </a:r>
          </a:p>
        </p:txBody>
      </p:sp>
    </p:spTree>
    <p:extLst>
      <p:ext uri="{BB962C8B-B14F-4D97-AF65-F5344CB8AC3E}">
        <p14:creationId xmlns:p14="http://schemas.microsoft.com/office/powerpoint/2010/main" val="34110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6" grpId="0"/>
      <p:bldP spid="10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1">
            <a:extLst>
              <a:ext uri="{FF2B5EF4-FFF2-40B4-BE49-F238E27FC236}">
                <a16:creationId xmlns:a16="http://schemas.microsoft.com/office/drawing/2014/main" id="{3A7CC8D3-ADD2-ADBE-E90C-F7E7098B3755}"/>
              </a:ext>
            </a:extLst>
          </p:cNvPr>
          <p:cNvGrpSpPr/>
          <p:nvPr/>
        </p:nvGrpSpPr>
        <p:grpSpPr>
          <a:xfrm>
            <a:off x="674632" y="602007"/>
            <a:ext cx="10785848" cy="6513507"/>
            <a:chOff x="-849368" y="602007"/>
            <a:chExt cx="10785848" cy="651350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782F53-6D25-8644-1716-747FD271D8F7}"/>
                </a:ext>
              </a:extLst>
            </p:cNvPr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1E8017-1461-ECB5-FA20-2C1F0EA02F7E}"/>
                </a:ext>
              </a:extLst>
            </p:cNvPr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789CB49-2D90-01D5-5C4F-37347295333E}"/>
                </a:ext>
              </a:extLst>
            </p:cNvPr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9374FFD-690F-7483-832B-3416DA2EB7F7}"/>
                </a:ext>
              </a:extLst>
            </p:cNvPr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92F36E-E535-F686-61DA-530E4ED79BD4}"/>
                </a:ext>
              </a:extLst>
            </p:cNvPr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F3862C-AB5A-3B6F-BC11-3547B7E8AAEB}"/>
                </a:ext>
              </a:extLst>
            </p:cNvPr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D94AC2-0024-8F2D-918E-B56EF220F833}"/>
                </a:ext>
              </a:extLst>
            </p:cNvPr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6612107-2BFD-C6D0-FEF1-41A7680AB01F}"/>
                </a:ext>
              </a:extLst>
            </p:cNvPr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EC1DEB7-BAE6-FDED-D1F7-9F3F6C1D66BC}"/>
                </a:ext>
              </a:extLst>
            </p:cNvPr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2CAA48-2AC0-FB71-3145-95DC5D7ED142}"/>
                </a:ext>
              </a:extLst>
            </p:cNvPr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DCE74DE-5579-AE9F-5E05-7279F627A0F0}"/>
                </a:ext>
              </a:extLst>
            </p:cNvPr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FD21C19-6DD8-60F4-36C5-3FD98C03329B}"/>
                </a:ext>
              </a:extLst>
            </p:cNvPr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111E18D-D327-6107-EC79-8CAB741B6E8F}"/>
                </a:ext>
              </a:extLst>
            </p:cNvPr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88">
              <a:extLst>
                <a:ext uri="{FF2B5EF4-FFF2-40B4-BE49-F238E27FC236}">
                  <a16:creationId xmlns:a16="http://schemas.microsoft.com/office/drawing/2014/main" id="{11D7D47C-0B5D-BC39-F1CD-4209F86529A4}"/>
                </a:ext>
              </a:extLst>
            </p:cNvPr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Freeform 94">
              <a:extLst>
                <a:ext uri="{FF2B5EF4-FFF2-40B4-BE49-F238E27FC236}">
                  <a16:creationId xmlns:a16="http://schemas.microsoft.com/office/drawing/2014/main" id="{FAB72CAB-D9DD-8B67-58B4-6258F24C407D}"/>
                </a:ext>
              </a:extLst>
            </p:cNvPr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Freeform 95">
              <a:extLst>
                <a:ext uri="{FF2B5EF4-FFF2-40B4-BE49-F238E27FC236}">
                  <a16:creationId xmlns:a16="http://schemas.microsoft.com/office/drawing/2014/main" id="{76664287-3490-DC18-09A6-DB31C2531EBC}"/>
                </a:ext>
              </a:extLst>
            </p:cNvPr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Freeform 96">
              <a:extLst>
                <a:ext uri="{FF2B5EF4-FFF2-40B4-BE49-F238E27FC236}">
                  <a16:creationId xmlns:a16="http://schemas.microsoft.com/office/drawing/2014/main" id="{E35DC633-3E7B-C768-E12F-0FD230ECE33F}"/>
                </a:ext>
              </a:extLst>
            </p:cNvPr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Freeform 97">
              <a:extLst>
                <a:ext uri="{FF2B5EF4-FFF2-40B4-BE49-F238E27FC236}">
                  <a16:creationId xmlns:a16="http://schemas.microsoft.com/office/drawing/2014/main" id="{1B513300-FFA6-AE24-6ECE-B298D3EE545D}"/>
                </a:ext>
              </a:extLst>
            </p:cNvPr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Freeform 98">
              <a:extLst>
                <a:ext uri="{FF2B5EF4-FFF2-40B4-BE49-F238E27FC236}">
                  <a16:creationId xmlns:a16="http://schemas.microsoft.com/office/drawing/2014/main" id="{0ACA3D4D-D423-91D9-9AB7-8CF7548DE25B}"/>
                </a:ext>
              </a:extLst>
            </p:cNvPr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AE816C3-325F-40B9-B83C-FD20518D98BF}"/>
              </a:ext>
            </a:extLst>
          </p:cNvPr>
          <p:cNvGrpSpPr/>
          <p:nvPr/>
        </p:nvGrpSpPr>
        <p:grpSpPr>
          <a:xfrm>
            <a:off x="674632" y="602007"/>
            <a:ext cx="10785848" cy="23092412"/>
            <a:chOff x="505974" y="451505"/>
            <a:chExt cx="8089386" cy="17319309"/>
          </a:xfrm>
        </p:grpSpPr>
        <p:grpSp>
          <p:nvGrpSpPr>
            <p:cNvPr id="3" name="Group 2"/>
            <p:cNvGrpSpPr/>
            <p:nvPr/>
          </p:nvGrpSpPr>
          <p:grpSpPr>
            <a:xfrm>
              <a:off x="505974" y="451505"/>
              <a:ext cx="8089386" cy="17319309"/>
              <a:chOff x="-849368" y="602007"/>
              <a:chExt cx="10785848" cy="2309241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-415691" y="1152105"/>
                <a:ext cx="10286766" cy="22542314"/>
                <a:chOff x="-415691" y="1152105"/>
                <a:chExt cx="10286766" cy="22542314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7325" y="1152105"/>
                  <a:ext cx="10058400" cy="5600916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-415691" y="18093503"/>
                  <a:ext cx="10058400" cy="5600916"/>
                </a:xfrm>
                <a:prstGeom prst="rect">
                  <a:avLst/>
                </a:prstGeom>
              </p:spPr>
            </p:pic>
          </p:grpSp>
          <p:cxnSp>
            <p:nvCxnSpPr>
              <p:cNvPr id="12" name="Straight Connector 11"/>
              <p:cNvCxnSpPr/>
              <p:nvPr/>
            </p:nvCxnSpPr>
            <p:spPr>
              <a:xfrm flipH="1">
                <a:off x="79920" y="759213"/>
                <a:ext cx="1515511" cy="588352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034643" y="786335"/>
                <a:ext cx="1245139" cy="6046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2021967" y="789613"/>
                <a:ext cx="893534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983161" y="789613"/>
                <a:ext cx="579195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908904" y="789613"/>
                <a:ext cx="292060" cy="6325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834484" y="759213"/>
                <a:ext cx="78035" cy="633929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481224" y="759213"/>
                <a:ext cx="372456" cy="61510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119947" y="789613"/>
                <a:ext cx="717439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748858" y="759213"/>
                <a:ext cx="1099742" cy="62960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446546" y="789613"/>
                <a:ext cx="1389378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8124369" y="786335"/>
                <a:ext cx="1735839" cy="62385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808720" y="790575"/>
                <a:ext cx="1051488" cy="314397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-849368" y="789613"/>
                <a:ext cx="1760447" cy="54016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Freeform 88"/>
              <p:cNvSpPr/>
              <p:nvPr/>
            </p:nvSpPr>
            <p:spPr>
              <a:xfrm>
                <a:off x="-160020" y="602007"/>
                <a:ext cx="9475470" cy="942200"/>
              </a:xfrm>
              <a:custGeom>
                <a:avLst/>
                <a:gdLst>
                  <a:gd name="connsiteX0" fmla="*/ 8930640 w 8930640"/>
                  <a:gd name="connsiteY0" fmla="*/ 45720 h 829832"/>
                  <a:gd name="connsiteX1" fmla="*/ 8023860 w 8930640"/>
                  <a:gd name="connsiteY1" fmla="*/ 365760 h 829832"/>
                  <a:gd name="connsiteX2" fmla="*/ 6705600 w 8930640"/>
                  <a:gd name="connsiteY2" fmla="*/ 647700 h 829832"/>
                  <a:gd name="connsiteX3" fmla="*/ 5364480 w 8930640"/>
                  <a:gd name="connsiteY3" fmla="*/ 792480 h 829832"/>
                  <a:gd name="connsiteX4" fmla="*/ 4000500 w 8930640"/>
                  <a:gd name="connsiteY4" fmla="*/ 822960 h 829832"/>
                  <a:gd name="connsiteX5" fmla="*/ 2667000 w 8930640"/>
                  <a:gd name="connsiteY5" fmla="*/ 685800 h 829832"/>
                  <a:gd name="connsiteX6" fmla="*/ 1348740 w 8930640"/>
                  <a:gd name="connsiteY6" fmla="*/ 411480 h 829832"/>
                  <a:gd name="connsiteX7" fmla="*/ 0 w 8930640"/>
                  <a:gd name="connsiteY7" fmla="*/ 0 h 82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30640" h="829832">
                    <a:moveTo>
                      <a:pt x="8930640" y="45720"/>
                    </a:moveTo>
                    <a:cubicBezTo>
                      <a:pt x="8662670" y="155575"/>
                      <a:pt x="8394700" y="265430"/>
                      <a:pt x="8023860" y="365760"/>
                    </a:cubicBezTo>
                    <a:cubicBezTo>
                      <a:pt x="7653020" y="466090"/>
                      <a:pt x="7148830" y="576580"/>
                      <a:pt x="6705600" y="647700"/>
                    </a:cubicBezTo>
                    <a:cubicBezTo>
                      <a:pt x="6262370" y="718820"/>
                      <a:pt x="5815330" y="763270"/>
                      <a:pt x="5364480" y="792480"/>
                    </a:cubicBezTo>
                    <a:cubicBezTo>
                      <a:pt x="4913630" y="821690"/>
                      <a:pt x="4450080" y="840740"/>
                      <a:pt x="4000500" y="822960"/>
                    </a:cubicBezTo>
                    <a:cubicBezTo>
                      <a:pt x="3550920" y="805180"/>
                      <a:pt x="3108960" y="754380"/>
                      <a:pt x="2667000" y="685800"/>
                    </a:cubicBezTo>
                    <a:cubicBezTo>
                      <a:pt x="2225040" y="617220"/>
                      <a:pt x="1793240" y="525780"/>
                      <a:pt x="1348740" y="411480"/>
                    </a:cubicBezTo>
                    <a:cubicBezTo>
                      <a:pt x="904240" y="297180"/>
                      <a:pt x="120650" y="5588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-160020" y="1682115"/>
                <a:ext cx="9547059" cy="876459"/>
              </a:xfrm>
              <a:custGeom>
                <a:avLst/>
                <a:gdLst>
                  <a:gd name="connsiteX0" fmla="*/ 0 w 9547059"/>
                  <a:gd name="connsiteY0" fmla="*/ 0 h 876459"/>
                  <a:gd name="connsiteX1" fmla="*/ 708660 w 9547059"/>
                  <a:gd name="connsiteY1" fmla="*/ 243840 h 876459"/>
                  <a:gd name="connsiteX2" fmla="*/ 2133600 w 9547059"/>
                  <a:gd name="connsiteY2" fmla="*/ 617220 h 876459"/>
                  <a:gd name="connsiteX3" fmla="*/ 3566160 w 9547059"/>
                  <a:gd name="connsiteY3" fmla="*/ 807720 h 876459"/>
                  <a:gd name="connsiteX4" fmla="*/ 5029200 w 9547059"/>
                  <a:gd name="connsiteY4" fmla="*/ 876300 h 876459"/>
                  <a:gd name="connsiteX5" fmla="*/ 6477000 w 9547059"/>
                  <a:gd name="connsiteY5" fmla="*/ 792480 h 876459"/>
                  <a:gd name="connsiteX6" fmla="*/ 7932420 w 9547059"/>
                  <a:gd name="connsiteY6" fmla="*/ 556260 h 876459"/>
                  <a:gd name="connsiteX7" fmla="*/ 9334500 w 9547059"/>
                  <a:gd name="connsiteY7" fmla="*/ 152400 h 876459"/>
                  <a:gd name="connsiteX8" fmla="*/ 9517380 w 9547059"/>
                  <a:gd name="connsiteY8" fmla="*/ 91440 h 87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7059" h="876459">
                    <a:moveTo>
                      <a:pt x="0" y="0"/>
                    </a:moveTo>
                    <a:cubicBezTo>
                      <a:pt x="176530" y="70485"/>
                      <a:pt x="353060" y="140970"/>
                      <a:pt x="708660" y="243840"/>
                    </a:cubicBezTo>
                    <a:cubicBezTo>
                      <a:pt x="1064260" y="346710"/>
                      <a:pt x="1657350" y="523240"/>
                      <a:pt x="2133600" y="617220"/>
                    </a:cubicBezTo>
                    <a:cubicBezTo>
                      <a:pt x="2609850" y="711200"/>
                      <a:pt x="3083560" y="764540"/>
                      <a:pt x="3566160" y="807720"/>
                    </a:cubicBezTo>
                    <a:cubicBezTo>
                      <a:pt x="4048760" y="850900"/>
                      <a:pt x="4544060" y="878840"/>
                      <a:pt x="5029200" y="876300"/>
                    </a:cubicBezTo>
                    <a:cubicBezTo>
                      <a:pt x="5514340" y="873760"/>
                      <a:pt x="5993130" y="845820"/>
                      <a:pt x="6477000" y="792480"/>
                    </a:cubicBezTo>
                    <a:cubicBezTo>
                      <a:pt x="6960870" y="739140"/>
                      <a:pt x="7456170" y="662940"/>
                      <a:pt x="7932420" y="556260"/>
                    </a:cubicBezTo>
                    <a:cubicBezTo>
                      <a:pt x="8408670" y="449580"/>
                      <a:pt x="9070340" y="229870"/>
                      <a:pt x="9334500" y="152400"/>
                    </a:cubicBezTo>
                    <a:cubicBezTo>
                      <a:pt x="9598660" y="74930"/>
                      <a:pt x="9558020" y="83185"/>
                      <a:pt x="9517380" y="9144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-373380" y="2710815"/>
                <a:ext cx="10035540" cy="895564"/>
              </a:xfrm>
              <a:custGeom>
                <a:avLst/>
                <a:gdLst>
                  <a:gd name="connsiteX0" fmla="*/ 10035540 w 10035540"/>
                  <a:gd name="connsiteY0" fmla="*/ 45720 h 895564"/>
                  <a:gd name="connsiteX1" fmla="*/ 9852660 w 10035540"/>
                  <a:gd name="connsiteY1" fmla="*/ 114300 h 895564"/>
                  <a:gd name="connsiteX2" fmla="*/ 9113520 w 10035540"/>
                  <a:gd name="connsiteY2" fmla="*/ 327660 h 895564"/>
                  <a:gd name="connsiteX3" fmla="*/ 7574280 w 10035540"/>
                  <a:gd name="connsiteY3" fmla="*/ 670560 h 895564"/>
                  <a:gd name="connsiteX4" fmla="*/ 6012180 w 10035540"/>
                  <a:gd name="connsiteY4" fmla="*/ 861060 h 895564"/>
                  <a:gd name="connsiteX5" fmla="*/ 4457700 w 10035540"/>
                  <a:gd name="connsiteY5" fmla="*/ 883920 h 895564"/>
                  <a:gd name="connsiteX6" fmla="*/ 2895600 w 10035540"/>
                  <a:gd name="connsiteY6" fmla="*/ 731520 h 895564"/>
                  <a:gd name="connsiteX7" fmla="*/ 1348740 w 10035540"/>
                  <a:gd name="connsiteY7" fmla="*/ 426720 h 895564"/>
                  <a:gd name="connsiteX8" fmla="*/ 0 w 10035540"/>
                  <a:gd name="connsiteY8" fmla="*/ 0 h 89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5540" h="895564">
                    <a:moveTo>
                      <a:pt x="10035540" y="45720"/>
                    </a:moveTo>
                    <a:cubicBezTo>
                      <a:pt x="10020935" y="56515"/>
                      <a:pt x="10006330" y="67310"/>
                      <a:pt x="9852660" y="114300"/>
                    </a:cubicBezTo>
                    <a:cubicBezTo>
                      <a:pt x="9698990" y="161290"/>
                      <a:pt x="9493250" y="234950"/>
                      <a:pt x="9113520" y="327660"/>
                    </a:cubicBezTo>
                    <a:cubicBezTo>
                      <a:pt x="8733790" y="420370"/>
                      <a:pt x="8091170" y="581660"/>
                      <a:pt x="7574280" y="670560"/>
                    </a:cubicBezTo>
                    <a:cubicBezTo>
                      <a:pt x="7057390" y="759460"/>
                      <a:pt x="6531610" y="825500"/>
                      <a:pt x="6012180" y="861060"/>
                    </a:cubicBezTo>
                    <a:cubicBezTo>
                      <a:pt x="5492750" y="896620"/>
                      <a:pt x="4977130" y="905510"/>
                      <a:pt x="4457700" y="883920"/>
                    </a:cubicBezTo>
                    <a:cubicBezTo>
                      <a:pt x="3938270" y="862330"/>
                      <a:pt x="3413760" y="807720"/>
                      <a:pt x="2895600" y="731520"/>
                    </a:cubicBezTo>
                    <a:cubicBezTo>
                      <a:pt x="2377440" y="655320"/>
                      <a:pt x="1831340" y="548640"/>
                      <a:pt x="1348740" y="426720"/>
                    </a:cubicBezTo>
                    <a:cubicBezTo>
                      <a:pt x="866140" y="304800"/>
                      <a:pt x="433070" y="15240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-487680" y="3769995"/>
                <a:ext cx="10370820" cy="872529"/>
              </a:xfrm>
              <a:custGeom>
                <a:avLst/>
                <a:gdLst>
                  <a:gd name="connsiteX0" fmla="*/ 10370820 w 10370820"/>
                  <a:gd name="connsiteY0" fmla="*/ 0 h 872529"/>
                  <a:gd name="connsiteX1" fmla="*/ 9509760 w 10370820"/>
                  <a:gd name="connsiteY1" fmla="*/ 281940 h 872529"/>
                  <a:gd name="connsiteX2" fmla="*/ 7856220 w 10370820"/>
                  <a:gd name="connsiteY2" fmla="*/ 640080 h 872529"/>
                  <a:gd name="connsiteX3" fmla="*/ 6202680 w 10370820"/>
                  <a:gd name="connsiteY3" fmla="*/ 845820 h 872529"/>
                  <a:gd name="connsiteX4" fmla="*/ 4518660 w 10370820"/>
                  <a:gd name="connsiteY4" fmla="*/ 853440 h 872529"/>
                  <a:gd name="connsiteX5" fmla="*/ 2865120 w 10370820"/>
                  <a:gd name="connsiteY5" fmla="*/ 693420 h 872529"/>
                  <a:gd name="connsiteX6" fmla="*/ 1211580 w 10370820"/>
                  <a:gd name="connsiteY6" fmla="*/ 358140 h 872529"/>
                  <a:gd name="connsiteX7" fmla="*/ 0 w 10370820"/>
                  <a:gd name="connsiteY7" fmla="*/ 7620 h 8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70820" h="872529">
                    <a:moveTo>
                      <a:pt x="10370820" y="0"/>
                    </a:moveTo>
                    <a:cubicBezTo>
                      <a:pt x="10149840" y="87630"/>
                      <a:pt x="9928860" y="175260"/>
                      <a:pt x="9509760" y="281940"/>
                    </a:cubicBezTo>
                    <a:cubicBezTo>
                      <a:pt x="9090660" y="388620"/>
                      <a:pt x="8407400" y="546100"/>
                      <a:pt x="7856220" y="640080"/>
                    </a:cubicBezTo>
                    <a:cubicBezTo>
                      <a:pt x="7305040" y="734060"/>
                      <a:pt x="6758940" y="810260"/>
                      <a:pt x="6202680" y="845820"/>
                    </a:cubicBezTo>
                    <a:cubicBezTo>
                      <a:pt x="5646420" y="881380"/>
                      <a:pt x="5074920" y="878840"/>
                      <a:pt x="4518660" y="853440"/>
                    </a:cubicBezTo>
                    <a:cubicBezTo>
                      <a:pt x="3962400" y="828040"/>
                      <a:pt x="3416300" y="775970"/>
                      <a:pt x="2865120" y="693420"/>
                    </a:cubicBezTo>
                    <a:cubicBezTo>
                      <a:pt x="2313940" y="610870"/>
                      <a:pt x="1689100" y="472440"/>
                      <a:pt x="1211580" y="358140"/>
                    </a:cubicBezTo>
                    <a:cubicBezTo>
                      <a:pt x="734060" y="243840"/>
                      <a:pt x="367030" y="125730"/>
                      <a:pt x="0" y="762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-571677" y="4829027"/>
                <a:ext cx="10508157" cy="843495"/>
              </a:xfrm>
              <a:custGeom>
                <a:avLst/>
                <a:gdLst>
                  <a:gd name="connsiteX0" fmla="*/ 177 w 10508157"/>
                  <a:gd name="connsiteY0" fmla="*/ 148 h 843495"/>
                  <a:gd name="connsiteX1" fmla="*/ 160197 w 10508157"/>
                  <a:gd name="connsiteY1" fmla="*/ 45868 h 843495"/>
                  <a:gd name="connsiteX2" fmla="*/ 1036497 w 10508157"/>
                  <a:gd name="connsiteY2" fmla="*/ 312568 h 843495"/>
                  <a:gd name="connsiteX3" fmla="*/ 2789097 w 10508157"/>
                  <a:gd name="connsiteY3" fmla="*/ 663088 h 843495"/>
                  <a:gd name="connsiteX4" fmla="*/ 4595037 w 10508157"/>
                  <a:gd name="connsiteY4" fmla="*/ 830728 h 843495"/>
                  <a:gd name="connsiteX5" fmla="*/ 6355257 w 10508157"/>
                  <a:gd name="connsiteY5" fmla="*/ 807868 h 843495"/>
                  <a:gd name="connsiteX6" fmla="*/ 8130717 w 10508157"/>
                  <a:gd name="connsiteY6" fmla="*/ 617368 h 843495"/>
                  <a:gd name="connsiteX7" fmla="*/ 9860457 w 10508157"/>
                  <a:gd name="connsiteY7" fmla="*/ 198268 h 843495"/>
                  <a:gd name="connsiteX8" fmla="*/ 10508157 w 10508157"/>
                  <a:gd name="connsiteY8" fmla="*/ 15388 h 84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8157" h="843495">
                    <a:moveTo>
                      <a:pt x="177" y="148"/>
                    </a:moveTo>
                    <a:cubicBezTo>
                      <a:pt x="-6173" y="-3027"/>
                      <a:pt x="160197" y="45868"/>
                      <a:pt x="160197" y="45868"/>
                    </a:cubicBezTo>
                    <a:cubicBezTo>
                      <a:pt x="332917" y="97938"/>
                      <a:pt x="598347" y="209698"/>
                      <a:pt x="1036497" y="312568"/>
                    </a:cubicBezTo>
                    <a:cubicBezTo>
                      <a:pt x="1474647" y="415438"/>
                      <a:pt x="2196007" y="576728"/>
                      <a:pt x="2789097" y="663088"/>
                    </a:cubicBezTo>
                    <a:cubicBezTo>
                      <a:pt x="3382187" y="749448"/>
                      <a:pt x="4000677" y="806598"/>
                      <a:pt x="4595037" y="830728"/>
                    </a:cubicBezTo>
                    <a:cubicBezTo>
                      <a:pt x="5189397" y="854858"/>
                      <a:pt x="5765977" y="843428"/>
                      <a:pt x="6355257" y="807868"/>
                    </a:cubicBezTo>
                    <a:cubicBezTo>
                      <a:pt x="6944537" y="772308"/>
                      <a:pt x="7546517" y="718968"/>
                      <a:pt x="8130717" y="617368"/>
                    </a:cubicBezTo>
                    <a:cubicBezTo>
                      <a:pt x="8714917" y="515768"/>
                      <a:pt x="9464217" y="298598"/>
                      <a:pt x="9860457" y="198268"/>
                    </a:cubicBezTo>
                    <a:cubicBezTo>
                      <a:pt x="10256697" y="97938"/>
                      <a:pt x="10382427" y="56663"/>
                      <a:pt x="10508157" y="1538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-807720" y="5835015"/>
                <a:ext cx="10706100" cy="854006"/>
              </a:xfrm>
              <a:custGeom>
                <a:avLst/>
                <a:gdLst>
                  <a:gd name="connsiteX0" fmla="*/ 10706100 w 10706100"/>
                  <a:gd name="connsiteY0" fmla="*/ 91440 h 854006"/>
                  <a:gd name="connsiteX1" fmla="*/ 10393680 w 10706100"/>
                  <a:gd name="connsiteY1" fmla="*/ 182880 h 854006"/>
                  <a:gd name="connsiteX2" fmla="*/ 9464040 w 10706100"/>
                  <a:gd name="connsiteY2" fmla="*/ 419100 h 854006"/>
                  <a:gd name="connsiteX3" fmla="*/ 7589520 w 10706100"/>
                  <a:gd name="connsiteY3" fmla="*/ 739140 h 854006"/>
                  <a:gd name="connsiteX4" fmla="*/ 5715000 w 10706100"/>
                  <a:gd name="connsiteY4" fmla="*/ 853440 h 854006"/>
                  <a:gd name="connsiteX5" fmla="*/ 3817620 w 10706100"/>
                  <a:gd name="connsiteY5" fmla="*/ 769620 h 854006"/>
                  <a:gd name="connsiteX6" fmla="*/ 1935480 w 10706100"/>
                  <a:gd name="connsiteY6" fmla="*/ 495300 h 854006"/>
                  <a:gd name="connsiteX7" fmla="*/ 1028700 w 10706100"/>
                  <a:gd name="connsiteY7" fmla="*/ 297180 h 854006"/>
                  <a:gd name="connsiteX8" fmla="*/ 594360 w 10706100"/>
                  <a:gd name="connsiteY8" fmla="*/ 175260 h 854006"/>
                  <a:gd name="connsiteX9" fmla="*/ 0 w 10706100"/>
                  <a:gd name="connsiteY9" fmla="*/ 0 h 8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6100" h="854006">
                    <a:moveTo>
                      <a:pt x="10706100" y="91440"/>
                    </a:moveTo>
                    <a:cubicBezTo>
                      <a:pt x="10653395" y="109855"/>
                      <a:pt x="10393680" y="182880"/>
                      <a:pt x="10393680" y="182880"/>
                    </a:cubicBezTo>
                    <a:cubicBezTo>
                      <a:pt x="10186670" y="237490"/>
                      <a:pt x="9931400" y="326390"/>
                      <a:pt x="9464040" y="419100"/>
                    </a:cubicBezTo>
                    <a:cubicBezTo>
                      <a:pt x="8996680" y="511810"/>
                      <a:pt x="8214360" y="666750"/>
                      <a:pt x="7589520" y="739140"/>
                    </a:cubicBezTo>
                    <a:cubicBezTo>
                      <a:pt x="6964680" y="811530"/>
                      <a:pt x="6343650" y="848360"/>
                      <a:pt x="5715000" y="853440"/>
                    </a:cubicBezTo>
                    <a:cubicBezTo>
                      <a:pt x="5086350" y="858520"/>
                      <a:pt x="4447540" y="829310"/>
                      <a:pt x="3817620" y="769620"/>
                    </a:cubicBezTo>
                    <a:cubicBezTo>
                      <a:pt x="3187700" y="709930"/>
                      <a:pt x="2400300" y="574040"/>
                      <a:pt x="1935480" y="495300"/>
                    </a:cubicBezTo>
                    <a:cubicBezTo>
                      <a:pt x="1470660" y="416560"/>
                      <a:pt x="1252220" y="350520"/>
                      <a:pt x="1028700" y="297180"/>
                    </a:cubicBezTo>
                    <a:cubicBezTo>
                      <a:pt x="805180" y="243840"/>
                      <a:pt x="594360" y="175260"/>
                      <a:pt x="594360" y="175260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D1F8BB-7EE1-4FAA-943A-9F12783E7994}"/>
                </a:ext>
              </a:extLst>
            </p:cNvPr>
            <p:cNvGrpSpPr/>
            <p:nvPr/>
          </p:nvGrpSpPr>
          <p:grpSpPr>
            <a:xfrm>
              <a:off x="2222943" y="1185617"/>
              <a:ext cx="5473206" cy="3549600"/>
              <a:chOff x="2222943" y="1185617"/>
              <a:chExt cx="5473206" cy="354960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8ECA9AFD-C8D9-44E6-A273-52159FA16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9404" y="1422620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77B2ABE-8C94-4CBE-A5FE-A03D54973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4663" y="2022338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D938CAA-798C-404D-9F39-D157CC9E9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7538" y="3079121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6E0FF5F-CCB1-49A4-86E8-B15B347CDB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2982" y="2316004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3CA8CD7-0ACC-4197-9656-93D682C30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5207" y="3400369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CC91929-7075-4D93-9A53-3D4AB27B0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3534" y="1924170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690A087-24B7-4C85-A63A-F69B76C1F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2943" y="1185617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3202E6C-4C46-477D-801F-0AFEE04F6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9574" y="1429389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2E7BD5C-AF26-4A4F-8228-CD5646831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4573" y="2724088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72E2A97-7DF9-40AC-B4E7-3B186B160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1619" y="2199510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493CE9E-1DD0-4AEB-8E22-0E3868E8C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7816" y="2450728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8E1B65F9-D1FC-4CDB-808F-10633433A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7291" y="2915291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CAC5855-627F-476D-80C8-4BAF84A47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8250" y="4501957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54E490E-99E1-435D-BE35-1D7AB1C5A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2201" y="3596488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A2A94BD3-1951-4F1E-A10D-42A84AA3E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6743" y="2830015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47E9F8E-A026-467D-B4F9-2F23EA352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4882" y="3648654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DC4571E-4BED-49DE-A5F8-F71085578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774" y="3572068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4EEE1E8-39BF-4168-B394-2D71C6786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1159" y="4410178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E413ACF-44B7-40BD-9606-5F819C982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5138" y="3087465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1F9509D-4EB4-421B-884A-6F60EB5D7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9684" y="3639554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E8BCED0-A9D7-4B48-BCE9-D3ACD0A49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2889" y="1185617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68A7902-8640-4862-832E-955F20D1F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3637" y="2596155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F575D6E-6E3A-4AE5-A244-435D7F30D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6926" y="1910399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F377232-67CA-4D38-AD5D-43B89142A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7322" y="2780925"/>
                <a:ext cx="233260" cy="233260"/>
              </a:xfrm>
              <a:prstGeom prst="rect">
                <a:avLst/>
              </a:prstGeom>
            </p:spPr>
          </p:pic>
        </p:grpSp>
      </p:grpSp>
      <p:grpSp>
        <p:nvGrpSpPr>
          <p:cNvPr id="8" name="PATRF CORS">
            <a:extLst>
              <a:ext uri="{FF2B5EF4-FFF2-40B4-BE49-F238E27FC236}">
                <a16:creationId xmlns:a16="http://schemas.microsoft.com/office/drawing/2014/main" id="{3DAB9985-9E58-4B3F-A6AB-343E89FE5897}"/>
              </a:ext>
            </a:extLst>
          </p:cNvPr>
          <p:cNvGrpSpPr/>
          <p:nvPr/>
        </p:nvGrpSpPr>
        <p:grpSpPr>
          <a:xfrm>
            <a:off x="2055454" y="3327366"/>
            <a:ext cx="614679" cy="951557"/>
            <a:chOff x="1541590" y="2495524"/>
            <a:chExt cx="461009" cy="71366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83096AF-98A0-4E8C-926C-4847BA065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1590" y="2495524"/>
              <a:ext cx="233260" cy="2332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9B3073E-B86F-46F2-934A-EB18AB434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9339" y="2975932"/>
              <a:ext cx="233260" cy="233260"/>
            </a:xfrm>
            <a:prstGeom prst="rect">
              <a:avLst/>
            </a:prstGeom>
          </p:spPr>
        </p:pic>
      </p:grpSp>
      <p:sp>
        <p:nvSpPr>
          <p:cNvPr id="105" name="TextBox 104"/>
          <p:cNvSpPr txBox="1"/>
          <p:nvPr/>
        </p:nvSpPr>
        <p:spPr>
          <a:xfrm>
            <a:off x="0" y="0"/>
            <a:ext cx="12192000" cy="7559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object 2"/>
          <p:cNvSpPr txBox="1">
            <a:spLocks noGrp="1"/>
          </p:cNvSpPr>
          <p:nvPr>
            <p:ph type="title" idx="4294967295"/>
          </p:nvPr>
        </p:nvSpPr>
        <p:spPr>
          <a:xfrm>
            <a:off x="4322234" y="749671"/>
            <a:ext cx="3547533" cy="7549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0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27"/>
              </a:spcBef>
            </a:pPr>
            <a:r>
              <a:rPr lang="en-US" sz="4800" spc="-13" dirty="0">
                <a:cs typeface="Calibri"/>
              </a:rPr>
              <a:t>Plate-Fixed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F6B0151-21D0-4A62-AE74-637190D7D1D1}"/>
              </a:ext>
            </a:extLst>
          </p:cNvPr>
          <p:cNvSpPr/>
          <p:nvPr/>
        </p:nvSpPr>
        <p:spPr>
          <a:xfrm rot="20117709">
            <a:off x="2025561" y="2930692"/>
            <a:ext cx="690081" cy="1745081"/>
          </a:xfrm>
          <a:prstGeom prst="ellipse">
            <a:avLst/>
          </a:prstGeom>
          <a:noFill/>
          <a:ln w="1016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6F9B49B-135B-4B6D-BF42-11018C2BCD2A}"/>
              </a:ext>
            </a:extLst>
          </p:cNvPr>
          <p:cNvGrpSpPr/>
          <p:nvPr/>
        </p:nvGrpSpPr>
        <p:grpSpPr>
          <a:xfrm>
            <a:off x="9788609" y="4839148"/>
            <a:ext cx="2129758" cy="584775"/>
            <a:chOff x="7466000" y="4752702"/>
            <a:chExt cx="1597319" cy="43858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2CFC311-D7AC-41BF-95D9-B34DA38AAC9A}"/>
                </a:ext>
              </a:extLst>
            </p:cNvPr>
            <p:cNvSpPr txBox="1"/>
            <p:nvPr/>
          </p:nvSpPr>
          <p:spPr>
            <a:xfrm>
              <a:off x="7466000" y="4752702"/>
              <a:ext cx="1597319" cy="4385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= CORS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A5820A0-ACBB-4E43-A726-043CC15B9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5806" y="4872752"/>
              <a:ext cx="233260" cy="23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91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325822" y="1161070"/>
            <a:ext cx="11719033" cy="5186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333" b="1" dirty="0"/>
              <a:t>Epoch</a:t>
            </a:r>
            <a:endParaRPr lang="en-US" sz="2667" b="1" dirty="0"/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eh-puck?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-pock?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to-may-to, to-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-to</a:t>
            </a:r>
          </a:p>
          <a:p>
            <a:r>
              <a:rPr lang="en-US" b="1" dirty="0"/>
              <a:t>an instant of time; a moment in time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astronomy &amp; geodesy use a decimal date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2021.4762 = 23 June 2021 @ 19:16:00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using epochs is important, not your format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start preparing to assign epochs to your data</a:t>
            </a:r>
            <a:endParaRPr lang="en-US" sz="3733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524001" y="274639"/>
            <a:ext cx="9160331" cy="8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09585">
              <a:defRPr/>
            </a:pPr>
            <a:r>
              <a:rPr lang="en-US" altLang="en-US" sz="4800" dirty="0">
                <a:solidFill>
                  <a:prstClr val="black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Terminology – Time/4D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6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atasheet">
            <a:extLst>
              <a:ext uri="{FF2B5EF4-FFF2-40B4-BE49-F238E27FC236}">
                <a16:creationId xmlns:a16="http://schemas.microsoft.com/office/drawing/2014/main" id="{C5F4CFF0-836A-4FB3-AC6F-FEB7A8E73C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5" t="123"/>
          <a:stretch/>
        </p:blipFill>
        <p:spPr>
          <a:xfrm>
            <a:off x="188187" y="586340"/>
            <a:ext cx="11812672" cy="4023760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</a:ln>
        </p:spPr>
      </p:pic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F71F7EF1-E122-44D7-AB10-3930D894C5AB}"/>
              </a:ext>
            </a:extLst>
          </p:cNvPr>
          <p:cNvSpPr/>
          <p:nvPr/>
        </p:nvSpPr>
        <p:spPr>
          <a:xfrm>
            <a:off x="1346201" y="3746501"/>
            <a:ext cx="4917899" cy="495300"/>
          </a:xfrm>
          <a:prstGeom prst="roundRect">
            <a:avLst/>
          </a:prstGeom>
          <a:noFill/>
          <a:ln w="57150">
            <a:solidFill>
              <a:srgbClr val="F6AB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189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6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PUS solution report">
            <a:extLst>
              <a:ext uri="{FF2B5EF4-FFF2-40B4-BE49-F238E27FC236}">
                <a16:creationId xmlns:a16="http://schemas.microsoft.com/office/drawing/2014/main" id="{D2E0B807-A2D0-4237-82C8-31393469B9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" l="51" r="81" t="189"/>
          <a:stretch/>
        </p:blipFill>
        <p:spPr>
          <a:xfrm>
            <a:off x="1655082" y="30118"/>
            <a:ext cx="8890908" cy="678813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AC3FD8DB-C2A5-48FA-A52B-41937B5B0BFB}"/>
              </a:ext>
            </a:extLst>
          </p:cNvPr>
          <p:cNvSpPr/>
          <p:nvPr/>
        </p:nvSpPr>
        <p:spPr>
          <a:xfrm>
            <a:off x="7435397" y="3929751"/>
            <a:ext cx="3110592" cy="59871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panose="020B0604020202020204" typeface="Arial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99BF4FF-C619-462F-A6DF-9ACA46C67905}"/>
              </a:ext>
            </a:extLst>
          </p:cNvPr>
          <p:cNvSpPr/>
          <p:nvPr/>
        </p:nvSpPr>
        <p:spPr>
          <a:xfrm>
            <a:off x="2873830" y="3929751"/>
            <a:ext cx="3338285" cy="598715"/>
          </a:xfrm>
          <a:prstGeom prst="roundRect">
            <a:avLst/>
          </a:prstGeom>
          <a:noFill/>
          <a:ln w="57150">
            <a:solidFill>
              <a:srgbClr val="F6AB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panose="020B0604020202020204"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088AC-1686-4808-BCEB-DBB655FEE0D0}"/>
              </a:ext>
            </a:extLst>
          </p:cNvPr>
          <p:cNvSpPr txBox="1"/>
          <p:nvPr/>
        </p:nvSpPr>
        <p:spPr>
          <a:xfrm>
            <a:off x="829129" y="2892121"/>
            <a:ext cx="4089400" cy="854379"/>
          </a:xfrm>
          <a:prstGeom prst="rect">
            <a:avLst/>
          </a:prstGeom>
          <a:solidFill>
            <a:schemeClr val="bg1"/>
          </a:solidFill>
          <a:ln w="57150">
            <a:solidFill>
              <a:srgbClr val="F6AB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ctr">
              <a:defRPr sz="13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dirty="0" lang="en-US" sz="3733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Reference Epoch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EBFD8-A8E3-48CB-AAE9-DEED8BB54427}"/>
              </a:ext>
            </a:extLst>
          </p:cNvPr>
          <p:cNvSpPr txBox="1"/>
          <p:nvPr/>
        </p:nvSpPr>
        <p:spPr>
          <a:xfrm>
            <a:off x="7971519" y="2928249"/>
            <a:ext cx="4089400" cy="85437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ctr">
              <a:defRPr sz="13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dirty="0" lang="en-US" sz="3733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Survey Epoch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0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9" nodeType="afterEffect" presetClass="entr" presetID="21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5"/>
      <p:bldP animBg="1" grpId="0" spid="6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talic note"/>
          <p:cNvSpPr txBox="1"/>
          <p:nvPr/>
        </p:nvSpPr>
        <p:spPr bwMode="auto">
          <a:xfrm>
            <a:off x="1524000" y="5973491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000" i="1" spc="-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Calibri"/>
              </a:rPr>
              <a:t>First let’s look at complete nomenclature…</a:t>
            </a:r>
            <a:endParaRPr lang="en-U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body text"/>
          <p:cNvSpPr txBox="1">
            <a:spLocks/>
          </p:cNvSpPr>
          <p:nvPr/>
        </p:nvSpPr>
        <p:spPr bwMode="auto">
          <a:xfrm>
            <a:off x="609600" y="2641446"/>
            <a:ext cx="10972800" cy="232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use NAD83 you’re already using one, but probably didn’t know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0" y="438151"/>
            <a:ext cx="9144000" cy="2552700"/>
          </a:xfrm>
        </p:spPr>
        <p:txBody>
          <a:bodyPr/>
          <a:lstStyle/>
          <a:p>
            <a:pPr marL="16933">
              <a:spcBef>
                <a:spcPts val="0"/>
              </a:spcBef>
              <a:buSzPct val="159375"/>
              <a:tabLst>
                <a:tab pos="397067" algn="l"/>
                <a:tab pos="397913" algn="l"/>
              </a:tabLst>
            </a:pPr>
            <a:r>
              <a:rPr lang="en-US" sz="5400" i="1" spc="-20" dirty="0">
                <a:uFill>
                  <a:solidFill>
                    <a:srgbClr val="C00000"/>
                  </a:solidFill>
                </a:uFill>
                <a:cs typeface="Arial Black"/>
              </a:rPr>
              <a:t>What is a Reference Epoch?</a:t>
            </a:r>
          </a:p>
        </p:txBody>
      </p:sp>
    </p:spTree>
    <p:extLst>
      <p:ext uri="{BB962C8B-B14F-4D97-AF65-F5344CB8AC3E}">
        <p14:creationId xmlns:p14="http://schemas.microsoft.com/office/powerpoint/2010/main" val="18333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7083" y="1442916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NAD83(2011) epoch 2010.00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2830249" y="1562373"/>
            <a:ext cx="370727" cy="1861451"/>
          </a:xfrm>
          <a:prstGeom prst="rightBrace">
            <a:avLst>
              <a:gd name="adj1" fmla="val 54580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4759417" y="1554262"/>
            <a:ext cx="380332" cy="1887279"/>
          </a:xfrm>
          <a:prstGeom prst="rightBrace">
            <a:avLst>
              <a:gd name="adj1" fmla="val 51265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7900428" y="351843"/>
            <a:ext cx="389941" cy="4299045"/>
          </a:xfrm>
          <a:prstGeom prst="rightBrace">
            <a:avLst>
              <a:gd name="adj1" fmla="val 56489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4885" y="2710593"/>
            <a:ext cx="1861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Geometric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Datum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5943" y="2707109"/>
            <a:ext cx="18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Realization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(aka Datum Tag)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3613" y="2709177"/>
            <a:ext cx="4261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Epoch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(in the case of NAD83, a Reference Epoch)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BE4B3-ACB9-4B4D-9C6E-F8D905DBEF0D}"/>
              </a:ext>
            </a:extLst>
          </p:cNvPr>
          <p:cNvSpPr txBox="1"/>
          <p:nvPr/>
        </p:nvSpPr>
        <p:spPr>
          <a:xfrm>
            <a:off x="3248143" y="4411363"/>
            <a:ext cx="569571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Aft>
                <a:spcPts val="22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NAD83(1986) epoch 1984.00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NAD83(HARN) epoch 1993.62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NAD83(CORS96) epoch 2002.00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NAD83(2007) epoch 2007.00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48144" y="3857819"/>
            <a:ext cx="569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Other NAD83 Reference Epochs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1B50172-7579-4112-864F-4956C65E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Complete NAD83 Nomenclature</a:t>
            </a:r>
          </a:p>
        </p:txBody>
      </p:sp>
      <p:sp>
        <p:nvSpPr>
          <p:cNvPr id="15" name="TextBox 14" hidden="1">
            <a:extLst>
              <a:ext uri="{FF2B5EF4-FFF2-40B4-BE49-F238E27FC236}">
                <a16:creationId xmlns:a16="http://schemas.microsoft.com/office/drawing/2014/main" id="{D42BE4B3-ACB9-4B4D-9C6E-F8D905DBEF0D}"/>
              </a:ext>
            </a:extLst>
          </p:cNvPr>
          <p:cNvSpPr txBox="1"/>
          <p:nvPr/>
        </p:nvSpPr>
        <p:spPr>
          <a:xfrm>
            <a:off x="7574731" y="3761424"/>
            <a:ext cx="4504028" cy="32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NAD83(1986) epoch 1984.00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NAD83(HARN) epoch 1993.62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NAD83(CORS96) epoch 2002.00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NAD83(2007) epoch 2007.00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NAD83(2011) epoch 2010.00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epoch 2019.9185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IGS08 epoch 2005.00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NATRF2022 epoch 2020.00</a:t>
            </a:r>
          </a:p>
        </p:txBody>
      </p:sp>
    </p:spTree>
    <p:extLst>
      <p:ext uri="{BB962C8B-B14F-4D97-AF65-F5344CB8AC3E}">
        <p14:creationId xmlns:p14="http://schemas.microsoft.com/office/powerpoint/2010/main" val="3893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/>
      <p:bldP spid="12" grpId="0"/>
      <p:bldP spid="13" grpId="0" uiExpand="1" build="p"/>
      <p:bldP spid="14" grpId="0"/>
      <p:bldP spid="15" grpId="0"/>
    </p:bld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PUS solution report">
            <a:extLst>
              <a:ext uri="{FF2B5EF4-FFF2-40B4-BE49-F238E27FC236}">
                <a16:creationId xmlns:a16="http://schemas.microsoft.com/office/drawing/2014/main" id="{D2E0B807-A2D0-4237-82C8-31393469B9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" l="51" r="81" t="189"/>
          <a:stretch/>
        </p:blipFill>
        <p:spPr>
          <a:xfrm>
            <a:off x="1655082" y="30118"/>
            <a:ext cx="8890908" cy="678813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AC3FD8DB-C2A5-48FA-A52B-41937B5B0BFB}"/>
              </a:ext>
            </a:extLst>
          </p:cNvPr>
          <p:cNvSpPr/>
          <p:nvPr/>
        </p:nvSpPr>
        <p:spPr>
          <a:xfrm>
            <a:off x="7435397" y="3929751"/>
            <a:ext cx="3110592" cy="59871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panose="020B0604020202020204" typeface="Arial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99BF4FF-C619-462F-A6DF-9ACA46C67905}"/>
              </a:ext>
            </a:extLst>
          </p:cNvPr>
          <p:cNvSpPr/>
          <p:nvPr/>
        </p:nvSpPr>
        <p:spPr>
          <a:xfrm>
            <a:off x="2873830" y="3929751"/>
            <a:ext cx="3338285" cy="598715"/>
          </a:xfrm>
          <a:prstGeom prst="roundRect">
            <a:avLst/>
          </a:prstGeom>
          <a:noFill/>
          <a:ln w="57150">
            <a:solidFill>
              <a:srgbClr val="F6AB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panose="020B0604020202020204"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088AC-1686-4808-BCEB-DBB655FEE0D0}"/>
              </a:ext>
            </a:extLst>
          </p:cNvPr>
          <p:cNvSpPr txBox="1"/>
          <p:nvPr/>
        </p:nvSpPr>
        <p:spPr>
          <a:xfrm>
            <a:off x="829129" y="2892121"/>
            <a:ext cx="4089400" cy="854379"/>
          </a:xfrm>
          <a:prstGeom prst="rect">
            <a:avLst/>
          </a:prstGeom>
          <a:solidFill>
            <a:schemeClr val="bg1"/>
          </a:solidFill>
          <a:ln w="57150">
            <a:solidFill>
              <a:srgbClr val="F6AB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ctr">
              <a:defRPr sz="13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dirty="0" lang="en-US" sz="3733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Reference Epoch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EBFD8-A8E3-48CB-AAE9-DEED8BB54427}"/>
              </a:ext>
            </a:extLst>
          </p:cNvPr>
          <p:cNvSpPr txBox="1"/>
          <p:nvPr/>
        </p:nvSpPr>
        <p:spPr>
          <a:xfrm>
            <a:off x="7971519" y="2928249"/>
            <a:ext cx="4089400" cy="85437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ctr">
              <a:defRPr sz="13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dirty="0" lang="en-US" sz="3733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Survey Epoch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8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9" nodeType="afterEffect" presetClass="entr" presetID="21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5"/>
      <p:bldP animBg="1" grpId="0" spid="6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 text"/>
          <p:cNvSpPr txBox="1">
            <a:spLocks/>
          </p:cNvSpPr>
          <p:nvPr/>
        </p:nvSpPr>
        <p:spPr bwMode="auto">
          <a:xfrm>
            <a:off x="1524001" y="2641446"/>
            <a:ext cx="9144000" cy="232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use OPUS you’re already using one, but perhaps unaware.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0" y="438151"/>
            <a:ext cx="9144000" cy="2552700"/>
          </a:xfrm>
        </p:spPr>
        <p:txBody>
          <a:bodyPr/>
          <a:lstStyle/>
          <a:p>
            <a:pPr marL="16933">
              <a:spcBef>
                <a:spcPts val="0"/>
              </a:spcBef>
              <a:buSzPct val="159375"/>
              <a:tabLst>
                <a:tab pos="397067" algn="l"/>
                <a:tab pos="397913" algn="l"/>
              </a:tabLst>
            </a:pPr>
            <a:r>
              <a:rPr lang="en-US" sz="5400" i="1" spc="-20" dirty="0">
                <a:uFill>
                  <a:solidFill>
                    <a:srgbClr val="C00000"/>
                  </a:solidFill>
                </a:uFill>
                <a:cs typeface="Arial Black"/>
              </a:rPr>
              <a:t>What is a Survey Epoch?</a:t>
            </a:r>
          </a:p>
        </p:txBody>
      </p:sp>
    </p:spTree>
    <p:extLst>
      <p:ext uri="{BB962C8B-B14F-4D97-AF65-F5344CB8AC3E}">
        <p14:creationId xmlns:p14="http://schemas.microsoft.com/office/powerpoint/2010/main" val="31247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7083" y="1442916"/>
            <a:ext cx="829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(epoch 2021.0276)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3183186" y="1209436"/>
            <a:ext cx="370727" cy="2567325"/>
          </a:xfrm>
          <a:prstGeom prst="rightBrace">
            <a:avLst>
              <a:gd name="adj1" fmla="val 54580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7219692" y="-145582"/>
            <a:ext cx="389941" cy="5293897"/>
          </a:xfrm>
          <a:prstGeom prst="rightBrace">
            <a:avLst>
              <a:gd name="adj1" fmla="val 56489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4886" y="2710593"/>
            <a:ext cx="256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Geometric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Datum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7716" y="2709176"/>
            <a:ext cx="5293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Epoch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(in the above example, a </a:t>
            </a:r>
            <a:r>
              <a:rPr lang="en-US" sz="1800" u="sng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Survey Epoch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1B50172-7579-4112-864F-4956C65E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Complete ITRF Nomenclature</a:t>
            </a:r>
          </a:p>
        </p:txBody>
      </p:sp>
      <p:sp>
        <p:nvSpPr>
          <p:cNvPr id="15" name="TextBox 14" hidden="1">
            <a:extLst>
              <a:ext uri="{FF2B5EF4-FFF2-40B4-BE49-F238E27FC236}">
                <a16:creationId xmlns:a16="http://schemas.microsoft.com/office/drawing/2014/main" id="{D42BE4B3-ACB9-4B4D-9C6E-F8D905DBEF0D}"/>
              </a:ext>
            </a:extLst>
          </p:cNvPr>
          <p:cNvSpPr txBox="1"/>
          <p:nvPr/>
        </p:nvSpPr>
        <p:spPr>
          <a:xfrm>
            <a:off x="7574731" y="3761424"/>
            <a:ext cx="4504028" cy="32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NAD83(1986) epoch 1984.00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NAD83(HARN) epoch 1993.62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NAD83(CORS96) epoch 2002.00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NAD83(2007) epoch 2007.00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NAD83(2011) epoch 2010.00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epoch 2019.9185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IGS08 epoch 2005.00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NATRF2022 epoch 2020.00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2BE4B3-ACB9-4B4D-9C6E-F8D905DBEF0D}"/>
              </a:ext>
            </a:extLst>
          </p:cNvPr>
          <p:cNvSpPr txBox="1"/>
          <p:nvPr/>
        </p:nvSpPr>
        <p:spPr>
          <a:xfrm>
            <a:off x="7288703" y="4347863"/>
            <a:ext cx="4504028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ITRF2008 epoch 2012.2011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IGS08 epoch 2006.7572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epoch 2017.4457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epoch 2019.9185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epoch 2021.0276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3701" y="3857819"/>
            <a:ext cx="504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 of ITRF 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Survey</a:t>
            </a:r>
            <a:r>
              <a:rPr 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Epoch</a:t>
            </a:r>
          </a:p>
        </p:txBody>
      </p:sp>
      <p:sp>
        <p:nvSpPr>
          <p:cNvPr id="13" name="TextBox 12" hidden="1">
            <a:extLst>
              <a:ext uri="{FF2B5EF4-FFF2-40B4-BE49-F238E27FC236}">
                <a16:creationId xmlns:a16="http://schemas.microsoft.com/office/drawing/2014/main" id="{D42BE4B3-ACB9-4B4D-9C6E-F8D905DBEF0D}"/>
              </a:ext>
            </a:extLst>
          </p:cNvPr>
          <p:cNvSpPr txBox="1"/>
          <p:nvPr/>
        </p:nvSpPr>
        <p:spPr>
          <a:xfrm>
            <a:off x="1057476" y="4322463"/>
            <a:ext cx="3882825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ITRF92 epoch 1988.0 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ITRF2000 epoch 1997.0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ITRF2005 epoch 2000.0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ITRF2008 epoch 2005.0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epoch 2010.0</a:t>
            </a:r>
          </a:p>
        </p:txBody>
      </p:sp>
      <p:sp>
        <p:nvSpPr>
          <p:cNvPr id="14" name="TextBox 13" hidden="1"/>
          <p:cNvSpPr txBox="1"/>
          <p:nvPr/>
        </p:nvSpPr>
        <p:spPr>
          <a:xfrm>
            <a:off x="1057476" y="3781619"/>
            <a:ext cx="3882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 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</a:t>
            </a:r>
            <a:r>
              <a:rPr 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Epochs</a:t>
            </a:r>
          </a:p>
        </p:txBody>
      </p:sp>
    </p:spTree>
    <p:extLst>
      <p:ext uri="{BB962C8B-B14F-4D97-AF65-F5344CB8AC3E}">
        <p14:creationId xmlns:p14="http://schemas.microsoft.com/office/powerpoint/2010/main" val="33780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2" grpId="0"/>
      <p:bldP spid="15" grpId="0"/>
      <p:bldP spid="17" grpId="0" uiExpand="1" build="p"/>
      <p:bldP spid="18" grpId="0"/>
      <p:bldP spid="13" grpId="0" uiExpand="1" build="p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DCF4D7-01B6-4DCE-9B94-6743F8678F19}"/>
              </a:ext>
            </a:extLst>
          </p:cNvPr>
          <p:cNvSpPr/>
          <p:nvPr/>
        </p:nvSpPr>
        <p:spPr>
          <a:xfrm>
            <a:off x="1596000" y="1232189"/>
            <a:ext cx="8825680" cy="1607499"/>
          </a:xfrm>
          <a:prstGeom prst="rect">
            <a:avLst/>
          </a:prstGeom>
          <a:solidFill>
            <a:srgbClr val="92D05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6000" y="4708635"/>
            <a:ext cx="8825680" cy="1607499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/>
        </p:nvSpPr>
        <p:spPr>
          <a:xfrm>
            <a:off x="1596000" y="2839688"/>
            <a:ext cx="8825680" cy="1868947"/>
          </a:xfrm>
          <a:prstGeom prst="rect">
            <a:avLst/>
          </a:prstGeom>
          <a:solidFill>
            <a:srgbClr val="FFC0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821" y="1181101"/>
            <a:ext cx="8825681" cy="554989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Conversion</a:t>
            </a:r>
            <a:endParaRPr lang="en-US" sz="2000" dirty="0"/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dirty="0"/>
              <a:t>change the </a:t>
            </a:r>
            <a:r>
              <a:rPr lang="en-US" b="1" i="1" dirty="0"/>
              <a:t>type</a:t>
            </a:r>
            <a:r>
              <a:rPr lang="en-US" dirty="0"/>
              <a:t> of coordinate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133" dirty="0">
                <a:sym typeface="Wingdings" panose="05000000000000000000" pitchFamily="2" charset="2"/>
              </a:rPr>
              <a:t>NAD83(2011) </a:t>
            </a:r>
            <a:r>
              <a:rPr lang="en-US" sz="2133" b="1" i="1" dirty="0"/>
              <a:t>latitude &amp; longitude </a:t>
            </a:r>
            <a:r>
              <a:rPr lang="en-US" sz="2133" dirty="0">
                <a:sym typeface="Wingdings" panose="05000000000000000000" pitchFamily="2" charset="2"/>
              </a:rPr>
              <a:t> NAD83(2011)</a:t>
            </a:r>
            <a:r>
              <a:rPr lang="en-US" sz="2133" dirty="0"/>
              <a:t> </a:t>
            </a:r>
            <a:r>
              <a:rPr lang="en-US" sz="2133" b="1" i="1" dirty="0"/>
              <a:t>SPCS</a:t>
            </a:r>
          </a:p>
          <a:p>
            <a:pPr marL="0" lvl="1" indent="0">
              <a:buNone/>
            </a:pPr>
            <a:r>
              <a:rPr lang="en-US" sz="3200" b="1" dirty="0"/>
              <a:t>Transformation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dirty="0"/>
              <a:t>change the </a:t>
            </a:r>
            <a:r>
              <a:rPr lang="en-US" b="1" i="1" dirty="0"/>
              <a:t>datum</a:t>
            </a:r>
            <a:r>
              <a:rPr lang="en-US" dirty="0"/>
              <a:t> of coordinate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133" b="1" i="1" dirty="0"/>
              <a:t>NGVD29</a:t>
            </a:r>
            <a:r>
              <a:rPr lang="en-US" sz="2133" i="1" dirty="0"/>
              <a:t> </a:t>
            </a:r>
            <a:r>
              <a:rPr lang="en-US" sz="2133" dirty="0"/>
              <a:t>height </a:t>
            </a:r>
            <a:r>
              <a:rPr lang="en-US" sz="2133" dirty="0">
                <a:sym typeface="Wingdings" panose="05000000000000000000" pitchFamily="2" charset="2"/>
              </a:rPr>
              <a:t></a:t>
            </a:r>
            <a:r>
              <a:rPr lang="en-US" sz="2133" dirty="0"/>
              <a:t> </a:t>
            </a:r>
            <a:r>
              <a:rPr lang="en-US" sz="2133" b="1" i="1" dirty="0"/>
              <a:t>NAVD88</a:t>
            </a:r>
            <a:r>
              <a:rPr lang="en-US" sz="2133" i="1" dirty="0"/>
              <a:t> </a:t>
            </a:r>
            <a:r>
              <a:rPr lang="en-US" sz="2133" dirty="0"/>
              <a:t>height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133" b="1" i="1" dirty="0"/>
              <a:t>NAD 27 </a:t>
            </a:r>
            <a:r>
              <a:rPr lang="en-US" sz="2133" dirty="0"/>
              <a:t>latitude &amp; longitude </a:t>
            </a:r>
            <a:r>
              <a:rPr lang="en-US" sz="2133" dirty="0">
                <a:sym typeface="Wingdings" panose="05000000000000000000" pitchFamily="2" charset="2"/>
              </a:rPr>
              <a:t></a:t>
            </a:r>
            <a:r>
              <a:rPr lang="en-US" sz="2133" dirty="0"/>
              <a:t> </a:t>
            </a:r>
            <a:r>
              <a:rPr lang="en-US" sz="2133" b="1" i="1" dirty="0"/>
              <a:t>NAD 83(2011) </a:t>
            </a:r>
            <a:r>
              <a:rPr lang="en-US" sz="2133" dirty="0"/>
              <a:t>latitude &amp; longitude</a:t>
            </a:r>
          </a:p>
          <a:p>
            <a:pPr marL="0" indent="0">
              <a:buNone/>
            </a:pPr>
            <a:r>
              <a:rPr lang="en-US" sz="3200" b="1" dirty="0"/>
              <a:t>Propagation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dirty="0"/>
              <a:t>change the </a:t>
            </a:r>
            <a:r>
              <a:rPr lang="en-US" b="1" i="1" dirty="0"/>
              <a:t>epoch</a:t>
            </a:r>
            <a:r>
              <a:rPr lang="en-US" dirty="0"/>
              <a:t> of coordinate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133" dirty="0"/>
              <a:t>NATRF2022 </a:t>
            </a:r>
            <a:r>
              <a:rPr lang="en-US" sz="2133" b="1" i="1" dirty="0"/>
              <a:t>epoch 2020.00</a:t>
            </a:r>
            <a:r>
              <a:rPr lang="en-US" sz="2133" dirty="0"/>
              <a:t> to NATRF2022 </a:t>
            </a:r>
            <a:r>
              <a:rPr lang="en-US" sz="2133" b="1" i="1" dirty="0"/>
              <a:t>epoch 2023.243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258C19-2F64-4EAA-B34C-016C4EDB4B16}"/>
              </a:ext>
            </a:extLst>
          </p:cNvPr>
          <p:cNvSpPr txBox="1">
            <a:spLocks/>
          </p:cNvSpPr>
          <p:nvPr/>
        </p:nvSpPr>
        <p:spPr bwMode="auto">
          <a:xfrm>
            <a:off x="1524001" y="274639"/>
            <a:ext cx="9160331" cy="8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Coordinate Operations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0DD82-AE8D-4152-91AC-5AD0C687F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99" y="990601"/>
            <a:ext cx="118745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Any references to any commercially available hardware or software do not constitute an endorsement or a disapproval of any manufacturers, developers, dealers, or suppliers.</a:t>
            </a: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Thanks.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CFEB1-09C2-411F-904E-D6187191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2880" y="574158"/>
            <a:ext cx="11846560" cy="2897657"/>
          </a:xfrm>
          <a:prstGeom prst="rect">
            <a:avLst/>
          </a:prstGeom>
        </p:spPr>
        <p:txBody>
          <a:bodyPr vert="horz" wrap="square" lIns="0" tIns="16933" rIns="0" bIns="0" rtlCol="0">
            <a:noAutofit/>
          </a:bodyPr>
          <a:lstStyle/>
          <a:p>
            <a:pPr marL="0" lvl="1" algn="ctr">
              <a:spcBef>
                <a:spcPts val="133"/>
              </a:spcBef>
            </a:pPr>
            <a:r>
              <a:rPr lang="en-US" sz="6000" i="1" spc="-7" dirty="0">
                <a:solidFill>
                  <a:prstClr val="black"/>
                </a:solidFill>
                <a:latin typeface="Cambria" panose="02040503050406030204" pitchFamily="18" charset="0"/>
                <a:cs typeface="Calibri"/>
              </a:rPr>
              <a:t>How will you propagate coordinates back in time from SE to RE?</a:t>
            </a:r>
          </a:p>
        </p:txBody>
      </p:sp>
      <p:sp>
        <p:nvSpPr>
          <p:cNvPr id="13" name="Title"/>
          <p:cNvSpPr txBox="1">
            <a:spLocks noGrp="1"/>
          </p:cNvSpPr>
          <p:nvPr>
            <p:ph type="title"/>
          </p:nvPr>
        </p:nvSpPr>
        <p:spPr>
          <a:xfrm>
            <a:off x="1869600" y="3204385"/>
            <a:ext cx="8452800" cy="1248205"/>
          </a:xfrm>
          <a:prstGeom prst="rect">
            <a:avLst/>
          </a:prstGeom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8000" b="1" spc="-40" dirty="0">
                <a:solidFill>
                  <a:srgbClr val="C00000"/>
                </a:solidFill>
                <a:cs typeface="Calibri"/>
              </a:rPr>
              <a:t>NCAT</a:t>
            </a:r>
            <a:endParaRPr sz="360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Title" hidden="1"/>
          <p:cNvSpPr txBox="1">
            <a:spLocks/>
          </p:cNvSpPr>
          <p:nvPr/>
        </p:nvSpPr>
        <p:spPr bwMode="auto">
          <a:xfrm>
            <a:off x="1869600" y="4679135"/>
            <a:ext cx="8452800" cy="63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16933">
              <a:spcBef>
                <a:spcPts val="133"/>
              </a:spcBef>
            </a:pPr>
            <a:r>
              <a:rPr lang="en-US" sz="4000" spc="-40" dirty="0">
                <a:latin typeface="Cambria" panose="02040503050406030204" pitchFamily="18" charset="0"/>
                <a:cs typeface="Calibri"/>
              </a:rPr>
              <a:t>Epochs/Time/4D</a:t>
            </a:r>
            <a:endParaRPr lang="en-US" sz="40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E6DE1D4-33C3-52CD-D386-C7B3810C904F}"/>
              </a:ext>
            </a:extLst>
          </p:cNvPr>
          <p:cNvSpPr txBox="1">
            <a:spLocks/>
          </p:cNvSpPr>
          <p:nvPr/>
        </p:nvSpPr>
        <p:spPr>
          <a:xfrm>
            <a:off x="182880" y="4451504"/>
            <a:ext cx="11846560" cy="22576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6000" dirty="0"/>
              <a:t>NGS Coordinate Conversion And Transformation Tool (NCAT)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DA7E3-305D-4179-8394-DADDC3984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15931" y="125013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1.47396 4.07407E-6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2" grpId="0"/>
    </p:bldLst>
  </p:timing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1BF13C1-A33F-4B70-8474-233A19389343}"/>
              </a:ext>
            </a:extLst>
          </p:cNvPr>
          <p:cNvPicPr/>
          <p:nvPr/>
        </p:nvPicPr>
        <p:blipFill rotWithShape="1">
          <a:blip cstate="print" r:embed="rId3"/>
          <a:srcRect b="4" l="14" r="-1" t="60"/>
          <a:stretch/>
        </p:blipFill>
        <p:spPr>
          <a:xfrm>
            <a:off x="1185576" y="0"/>
            <a:ext cx="98254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7E006-4C77-4236-9CE6-E570D2D4D4C3}"/>
              </a:ext>
            </a:extLst>
          </p:cNvPr>
          <p:cNvSpPr txBox="1"/>
          <p:nvPr/>
        </p:nvSpPr>
        <p:spPr bwMode="auto">
          <a:xfrm>
            <a:off x="1524000" y="2"/>
            <a:ext cx="9144000" cy="5693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pPr algn="ctr"/>
            <a:r>
              <a:rPr dirty="0" lang="en-US" sz="3100">
                <a:latin charset="0" panose="02040503050406030204" pitchFamily="18" typeface="Cambria"/>
                <a:ea charset="0" panose="02040503050406030204" pitchFamily="18" typeface="Cambria"/>
              </a:rPr>
              <a:t>Estimated Geometric Change - Horizontal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27FD0-2B0C-4549-8B66-AADDD8EE9E43}"/>
              </a:ext>
            </a:extLst>
          </p:cNvPr>
          <p:cNvSpPr txBox="1"/>
          <p:nvPr/>
        </p:nvSpPr>
        <p:spPr bwMode="auto">
          <a:xfrm>
            <a:off x="2938464" y="567275"/>
            <a:ext cx="6315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pPr algn="ctr"/>
            <a:r>
              <a:rPr dirty="0" lang="en-US" sz="3200">
                <a:latin charset="0" panose="02040503050406030204" pitchFamily="18" typeface="Cambria"/>
                <a:ea charset="0" panose="02040503050406030204" pitchFamily="18" typeface="Cambria"/>
              </a:rPr>
              <a:t>NAD83 (2011) </a:t>
            </a:r>
            <a:r>
              <a:rPr dirty="0" lang="en-US" sz="3200">
                <a:latin charset="0" panose="02040503050406030204" pitchFamily="18" typeface="Cambria"/>
                <a:ea charset="0" panose="02040503050406030204" pitchFamily="18" typeface="Cambria"/>
                <a:sym charset="2" panose="05000000000000000000" pitchFamily="2" typeface="Wingdings"/>
              </a:rPr>
              <a:t> NATRF2022</a:t>
            </a:r>
            <a:endParaRPr dirty="0" lang="en-US" sz="3200"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DAE50-4102-41B7-86E3-59632E0311E8}"/>
              </a:ext>
            </a:extLst>
          </p:cNvPr>
          <p:cNvSpPr txBox="1"/>
          <p:nvPr/>
        </p:nvSpPr>
        <p:spPr bwMode="auto">
          <a:xfrm rot="19160232">
            <a:off x="7053821" y="4120926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3.6</a:t>
            </a:r>
            <a:r>
              <a:rPr b="1" dirty="0" lang="en-US" spc="-15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51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32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7F4F5-D74D-4642-A75B-553B504FCF7B}"/>
              </a:ext>
            </a:extLst>
          </p:cNvPr>
          <p:cNvSpPr txBox="1"/>
          <p:nvPr/>
        </p:nvSpPr>
        <p:spPr bwMode="auto">
          <a:xfrm rot="19731704">
            <a:off x="6553213" y="1629850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4.3</a:t>
            </a:r>
            <a:r>
              <a:rPr b="1" dirty="0" lang="en-US" spc="-15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51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32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8E5B6-3494-4A65-B32E-7F0D0F9CFA6C}"/>
              </a:ext>
            </a:extLst>
          </p:cNvPr>
          <p:cNvSpPr txBox="1"/>
          <p:nvPr/>
        </p:nvSpPr>
        <p:spPr bwMode="auto">
          <a:xfrm rot="19603532">
            <a:off x="7062421" y="2743854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3.9</a:t>
            </a:r>
            <a:r>
              <a:rPr b="1" dirty="0" lang="en-US" spc="-15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51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32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56F6F23-74DA-4424-931E-E58FFB8C7C63}"/>
              </a:ext>
            </a:extLst>
          </p:cNvPr>
          <p:cNvSpPr/>
          <p:nvPr/>
        </p:nvSpPr>
        <p:spPr>
          <a:xfrm rot="18732100">
            <a:off x="4232434" y="1735830"/>
            <a:ext cx="790575" cy="3386341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 vert="vert"/>
          <a:lstStyle/>
          <a:p>
            <a:pPr algn="ctr"/>
            <a:r>
              <a:rPr dirty="0" lang="en-US" sz="28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Direction of Shift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03E20-CC9A-4694-91E8-FC164E571726}"/>
              </a:ext>
            </a:extLst>
          </p:cNvPr>
          <p:cNvSpPr txBox="1"/>
          <p:nvPr/>
        </p:nvSpPr>
        <p:spPr bwMode="auto">
          <a:xfrm rot="19275728">
            <a:off x="4323111" y="1297294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4.6</a:t>
            </a:r>
            <a:r>
              <a:rPr b="1" dirty="0" lang="en-US" spc="-15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51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32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13031-26E7-4DB3-B3DD-C3911359ECC6}"/>
              </a:ext>
            </a:extLst>
          </p:cNvPr>
          <p:cNvSpPr txBox="1"/>
          <p:nvPr/>
        </p:nvSpPr>
        <p:spPr bwMode="auto">
          <a:xfrm rot="19028476">
            <a:off x="8065443" y="5826233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3.0</a:t>
            </a:r>
            <a:r>
              <a:rPr b="1" dirty="0" lang="en-US" spc="-15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51" sz="32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32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4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B9825A-8292-4D9C-8BFF-CE6FC02F5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9" y="1727199"/>
            <a:ext cx="11333203" cy="3416300"/>
          </a:xfrm>
          <a:prstGeom prst="rect">
            <a:avLst/>
          </a:prstGeom>
          <a:ln w="317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8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1FB6-D118-1FBC-6F8C-98A56771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33" dirty="0"/>
              <a:t>New Lat/Long = New 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1B6A6-E276-C09B-BDF4-7B3F1745D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With a new horizontal datum…</a:t>
            </a:r>
          </a:p>
          <a:p>
            <a:pPr lvl="1"/>
            <a:r>
              <a:rPr lang="en-US" sz="3200" dirty="0"/>
              <a:t>NAD 83 </a:t>
            </a:r>
            <a:r>
              <a:rPr lang="en-US" sz="3200" dirty="0">
                <a:sym typeface="Wingdings" panose="05000000000000000000" pitchFamily="2" charset="2"/>
              </a:rPr>
              <a:t>to be replaced by </a:t>
            </a:r>
            <a:r>
              <a:rPr lang="en-US" sz="3200" b="1" dirty="0">
                <a:sym typeface="Wingdings" panose="05000000000000000000" pitchFamily="2" charset="2"/>
              </a:rPr>
              <a:t>NATRF2022</a:t>
            </a:r>
            <a:endParaRPr lang="en-US" sz="3200" b="1" dirty="0"/>
          </a:p>
          <a:p>
            <a:r>
              <a:rPr lang="en-US" sz="3733" dirty="0"/>
              <a:t>There comes a new set of State Plane Coordinate System zones</a:t>
            </a:r>
          </a:p>
          <a:p>
            <a:pPr lvl="1"/>
            <a:r>
              <a:rPr lang="en-US" sz="3200" dirty="0"/>
              <a:t>SPCS 83 to be replaced by </a:t>
            </a:r>
            <a:r>
              <a:rPr lang="en-US" sz="3200" b="1" dirty="0"/>
              <a:t>SPCS2022</a:t>
            </a:r>
          </a:p>
        </p:txBody>
      </p:sp>
    </p:spTree>
    <p:extLst>
      <p:ext uri="{BB962C8B-B14F-4D97-AF65-F5344CB8AC3E}">
        <p14:creationId xmlns:p14="http://schemas.microsoft.com/office/powerpoint/2010/main" val="4517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2122-6FE0-8E4C-BB65-C03A87AD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lang="en-US"/>
              <a:t>A “flat” Earth for the future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10298C-31DE-5371-171D-941A885C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3" y="1218020"/>
            <a:ext cx="11247120" cy="4846320"/>
          </a:xfrm>
        </p:spPr>
        <p:txBody>
          <a:bodyPr>
            <a:normAutofit fontScale="92500" lnSpcReduction="10000"/>
          </a:bodyPr>
          <a:lstStyle/>
          <a:p>
            <a:pPr indent="0" marL="0">
              <a:lnSpc>
                <a:spcPct val="110000"/>
              </a:lnSpc>
              <a:buNone/>
            </a:pPr>
            <a:r>
              <a:rPr b="1" dirty="0" lang="en-US" sz="3500"/>
              <a:t>State Plane Coordinate System of 2022 (SPCS2022)</a:t>
            </a:r>
          </a:p>
          <a:p>
            <a:pPr>
              <a:lnSpc>
                <a:spcPct val="110000"/>
              </a:lnSpc>
            </a:pPr>
            <a:r>
              <a:rPr b="1" dirty="0" i="1" lang="en-US" sz="3467"/>
              <a:t>Similar to existing State Plane…</a:t>
            </a:r>
          </a:p>
          <a:p>
            <a:pPr lvl="1" marL="685783">
              <a:lnSpc>
                <a:spcPct val="110000"/>
              </a:lnSpc>
            </a:pPr>
            <a:r>
              <a:rPr dirty="0" lang="en-US" sz="2933"/>
              <a:t>Same 3 map projection types</a:t>
            </a:r>
          </a:p>
          <a:p>
            <a:pPr lvl="1" marL="685783">
              <a:lnSpc>
                <a:spcPct val="110000"/>
              </a:lnSpc>
            </a:pPr>
            <a:r>
              <a:rPr dirty="0" lang="en-US" sz="2933"/>
              <a:t>Same ellipsoid (GRS 80)</a:t>
            </a:r>
          </a:p>
          <a:p>
            <a:pPr>
              <a:lnSpc>
                <a:spcPct val="110000"/>
              </a:lnSpc>
            </a:pPr>
            <a:r>
              <a:rPr b="1" dirty="0" i="1" lang="en-US" sz="3467"/>
              <a:t>But different…</a:t>
            </a:r>
          </a:p>
          <a:p>
            <a:pPr lvl="1" marL="685783">
              <a:lnSpc>
                <a:spcPct val="110000"/>
              </a:lnSpc>
            </a:pPr>
            <a:r>
              <a:rPr dirty="0" lang="en-US" sz="2933"/>
              <a:t>Based on new datums instead of NAD 83</a:t>
            </a:r>
          </a:p>
          <a:p>
            <a:pPr lvl="1" marL="685783">
              <a:lnSpc>
                <a:spcPct val="110000"/>
              </a:lnSpc>
            </a:pPr>
            <a:r>
              <a:rPr dirty="0" lang="en-US" sz="2933"/>
              <a:t>Designed to reduce difference between “grid” and “ground”</a:t>
            </a:r>
          </a:p>
          <a:p>
            <a:pPr lvl="1" marL="685783">
              <a:lnSpc>
                <a:spcPct val="110000"/>
              </a:lnSpc>
            </a:pPr>
            <a:r>
              <a:rPr dirty="0" lang="en-US" sz="2933"/>
              <a:t>Many more “zones”</a:t>
            </a:r>
          </a:p>
          <a:p>
            <a:pPr lvl="1" marL="685783">
              <a:lnSpc>
                <a:spcPct val="110000"/>
              </a:lnSpc>
            </a:pPr>
            <a:r>
              <a:rPr dirty="0" lang="en-US" sz="2933"/>
              <a:t>Zones “layers” will exist in most states</a:t>
            </a:r>
            <a:endParaRPr dirty="0"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F517E5-2247-5B93-95CD-6F50164DE5D5}"/>
              </a:ext>
            </a:extLst>
          </p:cNvPr>
          <p:cNvGrpSpPr>
            <a:grpSpLocks noChangeAspect="1"/>
          </p:cNvGrpSpPr>
          <p:nvPr/>
        </p:nvGrpSpPr>
        <p:grpSpPr>
          <a:xfrm>
            <a:off x="7569902" y="2296356"/>
            <a:ext cx="1536685" cy="1737360"/>
            <a:chOff x="7325342" y="2752292"/>
            <a:chExt cx="2970729" cy="335867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FD5147B-85EA-A108-0DA7-FB912EC623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46407" y="3824968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algn="ctr" cap="flat" cmpd="sng" w="6350">
              <a:solidFill>
                <a:srgbClr val="007AC2"/>
              </a:solidFill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25719" compatLnSpc="1" lIns="51435" numCol="1" rIns="51435" rtlCol="0" tIns="25719" vert="horz" wrap="none">
              <a:prstTxWarp prst="textNoShape">
                <a:avLst/>
              </a:prstTxWarp>
            </a:bodyPr>
            <a:lstStyle/>
            <a:p>
              <a:pPr algn="ctr" defTabSz="2571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788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descr="D:\GIS\General\Generic grids\Export\Globe_orthographic_oblique.png" id="6" name="Picture 2">
              <a:extLst>
                <a:ext uri="{FF2B5EF4-FFF2-40B4-BE49-F238E27FC236}">
                  <a16:creationId xmlns:a16="http://schemas.microsoft.com/office/drawing/2014/main" id="{80863E1D-3724-07F4-A96E-6B542FCAE6C8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cstate="print" r:embed="rId3"/>
            <a:stretch>
              <a:fillRect/>
            </a:stretch>
          </p:blipFill>
          <p:spPr bwMode="auto">
            <a:xfrm>
              <a:off x="7646447" y="3824968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21B0EE43-98FC-F0F1-50CF-283A1CC6A2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5342" y="2752292"/>
              <a:ext cx="2970729" cy="3096344"/>
            </a:xfrm>
            <a:custGeom>
              <a:avLst/>
              <a:gdLst>
                <a:gd fmla="*/ 0 w 3204356" name="connsiteX0"/>
                <a:gd fmla="*/ 2557460 h 2557460" name="connsiteY0"/>
                <a:gd fmla="*/ 1602178 w 3204356" name="connsiteX1"/>
                <a:gd fmla="*/ 0 h 2557460" name="connsiteY1"/>
                <a:gd fmla="*/ 3204356 w 3204356" name="connsiteX2"/>
                <a:gd fmla="*/ 2557460 h 2557460" name="connsiteY2"/>
                <a:gd fmla="*/ 0 w 3204356" name="connsiteX3"/>
                <a:gd fmla="*/ 2557460 h 2557460" name="connsiteY3"/>
                <a:gd fmla="*/ 0 w 3204356" name="connsiteX0"/>
                <a:gd fmla="*/ 2557460 h 2557460" name="connsiteY0"/>
                <a:gd fmla="*/ 1602178 w 3204356" name="connsiteX1"/>
                <a:gd fmla="*/ 0 h 2557460" name="connsiteY1"/>
                <a:gd fmla="*/ 3204356 w 3204356" name="connsiteX2"/>
                <a:gd fmla="*/ 2557460 h 2557460" name="connsiteY2"/>
                <a:gd fmla="*/ 0 w 3204356" name="connsiteX3"/>
                <a:gd fmla="*/ 2557460 h 2557460" name="connsiteY3"/>
                <a:gd fmla="*/ 0 w 3204356" name="connsiteX0"/>
                <a:gd fmla="*/ 2557460 h 2842618" name="connsiteY0"/>
                <a:gd fmla="*/ 1602178 w 3204356" name="connsiteX1"/>
                <a:gd fmla="*/ 0 h 2842618" name="connsiteY1"/>
                <a:gd fmla="*/ 3204356 w 3204356" name="connsiteX2"/>
                <a:gd fmla="*/ 2557460 h 2842618" name="connsiteY2"/>
                <a:gd fmla="*/ 0 w 3204356" name="connsiteX3"/>
                <a:gd fmla="*/ 2557460 h 2842618" name="connsiteY3"/>
                <a:gd fmla="*/ 0 w 3303164" name="connsiteX0"/>
                <a:gd fmla="*/ 2557460 h 3133524" name="connsiteY0"/>
                <a:gd fmla="*/ 1602178 w 3303164" name="connsiteX1"/>
                <a:gd fmla="*/ 0 h 3133524" name="connsiteY1"/>
                <a:gd fmla="*/ 3204356 w 3303164" name="connsiteX2"/>
                <a:gd fmla="*/ 2557460 h 3133524" name="connsiteY2"/>
                <a:gd fmla="*/ 1692188 w 3303164" name="connsiteX3"/>
                <a:gd fmla="*/ 3133524 h 3133524" name="connsiteY3"/>
                <a:gd fmla="*/ 0 w 3303164" name="connsiteX4"/>
                <a:gd fmla="*/ 2557460 h 3133524" name="connsiteY4"/>
                <a:gd fmla="*/ 0 w 3303164" name="connsiteX0"/>
                <a:gd fmla="*/ 2557460 h 3133524" name="connsiteY0"/>
                <a:gd fmla="*/ 1602178 w 3303164" name="connsiteX1"/>
                <a:gd fmla="*/ 0 h 3133524" name="connsiteY1"/>
                <a:gd fmla="*/ 3204356 w 3303164" name="connsiteX2"/>
                <a:gd fmla="*/ 2557460 h 3133524" name="connsiteY2"/>
                <a:gd fmla="*/ 1836204 w 3303164" name="connsiteX3"/>
                <a:gd fmla="*/ 3133524 h 3133524" name="connsiteY3"/>
                <a:gd fmla="*/ 0 w 3303164" name="connsiteX4"/>
                <a:gd fmla="*/ 2557460 h 3133524" name="connsiteY4"/>
                <a:gd fmla="*/ 0 w 3303164" name="connsiteX0"/>
                <a:gd fmla="*/ 2557460 h 2993130" name="connsiteY0"/>
                <a:gd fmla="*/ 1602178 w 3303164" name="connsiteX1"/>
                <a:gd fmla="*/ 0 h 2993130" name="connsiteY1"/>
                <a:gd fmla="*/ 3204356 w 3303164" name="connsiteX2"/>
                <a:gd fmla="*/ 2557460 h 2993130" name="connsiteY2"/>
                <a:gd fmla="*/ 1764196 w 3303164" name="connsiteX3"/>
                <a:gd fmla="*/ 2773484 h 2993130" name="connsiteY3"/>
                <a:gd fmla="*/ 0 w 3303164" name="connsiteX4"/>
                <a:gd fmla="*/ 2557460 h 2993130" name="connsiteY4"/>
                <a:gd fmla="*/ 0 w 3303164" name="connsiteX0"/>
                <a:gd fmla="*/ 2557460 h 3169528" name="connsiteY0"/>
                <a:gd fmla="*/ 1602178 w 3303164" name="connsiteX1"/>
                <a:gd fmla="*/ 0 h 3169528" name="connsiteY1"/>
                <a:gd fmla="*/ 3204356 w 3303164" name="connsiteX2"/>
                <a:gd fmla="*/ 2557460 h 3169528" name="connsiteY2"/>
                <a:gd fmla="*/ 1584176 w 3303164" name="connsiteX3"/>
                <a:gd fmla="*/ 3169528 h 3169528" name="connsiteY3"/>
                <a:gd fmla="*/ 0 w 3303164" name="connsiteX4"/>
                <a:gd fmla="*/ 2557460 h 3169528" name="connsiteY4"/>
                <a:gd fmla="*/ 0 w 3159148" name="connsiteX0"/>
                <a:gd fmla="*/ 2557460 h 3199531" name="connsiteY0"/>
                <a:gd fmla="*/ 1602178 w 3159148" name="connsiteX1"/>
                <a:gd fmla="*/ 0 h 3199531" name="connsiteY1"/>
                <a:gd fmla="*/ 3060340 w 3159148" name="connsiteX2"/>
                <a:gd fmla="*/ 2377440 h 3199531" name="connsiteY2"/>
                <a:gd fmla="*/ 1584176 w 3159148" name="connsiteX3"/>
                <a:gd fmla="*/ 3169528 h 3199531" name="connsiteY3"/>
                <a:gd fmla="*/ 0 w 3159148" name="connsiteX4"/>
                <a:gd fmla="*/ 2557460 h 3199531" name="connsiteY4"/>
                <a:gd fmla="*/ 0 w 3015132" name="connsiteX0"/>
                <a:gd fmla="*/ 2449448 h 3181529" name="connsiteY0"/>
                <a:gd fmla="*/ 1458162 w 3015132" name="connsiteX1"/>
                <a:gd fmla="*/ 0 h 3181529" name="connsiteY1"/>
                <a:gd fmla="*/ 2916324 w 3015132" name="connsiteX2"/>
                <a:gd fmla="*/ 2377440 h 3181529" name="connsiteY2"/>
                <a:gd fmla="*/ 1440160 w 3015132" name="connsiteX3"/>
                <a:gd fmla="*/ 3169528 h 3181529" name="connsiteY3"/>
                <a:gd fmla="*/ 0 w 3015132" name="connsiteX4"/>
                <a:gd fmla="*/ 2449448 h 3181529" name="connsiteY4"/>
                <a:gd fmla="*/ 0 w 3015132" name="connsiteX0"/>
                <a:gd fmla="*/ 2449448 h 3037513" name="connsiteY0"/>
                <a:gd fmla="*/ 1458162 w 3015132" name="connsiteX1"/>
                <a:gd fmla="*/ 0 h 3037513" name="connsiteY1"/>
                <a:gd fmla="*/ 2916324 w 3015132" name="connsiteX2"/>
                <a:gd fmla="*/ 2377440 h 3037513" name="connsiteY2"/>
                <a:gd fmla="*/ 1548172 w 3015132" name="connsiteX3"/>
                <a:gd fmla="*/ 3025512 h 3037513" name="connsiteY3"/>
                <a:gd fmla="*/ 0 w 3015132" name="connsiteX4"/>
                <a:gd fmla="*/ 2449448 h 3037513" name="connsiteY4"/>
                <a:gd fmla="*/ 0 w 3015132" name="connsiteX0"/>
                <a:gd fmla="*/ 2449448 h 3163374" name="connsiteY0"/>
                <a:gd fmla="*/ 1458162 w 3015132" name="connsiteX1"/>
                <a:gd fmla="*/ 0 h 3163374" name="connsiteY1"/>
                <a:gd fmla="*/ 2916324 w 3015132" name="connsiteX2"/>
                <a:gd fmla="*/ 2377440 h 3163374" name="connsiteY2"/>
                <a:gd fmla="*/ 1489403 w 3015132" name="connsiteX3"/>
                <a:gd fmla="*/ 3151373 h 3163374" name="connsiteY3"/>
                <a:gd fmla="*/ 0 w 3015132" name="connsiteX4"/>
                <a:gd fmla="*/ 2449448 h 3163374" name="connsiteY4"/>
                <a:gd fmla="*/ 0 w 3015132" name="connsiteX0"/>
                <a:gd fmla="*/ 2449448 h 3163374" name="connsiteY0"/>
                <a:gd fmla="*/ 1458162 w 3015132" name="connsiteX1"/>
                <a:gd fmla="*/ 0 h 3163374" name="connsiteY1"/>
                <a:gd fmla="*/ 2916324 w 3015132" name="connsiteX2"/>
                <a:gd fmla="*/ 2377440 h 3163374" name="connsiteY2"/>
                <a:gd fmla="*/ 1489403 w 3015132" name="connsiteX3"/>
                <a:gd fmla="*/ 3151373 h 3163374" name="connsiteY3"/>
                <a:gd fmla="*/ 0 w 3015132" name="connsiteX4"/>
                <a:gd fmla="*/ 2449448 h 3163374" name="connsiteY4"/>
                <a:gd fmla="*/ 0 w 3015132" name="connsiteX0"/>
                <a:gd fmla="*/ 2449448 h 3168657" name="connsiteY0"/>
                <a:gd fmla="*/ 1458162 w 3015132" name="connsiteX1"/>
                <a:gd fmla="*/ 0 h 3168657" name="connsiteY1"/>
                <a:gd fmla="*/ 2916324 w 3015132" name="connsiteX2"/>
                <a:gd fmla="*/ 2377440 h 3168657" name="connsiteY2"/>
                <a:gd fmla="*/ 1489403 w 3015132" name="connsiteX3"/>
                <a:gd fmla="*/ 3151373 h 3168657" name="connsiteY3"/>
                <a:gd fmla="*/ 0 w 3015132" name="connsiteX4"/>
                <a:gd fmla="*/ 2449448 h 3168657" name="connsiteY4"/>
                <a:gd fmla="*/ 0 w 2942478" name="connsiteX0"/>
                <a:gd fmla="*/ 2430258 h 3168657" name="connsiteY0"/>
                <a:gd fmla="*/ 1385508 w 2942478" name="connsiteX1"/>
                <a:gd fmla="*/ 0 h 3168657" name="connsiteY1"/>
                <a:gd fmla="*/ 2843670 w 2942478" name="connsiteX2"/>
                <a:gd fmla="*/ 2377440 h 3168657" name="connsiteY2"/>
                <a:gd fmla="*/ 1416749 w 2942478" name="connsiteX3"/>
                <a:gd fmla="*/ 3151373 h 3168657" name="connsiteY3"/>
                <a:gd fmla="*/ 0 w 2942478" name="connsiteX4"/>
                <a:gd fmla="*/ 2430258 h 3168657" name="connsiteY4"/>
                <a:gd fmla="*/ 0 w 2859652" name="connsiteX0"/>
                <a:gd fmla="*/ 2430258 h 3168657" name="connsiteY0"/>
                <a:gd fmla="*/ 1385508 w 2859652" name="connsiteX1"/>
                <a:gd fmla="*/ 0 h 3168657" name="connsiteY1"/>
                <a:gd fmla="*/ 2760844 w 2859652" name="connsiteX2"/>
                <a:gd fmla="*/ 2354352 h 3168657" name="connsiteY2"/>
                <a:gd fmla="*/ 1416749 w 2859652" name="connsiteX3"/>
                <a:gd fmla="*/ 3151373 h 3168657" name="connsiteY3"/>
                <a:gd fmla="*/ 0 w 2859652" name="connsiteX4"/>
                <a:gd fmla="*/ 2430258 h 3168657" name="connsiteY4"/>
                <a:gd fmla="*/ 0 w 2859652" name="connsiteX0"/>
                <a:gd fmla="*/ 2430258 h 3130705" name="connsiteY0"/>
                <a:gd fmla="*/ 1385508 w 2859652" name="connsiteX1"/>
                <a:gd fmla="*/ 0 h 3130705" name="connsiteY1"/>
                <a:gd fmla="*/ 2760844 w 2859652" name="connsiteX2"/>
                <a:gd fmla="*/ 2354352 h 3130705" name="connsiteY2"/>
                <a:gd fmla="*/ 1453076 w 2859652" name="connsiteX3"/>
                <a:gd fmla="*/ 3113421 h 3130705" name="connsiteY3"/>
                <a:gd fmla="*/ 0 w 2859652" name="connsiteX4"/>
                <a:gd fmla="*/ 2430258 h 3130705" name="connsiteY4"/>
                <a:gd fmla="*/ 0 w 2859652" name="connsiteX0"/>
                <a:gd fmla="*/ 2430258 h 3130705" name="connsiteY0"/>
                <a:gd fmla="*/ 1385508 w 2859652" name="connsiteX1"/>
                <a:gd fmla="*/ 0 h 3130705" name="connsiteY1"/>
                <a:gd fmla="*/ 2760844 w 2859652" name="connsiteX2"/>
                <a:gd fmla="*/ 2354352 h 3130705" name="connsiteY2"/>
                <a:gd fmla="*/ 1453076 w 2859652" name="connsiteX3"/>
                <a:gd fmla="*/ 3113421 h 3130705" name="connsiteY3"/>
                <a:gd fmla="*/ 0 w 2859652" name="connsiteX4"/>
                <a:gd fmla="*/ 2430258 h 3130705" name="connsiteY4"/>
                <a:gd fmla="*/ 0 w 2813425" name="connsiteX0"/>
                <a:gd fmla="*/ 2430258 h 3130705" name="connsiteY0"/>
                <a:gd fmla="*/ 1385508 w 2813425" name="connsiteX1"/>
                <a:gd fmla="*/ 0 h 3130705" name="connsiteY1"/>
                <a:gd fmla="*/ 2714617 w 2813425" name="connsiteX2"/>
                <a:gd fmla="*/ 2354353 h 3130705" name="connsiteY2"/>
                <a:gd fmla="*/ 1453076 w 2813425" name="connsiteX3"/>
                <a:gd fmla="*/ 3113421 h 3130705" name="connsiteY3"/>
                <a:gd fmla="*/ 0 w 2813425" name="connsiteX4"/>
                <a:gd fmla="*/ 2430258 h 3130705" name="connsiteY4"/>
                <a:gd fmla="*/ 0 w 2740771" name="connsiteX0"/>
                <a:gd fmla="*/ 2468213 h 3130705" name="connsiteY0"/>
                <a:gd fmla="*/ 1312854 w 2740771" name="connsiteX1"/>
                <a:gd fmla="*/ 0 h 3130705" name="connsiteY1"/>
                <a:gd fmla="*/ 2641963 w 2740771" name="connsiteX2"/>
                <a:gd fmla="*/ 2354353 h 3130705" name="connsiteY2"/>
                <a:gd fmla="*/ 1380422 w 2740771" name="connsiteX3"/>
                <a:gd fmla="*/ 3113421 h 3130705" name="connsiteY3"/>
                <a:gd fmla="*/ 0 w 2740771" name="connsiteX4"/>
                <a:gd fmla="*/ 2468213 h 3130705" name="connsiteY4"/>
                <a:gd fmla="*/ 0 w 2740771" name="connsiteX0"/>
                <a:gd fmla="*/ 2430260 h 3130705" name="connsiteY0"/>
                <a:gd fmla="*/ 1312854 w 2740771" name="connsiteX1"/>
                <a:gd fmla="*/ 0 h 3130705" name="connsiteY1"/>
                <a:gd fmla="*/ 2641963 w 2740771" name="connsiteX2"/>
                <a:gd fmla="*/ 2354353 h 3130705" name="connsiteY2"/>
                <a:gd fmla="*/ 1380422 w 2740771" name="connsiteX3"/>
                <a:gd fmla="*/ 3113421 h 3130705" name="connsiteY3"/>
                <a:gd fmla="*/ 0 w 2740771" name="connsiteX4"/>
                <a:gd fmla="*/ 2430260 h 3130705" name="connsiteY4"/>
                <a:gd fmla="*/ 0 w 2740771" name="connsiteX0"/>
                <a:gd fmla="*/ 2430260 h 3130705" name="connsiteY0"/>
                <a:gd fmla="*/ 1312854 w 2740771" name="connsiteX1"/>
                <a:gd fmla="*/ 0 h 3130705" name="connsiteY1"/>
                <a:gd fmla="*/ 2641963 w 2740771" name="connsiteX2"/>
                <a:gd fmla="*/ 2354353 h 3130705" name="connsiteY2"/>
                <a:gd fmla="*/ 1380422 w 2740771" name="connsiteX3"/>
                <a:gd fmla="*/ 3113421 h 3130705" name="connsiteY3"/>
                <a:gd fmla="*/ 0 w 2740771" name="connsiteX4"/>
                <a:gd fmla="*/ 2430260 h 3130705" name="connsiteY4"/>
                <a:gd fmla="*/ 0 w 2714345" name="connsiteX0"/>
                <a:gd fmla="*/ 2430260 h 3130705" name="connsiteY0"/>
                <a:gd fmla="*/ 1286428 w 2714345" name="connsiteX1"/>
                <a:gd fmla="*/ 0 h 3130705" name="connsiteY1"/>
                <a:gd fmla="*/ 2615537 w 2714345" name="connsiteX2"/>
                <a:gd fmla="*/ 2354353 h 3130705" name="connsiteY2"/>
                <a:gd fmla="*/ 1353996 w 2714345" name="connsiteX3"/>
                <a:gd fmla="*/ 3113421 h 3130705" name="connsiteY3"/>
                <a:gd fmla="*/ 0 w 2714345" name="connsiteX4"/>
                <a:gd fmla="*/ 2430260 h 3130705" name="connsiteY4"/>
                <a:gd fmla="*/ 0 w 2714345" name="connsiteX0"/>
                <a:gd fmla="*/ 2430260 h 3130705" name="connsiteY0"/>
                <a:gd fmla="*/ 1286428 w 2714345" name="connsiteX1"/>
                <a:gd fmla="*/ 0 h 3130705" name="connsiteY1"/>
                <a:gd fmla="*/ 2615537 w 2714345" name="connsiteX2"/>
                <a:gd fmla="*/ 2430260 h 3130705" name="connsiteY2"/>
                <a:gd fmla="*/ 1353996 w 2714345" name="connsiteX3"/>
                <a:gd fmla="*/ 3113421 h 3130705" name="connsiteY3"/>
                <a:gd fmla="*/ 0 w 2714345" name="connsiteX4"/>
                <a:gd fmla="*/ 2430260 h 3130705" name="connsiteY4"/>
                <a:gd fmla="*/ 0 w 2656208" name="connsiteX0"/>
                <a:gd fmla="*/ 2430260 h 3130705" name="connsiteY0"/>
                <a:gd fmla="*/ 1286428 w 2656208" name="connsiteX1"/>
                <a:gd fmla="*/ 0 h 3130705" name="connsiteY1"/>
                <a:gd fmla="*/ 2615537 w 2656208" name="connsiteX2"/>
                <a:gd fmla="*/ 2430260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56208" name="connsiteX0"/>
                <a:gd fmla="*/ 2430260 h 3130705" name="connsiteY0"/>
                <a:gd fmla="*/ 1286428 w 2656208" name="connsiteX1"/>
                <a:gd fmla="*/ 0 h 3130705" name="connsiteY1"/>
                <a:gd fmla="*/ 2615537 w 2656208" name="connsiteX2"/>
                <a:gd fmla="*/ 2430260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56208" name="connsiteX0"/>
                <a:gd fmla="*/ 2430260 h 3130705" name="connsiteY0"/>
                <a:gd fmla="*/ 1286428 w 2656208" name="connsiteX1"/>
                <a:gd fmla="*/ 0 h 3130705" name="connsiteY1"/>
                <a:gd fmla="*/ 2615537 w 2656208" name="connsiteX2"/>
                <a:gd fmla="*/ 2430260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56208" name="connsiteX0"/>
                <a:gd fmla="*/ 2430260 h 3130705" name="connsiteY0"/>
                <a:gd fmla="*/ 1328104 w 2656208" name="connsiteX1"/>
                <a:gd fmla="*/ 0 h 3130705" name="connsiteY1"/>
                <a:gd fmla="*/ 2615537 w 2656208" name="connsiteX2"/>
                <a:gd fmla="*/ 2430260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56207" name="connsiteX0"/>
                <a:gd fmla="*/ 2430260 h 3130705" name="connsiteY0"/>
                <a:gd fmla="*/ 1328104 w 2656207" name="connsiteX1"/>
                <a:gd fmla="*/ 0 h 3130705" name="connsiteY1"/>
                <a:gd fmla="*/ 2615536 w 2656207" name="connsiteX2"/>
                <a:gd fmla="*/ 2430261 h 3130705" name="connsiteY2"/>
                <a:gd fmla="*/ 1353996 w 2656207" name="connsiteX3"/>
                <a:gd fmla="*/ 3113421 h 3130705" name="connsiteY3"/>
                <a:gd fmla="*/ 0 w 2656207" name="connsiteX4"/>
                <a:gd fmla="*/ 2430260 h 3130705" name="connsiteY4"/>
                <a:gd fmla="*/ 0 w 2656208" name="connsiteX0"/>
                <a:gd fmla="*/ 2430260 h 3130705" name="connsiteY0"/>
                <a:gd fmla="*/ 1328104 w 2656208" name="connsiteX1"/>
                <a:gd fmla="*/ 0 h 3130705" name="connsiteY1"/>
                <a:gd fmla="*/ 2615537 w 2656208" name="connsiteX2"/>
                <a:gd fmla="*/ 2430261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32093" name="connsiteX0"/>
                <a:gd fmla="*/ 2430260 h 3130705" name="connsiteY0"/>
                <a:gd fmla="*/ 1328104 w 2632093" name="connsiteX1"/>
                <a:gd fmla="*/ 0 h 3130705" name="connsiteY1"/>
                <a:gd fmla="*/ 2591422 w 2632093" name="connsiteX2"/>
                <a:gd fmla="*/ 2430261 h 3130705" name="connsiteY2"/>
                <a:gd fmla="*/ 1353996 w 2632093" name="connsiteX3"/>
                <a:gd fmla="*/ 3113421 h 3130705" name="connsiteY3"/>
                <a:gd fmla="*/ 0 w 2632093" name="connsiteX4"/>
                <a:gd fmla="*/ 2430260 h 3130705" name="connsiteY4"/>
                <a:gd fmla="*/ 0 w 2632093" name="connsiteX0"/>
                <a:gd fmla="*/ 2430260 h 3130705" name="connsiteY0"/>
                <a:gd fmla="*/ 1328104 w 2632093" name="connsiteX1"/>
                <a:gd fmla="*/ 0 h 3130705" name="connsiteY1"/>
                <a:gd fmla="*/ 2591422 w 2632093" name="connsiteX2"/>
                <a:gd fmla="*/ 2430261 h 3130705" name="connsiteY2"/>
                <a:gd fmla="*/ 1328104 w 2632093" name="connsiteX3"/>
                <a:gd fmla="*/ 3113421 h 3130705" name="connsiteY3"/>
                <a:gd fmla="*/ 0 w 2632093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90746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293568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17132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17132 w 2672764" name="connsiteX1"/>
                <a:gd fmla="*/ 0 h 3130705" name="connsiteY1"/>
                <a:gd fmla="*/ 2632093 w 2672764" name="connsiteX2"/>
                <a:gd fmla="*/ 2430261 h 3130705" name="connsiteY2"/>
                <a:gd fmla="*/ 1317132 w 2672764" name="connsiteX3"/>
                <a:gd fmla="*/ 3113421 h 3130705" name="connsiteY3"/>
                <a:gd fmla="*/ 0 w 2672764" name="connsiteX4"/>
                <a:gd fmla="*/ 2430260 h 3130705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130705" w="2672764">
                  <a:moveTo>
                    <a:pt x="0" y="2430260"/>
                  </a:moveTo>
                  <a:lnTo>
                    <a:pt x="1317132" y="0"/>
                  </a:lnTo>
                  <a:lnTo>
                    <a:pt x="2632093" y="2430261"/>
                  </a:lnTo>
                  <a:cubicBezTo>
                    <a:pt x="2672764" y="2797764"/>
                    <a:pt x="1915546" y="3116757"/>
                    <a:pt x="1317132" y="3113421"/>
                  </a:cubicBezTo>
                  <a:cubicBezTo>
                    <a:pt x="731796" y="3130705"/>
                    <a:pt x="69252" y="2906827"/>
                    <a:pt x="0" y="2430260"/>
                  </a:cubicBezTo>
                  <a:close/>
                </a:path>
              </a:pathLst>
            </a:custGeom>
            <a:gradFill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20000"/>
                  </a:srgbClr>
                </a:gs>
              </a:gsLst>
              <a:lin ang="0" scaled="0"/>
            </a:gradFill>
            <a:ln algn="ctr" cap="flat" cmpd="sng" w="9525">
              <a:solidFill>
                <a:srgbClr val="35AC46">
                  <a:lumMod val="50000"/>
                </a:srgbClr>
              </a:solidFill>
              <a:prstDash val="solid"/>
              <a:headEnd len="med" type="none" w="med"/>
              <a:tailEnd len="med" type="none" w="med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25719" compatLnSpc="1" lIns="51435" numCol="1" rIns="51435" rtlCol="0" tIns="25719" vert="horz" wrap="none">
              <a:prstTxWarp prst="textNoShape">
                <a:avLst/>
              </a:prstTxWarp>
            </a:bodyPr>
            <a:lstStyle/>
            <a:p>
              <a:pPr algn="ctr" defTabSz="2571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788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701117D-61F6-6FA7-17E0-C90318F9E604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7792074" y="4042433"/>
              <a:ext cx="1993392" cy="731520"/>
            </a:xfrm>
            <a:prstGeom prst="arc">
              <a:avLst>
                <a:gd fmla="val 10795725" name="adj1"/>
                <a:gd fmla="val 8838" name="adj2"/>
              </a:avLst>
            </a:prstGeom>
            <a:noFill/>
            <a:ln algn="ctr" cap="flat" cmpd="sng" w="19050">
              <a:solidFill>
                <a:srgbClr val="FF00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rtlCol="0"/>
            <a:lstStyle/>
            <a:p>
              <a:pPr algn="ctr" defTabSz="34289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dirty="0" lang="en-US" sz="1351">
                <a:solidFill>
                  <a:prstClr val="white"/>
                </a:solidFill>
                <a:latin typeface="Arial"/>
                <a:ea typeface="ＭＳ Ｐゴシック"/>
                <a:cs charset="0"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8D273E-412A-7107-214B-30CF6A623850}"/>
              </a:ext>
            </a:extLst>
          </p:cNvPr>
          <p:cNvGrpSpPr>
            <a:grpSpLocks noChangeAspect="1"/>
          </p:cNvGrpSpPr>
          <p:nvPr/>
        </p:nvGrpSpPr>
        <p:grpSpPr>
          <a:xfrm>
            <a:off x="10455500" y="2513349"/>
            <a:ext cx="1494171" cy="1737360"/>
            <a:chOff x="3146775" y="2376862"/>
            <a:chExt cx="2566588" cy="29843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D859E0-1FC5-BD44-8A23-583950F005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7030" y="2377440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algn="ctr" cap="flat" cmpd="sng" w="6350">
              <a:solidFill>
                <a:srgbClr val="007AC2"/>
              </a:solidFill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25719" compatLnSpc="1" lIns="51435" numCol="1" rIns="51435" rtlCol="0" tIns="25719" vert="horz" wrap="none">
              <a:prstTxWarp prst="textNoShape">
                <a:avLst/>
              </a:prstTxWarp>
            </a:bodyPr>
            <a:lstStyle/>
            <a:p>
              <a:pPr algn="ctr" defTabSz="2571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788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descr="D:\GIS\General\Generic grids\Export\Globe_orthographic_oblique.png" id="11" name="Picture 2">
              <a:extLst>
                <a:ext uri="{FF2B5EF4-FFF2-40B4-BE49-F238E27FC236}">
                  <a16:creationId xmlns:a16="http://schemas.microsoft.com/office/drawing/2014/main" id="{A0FCBACE-D476-F7C1-CB54-15AE0C810155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cstate="print" r:embed="rId3"/>
            <a:stretch>
              <a:fillRect/>
            </a:stretch>
          </p:blipFill>
          <p:spPr bwMode="auto">
            <a:xfrm>
              <a:off x="3287070" y="2377440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12" name="Can 193">
              <a:extLst>
                <a:ext uri="{FF2B5EF4-FFF2-40B4-BE49-F238E27FC236}">
                  <a16:creationId xmlns:a16="http://schemas.microsoft.com/office/drawing/2014/main" id="{032C861F-9034-B6B5-A901-F037AAD0EA53}"/>
                </a:ext>
              </a:extLst>
            </p:cNvPr>
            <p:cNvSpPr/>
            <p:nvPr/>
          </p:nvSpPr>
          <p:spPr bwMode="auto">
            <a:xfrm rot="5400000">
              <a:off x="3287070" y="2236567"/>
              <a:ext cx="2285998" cy="2566588"/>
            </a:xfrm>
            <a:prstGeom prst="can">
              <a:avLst>
                <a:gd fmla="val 32842" name="adj"/>
              </a:avLst>
            </a:prstGeom>
            <a:gradFill flip="none"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10000"/>
                  </a:srgbClr>
                </a:gs>
              </a:gsLst>
              <a:lin ang="11400000" scaled="0"/>
              <a:tileRect/>
            </a:gradFill>
            <a:ln algn="ctr" cap="flat" cmpd="sng" w="9525">
              <a:solidFill>
                <a:srgbClr val="35AC46">
                  <a:lumMod val="50000"/>
                </a:srgbClr>
              </a:solidFill>
              <a:prstDash val="solid"/>
              <a:headEnd len="med" type="none" w="med"/>
              <a:tailEnd len="med" type="none" w="me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 anchor="ctr" anchorCtr="0" bIns="25719" compatLnSpc="1" lIns="51435" numCol="1" rIns="51435" rtlCol="0" tIns="25719" vert="horz" wrap="none">
              <a:prstTxWarp prst="textNoShape">
                <a:avLst/>
              </a:prstTxWarp>
            </a:bodyPr>
            <a:lstStyle/>
            <a:p>
              <a:pPr algn="ctr" defTabSz="5143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788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13" name="Group 197">
              <a:extLst>
                <a:ext uri="{FF2B5EF4-FFF2-40B4-BE49-F238E27FC236}">
                  <a16:creationId xmlns:a16="http://schemas.microsoft.com/office/drawing/2014/main" id="{C75D2162-8034-B0B1-5296-BDD07DA6497F}"/>
                </a:ext>
              </a:extLst>
            </p:cNvPr>
            <p:cNvGrpSpPr/>
            <p:nvPr/>
          </p:nvGrpSpPr>
          <p:grpSpPr>
            <a:xfrm>
              <a:off x="4043701" y="2376866"/>
              <a:ext cx="1117848" cy="2984321"/>
              <a:chOff x="4139951" y="2376866"/>
              <a:chExt cx="1117848" cy="2984321"/>
            </a:xfrm>
          </p:grpSpPr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512ED5F8-3CF5-A568-A4B8-0D7BA7F052CE}"/>
                  </a:ext>
                </a:extLst>
              </p:cNvPr>
              <p:cNvSpPr/>
              <p:nvPr/>
            </p:nvSpPr>
            <p:spPr bwMode="auto">
              <a:xfrm rot="16200000">
                <a:off x="3613032" y="3631884"/>
                <a:ext cx="1557896" cy="504056"/>
              </a:xfrm>
              <a:prstGeom prst="arc">
                <a:avLst>
                  <a:gd fmla="val 10795725" name="adj1"/>
                  <a:gd fmla="val 16355539" name="adj2"/>
                </a:avLst>
              </a:prstGeom>
              <a:noFill/>
              <a:ln algn="ctr" cap="flat" cmpd="sng" w="19050">
                <a:solidFill>
                  <a:srgbClr val="FF0000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34289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dirty="0" lang="en-US" sz="1351">
                  <a:solidFill>
                    <a:prstClr val="white"/>
                  </a:solidFill>
                  <a:latin typeface="Arial"/>
                  <a:ea typeface="ＭＳ Ｐゴシック"/>
                  <a:cs charset="0" typeface="Arial"/>
                </a:endParaRPr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4E398FAE-AAE3-F1CD-8289-BC43066052E2}"/>
                  </a:ext>
                </a:extLst>
              </p:cNvPr>
              <p:cNvSpPr/>
              <p:nvPr/>
            </p:nvSpPr>
            <p:spPr bwMode="auto">
              <a:xfrm rot="5400000">
                <a:off x="3206714" y="3310103"/>
                <a:ext cx="2984321" cy="1117848"/>
              </a:xfrm>
              <a:prstGeom prst="arc">
                <a:avLst>
                  <a:gd fmla="val 5386055" name="adj1"/>
                  <a:gd fmla="val 10701229" name="adj2"/>
                </a:avLst>
              </a:prstGeom>
              <a:noFill/>
              <a:ln algn="ctr" cap="flat" cmpd="sng" w="19050">
                <a:solidFill>
                  <a:srgbClr val="FF0000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34289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dirty="0" lang="en-US" sz="1351">
                  <a:solidFill>
                    <a:prstClr val="white"/>
                  </a:solidFill>
                  <a:latin typeface="Arial"/>
                  <a:ea typeface="ＭＳ Ｐゴシック"/>
                  <a:cs charset="0" typeface="Arial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8A76F3-11E9-7D29-A6C9-5DB6B42120B1}"/>
              </a:ext>
            </a:extLst>
          </p:cNvPr>
          <p:cNvGrpSpPr>
            <a:grpSpLocks noChangeAspect="1"/>
          </p:cNvGrpSpPr>
          <p:nvPr/>
        </p:nvGrpSpPr>
        <p:grpSpPr>
          <a:xfrm>
            <a:off x="10537151" y="4465193"/>
            <a:ext cx="1315196" cy="1463040"/>
            <a:chOff x="6278958" y="2234374"/>
            <a:chExt cx="2307227" cy="256658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00405B-02AD-305D-B016-2F2A738DC0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00147" y="2377440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algn="ctr" cap="flat" cmpd="sng" w="6350">
              <a:solidFill>
                <a:srgbClr val="007AC2"/>
              </a:solidFill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25719" compatLnSpc="1" lIns="51435" numCol="1" rIns="51435" rtlCol="0" tIns="25719" vert="horz" wrap="none">
              <a:prstTxWarp prst="textNoShape">
                <a:avLst/>
              </a:prstTxWarp>
            </a:bodyPr>
            <a:lstStyle/>
            <a:p>
              <a:pPr algn="ctr" defTabSz="2571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788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descr="D:\GIS\General\Generic grids\Export\Globe_orthographic_oblique.png" id="18" name="Picture 2">
              <a:extLst>
                <a:ext uri="{FF2B5EF4-FFF2-40B4-BE49-F238E27FC236}">
                  <a16:creationId xmlns:a16="http://schemas.microsoft.com/office/drawing/2014/main" id="{1450EFAF-D88D-E540-FC09-71285BF3EFA0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cstate="print" r:embed="rId3"/>
            <a:stretch>
              <a:fillRect/>
            </a:stretch>
          </p:blipFill>
          <p:spPr bwMode="auto">
            <a:xfrm>
              <a:off x="6300187" y="2377440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19" name="Can 195">
              <a:extLst>
                <a:ext uri="{FF2B5EF4-FFF2-40B4-BE49-F238E27FC236}">
                  <a16:creationId xmlns:a16="http://schemas.microsoft.com/office/drawing/2014/main" id="{28884495-8583-7A58-1383-B9FC7AD34419}"/>
                </a:ext>
              </a:extLst>
            </p:cNvPr>
            <p:cNvSpPr/>
            <p:nvPr/>
          </p:nvSpPr>
          <p:spPr bwMode="auto">
            <a:xfrm rot="2400000">
              <a:off x="6295308" y="2234374"/>
              <a:ext cx="2285998" cy="2566588"/>
            </a:xfrm>
            <a:prstGeom prst="can">
              <a:avLst>
                <a:gd fmla="val 32842" name="adj"/>
              </a:avLst>
            </a:prstGeom>
            <a:gradFill flip="none"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10000"/>
                  </a:srgbClr>
                </a:gs>
              </a:gsLst>
              <a:lin ang="19800000" scaled="0"/>
              <a:tileRect/>
            </a:gradFill>
            <a:ln algn="ctr" cap="flat" cmpd="sng" w="9525">
              <a:solidFill>
                <a:srgbClr val="35AC46">
                  <a:lumMod val="50000"/>
                </a:srgbClr>
              </a:solidFill>
              <a:prstDash val="solid"/>
              <a:headEnd len="med" type="none" w="med"/>
              <a:tailEnd len="med" type="none" w="me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 anchor="ctr" anchorCtr="0" bIns="25719" compatLnSpc="1" lIns="51435" numCol="1" rIns="51435" rtlCol="0" tIns="25719" vert="horz" wrap="none">
              <a:prstTxWarp prst="textNoShape">
                <a:avLst/>
              </a:prstTxWarp>
            </a:bodyPr>
            <a:lstStyle/>
            <a:p>
              <a:pPr algn="ctr" defTabSz="5143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788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6FDD4AF1-2F70-0B09-63E8-BCDF7CBE7833}"/>
                </a:ext>
              </a:extLst>
            </p:cNvPr>
            <p:cNvSpPr/>
            <p:nvPr/>
          </p:nvSpPr>
          <p:spPr bwMode="auto">
            <a:xfrm rot="13200000">
              <a:off x="6278958" y="3178467"/>
              <a:ext cx="2277886" cy="739825"/>
            </a:xfrm>
            <a:prstGeom prst="arc">
              <a:avLst>
                <a:gd fmla="val 10795725" name="adj1"/>
                <a:gd fmla="val 21534505" name="adj2"/>
              </a:avLst>
            </a:prstGeom>
            <a:noFill/>
            <a:ln algn="ctr" cap="flat" cmpd="sng" w="19050">
              <a:solidFill>
                <a:srgbClr val="FF00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rtlCol="0"/>
            <a:lstStyle/>
            <a:p>
              <a:pPr algn="ctr" defTabSz="34289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dirty="0" lang="en-US" sz="1351">
                <a:solidFill>
                  <a:prstClr val="white"/>
                </a:solidFill>
                <a:latin typeface="Arial"/>
                <a:ea typeface="ＭＳ Ｐゴシック"/>
                <a:cs charset="0"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CA51CD-727B-9E85-0306-15513A3E9287}"/>
              </a:ext>
            </a:extLst>
          </p:cNvPr>
          <p:cNvSpPr txBox="1"/>
          <p:nvPr/>
        </p:nvSpPr>
        <p:spPr>
          <a:xfrm>
            <a:off x="9198285" y="2426373"/>
            <a:ext cx="1128132" cy="738664"/>
          </a:xfrm>
          <a:prstGeom prst="rect">
            <a:avLst/>
          </a:prstGeom>
          <a:noFill/>
          <a:effectLst/>
        </p:spPr>
        <p:txBody>
          <a:bodyPr bIns="0" lIns="0" rIns="0" rtlCol="0" tIns="0" wrap="square">
            <a:spAutoFit/>
          </a:bodyPr>
          <a:lstStyle/>
          <a:p>
            <a:pPr algn="r" defTabSz="2571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b="1" dirty="0" lang="en-US" sz="1600">
                <a:solidFill>
                  <a:prstClr val="black"/>
                </a:solidFill>
                <a:latin typeface="Arial"/>
                <a:ea typeface="ＭＳ Ｐゴシック"/>
                <a:cs charset="0" typeface="Arial"/>
              </a:rPr>
              <a:t>Transverse Mercator (TM)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0E15D1-404B-4100-F85D-27DD43C7C61F}"/>
              </a:ext>
            </a:extLst>
          </p:cNvPr>
          <p:cNvSpPr txBox="1"/>
          <p:nvPr/>
        </p:nvSpPr>
        <p:spPr>
          <a:xfrm>
            <a:off x="9783350" y="4306516"/>
            <a:ext cx="948871" cy="738664"/>
          </a:xfrm>
          <a:prstGeom prst="rect">
            <a:avLst/>
          </a:prstGeom>
          <a:noFill/>
          <a:effectLst/>
        </p:spPr>
        <p:txBody>
          <a:bodyPr bIns="0" lIns="0" rIns="0" rtlCol="0" tIns="0" wrap="square">
            <a:spAutoFit/>
          </a:bodyPr>
          <a:lstStyle/>
          <a:p>
            <a:pPr defTabSz="2571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b="1" dirty="0" lang="en-US" sz="1600">
                <a:solidFill>
                  <a:prstClr val="black"/>
                </a:solidFill>
                <a:latin typeface="Arial"/>
                <a:ea typeface="ＭＳ Ｐゴシック"/>
                <a:cs charset="0" typeface="Arial"/>
              </a:rPr>
              <a:t>Oblique Mercator (OM)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EE93B9-CD96-87BD-3169-8EAB914EDEB7}"/>
              </a:ext>
            </a:extLst>
          </p:cNvPr>
          <p:cNvSpPr txBox="1"/>
          <p:nvPr/>
        </p:nvSpPr>
        <p:spPr>
          <a:xfrm>
            <a:off x="6862147" y="2354130"/>
            <a:ext cx="1136364" cy="984885"/>
          </a:xfrm>
          <a:prstGeom prst="rect">
            <a:avLst/>
          </a:prstGeom>
          <a:noFill/>
          <a:effectLst/>
        </p:spPr>
        <p:txBody>
          <a:bodyPr bIns="0" lIns="0" rIns="0" rtlCol="0" tIns="0" wrap="square">
            <a:spAutoFit/>
          </a:bodyPr>
          <a:lstStyle/>
          <a:p>
            <a:pPr defTabSz="257168" eaLnBrk="0" hangingPunct="0">
              <a:defRPr/>
            </a:pPr>
            <a:r>
              <a:rPr b="1" dirty="0" lang="en-US" sz="1600">
                <a:solidFill>
                  <a:prstClr val="black"/>
                </a:solidFill>
                <a:latin typeface="Arial"/>
                <a:ea typeface="ＭＳ Ｐゴシック"/>
                <a:cs charset="0" typeface="Arial"/>
              </a:rPr>
              <a:t>Lambert Conformal Conic (LCC)</a:t>
            </a:r>
          </a:p>
        </p:txBody>
      </p:sp>
    </p:spTree>
    <p:extLst>
      <p:ext uri="{BB962C8B-B14F-4D97-AF65-F5344CB8AC3E}">
        <p14:creationId xmlns:p14="http://schemas.microsoft.com/office/powerpoint/2010/main" val="3610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25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2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E2B5F8-055A-4BBE-AEB1-6625A4B6A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8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2B0A18-7B51-47A8-8038-4902EB41CF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241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2B0A18-7B51-47A8-8038-4902EB41CF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590E52-A2CB-4A58-B37F-B5E27F289DF1}"/>
              </a:ext>
            </a:extLst>
          </p:cNvPr>
          <p:cNvSpPr txBox="1"/>
          <p:nvPr/>
        </p:nvSpPr>
        <p:spPr bwMode="auto">
          <a:xfrm>
            <a:off x="3215014" y="5750810"/>
            <a:ext cx="3575986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Northings are still North</a:t>
            </a:r>
          </a:p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Eastings are still East</a:t>
            </a:r>
          </a:p>
        </p:txBody>
      </p:sp>
    </p:spTree>
    <p:extLst>
      <p:ext uri="{BB962C8B-B14F-4D97-AF65-F5344CB8AC3E}">
        <p14:creationId xmlns:p14="http://schemas.microsoft.com/office/powerpoint/2010/main" val="2454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C83550C-1E58-41A7-9EF5-6490506A04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50194" cy="6858000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37C5DE7-9D57-496D-8519-6076CDEB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806" y="0"/>
            <a:ext cx="5850194" cy="6858000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6CC0C90-2666-429F-9290-F35908FD6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6352" y="196648"/>
            <a:ext cx="3959297" cy="19664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2A120AE-FF06-41B4-8B50-32348D7098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3" t="50778" r="1250" b="29611"/>
          <a:stretch/>
        </p:blipFill>
        <p:spPr>
          <a:xfrm>
            <a:off x="9067799" y="5513070"/>
            <a:ext cx="3124201" cy="134493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C400554-A195-4417-8B6D-46D473BC4C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9" t="50889" r="1235" b="29500"/>
          <a:stretch/>
        </p:blipFill>
        <p:spPr>
          <a:xfrm>
            <a:off x="2725993" y="5513070"/>
            <a:ext cx="3124201" cy="1344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5CBC5F-BAE9-46EC-B454-5EBC89B6D723}"/>
              </a:ext>
            </a:extLst>
          </p:cNvPr>
          <p:cNvSpPr txBox="1"/>
          <p:nvPr/>
        </p:nvSpPr>
        <p:spPr>
          <a:xfrm>
            <a:off x="189865" y="189028"/>
            <a:ext cx="1463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SPCS83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983A5-4C66-4DA6-AF10-424E90CF3A18}"/>
              </a:ext>
            </a:extLst>
          </p:cNvPr>
          <p:cNvSpPr txBox="1"/>
          <p:nvPr/>
        </p:nvSpPr>
        <p:spPr>
          <a:xfrm>
            <a:off x="10284710" y="190933"/>
            <a:ext cx="1717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SPCS2022</a:t>
            </a:r>
          </a:p>
        </p:txBody>
      </p:sp>
    </p:spTree>
    <p:extLst>
      <p:ext uri="{BB962C8B-B14F-4D97-AF65-F5344CB8AC3E}">
        <p14:creationId xmlns:p14="http://schemas.microsoft.com/office/powerpoint/2010/main" val="65187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352793"/>
            <a:ext cx="12191999" cy="915059"/>
          </a:xfrm>
          <a:prstGeom prst="rect">
            <a:avLst/>
          </a:prstGeom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pc="-20" dirty="0"/>
              <a:t>SPCS2022 </a:t>
            </a:r>
            <a:r>
              <a:rPr spc="-20" dirty="0"/>
              <a:t>Zone </a:t>
            </a:r>
            <a:r>
              <a:rPr lang="en-US" spc="-31" dirty="0"/>
              <a:t>L</a:t>
            </a:r>
            <a:r>
              <a:rPr spc="-31" dirty="0"/>
              <a:t>ayers </a:t>
            </a:r>
            <a:r>
              <a:rPr spc="-5" dirty="0"/>
              <a:t>and</a:t>
            </a:r>
            <a:r>
              <a:rPr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pc="-25" dirty="0"/>
              <a:t>LDPs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245" y="1482391"/>
            <a:ext cx="11265513" cy="43363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5591" indent="-342891" defTabSz="457189" fontAlgn="base">
              <a:spcBef>
                <a:spcPts val="495"/>
              </a:spcBef>
              <a:spcAft>
                <a:spcPts val="800"/>
              </a:spcAft>
              <a:buFont typeface="Arial"/>
              <a:buChar char="•"/>
              <a:tabLst>
                <a:tab pos="354956" algn="l"/>
                <a:tab pos="355591" algn="l"/>
              </a:tabLst>
              <a:defRPr/>
            </a:pPr>
            <a:r>
              <a:rPr sz="3733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Each </a:t>
            </a:r>
            <a:r>
              <a:rPr sz="3733" spc="-3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state </a:t>
            </a:r>
            <a:r>
              <a:rPr sz="3733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may have </a:t>
            </a:r>
            <a:r>
              <a:rPr sz="3733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max </a:t>
            </a:r>
            <a:r>
              <a:rPr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of </a:t>
            </a:r>
            <a:r>
              <a:rPr lang="en-US" sz="3733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3</a:t>
            </a:r>
            <a:r>
              <a:rPr sz="3733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733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zone “layers”</a:t>
            </a:r>
            <a:endParaRPr sz="37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079473" lvl="1" indent="-609585" defTabSz="457189" fontAlgn="base">
              <a:spcBef>
                <a:spcPts val="340"/>
              </a:spcBef>
              <a:spcAft>
                <a:spcPct val="0"/>
              </a:spcAft>
              <a:buFont typeface="+mj-lt"/>
              <a:buAutoNum type="arabicParenR"/>
              <a:tabLst>
                <a:tab pos="755632" algn="l"/>
              </a:tabLst>
              <a:defRPr/>
            </a:pPr>
            <a:r>
              <a:rPr sz="32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One </a:t>
            </a:r>
            <a:r>
              <a:rPr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layer </a:t>
            </a:r>
            <a:r>
              <a:rPr sz="320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must </a:t>
            </a:r>
            <a:r>
              <a:rPr sz="32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be </a:t>
            </a:r>
            <a:r>
              <a:rPr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statewide zone</a:t>
            </a:r>
            <a:endParaRPr lang="en-US" sz="3200" spc="-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212820" lvl="2" indent="-285744" defTabSz="457189" fontAlgn="base">
              <a:spcBef>
                <a:spcPts val="340"/>
              </a:spcBef>
              <a:spcAft>
                <a:spcPts val="1600"/>
              </a:spcAft>
              <a:buFont typeface="Arial"/>
              <a:buChar char="–"/>
              <a:tabLst>
                <a:tab pos="755632" algn="l"/>
              </a:tabLst>
              <a:defRPr/>
            </a:pPr>
            <a:r>
              <a:rPr lang="en-US" sz="32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Single Statewide</a:t>
            </a:r>
            <a:endParaRPr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079473" lvl="1" indent="-609585" defTabSz="457189" fontAlgn="base">
              <a:spcBef>
                <a:spcPts val="311"/>
              </a:spcBef>
              <a:spcAft>
                <a:spcPct val="0"/>
              </a:spcAft>
              <a:buFont typeface="+mj-lt"/>
              <a:buAutoNum type="arabicParenR"/>
              <a:tabLst>
                <a:tab pos="755632" algn="l"/>
              </a:tabLst>
              <a:defRPr/>
            </a:pPr>
            <a:r>
              <a:rPr sz="32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Other </a:t>
            </a:r>
            <a:r>
              <a:rPr sz="3200" spc="-2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layers </a:t>
            </a:r>
            <a:r>
              <a:rPr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have </a:t>
            </a:r>
            <a:r>
              <a:rPr sz="320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two </a:t>
            </a:r>
            <a:r>
              <a:rPr sz="32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or </a:t>
            </a:r>
            <a:r>
              <a:rPr sz="320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more </a:t>
            </a:r>
            <a:r>
              <a:rPr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zones</a:t>
            </a:r>
            <a:endParaRPr lang="en-US" sz="3200" spc="-1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212820" lvl="2" indent="-285744" defTabSz="457189" fontAlgn="base">
              <a:spcBef>
                <a:spcPts val="311"/>
              </a:spcBef>
              <a:spcAft>
                <a:spcPts val="1600"/>
              </a:spcAft>
              <a:buFont typeface="Arial"/>
              <a:buChar char="–"/>
              <a:tabLst>
                <a:tab pos="755632" algn="l"/>
              </a:tabLst>
              <a:defRPr/>
            </a:pPr>
            <a:r>
              <a:rPr lang="en-US" sz="320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Multi-Zone</a:t>
            </a:r>
            <a:endParaRPr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079473" lvl="1" indent="-609585" defTabSz="457189" fontAlgn="base">
              <a:spcBef>
                <a:spcPts val="311"/>
              </a:spcBef>
              <a:spcAft>
                <a:spcPct val="0"/>
              </a:spcAft>
              <a:buFont typeface="+mj-lt"/>
              <a:buAutoNum type="arabicParenR"/>
              <a:tabLst>
                <a:tab pos="755632" algn="l"/>
              </a:tabLst>
              <a:defRPr/>
            </a:pPr>
            <a:r>
              <a:rPr lang="en-US" sz="32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 third </a:t>
            </a:r>
            <a:r>
              <a:rPr lang="en-US"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layer</a:t>
            </a:r>
            <a:r>
              <a:rPr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can</a:t>
            </a:r>
            <a:r>
              <a:rPr lang="en-US" sz="320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exist, but can only be</a:t>
            </a:r>
            <a:r>
              <a:rPr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320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partial</a:t>
            </a:r>
            <a:r>
              <a:rPr sz="3200" spc="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-2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coverage</a:t>
            </a:r>
            <a:endParaRPr lang="en-US" sz="3200" spc="-2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212820" lvl="2" indent="-285744" defTabSz="457189" fontAlgn="base">
              <a:spcBef>
                <a:spcPts val="311"/>
              </a:spcBef>
              <a:spcAft>
                <a:spcPct val="0"/>
              </a:spcAft>
              <a:buFont typeface="Arial"/>
              <a:buChar char="–"/>
              <a:tabLst>
                <a:tab pos="755632" algn="l"/>
              </a:tabLst>
              <a:defRPr/>
            </a:pPr>
            <a:r>
              <a:rPr lang="en-US" sz="3200" spc="-2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Low Distortion Projections (LDPs) for specific areas</a:t>
            </a:r>
          </a:p>
        </p:txBody>
      </p:sp>
    </p:spTree>
    <p:extLst>
      <p:ext uri="{BB962C8B-B14F-4D97-AF65-F5344CB8AC3E}">
        <p14:creationId xmlns:p14="http://schemas.microsoft.com/office/powerpoint/2010/main" val="3165612905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4268-0F35-4DBA-B579-E05EB7B0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lang="en-US"/>
              <a:t>Let’s start with some alphabet soup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692DEC-7251-42A3-8F5A-2849CE9ACA3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99" t="65"/>
          <a:stretch/>
        </p:blipFill>
        <p:spPr>
          <a:xfrm>
            <a:off x="1624559" y="1287192"/>
            <a:ext cx="8942883" cy="5438728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571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3D0BF9-8757-45A5-B3A4-01717202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6844"/>
            <a:ext cx="9144000" cy="822643"/>
          </a:xfrm>
        </p:spPr>
        <p:txBody>
          <a:bodyPr>
            <a:normAutofit fontScale="90000"/>
          </a:bodyPr>
          <a:lstStyle/>
          <a:p>
            <a:r>
              <a:rPr dirty="0" lang="en-US">
                <a:latin charset="0" panose="02040503050406030204" pitchFamily="18" typeface="Cambria"/>
                <a:ea charset="0" panose="02040503050406030204" pitchFamily="18" typeface="Cambria"/>
              </a:rPr>
              <a:t>Zone Layers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53CC44-7466-9AD7-9BE7-66517C9AE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" l="7" r="18" t="18"/>
          <a:stretch/>
        </p:blipFill>
        <p:spPr>
          <a:xfrm>
            <a:off x="45720" y="1879928"/>
            <a:ext cx="3822549" cy="451952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11B0C9-97C8-1FAC-0329-3171631B6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" l="7" r="18" t="17"/>
          <a:stretch/>
        </p:blipFill>
        <p:spPr>
          <a:xfrm>
            <a:off x="4184726" y="1872289"/>
            <a:ext cx="3822549" cy="451952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573498-BF77-A025-5618-177904E5F1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" l="7" r="18" t="17"/>
          <a:stretch/>
        </p:blipFill>
        <p:spPr>
          <a:xfrm>
            <a:off x="8323730" y="1888411"/>
            <a:ext cx="3822550" cy="45110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9E9769-039B-18F3-A4BB-A453F4BE1C46}"/>
              </a:ext>
            </a:extLst>
          </p:cNvPr>
          <p:cNvSpPr txBox="1"/>
          <p:nvPr/>
        </p:nvSpPr>
        <p:spPr>
          <a:xfrm>
            <a:off x="45720" y="1356257"/>
            <a:ext cx="3822549" cy="532153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ctr"/>
            <a:r>
              <a:rPr dirty="0" lang="en-US">
                <a:latin charset="0" panose="02040503050406030204" pitchFamily="18" typeface="Cambria"/>
                <a:ea charset="0" panose="02040503050406030204" pitchFamily="18" typeface="Cambria"/>
              </a:rPr>
              <a:t>Single Statewide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468141-E2CC-3C3A-AB0B-BDD5DAC50AD9}"/>
              </a:ext>
            </a:extLst>
          </p:cNvPr>
          <p:cNvSpPr txBox="1"/>
          <p:nvPr/>
        </p:nvSpPr>
        <p:spPr>
          <a:xfrm>
            <a:off x="4184726" y="1334499"/>
            <a:ext cx="3822549" cy="532153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ctr"/>
            <a:r>
              <a:rPr dirty="0" lang="en-US">
                <a:latin charset="0" panose="02040503050406030204" pitchFamily="18" typeface="Cambria"/>
                <a:ea charset="0" panose="02040503050406030204" pitchFamily="18" typeface="Cambria"/>
              </a:rPr>
              <a:t>Multi-Zone Complete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2EA4EF-B052-A725-3D14-12BF6CE2EAD7}"/>
              </a:ext>
            </a:extLst>
          </p:cNvPr>
          <p:cNvSpPr txBox="1"/>
          <p:nvPr/>
        </p:nvSpPr>
        <p:spPr>
          <a:xfrm>
            <a:off x="8323730" y="1334499"/>
            <a:ext cx="3822549" cy="532153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ctr"/>
            <a:r>
              <a:rPr dirty="0" lang="en-US">
                <a:latin charset="0" panose="02040503050406030204" pitchFamily="18" typeface="Cambria"/>
                <a:ea charset="0" panose="02040503050406030204" pitchFamily="18" typeface="Cambria"/>
              </a:rPr>
              <a:t>Multi-Zone Partial</a:t>
            </a:r>
          </a:p>
        </p:txBody>
      </p:sp>
    </p:spTree>
    <p:extLst>
      <p:ext uri="{BB962C8B-B14F-4D97-AF65-F5344CB8AC3E}">
        <p14:creationId xmlns:p14="http://schemas.microsoft.com/office/powerpoint/2010/main" val="339005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3D0BF9-8757-45A5-B3A4-01717202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6844"/>
            <a:ext cx="9144000" cy="822643"/>
          </a:xfrm>
        </p:spPr>
        <p:txBody>
          <a:bodyPr>
            <a:normAutofit fontScale="90000"/>
          </a:bodyPr>
          <a:lstStyle/>
          <a:p>
            <a:r>
              <a:rPr dirty="0" lang="en-US">
                <a:latin charset="0" panose="02040503050406030204" pitchFamily="18" typeface="Cambria"/>
                <a:ea charset="0" panose="02040503050406030204" pitchFamily="18" typeface="Cambria"/>
              </a:rPr>
              <a:t>Zone Layers</a:t>
            </a:r>
          </a:p>
        </p:txBody>
      </p:sp>
      <p:pic>
        <p:nvPicPr>
          <p:cNvPr hidden="1" id="13" name="Picture 12">
            <a:extLst>
              <a:ext uri="{FF2B5EF4-FFF2-40B4-BE49-F238E27FC236}">
                <a16:creationId xmlns:a16="http://schemas.microsoft.com/office/drawing/2014/main" id="{6253CC44-7466-9AD7-9BE7-66517C9AE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" l="7" r="18" t="18"/>
          <a:stretch/>
        </p:blipFill>
        <p:spPr>
          <a:xfrm>
            <a:off x="106680" y="1208768"/>
            <a:ext cx="4700703" cy="5557791"/>
          </a:xfrm>
          <a:prstGeom prst="rect">
            <a:avLst/>
          </a:prstGeom>
        </p:spPr>
      </p:pic>
      <p:pic>
        <p:nvPicPr>
          <p:cNvPr hidden="1" id="14" name="Picture 13">
            <a:extLst>
              <a:ext uri="{FF2B5EF4-FFF2-40B4-BE49-F238E27FC236}">
                <a16:creationId xmlns:a16="http://schemas.microsoft.com/office/drawing/2014/main" id="{D611B0C9-97C8-1FAC-0329-3171631B6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" l="7" r="18" t="17"/>
          <a:stretch/>
        </p:blipFill>
        <p:spPr>
          <a:xfrm>
            <a:off x="3738154" y="1201129"/>
            <a:ext cx="4700703" cy="5557791"/>
          </a:xfrm>
          <a:prstGeom prst="rect">
            <a:avLst/>
          </a:prstGeom>
        </p:spPr>
      </p:pic>
      <p:pic>
        <p:nvPicPr>
          <p:cNvPr hidden="1" id="15" name="Picture 14">
            <a:extLst>
              <a:ext uri="{FF2B5EF4-FFF2-40B4-BE49-F238E27FC236}">
                <a16:creationId xmlns:a16="http://schemas.microsoft.com/office/drawing/2014/main" id="{D7573498-BF77-A025-5618-177904E5F1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" l="7" r="18" t="17"/>
          <a:stretch/>
        </p:blipFill>
        <p:spPr>
          <a:xfrm>
            <a:off x="7369628" y="1219200"/>
            <a:ext cx="4700703" cy="5547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4E9506-EF02-2FAF-3BDB-04188298A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" l="7" r="18" t="18"/>
          <a:stretch/>
        </p:blipFill>
        <p:spPr>
          <a:xfrm>
            <a:off x="2080090" y="2634817"/>
            <a:ext cx="5454585" cy="6449130"/>
          </a:xfrm>
          <a:prstGeom prst="rect">
            <a:avLst/>
          </a:prstGeom>
          <a:ln w="25400">
            <a:solidFill>
              <a:srgbClr val="7030A0"/>
            </a:solidFill>
          </a:ln>
          <a:scene3d>
            <a:camera prst="isometricOffAxis2Top">
              <a:rot lat="17931910" lon="3733587" rev="17685599"/>
            </a:camera>
            <a:lightRig dir="t" rig="threePt"/>
          </a:scene3d>
          <a:sp3d prstMaterial="softEdge"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5270C6-07DC-4705-CA5B-7D17CF951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" l="7" r="18" t="17"/>
          <a:stretch/>
        </p:blipFill>
        <p:spPr>
          <a:xfrm>
            <a:off x="3368707" y="992262"/>
            <a:ext cx="5454585" cy="6449130"/>
          </a:xfrm>
          <a:prstGeom prst="rect">
            <a:avLst/>
          </a:prstGeom>
          <a:ln w="25400">
            <a:solidFill>
              <a:srgbClr val="FFFF00"/>
            </a:solidFill>
          </a:ln>
          <a:scene3d>
            <a:camera prst="isometricOffAxis2Top">
              <a:rot lat="17931910" lon="3733587" rev="17685599"/>
            </a:camera>
            <a:lightRig dir="t" rig="threePt"/>
          </a:scene3d>
          <a:sp3d prstMaterial="softEdge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ACEC2C-2F9E-11D9-11C3-6D7FE14531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" l="7" r="18" t="17"/>
          <a:stretch/>
        </p:blipFill>
        <p:spPr>
          <a:xfrm>
            <a:off x="5213415" y="-571288"/>
            <a:ext cx="5454585" cy="6437026"/>
          </a:xfrm>
          <a:prstGeom prst="rect">
            <a:avLst/>
          </a:prstGeom>
          <a:ln w="25400">
            <a:solidFill>
              <a:srgbClr val="FF0000"/>
            </a:solidFill>
          </a:ln>
          <a:scene3d>
            <a:camera prst="isometricOffAxis2Top">
              <a:rot lat="17931910" lon="3733587" rev="17685599"/>
            </a:camera>
            <a:lightRig dir="t" rig="threePt"/>
          </a:scene3d>
          <a:sp3d prstMaterial="softEdge"/>
        </p:spPr>
      </p:pic>
    </p:spTree>
    <p:extLst>
      <p:ext uri="{BB962C8B-B14F-4D97-AF65-F5344CB8AC3E}">
        <p14:creationId xmlns:p14="http://schemas.microsoft.com/office/powerpoint/2010/main" val="152110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000"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AB586-A876-BB4F-C76B-7574AD18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0" y="91440"/>
            <a:ext cx="8656320" cy="64922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B48746-EC41-294E-D649-86D940BB9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80" y="91440"/>
            <a:ext cx="8656320" cy="6492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EF6DC-C9CE-4236-16CE-8B2E2B7C60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91440"/>
            <a:ext cx="8656320" cy="649224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" y="182881"/>
            <a:ext cx="3473451" cy="1006475"/>
          </a:xfrm>
        </p:spPr>
        <p:txBody>
          <a:bodyPr vert="horz" lIns="121920" tIns="45720" rIns="121920" bIns="45720" rtlCol="0" anchor="t" anchorCtr="0">
            <a:noAutofit/>
          </a:bodyPr>
          <a:lstStyle/>
          <a:p>
            <a:pPr algn="l"/>
            <a:r>
              <a:rPr lang="en-US" sz="2667" b="1" dirty="0">
                <a:latin typeface="+mn-lt"/>
              </a:rPr>
              <a:t>SPCS2022 linear distortion (prelim)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1440" y="1188720"/>
            <a:ext cx="3566160" cy="4845051"/>
          </a:xfrm>
        </p:spPr>
        <p:txBody>
          <a:bodyPr vert="horz" lIns="121920" tIns="45720" rIns="121920" bIns="4572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800" b="1" dirty="0"/>
              <a:t>846 zones (CONUS)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0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/>
        </p:nvGraphicFramePr>
        <p:xfrm>
          <a:off x="91440" y="1920240"/>
          <a:ext cx="3474720" cy="489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509752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/>
                        <a:t>Distor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±20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±50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±100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±400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99.9%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388883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1" dirty="0"/>
                        <a:t>City and area statistics (ppm):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-407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-1438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368913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+486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+2624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38678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4062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-23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39624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Mean weighted by pop = -4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9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93D11C-C9BB-4776-BA6E-6413C85E521C}"/>
              </a:ext>
            </a:extLst>
          </p:cNvPr>
          <p:cNvSpPr/>
          <p:nvPr/>
        </p:nvSpPr>
        <p:spPr>
          <a:xfrm>
            <a:off x="0" y="4240326"/>
            <a:ext cx="12192000" cy="1632154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1524001" y="347193"/>
            <a:ext cx="9144000" cy="546474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endParaRPr lang="en-US" sz="5400" b="1" dirty="0">
              <a:solidFill>
                <a:prstClr val="black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r>
              <a:rPr lang="en-US" sz="54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The Survey Foot is dead!</a:t>
            </a:r>
          </a:p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r>
              <a:rPr lang="en-US" sz="5400" b="1" i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Long live the Survey Foot!</a:t>
            </a:r>
          </a:p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endParaRPr lang="en-US" sz="5400" b="1" spc="-2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r>
              <a:rPr lang="en-US" sz="3200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US Survey Foot was deprecated 31 December 2022</a:t>
            </a:r>
            <a:r>
              <a:rPr lang="en-US" sz="3200" i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…</a:t>
            </a:r>
          </a:p>
          <a:p>
            <a:pPr marL="16933" algn="ctr" defTabSz="457200" fontAlgn="base">
              <a:spcBef>
                <a:spcPts val="1200"/>
              </a:spcBef>
              <a:spcAft>
                <a:spcPct val="0"/>
              </a:spcAft>
              <a:buSzPct val="159375"/>
              <a:defRPr/>
            </a:pPr>
            <a:r>
              <a:rPr lang="en-US" sz="4800" i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But will </a:t>
            </a:r>
            <a:r>
              <a:rPr lang="en-US" sz="4800" b="1" i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always</a:t>
            </a:r>
            <a:r>
              <a:rPr lang="en-US" sz="4800" i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 be available in NGS tools for NAD83 and NAD27</a:t>
            </a:r>
          </a:p>
        </p:txBody>
      </p:sp>
    </p:spTree>
    <p:extLst>
      <p:ext uri="{BB962C8B-B14F-4D97-AF65-F5344CB8AC3E}">
        <p14:creationId xmlns:p14="http://schemas.microsoft.com/office/powerpoint/2010/main" val="38995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Preparing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7" y="1409704"/>
            <a:ext cx="11824139" cy="54482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733" dirty="0"/>
              <a:t>Know the epoch of your data/datasets</a:t>
            </a:r>
          </a:p>
          <a:p>
            <a:pPr lvl="1">
              <a:spcAft>
                <a:spcPts val="1200"/>
              </a:spcAft>
            </a:pPr>
            <a:r>
              <a:rPr lang="en-US" sz="3333" dirty="0"/>
              <a:t>consider how you will track this</a:t>
            </a:r>
          </a:p>
          <a:p>
            <a:pPr lvl="2">
              <a:spcAft>
                <a:spcPts val="600"/>
              </a:spcAft>
            </a:pPr>
            <a:r>
              <a:rPr lang="en-US" sz="2933" dirty="0"/>
              <a:t>full to-the-second timestamp on every feature?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Modern survey equipment makes this possible</a:t>
            </a:r>
          </a:p>
          <a:p>
            <a:pPr lvl="2">
              <a:spcAft>
                <a:spcPts val="600"/>
              </a:spcAft>
            </a:pPr>
            <a:r>
              <a:rPr lang="en-US" sz="2933" dirty="0"/>
              <a:t>labeling a year for each dataset?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Easy to add to workflows, datasets/databases, folders</a:t>
            </a:r>
          </a:p>
          <a:p>
            <a:pPr lvl="2">
              <a:spcAft>
                <a:spcPts val="1200"/>
              </a:spcAft>
            </a:pPr>
            <a:r>
              <a:rPr lang="en-US" sz="2933" dirty="0"/>
              <a:t>something in-between that works for your needs?</a:t>
            </a:r>
          </a:p>
          <a:p>
            <a:pPr lvl="3"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4" name="thumbs up" descr="Image result for like">
            <a:extLst>
              <a:ext uri="{FF2B5EF4-FFF2-40B4-BE49-F238E27FC236}">
                <a16:creationId xmlns:a16="http://schemas.microsoft.com/office/drawing/2014/main" id="{04EC7B36-98FB-4F55-9B53-85907284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29043" y="4594687"/>
            <a:ext cx="1748005" cy="149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7CB4B9-8EA5-432D-85E8-2D7AB2D0A171}"/>
              </a:ext>
            </a:extLst>
          </p:cNvPr>
          <p:cNvSpPr txBox="1"/>
          <p:nvPr/>
        </p:nvSpPr>
        <p:spPr>
          <a:xfrm>
            <a:off x="4892295" y="5864493"/>
            <a:ext cx="1411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2023.1957</a:t>
            </a: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2023:27</a:t>
            </a: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20230127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A2CB9AA-BDD8-415F-8633-20A408F56B6D}"/>
              </a:ext>
            </a:extLst>
          </p:cNvPr>
          <p:cNvSpPr/>
          <p:nvPr/>
        </p:nvSpPr>
        <p:spPr>
          <a:xfrm>
            <a:off x="6003764" y="5864493"/>
            <a:ext cx="299545" cy="923331"/>
          </a:xfrm>
          <a:prstGeom prst="rightBrace">
            <a:avLst>
              <a:gd name="adj1" fmla="val 4254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14FD5-394A-4DB6-95FD-DBD23BCBDA84}"/>
              </a:ext>
            </a:extLst>
          </p:cNvPr>
          <p:cNvSpPr txBox="1"/>
          <p:nvPr/>
        </p:nvSpPr>
        <p:spPr>
          <a:xfrm>
            <a:off x="6462269" y="6156882"/>
            <a:ext cx="37438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Epoch nomenclature is your choice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6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/>
          <a:lstStyle/>
          <a:p>
            <a:r>
              <a:rPr dirty="0" lang="en-US">
                <a:latin charset="0" panose="02040503050406030204" pitchFamily="18" typeface="Cambria"/>
                <a:ea charset="0" panose="02040503050406030204" pitchFamily="18" typeface="Cambria"/>
              </a:rPr>
              <a:t>Preparing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57304"/>
            <a:ext cx="10668000" cy="5448296"/>
          </a:xfrm>
        </p:spPr>
        <p:txBody>
          <a:bodyPr>
            <a:normAutofit/>
          </a:bodyPr>
          <a:lstStyle/>
          <a:p>
            <a:pPr indent="0" lvl="1" marL="171446">
              <a:spcAft>
                <a:spcPts val="1200"/>
              </a:spcAft>
              <a:buNone/>
            </a:pPr>
            <a:r>
              <a:rPr dirty="0" lang="en-US" sz="3200"/>
              <a:t>Transforming your data</a:t>
            </a:r>
          </a:p>
          <a:p>
            <a:pPr lvl="2" marL="861992">
              <a:spcBef>
                <a:spcPts val="0"/>
              </a:spcBef>
              <a:spcAft>
                <a:spcPts val="1200"/>
              </a:spcAft>
            </a:pPr>
            <a:r>
              <a:rPr dirty="0" lang="en-US" sz="2800"/>
              <a:t>NCAT </a:t>
            </a:r>
            <a:r>
              <a:rPr dirty="0" lang="en-US" sz="2300"/>
              <a:t>- NGS Coordinate Conversion and Transformation Tool</a:t>
            </a:r>
          </a:p>
          <a:p>
            <a:pPr lvl="3" marL="1319180">
              <a:spcAft>
                <a:spcPts val="1200"/>
              </a:spcAft>
            </a:pPr>
            <a:r>
              <a:rPr dirty="0" lang="en-US" sz="2400"/>
              <a:t>ASCII up/download, Web Services, Download, GitHub</a:t>
            </a:r>
          </a:p>
          <a:p>
            <a:pPr lvl="3" marL="1319180">
              <a:spcAft>
                <a:spcPts val="1200"/>
              </a:spcAft>
            </a:pPr>
            <a:r>
              <a:rPr b="1" dirty="0" i="1" lang="en-US" sz="2400"/>
              <a:t>ask your software provider(s) about integration</a:t>
            </a:r>
          </a:p>
          <a:p>
            <a:pPr lvl="4" marL="1776369">
              <a:spcAft>
                <a:spcPts val="1200"/>
              </a:spcAft>
            </a:pPr>
            <a:r>
              <a:rPr dirty="0" lang="en-US" sz="2400"/>
              <a:t>we envision COTS integrations as most popular method of access</a:t>
            </a:r>
          </a:p>
          <a:p>
            <a:pPr lvl="4" marL="1776369">
              <a:spcAft>
                <a:spcPts val="1200"/>
              </a:spcAft>
            </a:pPr>
            <a:r>
              <a:rPr dirty="0" lang="en-US" sz="2400"/>
              <a:t>Industry Workshops - May 2021 and August 2022</a:t>
            </a:r>
          </a:p>
          <a:p>
            <a:pPr lvl="5" marL="2233557">
              <a:spcAft>
                <a:spcPts val="1200"/>
              </a:spcAft>
            </a:pPr>
            <a:r>
              <a:rPr dirty="0" err="1" lang="en-US" sz="1600"/>
              <a:t>Esri</a:t>
            </a:r>
            <a:r>
              <a:rPr dirty="0" lang="en-US" sz="1600"/>
              <a:t>, Trimble, Blue Marble, </a:t>
            </a:r>
            <a:r>
              <a:rPr dirty="0" err="1" lang="en-US" sz="1600"/>
              <a:t>etc</a:t>
            </a:r>
            <a:r>
              <a:rPr dirty="0" lang="en-US" sz="1600"/>
              <a:t>… all the well known names attended</a:t>
            </a:r>
            <a:endParaRPr dirty="0" lang="en-US" sz="1600">
              <a:latin charset="0" panose="02040503050406030204" pitchFamily="18" typeface="Cambria"/>
              <a:ea charset="0" panose="02040503050406030204" pitchFamily="18" typeface="Cambria"/>
            </a:endParaRPr>
          </a:p>
          <a:p>
            <a:pPr lvl="4" marL="1776369">
              <a:spcAft>
                <a:spcPts val="1200"/>
              </a:spcAft>
            </a:pPr>
            <a:r>
              <a:rPr dirty="0" lang="en-US" sz="2400"/>
              <a:t>Geospatial Software Developers’ Summit – Nov/Dec</a:t>
            </a:r>
          </a:p>
          <a:p>
            <a:pPr lvl="5" marL="2233557">
              <a:spcAft>
                <a:spcPts val="1200"/>
              </a:spcAft>
            </a:pPr>
            <a:r>
              <a:rPr dirty="0" lang="en-US" sz="2400">
                <a:latin charset="0" panose="02040503050406030204" pitchFamily="18" typeface="Cambria"/>
                <a:ea charset="0" panose="02040503050406030204" pitchFamily="18" typeface="Cambria"/>
              </a:rPr>
              <a:t>International &amp; Virtual </a:t>
            </a:r>
            <a:r>
              <a:rPr dirty="0" lang="en-US" sz="2400">
                <a:latin charset="0" panose="02040503050406030204" pitchFamily="18" typeface="Cambria"/>
                <a:ea charset="0" panose="02040503050406030204" pitchFamily="18" typeface="Cambria"/>
                <a:sym charset="2" panose="05000000000000000000" pitchFamily="2" typeface="Wingdings"/>
              </a:rPr>
              <a:t> US NGS and </a:t>
            </a:r>
            <a:r>
              <a:rPr dirty="0" err="1" lang="en-US" sz="2400">
                <a:latin charset="0" panose="02040503050406030204" pitchFamily="18" typeface="Cambria"/>
                <a:ea charset="0" panose="02040503050406030204" pitchFamily="18" typeface="Cambria"/>
                <a:sym charset="2" panose="05000000000000000000" pitchFamily="2" typeface="Wingdings"/>
              </a:rPr>
              <a:t>NRCan</a:t>
            </a:r>
            <a:r>
              <a:rPr dirty="0" lang="en-US" sz="2400">
                <a:latin charset="0" panose="02040503050406030204" pitchFamily="18" typeface="Cambria"/>
                <a:ea charset="0" panose="02040503050406030204" pitchFamily="18" typeface="Cambria"/>
                <a:sym charset="2" panose="05000000000000000000" pitchFamily="2" typeface="Wingdings"/>
              </a:rPr>
              <a:t> CGS </a:t>
            </a:r>
            <a:endParaRPr dirty="0" lang="en-US" sz="2400"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71AF3A20-4542-4B2B-ADFB-1BDEBCC6C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48" y="1927803"/>
            <a:ext cx="11091704" cy="508099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1BB37688-A773-4123-9882-6F87D688B7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16" r="205"/>
          <a:stretch/>
        </p:blipFill>
        <p:spPr>
          <a:xfrm>
            <a:off x="9215827" y="518037"/>
            <a:ext cx="2822645" cy="1242504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94ED4274-951B-47DB-8BAE-ACDA4C887DBD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" l="30" r="356" t="17"/>
          <a:stretch/>
        </p:blipFill>
        <p:spPr>
          <a:xfrm>
            <a:off x="417125" y="3614498"/>
            <a:ext cx="1822591" cy="2720180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75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/>
          <a:lstStyle/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91" y="1409704"/>
            <a:ext cx="11290709" cy="5448296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dirty="0"/>
              <a:t>What’s the goal of NATRF2022?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Give you the </a:t>
            </a:r>
            <a:r>
              <a:rPr lang="en-US" b="1" dirty="0"/>
              <a:t>stability</a:t>
            </a:r>
            <a:r>
              <a:rPr lang="en-US" dirty="0"/>
              <a:t> in positions that you expect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That’s the point of Reference Epochs (REs)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Akin to the different realizations of NAD83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REs will be published every 5 or 10 years</a:t>
            </a:r>
          </a:p>
          <a:p>
            <a:pPr lvl="3">
              <a:spcAft>
                <a:spcPts val="1200"/>
              </a:spcAft>
            </a:pPr>
            <a:r>
              <a:rPr lang="en-US" dirty="0"/>
              <a:t>you choose when you update</a:t>
            </a:r>
          </a:p>
          <a:p>
            <a:pPr lvl="3">
              <a:spcAft>
                <a:spcPts val="1200"/>
              </a:spcAft>
            </a:pPr>
            <a:r>
              <a:rPr lang="en-US" dirty="0"/>
              <a:t>in a perfect world, everyone would stay current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E5822-5EFD-4811-AF4F-97300EE60D91}"/>
              </a:ext>
            </a:extLst>
          </p:cNvPr>
          <p:cNvSpPr txBox="1"/>
          <p:nvPr/>
        </p:nvSpPr>
        <p:spPr>
          <a:xfrm>
            <a:off x="9464040" y="4195744"/>
            <a:ext cx="257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 versions</a:t>
            </a:r>
            <a:endParaRPr lang="en-US" sz="1800" i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C326BCE3-AA3E-432D-B888-29DD91E301B9}"/>
              </a:ext>
            </a:extLst>
          </p:cNvPr>
          <p:cNvSpPr/>
          <p:nvPr/>
        </p:nvSpPr>
        <p:spPr>
          <a:xfrm flipV="1">
            <a:off x="6979285" y="4307204"/>
            <a:ext cx="2484755" cy="271464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black"/>
              </a:solidFill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48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BD32-5933-27FC-5B25-277BFDD9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41329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CAFB5-5D9B-2ECA-1B45-E48C90B02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" l="94" t="62"/>
          <a:stretch/>
        </p:blipFill>
        <p:spPr>
          <a:xfrm>
            <a:off x="5183740" y="37284"/>
            <a:ext cx="6897123" cy="7674225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ECEA57-DE72-F263-60AE-E58B74C752AA}"/>
              </a:ext>
            </a:extLst>
          </p:cNvPr>
          <p:cNvSpPr/>
          <p:nvPr/>
        </p:nvSpPr>
        <p:spPr>
          <a:xfrm rot="406022">
            <a:off x="8117396" y="3583009"/>
            <a:ext cx="3623405" cy="2753788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28BA8-4CD7-B177-748D-D634652785B8}"/>
              </a:ext>
            </a:extLst>
          </p:cNvPr>
          <p:cNvSpPr txBox="1"/>
          <p:nvPr/>
        </p:nvSpPr>
        <p:spPr>
          <a:xfrm rot="408422">
            <a:off x="8224924" y="3671544"/>
            <a:ext cx="3550136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dirty="0" i="1" lang="en-US">
                <a:solidFill>
                  <a:prstClr val="black"/>
                </a:solidFill>
                <a:latin charset="0" pitchFamily="34" typeface="Calibri"/>
                <a:ea charset="-128" pitchFamily="34" typeface="ＭＳ Ｐゴシック"/>
              </a:rPr>
              <a:t>Click this icon on homepage</a:t>
            </a:r>
          </a:p>
        </p:txBody>
      </p:sp>
      <p:sp>
        <p:nvSpPr>
          <p:cNvPr id="6" name="Right Arrow 17">
            <a:extLst>
              <a:ext uri="{FF2B5EF4-FFF2-40B4-BE49-F238E27FC236}">
                <a16:creationId xmlns:a16="http://schemas.microsoft.com/office/drawing/2014/main" id="{76D5A21C-CBF4-E103-7932-CF78858496D6}"/>
              </a:ext>
            </a:extLst>
          </p:cNvPr>
          <p:cNvSpPr/>
          <p:nvPr/>
        </p:nvSpPr>
        <p:spPr>
          <a:xfrm rot="5832851">
            <a:off x="9478002" y="4521743"/>
            <a:ext cx="902193" cy="991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1F1FBC-14E5-0018-6476-F5D93B07F003}"/>
              </a:ext>
            </a:extLst>
          </p:cNvPr>
          <p:cNvSpPr txBox="1">
            <a:spLocks/>
          </p:cNvSpPr>
          <p:nvPr/>
        </p:nvSpPr>
        <p:spPr>
          <a:xfrm>
            <a:off x="0" y="690941"/>
            <a:ext cx="5150499" cy="1423369"/>
          </a:xfrm>
          <a:prstGeom prst="rect">
            <a:avLst/>
          </a:prstGeom>
        </p:spPr>
        <p:txBody>
          <a:bodyPr/>
          <a:lstStyle>
            <a:lvl1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kern="1200" sz="4400">
                <a:solidFill>
                  <a:schemeClr val="tx1"/>
                </a:solidFill>
                <a:latin typeface="+mj-lt"/>
                <a:ea charset="-128" pitchFamily="34" typeface="MS PGothic"/>
                <a:cs charset="0" typeface="ＭＳ Ｐゴシック"/>
              </a:defRPr>
            </a:lvl1pPr>
            <a:lvl2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-128" pitchFamily="34" typeface="MS PGothic"/>
                <a:cs charset="0" typeface="ＭＳ Ｐゴシック"/>
              </a:defRPr>
            </a:lvl2pPr>
            <a:lvl3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-128" pitchFamily="34" typeface="MS PGothic"/>
                <a:cs charset="0" typeface="ＭＳ Ｐゴシック"/>
              </a:defRPr>
            </a:lvl3pPr>
            <a:lvl4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-128" pitchFamily="34" typeface="MS PGothic"/>
                <a:cs charset="0" typeface="ＭＳ Ｐゴシック"/>
              </a:defRPr>
            </a:lvl4pPr>
            <a:lvl5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-128" pitchFamily="34" typeface="MS PGothic"/>
                <a:cs charset="0" typeface="ＭＳ Ｐゴシック"/>
              </a:defRPr>
            </a:lvl5pPr>
            <a:lvl6pPr algn="ctr" defTabSz="457200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6pPr>
            <a:lvl7pPr algn="ctr" defTabSz="457200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7pPr>
            <a:lvl8pPr algn="ctr" defTabSz="457200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8pPr>
            <a:lvl9pPr algn="ctr" defTabSz="457200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9pPr>
          </a:lstStyle>
          <a:p>
            <a:pPr defTabSz="609585" eaLnBrk="1" hangingPunct="1">
              <a:defRPr/>
            </a:pPr>
            <a:r>
              <a:rPr altLang="en-US" b="1" dirty="0" lang="en-US" sz="4267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  <a:cs charset="0" pitchFamily="34" typeface="Arial"/>
              </a:rPr>
              <a:t>Email Subscriptions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6DC62-3A48-D222-6A7F-072AA714447F}"/>
              </a:ext>
            </a:extLst>
          </p:cNvPr>
          <p:cNvSpPr txBox="1"/>
          <p:nvPr/>
        </p:nvSpPr>
        <p:spPr>
          <a:xfrm>
            <a:off x="2" y="2114311"/>
            <a:ext cx="5150497" cy="4706407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b="1" dirty="0" i="1" lang="en-US" sz="2667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*Only 1-2 messages per month*</a:t>
            </a:r>
          </a:p>
          <a:p>
            <a:pPr fontAlgn="base" indent="-380990" marL="380990">
              <a:spcBef>
                <a:spcPts val="8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endParaRPr b="1" dirty="0" lang="en-US" sz="3200">
              <a:solidFill>
                <a:prstClr val="black"/>
              </a:solidFill>
              <a:latin charset="0" panose="02040503050406030204" pitchFamily="18" typeface="Cambria"/>
              <a:ea charset="0" panose="02040503050406030204" pitchFamily="18" typeface="Cambria"/>
            </a:endParaRPr>
          </a:p>
          <a:p>
            <a:pPr fontAlgn="base" indent="-380990" marL="380990">
              <a:spcBef>
                <a:spcPts val="8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b="1" dirty="0" lang="en-US" sz="32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NGS News</a:t>
            </a:r>
          </a:p>
          <a:p>
            <a:pPr fontAlgn="base" lvl="1">
              <a:spcBef>
                <a:spcPts val="800"/>
              </a:spcBef>
              <a:spcAft>
                <a:spcPct val="0"/>
              </a:spcAft>
              <a:defRPr/>
            </a:pPr>
            <a:r>
              <a:rPr dirty="0" i="1" lang="en-US" sz="2667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Includes quarterly NSRS Modernization newsletter</a:t>
            </a:r>
          </a:p>
          <a:p>
            <a:pPr fontAlgn="base" indent="-380990" marL="380990">
              <a:spcBef>
                <a:spcPts val="8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b="1" dirty="0" lang="en-US" sz="32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Webinar Series</a:t>
            </a:r>
          </a:p>
          <a:p>
            <a:pPr fontAlgn="base" indent="-380990" marL="380990">
              <a:spcBef>
                <a:spcPts val="8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b="1" dirty="0" lang="en-US" sz="32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Training</a:t>
            </a:r>
          </a:p>
          <a:p>
            <a:pPr fontAlgn="base" indent="-380990" marL="380990">
              <a:spcBef>
                <a:spcPts val="8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b="1" dirty="0" lang="en-US" sz="32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GPS on Benchmarks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  <a:defRPr/>
            </a:pPr>
            <a:endParaRPr dirty="0" lang="en-US" sz="3200">
              <a:solidFill>
                <a:prstClr val="black"/>
              </a:solidFill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7FE99F-6BEA-8355-772B-64FBFC02C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8057594" y="5521215"/>
            <a:ext cx="3517460" cy="7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7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 POC">
            <a:extLst>
              <a:ext uri="{FF2B5EF4-FFF2-40B4-BE49-F238E27FC236}">
                <a16:creationId xmlns:a16="http://schemas.microsoft.com/office/drawing/2014/main" id="{4E97F1EB-F0B6-8132-59EA-BF2201D5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17995"/>
            <a:ext cx="12191999" cy="26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Jeff Jalbrzikowski, P.S., GISP, CFS</a:t>
            </a:r>
          </a:p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Appalachian Regional Geodetic Advisor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01749-79C3-ACDD-2E04-5D5B3C0D5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69806"/>
            <a:ext cx="5088194" cy="5088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34B1A-B7D1-7AA5-9DF6-94A3CE38B5A9}"/>
              </a:ext>
            </a:extLst>
          </p:cNvPr>
          <p:cNvSpPr txBox="1"/>
          <p:nvPr/>
        </p:nvSpPr>
        <p:spPr>
          <a:xfrm>
            <a:off x="5088195" y="5701396"/>
            <a:ext cx="5281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Scan the QR code to save my contact info to your phone</a:t>
            </a:r>
          </a:p>
        </p:txBody>
      </p:sp>
      <p:sp>
        <p:nvSpPr>
          <p:cNvPr id="6" name="Name POC">
            <a:extLst>
              <a:ext uri="{FF2B5EF4-FFF2-40B4-BE49-F238E27FC236}">
                <a16:creationId xmlns:a16="http://schemas.microsoft.com/office/drawing/2014/main" id="{2DDC6ABE-2C8A-457B-92B5-F5DA19D49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195" y="1769806"/>
            <a:ext cx="7103804" cy="393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</a:rPr>
              <a:t>jeff.jalbrzikowski@noaa.gov</a:t>
            </a:r>
          </a:p>
          <a:p>
            <a:pPr algn="ctr"/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</a:rPr>
              <a:t>240-988-5486</a:t>
            </a:r>
          </a:p>
          <a:p>
            <a:pPr algn="ctr"/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1104872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876278" algn="l"/>
                <a:tab pos="1750440" algn="l"/>
                <a:tab pos="2626718" algn="l"/>
                <a:tab pos="3502996" algn="l"/>
                <a:tab pos="4377157" algn="l"/>
                <a:tab pos="5253435" algn="l"/>
                <a:tab pos="6127597" algn="l"/>
                <a:tab pos="7003876" algn="l"/>
                <a:tab pos="7880154" algn="l"/>
              </a:tabLst>
              <a:defRPr/>
            </a:pPr>
            <a:r>
              <a:rPr kumimoji="0" lang="en-US" sz="3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3"/>
              </a:rPr>
              <a:t>https://www.ngs.noaa.gov/ADVISORS/</a:t>
            </a:r>
            <a:endParaRPr kumimoji="0" lang="en-US" sz="3200" b="0" i="0" u="none" strike="noStrike" kern="1200" cap="none" spc="-9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0" marR="0" lvl="0" indent="0" algn="ctr" defTabSz="1104872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876278" algn="l"/>
                <a:tab pos="1750440" algn="l"/>
                <a:tab pos="2626718" algn="l"/>
                <a:tab pos="3502996" algn="l"/>
                <a:tab pos="4377157" algn="l"/>
                <a:tab pos="5253435" algn="l"/>
                <a:tab pos="6127597" algn="l"/>
                <a:tab pos="7003876" algn="l"/>
                <a:tab pos="7880154" algn="l"/>
              </a:tabLst>
              <a:defRPr/>
            </a:pPr>
            <a:r>
              <a:rPr lang="en-GB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search: “NGS advisors”</a:t>
            </a:r>
          </a:p>
          <a:p>
            <a:pPr algn="ctr"/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8897" y="410693"/>
            <a:ext cx="7465332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333" dirty="0">
                <a:ea typeface="Tahoma" panose="020B0604030504040204" pitchFamily="34" charset="0"/>
                <a:cs typeface="Tahoma" panose="020B0604030504040204" pitchFamily="34" charset="0"/>
              </a:rPr>
              <a:t>NGS Mission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39031" y="1527465"/>
            <a:ext cx="10981208" cy="4468091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To define, maintain and provide access to the </a:t>
            </a:r>
            <a:r>
              <a:rPr lang="en-US" altLang="zh-CN" b="1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National Spatial Reference System (NSRS)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to meet our Nation’s economic, social, and environmental needs.</a:t>
            </a: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2" descr="12-layers">
            <a:extLst>
              <a:ext uri="{FF2B5EF4-FFF2-40B4-BE49-F238E27FC236}">
                <a16:creationId xmlns:a16="http://schemas.microsoft.com/office/drawing/2014/main" id="{2A3367CF-4BCA-46BC-82FC-BF947D35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97" y="1959305"/>
            <a:ext cx="28575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D3946BA-581C-47A7-AAF1-5FD08586017F}"/>
              </a:ext>
            </a:extLst>
          </p:cNvPr>
          <p:cNvSpPr/>
          <p:nvPr/>
        </p:nvSpPr>
        <p:spPr>
          <a:xfrm>
            <a:off x="3050506" y="5330536"/>
            <a:ext cx="1470991" cy="904461"/>
          </a:xfrm>
          <a:prstGeom prst="rightArrow">
            <a:avLst/>
          </a:prstGeom>
          <a:ln w="15875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NSRS</a:t>
            </a:r>
          </a:p>
        </p:txBody>
      </p:sp>
    </p:spTree>
    <p:extLst>
      <p:ext uri="{BB962C8B-B14F-4D97-AF65-F5344CB8AC3E}">
        <p14:creationId xmlns:p14="http://schemas.microsoft.com/office/powerpoint/2010/main" val="12733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mph" presetSubtype="0" repeatCount="200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2" grpId="0" animBg="1"/>
      <p:bldP spid="2" grpId="1" animBg="1"/>
      <p:bldP spid="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 just new datums"/>
          <p:cNvSpPr txBox="1">
            <a:spLocks noGrp="1"/>
          </p:cNvSpPr>
          <p:nvPr>
            <p:ph type="title"/>
          </p:nvPr>
        </p:nvSpPr>
        <p:spPr>
          <a:xfrm>
            <a:off x="1524002" y="3875047"/>
            <a:ext cx="9143999" cy="755762"/>
          </a:xfrm>
          <a:prstGeom prst="rect">
            <a:avLst/>
          </a:prstGeom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4800" i="1" spc="-40" dirty="0">
                <a:cs typeface="Calibri"/>
              </a:rPr>
              <a:t>Yes, we are delayed.</a:t>
            </a:r>
            <a:endParaRPr sz="4800" i="1" dirty="0">
              <a:cs typeface="Calibri"/>
            </a:endParaRPr>
          </a:p>
        </p:txBody>
      </p:sp>
      <p:sp>
        <p:nvSpPr>
          <p:cNvPr id="3" name="nsrs modernization"/>
          <p:cNvSpPr txBox="1"/>
          <p:nvPr/>
        </p:nvSpPr>
        <p:spPr>
          <a:xfrm>
            <a:off x="1524001" y="2439432"/>
            <a:ext cx="9144000" cy="118664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lvl="1" algn="ctr" defTabSz="457189" fontAlgn="base">
              <a:spcBef>
                <a:spcPts val="133"/>
              </a:spcBef>
              <a:spcAft>
                <a:spcPct val="0"/>
              </a:spcAft>
              <a:defRPr/>
            </a:pPr>
            <a:r>
              <a:rPr lang="en-US" sz="7600" spc="-7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Calibri"/>
              </a:rPr>
              <a:t>NSRS Modernization</a:t>
            </a:r>
          </a:p>
        </p:txBody>
      </p:sp>
    </p:spTree>
    <p:extLst>
      <p:ext uri="{BB962C8B-B14F-4D97-AF65-F5344CB8AC3E}">
        <p14:creationId xmlns:p14="http://schemas.microsoft.com/office/powerpoint/2010/main" val="12376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326521"/>
            <a:ext cx="9144000" cy="877489"/>
          </a:xfrm>
        </p:spPr>
        <p:txBody>
          <a:bodyPr/>
          <a:lstStyle/>
          <a:p>
            <a:r>
              <a:rPr lang="en-US" sz="4000" dirty="0"/>
              <a:t>Delayed Release of the Modernized NSRS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7893" y="1248936"/>
            <a:ext cx="11557619" cy="497592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933" i="1" dirty="0"/>
              <a:t>How long will the delay be?</a:t>
            </a:r>
          </a:p>
          <a:p>
            <a:pPr marL="465127" lvl="1"/>
            <a:r>
              <a:rPr lang="en-US" altLang="en-US" sz="2933" dirty="0"/>
              <a:t>Our website or newsletter is best source of projected timeframe, current estimate is </a:t>
            </a:r>
            <a:r>
              <a:rPr lang="en-US" altLang="en-US" sz="2933" b="1" dirty="0"/>
              <a:t>middle of 2025</a:t>
            </a:r>
            <a:r>
              <a:rPr lang="en-US" altLang="en-US" sz="2933" dirty="0"/>
              <a:t>.</a:t>
            </a:r>
          </a:p>
          <a:p>
            <a:pPr>
              <a:spcBef>
                <a:spcPts val="2400"/>
              </a:spcBef>
            </a:pPr>
            <a:r>
              <a:rPr lang="en-US" altLang="en-US" sz="2933" i="1" dirty="0"/>
              <a:t>Will the names stay the same?</a:t>
            </a:r>
          </a:p>
          <a:p>
            <a:pPr marL="465127" lvl="1"/>
            <a:r>
              <a:rPr lang="en-US" altLang="en-US" sz="2933" dirty="0">
                <a:solidFill>
                  <a:prstClr val="black"/>
                </a:solidFill>
              </a:rPr>
              <a:t>Yes, terms containing “2022” such as “NATRF2022” and “NAPGD2022” will remain the same.</a:t>
            </a:r>
          </a:p>
          <a:p>
            <a:pPr>
              <a:spcBef>
                <a:spcPts val="2400"/>
              </a:spcBef>
            </a:pPr>
            <a:r>
              <a:rPr lang="en-US" altLang="en-US" sz="2933" i="1" dirty="0"/>
              <a:t>Will all previously proposed products be released along with the new datums?</a:t>
            </a:r>
          </a:p>
          <a:p>
            <a:pPr marL="465127" lvl="1"/>
            <a:r>
              <a:rPr lang="en-US" altLang="en-US" sz="2933" dirty="0">
                <a:solidFill>
                  <a:prstClr val="black"/>
                </a:solidFill>
              </a:rPr>
              <a:t>No, they will not. Check out our June 2022 webinar. </a:t>
            </a:r>
            <a:endParaRPr lang="en-US" altLang="en-US" sz="2933" b="1" i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" y="6471236"/>
            <a:ext cx="3558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hlinkClick r:id="rId3"/>
              </a:rPr>
              <a:t>hyperlink to the Track Our Progress homepage</a:t>
            </a:r>
            <a:endParaRPr lang="en-US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167515" y="6469806"/>
            <a:ext cx="19500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hlinkClick r:id="rId4"/>
              </a:rPr>
              <a:t>hyperlink to the full FAQ</a:t>
            </a:r>
            <a:endParaRPr lang="en-US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0E46E-823A-41AC-818C-80C6AAE94C7D}"/>
              </a:ext>
            </a:extLst>
          </p:cNvPr>
          <p:cNvSpPr txBox="1"/>
          <p:nvPr/>
        </p:nvSpPr>
        <p:spPr bwMode="auto">
          <a:xfrm>
            <a:off x="5210928" y="6482118"/>
            <a:ext cx="1696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hlinkClick r:id="rId5"/>
              </a:rPr>
              <a:t>June 2022 webinar</a:t>
            </a:r>
            <a:endParaRPr lang="en-US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0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184F-47C7-4DF0-BA2C-52F08F98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>
            <a:normAutofit/>
          </a:bodyPr>
          <a:lstStyle/>
          <a:p>
            <a:r>
              <a:rPr lang="en-US" sz="5333" dirty="0"/>
              <a:t>Modernizing the NSRS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CB94E-1EFB-4F90-B437-49166959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40553"/>
            <a:ext cx="10901680" cy="53142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Updating </a:t>
            </a:r>
            <a:r>
              <a:rPr lang="en-US" sz="3200" b="1" i="1" dirty="0"/>
              <a:t>all</a:t>
            </a:r>
            <a:r>
              <a:rPr lang="en-US" sz="3200" dirty="0"/>
              <a:t> NSRS coordinates</a:t>
            </a:r>
          </a:p>
          <a:p>
            <a:pPr lvl="1">
              <a:defRPr/>
            </a:pPr>
            <a:r>
              <a:rPr lang="en-US" sz="2667" dirty="0"/>
              <a:t>Replace existing datums with new datums</a:t>
            </a:r>
          </a:p>
          <a:p>
            <a:pPr lvl="1">
              <a:defRPr/>
            </a:pPr>
            <a:r>
              <a:rPr lang="en-US" sz="2667" dirty="0"/>
              <a:t>Replacing existing SPCS83 with new SPCS2022</a:t>
            </a:r>
          </a:p>
          <a:p>
            <a:pPr lvl="1">
              <a:defRPr/>
            </a:pPr>
            <a:r>
              <a:rPr lang="en-US" sz="2667" dirty="0"/>
              <a:t>Accounting for coordinates changing with time</a:t>
            </a:r>
          </a:p>
          <a:p>
            <a:pPr>
              <a:defRPr/>
            </a:pPr>
            <a:r>
              <a:rPr lang="en-US" sz="3200" dirty="0"/>
              <a:t>Improving NGS products and services</a:t>
            </a:r>
          </a:p>
          <a:p>
            <a:pPr>
              <a:defRPr/>
            </a:pPr>
            <a:r>
              <a:rPr lang="en-US" sz="3200" dirty="0"/>
              <a:t>Simplifying customer contributions</a:t>
            </a:r>
          </a:p>
          <a:p>
            <a:pPr>
              <a:defRPr/>
            </a:pPr>
            <a:r>
              <a:rPr lang="en-US" sz="3200" dirty="0"/>
              <a:t>Making the NSRS:</a:t>
            </a:r>
          </a:p>
          <a:p>
            <a:pPr lvl="1">
              <a:defRPr/>
            </a:pPr>
            <a:r>
              <a:rPr lang="en-US" sz="2667" b="1" i="1" dirty="0"/>
              <a:t>More</a:t>
            </a:r>
            <a:r>
              <a:rPr lang="en-US" sz="2667" dirty="0"/>
              <a:t> accurate</a:t>
            </a:r>
          </a:p>
          <a:p>
            <a:pPr lvl="1">
              <a:defRPr/>
            </a:pPr>
            <a:r>
              <a:rPr lang="en-US" sz="2667" b="1" i="1" dirty="0"/>
              <a:t>More</a:t>
            </a:r>
            <a:r>
              <a:rPr lang="en-US" sz="2667" dirty="0"/>
              <a:t> accessible</a:t>
            </a:r>
          </a:p>
          <a:p>
            <a:pPr lvl="1">
              <a:defRPr/>
            </a:pPr>
            <a:r>
              <a:rPr lang="en-US" sz="2667" b="1" i="1" dirty="0"/>
              <a:t>More</a:t>
            </a:r>
            <a:r>
              <a:rPr lang="en-US" sz="2667" dirty="0"/>
              <a:t> efficient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5672F8-2E11-420E-932D-1C02A556BF66}"/>
              </a:ext>
            </a:extLst>
          </p:cNvPr>
          <p:cNvSpPr/>
          <p:nvPr/>
        </p:nvSpPr>
        <p:spPr>
          <a:xfrm rot="20193485">
            <a:off x="8304012" y="3848406"/>
            <a:ext cx="292259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44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Rollout in</a:t>
            </a:r>
          </a:p>
          <a:p>
            <a:pPr algn="ctr" defTabSz="914377">
              <a:defRPr/>
            </a:pPr>
            <a:r>
              <a:rPr lang="en-US" sz="96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2DE03-F867-4875-AC5C-1411BEB15F82}"/>
              </a:ext>
            </a:extLst>
          </p:cNvPr>
          <p:cNvSpPr txBox="1"/>
          <p:nvPr/>
        </p:nvSpPr>
        <p:spPr>
          <a:xfrm>
            <a:off x="9039860" y="2666607"/>
            <a:ext cx="168148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267" dirty="0">
                <a:solidFill>
                  <a:prstClr val="black"/>
                </a:solidFill>
                <a:latin typeface="Rage Italic" panose="03070502040507070304" pitchFamily="66" charset="0"/>
              </a:rPr>
              <a:t>begins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6CC2FA-C6C5-4462-95D8-F7237114AD6F}"/>
              </a:ext>
            </a:extLst>
          </p:cNvPr>
          <p:cNvCxnSpPr>
            <a:cxnSpLocks/>
          </p:cNvCxnSpPr>
          <p:nvPr/>
        </p:nvCxnSpPr>
        <p:spPr>
          <a:xfrm>
            <a:off x="9816109" y="3221916"/>
            <a:ext cx="237212" cy="650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1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3|2.4|7.8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3|1.7|9.9|5.3|4.8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J_NGS_background_16by9.potx" id="{08D3D576-62C5-40EF-A34C-01BB8D99BB50}" vid="{9154FC06-C987-4466-8504-8FCA3D11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JJ_NGS_background_16by9</Template>
  <TotalTime>206</TotalTime>
  <Words>3306</Words>
  <Application>Microsoft Office PowerPoint</Application>
  <PresentationFormat>Widescreen</PresentationFormat>
  <Paragraphs>548</Paragraphs>
  <Slides>59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Arial Black</vt:lpstr>
      <vt:lpstr>Calibri</vt:lpstr>
      <vt:lpstr>Cambria</vt:lpstr>
      <vt:lpstr>Helvetica Neue</vt:lpstr>
      <vt:lpstr>Rage Italic</vt:lpstr>
      <vt:lpstr>Times New Roman</vt:lpstr>
      <vt:lpstr>Wingdings</vt:lpstr>
      <vt:lpstr>Office Theme</vt:lpstr>
      <vt:lpstr>Geodesy for the Photogrammetrist Benchmarks and Beyond</vt:lpstr>
      <vt:lpstr>Organizational Structure</vt:lpstr>
      <vt:lpstr>Organizational Structure</vt:lpstr>
      <vt:lpstr>PowerPoint Presentation</vt:lpstr>
      <vt:lpstr>Let’s start with some alphabet soup</vt:lpstr>
      <vt:lpstr>NGS Mission</vt:lpstr>
      <vt:lpstr>Yes, we are delayed.</vt:lpstr>
      <vt:lpstr>Delayed Release of the Modernized NSRS</vt:lpstr>
      <vt:lpstr>Modernizing the NSRS</vt:lpstr>
      <vt:lpstr>NGS Mission</vt:lpstr>
      <vt:lpstr>PowerPoint Presentation</vt:lpstr>
      <vt:lpstr>Wait… how do I get to the NGS Beta site?</vt:lpstr>
      <vt:lpstr>PowerPoint Presentation</vt:lpstr>
      <vt:lpstr>Online Positioning User Service</vt:lpstr>
      <vt:lpstr>NOAA CORS Network (NCN)</vt:lpstr>
      <vt:lpstr>PowerPoint Presentation</vt:lpstr>
      <vt:lpstr>PowerPoint Presentation</vt:lpstr>
      <vt:lpstr>Four TRFs for Modernized NSRS</vt:lpstr>
      <vt:lpstr>PowerPoint Presentation</vt:lpstr>
      <vt:lpstr>PowerPoint Presentation</vt:lpstr>
      <vt:lpstr>PowerPoint Presentation</vt:lpstr>
      <vt:lpstr>Plate-Fixed NSRS TRFs</vt:lpstr>
      <vt:lpstr>PowerPoint Presentation</vt:lpstr>
      <vt:lpstr>Plate-Fixed</vt:lpstr>
      <vt:lpstr>PowerPoint Presentation</vt:lpstr>
      <vt:lpstr>Decades of continuously logged GPS data from the NOAA CORS Network (NCN).</vt:lpstr>
      <vt:lpstr>PowerPoint Presentation</vt:lpstr>
      <vt:lpstr>Continuously Operating Reference Station</vt:lpstr>
      <vt:lpstr>PowerPoint Presentation</vt:lpstr>
      <vt:lpstr>Plate-Fixed</vt:lpstr>
      <vt:lpstr>PowerPoint Presentation</vt:lpstr>
      <vt:lpstr>PowerPoint Presentation</vt:lpstr>
      <vt:lpstr>PowerPoint Presentation</vt:lpstr>
      <vt:lpstr>What is a Reference Epoch?</vt:lpstr>
      <vt:lpstr>Complete NAD83 Nomenclature</vt:lpstr>
      <vt:lpstr>PowerPoint Presentation</vt:lpstr>
      <vt:lpstr>What is a Survey Epoch?</vt:lpstr>
      <vt:lpstr>Complete ITRF Nomenclature</vt:lpstr>
      <vt:lpstr>PowerPoint Presentation</vt:lpstr>
      <vt:lpstr>NCAT</vt:lpstr>
      <vt:lpstr>PowerPoint Presentation</vt:lpstr>
      <vt:lpstr>PowerPoint Presentation</vt:lpstr>
      <vt:lpstr>New Lat/Long = New XY</vt:lpstr>
      <vt:lpstr>A “flat” Earth for the future</vt:lpstr>
      <vt:lpstr>PowerPoint Presentation</vt:lpstr>
      <vt:lpstr>PowerPoint Presentation</vt:lpstr>
      <vt:lpstr>PowerPoint Presentation</vt:lpstr>
      <vt:lpstr>PowerPoint Presentation</vt:lpstr>
      <vt:lpstr>SPCS2022 Zone Layers and LDPs</vt:lpstr>
      <vt:lpstr>Zone Layers</vt:lpstr>
      <vt:lpstr>Zone Layers</vt:lpstr>
      <vt:lpstr>SPCS2022 linear distortion (prelim)</vt:lpstr>
      <vt:lpstr>PowerPoint Presentation</vt:lpstr>
      <vt:lpstr>Preparing</vt:lpstr>
      <vt:lpstr>Preparing</vt:lpstr>
      <vt:lpstr>Remember…</vt:lpstr>
      <vt:lpstr>Additional Resources</vt:lpstr>
      <vt:lpstr>PowerPoint Presentation</vt:lpstr>
      <vt:lpstr>PowerPoint Presentation</vt:lpstr>
    </vt:vector>
  </TitlesOfParts>
  <Company>Simmons + Associates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Deep Dive into  Geodetic Surveying</dc:title>
  <dc:creator>Jeff Jalbrzikowski</dc:creator>
  <cp:lastModifiedBy>Jeff Jalbrzikowski</cp:lastModifiedBy>
  <cp:revision>39</cp:revision>
  <dcterms:created xsi:type="dcterms:W3CDTF">2024-10-01T03:27:46Z</dcterms:created>
  <dcterms:modified xsi:type="dcterms:W3CDTF">2024-10-16T20:30:54Z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3626377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D10.3.0</vt:lpwstr>
  </property>
</Properties>
</file>