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972" r:id="rId2"/>
  </p:sldMasterIdLst>
  <p:notesMasterIdLst>
    <p:notesMasterId r:id="rId64"/>
  </p:notesMasterIdLst>
  <p:sldIdLst>
    <p:sldId id="2300" r:id="rId3"/>
    <p:sldId id="2130" r:id="rId4"/>
    <p:sldId id="2271" r:id="rId5"/>
    <p:sldId id="2272" r:id="rId6"/>
    <p:sldId id="2277" r:id="rId7"/>
    <p:sldId id="2278" r:id="rId8"/>
    <p:sldId id="2279" r:id="rId9"/>
    <p:sldId id="2152" r:id="rId10"/>
    <p:sldId id="2143" r:id="rId11"/>
    <p:sldId id="2063" r:id="rId12"/>
    <p:sldId id="2053" r:id="rId13"/>
    <p:sldId id="2273" r:id="rId14"/>
    <p:sldId id="2213" r:id="rId15"/>
    <p:sldId id="2229" r:id="rId16"/>
    <p:sldId id="2234" r:id="rId17"/>
    <p:sldId id="2233" r:id="rId18"/>
    <p:sldId id="2232" r:id="rId19"/>
    <p:sldId id="2235" r:id="rId20"/>
    <p:sldId id="2209" r:id="rId21"/>
    <p:sldId id="2276" r:id="rId22"/>
    <p:sldId id="2194" r:id="rId23"/>
    <p:sldId id="2198" r:id="rId24"/>
    <p:sldId id="2236" r:id="rId25"/>
    <p:sldId id="2244" r:id="rId26"/>
    <p:sldId id="2169" r:id="rId27"/>
    <p:sldId id="2247" r:id="rId28"/>
    <p:sldId id="2301" r:id="rId29"/>
    <p:sldId id="2302" r:id="rId30"/>
    <p:sldId id="2303" r:id="rId31"/>
    <p:sldId id="2304" r:id="rId32"/>
    <p:sldId id="2305" r:id="rId33"/>
    <p:sldId id="2306" r:id="rId34"/>
    <p:sldId id="2307" r:id="rId35"/>
    <p:sldId id="2266" r:id="rId36"/>
    <p:sldId id="2248" r:id="rId37"/>
    <p:sldId id="2249" r:id="rId38"/>
    <p:sldId id="2262" r:id="rId39"/>
    <p:sldId id="2265" r:id="rId40"/>
    <p:sldId id="2280" r:id="rId41"/>
    <p:sldId id="2282" r:id="rId42"/>
    <p:sldId id="2289" r:id="rId43"/>
    <p:sldId id="2294" r:id="rId44"/>
    <p:sldId id="2296" r:id="rId45"/>
    <p:sldId id="2261" r:id="rId46"/>
    <p:sldId id="2274" r:id="rId47"/>
    <p:sldId id="2263" r:id="rId48"/>
    <p:sldId id="257" r:id="rId49"/>
    <p:sldId id="263" r:id="rId50"/>
    <p:sldId id="268" r:id="rId51"/>
    <p:sldId id="269" r:id="rId52"/>
    <p:sldId id="271" r:id="rId53"/>
    <p:sldId id="272" r:id="rId54"/>
    <p:sldId id="273" r:id="rId55"/>
    <p:sldId id="264" r:id="rId56"/>
    <p:sldId id="266" r:id="rId57"/>
    <p:sldId id="2308" r:id="rId58"/>
    <p:sldId id="2253" r:id="rId59"/>
    <p:sldId id="2264" r:id="rId60"/>
    <p:sldId id="2231" r:id="rId61"/>
    <p:sldId id="2275" r:id="rId62"/>
    <p:sldId id="2309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Dennis" initials="MD" lastIdx="1" clrIdx="0">
    <p:extLst>
      <p:ext uri="{19B8F6BF-5375-455C-9EA6-DF929625EA0E}">
        <p15:presenceInfo xmlns:p15="http://schemas.microsoft.com/office/powerpoint/2012/main" userId="043abf545f8582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A8B2C"/>
    <a:srgbClr val="FF3300"/>
    <a:srgbClr val="000000"/>
    <a:srgbClr val="004F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6" autoAdjust="0"/>
    <p:restoredTop sz="91462" autoAdjust="0"/>
  </p:normalViewPr>
  <p:slideViewPr>
    <p:cSldViewPr snapToGrid="0" snapToObjects="1">
      <p:cViewPr varScale="1">
        <p:scale>
          <a:sx n="101" d="100"/>
          <a:sy n="101" d="100"/>
        </p:scale>
        <p:origin x="1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1CB3B-601C-3044-872C-680405EF9CD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7191B-5443-0B49-80DC-518BB88BF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36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are about to enter another dimension, a dimension where the curved surface of the earth is made flat, where coordinates are distorted and distances are not what they seem.  Welcome, to  the Alpha Zone!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7191B-5443-0B49-80DC-518BB88BFE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65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1823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2093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9781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1645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8895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908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762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414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53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7191B-5443-0B49-80DC-518BB88BFE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6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6893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1713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78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ustom Title Slid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4C8179-00F4-C5CF-A2B2-611C5D4C81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635"/>
            <a:ext cx="121940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4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5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49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10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575719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7"/>
            </a:lvl1pPr>
            <a:lvl2pPr marL="1219170" lvl="1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3733"/>
            </a:lvl2pPr>
            <a:lvl3pPr marL="1828754" lvl="2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339" lvl="3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marL="3047924" lvl="4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7"/>
            </a:lvl5pPr>
            <a:lvl6pPr marL="3657509" lvl="5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6pPr>
            <a:lvl7pPr marL="4267093" lvl="6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7pPr>
            <a:lvl8pPr marL="4876678" lvl="7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8pPr>
            <a:lvl9pPr marL="5486263" lvl="8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78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14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24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285038" y="1828801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3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4F121D3-B0F5-EAB9-2BCA-643BA7FB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48463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594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61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639DFDDC-F7B4-9175-004F-D526BCFF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457200"/>
            <a:ext cx="3474720" cy="1005840"/>
          </a:xfrm>
        </p:spPr>
        <p:txBody>
          <a:bodyPr tIns="45720" bIns="45720" anchor="t" anchorCtr="0">
            <a:normAutofit/>
          </a:bodyPr>
          <a:lstStyle>
            <a:lvl1pPr>
              <a:defRPr sz="3200"/>
            </a:lvl1pPr>
          </a:lstStyle>
          <a:p>
            <a:endParaRPr lang="en-US" b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0B5D0D-0383-0684-3296-25438009F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" y="1463040"/>
            <a:ext cx="3474720" cy="4846320"/>
          </a:xfrm>
        </p:spPr>
        <p:txBody>
          <a:bodyPr tIns="45720" bIns="45720" numCol="1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631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01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6C185-3C5A-B14E-7AA3-6D4AA1D11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8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4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609585" lvl="0" indent="-304792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667">
                <a:solidFill>
                  <a:srgbClr val="888888"/>
                </a:solidFill>
              </a:defRPr>
            </a:lvl1pPr>
            <a:lvl2pPr marL="1219170" lvl="1" indent="-304792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4pPr>
            <a:lvl5pPr marL="3047924" lvl="4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5pPr>
            <a:lvl6pPr marL="3657509" lvl="5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6pPr>
            <a:lvl7pPr marL="4267093" lvl="6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7pPr>
            <a:lvl8pPr marL="4876678" lvl="7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8pPr>
            <a:lvl9pPr marL="5486263" lvl="8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0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35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BCE26D-6A7E-3D87-F313-08A969695B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403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5B2F7E2-D04B-3EA5-05CF-99C2B88BA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4897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9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820" r:id="rId2"/>
    <p:sldLayoutId id="2147483824" r:id="rId3"/>
    <p:sldLayoutId id="2147483822" r:id="rId4"/>
    <p:sldLayoutId id="2147483823" r:id="rId5"/>
    <p:sldLayoutId id="214748397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966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ninjaworldamouthfulofmanythings.blogspot.com/2012/01/big-deals-and-great-discounts.html" TargetMode="Externa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hyperlink" Target="http://ninjaworldamouthfulofmanythings.blogspot.com/2012/01/big-deals-and-great-discounts.html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4D4DE-64B3-7810-F9F9-E4D898D80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12" y="1122363"/>
            <a:ext cx="5438085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Papyrus" panose="03070502060502030205" pitchFamily="66" charset="0"/>
                <a:cs typeface="Txt" panose="00000400000000000000" pitchFamily="2" charset="0"/>
              </a:rPr>
              <a:t>Welcome to the </a:t>
            </a:r>
            <a:r>
              <a:rPr lang="en-US" sz="8000" dirty="0">
                <a:latin typeface="Papyrus" panose="03070502060502030205" pitchFamily="66" charset="0"/>
                <a:cs typeface="Txt" panose="00000400000000000000" pitchFamily="2" charset="0"/>
              </a:rPr>
              <a:t>Alpha Zone</a:t>
            </a:r>
            <a:endParaRPr lang="en-US" dirty="0">
              <a:latin typeface="Papyrus" panose="03070502060502030205" pitchFamily="66" charset="0"/>
              <a:cs typeface="Txt" panose="000004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3108DE-65D4-EF3F-4B0A-4B7B2DFE8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011" y="3610308"/>
            <a:ext cx="5435813" cy="1263961"/>
          </a:xfrm>
        </p:spPr>
        <p:txBody>
          <a:bodyPr>
            <a:normAutofit lnSpcReduction="10000"/>
          </a:bodyPr>
          <a:lstStyle/>
          <a:p>
            <a:r>
              <a:rPr lang="en-US" sz="4400" b="1" i="1" dirty="0">
                <a:solidFill>
                  <a:schemeClr val="tx2"/>
                </a:solidFill>
              </a:rPr>
              <a:t>A Preview of </a:t>
            </a:r>
            <a:br>
              <a:rPr lang="en-US" sz="4400" b="1" i="1" dirty="0">
                <a:solidFill>
                  <a:schemeClr val="tx2"/>
                </a:solidFill>
              </a:rPr>
            </a:br>
            <a:r>
              <a:rPr lang="en-US" sz="4400" b="1" i="1" dirty="0">
                <a:solidFill>
                  <a:schemeClr val="tx2"/>
                </a:solidFill>
              </a:rPr>
              <a:t>State Plane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D153B-F98A-AE05-5F4D-C9F6D7C58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097" y="1122363"/>
            <a:ext cx="5361020" cy="5669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1FD4BE-0F47-336F-E25A-A052B7323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007" y="2585403"/>
            <a:ext cx="2743200" cy="2743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5A23AD-7C67-D356-1B39-BF12860D50C7}"/>
              </a:ext>
            </a:extLst>
          </p:cNvPr>
          <p:cNvSpPr txBox="1">
            <a:spLocks/>
          </p:cNvSpPr>
          <p:nvPr/>
        </p:nvSpPr>
        <p:spPr bwMode="auto">
          <a:xfrm>
            <a:off x="1270012" y="4978507"/>
            <a:ext cx="5435813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90000"/>
              </a:lnSpc>
              <a:buClrTx/>
              <a:buSzTx/>
              <a:buFont typeface="Arial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Michael Dennis</a:t>
            </a:r>
          </a:p>
          <a:p>
            <a:pPr marL="0" marR="0" lvl="0" indent="0" algn="ctr" defTabSz="457200" rtl="0" eaLnBrk="1" fontAlgn="base" latinLnBrk="0" hangingPunct="1">
              <a:lnSpc>
                <a:spcPct val="90000"/>
              </a:lnSpc>
              <a:buClrTx/>
              <a:buSzTx/>
              <a:buFont typeface="Arial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Times New Roman" charset="0"/>
              </a:rPr>
              <a:t>Krishna Tadepalli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B09C5A-0445-AB1E-A0E6-6046F3CB928B}"/>
              </a:ext>
            </a:extLst>
          </p:cNvPr>
          <p:cNvSpPr/>
          <p:nvPr/>
        </p:nvSpPr>
        <p:spPr>
          <a:xfrm>
            <a:off x="1272284" y="5944113"/>
            <a:ext cx="543354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NGS Webinar Series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July 20, 2023</a:t>
            </a:r>
            <a:endParaRPr kumimoji="0" lang="en-GB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34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light-zone-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30E207-5648-0EA3-3B03-9ECD9AFA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5A71E-32B1-7166-C08C-EEB567E4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SPCS2022 distortion design philosophy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A95B9-CECC-0286-2BD3-BBD073F80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734800" cy="48519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i="1" dirty="0"/>
              <a:t>Linear distortion </a:t>
            </a:r>
            <a:r>
              <a:rPr lang="en-US" dirty="0"/>
              <a:t>minimized at topographic surface (</a:t>
            </a:r>
            <a:r>
              <a:rPr lang="en-US" b="1" i="1" dirty="0"/>
              <a:t>not</a:t>
            </a:r>
            <a:r>
              <a:rPr lang="en-US" dirty="0"/>
              <a:t> ellipsoid surface)</a:t>
            </a:r>
          </a:p>
          <a:p>
            <a:pPr lvl="1">
              <a:lnSpc>
                <a:spcPct val="100000"/>
              </a:lnSpc>
            </a:pPr>
            <a:r>
              <a:rPr lang="en-US" b="1" i="1" dirty="0"/>
              <a:t>Purpose:  </a:t>
            </a:r>
            <a:r>
              <a:rPr lang="en-US" dirty="0"/>
              <a:t>reduce difference between projected “grid” and actual “ground” distances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Population distribution also taken into account in NGS designs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is linear distortion?</a:t>
            </a:r>
          </a:p>
          <a:p>
            <a:pPr>
              <a:lnSpc>
                <a:spcPct val="100000"/>
              </a:lnSpc>
            </a:pPr>
            <a:endParaRPr lang="en-US" b="1" dirty="0"/>
          </a:p>
          <a:p>
            <a:pPr marL="0" indent="0">
              <a:lnSpc>
                <a:spcPct val="100000"/>
              </a:lnSpc>
              <a:buNone/>
            </a:pPr>
            <a:endParaRPr lang="en-US" b="1" dirty="0"/>
          </a:p>
          <a:p>
            <a:pPr lvl="1">
              <a:lnSpc>
                <a:spcPct val="100000"/>
              </a:lnSpc>
            </a:pPr>
            <a:r>
              <a:rPr lang="en-US" dirty="0"/>
              <a:t>Map projection “scale error” at topographic surface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Unique (i.e., same in every direction) only for </a:t>
            </a:r>
            <a:r>
              <a:rPr lang="en-US" b="1" i="1" dirty="0"/>
              <a:t>conformal </a:t>
            </a:r>
            <a:r>
              <a:rPr lang="en-US" dirty="0"/>
              <a:t>projections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Given here in </a:t>
            </a:r>
            <a:r>
              <a:rPr lang="en-US" b="1" dirty="0"/>
              <a:t>parts per million </a:t>
            </a:r>
            <a:r>
              <a:rPr lang="en-US" dirty="0"/>
              <a:t>(ppm) = mm of distortion per km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57CEDAD-D650-98B4-CAA7-231E70113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124524"/>
              </p:ext>
            </p:extLst>
          </p:nvPr>
        </p:nvGraphicFramePr>
        <p:xfrm>
          <a:off x="1055666" y="3347642"/>
          <a:ext cx="7971793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6499">
                  <a:extLst>
                    <a:ext uri="{9D8B030D-6E8A-4147-A177-3AD203B41FA5}">
                      <a16:colId xmlns:a16="http://schemas.microsoft.com/office/drawing/2014/main" val="1180913409"/>
                    </a:ext>
                  </a:extLst>
                </a:gridCol>
                <a:gridCol w="412376">
                  <a:extLst>
                    <a:ext uri="{9D8B030D-6E8A-4147-A177-3AD203B41FA5}">
                      <a16:colId xmlns:a16="http://schemas.microsoft.com/office/drawing/2014/main" val="1296758829"/>
                    </a:ext>
                  </a:extLst>
                </a:gridCol>
                <a:gridCol w="5602941">
                  <a:extLst>
                    <a:ext uri="{9D8B030D-6E8A-4147-A177-3AD203B41FA5}">
                      <a16:colId xmlns:a16="http://schemas.microsoft.com/office/drawing/2014/main" val="3839775427"/>
                    </a:ext>
                  </a:extLst>
                </a:gridCol>
                <a:gridCol w="259977">
                  <a:extLst>
                    <a:ext uri="{9D8B030D-6E8A-4147-A177-3AD203B41FA5}">
                      <a16:colId xmlns:a16="http://schemas.microsoft.com/office/drawing/2014/main" val="703380171"/>
                    </a:ext>
                  </a:extLst>
                </a:gridCol>
              </a:tblGrid>
              <a:tr h="189185">
                <a:tc rowSpan="2">
                  <a:txBody>
                    <a:bodyPr/>
                    <a:lstStyle/>
                    <a:p>
                      <a:pPr algn="r"/>
                      <a:r>
                        <a:rPr lang="en-US" sz="2800" b="1" i="0" dirty="0">
                          <a:solidFill>
                            <a:srgbClr val="C00000"/>
                          </a:solidFill>
                        </a:rPr>
                        <a:t>Linear distortion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Projected minus actual distance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276560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algn="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none" dirty="0">
                          <a:solidFill>
                            <a:srgbClr val="C00000"/>
                          </a:solidFill>
                        </a:rPr>
                        <a:t>Actual distance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901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62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E624D9-5FCC-D472-802C-27E0ACFF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43F73C-DFB0-0AAF-8E61-5D0107BFA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Linear distortion magnitudes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713696-DECC-16E6-539D-D37A2EDAF225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534803"/>
          <a:ext cx="11247122" cy="4268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070">
                  <a:extLst>
                    <a:ext uri="{9D8B030D-6E8A-4147-A177-3AD203B41FA5}">
                      <a16:colId xmlns:a16="http://schemas.microsoft.com/office/drawing/2014/main" val="3392396671"/>
                    </a:ext>
                  </a:extLst>
                </a:gridCol>
                <a:gridCol w="2048070">
                  <a:extLst>
                    <a:ext uri="{9D8B030D-6E8A-4147-A177-3AD203B41FA5}">
                      <a16:colId xmlns:a16="http://schemas.microsoft.com/office/drawing/2014/main" val="2296970034"/>
                    </a:ext>
                  </a:extLst>
                </a:gridCol>
                <a:gridCol w="2048070">
                  <a:extLst>
                    <a:ext uri="{9D8B030D-6E8A-4147-A177-3AD203B41FA5}">
                      <a16:colId xmlns:a16="http://schemas.microsoft.com/office/drawing/2014/main" val="542963314"/>
                    </a:ext>
                  </a:extLst>
                </a:gridCol>
                <a:gridCol w="2048070">
                  <a:extLst>
                    <a:ext uri="{9D8B030D-6E8A-4147-A177-3AD203B41FA5}">
                      <a16:colId xmlns:a16="http://schemas.microsoft.com/office/drawing/2014/main" val="2885494713"/>
                    </a:ext>
                  </a:extLst>
                </a:gridCol>
                <a:gridCol w="3054842">
                  <a:extLst>
                    <a:ext uri="{9D8B030D-6E8A-4147-A177-3AD203B41FA5}">
                      <a16:colId xmlns:a16="http://schemas.microsoft.com/office/drawing/2014/main" val="3006475454"/>
                    </a:ext>
                  </a:extLst>
                </a:gridCol>
              </a:tblGrid>
              <a:tr h="8537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Parts per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Centimeters per kilometer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Feet </a:t>
                      </a:r>
                      <a:br>
                        <a:rPr lang="en-US" sz="2400" b="1" dirty="0"/>
                      </a:br>
                      <a:r>
                        <a:rPr lang="en-US" sz="2400" b="1" dirty="0"/>
                        <a:t>per mile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Dimensionless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Examples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60204"/>
                  </a:ext>
                </a:extLst>
              </a:tr>
              <a:tr h="8537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0.11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1:50,000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Typical “low distortion projection” limit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9944770"/>
                  </a:ext>
                </a:extLst>
              </a:tr>
              <a:tr h="8537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50 ppm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0.26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1:20,000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Minimum distortion for designs by NGS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0693936"/>
                  </a:ext>
                </a:extLst>
              </a:tr>
              <a:tr h="8537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100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10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0.53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1:10,000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Historic State Plane distortion design limit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8885100"/>
                  </a:ext>
                </a:extLst>
              </a:tr>
              <a:tr h="8537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400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40 cm/km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2.11 ft/mile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1:2,500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/>
                        <a:t>UTM distortion design limit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856804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B0FCAB8-60EC-F22C-6E36-F395B16CCE99}"/>
              </a:ext>
            </a:extLst>
          </p:cNvPr>
          <p:cNvSpPr/>
          <p:nvPr/>
        </p:nvSpPr>
        <p:spPr>
          <a:xfrm>
            <a:off x="457200" y="3250869"/>
            <a:ext cx="11247122" cy="83955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67319B-6F33-21EA-3D8E-F565F49C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3B71DB-E054-3C0B-9D03-93E9B10F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26F92-22F6-A454-7422-EC05A5354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1125"/>
            <a:ext cx="11247120" cy="48463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sz="3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 you use “low distortion projections” (LDPs)?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7DD4EC-0BDB-DCCF-873F-01D365E24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0" t="33131" r="33500" b="2768"/>
          <a:stretch/>
        </p:blipFill>
        <p:spPr>
          <a:xfrm>
            <a:off x="457200" y="2834640"/>
            <a:ext cx="10058400" cy="238887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EC93DE-C57F-FC7C-D56A-25754CD20886}"/>
              </a:ext>
            </a:extLst>
          </p:cNvPr>
          <p:cNvSpPr txBox="1"/>
          <p:nvPr/>
        </p:nvSpPr>
        <p:spPr>
          <a:xfrm>
            <a:off x="8412480" y="2377440"/>
            <a:ext cx="3779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850 of 1311 attendees responded</a:t>
            </a:r>
          </a:p>
        </p:txBody>
      </p:sp>
    </p:spTree>
    <p:extLst>
      <p:ext uri="{BB962C8B-B14F-4D97-AF65-F5344CB8AC3E}">
        <p14:creationId xmlns:p14="http://schemas.microsoft.com/office/powerpoint/2010/main" val="37911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728B8A-AE15-C894-2EB7-2C7B6C032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257536-B2E1-B511-91E9-DEF4CECCC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Distortion design performance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6A02A-A1A6-6F49-4656-757813529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Performance is range of </a:t>
            </a:r>
            <a:r>
              <a:rPr lang="en-US" b="1" dirty="0"/>
              <a:t>±distortion </a:t>
            </a:r>
            <a:r>
              <a:rPr lang="en-US" dirty="0"/>
              <a:t>for a zone (e.g., </a:t>
            </a:r>
            <a:r>
              <a:rPr lang="en-US" b="1" dirty="0"/>
              <a:t>±50 ppm</a:t>
            </a:r>
            <a:r>
              <a:rPr lang="en-US" dirty="0"/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Range must include </a:t>
            </a:r>
            <a:r>
              <a:rPr lang="en-US" b="1" i="1" dirty="0"/>
              <a:t>at least all </a:t>
            </a:r>
            <a:r>
              <a:rPr lang="en-US" dirty="0"/>
              <a:t>of the following: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i="1" dirty="0"/>
              <a:t>90% </a:t>
            </a:r>
            <a:r>
              <a:rPr lang="en-US" dirty="0"/>
              <a:t>of population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i="1" dirty="0"/>
              <a:t>75% </a:t>
            </a:r>
            <a:r>
              <a:rPr lang="en-US" dirty="0"/>
              <a:t>of cities and towns (by location only, not by population)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i="1" dirty="0"/>
              <a:t>50% </a:t>
            </a:r>
            <a:r>
              <a:rPr lang="en-US" dirty="0"/>
              <a:t>of total zone area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Following ranges used by NGS for </a:t>
            </a:r>
            <a:r>
              <a:rPr lang="en-US" b="1" dirty="0"/>
              <a:t>distortion design criteria </a:t>
            </a:r>
            <a:r>
              <a:rPr lang="en-US" dirty="0"/>
              <a:t>(in ppm):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±5, ±10, ±20, ±30, ±40, ±50, ±75, ±100, ±150, ±200, ±300, ±400 ppm, etc.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Performance is </a:t>
            </a:r>
            <a:r>
              <a:rPr lang="en-US" b="1" dirty="0"/>
              <a:t>actual value </a:t>
            </a:r>
            <a:r>
              <a:rPr lang="en-US" dirty="0"/>
              <a:t>for zone or group of zones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Zones designed by NGS typically limited to </a:t>
            </a:r>
            <a:r>
              <a:rPr lang="en-US" b="1" dirty="0"/>
              <a:t>±50 ppm </a:t>
            </a:r>
            <a:r>
              <a:rPr lang="en-US" dirty="0"/>
              <a:t>design criterion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“Low distortion projection” </a:t>
            </a:r>
            <a:r>
              <a:rPr lang="en-US" dirty="0"/>
              <a:t>(LDP) zones (e.g., ±20 ppm) designed by stakeholders</a:t>
            </a:r>
          </a:p>
        </p:txBody>
      </p:sp>
    </p:spTree>
    <p:extLst>
      <p:ext uri="{BB962C8B-B14F-4D97-AF65-F5344CB8AC3E}">
        <p14:creationId xmlns:p14="http://schemas.microsoft.com/office/powerpoint/2010/main" val="387328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256B05-4DF1-E7C7-7C8B-F7B4338CB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2"/>
            <a:ext cx="3008065" cy="4836711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SPCS2022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(preliminary)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Distortion performance:  </a:t>
            </a:r>
            <a:b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±370 ppm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Performance percentages: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population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91%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cities &amp; towns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86%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total area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Mean weighted by population: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-99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87589-576E-9A4F-A115-BF39F7ACBF18}"/>
              </a:ext>
            </a:extLst>
          </p:cNvPr>
          <p:cNvSpPr/>
          <p:nvPr/>
        </p:nvSpPr>
        <p:spPr>
          <a:xfrm>
            <a:off x="9141401" y="1920240"/>
            <a:ext cx="3008065" cy="8229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BD955-05C0-9EAE-6089-337ADF4FD720}"/>
              </a:ext>
            </a:extLst>
          </p:cNvPr>
          <p:cNvSpPr/>
          <p:nvPr/>
        </p:nvSpPr>
        <p:spPr>
          <a:xfrm>
            <a:off x="9141401" y="4114800"/>
            <a:ext cx="3008065" cy="731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ACBB82-904B-9B53-9D87-8F22D9FB4591}"/>
              </a:ext>
            </a:extLst>
          </p:cNvPr>
          <p:cNvSpPr/>
          <p:nvPr/>
        </p:nvSpPr>
        <p:spPr>
          <a:xfrm>
            <a:off x="9141401" y="2743200"/>
            <a:ext cx="3008065" cy="137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255D0-4802-9D7E-001B-F7E799291406}"/>
              </a:ext>
            </a:extLst>
          </p:cNvPr>
          <p:cNvSpPr txBox="1"/>
          <p:nvPr/>
        </p:nvSpPr>
        <p:spPr>
          <a:xfrm>
            <a:off x="184826" y="6309360"/>
            <a:ext cx="5496127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GREEN:  grid = ground (within ±50 ppm or ±0.26 ft/mile)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F1910D-3C2E-EA18-0ED0-75FBA1624B41}"/>
              </a:ext>
            </a:extLst>
          </p:cNvPr>
          <p:cNvSpPr txBox="1"/>
          <p:nvPr/>
        </p:nvSpPr>
        <p:spPr>
          <a:xfrm>
            <a:off x="184822" y="5486400"/>
            <a:ext cx="3383280" cy="40011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b="1" i="1" dirty="0"/>
              <a:t>Grid versus ground distance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161631-9C86-EA26-9AB0-79B748DE3363}"/>
              </a:ext>
            </a:extLst>
          </p:cNvPr>
          <p:cNvSpPr txBox="1"/>
          <p:nvPr/>
        </p:nvSpPr>
        <p:spPr>
          <a:xfrm>
            <a:off x="184826" y="5760720"/>
            <a:ext cx="3383280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BLUE:  grid SHORTER than ground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5C60A0-7D8D-FD20-B7AD-958A45D228F2}"/>
              </a:ext>
            </a:extLst>
          </p:cNvPr>
          <p:cNvSpPr txBox="1"/>
          <p:nvPr/>
        </p:nvSpPr>
        <p:spPr>
          <a:xfrm>
            <a:off x="184825" y="6030020"/>
            <a:ext cx="3383280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RED:  grid LONGER than ground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9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E8544-E084-EB40-5648-74A01D181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3"/>
            <a:ext cx="3008065" cy="1856178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 83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(existing)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</p:txBody>
      </p:sp>
    </p:spTree>
    <p:extLst>
      <p:ext uri="{BB962C8B-B14F-4D97-AF65-F5344CB8AC3E}">
        <p14:creationId xmlns:p14="http://schemas.microsoft.com/office/powerpoint/2010/main" val="418629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D3839-B4A2-343F-9C02-AD58B01D3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0E4EC08-9333-64DD-5C62-D92DF23AB6AF}"/>
              </a:ext>
            </a:extLst>
          </p:cNvPr>
          <p:cNvSpPr txBox="1">
            <a:spLocks/>
          </p:cNvSpPr>
          <p:nvPr/>
        </p:nvSpPr>
        <p:spPr>
          <a:xfrm>
            <a:off x="9183934" y="64063"/>
            <a:ext cx="3008065" cy="1856178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 83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(existing)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</p:txBody>
      </p:sp>
    </p:spTree>
    <p:extLst>
      <p:ext uri="{BB962C8B-B14F-4D97-AF65-F5344CB8AC3E}">
        <p14:creationId xmlns:p14="http://schemas.microsoft.com/office/powerpoint/2010/main" val="36345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392809-7A1F-CD26-CE82-BB8E2AFCA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BAF5AEE-0B02-E539-E003-5A6B53F82CBD}"/>
              </a:ext>
            </a:extLst>
          </p:cNvPr>
          <p:cNvSpPr txBox="1">
            <a:spLocks/>
          </p:cNvSpPr>
          <p:nvPr/>
        </p:nvSpPr>
        <p:spPr>
          <a:xfrm>
            <a:off x="9183934" y="64063"/>
            <a:ext cx="3008065" cy="1856178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 83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(existing)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</p:txBody>
      </p:sp>
    </p:spTree>
    <p:extLst>
      <p:ext uri="{BB962C8B-B14F-4D97-AF65-F5344CB8AC3E}">
        <p14:creationId xmlns:p14="http://schemas.microsoft.com/office/powerpoint/2010/main" val="14819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219EA8-9EE3-B322-E31F-47CE5B8FB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2"/>
            <a:ext cx="3008065" cy="4836711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SPCS2022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(preliminary)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Distortion performance:  </a:t>
            </a:r>
            <a:b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±45 ppm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Performance percentages: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population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87%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cities &amp; towns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69%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total area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Mean weighted by population: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-4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87589-576E-9A4F-A115-BF39F7ACBF18}"/>
              </a:ext>
            </a:extLst>
          </p:cNvPr>
          <p:cNvSpPr/>
          <p:nvPr/>
        </p:nvSpPr>
        <p:spPr>
          <a:xfrm>
            <a:off x="9141401" y="1920240"/>
            <a:ext cx="3008065" cy="8229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BD955-05C0-9EAE-6089-337ADF4FD720}"/>
              </a:ext>
            </a:extLst>
          </p:cNvPr>
          <p:cNvSpPr/>
          <p:nvPr/>
        </p:nvSpPr>
        <p:spPr>
          <a:xfrm>
            <a:off x="9141401" y="4114800"/>
            <a:ext cx="3008065" cy="731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ACBB82-904B-9B53-9D87-8F22D9FB4591}"/>
              </a:ext>
            </a:extLst>
          </p:cNvPr>
          <p:cNvSpPr/>
          <p:nvPr/>
        </p:nvSpPr>
        <p:spPr>
          <a:xfrm>
            <a:off x="9141401" y="2743200"/>
            <a:ext cx="3008065" cy="137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5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E5F82-0314-8F7D-635E-CE594C3F0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2"/>
            <a:ext cx="3008065" cy="4836711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SPCS 83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(existing)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Green is ±50 ppm (±0.26 ft/mile)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Distortion performance:  </a:t>
            </a:r>
            <a:br>
              <a:rPr lang="en-US" sz="31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100" b="1" dirty="0">
                <a:latin typeface="Calibri" panose="020F0502020204030204" pitchFamily="34" charset="0"/>
                <a:cs typeface="Calibri" panose="020F0502020204030204" pitchFamily="34" charset="0"/>
              </a:rPr>
              <a:t>±159 ppm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Performance percentages: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100" b="1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population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85%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cities &amp; towns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59%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total area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Mean weighted by population: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-75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87589-576E-9A4F-A115-BF39F7ACBF18}"/>
              </a:ext>
            </a:extLst>
          </p:cNvPr>
          <p:cNvSpPr/>
          <p:nvPr/>
        </p:nvSpPr>
        <p:spPr>
          <a:xfrm>
            <a:off x="9141401" y="1920240"/>
            <a:ext cx="3008065" cy="8229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BD955-05C0-9EAE-6089-337ADF4FD720}"/>
              </a:ext>
            </a:extLst>
          </p:cNvPr>
          <p:cNvSpPr/>
          <p:nvPr/>
        </p:nvSpPr>
        <p:spPr>
          <a:xfrm>
            <a:off x="9141401" y="4114800"/>
            <a:ext cx="3008065" cy="731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ACBB82-904B-9B53-9D87-8F22D9FB4591}"/>
              </a:ext>
            </a:extLst>
          </p:cNvPr>
          <p:cNvSpPr/>
          <p:nvPr/>
        </p:nvSpPr>
        <p:spPr>
          <a:xfrm>
            <a:off x="9141401" y="2743200"/>
            <a:ext cx="3008065" cy="137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7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67319B-6F33-21EA-3D8E-F565F49C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3B71DB-E054-3C0B-9D03-93E9B10F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26F92-22F6-A454-7422-EC05A5354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4846320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 you use the State Plane Coordinate System</a:t>
            </a:r>
            <a:r>
              <a:rPr lang="en-US" sz="3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2D3A71-1EE6-5CD5-105B-1697D840A8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0" t="29042" r="33500" b="1099"/>
          <a:stretch/>
        </p:blipFill>
        <p:spPr>
          <a:xfrm>
            <a:off x="457200" y="2834640"/>
            <a:ext cx="10058400" cy="314325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40E83CF-5157-CEF9-4C0A-E6462C93A23E}"/>
              </a:ext>
            </a:extLst>
          </p:cNvPr>
          <p:cNvSpPr txBox="1"/>
          <p:nvPr/>
        </p:nvSpPr>
        <p:spPr>
          <a:xfrm>
            <a:off x="8412480" y="2377440"/>
            <a:ext cx="3779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795 of 1311 attendees responded</a:t>
            </a:r>
          </a:p>
        </p:txBody>
      </p:sp>
    </p:spTree>
    <p:extLst>
      <p:ext uri="{BB962C8B-B14F-4D97-AF65-F5344CB8AC3E}">
        <p14:creationId xmlns:p14="http://schemas.microsoft.com/office/powerpoint/2010/main" val="302379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219EA8-9EE3-B322-E31F-47CE5B8FB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2"/>
            <a:ext cx="3008065" cy="4836711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SPCS2022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(preliminary)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Distortion performance:  </a:t>
            </a:r>
            <a:b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±45 ppm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Performance percentages: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population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87%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cities &amp; towns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69%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total area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Mean weighted by population: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-4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87589-576E-9A4F-A115-BF39F7ACBF18}"/>
              </a:ext>
            </a:extLst>
          </p:cNvPr>
          <p:cNvSpPr/>
          <p:nvPr/>
        </p:nvSpPr>
        <p:spPr>
          <a:xfrm>
            <a:off x="9141401" y="1920240"/>
            <a:ext cx="3008065" cy="8229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BD955-05C0-9EAE-6089-337ADF4FD720}"/>
              </a:ext>
            </a:extLst>
          </p:cNvPr>
          <p:cNvSpPr/>
          <p:nvPr/>
        </p:nvSpPr>
        <p:spPr>
          <a:xfrm>
            <a:off x="9141401" y="4114800"/>
            <a:ext cx="3008065" cy="731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ACBB82-904B-9B53-9D87-8F22D9FB4591}"/>
              </a:ext>
            </a:extLst>
          </p:cNvPr>
          <p:cNvSpPr/>
          <p:nvPr/>
        </p:nvSpPr>
        <p:spPr>
          <a:xfrm>
            <a:off x="9141401" y="2743200"/>
            <a:ext cx="3008065" cy="137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03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B221375-802D-1073-7DE3-259F1C509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386EC8-3941-45A7-A608-110558482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will SPCS2022 be done?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15">
            <a:extLst>
              <a:ext uri="{FF2B5EF4-FFF2-40B4-BE49-F238E27FC236}">
                <a16:creationId xmlns:a16="http://schemas.microsoft.com/office/drawing/2014/main" id="{D3BB73FD-9A6A-05A6-FE20-B9DC6228B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23" y="1371600"/>
            <a:ext cx="9276074" cy="5029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82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ALF Render by joacorock2005 on DeviantArt">
            <a:extLst>
              <a:ext uri="{FF2B5EF4-FFF2-40B4-BE49-F238E27FC236}">
                <a16:creationId xmlns:a16="http://schemas.microsoft.com/office/drawing/2014/main" id="{584AB5E5-EEAF-DC85-A668-49DB2E88E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24" y="1005840"/>
            <a:ext cx="3398715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7072221-1F6B-9872-FC91-21BD8BA01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26E239-B7ED-1629-6606-EBDA04014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Alpha preliminary products</a:t>
            </a:r>
          </a:p>
        </p:txBody>
      </p:sp>
      <p:pic>
        <p:nvPicPr>
          <p:cNvPr id="6" name="Picture 18" descr="alf - Twitch">
            <a:extLst>
              <a:ext uri="{FF2B5EF4-FFF2-40B4-BE49-F238E27FC236}">
                <a16:creationId xmlns:a16="http://schemas.microsoft.com/office/drawing/2014/main" id="{2F77F18C-76D6-C1AF-13B5-9ED1F8ADB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24" y="1716777"/>
            <a:ext cx="4572000" cy="457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DAA1725-3C79-009C-9B7D-21EBB3F31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17639"/>
            <a:ext cx="11887200" cy="188708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40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7072221-1F6B-9872-FC91-21BD8BA01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26E239-B7ED-1629-6606-EBDA04014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Alpha </a:t>
            </a:r>
            <a:r>
              <a:rPr lang="en-US" dirty="0"/>
              <a:t>preliminary release</a:t>
            </a:r>
            <a:endParaRPr lang="en-US" b="1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2F76DD-D9FB-FEF2-74F4-99F55DE3D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Public release of preliminary Modernized NSRS products and services</a:t>
            </a:r>
          </a:p>
          <a:p>
            <a:pPr lvl="1"/>
            <a:r>
              <a:rPr lang="en-US" dirty="0"/>
              <a:t>Preview of Modernized NSRS for NGS partners and customers</a:t>
            </a:r>
          </a:p>
          <a:p>
            <a:pPr lvl="1"/>
            <a:r>
              <a:rPr lang="en-US" b="1" i="1" dirty="0"/>
              <a:t>ONLY</a:t>
            </a:r>
            <a:r>
              <a:rPr lang="en-US" dirty="0"/>
              <a:t> used for Modernized NSRS</a:t>
            </a:r>
          </a:p>
          <a:p>
            <a:r>
              <a:rPr lang="en-US" b="1" dirty="0"/>
              <a:t>SPCS2022 is first alpha product</a:t>
            </a:r>
          </a:p>
          <a:p>
            <a:pPr lvl="1"/>
            <a:r>
              <a:rPr lang="en-US" dirty="0"/>
              <a:t>Possible because SPCS2022 design is nearly done</a:t>
            </a:r>
          </a:p>
          <a:p>
            <a:pPr lvl="1"/>
            <a:r>
              <a:rPr lang="en-US" dirty="0"/>
              <a:t>More coming as modernization products get closer to completion</a:t>
            </a:r>
          </a:p>
          <a:p>
            <a:r>
              <a:rPr lang="en-US" b="1" dirty="0"/>
              <a:t>Web pages</a:t>
            </a:r>
          </a:p>
          <a:p>
            <a:pPr lvl="1"/>
            <a:r>
              <a:rPr lang="en-US" dirty="0"/>
              <a:t>Alerts on various production NGS pages (New Datums page, SPCS pages)</a:t>
            </a:r>
          </a:p>
          <a:p>
            <a:pPr lvl="1"/>
            <a:r>
              <a:rPr lang="en-US" dirty="0"/>
              <a:t>Overall alpha Modernized NSRS page</a:t>
            </a:r>
          </a:p>
          <a:p>
            <a:pPr lvl="1"/>
            <a:r>
              <a:rPr lang="en-US" dirty="0"/>
              <a:t>SPCS2022 alpha web pages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C05CE9-A66A-D3F8-0591-4B11E6D9B215}"/>
              </a:ext>
            </a:extLst>
          </p:cNvPr>
          <p:cNvSpPr/>
          <p:nvPr/>
        </p:nvSpPr>
        <p:spPr>
          <a:xfrm>
            <a:off x="902074" y="4809356"/>
            <a:ext cx="5193926" cy="41439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08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E1E29D-6E8C-83F7-95AC-058F0862E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2962EB-5809-F81E-CFD7-9275C126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" y="457200"/>
            <a:ext cx="3771785" cy="1005840"/>
          </a:xfrm>
        </p:spPr>
        <p:txBody>
          <a:bodyPr/>
          <a:lstStyle/>
          <a:p>
            <a:r>
              <a:rPr lang="en-US" dirty="0"/>
              <a:t>Alpha products are NOT final products!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CE9C0E-2D79-DAAB-E6AA-453E11D10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463039"/>
            <a:ext cx="3944120" cy="5394325"/>
          </a:xfrm>
        </p:spPr>
        <p:txBody>
          <a:bodyPr>
            <a:normAutofit/>
          </a:bodyPr>
          <a:lstStyle/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Preliminary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For illustrative </a:t>
            </a:r>
            <a:br>
              <a:rPr lang="en-US" dirty="0"/>
            </a:br>
            <a:r>
              <a:rPr lang="en-US" dirty="0"/>
              <a:t>purposes only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Not authoritative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Under active development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Subject to change without notice</a:t>
            </a:r>
          </a:p>
          <a:p>
            <a:r>
              <a:rPr lang="en-US" i="1" dirty="0"/>
              <a:t>Feedback to: </a:t>
            </a:r>
            <a:r>
              <a:rPr lang="en-US" b="1" dirty="0">
                <a:solidFill>
                  <a:srgbClr val="C00000"/>
                </a:solidFill>
              </a:rPr>
              <a:t>ngs.feedback@noaa.gov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62611-2460-4C49-B2FC-FBE166462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225" y="548640"/>
            <a:ext cx="8328775" cy="63093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01F700-0F80-4779-8965-20CE223E3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760" y="4771072"/>
            <a:ext cx="1828800" cy="1828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B82B06-F480-EE37-2DA4-46A8BE799F04}"/>
              </a:ext>
            </a:extLst>
          </p:cNvPr>
          <p:cNvSpPr/>
          <p:nvPr/>
        </p:nvSpPr>
        <p:spPr>
          <a:xfrm>
            <a:off x="4035560" y="3207428"/>
            <a:ext cx="7851640" cy="4114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02A479-7F75-815B-62B1-8C2D3BE27361}"/>
              </a:ext>
            </a:extLst>
          </p:cNvPr>
          <p:cNvSpPr/>
          <p:nvPr/>
        </p:nvSpPr>
        <p:spPr>
          <a:xfrm>
            <a:off x="4035560" y="3663994"/>
            <a:ext cx="7851640" cy="27787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E3DB2-A391-A5B6-1928-F38E041FD58C}"/>
              </a:ext>
            </a:extLst>
          </p:cNvPr>
          <p:cNvSpPr txBox="1"/>
          <p:nvPr/>
        </p:nvSpPr>
        <p:spPr>
          <a:xfrm>
            <a:off x="6406897" y="627941"/>
            <a:ext cx="5693663" cy="492443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</a:rPr>
              <a:t>https://alpha.ngs.noaa.gov/index.shtml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48FD7C-F188-71B6-6E91-F17A66337C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01063" y="4313872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79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5D076-6F20-55B1-849D-B5E5C2E0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1B120A-96E5-C41C-5A29-B080F46E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457200"/>
            <a:ext cx="4833804" cy="1005840"/>
          </a:xfrm>
        </p:spPr>
        <p:txBody>
          <a:bodyPr>
            <a:normAutofit/>
          </a:bodyPr>
          <a:lstStyle/>
          <a:p>
            <a:r>
              <a:rPr lang="en-US" dirty="0"/>
              <a:t>Alpha SPCS2022 Home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125703-315C-FE57-46E3-7B9CE980D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39" y="1057557"/>
            <a:ext cx="4833805" cy="484632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https://alpha.ngs.noaa.gov /SPCS/index.shtml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Gives date last updated </a:t>
            </a:r>
            <a:br>
              <a:rPr lang="en-US" dirty="0"/>
            </a:br>
            <a:r>
              <a:rPr lang="en-US" dirty="0"/>
              <a:t>(on all SPCS2022 pages)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Links to other SPCS2022 pages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Link to online interactive maps (SPCS2022 Experience)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Link to alpha NCAT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Link for providing feedback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D0BA6-82C2-4297-95B1-5B1A3D680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245" y="0"/>
            <a:ext cx="7266755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47BF78-8B91-4F7C-A5DA-7AA21AF9A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595" y="4942840"/>
            <a:ext cx="1828800" cy="1828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FDD27A-9F66-3705-3930-9F70EB599883}"/>
              </a:ext>
            </a:extLst>
          </p:cNvPr>
          <p:cNvSpPr/>
          <p:nvPr/>
        </p:nvSpPr>
        <p:spPr>
          <a:xfrm>
            <a:off x="9580326" y="1463041"/>
            <a:ext cx="2443061" cy="2587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8333FD-98E9-7774-1B2F-E422E10293E9}"/>
              </a:ext>
            </a:extLst>
          </p:cNvPr>
          <p:cNvSpPr/>
          <p:nvPr/>
        </p:nvSpPr>
        <p:spPr>
          <a:xfrm>
            <a:off x="5141272" y="1994820"/>
            <a:ext cx="1454082" cy="58301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9013CC-A127-B539-C66A-D638D21EE6EB}"/>
              </a:ext>
            </a:extLst>
          </p:cNvPr>
          <p:cNvSpPr/>
          <p:nvPr/>
        </p:nvSpPr>
        <p:spPr>
          <a:xfrm>
            <a:off x="5141272" y="2937753"/>
            <a:ext cx="1454082" cy="1812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78ACFA-2CBB-964E-4E90-53384C882B01}"/>
              </a:ext>
            </a:extLst>
          </p:cNvPr>
          <p:cNvSpPr/>
          <p:nvPr/>
        </p:nvSpPr>
        <p:spPr>
          <a:xfrm>
            <a:off x="5141272" y="2581938"/>
            <a:ext cx="1454082" cy="1812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DA5C8C-A3B1-38FC-BE09-B07104228B1F}"/>
              </a:ext>
            </a:extLst>
          </p:cNvPr>
          <p:cNvSpPr/>
          <p:nvPr/>
        </p:nvSpPr>
        <p:spPr>
          <a:xfrm>
            <a:off x="5141272" y="2760764"/>
            <a:ext cx="1454082" cy="1812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C3B309-C8FA-C456-99B4-08926225178B}"/>
              </a:ext>
            </a:extLst>
          </p:cNvPr>
          <p:cNvSpPr/>
          <p:nvPr/>
        </p:nvSpPr>
        <p:spPr>
          <a:xfrm>
            <a:off x="5141272" y="3119010"/>
            <a:ext cx="1454082" cy="72341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C90555-C2F3-B22C-C964-8D5DA6DEA1E8}"/>
              </a:ext>
            </a:extLst>
          </p:cNvPr>
          <p:cNvSpPr/>
          <p:nvPr/>
        </p:nvSpPr>
        <p:spPr>
          <a:xfrm>
            <a:off x="5141272" y="2205424"/>
            <a:ext cx="1454082" cy="1812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275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D6D475-797B-4204-98CC-96B58084B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AD64C6-6EB7-C06D-7FB5-D1C29AD1B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 Information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4F15FC-8781-E3B0-FB02-1B020F90E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109" y="960120"/>
            <a:ext cx="3652269" cy="589724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Interactive tables</a:t>
            </a:r>
          </a:p>
          <a:p>
            <a:pPr marL="571500" lvl="1" indent="-285750"/>
            <a:r>
              <a:rPr lang="en-US" dirty="0"/>
              <a:t>Zone definitions</a:t>
            </a:r>
          </a:p>
          <a:p>
            <a:pPr marL="571500" lvl="1" indent="-285750"/>
            <a:r>
              <a:rPr lang="en-US" dirty="0"/>
              <a:t>Example coordinates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Downloadable data and other tables will be added later</a:t>
            </a:r>
            <a:endParaRPr lang="en-US" b="1" dirty="0"/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Note new protocol for grid origins</a:t>
            </a:r>
          </a:p>
          <a:p>
            <a:pPr marL="571500" lvl="1" indent="-285750"/>
            <a:r>
              <a:rPr lang="en-US" b="1" dirty="0"/>
              <a:t>Metric with exact whole number inter-national foot value</a:t>
            </a:r>
          </a:p>
          <a:p>
            <a:pPr marL="571500" lvl="1" indent="-285750"/>
            <a:r>
              <a:rPr lang="en-US" b="1" dirty="0"/>
              <a:t>Specified in SPCS2022 Procedures</a:t>
            </a:r>
          </a:p>
          <a:p>
            <a:pPr marL="571500" lvl="1" indent="-285750"/>
            <a:r>
              <a:rPr lang="en-US" b="1" i="1" dirty="0">
                <a:solidFill>
                  <a:srgbClr val="C00000"/>
                </a:solidFill>
              </a:rPr>
              <a:t>Stakeholder can adopt values they prefer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64DB34-9479-4009-B3B6-3C53F71BF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379" y="0"/>
            <a:ext cx="8453621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E8EBF4-B5F4-16E5-EDC4-5FA2C04D5E8F}"/>
              </a:ext>
            </a:extLst>
          </p:cNvPr>
          <p:cNvSpPr/>
          <p:nvPr/>
        </p:nvSpPr>
        <p:spPr>
          <a:xfrm>
            <a:off x="5982513" y="3429000"/>
            <a:ext cx="6060332" cy="160020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ECFF77-FAED-71CE-E910-8108038AD1B1}"/>
              </a:ext>
            </a:extLst>
          </p:cNvPr>
          <p:cNvSpPr/>
          <p:nvPr/>
        </p:nvSpPr>
        <p:spPr>
          <a:xfrm>
            <a:off x="5982513" y="5140259"/>
            <a:ext cx="6060332" cy="14259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756382-66FD-7887-CF53-792EDC2B73A1}"/>
              </a:ext>
            </a:extLst>
          </p:cNvPr>
          <p:cNvSpPr/>
          <p:nvPr/>
        </p:nvSpPr>
        <p:spPr>
          <a:xfrm>
            <a:off x="6066816" y="4095345"/>
            <a:ext cx="5878749" cy="6128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347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C2188D-F2DA-4468-B2CC-8C9286AEE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F7A94-BCF3-417D-9BEC-4C2953112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 definitions and design status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2159D6-12E7-FB82-DA90-C8DF1A1F6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0160"/>
            <a:ext cx="12192000" cy="55366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2758A6C-75B4-A705-1764-D70A3114F82E}"/>
              </a:ext>
            </a:extLst>
          </p:cNvPr>
          <p:cNvSpPr/>
          <p:nvPr/>
        </p:nvSpPr>
        <p:spPr>
          <a:xfrm>
            <a:off x="10583694" y="2431438"/>
            <a:ext cx="1608305" cy="21643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561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DA58F7-EAA9-CA2A-FF82-42594D761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0160"/>
            <a:ext cx="12192000" cy="42080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C2188D-F2DA-4468-B2CC-8C9286AEE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F7A94-BCF3-417D-9BEC-4C2953112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 definitions and design status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B834E6-79CD-03D5-59FF-5A70BC5430AD}"/>
              </a:ext>
            </a:extLst>
          </p:cNvPr>
          <p:cNvSpPr/>
          <p:nvPr/>
        </p:nvSpPr>
        <p:spPr>
          <a:xfrm>
            <a:off x="10583694" y="2431438"/>
            <a:ext cx="1608305" cy="21643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93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DA58F7-EAA9-CA2A-FF82-42594D761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1459106" cy="74066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C2188D-F2DA-4468-B2CC-8C9286AEE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46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67319B-6F33-21EA-3D8E-F565F49C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3B71DB-E054-3C0B-9D03-93E9B10F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26F92-22F6-A454-7422-EC05A5354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4846320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 you associated with any of the following SPCS2022 stakeholder groups in your state?  (select all that apply)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44F1C3-58D6-CB13-9977-558290B5E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0" t="24841" r="33500" b="1971"/>
          <a:stretch/>
        </p:blipFill>
        <p:spPr>
          <a:xfrm>
            <a:off x="457200" y="2834640"/>
            <a:ext cx="10058400" cy="384048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4AB432-1A2A-2D15-DCD4-3902BD1DDA51}"/>
              </a:ext>
            </a:extLst>
          </p:cNvPr>
          <p:cNvSpPr txBox="1"/>
          <p:nvPr/>
        </p:nvSpPr>
        <p:spPr>
          <a:xfrm>
            <a:off x="8412480" y="2377440"/>
            <a:ext cx="3779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835 of 1311 attendees responded</a:t>
            </a:r>
          </a:p>
        </p:txBody>
      </p:sp>
    </p:spTree>
    <p:extLst>
      <p:ext uri="{BB962C8B-B14F-4D97-AF65-F5344CB8AC3E}">
        <p14:creationId xmlns:p14="http://schemas.microsoft.com/office/powerpoint/2010/main" val="324108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C2188D-F2DA-4468-B2CC-8C9286AEE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DA58F7-EAA9-CA2A-FF82-42594D761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67106" y="0"/>
            <a:ext cx="21459106" cy="74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33977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FE637F-B3A9-B818-02B2-62DC344F2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0160"/>
            <a:ext cx="12192000" cy="46530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389614-80A8-4065-B3A5-84E29D1AB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46FAEEC-E16F-4003-95CF-CE2D39F88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coordinates and distortion values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BC9F1A-FA18-7D8C-2F3B-B4619BAEE15E}"/>
              </a:ext>
            </a:extLst>
          </p:cNvPr>
          <p:cNvSpPr/>
          <p:nvPr/>
        </p:nvSpPr>
        <p:spPr>
          <a:xfrm>
            <a:off x="10583694" y="2538446"/>
            <a:ext cx="1608305" cy="21643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106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5056EB-875F-1F5E-9412-0C97D383C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CE854-52BD-D1CE-CE35-A18837B28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9407022" cy="74066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ADB419-03FC-EA64-1033-D016B9ED66CF}"/>
              </a:ext>
            </a:extLst>
          </p:cNvPr>
          <p:cNvSpPr/>
          <p:nvPr/>
        </p:nvSpPr>
        <p:spPr>
          <a:xfrm>
            <a:off x="4231531" y="2323220"/>
            <a:ext cx="7101191" cy="40289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737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916222-1A57-856F-ECE7-C4A4C23B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86B914-B885-7CE7-6222-E88B33989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15022" y="0"/>
            <a:ext cx="19407022" cy="74066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7F7C52-CBA9-3BB4-F92B-0890F02A03AB}"/>
              </a:ext>
            </a:extLst>
          </p:cNvPr>
          <p:cNvSpPr/>
          <p:nvPr/>
        </p:nvSpPr>
        <p:spPr>
          <a:xfrm>
            <a:off x="3229588" y="2323220"/>
            <a:ext cx="2198446" cy="40289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555B82-80B0-31D7-D7A9-AAC4B76A5CDD}"/>
              </a:ext>
            </a:extLst>
          </p:cNvPr>
          <p:cNvSpPr/>
          <p:nvPr/>
        </p:nvSpPr>
        <p:spPr>
          <a:xfrm>
            <a:off x="7655670" y="2323220"/>
            <a:ext cx="3229582" cy="40289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45316E-8C37-8C9F-E79B-235E21D9965A}"/>
              </a:ext>
            </a:extLst>
          </p:cNvPr>
          <p:cNvSpPr/>
          <p:nvPr/>
        </p:nvSpPr>
        <p:spPr>
          <a:xfrm>
            <a:off x="10885252" y="2323220"/>
            <a:ext cx="1289304" cy="40289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C482CF-678C-7277-B50E-F887C214E367}"/>
              </a:ext>
            </a:extLst>
          </p:cNvPr>
          <p:cNvSpPr/>
          <p:nvPr/>
        </p:nvSpPr>
        <p:spPr>
          <a:xfrm>
            <a:off x="5428034" y="2323219"/>
            <a:ext cx="2227636" cy="402894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86125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5D076-6F20-55B1-849D-B5E5C2E0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D0BA6-82C2-4297-95B1-5B1A3D680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102"/>
          <a:stretch/>
        </p:blipFill>
        <p:spPr>
          <a:xfrm>
            <a:off x="1314649" y="548005"/>
            <a:ext cx="9562702" cy="62179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17B9F7-5648-E247-1788-7740E9562016}"/>
              </a:ext>
            </a:extLst>
          </p:cNvPr>
          <p:cNvSpPr/>
          <p:nvPr/>
        </p:nvSpPr>
        <p:spPr>
          <a:xfrm>
            <a:off x="1645920" y="3657600"/>
            <a:ext cx="1828800" cy="2743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97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DE4E1-E4CA-4BAE-A87A-05B0D39E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4F47D3-C68B-9599-9102-E4E729EC0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" y="457200"/>
            <a:ext cx="4484823" cy="1005840"/>
          </a:xfrm>
        </p:spPr>
        <p:txBody>
          <a:bodyPr/>
          <a:lstStyle/>
          <a:p>
            <a:r>
              <a:rPr lang="en-US" dirty="0"/>
              <a:t>Linear Distortion Maps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D18E82-4FFA-F0C6-368A-11BCD3A5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38" y="964010"/>
            <a:ext cx="4484822" cy="5728620"/>
          </a:xfrm>
        </p:spPr>
        <p:txBody>
          <a:bodyPr>
            <a:normAutofit/>
          </a:bodyPr>
          <a:lstStyle/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Static map images</a:t>
            </a:r>
          </a:p>
          <a:p>
            <a:pPr marL="574675" lvl="1" indent="-282575"/>
            <a:r>
              <a:rPr lang="en-US" dirty="0"/>
              <a:t>Include performance statistics</a:t>
            </a:r>
          </a:p>
          <a:p>
            <a:pPr marL="574675" lvl="1" indent="-282575"/>
            <a:r>
              <a:rPr lang="en-US" dirty="0"/>
              <a:t>Includes SPCS 83 for comparison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Only CONUS and Alaska</a:t>
            </a:r>
          </a:p>
          <a:p>
            <a:pPr marL="574675" lvl="1" indent="-282575"/>
            <a:r>
              <a:rPr lang="en-US" dirty="0"/>
              <a:t>These and other areas will be on future “Download Maps </a:t>
            </a:r>
            <a:br>
              <a:rPr lang="en-US" dirty="0"/>
            </a:br>
            <a:r>
              <a:rPr lang="en-US" dirty="0"/>
              <a:t>&amp; Data” page</a:t>
            </a:r>
          </a:p>
          <a:p>
            <a:pPr marL="574675" lvl="1" indent="-282575"/>
            <a:r>
              <a:rPr lang="en-US" dirty="0"/>
              <a:t>Will include data used to create maps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Links to online interactive maps and alpha NCAT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High resolution images when click on thumbnail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CF38C5-EE01-4C9C-A3C4-B5B092D8B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263" y="0"/>
            <a:ext cx="7615737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69182C-8B87-4B48-2A7A-F9EB1F69B517}"/>
              </a:ext>
            </a:extLst>
          </p:cNvPr>
          <p:cNvSpPr/>
          <p:nvPr/>
        </p:nvSpPr>
        <p:spPr>
          <a:xfrm>
            <a:off x="6589906" y="3823389"/>
            <a:ext cx="5474080" cy="4114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2CEB18-EB12-0655-CFB7-63006F6D5033}"/>
              </a:ext>
            </a:extLst>
          </p:cNvPr>
          <p:cNvSpPr/>
          <p:nvPr/>
        </p:nvSpPr>
        <p:spPr>
          <a:xfrm>
            <a:off x="6589906" y="4283636"/>
            <a:ext cx="5474080" cy="54439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0515E8-D024-B765-3F6D-B5DCBC32DE1A}"/>
              </a:ext>
            </a:extLst>
          </p:cNvPr>
          <p:cNvSpPr/>
          <p:nvPr/>
        </p:nvSpPr>
        <p:spPr>
          <a:xfrm>
            <a:off x="6626482" y="5291328"/>
            <a:ext cx="2602862" cy="148742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526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FD5DBB-52CB-49EC-91CF-D893193C7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A19FFD-C13E-A4D7-0B11-3DD47B6DC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5D076-6F20-55B1-849D-B5E5C2E0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D0BA6-82C2-4297-95B1-5B1A3D680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102"/>
          <a:stretch/>
        </p:blipFill>
        <p:spPr>
          <a:xfrm>
            <a:off x="1314649" y="548005"/>
            <a:ext cx="9562702" cy="62179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D67DCE-7E9A-6255-5F2B-9C1C9A1650A4}"/>
              </a:ext>
            </a:extLst>
          </p:cNvPr>
          <p:cNvSpPr/>
          <p:nvPr/>
        </p:nvSpPr>
        <p:spPr>
          <a:xfrm>
            <a:off x="1645920" y="3913632"/>
            <a:ext cx="1828800" cy="2743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33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7F46BC-17FF-0495-DDC8-E33502F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F47CA1-70AF-D5E1-840C-A8CFCCF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" y="457200"/>
            <a:ext cx="3853319" cy="1005840"/>
          </a:xfrm>
        </p:spPr>
        <p:txBody>
          <a:bodyPr/>
          <a:lstStyle/>
          <a:p>
            <a:r>
              <a:rPr lang="en-US" dirty="0"/>
              <a:t>ArcGIS Online SPCS2022 Experience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773F6-9DC9-840B-AED7-0EBB520C4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" y="1463040"/>
            <a:ext cx="3853318" cy="50292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Online interactive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Shows distortion and gives projection definitions</a:t>
            </a:r>
          </a:p>
          <a:p>
            <a:pPr marL="573088" lvl="1" indent="-285750"/>
            <a:r>
              <a:rPr lang="en-US" dirty="0"/>
              <a:t>Zone parameters not all given to full precision</a:t>
            </a:r>
          </a:p>
          <a:p>
            <a:pPr marL="573088" lvl="1" indent="-285750"/>
            <a:r>
              <a:rPr lang="en-US" dirty="0"/>
              <a:t>Cannot get distortion values from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 to create SPCS 83 version for comparison (maybe UTM, too)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4F2730-0081-6BC1-F2A2-5781F168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759" y="0"/>
            <a:ext cx="8247241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A1F35D-63FA-A2A1-5367-6E8609AD865F}"/>
              </a:ext>
            </a:extLst>
          </p:cNvPr>
          <p:cNvSpPr/>
          <p:nvPr/>
        </p:nvSpPr>
        <p:spPr>
          <a:xfrm>
            <a:off x="4060196" y="1158240"/>
            <a:ext cx="1596892" cy="11216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6E099A-BCF9-5FDA-C09E-70355E7A46EE}"/>
              </a:ext>
            </a:extLst>
          </p:cNvPr>
          <p:cNvSpPr/>
          <p:nvPr/>
        </p:nvSpPr>
        <p:spPr>
          <a:xfrm>
            <a:off x="10070592" y="996696"/>
            <a:ext cx="1993392" cy="3651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73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576E24-F818-E5FF-3191-94CECCCC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268177-DE13-59A3-FAA2-8FBAA0663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"/>
            <a:ext cx="12192000" cy="68552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38CD8A-6EDB-D615-43DA-C1BC19670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0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67319B-6F33-21EA-3D8E-F565F49C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3B71DB-E054-3C0B-9D03-93E9B10F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26F92-22F6-A454-7422-EC05A5354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1125"/>
            <a:ext cx="11247120" cy="48463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 you scale State Plane coordinates to bring them “to ground” (i.e., to reduce linear distortion at the topographic surface)</a:t>
            </a:r>
            <a:r>
              <a:rPr lang="en-US" sz="3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B8C1CB-986D-A652-4263-A3077A7A2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3" t="24781" r="33501" b="1855"/>
          <a:stretch/>
        </p:blipFill>
        <p:spPr>
          <a:xfrm>
            <a:off x="457200" y="2834640"/>
            <a:ext cx="10058400" cy="384048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263801-190B-1BB9-2716-0C44DCC5A086}"/>
              </a:ext>
            </a:extLst>
          </p:cNvPr>
          <p:cNvSpPr txBox="1"/>
          <p:nvPr/>
        </p:nvSpPr>
        <p:spPr>
          <a:xfrm>
            <a:off x="8412480" y="2377440"/>
            <a:ext cx="3779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855 of 1311 attendees responded</a:t>
            </a:r>
          </a:p>
        </p:txBody>
      </p:sp>
    </p:spTree>
    <p:extLst>
      <p:ext uri="{BB962C8B-B14F-4D97-AF65-F5344CB8AC3E}">
        <p14:creationId xmlns:p14="http://schemas.microsoft.com/office/powerpoint/2010/main" val="22304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76B15F-A613-EC56-428A-5E0F2537A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65B530-5C86-CDE5-B984-BECEE1EEE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"/>
            <a:ext cx="12192000" cy="6855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6B0707-B419-CDFD-1E08-43B1C0ABD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91"/>
            <a:ext cx="12192000" cy="6855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90A928-ACBD-B5BD-572B-02F936FA9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91"/>
            <a:ext cx="12192000" cy="6855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95841A-D57F-08EA-D4F2-709623054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5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3AF209-970E-0D01-6502-3204751CC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91"/>
            <a:ext cx="12192000" cy="6855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1ACAE2-4425-A04D-953B-A0E10EEF67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91"/>
            <a:ext cx="12192000" cy="68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2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DA527E-2EC6-CFCC-2FA1-3FD026625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E816B4-8553-1DEA-A46A-C1A1E0990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"/>
            <a:ext cx="12192000" cy="68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7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0A3D7A-1634-0A83-6E44-DAA1DE4E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9A80FB-18ED-6FD2-1BA6-85DABF696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"/>
            <a:ext cx="12192000" cy="6855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F4C67A-FD5A-9EE0-3EBF-F2C9DD641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5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111993-7BF7-2CE6-AFFD-87FFCC76F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5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DD084A-972B-E0DB-3F8C-0EF8E1751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5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D1901-2FF4-8FBC-AB9F-9CAA024E8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91"/>
            <a:ext cx="12192000" cy="68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0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79FA14-73D2-0357-D084-65E5B2DC0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ACF183-0392-3F15-241C-945657744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0CF9C7-3905-2BDD-EC29-A4129ADB8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3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5D076-6F20-55B1-849D-B5E5C2E0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D0BA6-82C2-4297-95B1-5B1A3D680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102"/>
          <a:stretch/>
        </p:blipFill>
        <p:spPr>
          <a:xfrm>
            <a:off x="1314649" y="548005"/>
            <a:ext cx="9562702" cy="62179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803E75-7BEC-4B1B-7214-66F31222ED13}"/>
              </a:ext>
            </a:extLst>
          </p:cNvPr>
          <p:cNvSpPr/>
          <p:nvPr/>
        </p:nvSpPr>
        <p:spPr>
          <a:xfrm>
            <a:off x="1645920" y="4145280"/>
            <a:ext cx="1828800" cy="2743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31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67319B-6F33-21EA-3D8E-F565F49C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3B71DB-E054-3C0B-9D03-93E9B10F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26F92-22F6-A454-7422-EC05A5354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1125"/>
            <a:ext cx="11247120" cy="48463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sz="3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 you use the NGS Coordinate Conversion and Transformation Tool (NCAT)?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C3456-62E4-C13A-5E63-608088BB8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3" t="34869" r="33501" b="1243"/>
          <a:stretch/>
        </p:blipFill>
        <p:spPr>
          <a:xfrm>
            <a:off x="457200" y="2834640"/>
            <a:ext cx="10058400" cy="238887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F888E7-1B61-ACD5-29D3-9B38723971EF}"/>
              </a:ext>
            </a:extLst>
          </p:cNvPr>
          <p:cNvSpPr txBox="1"/>
          <p:nvPr/>
        </p:nvSpPr>
        <p:spPr>
          <a:xfrm>
            <a:off x="8412480" y="2377440"/>
            <a:ext cx="3779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816 of 1311 attendees responded</a:t>
            </a:r>
          </a:p>
        </p:txBody>
      </p:sp>
    </p:spTree>
    <p:extLst>
      <p:ext uri="{BB962C8B-B14F-4D97-AF65-F5344CB8AC3E}">
        <p14:creationId xmlns:p14="http://schemas.microsoft.com/office/powerpoint/2010/main" val="406839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5D076-6F20-55B1-849D-B5E5C2E0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D0BA6-82C2-4297-95B1-5B1A3D680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102"/>
          <a:stretch/>
        </p:blipFill>
        <p:spPr>
          <a:xfrm>
            <a:off x="1314649" y="548005"/>
            <a:ext cx="9562702" cy="62179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CAC7BA-EA0A-19AA-4FEA-9CCF5018F9B2}"/>
              </a:ext>
            </a:extLst>
          </p:cNvPr>
          <p:cNvSpPr/>
          <p:nvPr/>
        </p:nvSpPr>
        <p:spPr>
          <a:xfrm>
            <a:off x="1645920" y="4401312"/>
            <a:ext cx="1828800" cy="2743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82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/>
        </p:nvSpPr>
        <p:spPr>
          <a:xfrm>
            <a:off x="0" y="841282"/>
            <a:ext cx="12192000" cy="5801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36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NGS Coordinate Conversion and Transformation Tool</a:t>
            </a:r>
          </a:p>
          <a:p>
            <a:pPr algn="ctr" defTabSz="1219170">
              <a:buClr>
                <a:srgbClr val="000000"/>
              </a:buClr>
              <a:buSzPts val="3600"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(NCAT)</a:t>
            </a:r>
          </a:p>
          <a:p>
            <a:pPr algn="ctr" defTabSz="1219170">
              <a:buClr>
                <a:srgbClr val="000000"/>
              </a:buClr>
              <a:buSzPts val="3600"/>
            </a:pP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Alpha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154152" y="196357"/>
            <a:ext cx="11869683" cy="617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3200"/>
              <a:defRPr/>
            </a:pPr>
            <a:r>
              <a:rPr lang="en-US" sz="42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NCAT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2400"/>
              <a:defRPr/>
            </a:pPr>
            <a:endParaRPr sz="32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one-stop solution for coordinate conversion and transformation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Revamps and modernizes Geodetic Toolkit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Toolkit modernization is an integral part of NSRS modernization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</a:pP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4066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154152" y="196357"/>
            <a:ext cx="11869683" cy="617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3200"/>
              <a:defRPr/>
            </a:pPr>
            <a:r>
              <a:rPr lang="en-US" sz="42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NCAT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2400"/>
              <a:defRPr/>
            </a:pPr>
            <a:endParaRPr sz="32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Multiple ways of access: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Single point conversion/transformation 	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Multi-point conversion/transformation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NCAT download (for conversions only)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NCAT + grids download (for conversions and 		transformations)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NCAT API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Grids download ( for custom software)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39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F29F59AF-2088-8118-A8DE-AB2C794D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22122-6FE0-8E4C-BB65-C03A87AD1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734800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State Plane Coordinate System of 2022 (SPCS2022)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10298C-31DE-5371-171D-941A885C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7140"/>
            <a:ext cx="11247120" cy="49673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Part of modernizing the </a:t>
            </a:r>
            <a:r>
              <a:rPr lang="en-US" b="1" i="1" dirty="0"/>
              <a:t>National Spatial Reference System (NSRS) </a:t>
            </a: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Third generation of State Plane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First in 1930s (SPCS 27), second in 1980s (SPCS 83)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Same 3 map projection types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Same ellipsoid as SPCS 83 (GRS 80)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Same as existing State Plane, </a:t>
            </a:r>
            <a:r>
              <a:rPr lang="en-US" b="1" i="1" dirty="0"/>
              <a:t>but different…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Based on new terrestrial reference frames instead of NAD 83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More zones, most designed by state stakeholders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Designed to reduce linear distortion at topographic surface </a:t>
            </a:r>
            <a:br>
              <a:rPr lang="en-US" dirty="0"/>
            </a:br>
            <a:r>
              <a:rPr lang="en-US" dirty="0"/>
              <a:t>(i.e., reduce difference between “grid” and “ground” distances)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231002-14DB-9EAB-B52D-985EC9856993}"/>
              </a:ext>
            </a:extLst>
          </p:cNvPr>
          <p:cNvGrpSpPr>
            <a:grpSpLocks noChangeAspect="1"/>
          </p:cNvGrpSpPr>
          <p:nvPr/>
        </p:nvGrpSpPr>
        <p:grpSpPr>
          <a:xfrm>
            <a:off x="10377056" y="1643912"/>
            <a:ext cx="1536685" cy="1737360"/>
            <a:chOff x="7325342" y="2752292"/>
            <a:chExt cx="2970729" cy="335867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6CBB8B3-ADA6-13B5-BED4-48438355903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6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C156DBF1-39B8-0662-0C02-9653028FF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65137450-061C-6E84-943E-E4D973C77EF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00403055-43CA-8006-69A7-81637FC93552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03B395-105D-F447-738A-8CEEFF9ED08B}"/>
              </a:ext>
            </a:extLst>
          </p:cNvPr>
          <p:cNvGrpSpPr>
            <a:grpSpLocks noChangeAspect="1"/>
          </p:cNvGrpSpPr>
          <p:nvPr/>
        </p:nvGrpSpPr>
        <p:grpSpPr>
          <a:xfrm>
            <a:off x="10419570" y="3536545"/>
            <a:ext cx="1494171" cy="1737360"/>
            <a:chOff x="3146775" y="2376862"/>
            <a:chExt cx="2566588" cy="298432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CB22075-C343-85AD-6693-974A6F79DB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1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97F6C99B-4440-998E-ACD6-DBE2B519E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2" name="Can 193">
              <a:extLst>
                <a:ext uri="{FF2B5EF4-FFF2-40B4-BE49-F238E27FC236}">
                  <a16:creationId xmlns:a16="http://schemas.microsoft.com/office/drawing/2014/main" id="{FEA5F5E5-2E05-BEBD-9C6A-449484AC1D82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pSp>
          <p:nvGrpSpPr>
            <p:cNvPr id="13" name="Group 197">
              <a:extLst>
                <a:ext uri="{FF2B5EF4-FFF2-40B4-BE49-F238E27FC236}">
                  <a16:creationId xmlns:a16="http://schemas.microsoft.com/office/drawing/2014/main" id="{47FFC20D-CA28-39E7-2823-FFFA5197C52E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33E0C322-AF80-8856-1EA9-3BCD6AC1DB1F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589567F0-6A5B-BC54-7177-51D52C19815C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5059BB-98D2-3743-367E-A3B6EBA844A0}"/>
              </a:ext>
            </a:extLst>
          </p:cNvPr>
          <p:cNvGrpSpPr>
            <a:grpSpLocks noChangeAspect="1"/>
          </p:cNvGrpSpPr>
          <p:nvPr/>
        </p:nvGrpSpPr>
        <p:grpSpPr>
          <a:xfrm>
            <a:off x="10439664" y="5136503"/>
            <a:ext cx="1315196" cy="1463040"/>
            <a:chOff x="6278958" y="2234374"/>
            <a:chExt cx="2307227" cy="256658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4AE6878-8C61-0C5D-4BDC-5418F758722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8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621D21C0-21A7-2253-5117-5E4C1F04D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9" name="Can 195">
              <a:extLst>
                <a:ext uri="{FF2B5EF4-FFF2-40B4-BE49-F238E27FC236}">
                  <a16:creationId xmlns:a16="http://schemas.microsoft.com/office/drawing/2014/main" id="{CC3976C1-F58B-C611-4FC5-483A3BDCD124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5D2F3D47-48BB-77FB-BC6E-B84F77B53D2F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BD5D731-5ECC-7FBE-5DB3-57E30BC2979F}"/>
              </a:ext>
            </a:extLst>
          </p:cNvPr>
          <p:cNvSpPr txBox="1"/>
          <p:nvPr/>
        </p:nvSpPr>
        <p:spPr>
          <a:xfrm>
            <a:off x="9222383" y="3613653"/>
            <a:ext cx="1128132" cy="49244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Transverse Mercator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160FDD-D7A1-DD4A-85DC-0EECBEE94F2F}"/>
              </a:ext>
            </a:extLst>
          </p:cNvPr>
          <p:cNvSpPr txBox="1"/>
          <p:nvPr/>
        </p:nvSpPr>
        <p:spPr>
          <a:xfrm>
            <a:off x="9434285" y="4951876"/>
            <a:ext cx="948871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Hotine Oblique Mercator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54A7EC-FA66-AD8B-87DB-13CE5B0E0EFB}"/>
              </a:ext>
            </a:extLst>
          </p:cNvPr>
          <p:cNvSpPr txBox="1"/>
          <p:nvPr/>
        </p:nvSpPr>
        <p:spPr>
          <a:xfrm>
            <a:off x="9609415" y="1872725"/>
            <a:ext cx="1136364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25717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Lambert Conformal Conic</a:t>
            </a:r>
          </a:p>
        </p:txBody>
      </p:sp>
    </p:spTree>
    <p:extLst>
      <p:ext uri="{BB962C8B-B14F-4D97-AF65-F5344CB8AC3E}">
        <p14:creationId xmlns:p14="http://schemas.microsoft.com/office/powerpoint/2010/main" val="153944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557620" y="-937784"/>
            <a:ext cx="11869683" cy="662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3200"/>
              <a:defRPr/>
            </a:pPr>
            <a:r>
              <a:rPr lang="en-US" sz="42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NCAT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API vs Download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57620" y="2676175"/>
          <a:ext cx="81280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88319716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187891162"/>
                    </a:ext>
                  </a:extLst>
                </a:gridCol>
              </a:tblGrid>
              <a:tr h="501312">
                <a:tc>
                  <a:txBody>
                    <a:bodyPr/>
                    <a:lstStyle/>
                    <a:p>
                      <a:r>
                        <a:rPr lang="en-US" sz="2500" dirty="0"/>
                        <a:t>API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Download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907514953"/>
                  </a:ext>
                </a:extLst>
              </a:tr>
              <a:tr h="501312">
                <a:tc>
                  <a:txBody>
                    <a:bodyPr/>
                    <a:lstStyle/>
                    <a:p>
                      <a:r>
                        <a:rPr lang="en-US" sz="2500" dirty="0"/>
                        <a:t>Platform independent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Platform independent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40993968"/>
                  </a:ext>
                </a:extLst>
              </a:tr>
              <a:tr h="880703">
                <a:tc>
                  <a:txBody>
                    <a:bodyPr/>
                    <a:lstStyle/>
                    <a:p>
                      <a:r>
                        <a:rPr lang="en-US" sz="2500" dirty="0"/>
                        <a:t>Internet</a:t>
                      </a:r>
                      <a:r>
                        <a:rPr lang="en-US" sz="2500" baseline="0" dirty="0"/>
                        <a:t> access required</a:t>
                      </a:r>
                      <a:endParaRPr lang="en-US" sz="25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No</a:t>
                      </a:r>
                      <a:r>
                        <a:rPr lang="en-US" sz="2500" baseline="0" dirty="0"/>
                        <a:t> internet access required</a:t>
                      </a:r>
                      <a:endParaRPr lang="en-US" sz="25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26350529"/>
                  </a:ext>
                </a:extLst>
              </a:tr>
              <a:tr h="501312">
                <a:tc>
                  <a:txBody>
                    <a:bodyPr/>
                    <a:lstStyle/>
                    <a:p>
                      <a:r>
                        <a:rPr lang="en-US" sz="2500" dirty="0"/>
                        <a:t>Updates are automatic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Updates are manual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1355475"/>
                  </a:ext>
                </a:extLst>
              </a:tr>
              <a:tr h="501312">
                <a:tc>
                  <a:txBody>
                    <a:bodyPr/>
                    <a:lstStyle/>
                    <a:p>
                      <a:r>
                        <a:rPr lang="en-US" sz="2500" dirty="0"/>
                        <a:t>Command line access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Command line access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42980816"/>
                  </a:ext>
                </a:extLst>
              </a:tr>
              <a:tr h="880703">
                <a:tc>
                  <a:txBody>
                    <a:bodyPr/>
                    <a:lstStyle/>
                    <a:p>
                      <a:r>
                        <a:rPr lang="en-US" sz="2500" dirty="0"/>
                        <a:t>Access is through API calls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Access is through library calls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60318186"/>
                  </a:ext>
                </a:extLst>
              </a:tr>
              <a:tr h="880703">
                <a:tc>
                  <a:txBody>
                    <a:bodyPr/>
                    <a:lstStyle/>
                    <a:p>
                      <a:r>
                        <a:rPr lang="en-US" sz="2500" dirty="0"/>
                        <a:t>Backward compatibility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Backward compatibility may not be guaranteed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85060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74776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154152" y="196357"/>
            <a:ext cx="11869683" cy="617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3200"/>
              <a:defRPr/>
            </a:pPr>
            <a:r>
              <a:rPr lang="en-US" sz="42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NCAT Conversion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2400"/>
              <a:defRPr/>
            </a:pPr>
            <a:endParaRPr sz="32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Supports geodetic to projected coordinate (SPC,UTM,USNG,XYZ) conversion and vice versa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Supports conversion between two SPC zones or two UTM zones for all access modes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Allows override to auto picked zones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Auto pick of SPC zone option is not available from the download package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43400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154152" y="196357"/>
            <a:ext cx="11869683" cy="617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3200"/>
              <a:defRPr/>
            </a:pPr>
            <a:r>
              <a:rPr lang="en-US" sz="42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NCAT Transformation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2400"/>
              <a:defRPr/>
            </a:pPr>
            <a:endParaRPr sz="32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89" indent="-457189" defTabSz="1219170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Uses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Nadcon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5.0 for horizontal and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Vertcon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3.0 for vertical transformation</a:t>
            </a:r>
          </a:p>
          <a:p>
            <a:pPr marL="457189" indent="-457189" defTabSz="1219170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Transformation only available for supported regions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Visit </a:t>
            </a:r>
            <a:r>
              <a:rPr lang="en-US" sz="21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Nadcon</a:t>
            </a:r>
            <a:r>
              <a:rPr lang="en-US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5.0, </a:t>
            </a:r>
            <a:r>
              <a:rPr lang="en-US" sz="2133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Vertcon</a:t>
            </a:r>
            <a:r>
              <a:rPr lang="en-US" sz="21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3.0, or NCAT API pages to learn more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41200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154152" y="196357"/>
            <a:ext cx="11869683" cy="617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3200"/>
              <a:defRPr/>
            </a:pPr>
            <a:r>
              <a:rPr lang="en-US" sz="42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NCAT API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2400"/>
              <a:defRPr/>
            </a:pPr>
            <a:endParaRPr sz="32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189" indent="-457189" defTabSz="1219170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Delivered in JSON format</a:t>
            </a:r>
          </a:p>
          <a:p>
            <a:pPr marL="457189" indent="-457189" defTabSz="1219170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Easy to consume and parse</a:t>
            </a:r>
          </a:p>
          <a:p>
            <a:pPr marL="457189" indent="-457189" defTabSz="1219170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 API link for metadata available for keys used in JSON</a:t>
            </a:r>
          </a:p>
          <a:p>
            <a:pPr marL="457189" indent="-457189" defTabSz="1219170"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Rate limits apply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	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80500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154152" y="182179"/>
            <a:ext cx="11869683" cy="617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3200"/>
              <a:defRPr/>
            </a:pPr>
            <a:r>
              <a:rPr lang="en-US" sz="4267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NCAT Web Interface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2400"/>
              <a:defRPr/>
            </a:pPr>
            <a:endParaRPr sz="32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Dynamic user interface, responsive design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Supports multiple export formats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Simple format for upload</a:t>
            </a: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Custom format for export</a:t>
            </a:r>
          </a:p>
          <a:p>
            <a:pPr defTabSz="1219170">
              <a:buClr>
                <a:srgbClr val="000000"/>
              </a:buClr>
              <a:buSzPts val="2400"/>
              <a:defRPr/>
            </a:pP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761981" indent="-761981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9607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/>
          <p:nvPr/>
        </p:nvSpPr>
        <p:spPr>
          <a:xfrm>
            <a:off x="0" y="841283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3600"/>
              <a:defRPr/>
            </a:pPr>
            <a:r>
              <a:rPr lang="en-US" sz="4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NCAT Tutorial</a:t>
            </a:r>
            <a:endParaRPr sz="48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>
            <a:off x="0" y="2177853"/>
            <a:ext cx="12192000" cy="492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buSzPts val="24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vailable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under the “About..” tab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06390" defTabSz="1219170">
              <a:buClr>
                <a:srgbClr val="000000"/>
              </a:buClr>
              <a:buSzPts val="2400"/>
              <a:defRPr/>
            </a:pPr>
            <a:endParaRPr sz="32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indent="-609585" defTabSz="1219170">
              <a:buClr>
                <a:srgbClr val="000000"/>
              </a:buClr>
              <a:buSzPts val="2400"/>
              <a:buFont typeface="Arial"/>
              <a:buChar char="•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 1- NCAT Conversions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06390" defTabSz="1219170">
              <a:buClr>
                <a:srgbClr val="000000"/>
              </a:buClr>
              <a:buSzPts val="2400"/>
              <a:defRPr/>
            </a:pPr>
            <a:endParaRPr sz="32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indent="-609585" defTabSz="1219170"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Part 2- 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NCAT Transformations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609585" indent="-406390" defTabSz="1219170">
              <a:buClr>
                <a:srgbClr val="000000"/>
              </a:buClr>
              <a:buSzPts val="2400"/>
              <a:defRPr/>
            </a:pPr>
            <a:endParaRPr sz="32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buSzPts val="1800"/>
              <a:defRPr/>
            </a:pPr>
            <a:endParaRPr sz="24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13579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/>
          <p:nvPr/>
        </p:nvSpPr>
        <p:spPr>
          <a:xfrm>
            <a:off x="0" y="841283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NCAT Live Demo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77835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D45A74-8485-425F-92D4-C2C7B60E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4B2BFA-DA0D-68B7-44DA-87AAB5018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" y="457200"/>
            <a:ext cx="5040067" cy="1005840"/>
          </a:xfrm>
        </p:spPr>
        <p:txBody>
          <a:bodyPr/>
          <a:lstStyle/>
          <a:p>
            <a:r>
              <a:rPr lang="en-US" dirty="0"/>
              <a:t>Learn More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CB7BDD-8040-0191-0734-1901D2FAA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37" y="1005840"/>
            <a:ext cx="4414109" cy="5687568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NOAA Special Pub NOS NGS 13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Paper on SPCS2022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Updated SPCS2022 Policy and Procedures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Other information and resources</a:t>
            </a:r>
          </a:p>
          <a:p>
            <a:pPr marL="971550" lvl="1" indent="-285750">
              <a:spcBef>
                <a:spcPts val="1200"/>
              </a:spcBef>
            </a:pPr>
            <a:r>
              <a:rPr lang="en-US" dirty="0"/>
              <a:t>Legislation</a:t>
            </a:r>
          </a:p>
          <a:p>
            <a:pPr marL="971550" lvl="1" indent="-285750">
              <a:spcBef>
                <a:spcPts val="1200"/>
              </a:spcBef>
            </a:pPr>
            <a:r>
              <a:rPr lang="en-US" dirty="0"/>
              <a:t>SPCS2022 definitions in registries</a:t>
            </a:r>
          </a:p>
          <a:p>
            <a:pPr marL="971550" lvl="1" indent="-285750">
              <a:spcBef>
                <a:spcPts val="1200"/>
              </a:spcBef>
            </a:pPr>
            <a:r>
              <a:rPr lang="en-US" dirty="0"/>
              <a:t>UTM and USNG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Webinars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1EBE88-91B6-4311-B024-D5BB19D52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500"/>
          <a:stretch/>
        </p:blipFill>
        <p:spPr>
          <a:xfrm>
            <a:off x="4505546" y="-635"/>
            <a:ext cx="7686454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2B5E40-FD8C-3DD6-1C35-757996C12703}"/>
              </a:ext>
            </a:extLst>
          </p:cNvPr>
          <p:cNvSpPr/>
          <p:nvPr/>
        </p:nvSpPr>
        <p:spPr>
          <a:xfrm>
            <a:off x="6545296" y="2569464"/>
            <a:ext cx="5555267" cy="3651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B0281E-1995-626E-6989-87B60979E78B}"/>
              </a:ext>
            </a:extLst>
          </p:cNvPr>
          <p:cNvSpPr/>
          <p:nvPr/>
        </p:nvSpPr>
        <p:spPr>
          <a:xfrm>
            <a:off x="6545296" y="2935224"/>
            <a:ext cx="5555267" cy="3651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14038F-0DD6-BA4A-A700-CCD45FBE4612}"/>
              </a:ext>
            </a:extLst>
          </p:cNvPr>
          <p:cNvSpPr/>
          <p:nvPr/>
        </p:nvSpPr>
        <p:spPr>
          <a:xfrm>
            <a:off x="6545296" y="3300984"/>
            <a:ext cx="5555267" cy="3651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ADE8C0-19EC-561F-D537-85ED9891919C}"/>
              </a:ext>
            </a:extLst>
          </p:cNvPr>
          <p:cNvSpPr/>
          <p:nvPr/>
        </p:nvSpPr>
        <p:spPr>
          <a:xfrm>
            <a:off x="6545296" y="3779519"/>
            <a:ext cx="5555267" cy="24688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8364C3-A7BF-E81D-ADD0-9879B0E5B36C}"/>
              </a:ext>
            </a:extLst>
          </p:cNvPr>
          <p:cNvSpPr/>
          <p:nvPr/>
        </p:nvSpPr>
        <p:spPr>
          <a:xfrm>
            <a:off x="6545296" y="6352666"/>
            <a:ext cx="5555267" cy="4925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007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E1E29D-6E8C-83F7-95AC-058F0862E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2962EB-5809-F81E-CFD7-9275C126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" y="457200"/>
            <a:ext cx="3771785" cy="1005840"/>
          </a:xfrm>
        </p:spPr>
        <p:txBody>
          <a:bodyPr/>
          <a:lstStyle/>
          <a:p>
            <a:r>
              <a:rPr lang="en-US" dirty="0"/>
              <a:t>NSRS Modernization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CE9C0E-2D79-DAAB-E6AA-453E11D10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" y="960119"/>
            <a:ext cx="3771784" cy="589724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Alpha site is </a:t>
            </a:r>
            <a:r>
              <a:rPr lang="en-US" b="1" i="1" dirty="0"/>
              <a:t>ONLY</a:t>
            </a:r>
            <a:r>
              <a:rPr lang="en-US" dirty="0"/>
              <a:t> for NSRS Modernization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Rollout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to it than just SPCS2022…</a:t>
            </a:r>
          </a:p>
          <a:p>
            <a:pPr marL="571500" lvl="1" indent="-285750"/>
            <a:r>
              <a:rPr lang="en-US" dirty="0"/>
              <a:t>Deprecation of U.S. survey foot</a:t>
            </a:r>
          </a:p>
          <a:p>
            <a:pPr marL="571500" lvl="1" indent="-285750"/>
            <a:r>
              <a:rPr lang="en-US" dirty="0"/>
              <a:t>Terrestrial reference frames</a:t>
            </a:r>
          </a:p>
          <a:p>
            <a:pPr marL="571500" lvl="1" indent="-285750"/>
            <a:r>
              <a:rPr lang="en-US" dirty="0"/>
              <a:t>Geopotential datum</a:t>
            </a:r>
          </a:p>
          <a:p>
            <a:pPr marL="571500" lvl="1" indent="-285750"/>
            <a:r>
              <a:rPr lang="en-US" dirty="0"/>
              <a:t>Time-dependence</a:t>
            </a:r>
          </a:p>
          <a:p>
            <a:pPr marL="571500" lvl="1" indent="-285750"/>
            <a:r>
              <a:rPr lang="en-US" dirty="0"/>
              <a:t>Reference and survey epoch coordinates</a:t>
            </a:r>
          </a:p>
          <a:p>
            <a:pPr marL="571500" lvl="1" indent="-285750"/>
            <a:r>
              <a:rPr lang="en-US" dirty="0"/>
              <a:t>And more…</a:t>
            </a:r>
          </a:p>
          <a:p>
            <a:pPr marL="571500" lvl="1" indent="-28575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62611-2460-4C49-B2FC-FBE166462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225" y="548640"/>
            <a:ext cx="8328775" cy="63093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01F700-0F80-4779-8965-20CE223E3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760" y="4771072"/>
            <a:ext cx="1828800" cy="1828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6E213C-ECD5-048C-733F-B45218E3E8B9}"/>
              </a:ext>
            </a:extLst>
          </p:cNvPr>
          <p:cNvSpPr/>
          <p:nvPr/>
        </p:nvSpPr>
        <p:spPr>
          <a:xfrm rot="20254949">
            <a:off x="3701812" y="3397612"/>
            <a:ext cx="865160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424861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8979CC-B0A9-9F5F-05C0-788ABA0F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538F9-49A3-B84F-B36B-A7030CDE5D5B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0808144-9D9E-6B94-F109-0C566F062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great, but when will SPCS2022 be done?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F25696-F0B5-3B1B-A0FD-56D137196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5029200"/>
          </a:xfrm>
        </p:spPr>
        <p:txBody>
          <a:bodyPr>
            <a:normAutofit/>
          </a:bodyPr>
          <a:lstStyle/>
          <a:p>
            <a:r>
              <a:rPr lang="en-US" b="1" dirty="0"/>
              <a:t>SPCS2022 Rollout of Modernized NSRS in 2025</a:t>
            </a:r>
          </a:p>
          <a:p>
            <a:r>
              <a:rPr lang="en-US" b="1" dirty="0"/>
              <a:t>But SPCS2022 design will be done sooner</a:t>
            </a:r>
          </a:p>
          <a:p>
            <a:pPr lvl="1"/>
            <a:r>
              <a:rPr lang="en-US" dirty="0"/>
              <a:t>Getting feedback now from stakeholders and others </a:t>
            </a:r>
            <a:r>
              <a:rPr lang="en-US" b="1" i="1" dirty="0"/>
              <a:t>now</a:t>
            </a:r>
          </a:p>
          <a:p>
            <a:pPr lvl="1"/>
            <a:r>
              <a:rPr lang="en-US" dirty="0"/>
              <a:t>In process of updating projection algorithms</a:t>
            </a:r>
          </a:p>
          <a:p>
            <a:pPr lvl="1"/>
            <a:r>
              <a:rPr lang="en-US" dirty="0"/>
              <a:t>Finalize designs by end of 2023 or shortly after</a:t>
            </a:r>
          </a:p>
          <a:p>
            <a:pPr lvl="1"/>
            <a:r>
              <a:rPr lang="en-US" dirty="0"/>
              <a:t>Get Federal Geodetic Control Subcommittee approval in early 2024</a:t>
            </a:r>
          </a:p>
          <a:p>
            <a:r>
              <a:rPr lang="en-US" b="1" i="1" dirty="0">
                <a:solidFill>
                  <a:srgbClr val="C00000"/>
                </a:solidFill>
              </a:rPr>
              <a:t>Provide final completed designs to the world in 2024!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39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B8118E-A94A-E4EB-DC34-75E90891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8D1CE9-0024-6365-4745-DF4E4843E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Plane Coordinate System of 1983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BA575E-5780-00AD-80C6-1636FF7C3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925" b="1212"/>
          <a:stretch/>
        </p:blipFill>
        <p:spPr>
          <a:xfrm>
            <a:off x="0" y="1462405"/>
            <a:ext cx="12161520" cy="53949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2444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4127D4-4BE2-48E6-15E5-579E15D42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800" y="-635"/>
            <a:ext cx="6216399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30E207-5648-0EA3-3B03-9ECD9AFA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5A71E-32B1-7166-C08C-EEB567E4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Where to learn more…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F7B653-FC9E-B60C-85AC-B61B88F7AD2E}"/>
              </a:ext>
            </a:extLst>
          </p:cNvPr>
          <p:cNvSpPr txBox="1"/>
          <p:nvPr/>
        </p:nvSpPr>
        <p:spPr>
          <a:xfrm>
            <a:off x="6414106" y="457200"/>
            <a:ext cx="370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geodesy.noaa.gov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2A9846-40B7-A625-0E44-9F622F686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668781" y="3934466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E4F0CE-4475-026C-356E-2C398D3C6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971406" y="5038895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6A2F8FE-8125-E45B-DB59-E2E12CD25E3E}"/>
              </a:ext>
            </a:extLst>
          </p:cNvPr>
          <p:cNvSpPr/>
          <p:nvPr/>
        </p:nvSpPr>
        <p:spPr>
          <a:xfrm>
            <a:off x="299953" y="3169797"/>
            <a:ext cx="5394748" cy="132343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 w="22225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Thank you!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C0ACA7-0B9D-262F-8779-EFD78A529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76" y="5038895"/>
            <a:ext cx="1828800" cy="1828800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41B209-90CF-83D4-CEFB-39FC1FE2F8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35037"/>
          <a:stretch/>
        </p:blipFill>
        <p:spPr>
          <a:xfrm>
            <a:off x="1524000" y="1490075"/>
            <a:ext cx="9144000" cy="1176608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5632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67319B-6F33-21EA-3D8E-F565F49C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3B71DB-E054-3C0B-9D03-93E9B10FB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26F92-22F6-A454-7422-EC05A5354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1125"/>
            <a:ext cx="11247120" cy="48463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sz="3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 is your profession?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AC2A77-1CBE-9B1A-286B-201B3E474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0" t="24841" r="33500" b="1970"/>
          <a:stretch/>
        </p:blipFill>
        <p:spPr>
          <a:xfrm>
            <a:off x="457200" y="2834640"/>
            <a:ext cx="10058400" cy="384048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40BA9-F050-B399-DC84-ABC9FD9490B3}"/>
              </a:ext>
            </a:extLst>
          </p:cNvPr>
          <p:cNvSpPr txBox="1"/>
          <p:nvPr/>
        </p:nvSpPr>
        <p:spPr>
          <a:xfrm>
            <a:off x="8412480" y="2377440"/>
            <a:ext cx="3779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756 registrants responded</a:t>
            </a:r>
          </a:p>
        </p:txBody>
      </p:sp>
    </p:spTree>
    <p:extLst>
      <p:ext uri="{BB962C8B-B14F-4D97-AF65-F5344CB8AC3E}">
        <p14:creationId xmlns:p14="http://schemas.microsoft.com/office/powerpoint/2010/main" val="39742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4D40C4-BDAA-67C8-1C75-2CF721708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8DAF9-CFC1-344C-89B7-DCB2EBBDC67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84E2BB-CBE2-683F-CCEE-3355C6FEC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Plane Coordinate System of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F07F9E-95F6-2BD5-A9E6-36D081B425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925" b="1213"/>
          <a:stretch/>
        </p:blipFill>
        <p:spPr>
          <a:xfrm>
            <a:off x="0" y="1463040"/>
            <a:ext cx="12161520" cy="53949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054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A801D-9F18-BC94-16AB-5658BEC34B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47345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zone layers</a:t>
            </a:r>
            <a:endParaRPr lang="en-US" sz="3200" b="1" i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280160"/>
            <a:ext cx="338328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1 layer:  </a:t>
            </a:r>
            <a:r>
              <a:rPr lang="en-US" sz="2800" dirty="0"/>
              <a:t>12 states plus 6 territories</a:t>
            </a:r>
          </a:p>
          <a:p>
            <a:pPr marL="914400" indent="-1371600">
              <a:lnSpc>
                <a:spcPct val="80000"/>
              </a:lnSpc>
              <a:spcBef>
                <a:spcPts val="600"/>
              </a:spcBef>
            </a:pPr>
            <a:endParaRPr lang="en-US" sz="2800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2 layers:  </a:t>
            </a:r>
            <a:r>
              <a:rPr lang="en-US" sz="2800" dirty="0"/>
              <a:t>28 states</a:t>
            </a:r>
          </a:p>
          <a:p>
            <a:pPr marL="914400" indent="-1371600">
              <a:lnSpc>
                <a:spcPct val="80000"/>
              </a:lnSpc>
              <a:spcBef>
                <a:spcPts val="600"/>
              </a:spcBef>
            </a:pPr>
            <a:endParaRPr lang="en-US" sz="2800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3 layers:  </a:t>
            </a:r>
            <a:r>
              <a:rPr lang="en-US" sz="2800" dirty="0"/>
              <a:t>10 states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endParaRPr lang="en-US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6170D6-050B-F670-8E67-7BC1FD629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1" y="91440"/>
            <a:ext cx="9143941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3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0488C9-3D08-09CB-C6DD-CEC92DD81AB5}"/>
              </a:ext>
            </a:extLst>
          </p:cNvPr>
          <p:cNvGrpSpPr/>
          <p:nvPr/>
        </p:nvGrpSpPr>
        <p:grpSpPr>
          <a:xfrm>
            <a:off x="3442996" y="91440"/>
            <a:ext cx="8749004" cy="6492240"/>
            <a:chOff x="3442996" y="91440"/>
            <a:chExt cx="8749004" cy="64922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3D14E6-F083-B515-C744-D17B886E7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5680" y="91440"/>
              <a:ext cx="8656320" cy="64922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BC73FF-3246-6AD9-B755-58D724DB4F29}"/>
                </a:ext>
              </a:extLst>
            </p:cNvPr>
            <p:cNvSpPr/>
            <p:nvPr/>
          </p:nvSpPr>
          <p:spPr>
            <a:xfrm>
              <a:off x="3442996" y="92075"/>
              <a:ext cx="1330172" cy="3817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494C886-D52D-2B98-546A-852356145634}"/>
              </a:ext>
            </a:extLst>
          </p:cNvPr>
          <p:cNvSpPr txBox="1">
            <a:spLocks/>
          </p:cNvSpPr>
          <p:nvPr/>
        </p:nvSpPr>
        <p:spPr>
          <a:xfrm>
            <a:off x="158622" y="1119992"/>
            <a:ext cx="4614546" cy="509419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Designs by NGS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165 zones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Includes 54 statewide zones…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…and 3 “special use” zones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 more than one state)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Designs by state stakeholders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802 zones in 28 states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= 967 zones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56 states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territories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Compare to 125 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zones in existing 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 Plane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B8BE11-FA62-4600-F2E8-8781BB25A6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92075"/>
            <a:ext cx="4681728" cy="1096963"/>
          </a:xfrm>
          <a:solidFill>
            <a:schemeClr val="bg1"/>
          </a:solidFill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Number of SPCS2022 zones </a:t>
            </a:r>
            <a:r>
              <a:rPr lang="en-US" sz="3200" b="1" i="1" dirty="0">
                <a:latin typeface="+mn-lt"/>
              </a:rPr>
              <a:t>(preliminary)</a:t>
            </a:r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299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14150</TotalTime>
  <Words>1835</Words>
  <Application>Microsoft Office PowerPoint</Application>
  <PresentationFormat>Widescreen</PresentationFormat>
  <Paragraphs>361</Paragraphs>
  <Slides>61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Arial</vt:lpstr>
      <vt:lpstr>Calibri</vt:lpstr>
      <vt:lpstr>Papyrus</vt:lpstr>
      <vt:lpstr>Times New Roman</vt:lpstr>
      <vt:lpstr>Office Theme</vt:lpstr>
      <vt:lpstr>1_Office Theme</vt:lpstr>
      <vt:lpstr>Welcome to the Alpha Zone</vt:lpstr>
      <vt:lpstr>Poll question</vt:lpstr>
      <vt:lpstr>Poll question</vt:lpstr>
      <vt:lpstr>Poll question</vt:lpstr>
      <vt:lpstr>State Plane Coordinate System of 2022 (SPCS2022)</vt:lpstr>
      <vt:lpstr>State Plane Coordinate System of 1983</vt:lpstr>
      <vt:lpstr>State Plane Coordinate System of 2022</vt:lpstr>
      <vt:lpstr>SPCS2022 zone layers</vt:lpstr>
      <vt:lpstr>Number of SPCS2022 zones (preliminary)</vt:lpstr>
      <vt:lpstr>SPCS2022 distortion design philosophy</vt:lpstr>
      <vt:lpstr>Linear distortion magnitudes</vt:lpstr>
      <vt:lpstr>Poll question</vt:lpstr>
      <vt:lpstr>Distortion design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will SPCS2022 be done?</vt:lpstr>
      <vt:lpstr>Alpha preliminary products</vt:lpstr>
      <vt:lpstr>Alpha preliminary release</vt:lpstr>
      <vt:lpstr>Alpha products are NOT final products!</vt:lpstr>
      <vt:lpstr>Alpha SPCS2022 Home</vt:lpstr>
      <vt:lpstr>Zone Information</vt:lpstr>
      <vt:lpstr>Zone definitions and design status</vt:lpstr>
      <vt:lpstr>Zone definitions and design status</vt:lpstr>
      <vt:lpstr>PowerPoint Presentation</vt:lpstr>
      <vt:lpstr>PowerPoint Presentation</vt:lpstr>
      <vt:lpstr>Example coordinates and distortion values</vt:lpstr>
      <vt:lpstr>PowerPoint Presentation</vt:lpstr>
      <vt:lpstr>PowerPoint Presentation</vt:lpstr>
      <vt:lpstr>PowerPoint Presentation</vt:lpstr>
      <vt:lpstr>Linear Distortion Maps</vt:lpstr>
      <vt:lpstr>PowerPoint Presentation</vt:lpstr>
      <vt:lpstr>PowerPoint Presentation</vt:lpstr>
      <vt:lpstr>ArcGIS Online SPCS2022 Experience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Poll question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 More</vt:lpstr>
      <vt:lpstr>NSRS Modernization</vt:lpstr>
      <vt:lpstr>That’s great, but when will SPCS2022 be done?</vt:lpstr>
      <vt:lpstr>Where to learn more…</vt:lpstr>
      <vt:lpstr>Poll question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Martin</dc:creator>
  <cp:lastModifiedBy>Michael Dennis</cp:lastModifiedBy>
  <cp:revision>690</cp:revision>
  <dcterms:created xsi:type="dcterms:W3CDTF">2020-01-16T20:59:07Z</dcterms:created>
  <dcterms:modified xsi:type="dcterms:W3CDTF">2023-08-01T14:07:10Z</dcterms:modified>
</cp:coreProperties>
</file>