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2" r:id="rId3"/>
  </p:sldMasterIdLst>
  <p:notesMasterIdLst>
    <p:notesMasterId r:id="rId67"/>
  </p:notesMasterIdLst>
  <p:sldIdLst>
    <p:sldId id="261" r:id="rId4"/>
    <p:sldId id="919" r:id="rId5"/>
    <p:sldId id="889" r:id="rId6"/>
    <p:sldId id="853" r:id="rId7"/>
    <p:sldId id="854" r:id="rId8"/>
    <p:sldId id="832" r:id="rId9"/>
    <p:sldId id="918" r:id="rId10"/>
    <p:sldId id="875" r:id="rId11"/>
    <p:sldId id="874" r:id="rId12"/>
    <p:sldId id="733" r:id="rId13"/>
    <p:sldId id="734" r:id="rId14"/>
    <p:sldId id="735" r:id="rId15"/>
    <p:sldId id="855" r:id="rId16"/>
    <p:sldId id="915" r:id="rId17"/>
    <p:sldId id="916" r:id="rId18"/>
    <p:sldId id="917" r:id="rId19"/>
    <p:sldId id="852" r:id="rId20"/>
    <p:sldId id="924" r:id="rId21"/>
    <p:sldId id="925" r:id="rId22"/>
    <p:sldId id="926" r:id="rId23"/>
    <p:sldId id="927" r:id="rId24"/>
    <p:sldId id="785" r:id="rId25"/>
    <p:sldId id="909" r:id="rId26"/>
    <p:sldId id="910" r:id="rId27"/>
    <p:sldId id="786" r:id="rId28"/>
    <p:sldId id="787" r:id="rId29"/>
    <p:sldId id="792" r:id="rId30"/>
    <p:sldId id="793" r:id="rId31"/>
    <p:sldId id="794" r:id="rId32"/>
    <p:sldId id="796" r:id="rId33"/>
    <p:sldId id="797" r:id="rId34"/>
    <p:sldId id="798" r:id="rId35"/>
    <p:sldId id="799" r:id="rId36"/>
    <p:sldId id="800" r:id="rId37"/>
    <p:sldId id="801" r:id="rId38"/>
    <p:sldId id="788" r:id="rId39"/>
    <p:sldId id="886" r:id="rId40"/>
    <p:sldId id="803" r:id="rId41"/>
    <p:sldId id="895" r:id="rId42"/>
    <p:sldId id="887" r:id="rId43"/>
    <p:sldId id="888" r:id="rId44"/>
    <p:sldId id="914" r:id="rId45"/>
    <p:sldId id="745" r:id="rId46"/>
    <p:sldId id="896" r:id="rId47"/>
    <p:sldId id="872" r:id="rId48"/>
    <p:sldId id="707" r:id="rId49"/>
    <p:sldId id="893" r:id="rId50"/>
    <p:sldId id="894" r:id="rId51"/>
    <p:sldId id="897" r:id="rId52"/>
    <p:sldId id="757" r:id="rId53"/>
    <p:sldId id="758" r:id="rId54"/>
    <p:sldId id="807" r:id="rId55"/>
    <p:sldId id="808" r:id="rId56"/>
    <p:sldId id="913" r:id="rId57"/>
    <p:sldId id="911" r:id="rId58"/>
    <p:sldId id="764" r:id="rId59"/>
    <p:sldId id="912" r:id="rId60"/>
    <p:sldId id="669" r:id="rId61"/>
    <p:sldId id="908" r:id="rId62"/>
    <p:sldId id="928" r:id="rId63"/>
    <p:sldId id="851" r:id="rId64"/>
    <p:sldId id="711" r:id="rId65"/>
    <p:sldId id="670" r:id="rId6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ennis" initials="MD" lastIdx="2" clrIdx="0">
    <p:extLst>
      <p:ext uri="{19B8F6BF-5375-455C-9EA6-DF929625EA0E}">
        <p15:presenceInfo xmlns:p15="http://schemas.microsoft.com/office/powerpoint/2012/main" userId="043abf545f8582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81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343" autoAdjust="0"/>
  </p:normalViewPr>
  <p:slideViewPr>
    <p:cSldViewPr snapToGrid="0" snapToObjects="1">
      <p:cViewPr varScale="1">
        <p:scale>
          <a:sx n="69" d="100"/>
          <a:sy n="69" d="100"/>
        </p:scale>
        <p:origin x="1386" y="66"/>
      </p:cViewPr>
      <p:guideLst>
        <p:guide orient="horz" pos="2160"/>
        <p:guide pos="2880"/>
      </p:guideLst>
    </p:cSldViewPr>
  </p:slideViewPr>
  <p:outlineViewPr>
    <p:cViewPr>
      <p:scale>
        <a:sx n="33" d="100"/>
        <a:sy n="33" d="100"/>
      </p:scale>
      <p:origin x="0" y="-26562"/>
    </p:cViewPr>
  </p:outlineViewPr>
  <p:notesTextViewPr>
    <p:cViewPr>
      <p:scale>
        <a:sx n="3" d="2"/>
        <a:sy n="3" d="2"/>
      </p:scale>
      <p:origin x="0" y="0"/>
    </p:cViewPr>
  </p:notesTextViewPr>
  <p:sorterViewPr>
    <p:cViewPr varScale="1">
      <p:scale>
        <a:sx n="1" d="1"/>
        <a:sy n="1" d="1"/>
      </p:scale>
      <p:origin x="0" y="-19170"/>
    </p:cViewPr>
  </p:sorterViewPr>
  <p:notesViewPr>
    <p:cSldViewPr snapToGrid="0" snapToObjects="1">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B0DAC-DFC6-4C3A-A9AA-3D0F3AD6A07A}" type="datetimeFigureOut">
              <a:rPr lang="en-US" smtClean="0"/>
              <a:t>2/4/2019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3F9A3-1875-461D-BED2-1C4D2A8FC31B}" type="slidenum">
              <a:rPr lang="en-US" smtClean="0"/>
              <a:t>‹#›</a:t>
            </a:fld>
            <a:endParaRPr lang="en-US" dirty="0"/>
          </a:p>
        </p:txBody>
      </p:sp>
    </p:spTree>
    <p:extLst>
      <p:ext uri="{BB962C8B-B14F-4D97-AF65-F5344CB8AC3E}">
        <p14:creationId xmlns:p14="http://schemas.microsoft.com/office/powerpoint/2010/main" val="204505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gs.noaa.gov/datums/vertical/index.shtml#NAVD8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228725" y="711200"/>
            <a:ext cx="4740275"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panose="020B06040202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E17E66-F503-4D3E-9069-C1154B4D8EF3}" type="slidenum">
              <a:rPr lang="en-US" altLang="en-US" smtClean="0"/>
              <a:pPr/>
              <a:t>6</a:t>
            </a:fld>
            <a:endParaRPr lang="en-US" altLang="en-US" smtClean="0"/>
          </a:p>
        </p:txBody>
      </p:sp>
    </p:spTree>
    <p:extLst>
      <p:ext uri="{BB962C8B-B14F-4D97-AF65-F5344CB8AC3E}">
        <p14:creationId xmlns:p14="http://schemas.microsoft.com/office/powerpoint/2010/main" val="386285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also have a new tool available to convert between various coordinate systems using various projects.</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0E34CA-6203-4AD1-94A8-CFBE00350AB1}" type="slidenum">
              <a:rPr lang="en-US" altLang="en-US" smtClean="0">
                <a:latin typeface="Gill Sans MT" panose="020B0502020104020203" pitchFamily="34" charset="0"/>
                <a:ea typeface="ＭＳ Ｐゴシック" panose="020B0600070205080204" pitchFamily="34" charset="-128"/>
              </a:rPr>
              <a:pPr/>
              <a:t>17</a:t>
            </a:fld>
            <a:endParaRPr lang="en-US" altLang="en-US" smtClean="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177918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A9B3511-C6A0-4AD5-B14D-9A925C7377E4}" type="slidenum">
              <a:rPr lang="en-US" altLang="en-US" smtClean="0"/>
              <a:pPr/>
              <a:t>23</a:t>
            </a:fld>
            <a:endParaRPr lang="en-US" altLang="en-US" smtClean="0"/>
          </a:p>
        </p:txBody>
      </p:sp>
    </p:spTree>
    <p:extLst>
      <p:ext uri="{BB962C8B-B14F-4D97-AF65-F5344CB8AC3E}">
        <p14:creationId xmlns:p14="http://schemas.microsoft.com/office/powerpoint/2010/main" val="538074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B3C06F-EECC-4D8F-9046-D7A69E5CDC64}" type="slidenum">
              <a:rPr lang="en-US" altLang="en-US" smtClean="0"/>
              <a:pPr/>
              <a:t>24</a:t>
            </a:fld>
            <a:endParaRPr lang="en-US" altLang="en-US" smtClean="0"/>
          </a:p>
        </p:txBody>
      </p:sp>
    </p:spTree>
    <p:extLst>
      <p:ext uri="{BB962C8B-B14F-4D97-AF65-F5344CB8AC3E}">
        <p14:creationId xmlns:p14="http://schemas.microsoft.com/office/powerpoint/2010/main" val="1761580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92ABBA-B286-4BC3-BDA0-C4DE85D8FB2D}" type="slidenum">
              <a:rPr lang="en-US" smtClean="0"/>
              <a:t>25</a:t>
            </a:fld>
            <a:endParaRPr lang="en-US"/>
          </a:p>
        </p:txBody>
      </p:sp>
    </p:spTree>
    <p:extLst>
      <p:ext uri="{BB962C8B-B14F-4D97-AF65-F5344CB8AC3E}">
        <p14:creationId xmlns:p14="http://schemas.microsoft.com/office/powerpoint/2010/main" val="4218359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F9C2C95-B9CF-472D-AF3E-83D77579C455}" type="slidenum">
              <a:rPr lang="en-US" altLang="en-US" smtClean="0"/>
              <a:pPr/>
              <a:t>26</a:t>
            </a:fld>
            <a:endParaRPr lang="en-US" altLang="en-US" smtClean="0"/>
          </a:p>
        </p:txBody>
      </p:sp>
    </p:spTree>
    <p:extLst>
      <p:ext uri="{BB962C8B-B14F-4D97-AF65-F5344CB8AC3E}">
        <p14:creationId xmlns:p14="http://schemas.microsoft.com/office/powerpoint/2010/main" val="364564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C3F9A3-1875-461D-BED2-1C4D2A8FC31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236793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29</a:t>
            </a:fld>
            <a:endParaRPr lang="en-US" dirty="0"/>
          </a:p>
        </p:txBody>
      </p:sp>
    </p:spTree>
    <p:extLst>
      <p:ext uri="{BB962C8B-B14F-4D97-AF65-F5344CB8AC3E}">
        <p14:creationId xmlns:p14="http://schemas.microsoft.com/office/powerpoint/2010/main" val="1952162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E33F75-4A4A-4F1C-8207-2821DD95D6F2}" type="slidenum">
              <a:rPr lang="en-US" altLang="en-US" smtClean="0">
                <a:latin typeface="Gill Sans MT" panose="020B0502020104020203" pitchFamily="34" charset="0"/>
              </a:rPr>
              <a:pPr/>
              <a:t>34</a:t>
            </a:fld>
            <a:endParaRPr lang="en-US" altLang="en-US" smtClean="0">
              <a:latin typeface="Gill Sans MT" panose="020B0502020104020203"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xfrm>
            <a:off x="1277938" y="3352800"/>
            <a:ext cx="7024687" cy="317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00" tIns="47850" rIns="95700" bIns="47850"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63311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F34BEDD-D97F-473C-ADBD-AA69B91C8C79}" type="slidenum">
              <a:rPr lang="en-US" altLang="en-US" smtClean="0"/>
              <a:pPr/>
              <a:t>35</a:t>
            </a:fld>
            <a:endParaRPr lang="en-US" altLang="en-US" smtClean="0"/>
          </a:p>
        </p:txBody>
      </p:sp>
    </p:spTree>
    <p:extLst>
      <p:ext uri="{BB962C8B-B14F-4D97-AF65-F5344CB8AC3E}">
        <p14:creationId xmlns:p14="http://schemas.microsoft.com/office/powerpoint/2010/main" val="2611209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41</a:t>
            </a:fld>
            <a:endParaRPr lang="en-US" dirty="0"/>
          </a:p>
        </p:txBody>
      </p:sp>
    </p:spTree>
    <p:extLst>
      <p:ext uri="{BB962C8B-B14F-4D97-AF65-F5344CB8AC3E}">
        <p14:creationId xmlns:p14="http://schemas.microsoft.com/office/powerpoint/2010/main" val="207871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anose="020B0604020202020204" pitchFamily="34"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7EA60-5114-48D1-B2E3-6DD6EA99FC92}" type="slidenum">
              <a:rPr lang="en-US" altLang="en-US" sz="1400" smtClean="0">
                <a:latin typeface="Arial" panose="020B0604020202020204" pitchFamily="34" charset="0"/>
              </a:rPr>
              <a:pPr>
                <a:spcBef>
                  <a:spcPct val="0"/>
                </a:spcBef>
              </a:pPr>
              <a:t>7</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279894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Calibri" panose="020F0502020204030204" pitchFamily="34" charset="0"/>
              </a:defRPr>
            </a:lvl1pPr>
            <a:lvl2pPr marL="714375" indent="-273050" defTabSz="928688">
              <a:spcBef>
                <a:spcPct val="30000"/>
              </a:spcBef>
              <a:defRPr sz="1200">
                <a:solidFill>
                  <a:schemeClr val="tx1"/>
                </a:solidFill>
                <a:latin typeface="Calibri" panose="020F0502020204030204" pitchFamily="34" charset="0"/>
              </a:defRPr>
            </a:lvl2pPr>
            <a:lvl3pPr marL="1098550" indent="-217488" defTabSz="928688">
              <a:spcBef>
                <a:spcPct val="30000"/>
              </a:spcBef>
              <a:defRPr sz="1200">
                <a:solidFill>
                  <a:schemeClr val="tx1"/>
                </a:solidFill>
                <a:latin typeface="Calibri" panose="020F0502020204030204" pitchFamily="34" charset="0"/>
              </a:defRPr>
            </a:lvl3pPr>
            <a:lvl4pPr marL="1538288" indent="-217488" defTabSz="928688">
              <a:spcBef>
                <a:spcPct val="30000"/>
              </a:spcBef>
              <a:defRPr sz="1200">
                <a:solidFill>
                  <a:schemeClr val="tx1"/>
                </a:solidFill>
                <a:latin typeface="Calibri" panose="020F0502020204030204" pitchFamily="34" charset="0"/>
              </a:defRPr>
            </a:lvl4pPr>
            <a:lvl5pPr marL="1979613" indent="-217488" defTabSz="928688">
              <a:spcBef>
                <a:spcPct val="30000"/>
              </a:spcBef>
              <a:defRPr sz="1200">
                <a:solidFill>
                  <a:schemeClr val="tx1"/>
                </a:solidFill>
                <a:latin typeface="Calibri" panose="020F0502020204030204" pitchFamily="34" charset="0"/>
              </a:defRPr>
            </a:lvl5pPr>
            <a:lvl6pPr marL="2436813" indent="-217488" defTabSz="928688" eaLnBrk="0" fontAlgn="base" hangingPunct="0">
              <a:spcBef>
                <a:spcPct val="30000"/>
              </a:spcBef>
              <a:spcAft>
                <a:spcPct val="0"/>
              </a:spcAft>
              <a:defRPr sz="1200">
                <a:solidFill>
                  <a:schemeClr val="tx1"/>
                </a:solidFill>
                <a:latin typeface="Calibri" panose="020F0502020204030204" pitchFamily="34" charset="0"/>
              </a:defRPr>
            </a:lvl6pPr>
            <a:lvl7pPr marL="2894013" indent="-217488" defTabSz="928688" eaLnBrk="0" fontAlgn="base" hangingPunct="0">
              <a:spcBef>
                <a:spcPct val="30000"/>
              </a:spcBef>
              <a:spcAft>
                <a:spcPct val="0"/>
              </a:spcAft>
              <a:defRPr sz="1200">
                <a:solidFill>
                  <a:schemeClr val="tx1"/>
                </a:solidFill>
                <a:latin typeface="Calibri" panose="020F0502020204030204" pitchFamily="34" charset="0"/>
              </a:defRPr>
            </a:lvl7pPr>
            <a:lvl8pPr marL="3351213" indent="-217488" defTabSz="928688" eaLnBrk="0" fontAlgn="base" hangingPunct="0">
              <a:spcBef>
                <a:spcPct val="30000"/>
              </a:spcBef>
              <a:spcAft>
                <a:spcPct val="0"/>
              </a:spcAft>
              <a:defRPr sz="1200">
                <a:solidFill>
                  <a:schemeClr val="tx1"/>
                </a:solidFill>
                <a:latin typeface="Calibri" panose="020F0502020204030204" pitchFamily="34" charset="0"/>
              </a:defRPr>
            </a:lvl8pPr>
            <a:lvl9pPr marL="3808413" indent="-217488" defTabSz="9286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040618-7C8C-4030-817D-418CC0BD0AE9}" type="slidenum">
              <a:rPr lang="en-US" altLang="en-US" smtClean="0">
                <a:latin typeface="Arial" panose="020B0604020202020204" pitchFamily="34" charset="0"/>
                <a:ea typeface="ＭＳ Ｐゴシック" panose="020B0600070205080204" pitchFamily="34" charset="-128"/>
              </a:rPr>
              <a:pPr>
                <a:spcBef>
                  <a:spcPct val="0"/>
                </a:spcBef>
              </a:pPr>
              <a:t>42</a:t>
            </a:fld>
            <a:endParaRPr lang="en-US" altLang="en-US" smtClean="0">
              <a:latin typeface="Arial" panose="020B0604020202020204" pitchFamily="34" charset="0"/>
              <a:ea typeface="ＭＳ Ｐゴシック" panose="020B0600070205080204" pitchFamily="34" charset="-128"/>
            </a:endParaRPr>
          </a:p>
        </p:txBody>
      </p:sp>
      <p:sp>
        <p:nvSpPr>
          <p:cNvPr id="82947" name="Rectangle 2"/>
          <p:cNvSpPr>
            <a:spLocks noGrp="1" noRot="1" noChangeAspect="1" noChangeArrowheads="1" noTextEdit="1"/>
          </p:cNvSpPr>
          <p:nvPr>
            <p:ph type="sldImg"/>
          </p:nvPr>
        </p:nvSpPr>
        <p:spPr bwMode="auto">
          <a:xfrm>
            <a:off x="1179513" y="693738"/>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35038" y="4411663"/>
            <a:ext cx="5127625"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28662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47</a:t>
            </a:fld>
            <a:endParaRPr lang="en-US" dirty="0"/>
          </a:p>
        </p:txBody>
      </p:sp>
    </p:spTree>
    <p:extLst>
      <p:ext uri="{BB962C8B-B14F-4D97-AF65-F5344CB8AC3E}">
        <p14:creationId xmlns:p14="http://schemas.microsoft.com/office/powerpoint/2010/main" val="4258143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48</a:t>
            </a:fld>
            <a:endParaRPr lang="en-US" dirty="0"/>
          </a:p>
        </p:txBody>
      </p:sp>
    </p:spTree>
    <p:extLst>
      <p:ext uri="{BB962C8B-B14F-4D97-AF65-F5344CB8AC3E}">
        <p14:creationId xmlns:p14="http://schemas.microsoft.com/office/powerpoint/2010/main" val="354902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Better solutions with lower RMS are important for creating the hybrid geoid model. The Transformation Tools will need a higher density of data, so we are willing to trade a decrease in accuracy for the ability to get data on many more marks.</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022764-F7DF-44C5-9FDD-AA3002DB1F10}" type="slidenum">
              <a:rPr lang="en-US" altLang="en-US" smtClean="0"/>
              <a:pPr/>
              <a:t>50</a:t>
            </a:fld>
            <a:endParaRPr lang="en-US" altLang="en-US" smtClean="0"/>
          </a:p>
        </p:txBody>
      </p:sp>
    </p:spTree>
    <p:extLst>
      <p:ext uri="{BB962C8B-B14F-4D97-AF65-F5344CB8AC3E}">
        <p14:creationId xmlns:p14="http://schemas.microsoft.com/office/powerpoint/2010/main" val="2466361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56</a:t>
            </a:fld>
            <a:endParaRPr lang="en-US" dirty="0"/>
          </a:p>
        </p:txBody>
      </p:sp>
    </p:spTree>
    <p:extLst>
      <p:ext uri="{BB962C8B-B14F-4D97-AF65-F5344CB8AC3E}">
        <p14:creationId xmlns:p14="http://schemas.microsoft.com/office/powerpoint/2010/main" val="3059153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40DF256-F511-44CC-A884-A11E9E4C2C01}" type="slidenum">
              <a:rPr lang="en-US" altLang="en-US" smtClean="0"/>
              <a:pPr/>
              <a:t>59</a:t>
            </a:fld>
            <a:endParaRPr lang="en-US" altLang="en-US" smtClean="0"/>
          </a:p>
        </p:txBody>
      </p:sp>
    </p:spTree>
    <p:extLst>
      <p:ext uri="{BB962C8B-B14F-4D97-AF65-F5344CB8AC3E}">
        <p14:creationId xmlns:p14="http://schemas.microsoft.com/office/powerpoint/2010/main" val="725665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fee9e95b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g3fee9e95b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83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9</a:t>
            </a:fld>
            <a:endParaRPr lang="en-US" dirty="0"/>
          </a:p>
        </p:txBody>
      </p:sp>
    </p:spTree>
    <p:extLst>
      <p:ext uri="{BB962C8B-B14F-4D97-AF65-F5344CB8AC3E}">
        <p14:creationId xmlns:p14="http://schemas.microsoft.com/office/powerpoint/2010/main" val="1641553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581609-5A84-4DB6-B7C8-E7628BE2D786}" type="slidenum">
              <a:rPr lang="en-US" altLang="en-US" smtClean="0">
                <a:solidFill>
                  <a:srgbClr val="000000"/>
                </a:solidFill>
                <a:ea typeface="ＭＳ Ｐゴシック" panose="020B0600070205080204" pitchFamily="34" charset="-128"/>
              </a:rPr>
              <a:pPr>
                <a:spcBef>
                  <a:spcPct val="0"/>
                </a:spcBef>
              </a:pPr>
              <a:t>10</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8139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CA6761-9620-4E7A-B1BC-075D7E283ABA}" type="slidenum">
              <a:rPr lang="en-US" altLang="en-US" smtClean="0">
                <a:solidFill>
                  <a:srgbClr val="000000"/>
                </a:solidFill>
                <a:ea typeface="ＭＳ Ｐゴシック" panose="020B0600070205080204" pitchFamily="34" charset="-128"/>
              </a:rPr>
              <a:pPr>
                <a:spcBef>
                  <a:spcPct val="0"/>
                </a:spcBef>
              </a:pPr>
              <a:t>11</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1453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Calibri" panose="020F0502020204030204" pitchFamily="34" charset="0"/>
              </a:defRPr>
            </a:lvl1pPr>
            <a:lvl2pPr marL="739775" indent="-282575" defTabSz="955675">
              <a:spcBef>
                <a:spcPct val="30000"/>
              </a:spcBef>
              <a:defRPr sz="1200">
                <a:solidFill>
                  <a:schemeClr val="tx1"/>
                </a:solidFill>
                <a:latin typeface="Calibri" panose="020F0502020204030204" pitchFamily="34" charset="0"/>
              </a:defRPr>
            </a:lvl2pPr>
            <a:lvl3pPr marL="1139825" indent="-225425" defTabSz="955675">
              <a:spcBef>
                <a:spcPct val="30000"/>
              </a:spcBef>
              <a:defRPr sz="1200">
                <a:solidFill>
                  <a:schemeClr val="tx1"/>
                </a:solidFill>
                <a:latin typeface="Calibri" panose="020F0502020204030204" pitchFamily="34" charset="0"/>
              </a:defRPr>
            </a:lvl3pPr>
            <a:lvl4pPr marL="1597025" indent="-225425" defTabSz="955675">
              <a:spcBef>
                <a:spcPct val="30000"/>
              </a:spcBef>
              <a:defRPr sz="1200">
                <a:solidFill>
                  <a:schemeClr val="tx1"/>
                </a:solidFill>
                <a:latin typeface="Calibri" panose="020F0502020204030204" pitchFamily="34" charset="0"/>
              </a:defRPr>
            </a:lvl4pPr>
            <a:lvl5pPr marL="2054225" indent="-225425" defTabSz="955675">
              <a:spcBef>
                <a:spcPct val="30000"/>
              </a:spcBef>
              <a:defRPr sz="1200">
                <a:solidFill>
                  <a:schemeClr val="tx1"/>
                </a:solidFill>
                <a:latin typeface="Calibri" panose="020F0502020204030204" pitchFamily="34" charset="0"/>
              </a:defRPr>
            </a:lvl5pPr>
            <a:lvl6pPr marL="2511425" indent="-225425" defTabSz="955675" eaLnBrk="0" fontAlgn="base" hangingPunct="0">
              <a:spcBef>
                <a:spcPct val="30000"/>
              </a:spcBef>
              <a:spcAft>
                <a:spcPct val="0"/>
              </a:spcAft>
              <a:defRPr sz="1200">
                <a:solidFill>
                  <a:schemeClr val="tx1"/>
                </a:solidFill>
                <a:latin typeface="Calibri" panose="020F0502020204030204" pitchFamily="34" charset="0"/>
              </a:defRPr>
            </a:lvl6pPr>
            <a:lvl7pPr marL="2968625" indent="-225425" defTabSz="955675" eaLnBrk="0" fontAlgn="base" hangingPunct="0">
              <a:spcBef>
                <a:spcPct val="30000"/>
              </a:spcBef>
              <a:spcAft>
                <a:spcPct val="0"/>
              </a:spcAft>
              <a:defRPr sz="1200">
                <a:solidFill>
                  <a:schemeClr val="tx1"/>
                </a:solidFill>
                <a:latin typeface="Calibri" panose="020F0502020204030204" pitchFamily="34" charset="0"/>
              </a:defRPr>
            </a:lvl7pPr>
            <a:lvl8pPr marL="3425825" indent="-225425" defTabSz="955675" eaLnBrk="0" fontAlgn="base" hangingPunct="0">
              <a:spcBef>
                <a:spcPct val="30000"/>
              </a:spcBef>
              <a:spcAft>
                <a:spcPct val="0"/>
              </a:spcAft>
              <a:defRPr sz="1200">
                <a:solidFill>
                  <a:schemeClr val="tx1"/>
                </a:solidFill>
                <a:latin typeface="Calibri" panose="020F0502020204030204" pitchFamily="34" charset="0"/>
              </a:defRPr>
            </a:lvl8pPr>
            <a:lvl9pPr marL="3883025" indent="-225425" defTabSz="9556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A5AEA-FE5B-408F-9955-D07DB0F6DF94}" type="slidenum">
              <a:rPr lang="en-US" altLang="en-US" smtClean="0">
                <a:latin typeface="Arial" panose="020B0604020202020204" pitchFamily="34" charset="0"/>
                <a:ea typeface="ＭＳ Ｐゴシック" panose="020B0600070205080204" pitchFamily="34" charset="-128"/>
              </a:rPr>
              <a:pPr>
                <a:spcBef>
                  <a:spcPct val="0"/>
                </a:spcBef>
              </a:pPr>
              <a:t>12</a:t>
            </a:fld>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055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55650" indent="-290513" defTabSz="919163">
              <a:spcBef>
                <a:spcPct val="30000"/>
              </a:spcBef>
              <a:defRPr sz="1200">
                <a:solidFill>
                  <a:schemeClr val="tx1"/>
                </a:solidFill>
                <a:latin typeface="Calibri" panose="020F0502020204030204" pitchFamily="34" charset="0"/>
              </a:defRPr>
            </a:lvl2pPr>
            <a:lvl3pPr marL="1163638" indent="-231775" defTabSz="919163">
              <a:spcBef>
                <a:spcPct val="30000"/>
              </a:spcBef>
              <a:defRPr sz="1200">
                <a:solidFill>
                  <a:schemeClr val="tx1"/>
                </a:solidFill>
                <a:latin typeface="Calibri" panose="020F0502020204030204" pitchFamily="34" charset="0"/>
              </a:defRPr>
            </a:lvl3pPr>
            <a:lvl4pPr marL="1630363" indent="-231775" defTabSz="919163">
              <a:spcBef>
                <a:spcPct val="30000"/>
              </a:spcBef>
              <a:defRPr sz="1200">
                <a:solidFill>
                  <a:schemeClr val="tx1"/>
                </a:solidFill>
                <a:latin typeface="Calibri" panose="020F0502020204030204" pitchFamily="34" charset="0"/>
              </a:defRPr>
            </a:lvl4pPr>
            <a:lvl5pPr marL="2095500" indent="-231775" defTabSz="919163">
              <a:spcBef>
                <a:spcPct val="30000"/>
              </a:spcBef>
              <a:defRPr sz="1200">
                <a:solidFill>
                  <a:schemeClr val="tx1"/>
                </a:solidFill>
                <a:latin typeface="Calibri" panose="020F0502020204030204" pitchFamily="34" charset="0"/>
              </a:defRPr>
            </a:lvl5pPr>
            <a:lvl6pPr marL="2552700" indent="-231775" defTabSz="919163"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919163"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919163"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91916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999B1551-C439-4354-B5D4-E028C6705B2D}" type="slidenum">
              <a:rPr lang="en-US" altLang="en-US" smtClean="0">
                <a:latin typeface="Times New Roman" panose="02020603050405020304" pitchFamily="18" charset="0"/>
                <a:ea typeface="ＭＳ Ｐゴシック" panose="020B0600070205080204" pitchFamily="34" charset="-128"/>
              </a:rPr>
              <a:pPr eaLnBrk="0" hangingPunct="0">
                <a:spcBef>
                  <a:spcPct val="0"/>
                </a:spcBef>
              </a:pPr>
              <a:t>13</a:t>
            </a:fld>
            <a:endParaRPr lang="en-US" altLang="en-US" smtClean="0">
              <a:latin typeface="Times New Roman" panose="02020603050405020304" pitchFamily="18" charset="0"/>
              <a:ea typeface="ＭＳ Ｐゴシック" panose="020B0600070205080204" pitchFamily="34" charset="-128"/>
            </a:endParaRPr>
          </a:p>
        </p:txBody>
      </p:sp>
      <p:sp>
        <p:nvSpPr>
          <p:cNvPr id="76803" name="Rectangle 2"/>
          <p:cNvSpPr>
            <a:spLocks noGrp="1" noRot="1" noChangeAspect="1" noChangeArrowheads="1" noTextEdit="1"/>
          </p:cNvSpPr>
          <p:nvPr>
            <p:ph type="sldImg"/>
          </p:nvPr>
        </p:nvSpPr>
        <p:spPr bwMode="auto">
          <a:xfrm>
            <a:off x="1179513" y="6985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NAD 83(2011) POSITION- 42 55 33.76190(N) 106 19 58.11320(W) ADJUSTED</a:t>
            </a:r>
          </a:p>
          <a:p>
            <a:r>
              <a:rPr lang="en-US" altLang="en-US" smtClean="0"/>
              <a:t>NAD 83(2011) ELLIP HT- 1615.234 (meters) (06/27/12) ADJUSTED </a:t>
            </a:r>
          </a:p>
          <a:p>
            <a:r>
              <a:rPr lang="en-US" altLang="en-US" smtClean="0"/>
              <a:t>NAD 83(2011) EPOCH - 2010.00 </a:t>
            </a:r>
          </a:p>
          <a:p>
            <a:r>
              <a:rPr lang="en-US" altLang="en-US" smtClean="0">
                <a:hlinkClick r:id="rId3"/>
              </a:rPr>
              <a:t>NAVD 88</a:t>
            </a:r>
            <a:r>
              <a:rPr lang="en-US" altLang="en-US" smtClean="0"/>
              <a:t> ORTHO HEIGHT - 1628.602 (meters) 5343.17 (feet) ADJUSTED </a:t>
            </a:r>
          </a:p>
          <a:p>
            <a:r>
              <a:rPr lang="en-US" altLang="en-US" smtClean="0"/>
              <a:t>NR0035</a:t>
            </a:r>
            <a:endParaRPr lang="en-US" altLang="en-US" b="1" smtClean="0"/>
          </a:p>
        </p:txBody>
      </p:sp>
    </p:spTree>
    <p:extLst>
      <p:ext uri="{BB962C8B-B14F-4D97-AF65-F5344CB8AC3E}">
        <p14:creationId xmlns:p14="http://schemas.microsoft.com/office/powerpoint/2010/main" val="59431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Four Terrestrial Reference Frames</a:t>
            </a:r>
            <a:endParaRPr lang="en-US" altLang="en-US" smtClean="0"/>
          </a:p>
          <a:p>
            <a:r>
              <a:rPr lang="en-US" altLang="en-US" smtClean="0"/>
              <a:t>Replacing the three existing NAD 83 reference frames will be four plate-fixed </a:t>
            </a:r>
            <a:r>
              <a:rPr lang="en-US" altLang="en-US" u="sng" smtClean="0"/>
              <a:t>terrestrial reference frames</a:t>
            </a:r>
            <a:r>
              <a:rPr lang="en-US" altLang="en-US" smtClean="0"/>
              <a:t>.  The tectonic plate for each frame may be inferred from their names.</a:t>
            </a:r>
          </a:p>
          <a:p>
            <a:endParaRPr lang="en-US" altLang="en-US" smtClean="0"/>
          </a:p>
          <a:p>
            <a:r>
              <a:rPr lang="en-US" altLang="en-US" b="1" smtClean="0"/>
              <a:t>Geopotential datum</a:t>
            </a:r>
            <a:endParaRPr lang="en-US" altLang="en-US" smtClean="0"/>
          </a:p>
          <a:p>
            <a:r>
              <a:rPr lang="en-US" altLang="en-US" smtClean="0"/>
              <a:t>A </a:t>
            </a:r>
            <a:r>
              <a:rPr lang="en-US" altLang="en-US" u="sng" smtClean="0"/>
              <a:t>geopotential datum</a:t>
            </a:r>
            <a:r>
              <a:rPr lang="en-US" altLang="en-US" smtClean="0"/>
              <a:t> will be created which will contain all of the information necessary to provide mutually consistent orthometric heights, geoid undulations, gravity anomalies, deflections of the vertical and all other geodetic coordinates related to the gravity field. </a:t>
            </a:r>
          </a:p>
          <a:p>
            <a:endParaRPr lang="en-US" altLang="en-US" smtClean="0"/>
          </a:p>
          <a:p>
            <a:r>
              <a:rPr lang="en-US" altLang="en-US" b="1" smtClean="0"/>
              <a:t>Geoid model</a:t>
            </a:r>
            <a:endParaRPr lang="en-US" altLang="en-US" smtClean="0"/>
          </a:p>
          <a:p>
            <a:r>
              <a:rPr lang="en-US" altLang="en-US" smtClean="0"/>
              <a:t>Within NAPGD2022, a variety of products will exist.  The most prominent will be a </a:t>
            </a:r>
            <a:r>
              <a:rPr lang="en-US" altLang="en-US" u="sng" smtClean="0"/>
              <a:t>time dependent model of the geoid</a:t>
            </a:r>
            <a:r>
              <a:rPr lang="en-US" altLang="en-US" smtClean="0"/>
              <a:t>, provided in three regions (the first covering the entirety of North and Central America, Hawaii, Alaska, Greenland and the Caribbean, the second covering American Samoa and the third covering Guam and the Commonwealth of the Mariana Islands).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6763" indent="-288925">
              <a:spcBef>
                <a:spcPct val="30000"/>
              </a:spcBef>
              <a:defRPr sz="1200">
                <a:solidFill>
                  <a:schemeClr val="tx1"/>
                </a:solidFill>
                <a:latin typeface="Calibri" panose="020F0502020204030204" pitchFamily="34" charset="0"/>
              </a:defRPr>
            </a:lvl2pPr>
            <a:lvl3pPr marL="1179513" indent="-231775">
              <a:spcBef>
                <a:spcPct val="30000"/>
              </a:spcBef>
              <a:defRPr sz="1200">
                <a:solidFill>
                  <a:schemeClr val="tx1"/>
                </a:solidFill>
                <a:latin typeface="Calibri" panose="020F0502020204030204" pitchFamily="34" charset="0"/>
              </a:defRPr>
            </a:lvl3pPr>
            <a:lvl4pPr marL="1658938" indent="-231775">
              <a:spcBef>
                <a:spcPct val="30000"/>
              </a:spcBef>
              <a:defRPr sz="1200">
                <a:solidFill>
                  <a:schemeClr val="tx1"/>
                </a:solidFill>
                <a:latin typeface="Calibri" panose="020F0502020204030204" pitchFamily="34" charset="0"/>
              </a:defRPr>
            </a:lvl4pPr>
            <a:lvl5pPr marL="2133600" indent="-231775">
              <a:spcBef>
                <a:spcPct val="30000"/>
              </a:spcBef>
              <a:defRPr sz="1200">
                <a:solidFill>
                  <a:schemeClr val="tx1"/>
                </a:solidFill>
                <a:latin typeface="Calibri" panose="020F0502020204030204" pitchFamily="34" charset="0"/>
              </a:defRPr>
            </a:lvl5pPr>
            <a:lvl6pPr marL="2590800" indent="-231775" eaLnBrk="0" fontAlgn="base" hangingPunct="0">
              <a:spcBef>
                <a:spcPct val="30000"/>
              </a:spcBef>
              <a:spcAft>
                <a:spcPct val="0"/>
              </a:spcAft>
              <a:defRPr sz="1200">
                <a:solidFill>
                  <a:schemeClr val="tx1"/>
                </a:solidFill>
                <a:latin typeface="Calibri" panose="020F0502020204030204" pitchFamily="34" charset="0"/>
              </a:defRPr>
            </a:lvl6pPr>
            <a:lvl7pPr marL="3048000" indent="-231775" eaLnBrk="0" fontAlgn="base" hangingPunct="0">
              <a:spcBef>
                <a:spcPct val="30000"/>
              </a:spcBef>
              <a:spcAft>
                <a:spcPct val="0"/>
              </a:spcAft>
              <a:defRPr sz="1200">
                <a:solidFill>
                  <a:schemeClr val="tx1"/>
                </a:solidFill>
                <a:latin typeface="Calibri" panose="020F0502020204030204" pitchFamily="34" charset="0"/>
              </a:defRPr>
            </a:lvl7pPr>
            <a:lvl8pPr marL="3505200" indent="-231775" eaLnBrk="0" fontAlgn="base" hangingPunct="0">
              <a:spcBef>
                <a:spcPct val="30000"/>
              </a:spcBef>
              <a:spcAft>
                <a:spcPct val="0"/>
              </a:spcAft>
              <a:defRPr sz="1200">
                <a:solidFill>
                  <a:schemeClr val="tx1"/>
                </a:solidFill>
                <a:latin typeface="Calibri" panose="020F0502020204030204" pitchFamily="34" charset="0"/>
              </a:defRPr>
            </a:lvl8pPr>
            <a:lvl9pPr marL="39624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B9325E-5E64-4A79-9016-F440B8519CBA}"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337346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lnSpc>
                <a:spcPct val="120000"/>
              </a:lnSpc>
              <a:spcBef>
                <a:spcPts val="0"/>
              </a:spcBef>
              <a:spcAft>
                <a:spcPts val="0"/>
              </a:spcAft>
              <a:defRPr/>
            </a:pPr>
            <a:r>
              <a:rPr lang="en-US" altLang="en-US" dirty="0" smtClean="0"/>
              <a:t>Pictured: Airborne gravity survey grid and the current status of GRAV-D, with more than 45 percent of the U.S. and its territories covered and GRAV-D airborne data collected.</a:t>
            </a:r>
          </a:p>
          <a:p>
            <a:pPr eaLnBrk="1" fontAlgn="auto" hangingPunct="1">
              <a:lnSpc>
                <a:spcPct val="120000"/>
              </a:lnSpc>
              <a:spcBef>
                <a:spcPts val="0"/>
              </a:spcBef>
              <a:spcAft>
                <a:spcPts val="0"/>
              </a:spcAft>
              <a:defRPr/>
            </a:pPr>
            <a:endParaRPr lang="en-US" altLang="en-US" dirty="0" smtClean="0"/>
          </a:p>
          <a:p>
            <a:pPr eaLnBrk="1" fontAlgn="auto" hangingPunct="1">
              <a:lnSpc>
                <a:spcPct val="120000"/>
              </a:lnSpc>
              <a:spcBef>
                <a:spcPts val="0"/>
              </a:spcBef>
              <a:spcAft>
                <a:spcPts val="0"/>
              </a:spcAft>
              <a:defRPr/>
            </a:pPr>
            <a:r>
              <a:rPr lang="en-US" altLang="en-US" dirty="0" smtClean="0"/>
              <a:t>In 2010, began operational collection of airborne gravity data to calculate a geoid model and ultimately a new vertical reference system for accurate height measurements up to 2 cm in the U.S. and territories.</a:t>
            </a:r>
            <a:br>
              <a:rPr lang="en-US" altLang="en-US" dirty="0" smtClean="0"/>
            </a:br>
            <a:endParaRPr lang="en-US" altLang="en-US" dirty="0" smtClean="0"/>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t>Provides highly accurate height measurements to determine where water flows</a:t>
            </a:r>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t>Connects satellite and terrestrial gravity measurements for efficient and accurate gravity monitoring</a:t>
            </a:r>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latin typeface="Arial" pitchFamily="34" charset="0"/>
              </a:rPr>
              <a:t>Benefits include $240 Million from improved floodplain mapping alone</a:t>
            </a:r>
          </a:p>
          <a:p>
            <a:pPr lvl="1" eaLnBrk="1" fontAlgn="auto" hangingPunct="1">
              <a:lnSpc>
                <a:spcPct val="110000"/>
              </a:lnSpc>
              <a:spcBef>
                <a:spcPts val="0"/>
              </a:spcBef>
              <a:spcAft>
                <a:spcPts val="0"/>
              </a:spcAft>
              <a:buFont typeface="Arial" pitchFamily="34" charset="0"/>
              <a:buChar char="–"/>
              <a:defRPr/>
            </a:pPr>
            <a:endParaRPr lang="en-US" altLang="en-US" dirty="0" smtClean="0"/>
          </a:p>
          <a:p>
            <a:pPr eaLnBrk="1" fontAlgn="auto" hangingPunct="1">
              <a:spcBef>
                <a:spcPts val="0"/>
              </a:spcBef>
              <a:spcAft>
                <a:spcPts val="0"/>
              </a:spcAft>
              <a:defRPr/>
            </a:pPr>
            <a:endParaRPr lang="en-US" altLang="en-US" dirty="0" smtClean="0">
              <a:latin typeface="Arial" pitchFamily="34"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54063" indent="-287338" defTabSz="944563">
              <a:spcBef>
                <a:spcPct val="30000"/>
              </a:spcBef>
              <a:defRPr sz="1200">
                <a:solidFill>
                  <a:schemeClr val="tx1"/>
                </a:solidFill>
                <a:latin typeface="Calibri" panose="020F0502020204030204" pitchFamily="34" charset="0"/>
              </a:defRPr>
            </a:lvl2pPr>
            <a:lvl3pPr marL="1162050" indent="-230188" defTabSz="944563">
              <a:spcBef>
                <a:spcPct val="30000"/>
              </a:spcBef>
              <a:defRPr sz="1200">
                <a:solidFill>
                  <a:schemeClr val="tx1"/>
                </a:solidFill>
                <a:latin typeface="Calibri" panose="020F0502020204030204" pitchFamily="34" charset="0"/>
              </a:defRPr>
            </a:lvl3pPr>
            <a:lvl4pPr marL="1627188" indent="-230188" defTabSz="944563">
              <a:spcBef>
                <a:spcPct val="30000"/>
              </a:spcBef>
              <a:defRPr sz="1200">
                <a:solidFill>
                  <a:schemeClr val="tx1"/>
                </a:solidFill>
                <a:latin typeface="Calibri" panose="020F0502020204030204" pitchFamily="34" charset="0"/>
              </a:defRPr>
            </a:lvl4pPr>
            <a:lvl5pPr marL="2093913" indent="-230188" defTabSz="944563">
              <a:spcBef>
                <a:spcPct val="30000"/>
              </a:spcBef>
              <a:defRPr sz="1200">
                <a:solidFill>
                  <a:schemeClr val="tx1"/>
                </a:solidFill>
                <a:latin typeface="Calibri" panose="020F0502020204030204" pitchFamily="34" charset="0"/>
              </a:defRPr>
            </a:lvl5pPr>
            <a:lvl6pPr marL="2551113" indent="-230188" defTabSz="944563" eaLnBrk="0" fontAlgn="base" hangingPunct="0">
              <a:spcBef>
                <a:spcPct val="30000"/>
              </a:spcBef>
              <a:spcAft>
                <a:spcPct val="0"/>
              </a:spcAft>
              <a:defRPr sz="1200">
                <a:solidFill>
                  <a:schemeClr val="tx1"/>
                </a:solidFill>
                <a:latin typeface="Calibri" panose="020F0502020204030204" pitchFamily="34" charset="0"/>
              </a:defRPr>
            </a:lvl6pPr>
            <a:lvl7pPr marL="3008313" indent="-230188" defTabSz="944563" eaLnBrk="0" fontAlgn="base" hangingPunct="0">
              <a:spcBef>
                <a:spcPct val="30000"/>
              </a:spcBef>
              <a:spcAft>
                <a:spcPct val="0"/>
              </a:spcAft>
              <a:defRPr sz="1200">
                <a:solidFill>
                  <a:schemeClr val="tx1"/>
                </a:solidFill>
                <a:latin typeface="Calibri" panose="020F0502020204030204" pitchFamily="34" charset="0"/>
              </a:defRPr>
            </a:lvl7pPr>
            <a:lvl8pPr marL="3465513" indent="-230188" defTabSz="944563" eaLnBrk="0" fontAlgn="base" hangingPunct="0">
              <a:spcBef>
                <a:spcPct val="30000"/>
              </a:spcBef>
              <a:spcAft>
                <a:spcPct val="0"/>
              </a:spcAft>
              <a:defRPr sz="1200">
                <a:solidFill>
                  <a:schemeClr val="tx1"/>
                </a:solidFill>
                <a:latin typeface="Calibri" panose="020F0502020204030204" pitchFamily="34" charset="0"/>
              </a:defRPr>
            </a:lvl8pPr>
            <a:lvl9pPr marL="3922713" indent="-230188"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D0C83B-95B6-43A5-A743-D2A836E441F6}" type="slidenum">
              <a:rPr lang="en-US" altLang="en-US" smtClean="0">
                <a:solidFill>
                  <a:srgbClr val="000000"/>
                </a:solidFill>
                <a:latin typeface="Arial" panose="020B0604020202020204" pitchFamily="34" charset="0"/>
                <a:ea typeface="ＭＳ Ｐゴシック" panose="020B0600070205080204" pitchFamily="34" charset="-128"/>
              </a:rPr>
              <a:pPr>
                <a:spcBef>
                  <a:spcPct val="0"/>
                </a:spcBef>
              </a:pPr>
              <a:t>16</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2428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2F74702-A9D2-D142-A2AF-02EB7BC1A7B0}" type="datetimeFigureOut">
              <a:rPr lang="en-US"/>
              <a:pPr>
                <a:defRPr/>
              </a:pPr>
              <a:t>2/4/2019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270467153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1B2D9D6-2EED-314A-B5A7-B8AA87D0E9E4}" type="datetimeFigureOut">
              <a:rPr lang="en-US"/>
              <a:pPr>
                <a:defRPr/>
              </a:pPr>
              <a:t>2/4/2019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243577690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30ABBAB-D36F-9146-BB7A-2DB9ADAC5A9C}" type="datetimeFigureOut">
              <a:rPr lang="en-US"/>
              <a:pPr>
                <a:defRPr/>
              </a:pPr>
              <a:t>2/4/2019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69208319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bwMode="black">
      <p:bgPr>
        <a:gradFill flip="none" rotWithShape="1">
          <a:gsLst>
            <a:gs pos="0">
              <a:srgbClr val="00B9F2"/>
            </a:gs>
            <a:gs pos="90000">
              <a:srgbClr val="053264"/>
            </a:gs>
            <a:gs pos="30000">
              <a:srgbClr val="007AC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374835" y="2428193"/>
            <a:ext cx="6394330"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371600" y="3465218"/>
            <a:ext cx="6400800"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284" y="365138"/>
            <a:ext cx="2168737" cy="967642"/>
          </a:xfrm>
          <a:prstGeom prst="rect">
            <a:avLst/>
          </a:prstGeom>
        </p:spPr>
      </p:pic>
      <p:sp>
        <p:nvSpPr>
          <p:cNvPr id="8" name="Rectangle 7"/>
          <p:cNvSpPr/>
          <p:nvPr/>
        </p:nvSpPr>
        <p:spPr bwMode="ltGray">
          <a:xfrm>
            <a:off x="-899557" y="5567249"/>
            <a:ext cx="10043557" cy="1290751"/>
          </a:xfrm>
          <a:custGeom>
            <a:avLst/>
            <a:gdLst/>
            <a:ahLst/>
            <a:cxnLst/>
            <a:rect l="l" t="t" r="r" b="b"/>
            <a:pathLst>
              <a:path w="10043557" h="1290751">
                <a:moveTo>
                  <a:pt x="8132411" y="0"/>
                </a:moveTo>
                <a:cubicBezTo>
                  <a:pt x="8583764" y="0"/>
                  <a:pt x="9032446" y="11434"/>
                  <a:pt x="9478183" y="34029"/>
                </a:cubicBezTo>
                <a:lnTo>
                  <a:pt x="10043557" y="69857"/>
                </a:lnTo>
                <a:lnTo>
                  <a:pt x="10043557" y="1290751"/>
                </a:lnTo>
                <a:lnTo>
                  <a:pt x="0" y="1290751"/>
                </a:lnTo>
                <a:lnTo>
                  <a:pt x="125788" y="1248403"/>
                </a:lnTo>
                <a:cubicBezTo>
                  <a:pt x="2649168" y="437759"/>
                  <a:pt x="5339667" y="0"/>
                  <a:pt x="8132411" y="0"/>
                </a:cubicBezTo>
                <a:close/>
              </a:path>
            </a:pathLst>
          </a:custGeom>
          <a:solidFill>
            <a:schemeClr val="bg2">
              <a:lumMod val="60000"/>
              <a:lumOff val="40000"/>
              <a:alpha val="2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9" name="Rectangle 3"/>
          <p:cNvSpPr/>
          <p:nvPr/>
        </p:nvSpPr>
        <p:spPr bwMode="invGray">
          <a:xfrm flipH="1">
            <a:off x="3488221" y="4204197"/>
            <a:ext cx="5655779" cy="2653803"/>
          </a:xfrm>
          <a:custGeom>
            <a:avLst/>
            <a:gdLst/>
            <a:ahLst/>
            <a:cxnLst/>
            <a:rect l="l" t="t" r="r" b="b"/>
            <a:pathLst>
              <a:path w="5655779" h="2653803">
                <a:moveTo>
                  <a:pt x="0" y="0"/>
                </a:moveTo>
                <a:lnTo>
                  <a:pt x="0" y="2653803"/>
                </a:lnTo>
                <a:lnTo>
                  <a:pt x="5655779" y="2653803"/>
                </a:lnTo>
                <a:lnTo>
                  <a:pt x="5368634" y="2452474"/>
                </a:lnTo>
                <a:cubicBezTo>
                  <a:pt x="3880066" y="1444637"/>
                  <a:pt x="2250051" y="660920"/>
                  <a:pt x="518426" y="144676"/>
                </a:cubicBezTo>
                <a:close/>
              </a:path>
            </a:pathLst>
          </a:custGeom>
          <a:solidFill>
            <a:srgbClr val="053264">
              <a:alpha val="1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82692035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2" y="1828800"/>
            <a:ext cx="7315200" cy="34290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192551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8" name="Text Placeholder 7"/>
          <p:cNvSpPr>
            <a:spLocks noGrp="1"/>
          </p:cNvSpPr>
          <p:nvPr>
            <p:ph type="body" sz="quarter" idx="11" hasCustomPrompt="1"/>
          </p:nvPr>
        </p:nvSpPr>
        <p:spPr>
          <a:xfrm>
            <a:off x="685800" y="1097280"/>
            <a:ext cx="7772400"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0"/>
            <a:ext cx="7315200" cy="34274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214376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7772400" cy="369332"/>
          </a:xfrm>
          <a:noFill/>
        </p:spPr>
        <p:txBody>
          <a:bodyPr vert="horz" lIns="0" tIns="0" rIns="0" bIns="0" rtlCol="0" anchor="t">
            <a:spAutoFit/>
          </a:bodyPr>
          <a:lstStyle>
            <a:lvl1pPr>
              <a:defRPr lang="en-US" dirty="0"/>
            </a:lvl1pPr>
          </a:lstStyle>
          <a:p>
            <a:pPr marL="0" lvl="0"/>
            <a:r>
              <a:rPr lang="en-US" dirty="0"/>
              <a:t>Click to Edit Master Title Style</a:t>
            </a:r>
          </a:p>
        </p:txBody>
      </p:sp>
      <p:sp>
        <p:nvSpPr>
          <p:cNvPr id="4" name="Content Placeholder 3"/>
          <p:cNvSpPr>
            <a:spLocks noGrp="1"/>
          </p:cNvSpPr>
          <p:nvPr>
            <p:ph sz="half" idx="2"/>
          </p:nvPr>
        </p:nvSpPr>
        <p:spPr>
          <a:xfrm>
            <a:off x="914400" y="1828800"/>
            <a:ext cx="73152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Tree>
    <p:extLst>
      <p:ext uri="{BB962C8B-B14F-4D97-AF65-F5344CB8AC3E}">
        <p14:creationId xmlns:p14="http://schemas.microsoft.com/office/powerpoint/2010/main" val="324529356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p:nvPr>
        </p:nvSpPr>
        <p:spPr>
          <a:xfrm>
            <a:off x="685800" y="682625"/>
            <a:ext cx="7772400" cy="369332"/>
          </a:xfrm>
        </p:spPr>
        <p:txBody>
          <a:bodyPr/>
          <a:lstStyle>
            <a:lvl1pPr>
              <a:defRPr/>
            </a:lvl1pPr>
          </a:lstStyle>
          <a:p>
            <a:r>
              <a:rPr lang="en-US"/>
              <a:t>Click to edit Master title style</a:t>
            </a:r>
            <a:endParaRPr lang="en-US" dirty="0"/>
          </a:p>
        </p:txBody>
      </p:sp>
      <p:sp>
        <p:nvSpPr>
          <p:cNvPr id="9" name="Content Placeholder 21"/>
          <p:cNvSpPr>
            <a:spLocks noGrp="1"/>
          </p:cNvSpPr>
          <p:nvPr>
            <p:ph sz="quarter" idx="18"/>
          </p:nvPr>
        </p:nvSpPr>
        <p:spPr>
          <a:xfrm>
            <a:off x="914400" y="1828800"/>
            <a:ext cx="7315200"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userDrawn="1"/>
        </p:nvSpPr>
        <p:spPr>
          <a:xfrm>
            <a:off x="8832306" y="1514615"/>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0" name="Text Placeholder 9"/>
          <p:cNvSpPr>
            <a:spLocks noGrp="1"/>
          </p:cNvSpPr>
          <p:nvPr>
            <p:ph type="body" sz="quarter" idx="16" hasCustomPrompt="1"/>
          </p:nvPr>
        </p:nvSpPr>
        <p:spPr>
          <a:xfrm>
            <a:off x="685800" y="1097280"/>
            <a:ext cx="7772400" cy="246221"/>
          </a:xfrm>
        </p:spPr>
        <p:txBody>
          <a:bodyPr vert="horz"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6" name="TextBox 5"/>
          <p:cNvSpPr txBox="1"/>
          <p:nvPr userDrawn="1"/>
        </p:nvSpPr>
        <p:spPr>
          <a:xfrm>
            <a:off x="955474" y="6349730"/>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2" name="Text Placeholder 25"/>
          <p:cNvSpPr>
            <a:spLocks noGrp="1"/>
          </p:cNvSpPr>
          <p:nvPr>
            <p:ph type="body" sz="quarter" idx="20" hasCustomPrompt="1"/>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Tree>
    <p:extLst>
      <p:ext uri="{BB962C8B-B14F-4D97-AF65-F5344CB8AC3E}">
        <p14:creationId xmlns:p14="http://schemas.microsoft.com/office/powerpoint/2010/main" val="129230200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279202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87803288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11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2D2E1C5-9BFE-6A49-B726-6C7F6AC4D0D3}" type="datetimeFigureOut">
              <a:rPr lang="en-US"/>
              <a:pPr>
                <a:defRPr/>
              </a:pPr>
              <a:t>2/4/2019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126365506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8" name="Rectangle 7"/>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9" name="Rectangle 7"/>
          <p:cNvSpPr/>
          <p:nvPr/>
        </p:nvSpPr>
        <p:spPr bwMode="lt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1" name="Rectangle 12"/>
          <p:cNvSpPr/>
          <p:nvPr/>
        </p:nvSpPr>
        <p:spPr bwMode="lt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39031540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sp>
        <p:nvSpPr>
          <p:cNvPr id="11" name="Rectangle 10"/>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7" name="Text Placeholder 6"/>
          <p:cNvSpPr>
            <a:spLocks noGrp="1"/>
          </p:cNvSpPr>
          <p:nvPr>
            <p:ph type="body" sz="quarter" idx="13" hasCustomPrompt="1"/>
          </p:nvPr>
        </p:nvSpPr>
        <p:spPr bwMode="ltGray">
          <a:xfrm>
            <a:off x="-36052" y="457200"/>
            <a:ext cx="1618488" cy="455883"/>
          </a:xfrm>
          <a:solidFill>
            <a:schemeClr val="bg2"/>
          </a:solidFill>
          <a:ln w="12700">
            <a:solidFill>
              <a:srgbClr val="B9E0F7">
                <a:alpha val="50000"/>
              </a:srgbClr>
            </a:solidFill>
            <a:round/>
            <a:headEnd/>
            <a:tailEnd/>
          </a:ln>
        </p:spPr>
        <p:txBody>
          <a:bodyPr wrap="square" lIns="0"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marL="0" lvl="0" indent="0" eaLnBrk="0" hangingPunct="0"/>
            <a:r>
              <a:rPr lang="en-US" dirty="0"/>
              <a:t>Text</a:t>
            </a:r>
          </a:p>
        </p:txBody>
      </p:sp>
      <p:sp>
        <p:nvSpPr>
          <p:cNvPr id="8" name="Rectangle 7"/>
          <p:cNvSpPr/>
          <p:nvPr/>
        </p:nvSpPr>
        <p:spPr bwMode="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3" name="Rectangle 12"/>
          <p:cNvSpPr/>
          <p:nvPr/>
        </p:nvSpPr>
        <p:spPr bwMode="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331694487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_User Screens">
    <p:bg>
      <p:bgPr>
        <a:gradFill flip="none" rotWithShape="1">
          <a:gsLst>
            <a:gs pos="0">
              <a:srgbClr val="19461E"/>
            </a:gs>
            <a:gs pos="100000">
              <a:srgbClr val="19461E"/>
            </a:gs>
            <a:gs pos="40000">
              <a:srgbClr val="288135"/>
            </a:gs>
            <a:gs pos="60000">
              <a:srgbClr val="288135"/>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Tree>
    <p:extLst>
      <p:ext uri="{BB962C8B-B14F-4D97-AF65-F5344CB8AC3E}">
        <p14:creationId xmlns:p14="http://schemas.microsoft.com/office/powerpoint/2010/main" val="231792397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990427"/>
            <a:ext cx="7775575"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684213" y="3467754"/>
            <a:ext cx="7775575"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Tree>
    <p:extLst>
      <p:ext uri="{BB962C8B-B14F-4D97-AF65-F5344CB8AC3E}">
        <p14:creationId xmlns:p14="http://schemas.microsoft.com/office/powerpoint/2010/main" val="7114424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719386"/>
            <a:ext cx="5486400" cy="1367692"/>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684213" y="3683197"/>
            <a:ext cx="54864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Tree>
    <p:extLst>
      <p:ext uri="{BB962C8B-B14F-4D97-AF65-F5344CB8AC3E}">
        <p14:creationId xmlns:p14="http://schemas.microsoft.com/office/powerpoint/2010/main" val="159425214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5" name="Rectangle 4"/>
          <p:cNvSpPr/>
          <p:nvPr/>
        </p:nvSpPr>
        <p:spPr bwMode="white">
          <a:xfrm>
            <a:off x="0" y="5716588"/>
            <a:ext cx="9144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041067"/>
            <a:ext cx="4568371" cy="457200"/>
          </a:xfrm>
          <a:prstGeom prst="rect">
            <a:avLst/>
          </a:prstGeom>
          <a:noFill/>
          <a:ln>
            <a:noFill/>
          </a:ln>
        </p:spPr>
        <p:txBody>
          <a:bodyPr vert="horz" lIns="0" tIns="0" rIns="0" bIns="0" rtlCol="0" anchor="ctr" anchorCtr="0">
            <a:noAutofit/>
          </a:bodyPr>
          <a:lstStyle>
            <a:lvl1pPr algn="r">
              <a:defRPr sz="2600" b="1" baseline="0">
                <a:solidFill>
                  <a:srgbClr val="404040"/>
                </a:solidFill>
              </a:defRPr>
            </a:lvl1pPr>
          </a:lstStyle>
          <a:p>
            <a:r>
              <a:rPr lang="en-US" dirty="0"/>
              <a:t>Section Heading</a:t>
            </a:r>
          </a:p>
        </p:txBody>
      </p:sp>
      <p:sp>
        <p:nvSpPr>
          <p:cNvPr id="7" name="Text Placeholder 6"/>
          <p:cNvSpPr>
            <a:spLocks noGrp="1"/>
          </p:cNvSpPr>
          <p:nvPr>
            <p:ph type="body" sz="quarter" idx="11" hasCustomPrompt="1"/>
          </p:nvPr>
        </p:nvSpPr>
        <p:spPr>
          <a:xfrm>
            <a:off x="5710193" y="5934015"/>
            <a:ext cx="29718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a:t>Sub Heading/Description Goes Here (2 lines max)</a:t>
            </a:r>
          </a:p>
        </p:txBody>
      </p:sp>
      <p:cxnSp>
        <p:nvCxnSpPr>
          <p:cNvPr id="10" name="Straight Connector 9"/>
          <p:cNvCxnSpPr/>
          <p:nvPr/>
        </p:nvCxnSpPr>
        <p:spPr bwMode="auto">
          <a:xfrm>
            <a:off x="5486399" y="6058694"/>
            <a:ext cx="0" cy="457200"/>
          </a:xfrm>
          <a:prstGeom prst="line">
            <a:avLst/>
          </a:prstGeom>
          <a:noFill/>
          <a:ln w="3175" cap="flat" cmpd="sng" algn="ctr">
            <a:solidFill>
              <a:srgbClr val="7F7F7F"/>
            </a:solidFill>
            <a:prstDash val="solid"/>
            <a:round/>
            <a:headEnd type="none" w="med" len="med"/>
            <a:tailEnd type="none" w="med" len="med"/>
          </a:ln>
          <a:effectLst/>
        </p:spPr>
      </p:cxnSp>
    </p:spTree>
    <p:extLst>
      <p:ext uri="{BB962C8B-B14F-4D97-AF65-F5344CB8AC3E}">
        <p14:creationId xmlns:p14="http://schemas.microsoft.com/office/powerpoint/2010/main" val="7946919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5" name="Rectangle 4"/>
          <p:cNvSpPr/>
          <p:nvPr/>
        </p:nvSpPr>
        <p:spPr bwMode="white">
          <a:xfrm>
            <a:off x="0" y="5943600"/>
            <a:ext cx="9144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rgbClr val="404040"/>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87936318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chemeClr val="tx1"/>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175153511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pic>
        <p:nvPicPr>
          <p:cNvPr id="4" name="Picture 3" descr="esri-10GlobeLogo_TagLockup4Lg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2468810" y="2205645"/>
            <a:ext cx="4206380" cy="2446711"/>
          </a:xfrm>
          <a:prstGeom prst="rect">
            <a:avLst/>
          </a:prstGeom>
        </p:spPr>
      </p:pic>
    </p:spTree>
    <p:extLst>
      <p:ext uri="{BB962C8B-B14F-4D97-AF65-F5344CB8AC3E}">
        <p14:creationId xmlns:p14="http://schemas.microsoft.com/office/powerpoint/2010/main" val="213535720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2/4/2019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422498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6588FAE-7584-1D43-B106-69084F6C3D60}" type="datetimeFigureOut">
              <a:rPr lang="en-US"/>
              <a:pPr>
                <a:defRPr/>
              </a:pPr>
              <a:t>2/4/2019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46858140"/>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2/4/2019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471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2/4/2019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324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2/4/2019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165187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2/4/2019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524712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2/4/2019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061645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2/4/2019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3488037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2/4/2019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1233060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2/4/2019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33403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2/4/2019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3753162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2/4/2019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2093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D7422AA-180E-B24C-A2DD-5B797D7B4338}" type="datetimeFigureOut">
              <a:rPr lang="en-US"/>
              <a:pPr>
                <a:defRPr/>
              </a:pPr>
              <a:t>2/4/2019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29478341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1537CD-3F2F-1C42-8CC8-D98653E46D5E}" type="datetimeFigureOut">
              <a:rPr lang="en-US"/>
              <a:pPr>
                <a:defRPr/>
              </a:pPr>
              <a:t>2/4/2019</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621977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AD4A722-2514-2E44-A2D1-75902F2251E6}" type="datetimeFigureOut">
              <a:rPr lang="en-US"/>
              <a:pPr>
                <a:defRPr/>
              </a:pPr>
              <a:t>2/4/2019</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1347750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EBC6B44-5FDE-D646-B187-047D5567924B}" type="datetimeFigureOut">
              <a:rPr lang="en-US"/>
              <a:pPr>
                <a:defRPr/>
              </a:pPr>
              <a:t>2/4/2019</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225222669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3AE24F3-D793-8044-A42C-6F67C6B893B3}" type="datetimeFigureOut">
              <a:rPr lang="en-US"/>
              <a:pPr>
                <a:defRPr/>
              </a:pPr>
              <a:t>2/4/2019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8998568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5B937D2-7827-8748-9D63-2F251C75A548}" type="datetimeFigureOut">
              <a:rPr lang="en-US"/>
              <a:pPr>
                <a:defRPr/>
              </a:pPr>
              <a:t>2/4/2019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265404339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7772400" cy="369332"/>
          </a:xfrm>
          <a:prstGeom prst="rect">
            <a:avLst/>
          </a:prstGeom>
          <a:noFill/>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7315200"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53440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fade/>
  </p:transition>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2/4/2019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42543088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mela.Fromhertz@noaa.gov" TargetMode="External"/><Relationship Id="rId2" Type="http://schemas.openxmlformats.org/officeDocument/2006/relationships/image" Target="../media/image4.jpeg"/><Relationship Id="rId1" Type="http://schemas.openxmlformats.org/officeDocument/2006/relationships/slideLayout" Target="../slideLayouts/slideLayout35.xml"/><Relationship Id="rId4" Type="http://schemas.openxmlformats.org/officeDocument/2006/relationships/hyperlink" Target="mailto:WYNGScoordinator@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geodesy.noaa.gov/GRAV-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hyperlink" Target="wygeo.org" TargetMode="External"/><Relationship Id="rId2" Type="http://schemas.openxmlformats.org/officeDocument/2006/relationships/hyperlink" Target="mailto:WYngsCoordinator@gmail.com" TargetMode="Externa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s://www.arcgis.com/apps/webappviewer/index.html?id=0829616b6ec740b7a0bfbf057188e865" TargetMode="External"/><Relationship Id="rId2" Type="http://schemas.openxmlformats.org/officeDocument/2006/relationships/hyperlink" Target="https://survey123.arcgis.com/share/130be382350e4a38a71de3b2e4d92a98" TargetMode="External"/><Relationship Id="rId1" Type="http://schemas.openxmlformats.org/officeDocument/2006/relationships/slideLayout" Target="../slideLayouts/slideLayout30.xml"/><Relationship Id="rId4" Type="http://schemas.openxmlformats.org/officeDocument/2006/relationships/hyperlink" Target="https://geodesy.noaa.gov/GPSonBM/index.s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hyperlink" Target="https://attendee.gotowebinar.com/recording/4100208993309956616" TargetMode="External"/><Relationship Id="rId2" Type="http://schemas.openxmlformats.org/officeDocument/2006/relationships/hyperlink" Target="https://attendee.gotowebinar.com/recording/3222375402987297281" TargetMode="External"/><Relationship Id="rId1" Type="http://schemas.openxmlformats.org/officeDocument/2006/relationships/slideLayout" Target="../slideLayouts/slideLayout30.xml"/><Relationship Id="rId4" Type="http://schemas.openxmlformats.org/officeDocument/2006/relationships/hyperlink" Target="https://attendee.gotowebinar.com/recording/8767732610551898883"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WYNGScoordinator@gmail.com" TargetMode="External"/><Relationship Id="rId2" Type="http://schemas.openxmlformats.org/officeDocument/2006/relationships/hyperlink" Target="mailto:Pamela.Fromhertz@noaa.gov"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0" y="2004291"/>
            <a:ext cx="9144000" cy="248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2800" b="1" dirty="0" smtClean="0"/>
              <a:t>Changes are coming</a:t>
            </a:r>
          </a:p>
          <a:p>
            <a:pPr algn="ctr">
              <a:defRPr/>
            </a:pPr>
            <a:r>
              <a:rPr lang="en-US" sz="2800" b="1" dirty="0" smtClean="0"/>
              <a:t>NGS 2022 - NSRS Modernization</a:t>
            </a:r>
            <a:endParaRPr lang="en-US" sz="2800" b="1" dirty="0" smtClean="0"/>
          </a:p>
        </p:txBody>
      </p:sp>
      <p:sp>
        <p:nvSpPr>
          <p:cNvPr id="6" name="TextBox 1"/>
          <p:cNvSpPr txBox="1">
            <a:spLocks noChangeArrowheads="1"/>
          </p:cNvSpPr>
          <p:nvPr/>
        </p:nvSpPr>
        <p:spPr bwMode="auto">
          <a:xfrm>
            <a:off x="3726875" y="6518275"/>
            <a:ext cx="1600200" cy="3397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600" dirty="0">
                <a:solidFill>
                  <a:schemeClr val="bg1"/>
                </a:solidFill>
                <a:latin typeface="Gill Sans MT" panose="020B0502020104020203" pitchFamily="34" charset="0"/>
                <a:ea typeface="ＭＳ Ｐゴシック" panose="020B0600070205080204" pitchFamily="34" charset="-128"/>
                <a:cs typeface="Arial" panose="020B0604020202020204" pitchFamily="34" charset="0"/>
              </a:rPr>
              <a:t>geodesy.noaa.gov</a:t>
            </a:r>
          </a:p>
        </p:txBody>
      </p:sp>
      <p:sp>
        <p:nvSpPr>
          <p:cNvPr id="9" name="Content Placeholder 2"/>
          <p:cNvSpPr txBox="1">
            <a:spLocks/>
          </p:cNvSpPr>
          <p:nvPr/>
        </p:nvSpPr>
        <p:spPr bwMode="auto">
          <a:xfrm>
            <a:off x="2145143" y="5474639"/>
            <a:ext cx="4853709" cy="534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ts val="0"/>
              </a:spcBef>
              <a:spcAft>
                <a:spcPct val="0"/>
              </a:spcAft>
              <a:buClrTx/>
              <a:buSzTx/>
              <a:buFont typeface="Arial" charset="0"/>
              <a:buNone/>
              <a:tabLst/>
              <a:defRPr/>
            </a:pPr>
            <a:r>
              <a:rPr lang="en-US" sz="1800" dirty="0" smtClean="0">
                <a:solidFill>
                  <a:prstClr val="black"/>
                </a:solidFill>
                <a:latin typeface="Calibri"/>
                <a:cs typeface="Times New Roman" charset="0"/>
              </a:rPr>
              <a:t>WES</a:t>
            </a:r>
            <a:endParaRPr lang="en-US" sz="1800" dirty="0" smtClean="0">
              <a:solidFill>
                <a:prstClr val="black"/>
              </a:solidFill>
              <a:latin typeface="Calibri"/>
              <a:cs typeface="Times New Roman" charset="0"/>
            </a:endParaRPr>
          </a:p>
          <a:p>
            <a:pPr marL="0" marR="0" lvl="0" indent="0" algn="ctr" defTabSz="457200" rtl="0" eaLnBrk="1" fontAlgn="base" latinLnBrk="0" hangingPunct="1">
              <a:lnSpc>
                <a:spcPct val="100000"/>
              </a:lnSpc>
              <a:spcBef>
                <a:spcPts val="0"/>
              </a:spcBef>
              <a:spcAft>
                <a:spcPct val="0"/>
              </a:spcAft>
              <a:buClrTx/>
              <a:buSzTx/>
              <a:buFont typeface="Arial" charset="0"/>
              <a:buNone/>
              <a:tabLst/>
              <a:defRPr/>
            </a:pPr>
            <a:r>
              <a:rPr lang="en-US" sz="1800" dirty="0" smtClean="0">
                <a:solidFill>
                  <a:prstClr val="black"/>
                </a:solidFill>
                <a:latin typeface="Calibri"/>
                <a:cs typeface="Times New Roman" charset="0"/>
              </a:rPr>
              <a:t>February 6, 2019</a:t>
            </a:r>
            <a:endParaRPr kumimoji="0" lang="en-US" sz="1800" b="0" i="0" u="none" strike="noStrike" kern="1200" cap="none" spc="0" normalizeH="0" baseline="0" noProof="0" dirty="0" smtClean="0">
              <a:ln>
                <a:noFill/>
              </a:ln>
              <a:solidFill>
                <a:prstClr val="black"/>
              </a:solidFill>
              <a:effectLst/>
              <a:uLnTx/>
              <a:uFillTx/>
              <a:latin typeface="Calibri"/>
              <a:cs typeface="Times New Roman" charset="0"/>
            </a:endParaRPr>
          </a:p>
        </p:txBody>
      </p:sp>
      <p:sp>
        <p:nvSpPr>
          <p:cNvPr id="10" name="TextBox 9"/>
          <p:cNvSpPr txBox="1"/>
          <p:nvPr/>
        </p:nvSpPr>
        <p:spPr>
          <a:xfrm>
            <a:off x="381000" y="3812178"/>
            <a:ext cx="3668761" cy="1631216"/>
          </a:xfrm>
          <a:prstGeom prst="rect">
            <a:avLst/>
          </a:prstGeom>
          <a:noFill/>
        </p:spPr>
        <p:txBody>
          <a:bodyPr wrap="none" anchor="ctr">
            <a:spAutoFit/>
          </a:bodyPr>
          <a:lstStyle/>
          <a:p>
            <a:pPr eaLnBrk="1" fontAlgn="auto" hangingPunct="1">
              <a:spcBef>
                <a:spcPts val="0"/>
              </a:spcBef>
              <a:spcAft>
                <a:spcPts val="0"/>
              </a:spcAft>
              <a:defRPr/>
            </a:pPr>
            <a:r>
              <a:rPr lang="en-US" sz="2000" dirty="0">
                <a:latin typeface="+mn-lt"/>
              </a:rPr>
              <a:t>Pam Fromhertz</a:t>
            </a:r>
          </a:p>
          <a:p>
            <a:pPr eaLnBrk="1" fontAlgn="auto" hangingPunct="1">
              <a:spcBef>
                <a:spcPts val="0"/>
              </a:spcBef>
              <a:spcAft>
                <a:spcPts val="0"/>
              </a:spcAft>
              <a:defRPr/>
            </a:pPr>
            <a:r>
              <a:rPr lang="en-US" sz="2000" dirty="0">
                <a:latin typeface="+mn-lt"/>
              </a:rPr>
              <a:t>Rocky Mountain Regional Advisor</a:t>
            </a:r>
          </a:p>
          <a:p>
            <a:pPr eaLnBrk="1" fontAlgn="auto" hangingPunct="1">
              <a:spcBef>
                <a:spcPts val="0"/>
              </a:spcBef>
              <a:spcAft>
                <a:spcPts val="0"/>
              </a:spcAft>
              <a:defRPr/>
            </a:pPr>
            <a:r>
              <a:rPr lang="en-US" sz="2000" dirty="0" smtClean="0">
                <a:latin typeface="+mn-lt"/>
                <a:hlinkClick r:id="rId3"/>
              </a:rPr>
              <a:t>Pamela.Fromhertz@noaa.gov</a:t>
            </a:r>
            <a:endParaRPr lang="en-US" sz="2000" dirty="0" smtClean="0">
              <a:latin typeface="+mn-lt"/>
            </a:endParaRPr>
          </a:p>
          <a:p>
            <a:pPr fontAlgn="auto">
              <a:spcBef>
                <a:spcPts val="0"/>
              </a:spcBef>
              <a:spcAft>
                <a:spcPts val="0"/>
              </a:spcAft>
              <a:defRPr/>
            </a:pPr>
            <a:r>
              <a:rPr lang="en-US" sz="2000" dirty="0">
                <a:latin typeface="+mn-lt"/>
              </a:rPr>
              <a:t>240-988-6363</a:t>
            </a:r>
          </a:p>
          <a:p>
            <a:pPr eaLnBrk="1" fontAlgn="auto" hangingPunct="1">
              <a:spcBef>
                <a:spcPts val="0"/>
              </a:spcBef>
              <a:spcAft>
                <a:spcPts val="0"/>
              </a:spcAft>
              <a:defRPr/>
            </a:pPr>
            <a:r>
              <a:rPr lang="en-US" sz="2000" dirty="0" smtClean="0">
                <a:latin typeface="+mn-lt"/>
              </a:rPr>
              <a:t>Geodesy.noaa.gov</a:t>
            </a:r>
            <a:endParaRPr lang="en-US" sz="2000" dirty="0">
              <a:latin typeface="+mn-lt"/>
            </a:endParaRPr>
          </a:p>
        </p:txBody>
      </p:sp>
      <p:sp>
        <p:nvSpPr>
          <p:cNvPr id="11" name="TextBox 10"/>
          <p:cNvSpPr txBox="1"/>
          <p:nvPr/>
        </p:nvSpPr>
        <p:spPr>
          <a:xfrm>
            <a:off x="5562600" y="3812873"/>
            <a:ext cx="3511089" cy="1323439"/>
          </a:xfrm>
          <a:prstGeom prst="rect">
            <a:avLst/>
          </a:prstGeom>
          <a:noFill/>
        </p:spPr>
        <p:txBody>
          <a:bodyPr wrap="none" anchor="ctr">
            <a:spAutoFit/>
          </a:bodyPr>
          <a:lstStyle/>
          <a:p>
            <a:pPr eaLnBrk="1" fontAlgn="auto" hangingPunct="1">
              <a:spcBef>
                <a:spcPts val="0"/>
              </a:spcBef>
              <a:spcAft>
                <a:spcPts val="0"/>
              </a:spcAft>
              <a:defRPr/>
            </a:pPr>
            <a:r>
              <a:rPr lang="en-US" sz="2000" dirty="0" smtClean="0">
                <a:solidFill>
                  <a:schemeClr val="tx2">
                    <a:lumMod val="50000"/>
                  </a:schemeClr>
                </a:solidFill>
                <a:latin typeface="+mn-lt"/>
              </a:rPr>
              <a:t>Mark </a:t>
            </a:r>
            <a:r>
              <a:rPr lang="en-US" sz="2000" dirty="0" err="1" smtClean="0">
                <a:solidFill>
                  <a:schemeClr val="tx2">
                    <a:lumMod val="50000"/>
                  </a:schemeClr>
                </a:solidFill>
                <a:latin typeface="+mn-lt"/>
              </a:rPr>
              <a:t>Corbridge</a:t>
            </a: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rPr>
              <a:t>WY NGS Geodetic Coordinator</a:t>
            </a:r>
          </a:p>
          <a:p>
            <a:pPr eaLnBrk="1" fontAlgn="auto" hangingPunct="1">
              <a:spcBef>
                <a:spcPts val="0"/>
              </a:spcBef>
              <a:spcAft>
                <a:spcPts val="0"/>
              </a:spcAft>
              <a:defRPr/>
            </a:pPr>
            <a:r>
              <a:rPr lang="en-US" sz="2000" dirty="0" smtClean="0">
                <a:solidFill>
                  <a:schemeClr val="tx2">
                    <a:lumMod val="50000"/>
                  </a:schemeClr>
                </a:solidFill>
                <a:latin typeface="+mn-lt"/>
                <a:hlinkClick r:id="rId4"/>
              </a:rPr>
              <a:t>WYNGScoordinator@gmail.com</a:t>
            </a: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a:t>(307) 777-4123</a:t>
            </a:r>
            <a:endParaRPr lang="en-US" sz="2000" dirty="0">
              <a:solidFill>
                <a:schemeClr val="tx2">
                  <a:lumMod val="50000"/>
                </a:schemeClr>
              </a:solidFill>
              <a:latin typeface="+mn-lt"/>
            </a:endParaRPr>
          </a:p>
        </p:txBody>
      </p:sp>
    </p:spTree>
    <p:extLst>
      <p:ext uri="{BB962C8B-B14F-4D97-AF65-F5344CB8AC3E}">
        <p14:creationId xmlns:p14="http://schemas.microsoft.com/office/powerpoint/2010/main" val="28051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(horizontal)</a:t>
            </a:r>
          </a:p>
        </p:txBody>
      </p:sp>
      <p:pic>
        <p:nvPicPr>
          <p:cNvPr id="69635"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5619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a:t>
            </a:r>
            <a:b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(ellipsoid height)</a:t>
            </a:r>
          </a:p>
        </p:txBody>
      </p:sp>
      <p:pic>
        <p:nvPicPr>
          <p:cNvPr id="71683"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81734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304800"/>
            <a:ext cx="9144000" cy="1143000"/>
          </a:xfrm>
        </p:spPr>
        <p:txBody>
          <a:bodyPr/>
          <a:lstStyle/>
          <a:p>
            <a:r>
              <a:rPr lang="en-US" altLang="en-US" sz="3200" smtClean="0">
                <a:latin typeface="+mj-lt"/>
              </a:rPr>
              <a:t>New Vertical Datum</a:t>
            </a:r>
            <a:r>
              <a:rPr lang="en-US" altLang="en-US" sz="3200" smtClean="0">
                <a:solidFill>
                  <a:srgbClr val="0070C0"/>
                </a:solidFill>
                <a:latin typeface="+mj-lt"/>
              </a:rPr>
              <a:t/>
            </a:r>
            <a:br>
              <a:rPr lang="en-US" altLang="en-US" sz="3200" smtClean="0">
                <a:solidFill>
                  <a:srgbClr val="0070C0"/>
                </a:solidFill>
                <a:latin typeface="+mj-lt"/>
              </a:rPr>
            </a:br>
            <a:r>
              <a:rPr lang="en-US" altLang="en-US" sz="3200" smtClean="0">
                <a:solidFill>
                  <a:srgbClr val="0070C0"/>
                </a:solidFill>
                <a:latin typeface="+mj-lt"/>
              </a:rPr>
              <a:t>(Outcome)</a:t>
            </a:r>
            <a:endParaRPr lang="en-US" altLang="en-US" sz="3200" smtClean="0">
              <a:latin typeface="+mj-lt"/>
            </a:endParaRPr>
          </a:p>
        </p:txBody>
      </p:sp>
      <p:pic>
        <p:nvPicPr>
          <p:cNvPr id="73731" name="Picture 3" descr="D:\GIS\General\US\Export\New vert datum_minus_NAVD88_m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438"/>
            <a:ext cx="91440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70430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42863" y="1752600"/>
            <a:ext cx="9144001"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a:spcBef>
                <a:spcPct val="0"/>
              </a:spcBef>
              <a:buFontTx/>
              <a:buNone/>
              <a:defRPr/>
            </a:pPr>
            <a:r>
              <a:rPr lang="en-US" altLang="en-US" sz="2600" b="1" dirty="0">
                <a:latin typeface="+mj-lt"/>
                <a:cs typeface="Arial" charset="0"/>
              </a:rPr>
              <a:t>          HORIZONTAL = 1.2401 m (4.07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ELLIPSOID HEIGHT = - 0.77 m (-2.53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Computed with </a:t>
            </a:r>
            <a:r>
              <a:rPr lang="en-US" altLang="en-US" sz="2600" b="1" dirty="0">
                <a:solidFill>
                  <a:srgbClr val="FF0000"/>
                </a:solidFill>
                <a:latin typeface="+mj-lt"/>
                <a:cs typeface="Arial" charset="0"/>
              </a:rPr>
              <a:t>HTDP and Inverse</a:t>
            </a:r>
          </a:p>
          <a:p>
            <a:pPr algn="ctr">
              <a:spcBef>
                <a:spcPct val="0"/>
              </a:spcBef>
              <a:buFontTx/>
              <a:buNone/>
              <a:defRPr/>
            </a:pPr>
            <a:endParaRPr lang="en-US" altLang="en-US" sz="2600" b="1" dirty="0">
              <a:latin typeface="+mj-lt"/>
              <a:cs typeface="Arial" charset="0"/>
            </a:endParaRPr>
          </a:p>
          <a:p>
            <a:pPr algn="ctr">
              <a:spcBef>
                <a:spcPct val="0"/>
              </a:spcBef>
              <a:buFontTx/>
              <a:buNone/>
              <a:defRPr/>
            </a:pPr>
            <a:r>
              <a:rPr lang="en-US" altLang="en-US" sz="2600" b="1" dirty="0">
                <a:latin typeface="+mj-lt"/>
                <a:cs typeface="Arial" charset="0"/>
              </a:rPr>
              <a:t>ORTHOMETRIC HEIGHT = - 0.706 m (-2.32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Computed with </a:t>
            </a:r>
            <a:r>
              <a:rPr lang="en-US" altLang="en-US" sz="2600" b="1" dirty="0">
                <a:solidFill>
                  <a:srgbClr val="FF0000"/>
                </a:solidFill>
                <a:latin typeface="+mj-lt"/>
                <a:cs typeface="Arial" charset="0"/>
              </a:rPr>
              <a:t>xGEOID16B</a:t>
            </a:r>
          </a:p>
          <a:p>
            <a:pPr algn="ctr">
              <a:spcBef>
                <a:spcPct val="0"/>
              </a:spcBef>
              <a:buFontTx/>
              <a:buNone/>
              <a:defRPr/>
            </a:pPr>
            <a:endParaRPr lang="en-US" altLang="en-US" sz="2600" b="1" dirty="0">
              <a:solidFill>
                <a:srgbClr val="FF0000"/>
              </a:solidFill>
              <a:latin typeface="+mj-lt"/>
              <a:cs typeface="Arial" charset="0"/>
            </a:endParaRPr>
          </a:p>
        </p:txBody>
      </p:sp>
      <p:sp>
        <p:nvSpPr>
          <p:cNvPr id="34819" name="TextBox 1"/>
          <p:cNvSpPr txBox="1">
            <a:spLocks noChangeArrowheads="1"/>
          </p:cNvSpPr>
          <p:nvPr/>
        </p:nvSpPr>
        <p:spPr bwMode="auto">
          <a:xfrm>
            <a:off x="-12700" y="433388"/>
            <a:ext cx="93646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defRPr/>
            </a:pPr>
            <a:r>
              <a:rPr lang="en-US" altLang="en-US" dirty="0">
                <a:solidFill>
                  <a:srgbClr val="0000FF"/>
                </a:solidFill>
                <a:latin typeface="+mj-lt"/>
              </a:rPr>
              <a:t>Predicted Positional Changes in 2022 </a:t>
            </a:r>
          </a:p>
          <a:p>
            <a:pPr algn="ctr" eaLnBrk="1" hangingPunct="1">
              <a:spcBef>
                <a:spcPct val="0"/>
              </a:spcBef>
              <a:buFontTx/>
              <a:buNone/>
              <a:defRPr/>
            </a:pPr>
            <a:r>
              <a:rPr lang="en-US" altLang="en-US" dirty="0">
                <a:solidFill>
                  <a:srgbClr val="0000FF"/>
                </a:solidFill>
                <a:latin typeface="+mj-lt"/>
              </a:rPr>
              <a:t>Computed for Q 32(NR0035)</a:t>
            </a:r>
            <a:r>
              <a:rPr lang="en-US" altLang="en-US" sz="2000" dirty="0">
                <a:solidFill>
                  <a:srgbClr val="0000FF"/>
                </a:solidFill>
                <a:latin typeface="+mj-lt"/>
              </a:rPr>
              <a:t> </a:t>
            </a:r>
            <a:r>
              <a:rPr lang="en-US" altLang="en-US" dirty="0">
                <a:solidFill>
                  <a:srgbClr val="0000FF"/>
                </a:solidFill>
                <a:latin typeface="+mj-lt"/>
              </a:rPr>
              <a:t>near Casper, WY</a:t>
            </a:r>
          </a:p>
        </p:txBody>
      </p:sp>
    </p:spTree>
    <p:extLst>
      <p:ext uri="{BB962C8B-B14F-4D97-AF65-F5344CB8AC3E}">
        <p14:creationId xmlns:p14="http://schemas.microsoft.com/office/powerpoint/2010/main" val="232107419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2571750" cy="1271588"/>
          </a:xfrm>
          <a:ln w="12700">
            <a:solidFill>
              <a:schemeClr val="tx1"/>
            </a:solidFill>
          </a:ln>
        </p:spPr>
        <p:txBody>
          <a:bodyPr/>
          <a:lstStyle/>
          <a:p>
            <a:pPr marL="342891" indent="-342891">
              <a:defRPr/>
            </a:pPr>
            <a:r>
              <a:rPr lang="en-US" dirty="0" smtClean="0">
                <a:latin typeface="+mj-lt"/>
              </a:rPr>
              <a:t>Horizontal</a:t>
            </a:r>
          </a:p>
          <a:p>
            <a:pPr marL="342891" indent="-342891">
              <a:defRPr/>
            </a:pPr>
            <a:r>
              <a:rPr lang="en-US" dirty="0" smtClean="0">
                <a:latin typeface="+mj-lt"/>
              </a:rPr>
              <a:t>Vertical</a:t>
            </a:r>
            <a:endParaRPr lang="en-US" dirty="0">
              <a:latin typeface="+mj-lt"/>
            </a:endParaRPr>
          </a:p>
        </p:txBody>
      </p:sp>
      <p:sp>
        <p:nvSpPr>
          <p:cNvPr id="3" name="Title 2"/>
          <p:cNvSpPr>
            <a:spLocks noGrp="1"/>
          </p:cNvSpPr>
          <p:nvPr>
            <p:ph type="title"/>
          </p:nvPr>
        </p:nvSpPr>
        <p:spPr/>
        <p:txBody>
          <a:bodyPr/>
          <a:lstStyle/>
          <a:p>
            <a:pPr>
              <a:defRPr/>
            </a:pPr>
            <a:r>
              <a:rPr lang="en-US" dirty="0" smtClean="0">
                <a:latin typeface="+mj-lt"/>
              </a:rPr>
              <a:t>New Reference (</a:t>
            </a:r>
            <a:r>
              <a:rPr lang="en-US" dirty="0" err="1" smtClean="0">
                <a:latin typeface="+mj-lt"/>
              </a:rPr>
              <a:t>Datums</a:t>
            </a:r>
            <a:r>
              <a:rPr lang="en-US" dirty="0" smtClean="0">
                <a:latin typeface="+mj-lt"/>
              </a:rPr>
              <a:t>) Frames</a:t>
            </a:r>
            <a:endParaRPr lang="en-US" dirty="0">
              <a:latin typeface="+mj-lt"/>
            </a:endParaRPr>
          </a:p>
        </p:txBody>
      </p:sp>
      <p:sp>
        <p:nvSpPr>
          <p:cNvPr id="4" name="Content Placeholder 1"/>
          <p:cNvSpPr txBox="1">
            <a:spLocks/>
          </p:cNvSpPr>
          <p:nvPr/>
        </p:nvSpPr>
        <p:spPr bwMode="auto">
          <a:xfrm>
            <a:off x="3438540" y="1600210"/>
            <a:ext cx="4948239" cy="47561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panose="020B0600070205080204" pitchFamily="34" charset="-128"/>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panose="020B0600070205080204" pitchFamily="34" charset="-128"/>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panose="020B0600070205080204" pitchFamily="34" charset="-128"/>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ln w="12700">
                  <a:solidFill>
                    <a:schemeClr val="tx1"/>
                  </a:solidFill>
                </a:ln>
                <a:latin typeface="+mn-lt"/>
              </a:rPr>
              <a:t>Geometric</a:t>
            </a:r>
          </a:p>
          <a:p>
            <a:pPr lvl="1">
              <a:defRPr/>
            </a:pPr>
            <a:r>
              <a:rPr lang="en-US" dirty="0">
                <a:ln w="12700">
                  <a:solidFill>
                    <a:schemeClr val="tx1"/>
                  </a:solidFill>
                </a:ln>
                <a:latin typeface="+mn-lt"/>
              </a:rPr>
              <a:t>Latitude</a:t>
            </a:r>
          </a:p>
          <a:p>
            <a:pPr lvl="1">
              <a:defRPr/>
            </a:pPr>
            <a:r>
              <a:rPr lang="en-US" dirty="0">
                <a:ln w="12700">
                  <a:solidFill>
                    <a:schemeClr val="tx1"/>
                  </a:solidFill>
                </a:ln>
                <a:latin typeface="+mn-lt"/>
              </a:rPr>
              <a:t>Longitude</a:t>
            </a:r>
          </a:p>
          <a:p>
            <a:pPr lvl="1">
              <a:defRPr/>
            </a:pPr>
            <a:r>
              <a:rPr lang="en-US" dirty="0">
                <a:ln w="12700">
                  <a:solidFill>
                    <a:schemeClr val="tx1"/>
                  </a:solidFill>
                </a:ln>
                <a:latin typeface="+mn-lt"/>
              </a:rPr>
              <a:t>Ellipsoidal Height</a:t>
            </a:r>
          </a:p>
          <a:p>
            <a:pPr lvl="1">
              <a:defRPr/>
            </a:pPr>
            <a:r>
              <a:rPr lang="en-US" dirty="0">
                <a:ln w="12700">
                  <a:solidFill>
                    <a:schemeClr val="tx1"/>
                  </a:solidFill>
                </a:ln>
                <a:latin typeface="+mn-lt"/>
              </a:rPr>
              <a:t>Euler Rotation and angle</a:t>
            </a:r>
          </a:p>
          <a:p>
            <a:pPr lvl="1">
              <a:defRPr/>
            </a:pPr>
            <a:r>
              <a:rPr lang="en-US" dirty="0">
                <a:ln w="12700">
                  <a:solidFill>
                    <a:schemeClr val="tx1"/>
                  </a:solidFill>
                </a:ln>
                <a:latin typeface="+mn-lt"/>
              </a:rPr>
              <a:t>Intra-frame Velocity Models</a:t>
            </a:r>
          </a:p>
          <a:p>
            <a:pPr>
              <a:defRPr/>
            </a:pPr>
            <a:endParaRPr lang="en-US" sz="1800" dirty="0">
              <a:ln w="12700">
                <a:solidFill>
                  <a:schemeClr val="tx1"/>
                </a:solidFill>
              </a:ln>
              <a:latin typeface="+mn-lt"/>
            </a:endParaRPr>
          </a:p>
          <a:p>
            <a:pPr>
              <a:defRPr/>
            </a:pPr>
            <a:r>
              <a:rPr lang="en-US" dirty="0">
                <a:ln w="12700">
                  <a:solidFill>
                    <a:schemeClr val="tx1"/>
                  </a:solidFill>
                </a:ln>
                <a:latin typeface="+mn-lt"/>
              </a:rPr>
              <a:t>Geopotential</a:t>
            </a:r>
          </a:p>
          <a:p>
            <a:pPr lvl="1">
              <a:defRPr/>
            </a:pPr>
            <a:r>
              <a:rPr lang="en-US" dirty="0">
                <a:ln w="12700">
                  <a:solidFill>
                    <a:schemeClr val="tx1"/>
                  </a:solidFill>
                </a:ln>
                <a:latin typeface="+mn-lt"/>
              </a:rPr>
              <a:t>Geoid Model</a:t>
            </a:r>
          </a:p>
        </p:txBody>
      </p:sp>
      <p:cxnSp>
        <p:nvCxnSpPr>
          <p:cNvPr id="6" name="Straight Connector 5"/>
          <p:cNvCxnSpPr/>
          <p:nvPr/>
        </p:nvCxnSpPr>
        <p:spPr>
          <a:xfrm>
            <a:off x="857250" y="1914525"/>
            <a:ext cx="17430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57250" y="2495550"/>
            <a:ext cx="1743075"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1"/>
          <p:cNvSpPr txBox="1">
            <a:spLocks/>
          </p:cNvSpPr>
          <p:nvPr/>
        </p:nvSpPr>
        <p:spPr bwMode="auto">
          <a:xfrm>
            <a:off x="442913" y="3609975"/>
            <a:ext cx="2571750" cy="2516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panose="020B0600070205080204" pitchFamily="34" charset="-128"/>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panose="020B0600070205080204" pitchFamily="34" charset="-128"/>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panose="020B0600070205080204" pitchFamily="34" charset="-128"/>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dirty="0">
                <a:latin typeface="+mj-lt"/>
              </a:rPr>
              <a:t>Time Dependent Coordinates on a fixed Plate</a:t>
            </a:r>
          </a:p>
        </p:txBody>
      </p:sp>
      <p:cxnSp>
        <p:nvCxnSpPr>
          <p:cNvPr id="13" name="Straight Arrow Connector 12"/>
          <p:cNvCxnSpPr/>
          <p:nvPr/>
        </p:nvCxnSpPr>
        <p:spPr>
          <a:xfrm flipH="1">
            <a:off x="2728913" y="2771775"/>
            <a:ext cx="709612" cy="83820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0" y="914400"/>
            <a:ext cx="17430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1067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228600"/>
            <a:ext cx="8229600" cy="1143000"/>
          </a:xfrm>
        </p:spPr>
        <p:txBody>
          <a:bodyPr/>
          <a:lstStyle/>
          <a:p>
            <a:pPr eaLnBrk="1" hangingPunct="1">
              <a:defRPr/>
            </a:pPr>
            <a:r>
              <a:rPr lang="en-US" altLang="en-US" sz="4000" dirty="0">
                <a:latin typeface="+mj-lt"/>
              </a:rPr>
              <a:t>NSRS Modernization News</a:t>
            </a:r>
          </a:p>
        </p:txBody>
      </p:sp>
      <p:sp>
        <p:nvSpPr>
          <p:cNvPr id="4099" name="Content Placeholder 2"/>
          <p:cNvSpPr>
            <a:spLocks noGrp="1"/>
          </p:cNvSpPr>
          <p:nvPr>
            <p:ph idx="1"/>
          </p:nvPr>
        </p:nvSpPr>
        <p:spPr>
          <a:xfrm>
            <a:off x="457200" y="1069975"/>
            <a:ext cx="8264525" cy="4648200"/>
          </a:xfrm>
        </p:spPr>
        <p:txBody>
          <a:bodyPr/>
          <a:lstStyle/>
          <a:p>
            <a:pPr marL="0" indent="0">
              <a:buFont typeface="Arial" panose="020B0604020202020204" pitchFamily="34" charset="0"/>
              <a:buNone/>
              <a:defRPr/>
            </a:pPr>
            <a:r>
              <a:rPr lang="en-US" sz="2400" b="1" dirty="0">
                <a:latin typeface="+mj-lt"/>
              </a:rPr>
              <a:t>Four Terrestrial Reference Frames</a:t>
            </a:r>
          </a:p>
          <a:p>
            <a:pPr marL="342891" indent="-342891">
              <a:defRPr/>
            </a:pPr>
            <a:r>
              <a:rPr lang="en-US" altLang="en-US" sz="2400" b="1" dirty="0">
                <a:latin typeface="+mj-lt"/>
              </a:rPr>
              <a:t>North American Terrestrial Reference Frame of 2022 (NATRF2022)</a:t>
            </a:r>
          </a:p>
          <a:p>
            <a:pPr marL="342891" indent="-342891">
              <a:defRPr/>
            </a:pPr>
            <a:r>
              <a:rPr lang="en-US" altLang="en-US" sz="2400" dirty="0">
                <a:latin typeface="+mj-lt"/>
              </a:rPr>
              <a:t>Pacific Terrestrial Reference Frame of 2022 (PATRF2022)</a:t>
            </a:r>
          </a:p>
          <a:p>
            <a:pPr marL="342891" indent="-342891">
              <a:defRPr/>
            </a:pPr>
            <a:r>
              <a:rPr lang="en-US" altLang="en-US" sz="2400" dirty="0">
                <a:latin typeface="+mj-lt"/>
              </a:rPr>
              <a:t>Mariana Terrestrial Reference Frame of 2022 (MATRF2022)</a:t>
            </a:r>
          </a:p>
          <a:p>
            <a:pPr marL="342891" indent="-342891">
              <a:defRPr/>
            </a:pPr>
            <a:r>
              <a:rPr lang="en-US" altLang="en-US" sz="2400" dirty="0">
                <a:latin typeface="+mj-lt"/>
              </a:rPr>
              <a:t>Caribbean Terrestrial Reference Frame of 2022 (CATRF2022)</a:t>
            </a:r>
          </a:p>
          <a:p>
            <a:pPr marL="342891" indent="-342891">
              <a:defRPr/>
            </a:pPr>
            <a:endParaRPr lang="en-US" altLang="en-US" sz="1400" dirty="0">
              <a:latin typeface="+mj-lt"/>
            </a:endParaRPr>
          </a:p>
          <a:p>
            <a:pPr marL="0" indent="0">
              <a:buFont typeface="Arial" panose="020B0604020202020204" pitchFamily="34" charset="0"/>
              <a:buNone/>
              <a:defRPr/>
            </a:pPr>
            <a:r>
              <a:rPr lang="en-US" altLang="en-US" sz="2400" b="1" dirty="0">
                <a:latin typeface="+mj-lt"/>
              </a:rPr>
              <a:t>Geopotential Datum for Heights and other Physical Coordinates</a:t>
            </a:r>
          </a:p>
          <a:p>
            <a:pPr marL="342891" indent="-342891">
              <a:defRPr/>
            </a:pPr>
            <a:r>
              <a:rPr lang="en-US" altLang="en-US" sz="2400" b="1" dirty="0">
                <a:latin typeface="+mj-lt"/>
              </a:rPr>
              <a:t>North American-Pacific Geopotential Datum of 2022 (NAPGD2022)</a:t>
            </a:r>
          </a:p>
          <a:p>
            <a:pPr marL="342891" indent="-342891">
              <a:defRPr/>
            </a:pPr>
            <a:endParaRPr lang="en-US" altLang="en-US" sz="1400" dirty="0">
              <a:latin typeface="+mj-lt"/>
            </a:endParaRPr>
          </a:p>
          <a:p>
            <a:pPr marL="0" indent="0">
              <a:buFont typeface="Arial" panose="020B0604020202020204" pitchFamily="34" charset="0"/>
              <a:buNone/>
              <a:defRPr/>
            </a:pPr>
            <a:r>
              <a:rPr lang="en-US" altLang="en-US" sz="2400" b="1" dirty="0">
                <a:latin typeface="+mj-lt"/>
              </a:rPr>
              <a:t>Geoid Model (time-dependent, provided in three regions)</a:t>
            </a:r>
          </a:p>
          <a:p>
            <a:pPr marL="342891" indent="-342891">
              <a:defRPr/>
            </a:pPr>
            <a:r>
              <a:rPr lang="en-US" altLang="en-US" sz="2400" b="1" dirty="0">
                <a:latin typeface="+mj-lt"/>
              </a:rPr>
              <a:t>GEOID2022</a:t>
            </a:r>
          </a:p>
          <a:p>
            <a:pPr marL="342891" indent="-342891">
              <a:defRPr/>
            </a:pPr>
            <a:endParaRPr lang="en-US" altLang="en-US" sz="2000" dirty="0">
              <a:latin typeface="+mj-lt"/>
            </a:endParaRPr>
          </a:p>
        </p:txBody>
      </p:sp>
    </p:spTree>
    <p:extLst>
      <p:ext uri="{BB962C8B-B14F-4D97-AF65-F5344CB8AC3E}">
        <p14:creationId xmlns:p14="http://schemas.microsoft.com/office/powerpoint/2010/main" val="2898825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447800" y="339725"/>
            <a:ext cx="6575425" cy="955675"/>
          </a:xfrm>
        </p:spPr>
        <p:txBody>
          <a:bodyPr/>
          <a:lstStyle/>
          <a:p>
            <a:pPr eaLnBrk="1" hangingPunct="1">
              <a:defRPr/>
            </a:pPr>
            <a:r>
              <a:rPr lang="en-US" altLang="en-US" sz="2800" dirty="0">
                <a:latin typeface="+mj-lt"/>
                <a:cs typeface="Arial" panose="020B0604020202020204" pitchFamily="34" charset="0"/>
              </a:rPr>
              <a:t>Gravity</a:t>
            </a:r>
            <a:r>
              <a:rPr lang="en-US" altLang="en-US" sz="2800" dirty="0">
                <a:latin typeface="+mj-lt"/>
              </a:rPr>
              <a:t> for the Redefinition of the </a:t>
            </a:r>
            <a:br>
              <a:rPr lang="en-US" altLang="en-US" sz="2800" dirty="0">
                <a:latin typeface="+mj-lt"/>
              </a:rPr>
            </a:br>
            <a:r>
              <a:rPr lang="en-US" altLang="en-US" sz="2800" dirty="0">
                <a:latin typeface="+mj-lt"/>
              </a:rPr>
              <a:t>American Vertical Datum (GRAV-D)</a:t>
            </a:r>
          </a:p>
        </p:txBody>
      </p:sp>
      <p:sp>
        <p:nvSpPr>
          <p:cNvPr id="67587" name="Rounded Rectangle 5"/>
          <p:cNvSpPr>
            <a:spLocks noChangeArrowheads="1"/>
          </p:cNvSpPr>
          <p:nvPr/>
        </p:nvSpPr>
        <p:spPr bwMode="auto">
          <a:xfrm>
            <a:off x="44450" y="423863"/>
            <a:ext cx="1628775" cy="112236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588" name="Rectangle 3"/>
          <p:cNvSpPr>
            <a:spLocks noChangeArrowheads="1"/>
          </p:cNvSpPr>
          <p:nvPr/>
        </p:nvSpPr>
        <p:spPr bwMode="auto">
          <a:xfrm>
            <a:off x="2362200" y="6400800"/>
            <a:ext cx="474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000">
                <a:solidFill>
                  <a:srgbClr val="000000"/>
                </a:solidFill>
                <a:latin typeface="Arial" panose="020B0604020202020204" pitchFamily="34" charset="0"/>
                <a:ea typeface="ＭＳ Ｐゴシック" panose="020B0600070205080204" pitchFamily="34" charset="-128"/>
                <a:cs typeface="Arial" panose="020B0604020202020204" pitchFamily="34" charset="0"/>
                <a:hlinkClick r:id="rId4"/>
              </a:rPr>
              <a:t>https://www.geodesy.noaa.gov/GRAV-D/</a:t>
            </a:r>
            <a:endParaRPr lang="en-US" altLang="en-US" sz="20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67589" name="Picture 4"/>
          <p:cNvPicPr>
            <a:picLocks noChangeAspect="1"/>
          </p:cNvPicPr>
          <p:nvPr/>
        </p:nvPicPr>
        <p:blipFill>
          <a:blip r:embed="rId5">
            <a:extLst>
              <a:ext uri="{28A0092B-C50C-407E-A947-70E740481C1C}">
                <a14:useLocalDpi xmlns:a14="http://schemas.microsoft.com/office/drawing/2010/main" val="0"/>
              </a:ext>
            </a:extLst>
          </a:blip>
          <a:srcRect l="44730" t="33333" r="28917" b="34375"/>
          <a:stretch>
            <a:fillRect/>
          </a:stretch>
        </p:blipFill>
        <p:spPr bwMode="auto">
          <a:xfrm>
            <a:off x="2057400" y="1546225"/>
            <a:ext cx="65532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
          <p:cNvPicPr>
            <a:picLocks noChangeAspect="1"/>
          </p:cNvPicPr>
          <p:nvPr/>
        </p:nvPicPr>
        <p:blipFill>
          <a:blip r:embed="rId6">
            <a:extLst>
              <a:ext uri="{28A0092B-C50C-407E-A947-70E740481C1C}">
                <a14:useLocalDpi xmlns:a14="http://schemas.microsoft.com/office/drawing/2010/main" val="0"/>
              </a:ext>
            </a:extLst>
          </a:blip>
          <a:srcRect l="80705" t="53468" r="1117" b="26169"/>
          <a:stretch>
            <a:fillRect/>
          </a:stretch>
        </p:blipFill>
        <p:spPr bwMode="auto">
          <a:xfrm>
            <a:off x="7342188" y="3962400"/>
            <a:ext cx="16525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5"/>
          <p:cNvPicPr>
            <a:picLocks noChangeAspect="1"/>
          </p:cNvPicPr>
          <p:nvPr/>
        </p:nvPicPr>
        <p:blipFill>
          <a:blip r:embed="rId7">
            <a:extLst>
              <a:ext uri="{28A0092B-C50C-407E-A947-70E740481C1C}">
                <a14:useLocalDpi xmlns:a14="http://schemas.microsoft.com/office/drawing/2010/main" val="0"/>
              </a:ext>
            </a:extLst>
          </a:blip>
          <a:srcRect l="40630" t="29166" r="40630" b="36458"/>
          <a:stretch>
            <a:fillRect/>
          </a:stretch>
        </p:blipFill>
        <p:spPr bwMode="auto">
          <a:xfrm>
            <a:off x="44450" y="3546475"/>
            <a:ext cx="2438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857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p:cNvPicPr>
          <p:nvPr/>
        </p:nvPicPr>
        <p:blipFill>
          <a:blip r:embed="rId3">
            <a:extLst>
              <a:ext uri="{28A0092B-C50C-407E-A947-70E740481C1C}">
                <a14:useLocalDpi xmlns:a14="http://schemas.microsoft.com/office/drawing/2010/main" val="0"/>
              </a:ext>
            </a:extLst>
          </a:blip>
          <a:srcRect l="218" r="33017" b="5208"/>
          <a:stretch>
            <a:fillRect/>
          </a:stretch>
        </p:blipFill>
        <p:spPr bwMode="auto">
          <a:xfrm>
            <a:off x="152400" y="15875"/>
            <a:ext cx="8686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geodesy.noaa.gov</a:t>
            </a:r>
          </a:p>
        </p:txBody>
      </p:sp>
      <p:sp>
        <p:nvSpPr>
          <p:cNvPr id="8" name="Rectangle 7"/>
          <p:cNvSpPr/>
          <p:nvPr/>
        </p:nvSpPr>
        <p:spPr>
          <a:xfrm>
            <a:off x="579438" y="4467225"/>
            <a:ext cx="3887787"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572000" y="4479925"/>
            <a:ext cx="4068763"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6604000" y="4516438"/>
            <a:ext cx="1962150" cy="1839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304800" y="838200"/>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2544763" y="1306513"/>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6484938"/>
            <a:ext cx="8991600" cy="37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76802" name="Title 1"/>
          <p:cNvSpPr>
            <a:spLocks noGrp="1"/>
          </p:cNvSpPr>
          <p:nvPr>
            <p:ph type="title"/>
          </p:nvPr>
        </p:nvSpPr>
        <p:spPr>
          <a:xfrm>
            <a:off x="-228600" y="5867400"/>
            <a:ext cx="9677400" cy="1143000"/>
          </a:xfrm>
        </p:spPr>
        <p:txBody>
          <a:bodyPr/>
          <a:lstStyle/>
          <a:p>
            <a:pPr>
              <a:defRPr/>
            </a:pPr>
            <a:r>
              <a:rPr lang="en-US" altLang="en-US" sz="3200" dirty="0" smtClean="0">
                <a:latin typeface="+mj-lt"/>
              </a:rPr>
              <a:t>NCAT</a:t>
            </a:r>
            <a:br>
              <a:rPr lang="en-US" altLang="en-US" sz="3200" dirty="0" smtClean="0">
                <a:latin typeface="+mj-lt"/>
              </a:rPr>
            </a:br>
            <a:r>
              <a:rPr lang="en-US" altLang="en-US" sz="3200" dirty="0" smtClean="0">
                <a:latin typeface="+mj-lt"/>
              </a:rPr>
              <a:t>NGS Coordinate Conversion and Transformation Tool</a:t>
            </a:r>
          </a:p>
        </p:txBody>
      </p:sp>
    </p:spTree>
    <p:extLst>
      <p:ext uri="{BB962C8B-B14F-4D97-AF65-F5344CB8AC3E}">
        <p14:creationId xmlns:p14="http://schemas.microsoft.com/office/powerpoint/2010/main" val="798857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7182" y="685800"/>
            <a:ext cx="9758363" cy="5486400"/>
          </a:xfrm>
          <a:prstGeom prst="rect">
            <a:avLst/>
          </a:prstGeom>
        </p:spPr>
      </p:pic>
      <p:pic>
        <p:nvPicPr>
          <p:cNvPr id="3" name="Picture 2"/>
          <p:cNvPicPr>
            <a:picLocks noChangeAspect="1"/>
          </p:cNvPicPr>
          <p:nvPr/>
        </p:nvPicPr>
        <p:blipFill rotWithShape="1">
          <a:blip r:embed="rId3"/>
          <a:srcRect l="1207" t="43988" r="78714" b="11727"/>
          <a:stretch/>
        </p:blipFill>
        <p:spPr>
          <a:xfrm>
            <a:off x="-372292" y="2738303"/>
            <a:ext cx="2259663" cy="2801982"/>
          </a:xfrm>
          <a:prstGeom prst="rect">
            <a:avLst/>
          </a:prstGeom>
        </p:spPr>
      </p:pic>
    </p:spTree>
    <p:extLst>
      <p:ext uri="{BB962C8B-B14F-4D97-AF65-F5344CB8AC3E}">
        <p14:creationId xmlns:p14="http://schemas.microsoft.com/office/powerpoint/2010/main" val="3618706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182" y="685800"/>
            <a:ext cx="9758363" cy="5486400"/>
          </a:xfrm>
          <a:prstGeom prst="rect">
            <a:avLst/>
          </a:prstGeom>
        </p:spPr>
      </p:pic>
      <p:pic>
        <p:nvPicPr>
          <p:cNvPr id="3" name="Picture 2"/>
          <p:cNvPicPr>
            <a:picLocks noChangeAspect="1"/>
          </p:cNvPicPr>
          <p:nvPr/>
        </p:nvPicPr>
        <p:blipFill rotWithShape="1">
          <a:blip r:embed="rId3"/>
          <a:srcRect l="1207" t="43988" r="78714" b="11727"/>
          <a:stretch/>
        </p:blipFill>
        <p:spPr>
          <a:xfrm>
            <a:off x="-372292" y="2738303"/>
            <a:ext cx="2259663" cy="2801982"/>
          </a:xfrm>
          <a:prstGeom prst="rect">
            <a:avLst/>
          </a:prstGeom>
        </p:spPr>
      </p:pic>
    </p:spTree>
    <p:extLst>
      <p:ext uri="{BB962C8B-B14F-4D97-AF65-F5344CB8AC3E}">
        <p14:creationId xmlns:p14="http://schemas.microsoft.com/office/powerpoint/2010/main" val="1132171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defRPr/>
            </a:pPr>
            <a:r>
              <a:rPr lang="en-US" altLang="en-US" dirty="0" smtClean="0">
                <a:latin typeface="+mj-lt"/>
              </a:rPr>
              <a:t>LiDAR, UAV, GPS Data</a:t>
            </a:r>
          </a:p>
        </p:txBody>
      </p:sp>
      <p:pic>
        <p:nvPicPr>
          <p:cNvPr id="4505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8188" y="3725863"/>
            <a:ext cx="5199062" cy="2481262"/>
          </a:xfrm>
          <a:extLst>
            <a:ext uri="{91240B29-F687-4F45-9708-019B960494DF}">
              <a14:hiddenLine xmlns:a14="http://schemas.microsoft.com/office/drawing/2010/main" w="12700">
                <a:solidFill>
                  <a:srgbClr val="000000"/>
                </a:solidFill>
                <a:miter lim="800000"/>
                <a:headEnd/>
                <a:tailEnd/>
              </a14:hiddenLine>
            </a:ext>
          </a:extLst>
        </p:spPr>
      </p:pic>
      <p:pic>
        <p:nvPicPr>
          <p:cNvPr id="450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4344988"/>
            <a:ext cx="1798637" cy="1106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4276725"/>
            <a:ext cx="1870075" cy="1241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3450" y="1573213"/>
            <a:ext cx="3314700" cy="1690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7875" y="1428750"/>
            <a:ext cx="3195638" cy="2147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67654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182" y="685800"/>
            <a:ext cx="9758363" cy="5486400"/>
          </a:xfrm>
          <a:prstGeom prst="rect">
            <a:avLst/>
          </a:prstGeom>
        </p:spPr>
      </p:pic>
      <p:pic>
        <p:nvPicPr>
          <p:cNvPr id="3" name="Picture 2"/>
          <p:cNvPicPr>
            <a:picLocks noChangeAspect="1"/>
          </p:cNvPicPr>
          <p:nvPr/>
        </p:nvPicPr>
        <p:blipFill rotWithShape="1">
          <a:blip r:embed="rId3"/>
          <a:srcRect l="1207" t="43988" r="78714" b="11727"/>
          <a:stretch/>
        </p:blipFill>
        <p:spPr>
          <a:xfrm>
            <a:off x="-372292" y="2738303"/>
            <a:ext cx="2259663" cy="2801982"/>
          </a:xfrm>
          <a:prstGeom prst="rect">
            <a:avLst/>
          </a:prstGeom>
        </p:spPr>
      </p:pic>
    </p:spTree>
    <p:extLst>
      <p:ext uri="{BB962C8B-B14F-4D97-AF65-F5344CB8AC3E}">
        <p14:creationId xmlns:p14="http://schemas.microsoft.com/office/powerpoint/2010/main" val="1795279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7182" y="685800"/>
            <a:ext cx="9758363" cy="5486400"/>
          </a:xfrm>
          <a:prstGeom prst="rect">
            <a:avLst/>
          </a:prstGeom>
        </p:spPr>
      </p:pic>
      <p:pic>
        <p:nvPicPr>
          <p:cNvPr id="4" name="Picture 3"/>
          <p:cNvPicPr>
            <a:picLocks noChangeAspect="1"/>
          </p:cNvPicPr>
          <p:nvPr/>
        </p:nvPicPr>
        <p:blipFill rotWithShape="1">
          <a:blip r:embed="rId3"/>
          <a:srcRect l="1207" t="43988" r="78714" b="11727"/>
          <a:stretch/>
        </p:blipFill>
        <p:spPr>
          <a:xfrm>
            <a:off x="-372292" y="2738303"/>
            <a:ext cx="2259663" cy="2801982"/>
          </a:xfrm>
          <a:prstGeom prst="rect">
            <a:avLst/>
          </a:prstGeom>
        </p:spPr>
      </p:pic>
    </p:spTree>
    <p:extLst>
      <p:ext uri="{BB962C8B-B14F-4D97-AF65-F5344CB8AC3E}">
        <p14:creationId xmlns:p14="http://schemas.microsoft.com/office/powerpoint/2010/main" val="163336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latin typeface="+mj-lt"/>
              </a:rPr>
              <a:t>State Plane Coordinates </a:t>
            </a:r>
            <a:r>
              <a:rPr lang="en-US" sz="4000" dirty="0" smtClean="0">
                <a:latin typeface="+mj-lt"/>
              </a:rPr>
              <a:t>2022</a:t>
            </a:r>
            <a:endParaRPr lang="en-US" sz="2800" dirty="0">
              <a:latin typeface="+mj-lt"/>
            </a:endParaRPr>
          </a:p>
        </p:txBody>
      </p:sp>
      <p:sp>
        <p:nvSpPr>
          <p:cNvPr id="3" name="Content Placeholder 2"/>
          <p:cNvSpPr>
            <a:spLocks noGrp="1"/>
          </p:cNvSpPr>
          <p:nvPr>
            <p:ph idx="1"/>
          </p:nvPr>
        </p:nvSpPr>
        <p:spPr>
          <a:xfrm>
            <a:off x="110836" y="1397651"/>
            <a:ext cx="9033164" cy="4525963"/>
          </a:xfrm>
        </p:spPr>
        <p:txBody>
          <a:bodyPr/>
          <a:lstStyle/>
          <a:p>
            <a:pPr>
              <a:defRPr/>
            </a:pPr>
            <a:r>
              <a:rPr lang="en-US" dirty="0" smtClean="0">
                <a:latin typeface="+mj-lt"/>
              </a:rPr>
              <a:t>Assist </a:t>
            </a:r>
            <a:r>
              <a:rPr lang="en-US" dirty="0">
                <a:latin typeface="+mj-lt"/>
              </a:rPr>
              <a:t>NGS in developing a new State Plane Coordinate System for the future. </a:t>
            </a:r>
            <a:endParaRPr lang="en-US" dirty="0" smtClean="0">
              <a:latin typeface="+mj-lt"/>
            </a:endParaRPr>
          </a:p>
          <a:p>
            <a:pPr>
              <a:defRPr/>
            </a:pPr>
            <a:r>
              <a:rPr lang="en-US" dirty="0" smtClean="0">
                <a:latin typeface="+mj-lt"/>
              </a:rPr>
              <a:t>Input received on draft </a:t>
            </a:r>
            <a:r>
              <a:rPr lang="en-US" dirty="0">
                <a:latin typeface="+mj-lt"/>
              </a:rPr>
              <a:t>SPCS2022 policy and </a:t>
            </a:r>
            <a:r>
              <a:rPr lang="en-US" dirty="0" smtClean="0">
                <a:latin typeface="+mj-lt"/>
              </a:rPr>
              <a:t>procedure</a:t>
            </a:r>
          </a:p>
          <a:p>
            <a:pPr>
              <a:defRPr/>
            </a:pPr>
            <a:r>
              <a:rPr lang="en-US" dirty="0" smtClean="0">
                <a:latin typeface="+mj-lt"/>
              </a:rPr>
              <a:t>Documents</a:t>
            </a:r>
          </a:p>
          <a:p>
            <a:pPr lvl="1">
              <a:defRPr/>
            </a:pPr>
            <a:r>
              <a:rPr lang="en-US" dirty="0" smtClean="0">
                <a:latin typeface="+mj-lt"/>
              </a:rPr>
              <a:t>Draft </a:t>
            </a:r>
            <a:r>
              <a:rPr lang="en-US" dirty="0">
                <a:latin typeface="+mj-lt"/>
              </a:rPr>
              <a:t>SPCS2022 Policy</a:t>
            </a:r>
          </a:p>
          <a:p>
            <a:pPr lvl="1">
              <a:defRPr/>
            </a:pPr>
            <a:r>
              <a:rPr lang="en-US" dirty="0">
                <a:latin typeface="+mj-lt"/>
              </a:rPr>
              <a:t>DRAFT SPCS2022 Procedures</a:t>
            </a:r>
          </a:p>
          <a:p>
            <a:pPr lvl="1">
              <a:defRPr/>
            </a:pPr>
            <a:r>
              <a:rPr lang="en-US" dirty="0">
                <a:latin typeface="+mj-lt"/>
              </a:rPr>
              <a:t>NOAA Special Publication NOS </a:t>
            </a:r>
            <a:r>
              <a:rPr lang="en-US" dirty="0" smtClean="0">
                <a:latin typeface="+mj-lt"/>
              </a:rPr>
              <a:t>NGS13</a:t>
            </a:r>
            <a:endParaRPr lang="en-US" dirty="0">
              <a:latin typeface="+mj-lt"/>
            </a:endParaRPr>
          </a:p>
          <a:p>
            <a:pPr>
              <a:defRPr/>
            </a:pPr>
            <a:r>
              <a:rPr lang="en-US" dirty="0">
                <a:latin typeface="+mj-lt"/>
              </a:rPr>
              <a:t>Webinar – March </a:t>
            </a:r>
            <a:r>
              <a:rPr lang="en-US" dirty="0" smtClean="0">
                <a:latin typeface="+mj-lt"/>
              </a:rPr>
              <a:t>8, April </a:t>
            </a:r>
            <a:r>
              <a:rPr lang="en-US" dirty="0">
                <a:latin typeface="+mj-lt"/>
              </a:rPr>
              <a:t>12, </a:t>
            </a:r>
            <a:r>
              <a:rPr lang="en-US" dirty="0" smtClean="0">
                <a:latin typeface="+mj-lt"/>
              </a:rPr>
              <a:t>2018, </a:t>
            </a:r>
            <a:r>
              <a:rPr lang="en-US" strike="sngStrike" dirty="0" smtClean="0">
                <a:latin typeface="+mj-lt"/>
              </a:rPr>
              <a:t>Jan 10, </a:t>
            </a:r>
            <a:r>
              <a:rPr lang="en-US" strike="sngStrike" dirty="0" smtClean="0">
                <a:latin typeface="+mj-lt"/>
              </a:rPr>
              <a:t>2019, </a:t>
            </a:r>
            <a:r>
              <a:rPr lang="en-US" dirty="0" smtClean="0">
                <a:latin typeface="+mj-lt"/>
              </a:rPr>
              <a:t>March 7, 2019</a:t>
            </a:r>
            <a:endParaRPr lang="en-US" dirty="0">
              <a:latin typeface="+mj-lt"/>
            </a:endParaRPr>
          </a:p>
        </p:txBody>
      </p:sp>
    </p:spTree>
    <p:extLst>
      <p:ext uri="{BB962C8B-B14F-4D97-AF65-F5344CB8AC3E}">
        <p14:creationId xmlns:p14="http://schemas.microsoft.com/office/powerpoint/2010/main" val="2849073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defRPr/>
            </a:pPr>
            <a:r>
              <a:rPr lang="en-US" dirty="0" smtClean="0">
                <a:latin typeface="+mj-lt"/>
              </a:rPr>
              <a:t>Letter submitted to NGS under Federal Register Notice</a:t>
            </a:r>
            <a:endParaRPr lang="en-US" dirty="0">
              <a:latin typeface="+mj-lt"/>
            </a:endParaRPr>
          </a:p>
        </p:txBody>
      </p:sp>
      <p:sp>
        <p:nvSpPr>
          <p:cNvPr id="11267" name="Content Placeholder 4"/>
          <p:cNvSpPr>
            <a:spLocks noGrp="1"/>
          </p:cNvSpPr>
          <p:nvPr>
            <p:ph idx="1"/>
          </p:nvPr>
        </p:nvSpPr>
        <p:spPr/>
        <p:txBody>
          <a:bodyPr/>
          <a:lstStyle/>
          <a:p>
            <a:pPr marL="0" indent="0">
              <a:buFont typeface="Arial" panose="020B0604020202020204" pitchFamily="34" charset="0"/>
              <a:buNone/>
            </a:pPr>
            <a:endParaRPr lang="en-US" altLang="en-US" smtClean="0"/>
          </a:p>
        </p:txBody>
      </p:sp>
      <p:pic>
        <p:nvPicPr>
          <p:cNvPr id="11268" name="Picture 5"/>
          <p:cNvPicPr>
            <a:picLocks noChangeAspect="1"/>
          </p:cNvPicPr>
          <p:nvPr/>
        </p:nvPicPr>
        <p:blipFill>
          <a:blip r:embed="rId3">
            <a:extLst>
              <a:ext uri="{28A0092B-C50C-407E-A947-70E740481C1C}">
                <a14:useLocalDpi xmlns:a14="http://schemas.microsoft.com/office/drawing/2010/main" val="0"/>
              </a:ext>
            </a:extLst>
          </a:blip>
          <a:srcRect l="13750" t="16406" r="61565" b="69531"/>
          <a:stretch>
            <a:fillRect/>
          </a:stretch>
        </p:blipFill>
        <p:spPr bwMode="auto">
          <a:xfrm>
            <a:off x="571500" y="1600200"/>
            <a:ext cx="838517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p:cNvPicPr>
          <p:nvPr/>
        </p:nvPicPr>
        <p:blipFill>
          <a:blip r:embed="rId3">
            <a:extLst>
              <a:ext uri="{28A0092B-C50C-407E-A947-70E740481C1C}">
                <a14:useLocalDpi xmlns:a14="http://schemas.microsoft.com/office/drawing/2010/main" val="0"/>
              </a:ext>
            </a:extLst>
          </a:blip>
          <a:srcRect l="12811" t="47398" r="61565" b="30727"/>
          <a:stretch>
            <a:fillRect/>
          </a:stretch>
        </p:blipFill>
        <p:spPr bwMode="auto">
          <a:xfrm>
            <a:off x="328613" y="2819400"/>
            <a:ext cx="87026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04288" y="6300975"/>
            <a:ext cx="5319598" cy="369332"/>
          </a:xfrm>
          <a:prstGeom prst="rect">
            <a:avLst/>
          </a:prstGeom>
          <a:noFill/>
        </p:spPr>
        <p:txBody>
          <a:bodyPr wrap="none" rtlCol="0">
            <a:spAutoFit/>
          </a:bodyPr>
          <a:lstStyle/>
          <a:p>
            <a:r>
              <a:rPr lang="en-US" dirty="0" smtClean="0"/>
              <a:t>Many thanks to Dr. Stoughton for his thorough analysis</a:t>
            </a:r>
            <a:endParaRPr lang="en-US" dirty="0"/>
          </a:p>
        </p:txBody>
      </p:sp>
    </p:spTree>
    <p:extLst>
      <p:ext uri="{BB962C8B-B14F-4D97-AF65-F5344CB8AC3E}">
        <p14:creationId xmlns:p14="http://schemas.microsoft.com/office/powerpoint/2010/main" val="902726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defRPr/>
            </a:pPr>
            <a:r>
              <a:rPr lang="en-US" dirty="0" smtClean="0">
                <a:latin typeface="+mj-lt"/>
              </a:rPr>
              <a:t>Letter submitted to NGS under Federal Register Notice</a:t>
            </a:r>
            <a:endParaRPr lang="en-US" dirty="0">
              <a:latin typeface="+mj-lt"/>
            </a:endParaRPr>
          </a:p>
        </p:txBody>
      </p:sp>
      <p:sp>
        <p:nvSpPr>
          <p:cNvPr id="13315" name="Content Placeholder 4"/>
          <p:cNvSpPr>
            <a:spLocks noGrp="1"/>
          </p:cNvSpPr>
          <p:nvPr>
            <p:ph idx="1"/>
          </p:nvPr>
        </p:nvSpPr>
        <p:spPr/>
        <p:txBody>
          <a:bodyPr/>
          <a:lstStyle/>
          <a:p>
            <a:pPr marL="0" indent="0">
              <a:buFont typeface="Arial" panose="020B0604020202020204" pitchFamily="34" charset="0"/>
              <a:buNone/>
            </a:pPr>
            <a:endParaRPr lang="en-US" altLang="en-US" smtClean="0"/>
          </a:p>
        </p:txBody>
      </p:sp>
      <p:pic>
        <p:nvPicPr>
          <p:cNvPr id="13316" name="Picture 6"/>
          <p:cNvPicPr>
            <a:picLocks noChangeAspect="1"/>
          </p:cNvPicPr>
          <p:nvPr/>
        </p:nvPicPr>
        <p:blipFill>
          <a:blip r:embed="rId3">
            <a:extLst>
              <a:ext uri="{28A0092B-C50C-407E-A947-70E740481C1C}">
                <a14:useLocalDpi xmlns:a14="http://schemas.microsoft.com/office/drawing/2010/main" val="0"/>
              </a:ext>
            </a:extLst>
          </a:blip>
          <a:srcRect l="12811" t="66150" r="61565" b="4163"/>
          <a:stretch>
            <a:fillRect/>
          </a:stretch>
        </p:blipFill>
        <p:spPr bwMode="auto">
          <a:xfrm>
            <a:off x="457200" y="1752600"/>
            <a:ext cx="82216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100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a:xfrm>
            <a:off x="0" y="274638"/>
            <a:ext cx="9144000" cy="1143000"/>
          </a:xfrm>
        </p:spPr>
        <p:txBody>
          <a:bodyPr/>
          <a:lstStyle/>
          <a:p>
            <a:r>
              <a:rPr lang="en-US" dirty="0">
                <a:latin typeface="+mj-lt"/>
              </a:rPr>
              <a:t>A New State Plane Coordinate System</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199" y="1600201"/>
            <a:ext cx="8444093" cy="2073616"/>
          </a:xfrm>
        </p:spPr>
        <p:txBody>
          <a:bodyPr>
            <a:normAutofit fontScale="85000" lnSpcReduction="10000"/>
          </a:bodyPr>
          <a:lstStyle/>
          <a:p>
            <a:pPr>
              <a:spcBef>
                <a:spcPts val="1200"/>
              </a:spcBef>
            </a:pPr>
            <a:r>
              <a:rPr lang="en-US" b="1" dirty="0">
                <a:latin typeface="+mj-lt"/>
              </a:rPr>
              <a:t>State Plane Coordinate System of 2022 (SPCS202)</a:t>
            </a:r>
          </a:p>
          <a:p>
            <a:pPr lvl="1">
              <a:spcBef>
                <a:spcPts val="1200"/>
              </a:spcBef>
            </a:pPr>
            <a:r>
              <a:rPr lang="en-US" dirty="0">
                <a:latin typeface="+mj-lt"/>
              </a:rPr>
              <a:t>Referenced to new 2022 Terrestrial Reference Frames (TRFs)</a:t>
            </a:r>
          </a:p>
          <a:p>
            <a:pPr lvl="1">
              <a:spcBef>
                <a:spcPts val="1200"/>
              </a:spcBef>
            </a:pPr>
            <a:r>
              <a:rPr lang="en-US" dirty="0">
                <a:latin typeface="+mj-lt"/>
              </a:rPr>
              <a:t>Based on same reference ellipsoid (GRS 80)</a:t>
            </a:r>
          </a:p>
          <a:p>
            <a:pPr lvl="1">
              <a:spcBef>
                <a:spcPts val="1200"/>
              </a:spcBef>
            </a:pPr>
            <a:r>
              <a:rPr lang="en-US" dirty="0">
                <a:latin typeface="+mj-lt"/>
              </a:rPr>
              <a:t>Same 3 </a:t>
            </a:r>
            <a:r>
              <a:rPr lang="en-US" b="1" i="1" dirty="0">
                <a:latin typeface="+mj-lt"/>
              </a:rPr>
              <a:t>conformal</a:t>
            </a:r>
            <a:r>
              <a:rPr lang="en-US" dirty="0">
                <a:latin typeface="+mj-lt"/>
              </a:rPr>
              <a:t> projection types:</a:t>
            </a:r>
          </a:p>
        </p:txBody>
      </p:sp>
      <p:grpSp>
        <p:nvGrpSpPr>
          <p:cNvPr id="18" name="Group 17">
            <a:extLst>
              <a:ext uri="{FF2B5EF4-FFF2-40B4-BE49-F238E27FC236}">
                <a16:creationId xmlns:a16="http://schemas.microsoft.com/office/drawing/2014/main" id="{D67F0BB5-B7D1-4341-90A5-895E77CA660B}"/>
              </a:ext>
            </a:extLst>
          </p:cNvPr>
          <p:cNvGrpSpPr>
            <a:grpSpLocks noChangeAspect="1"/>
          </p:cNvGrpSpPr>
          <p:nvPr/>
        </p:nvGrpSpPr>
        <p:grpSpPr>
          <a:xfrm>
            <a:off x="570493" y="4134948"/>
            <a:ext cx="1516466" cy="1714500"/>
            <a:chOff x="7325342" y="2752292"/>
            <a:chExt cx="2970729" cy="3358676"/>
          </a:xfrm>
        </p:grpSpPr>
        <p:sp>
          <p:nvSpPr>
            <p:cNvPr id="11" name="Oval 10">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pic>
          <p:nvPicPr>
            <p:cNvPr id="12"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3"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sp>
          <p:nvSpPr>
            <p:cNvPr id="14" name="Arc 13">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grpSp>
      <p:grpSp>
        <p:nvGrpSpPr>
          <p:cNvPr id="73" name="Group 72">
            <a:extLst>
              <a:ext uri="{FF2B5EF4-FFF2-40B4-BE49-F238E27FC236}">
                <a16:creationId xmlns:a16="http://schemas.microsoft.com/office/drawing/2014/main" id="{4B4C0544-FB89-4E21-B9BA-4E8A85C8C45F}"/>
              </a:ext>
            </a:extLst>
          </p:cNvPr>
          <p:cNvGrpSpPr>
            <a:grpSpLocks noChangeAspect="1"/>
          </p:cNvGrpSpPr>
          <p:nvPr/>
        </p:nvGrpSpPr>
        <p:grpSpPr>
          <a:xfrm>
            <a:off x="3289455" y="4297675"/>
            <a:ext cx="1592471" cy="1851660"/>
            <a:chOff x="3146775" y="2376862"/>
            <a:chExt cx="2566588" cy="2984325"/>
          </a:xfrm>
        </p:grpSpPr>
        <p:sp>
          <p:nvSpPr>
            <p:cNvPr id="55" name="Oval 54">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pic>
          <p:nvPicPr>
            <p:cNvPr id="57"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62"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defTabSz="685800" eaLnBrk="0" hangingPunct="0">
                <a:defRPr/>
              </a:pPr>
              <a:endParaRPr lang="en-US" sz="1050" b="1" kern="0" dirty="0">
                <a:solidFill>
                  <a:srgbClr val="000000"/>
                </a:solidFill>
                <a:latin typeface="Arial"/>
                <a:ea typeface="ＭＳ Ｐゴシック"/>
              </a:endParaRPr>
            </a:p>
          </p:txBody>
        </p:sp>
        <p:grpSp>
          <p:nvGrpSpPr>
            <p:cNvPr id="63"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64" name="Arc 63">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sp>
            <p:nvSpPr>
              <p:cNvPr id="65" name="Arc 64">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grpSp>
      </p:grpSp>
      <p:grpSp>
        <p:nvGrpSpPr>
          <p:cNvPr id="74" name="Group 73">
            <a:extLst>
              <a:ext uri="{FF2B5EF4-FFF2-40B4-BE49-F238E27FC236}">
                <a16:creationId xmlns:a16="http://schemas.microsoft.com/office/drawing/2014/main" id="{6A1CF75B-E240-4921-A41E-0C043DADCF8D}"/>
              </a:ext>
            </a:extLst>
          </p:cNvPr>
          <p:cNvGrpSpPr>
            <a:grpSpLocks noChangeAspect="1"/>
          </p:cNvGrpSpPr>
          <p:nvPr/>
        </p:nvGrpSpPr>
        <p:grpSpPr>
          <a:xfrm>
            <a:off x="6471998" y="4227423"/>
            <a:ext cx="1356294" cy="1508760"/>
            <a:chOff x="6278958" y="2234374"/>
            <a:chExt cx="2307227" cy="2566588"/>
          </a:xfrm>
        </p:grpSpPr>
        <p:sp>
          <p:nvSpPr>
            <p:cNvPr id="56" name="Oval 55">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pic>
          <p:nvPicPr>
            <p:cNvPr id="58"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66"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defTabSz="685800" eaLnBrk="0" hangingPunct="0">
                <a:defRPr/>
              </a:pPr>
              <a:endParaRPr lang="en-US" sz="1050" b="1" kern="0" dirty="0">
                <a:solidFill>
                  <a:srgbClr val="000000"/>
                </a:solidFill>
                <a:latin typeface="Arial"/>
                <a:ea typeface="ＭＳ Ｐゴシック"/>
              </a:endParaRPr>
            </a:p>
          </p:txBody>
        </p:sp>
        <p:sp>
          <p:nvSpPr>
            <p:cNvPr id="67" name="Arc 66">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grpSp>
      <p:sp>
        <p:nvSpPr>
          <p:cNvPr id="71" name="TextBox 70">
            <a:extLst>
              <a:ext uri="{FF2B5EF4-FFF2-40B4-BE49-F238E27FC236}">
                <a16:creationId xmlns:a16="http://schemas.microsoft.com/office/drawing/2014/main" id="{E07AC1D6-2966-45F5-8424-15169C15DC0C}"/>
              </a:ext>
            </a:extLst>
          </p:cNvPr>
          <p:cNvSpPr txBox="1"/>
          <p:nvPr/>
        </p:nvSpPr>
        <p:spPr>
          <a:xfrm>
            <a:off x="4913086" y="4198203"/>
            <a:ext cx="1194239" cy="482441"/>
          </a:xfrm>
          <a:prstGeom prst="rect">
            <a:avLst/>
          </a:prstGeom>
          <a:noFill/>
          <a:effectLst/>
        </p:spPr>
        <p:txBody>
          <a:bodyPr wrap="square" lIns="0" tIns="0" rIns="0" bIns="0" rtlCol="0">
            <a:noAutofit/>
          </a:bodyPr>
          <a:lstStyle/>
          <a:p>
            <a:pPr defTabSz="342900" eaLnBrk="0" hangingPunct="0">
              <a:defRPr/>
            </a:pPr>
            <a:r>
              <a:rPr lang="en-US" sz="1500" b="1" dirty="0">
                <a:solidFill>
                  <a:prstClr val="black"/>
                </a:solidFill>
                <a:latin typeface="Arial"/>
                <a:ea typeface="ＭＳ Ｐゴシック"/>
                <a:cs typeface="Arial" charset="0"/>
              </a:rPr>
              <a:t>Transverse Mercator</a:t>
            </a:r>
          </a:p>
        </p:txBody>
      </p:sp>
      <p:sp>
        <p:nvSpPr>
          <p:cNvPr id="72" name="TextBox 71">
            <a:extLst>
              <a:ext uri="{FF2B5EF4-FFF2-40B4-BE49-F238E27FC236}">
                <a16:creationId xmlns:a16="http://schemas.microsoft.com/office/drawing/2014/main" id="{B22077A9-1B53-40B1-A16E-BAF57D251AE6}"/>
              </a:ext>
            </a:extLst>
          </p:cNvPr>
          <p:cNvSpPr txBox="1"/>
          <p:nvPr/>
        </p:nvSpPr>
        <p:spPr>
          <a:xfrm>
            <a:off x="7938924" y="4198202"/>
            <a:ext cx="962369" cy="482441"/>
          </a:xfrm>
          <a:prstGeom prst="rect">
            <a:avLst/>
          </a:prstGeom>
          <a:noFill/>
          <a:effectLst/>
        </p:spPr>
        <p:txBody>
          <a:bodyPr wrap="square" lIns="0" tIns="0" rIns="0" bIns="0" rtlCol="0">
            <a:noAutofit/>
          </a:bodyPr>
          <a:lstStyle/>
          <a:p>
            <a:pPr defTabSz="342900" eaLnBrk="0" hangingPunct="0">
              <a:defRPr/>
            </a:pPr>
            <a:r>
              <a:rPr lang="en-US" sz="1500" b="1" dirty="0">
                <a:solidFill>
                  <a:prstClr val="black"/>
                </a:solidFill>
                <a:latin typeface="Arial"/>
                <a:ea typeface="ＭＳ Ｐゴシック"/>
                <a:cs typeface="Arial" charset="0"/>
              </a:rPr>
              <a:t>Oblique Mercator</a:t>
            </a:r>
          </a:p>
        </p:txBody>
      </p:sp>
      <p:sp>
        <p:nvSpPr>
          <p:cNvPr id="75" name="TextBox 74">
            <a:extLst>
              <a:ext uri="{FF2B5EF4-FFF2-40B4-BE49-F238E27FC236}">
                <a16:creationId xmlns:a16="http://schemas.microsoft.com/office/drawing/2014/main" id="{E096D85D-0587-45C8-BDF2-4969C434C507}"/>
              </a:ext>
            </a:extLst>
          </p:cNvPr>
          <p:cNvSpPr txBox="1"/>
          <p:nvPr/>
        </p:nvSpPr>
        <p:spPr>
          <a:xfrm>
            <a:off x="1827192" y="4198949"/>
            <a:ext cx="1076828" cy="730721"/>
          </a:xfrm>
          <a:prstGeom prst="rect">
            <a:avLst/>
          </a:prstGeom>
          <a:noFill/>
          <a:effectLst/>
        </p:spPr>
        <p:txBody>
          <a:bodyPr wrap="square" lIns="0" tIns="0" rIns="0" bIns="0" rtlCol="0">
            <a:noAutofit/>
          </a:bodyPr>
          <a:lstStyle/>
          <a:p>
            <a:pPr defTabSz="342900" eaLnBrk="0" fontAlgn="auto" hangingPunct="0">
              <a:spcBef>
                <a:spcPts val="0"/>
              </a:spcBef>
              <a:spcAft>
                <a:spcPts val="0"/>
              </a:spcAft>
              <a:defRPr/>
            </a:pPr>
            <a:r>
              <a:rPr lang="en-US" sz="1500" b="1" dirty="0">
                <a:solidFill>
                  <a:prstClr val="black"/>
                </a:solidFill>
                <a:latin typeface="Arial"/>
                <a:ea typeface="ＭＳ Ｐゴシック"/>
                <a:cs typeface="Arial" charset="0"/>
              </a:rPr>
              <a:t>Lambert conformal conic</a:t>
            </a:r>
          </a:p>
        </p:txBody>
      </p:sp>
    </p:spTree>
    <p:extLst>
      <p:ext uri="{BB962C8B-B14F-4D97-AF65-F5344CB8AC3E}">
        <p14:creationId xmlns:p14="http://schemas.microsoft.com/office/powerpoint/2010/main" val="359701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defRPr/>
            </a:pPr>
            <a:r>
              <a:rPr lang="en-US" altLang="en-US" sz="4000" dirty="0" smtClean="0">
                <a:latin typeface="+mj-lt"/>
              </a:rPr>
              <a:t>SPCS2022 project moving forward!</a:t>
            </a:r>
          </a:p>
        </p:txBody>
      </p:sp>
      <p:sp>
        <p:nvSpPr>
          <p:cNvPr id="93187" name="Content Placeholder 2"/>
          <p:cNvSpPr>
            <a:spLocks noGrp="1"/>
          </p:cNvSpPr>
          <p:nvPr>
            <p:ph idx="1"/>
          </p:nvPr>
        </p:nvSpPr>
        <p:spPr>
          <a:xfrm>
            <a:off x="473075" y="1066800"/>
            <a:ext cx="8339138" cy="4894263"/>
          </a:xfrm>
        </p:spPr>
        <p:txBody>
          <a:bodyPr/>
          <a:lstStyle/>
          <a:p>
            <a:pPr>
              <a:defRPr/>
            </a:pPr>
            <a:r>
              <a:rPr lang="en-US" altLang="en-US" sz="2800" dirty="0" smtClean="0">
                <a:latin typeface="+mj-lt"/>
              </a:rPr>
              <a:t>Main differences with existing State Plane:</a:t>
            </a:r>
          </a:p>
          <a:p>
            <a:pPr lvl="1">
              <a:defRPr/>
            </a:pPr>
            <a:r>
              <a:rPr lang="en-US" altLang="en-US" sz="2400" dirty="0" smtClean="0">
                <a:latin typeface="+mj-lt"/>
              </a:rPr>
              <a:t>Design to minimize distortion at topographic surface</a:t>
            </a:r>
          </a:p>
          <a:p>
            <a:pPr lvl="1">
              <a:defRPr/>
            </a:pPr>
            <a:r>
              <a:rPr lang="en-US" altLang="en-US" sz="2400" dirty="0" smtClean="0">
                <a:latin typeface="+mj-lt"/>
              </a:rPr>
              <a:t>Switch to one-parallel Lambert</a:t>
            </a:r>
          </a:p>
          <a:p>
            <a:pPr lvl="1">
              <a:defRPr/>
            </a:pPr>
            <a:r>
              <a:rPr lang="en-US" altLang="en-US" sz="2400" dirty="0" smtClean="0">
                <a:latin typeface="+mj-lt"/>
              </a:rPr>
              <a:t>Use of default SPCS2022 definitions</a:t>
            </a:r>
          </a:p>
          <a:p>
            <a:pPr lvl="1">
              <a:defRPr/>
            </a:pPr>
            <a:r>
              <a:rPr lang="en-US" altLang="en-US" sz="2400" dirty="0" smtClean="0">
                <a:latin typeface="+mj-lt"/>
              </a:rPr>
              <a:t>“Layered” and “special purpose” zones</a:t>
            </a:r>
          </a:p>
          <a:p>
            <a:pPr lvl="1">
              <a:defRPr/>
            </a:pPr>
            <a:r>
              <a:rPr lang="en-US" altLang="en-US" sz="2400" dirty="0" smtClean="0">
                <a:latin typeface="+mj-lt"/>
              </a:rPr>
              <a:t>Allowance for low distortion projections</a:t>
            </a:r>
          </a:p>
          <a:p>
            <a:pPr>
              <a:defRPr/>
            </a:pPr>
            <a:r>
              <a:rPr lang="en-US" altLang="en-US" sz="2800" dirty="0" smtClean="0">
                <a:latin typeface="+mj-lt"/>
              </a:rPr>
              <a:t>Need for effective communication, outreach, and response</a:t>
            </a:r>
          </a:p>
          <a:p>
            <a:pPr>
              <a:defRPr/>
            </a:pPr>
            <a:r>
              <a:rPr lang="en-US" altLang="en-US" sz="2800" dirty="0" smtClean="0">
                <a:latin typeface="+mj-lt"/>
              </a:rPr>
              <a:t>Goal:  </a:t>
            </a:r>
            <a:r>
              <a:rPr lang="en-US" altLang="en-US" sz="2800" b="1" i="1" dirty="0" smtClean="0">
                <a:latin typeface="+mj-lt"/>
              </a:rPr>
              <a:t>Work with customers to define practical SPCS2022 that best meets their needs for the NSRS of the future</a:t>
            </a:r>
          </a:p>
        </p:txBody>
      </p:sp>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4272903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67A0B-3700-4F24-9612-DCD6922A12DB}"/>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77578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1CE99-3C2C-4F76-B78C-F89203C36196}"/>
              </a:ext>
            </a:extLst>
          </p:cNvPr>
          <p:cNvPicPr>
            <a:picLocks noChangeAspect="1"/>
          </p:cNvPicPr>
          <p:nvPr/>
        </p:nvPicPr>
        <p:blipFill>
          <a:blip r:embed="rId3"/>
          <a:stretch>
            <a:fillRect/>
          </a:stretch>
        </p:blipFill>
        <p:spPr>
          <a:xfrm>
            <a:off x="0" y="0"/>
            <a:ext cx="9143999" cy="6858000"/>
          </a:xfrm>
          <a:prstGeom prst="rect">
            <a:avLst/>
          </a:prstGeom>
        </p:spPr>
      </p:pic>
      <p:sp>
        <p:nvSpPr>
          <p:cNvPr id="4" name="TextBox 3">
            <a:extLst>
              <a:ext uri="{FF2B5EF4-FFF2-40B4-BE49-F238E27FC236}">
                <a16:creationId xmlns:a16="http://schemas.microsoft.com/office/drawing/2014/main" id="{1013F2A9-00D5-4937-9DF6-9ACB72755FAD}"/>
              </a:ext>
            </a:extLst>
          </p:cNvPr>
          <p:cNvSpPr txBox="1"/>
          <p:nvPr/>
        </p:nvSpPr>
        <p:spPr>
          <a:xfrm>
            <a:off x="202522" y="3816792"/>
            <a:ext cx="3528230" cy="92333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charset="0"/>
                <a:ea typeface="ＭＳ Ｐゴシック" charset="0"/>
                <a:cs typeface="+mn-cs"/>
              </a:rPr>
              <a:t>Shifted central</a:t>
            </a:r>
            <a:r>
              <a:rPr kumimoji="0" lang="en-US" sz="1800" b="1" i="1" u="none" strike="noStrike" kern="1200" cap="none" spc="0" normalizeH="0" noProof="0" dirty="0">
                <a:ln>
                  <a:noFill/>
                </a:ln>
                <a:solidFill>
                  <a:srgbClr val="C00000"/>
                </a:solidFill>
                <a:effectLst/>
                <a:uLnTx/>
                <a:uFillTx/>
                <a:latin typeface="Calibri" charset="0"/>
                <a:ea typeface="ＭＳ Ｐゴシック" charset="0"/>
                <a:cs typeface="+mn-cs"/>
              </a:rPr>
              <a:t> parallel south to reduce distortion range, decreased scale to reduce distortion in cities.</a:t>
            </a:r>
            <a:endParaRPr kumimoji="0" lang="en-US" sz="1800" b="1" i="1" u="none" strike="noStrike" kern="1200" cap="none" spc="0" normalizeH="0" baseline="0" noProof="0" dirty="0">
              <a:ln>
                <a:noFill/>
              </a:ln>
              <a:solidFill>
                <a:srgbClr val="C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22036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DC789-111F-4559-9420-28C090957BFC}"/>
              </a:ext>
            </a:extLst>
          </p:cNvPr>
          <p:cNvPicPr>
            <a:picLocks noChangeAspect="1"/>
          </p:cNvPicPr>
          <p:nvPr/>
        </p:nvPicPr>
        <p:blipFill>
          <a:blip r:embed="rId3"/>
          <a:stretch>
            <a:fillRect/>
          </a:stretch>
        </p:blipFill>
        <p:spPr>
          <a:xfrm>
            <a:off x="0" y="633847"/>
            <a:ext cx="9144000" cy="6224153"/>
          </a:xfrm>
          <a:prstGeom prst="rect">
            <a:avLst/>
          </a:prstGeom>
        </p:spPr>
      </p:pic>
      <p:sp>
        <p:nvSpPr>
          <p:cNvPr id="2" name="Title 1">
            <a:extLst>
              <a:ext uri="{FF2B5EF4-FFF2-40B4-BE49-F238E27FC236}">
                <a16:creationId xmlns:a16="http://schemas.microsoft.com/office/drawing/2014/main" id="{3B463486-DF58-4B62-92B4-0D4990120A1A}"/>
              </a:ext>
            </a:extLst>
          </p:cNvPr>
          <p:cNvSpPr>
            <a:spLocks noGrp="1"/>
          </p:cNvSpPr>
          <p:nvPr>
            <p:ph type="title"/>
          </p:nvPr>
        </p:nvSpPr>
        <p:spPr>
          <a:xfrm>
            <a:off x="0" y="0"/>
            <a:ext cx="9144000" cy="633847"/>
          </a:xfrm>
          <a:solidFill>
            <a:schemeClr val="bg1"/>
          </a:solidFill>
        </p:spPr>
        <p:txBody>
          <a:bodyPr/>
          <a:lstStyle/>
          <a:p>
            <a:r>
              <a:rPr lang="en-US" sz="3200" b="1" i="1" dirty="0">
                <a:latin typeface="+mj-lt"/>
              </a:rPr>
              <a:t>Default SPCS2022 would look a lot like SPCS 83…</a:t>
            </a:r>
          </a:p>
        </p:txBody>
      </p:sp>
    </p:spTree>
    <p:extLst>
      <p:ext uri="{BB962C8B-B14F-4D97-AF65-F5344CB8AC3E}">
        <p14:creationId xmlns:p14="http://schemas.microsoft.com/office/powerpoint/2010/main" val="185914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latin typeface="+mj-lt"/>
              </a:rPr>
              <a:t>Agenda</a:t>
            </a:r>
            <a:endParaRPr lang="en-US" dirty="0">
              <a:latin typeface="+mj-lt"/>
            </a:endParaRPr>
          </a:p>
        </p:txBody>
      </p:sp>
      <p:sp>
        <p:nvSpPr>
          <p:cNvPr id="3" name="Content Placeholder 2"/>
          <p:cNvSpPr>
            <a:spLocks noGrp="1"/>
          </p:cNvSpPr>
          <p:nvPr>
            <p:ph idx="1"/>
          </p:nvPr>
        </p:nvSpPr>
        <p:spPr>
          <a:xfrm>
            <a:off x="443345" y="1724895"/>
            <a:ext cx="8229600" cy="3304305"/>
          </a:xfrm>
        </p:spPr>
        <p:txBody>
          <a:bodyPr/>
          <a:lstStyle/>
          <a:p>
            <a:pPr>
              <a:defRPr/>
            </a:pPr>
            <a:r>
              <a:rPr lang="en-US" sz="2800" dirty="0" smtClean="0">
                <a:latin typeface="+mj-lt"/>
              </a:rPr>
              <a:t>WY Geodetic Coordinator </a:t>
            </a:r>
            <a:r>
              <a:rPr lang="en-US" sz="2800" dirty="0">
                <a:latin typeface="+mj-lt"/>
              </a:rPr>
              <a:t>and Working Group</a:t>
            </a:r>
          </a:p>
          <a:p>
            <a:pPr>
              <a:defRPr/>
            </a:pPr>
            <a:r>
              <a:rPr lang="en-US" sz="2800" dirty="0" smtClean="0">
                <a:latin typeface="+mj-lt"/>
              </a:rPr>
              <a:t>NSRS Modernization</a:t>
            </a:r>
          </a:p>
          <a:p>
            <a:pPr>
              <a:defRPr/>
            </a:pPr>
            <a:r>
              <a:rPr lang="en-US" sz="2800" dirty="0" smtClean="0">
                <a:latin typeface="+mj-lt"/>
              </a:rPr>
              <a:t>SPCS2022</a:t>
            </a:r>
          </a:p>
          <a:p>
            <a:pPr lvl="1">
              <a:defRPr/>
            </a:pPr>
            <a:r>
              <a:rPr lang="en-US" sz="2400" dirty="0" smtClean="0">
                <a:latin typeface="+mj-lt"/>
              </a:rPr>
              <a:t>Changes are coming – what do you want for WY</a:t>
            </a:r>
          </a:p>
          <a:p>
            <a:pPr>
              <a:defRPr/>
            </a:pPr>
            <a:r>
              <a:rPr lang="en-US" sz="2800" dirty="0" smtClean="0">
                <a:latin typeface="+mj-lt"/>
              </a:rPr>
              <a:t>Geoid18</a:t>
            </a:r>
          </a:p>
          <a:p>
            <a:pPr>
              <a:defRPr/>
            </a:pPr>
            <a:r>
              <a:rPr lang="en-US" sz="2800" dirty="0" smtClean="0">
                <a:latin typeface="+mj-lt"/>
              </a:rPr>
              <a:t>GPS </a:t>
            </a:r>
            <a:r>
              <a:rPr lang="en-US" sz="2800" dirty="0">
                <a:latin typeface="+mj-lt"/>
              </a:rPr>
              <a:t>on </a:t>
            </a:r>
            <a:r>
              <a:rPr lang="en-US" sz="2800" dirty="0" smtClean="0">
                <a:latin typeface="+mj-lt"/>
              </a:rPr>
              <a:t>BM</a:t>
            </a:r>
          </a:p>
          <a:p>
            <a:pPr lvl="1">
              <a:defRPr/>
            </a:pPr>
            <a:r>
              <a:rPr lang="en-US" sz="2400" dirty="0">
                <a:latin typeface="+mj-lt"/>
              </a:rPr>
              <a:t>Phase II </a:t>
            </a:r>
            <a:endParaRPr lang="en-US" dirty="0">
              <a:latin typeface="+mj-lt"/>
            </a:endParaRPr>
          </a:p>
          <a:p>
            <a:pPr>
              <a:defRPr/>
            </a:pPr>
            <a:r>
              <a:rPr lang="en-US" sz="2800" dirty="0" smtClean="0">
                <a:latin typeface="+mj-lt"/>
              </a:rPr>
              <a:t>Geospatial Summit</a:t>
            </a:r>
            <a:endParaRPr lang="en-US" sz="2800" dirty="0" smtClean="0">
              <a:latin typeface="+mj-lt"/>
            </a:endParaRPr>
          </a:p>
          <a:p>
            <a:pPr marL="457200" lvl="1" indent="0">
              <a:buNone/>
              <a:defRPr/>
            </a:pPr>
            <a:endParaRPr lang="en-US" sz="2400" dirty="0">
              <a:latin typeface="+mj-lt"/>
            </a:endParaRPr>
          </a:p>
        </p:txBody>
      </p:sp>
    </p:spTree>
    <p:extLst>
      <p:ext uri="{BB962C8B-B14F-4D97-AF65-F5344CB8AC3E}">
        <p14:creationId xmlns:p14="http://schemas.microsoft.com/office/powerpoint/2010/main" val="1702337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690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D01BB0-6096-4602-84F7-9313742697A3}"/>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12150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FE5A7-9C08-41AA-92DD-33054C76899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374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D348B-0817-4A4D-894F-9769FF1B8834}"/>
              </a:ext>
            </a:extLst>
          </p:cNvPr>
          <p:cNvPicPr>
            <a:picLocks noChangeAspect="1"/>
          </p:cNvPicPr>
          <p:nvPr/>
        </p:nvPicPr>
        <p:blipFill>
          <a:blip r:embed="rId2"/>
          <a:stretch>
            <a:fillRect/>
          </a:stretch>
        </p:blipFill>
        <p:spPr>
          <a:xfrm>
            <a:off x="378" y="283"/>
            <a:ext cx="9143244" cy="6857433"/>
          </a:xfrm>
          <a:prstGeom prst="rect">
            <a:avLst/>
          </a:prstGeom>
        </p:spPr>
      </p:pic>
    </p:spTree>
    <p:extLst>
      <p:ext uri="{BB962C8B-B14F-4D97-AF65-F5344CB8AC3E}">
        <p14:creationId xmlns:p14="http://schemas.microsoft.com/office/powerpoint/2010/main" val="279282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9144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706852418"/>
      </p:ext>
    </p:extLst>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274638"/>
            <a:ext cx="9144000" cy="1143000"/>
          </a:xfrm>
        </p:spPr>
        <p:txBody>
          <a:bodyPr/>
          <a:lstStyle/>
          <a:p>
            <a:r>
              <a:rPr lang="en-US" altLang="en-US" dirty="0" smtClean="0">
                <a:latin typeface="+mj-lt"/>
              </a:rPr>
              <a:t>SPCS2022</a:t>
            </a:r>
            <a:br>
              <a:rPr lang="en-US" altLang="en-US" dirty="0" smtClean="0">
                <a:latin typeface="+mj-lt"/>
              </a:rPr>
            </a:br>
            <a:r>
              <a:rPr lang="en-US" altLang="en-US" dirty="0" smtClean="0">
                <a:latin typeface="+mj-lt"/>
              </a:rPr>
              <a:t>Deadlines (could change)</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200" y="1600200"/>
            <a:ext cx="8391525" cy="4725988"/>
          </a:xfrm>
        </p:spPr>
        <p:txBody>
          <a:bodyPr>
            <a:normAutofit fontScale="70000" lnSpcReduction="20000"/>
          </a:bodyPr>
          <a:lstStyle/>
          <a:p>
            <a:pPr marL="0" indent="0">
              <a:lnSpc>
                <a:spcPct val="110000"/>
              </a:lnSpc>
              <a:buFont typeface="Arial" panose="020B0604020202020204" pitchFamily="34" charset="0"/>
              <a:buNone/>
              <a:defRPr/>
            </a:pPr>
            <a:r>
              <a:rPr lang="en-US" b="1" dirty="0" smtClean="0">
                <a:latin typeface="+mj-lt"/>
              </a:rPr>
              <a:t>August 31</a:t>
            </a:r>
            <a:r>
              <a:rPr lang="en-US" b="1" dirty="0">
                <a:latin typeface="+mj-lt"/>
              </a:rPr>
              <a:t>, 2018</a:t>
            </a:r>
            <a:r>
              <a:rPr lang="en-US" dirty="0">
                <a:latin typeface="+mj-lt"/>
              </a:rPr>
              <a:t> for Federal Register Notice comments</a:t>
            </a:r>
          </a:p>
          <a:p>
            <a:pPr marL="457200" indent="-457200">
              <a:lnSpc>
                <a:spcPct val="110000"/>
              </a:lnSpc>
              <a:defRPr/>
            </a:pPr>
            <a:r>
              <a:rPr lang="en-US" dirty="0">
                <a:latin typeface="+mj-lt"/>
              </a:rPr>
              <a:t>On policy and procedures</a:t>
            </a:r>
          </a:p>
          <a:p>
            <a:pPr marL="457200" indent="-457200">
              <a:lnSpc>
                <a:spcPct val="110000"/>
              </a:lnSpc>
              <a:defRPr/>
            </a:pPr>
            <a:r>
              <a:rPr lang="en-US" dirty="0">
                <a:latin typeface="+mj-lt"/>
              </a:rPr>
              <a:t>Includes “special purpose” zones</a:t>
            </a:r>
          </a:p>
          <a:p>
            <a:pPr marL="0" indent="0">
              <a:lnSpc>
                <a:spcPct val="110000"/>
              </a:lnSpc>
              <a:buFont typeface="Arial" panose="020B0604020202020204" pitchFamily="34" charset="0"/>
              <a:buNone/>
              <a:defRPr/>
            </a:pPr>
            <a:r>
              <a:rPr lang="en-US" dirty="0">
                <a:latin typeface="+mj-lt"/>
              </a:rPr>
              <a:t>Deadlines for </a:t>
            </a:r>
            <a:r>
              <a:rPr lang="en-US" b="1" i="1" dirty="0">
                <a:latin typeface="+mj-lt"/>
              </a:rPr>
              <a:t>consensus</a:t>
            </a:r>
            <a:r>
              <a:rPr lang="en-US" dirty="0">
                <a:latin typeface="+mj-lt"/>
              </a:rPr>
              <a:t> input (</a:t>
            </a:r>
            <a:r>
              <a:rPr lang="en-US" b="1" i="1" dirty="0">
                <a:latin typeface="+mj-lt"/>
              </a:rPr>
              <a:t>Procedures 1.d.i.</a:t>
            </a:r>
            <a:r>
              <a:rPr lang="en-US" dirty="0">
                <a:latin typeface="+mj-lt"/>
              </a:rPr>
              <a:t>)</a:t>
            </a:r>
          </a:p>
          <a:p>
            <a:pPr>
              <a:lnSpc>
                <a:spcPct val="110000"/>
              </a:lnSpc>
              <a:defRPr/>
            </a:pPr>
            <a:r>
              <a:rPr lang="en-US" b="1" dirty="0">
                <a:latin typeface="+mj-lt"/>
              </a:rPr>
              <a:t>Dec 31, 2019 </a:t>
            </a:r>
            <a:r>
              <a:rPr lang="en-US" dirty="0">
                <a:latin typeface="+mj-lt"/>
              </a:rPr>
              <a:t>for requests and </a:t>
            </a:r>
            <a:r>
              <a:rPr lang="en-US" dirty="0" smtClean="0">
                <a:latin typeface="+mj-lt"/>
              </a:rPr>
              <a:t>proposals</a:t>
            </a:r>
            <a:endParaRPr lang="en-US" dirty="0">
              <a:latin typeface="+mj-lt"/>
            </a:endParaRPr>
          </a:p>
          <a:p>
            <a:pPr lvl="1">
              <a:lnSpc>
                <a:spcPct val="110000"/>
              </a:lnSpc>
              <a:defRPr/>
            </a:pPr>
            <a:r>
              <a:rPr lang="en-US" b="1" i="1" dirty="0">
                <a:latin typeface="+mj-lt"/>
              </a:rPr>
              <a:t>Requests</a:t>
            </a:r>
            <a:r>
              <a:rPr lang="en-US" dirty="0">
                <a:latin typeface="+mj-lt"/>
              </a:rPr>
              <a:t> are for designs by NGS</a:t>
            </a:r>
          </a:p>
          <a:p>
            <a:pPr lvl="1">
              <a:lnSpc>
                <a:spcPct val="110000"/>
              </a:lnSpc>
              <a:defRPr/>
            </a:pPr>
            <a:r>
              <a:rPr lang="en-US" b="1" i="1" dirty="0">
                <a:latin typeface="+mj-lt"/>
              </a:rPr>
              <a:t>Proposals</a:t>
            </a:r>
            <a:r>
              <a:rPr lang="en-US" dirty="0">
                <a:latin typeface="+mj-lt"/>
              </a:rPr>
              <a:t> are for designs by contributing partners</a:t>
            </a:r>
          </a:p>
          <a:p>
            <a:pPr>
              <a:lnSpc>
                <a:spcPct val="110000"/>
              </a:lnSpc>
              <a:defRPr/>
            </a:pPr>
            <a:r>
              <a:rPr lang="en-US" b="1" dirty="0">
                <a:latin typeface="+mj-lt"/>
              </a:rPr>
              <a:t>Dec 31, 2020 </a:t>
            </a:r>
            <a:r>
              <a:rPr lang="en-US" dirty="0">
                <a:latin typeface="+mj-lt"/>
              </a:rPr>
              <a:t>for submittal of approved designs</a:t>
            </a:r>
          </a:p>
          <a:p>
            <a:pPr lvl="1">
              <a:lnSpc>
                <a:spcPct val="110000"/>
              </a:lnSpc>
              <a:defRPr/>
            </a:pPr>
            <a:r>
              <a:rPr lang="en-US" dirty="0">
                <a:latin typeface="+mj-lt"/>
              </a:rPr>
              <a:t>Proposal must first be approved by NGS</a:t>
            </a:r>
          </a:p>
          <a:p>
            <a:pPr lvl="1">
              <a:lnSpc>
                <a:spcPct val="110000"/>
              </a:lnSpc>
              <a:defRPr/>
            </a:pPr>
            <a:r>
              <a:rPr lang="en-US" dirty="0">
                <a:latin typeface="+mj-lt"/>
              </a:rPr>
              <a:t>Designs submitted by contributing partners</a:t>
            </a:r>
          </a:p>
          <a:p>
            <a:pPr lvl="1">
              <a:lnSpc>
                <a:spcPct val="110000"/>
              </a:lnSpc>
              <a:defRPr/>
            </a:pPr>
            <a:r>
              <a:rPr lang="en-US" dirty="0">
                <a:latin typeface="+mj-lt"/>
              </a:rPr>
              <a:t>Designs must be complete before NGS review</a:t>
            </a:r>
          </a:p>
          <a:p>
            <a:pPr>
              <a:lnSpc>
                <a:spcPct val="110000"/>
              </a:lnSpc>
              <a:defRPr/>
            </a:pPr>
            <a:r>
              <a:rPr lang="en-US" b="1" dirty="0">
                <a:latin typeface="+mj-lt"/>
              </a:rPr>
              <a:t>Dec 31, 2021 </a:t>
            </a:r>
            <a:r>
              <a:rPr lang="en-US" dirty="0">
                <a:latin typeface="+mj-lt"/>
              </a:rPr>
              <a:t>for NGS to confirm zone computations</a:t>
            </a:r>
          </a:p>
          <a:p>
            <a:pPr>
              <a:lnSpc>
                <a:spcPct val="110000"/>
              </a:lnSpc>
              <a:defRPr/>
            </a:pPr>
            <a:r>
              <a:rPr lang="en-US" dirty="0">
                <a:latin typeface="+mj-lt"/>
              </a:rPr>
              <a:t>After deadlines, will be a </a:t>
            </a:r>
            <a:r>
              <a:rPr lang="en-US" i="1" dirty="0">
                <a:latin typeface="+mj-lt"/>
              </a:rPr>
              <a:t>change request </a:t>
            </a:r>
            <a:r>
              <a:rPr lang="en-US" dirty="0">
                <a:latin typeface="+mj-lt"/>
              </a:rPr>
              <a:t>for SPCS2022</a:t>
            </a:r>
          </a:p>
        </p:txBody>
      </p:sp>
      <p:sp>
        <p:nvSpPr>
          <p:cNvPr id="4" name="Rectangle 3">
            <a:extLst>
              <a:ext uri="{FF2B5EF4-FFF2-40B4-BE49-F238E27FC236}">
                <a16:creationId xmlns:a16="http://schemas.microsoft.com/office/drawing/2014/main" id="{14A43582-4641-4A49-A153-A001B86A634D}"/>
              </a:ext>
            </a:extLst>
          </p:cNvPr>
          <p:cNvSpPr/>
          <p:nvPr/>
        </p:nvSpPr>
        <p:spPr>
          <a:xfrm>
            <a:off x="457200" y="1590675"/>
            <a:ext cx="194786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8" name="Rectangle 7">
            <a:extLst>
              <a:ext uri="{FF2B5EF4-FFF2-40B4-BE49-F238E27FC236}">
                <a16:creationId xmlns:a16="http://schemas.microsoft.com/office/drawing/2014/main" id="{65D2BA5C-A98E-4CDF-B78D-A5986AD5C13C}"/>
              </a:ext>
            </a:extLst>
          </p:cNvPr>
          <p:cNvSpPr/>
          <p:nvPr/>
        </p:nvSpPr>
        <p:spPr>
          <a:xfrm>
            <a:off x="857250" y="3054350"/>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9" name="Rectangle 8">
            <a:extLst>
              <a:ext uri="{FF2B5EF4-FFF2-40B4-BE49-F238E27FC236}">
                <a16:creationId xmlns:a16="http://schemas.microsoft.com/office/drawing/2014/main" id="{8EE4BF9E-94DD-4EF0-A390-ADD34B4A2116}"/>
              </a:ext>
            </a:extLst>
          </p:cNvPr>
          <p:cNvSpPr/>
          <p:nvPr/>
        </p:nvSpPr>
        <p:spPr>
          <a:xfrm>
            <a:off x="857250" y="4103688"/>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10" name="Rectangle 9">
            <a:extLst>
              <a:ext uri="{FF2B5EF4-FFF2-40B4-BE49-F238E27FC236}">
                <a16:creationId xmlns:a16="http://schemas.microsoft.com/office/drawing/2014/main" id="{3BB8481F-967A-4A77-B1C4-F7BF89B1033F}"/>
              </a:ext>
            </a:extLst>
          </p:cNvPr>
          <p:cNvSpPr/>
          <p:nvPr/>
        </p:nvSpPr>
        <p:spPr>
          <a:xfrm>
            <a:off x="857250" y="5487988"/>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11" name="TextBox 10">
            <a:extLst>
              <a:ext uri="{FF2B5EF4-FFF2-40B4-BE49-F238E27FC236}">
                <a16:creationId xmlns:a16="http://schemas.microsoft.com/office/drawing/2014/main" id="{44B8279F-AD38-4F78-BC92-D3C4D79FBC46}"/>
              </a:ext>
            </a:extLst>
          </p:cNvPr>
          <p:cNvSpPr txBox="1"/>
          <p:nvPr/>
        </p:nvSpPr>
        <p:spPr>
          <a:xfrm>
            <a:off x="6037263" y="4503738"/>
            <a:ext cx="2947987" cy="461962"/>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sz="2400" b="1" dirty="0">
                <a:solidFill>
                  <a:srgbClr val="C00000"/>
                </a:solidFill>
              </a:rPr>
              <a:t>NGS.SPCS@noaa.gov </a:t>
            </a:r>
          </a:p>
        </p:txBody>
      </p:sp>
      <p:sp>
        <p:nvSpPr>
          <p:cNvPr id="12" name="TextBox 11">
            <a:extLst>
              <a:ext uri="{FF2B5EF4-FFF2-40B4-BE49-F238E27FC236}">
                <a16:creationId xmlns:a16="http://schemas.microsoft.com/office/drawing/2014/main" id="{957EF6EB-2CF6-43EC-AF28-9BA611DCFE64}"/>
              </a:ext>
            </a:extLst>
          </p:cNvPr>
          <p:cNvSpPr txBox="1"/>
          <p:nvPr/>
        </p:nvSpPr>
        <p:spPr>
          <a:xfrm>
            <a:off x="5478463" y="2038350"/>
            <a:ext cx="3506787" cy="460375"/>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sz="2400" b="1" dirty="0">
                <a:solidFill>
                  <a:srgbClr val="C00000"/>
                </a:solidFill>
              </a:rPr>
              <a:t>NGS.Feedback@noaa.gov </a:t>
            </a:r>
          </a:p>
        </p:txBody>
      </p:sp>
      <p:sp>
        <p:nvSpPr>
          <p:cNvPr id="5" name="Date Placeholder 4"/>
          <p:cNvSpPr>
            <a:spLocks noGrp="1"/>
          </p:cNvSpPr>
          <p:nvPr>
            <p:ph type="dt" sz="quarter" idx="10"/>
          </p:nvPr>
        </p:nvSpPr>
        <p:spPr/>
        <p:txBody>
          <a:bodyPr/>
          <a:lstStyle/>
          <a:p>
            <a:pPr>
              <a:defRPr/>
            </a:pPr>
            <a:r>
              <a:rPr lang="en-US" sz="1600" dirty="0" smtClean="0">
                <a:solidFill>
                  <a:schemeClr val="tx1"/>
                </a:solidFill>
              </a:rPr>
              <a:t>NGS Webinar on SPCS</a:t>
            </a:r>
            <a:endParaRPr lang="en-US" sz="1600" dirty="0">
              <a:solidFill>
                <a:schemeClr val="tx1"/>
              </a:solidFill>
            </a:endParaRPr>
          </a:p>
        </p:txBody>
      </p:sp>
      <p:sp>
        <p:nvSpPr>
          <p:cNvPr id="6" name="Footer Placeholder 5"/>
          <p:cNvSpPr>
            <a:spLocks noGrp="1"/>
          </p:cNvSpPr>
          <p:nvPr>
            <p:ph type="ftr" sz="quarter" idx="11"/>
          </p:nvPr>
        </p:nvSpPr>
        <p:spPr/>
        <p:txBody>
          <a:bodyPr/>
          <a:lstStyle/>
          <a:p>
            <a:pPr>
              <a:defRPr/>
            </a:pPr>
            <a:r>
              <a:rPr lang="en-US" dirty="0">
                <a:solidFill>
                  <a:schemeClr val="tx1"/>
                </a:solidFill>
              </a:rPr>
              <a:t>g</a:t>
            </a:r>
            <a:r>
              <a:rPr lang="en-US" dirty="0" smtClean="0">
                <a:solidFill>
                  <a:schemeClr val="tx1"/>
                </a:solidFill>
              </a:rPr>
              <a:t>eodesy.noaa.gov</a:t>
            </a:r>
            <a:endParaRPr lang="en-US" dirty="0">
              <a:solidFill>
                <a:schemeClr val="tx1"/>
              </a:solidFill>
            </a:endParaRPr>
          </a:p>
        </p:txBody>
      </p:sp>
      <p:sp>
        <p:nvSpPr>
          <p:cNvPr id="13" name="Date Placeholder 4"/>
          <p:cNvSpPr txBox="1">
            <a:spLocks/>
          </p:cNvSpPr>
          <p:nvPr/>
        </p:nvSpPr>
        <p:spPr>
          <a:xfrm>
            <a:off x="6019800" y="6360605"/>
            <a:ext cx="2133600" cy="365125"/>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en-US" sz="1600" dirty="0" smtClean="0">
                <a:solidFill>
                  <a:schemeClr val="tx1"/>
                </a:solidFill>
              </a:rPr>
              <a:t>Jan. 10, 2019</a:t>
            </a:r>
            <a:endParaRPr lang="en-US" sz="1600" dirty="0">
              <a:solidFill>
                <a:schemeClr val="tx1"/>
              </a:solidFill>
            </a:endParaRPr>
          </a:p>
        </p:txBody>
      </p:sp>
      <p:sp>
        <p:nvSpPr>
          <p:cNvPr id="2" name="TextBox 1"/>
          <p:cNvSpPr txBox="1"/>
          <p:nvPr/>
        </p:nvSpPr>
        <p:spPr>
          <a:xfrm>
            <a:off x="6019583" y="3119437"/>
            <a:ext cx="2192523" cy="646331"/>
          </a:xfrm>
          <a:prstGeom prst="rect">
            <a:avLst/>
          </a:prstGeom>
          <a:noFill/>
          <a:ln>
            <a:solidFill>
              <a:schemeClr val="tx1"/>
            </a:solidFill>
          </a:ln>
        </p:spPr>
        <p:txBody>
          <a:bodyPr wrap="none" rtlCol="0">
            <a:spAutoFit/>
          </a:bodyPr>
          <a:lstStyle/>
          <a:p>
            <a:r>
              <a:rPr lang="en-US" dirty="0" smtClean="0"/>
              <a:t>Recommend input by</a:t>
            </a:r>
          </a:p>
          <a:p>
            <a:r>
              <a:rPr lang="en-US" dirty="0" smtClean="0"/>
              <a:t>August 31, 2019</a:t>
            </a:r>
            <a:endParaRPr lang="en-US" dirty="0"/>
          </a:p>
        </p:txBody>
      </p:sp>
    </p:spTree>
    <p:extLst>
      <p:ext uri="{BB962C8B-B14F-4D97-AF65-F5344CB8AC3E}">
        <p14:creationId xmlns:p14="http://schemas.microsoft.com/office/powerpoint/2010/main" val="14696537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nodeType="afterGroup">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457200"/>
            <a:ext cx="8229600" cy="1143000"/>
          </a:xfrm>
        </p:spPr>
        <p:txBody>
          <a:bodyPr/>
          <a:lstStyle/>
          <a:p>
            <a:pPr>
              <a:defRPr/>
            </a:pPr>
            <a:r>
              <a:rPr lang="en-US" sz="5400" dirty="0" smtClean="0">
                <a:latin typeface="+mj-lt"/>
              </a:rPr>
              <a:t>What matters to </a:t>
            </a:r>
            <a:r>
              <a:rPr lang="en-US" sz="5400" dirty="0" smtClean="0"/>
              <a:t>WY</a:t>
            </a:r>
            <a:endParaRPr lang="en-US" sz="4000" dirty="0">
              <a:latin typeface="+mj-lt"/>
            </a:endParaRPr>
          </a:p>
        </p:txBody>
      </p:sp>
      <p:sp>
        <p:nvSpPr>
          <p:cNvPr id="3" name="Content Placeholder 2"/>
          <p:cNvSpPr>
            <a:spLocks noGrp="1"/>
          </p:cNvSpPr>
          <p:nvPr>
            <p:ph idx="1"/>
          </p:nvPr>
        </p:nvSpPr>
        <p:spPr/>
        <p:txBody>
          <a:bodyPr>
            <a:noAutofit/>
          </a:bodyPr>
          <a:lstStyle/>
          <a:p>
            <a:pPr>
              <a:lnSpc>
                <a:spcPct val="130000"/>
              </a:lnSpc>
              <a:defRPr/>
            </a:pPr>
            <a:r>
              <a:rPr lang="en-US" sz="2800" dirty="0" smtClean="0">
                <a:latin typeface="+mj-lt"/>
              </a:rPr>
              <a:t>Do you want to retain 4 zones as is?</a:t>
            </a:r>
          </a:p>
          <a:p>
            <a:pPr>
              <a:lnSpc>
                <a:spcPct val="130000"/>
              </a:lnSpc>
              <a:defRPr/>
            </a:pPr>
            <a:r>
              <a:rPr lang="en-US" sz="2800" dirty="0" smtClean="0">
                <a:latin typeface="+mj-lt"/>
              </a:rPr>
              <a:t>All States will get 1 zone</a:t>
            </a:r>
            <a:endParaRPr lang="en-US" sz="2800" dirty="0" smtClean="0">
              <a:latin typeface="+mj-lt"/>
            </a:endParaRPr>
          </a:p>
          <a:p>
            <a:pPr>
              <a:lnSpc>
                <a:spcPct val="130000"/>
              </a:lnSpc>
              <a:defRPr/>
            </a:pPr>
            <a:r>
              <a:rPr lang="en-US" sz="2800" dirty="0">
                <a:latin typeface="+mj-lt"/>
              </a:rPr>
              <a:t>Do you want LDPs (in addition to 4 zones)?</a:t>
            </a:r>
          </a:p>
          <a:p>
            <a:pPr>
              <a:lnSpc>
                <a:spcPct val="130000"/>
              </a:lnSpc>
              <a:defRPr/>
            </a:pPr>
            <a:r>
              <a:rPr lang="en-US" sz="2800" dirty="0" smtClean="0">
                <a:latin typeface="+mj-lt"/>
              </a:rPr>
              <a:t>Do </a:t>
            </a:r>
            <a:r>
              <a:rPr lang="en-US" sz="2800" dirty="0" smtClean="0">
                <a:latin typeface="+mj-lt"/>
              </a:rPr>
              <a:t>you want Special Zones </a:t>
            </a:r>
            <a:r>
              <a:rPr lang="en-US" sz="2800" dirty="0" smtClean="0">
                <a:latin typeface="+mj-lt"/>
              </a:rPr>
              <a:t>– in Yellowstone? Any place else? Could it merely be an LDP?</a:t>
            </a:r>
            <a:endParaRPr lang="en-US" sz="2800" dirty="0" smtClean="0">
              <a:latin typeface="+mj-lt"/>
            </a:endParaRPr>
          </a:p>
          <a:p>
            <a:pPr>
              <a:lnSpc>
                <a:spcPct val="130000"/>
              </a:lnSpc>
              <a:defRPr/>
            </a:pPr>
            <a:r>
              <a:rPr lang="en-US" sz="2800" dirty="0" smtClean="0">
                <a:latin typeface="+mj-lt"/>
              </a:rPr>
              <a:t>Your </a:t>
            </a:r>
            <a:r>
              <a:rPr lang="en-US" sz="2800" dirty="0" smtClean="0">
                <a:latin typeface="+mj-lt"/>
              </a:rPr>
              <a:t>opinions and feedback critical to the </a:t>
            </a:r>
            <a:r>
              <a:rPr lang="en-US" sz="2800" dirty="0" smtClean="0">
                <a:latin typeface="+mj-lt"/>
              </a:rPr>
              <a:t>outcome</a:t>
            </a:r>
          </a:p>
          <a:p>
            <a:pPr>
              <a:lnSpc>
                <a:spcPct val="130000"/>
              </a:lnSpc>
              <a:defRPr/>
            </a:pPr>
            <a:r>
              <a:rPr lang="en-US" sz="2800" dirty="0" smtClean="0">
                <a:latin typeface="+mj-lt"/>
              </a:rPr>
              <a:t>How do you want WY to make final decisions?</a:t>
            </a:r>
            <a:endParaRPr lang="en-US" sz="2800" dirty="0" smtClean="0">
              <a:latin typeface="+mj-lt"/>
            </a:endParaRPr>
          </a:p>
        </p:txBody>
      </p:sp>
    </p:spTree>
    <p:extLst>
      <p:ext uri="{BB962C8B-B14F-4D97-AF65-F5344CB8AC3E}">
        <p14:creationId xmlns:p14="http://schemas.microsoft.com/office/powerpoint/2010/main" val="2404801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latin typeface="+mj-lt"/>
              </a:rPr>
              <a:t>What do </a:t>
            </a:r>
            <a:r>
              <a:rPr lang="en-US" dirty="0" smtClean="0"/>
              <a:t>you</a:t>
            </a:r>
            <a:r>
              <a:rPr lang="en-US" dirty="0" smtClean="0">
                <a:latin typeface="+mj-lt"/>
              </a:rPr>
              <a:t> need to do?</a:t>
            </a:r>
            <a:endParaRPr lang="en-US" dirty="0">
              <a:latin typeface="+mj-lt"/>
            </a:endParaRPr>
          </a:p>
        </p:txBody>
      </p:sp>
      <p:sp>
        <p:nvSpPr>
          <p:cNvPr id="3" name="Content Placeholder 2"/>
          <p:cNvSpPr>
            <a:spLocks noGrp="1"/>
          </p:cNvSpPr>
          <p:nvPr>
            <p:ph idx="1"/>
          </p:nvPr>
        </p:nvSpPr>
        <p:spPr>
          <a:xfrm>
            <a:off x="533400" y="1143000"/>
            <a:ext cx="8229600" cy="4525963"/>
          </a:xfrm>
        </p:spPr>
        <p:txBody>
          <a:bodyPr/>
          <a:lstStyle/>
          <a:p>
            <a:pPr>
              <a:defRPr/>
            </a:pPr>
            <a:r>
              <a:rPr lang="en-US" dirty="0" smtClean="0">
                <a:latin typeface="+mj-lt"/>
              </a:rPr>
              <a:t>6 months critical </a:t>
            </a:r>
            <a:r>
              <a:rPr lang="en-US" dirty="0" smtClean="0">
                <a:latin typeface="+mj-lt"/>
              </a:rPr>
              <a:t>decision making</a:t>
            </a:r>
          </a:p>
          <a:p>
            <a:pPr>
              <a:defRPr/>
            </a:pPr>
            <a:r>
              <a:rPr lang="en-US" dirty="0" smtClean="0">
                <a:latin typeface="+mj-lt"/>
              </a:rPr>
              <a:t>Outreach to associations (GIS, </a:t>
            </a:r>
            <a:r>
              <a:rPr lang="en-US" dirty="0" smtClean="0">
                <a:latin typeface="+mj-lt"/>
              </a:rPr>
              <a:t>survey, </a:t>
            </a:r>
            <a:r>
              <a:rPr lang="en-US" dirty="0" err="1" smtClean="0">
                <a:latin typeface="+mj-lt"/>
              </a:rPr>
              <a:t>parks,FS</a:t>
            </a:r>
            <a:r>
              <a:rPr lang="en-US" dirty="0" smtClean="0">
                <a:latin typeface="+mj-lt"/>
              </a:rPr>
              <a:t>, tribal)</a:t>
            </a:r>
          </a:p>
          <a:p>
            <a:pPr>
              <a:defRPr/>
            </a:pPr>
            <a:r>
              <a:rPr lang="en-US" dirty="0" smtClean="0">
                <a:latin typeface="+mj-lt"/>
              </a:rPr>
              <a:t>Chapters </a:t>
            </a:r>
            <a:r>
              <a:rPr lang="en-US" dirty="0" smtClean="0">
                <a:latin typeface="+mj-lt"/>
              </a:rPr>
              <a:t>– local </a:t>
            </a:r>
            <a:r>
              <a:rPr lang="en-US" dirty="0" smtClean="0">
                <a:latin typeface="+mj-lt"/>
              </a:rPr>
              <a:t>input</a:t>
            </a:r>
          </a:p>
          <a:p>
            <a:pPr>
              <a:defRPr/>
            </a:pPr>
            <a:r>
              <a:rPr lang="en-US" dirty="0" smtClean="0">
                <a:latin typeface="+mj-lt"/>
              </a:rPr>
              <a:t>List </a:t>
            </a:r>
            <a:r>
              <a:rPr lang="en-US" dirty="0" smtClean="0">
                <a:latin typeface="+mj-lt"/>
              </a:rPr>
              <a:t>options and get consensus (perhaps by votes at board mtgs) </a:t>
            </a:r>
          </a:p>
          <a:p>
            <a:pPr>
              <a:defRPr/>
            </a:pPr>
            <a:r>
              <a:rPr lang="en-US" dirty="0" smtClean="0">
                <a:latin typeface="+mj-lt"/>
              </a:rPr>
              <a:t>Recommend </a:t>
            </a:r>
            <a:r>
              <a:rPr lang="en-US" dirty="0" smtClean="0">
                <a:latin typeface="+mj-lt"/>
              </a:rPr>
              <a:t>target for decision August 2019</a:t>
            </a:r>
          </a:p>
          <a:p>
            <a:pPr>
              <a:defRPr/>
            </a:pPr>
            <a:endParaRPr lang="en-US" dirty="0"/>
          </a:p>
        </p:txBody>
      </p:sp>
    </p:spTree>
    <p:extLst>
      <p:ext uri="{BB962C8B-B14F-4D97-AF65-F5344CB8AC3E}">
        <p14:creationId xmlns:p14="http://schemas.microsoft.com/office/powerpoint/2010/main" val="992510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GPS on Bench Marks</a:t>
            </a:r>
          </a:p>
        </p:txBody>
      </p:sp>
      <p:sp>
        <p:nvSpPr>
          <p:cNvPr id="3" name="Content Placeholder 2"/>
          <p:cNvSpPr>
            <a:spLocks noGrp="1"/>
          </p:cNvSpPr>
          <p:nvPr>
            <p:ph idx="1"/>
          </p:nvPr>
        </p:nvSpPr>
        <p:spPr>
          <a:xfrm>
            <a:off x="457200" y="1206235"/>
            <a:ext cx="8229600" cy="4525963"/>
          </a:xfrm>
        </p:spPr>
        <p:txBody>
          <a:bodyPr/>
          <a:lstStyle/>
          <a:p>
            <a:r>
              <a:rPr lang="en-US" sz="2800" dirty="0" smtClean="0">
                <a:latin typeface="+mj-lt"/>
              </a:rPr>
              <a:t>Phase I</a:t>
            </a:r>
          </a:p>
          <a:p>
            <a:pPr lvl="1"/>
            <a:r>
              <a:rPr lang="en-US" sz="2400" dirty="0" smtClean="0">
                <a:latin typeface="+mj-lt"/>
              </a:rPr>
              <a:t>Geoid 18</a:t>
            </a:r>
          </a:p>
          <a:p>
            <a:pPr lvl="1"/>
            <a:r>
              <a:rPr lang="en-US" sz="2400" dirty="0" smtClean="0"/>
              <a:t>You </a:t>
            </a:r>
            <a:r>
              <a:rPr lang="en-US" sz="2400" dirty="0"/>
              <a:t>helped with the final hybrid Geoid Model</a:t>
            </a:r>
          </a:p>
          <a:p>
            <a:pPr marL="91440" lvl="1" indent="0" algn="ctr">
              <a:buNone/>
            </a:pPr>
            <a:endParaRPr lang="en-US" sz="1000" dirty="0" smtClean="0">
              <a:solidFill>
                <a:srgbClr val="002060"/>
              </a:solidFill>
              <a:latin typeface="+mj-lt"/>
            </a:endParaRPr>
          </a:p>
          <a:p>
            <a:pPr marL="91440" lvl="1" indent="0" algn="ctr">
              <a:buNone/>
            </a:pPr>
            <a:endParaRPr lang="en-US" dirty="0" smtClean="0">
              <a:solidFill>
                <a:srgbClr val="002060"/>
              </a:solidFill>
              <a:latin typeface="+mj-lt"/>
            </a:endParaRPr>
          </a:p>
          <a:p>
            <a:pPr marL="91440" lvl="1" indent="0" algn="ctr">
              <a:buNone/>
            </a:pPr>
            <a:r>
              <a:rPr lang="en-US" dirty="0" smtClean="0">
                <a:solidFill>
                  <a:srgbClr val="002060"/>
                </a:solidFill>
                <a:latin typeface="+mj-lt"/>
              </a:rPr>
              <a:t>All </a:t>
            </a:r>
            <a:r>
              <a:rPr lang="en-US" dirty="0">
                <a:solidFill>
                  <a:srgbClr val="002060"/>
                </a:solidFill>
                <a:latin typeface="+mj-lt"/>
              </a:rPr>
              <a:t>About heights</a:t>
            </a:r>
          </a:p>
          <a:p>
            <a:pPr marL="91440" lvl="1" indent="0" algn="ctr">
              <a:buNone/>
            </a:pPr>
            <a:r>
              <a:rPr lang="en-US" sz="2400" dirty="0">
                <a:solidFill>
                  <a:srgbClr val="002060"/>
                </a:solidFill>
                <a:latin typeface="+mj-lt"/>
              </a:rPr>
              <a:t>How important will heights/elevation be in the future?</a:t>
            </a:r>
          </a:p>
          <a:p>
            <a:pPr marL="457200" lvl="1" indent="0">
              <a:buNone/>
            </a:pPr>
            <a:endParaRPr lang="en-US" sz="1600" dirty="0" smtClean="0">
              <a:latin typeface="+mj-lt"/>
            </a:endParaRPr>
          </a:p>
          <a:p>
            <a:r>
              <a:rPr lang="en-US" b="1" dirty="0" smtClean="0">
                <a:latin typeface="+mj-lt"/>
              </a:rPr>
              <a:t>Phase II</a:t>
            </a:r>
          </a:p>
          <a:p>
            <a:pPr lvl="1"/>
            <a:r>
              <a:rPr lang="en-US" b="1" dirty="0" smtClean="0">
                <a:latin typeface="+mj-lt"/>
              </a:rPr>
              <a:t>Transformation Tools</a:t>
            </a:r>
          </a:p>
          <a:p>
            <a:pPr lvl="1"/>
            <a:r>
              <a:rPr lang="en-US" b="1" dirty="0" smtClean="0"/>
              <a:t>Help </a:t>
            </a:r>
            <a:r>
              <a:rPr lang="en-US" b="1" dirty="0"/>
              <a:t>needed with the transformation tools to the new systems over the next couple of years</a:t>
            </a:r>
          </a:p>
          <a:p>
            <a:pPr marL="457200" lvl="1" indent="0">
              <a:buNone/>
            </a:pPr>
            <a:endParaRPr lang="en-US" sz="1400" dirty="0" smtClean="0">
              <a:latin typeface="+mj-lt"/>
            </a:endParaRPr>
          </a:p>
        </p:txBody>
      </p:sp>
      <p:sp>
        <p:nvSpPr>
          <p:cNvPr id="4" name="TextBox 3"/>
          <p:cNvSpPr txBox="1"/>
          <p:nvPr/>
        </p:nvSpPr>
        <p:spPr>
          <a:xfrm>
            <a:off x="1297525" y="2945997"/>
            <a:ext cx="1730923" cy="523220"/>
          </a:xfrm>
          <a:prstGeom prst="rect">
            <a:avLst/>
          </a:prstGeom>
          <a:noFill/>
        </p:spPr>
        <p:txBody>
          <a:bodyPr wrap="none" rtlCol="0">
            <a:spAutoFit/>
          </a:bodyPr>
          <a:lstStyle/>
          <a:p>
            <a:r>
              <a:rPr lang="en-US" sz="2800" b="1" dirty="0" smtClean="0">
                <a:solidFill>
                  <a:schemeClr val="accent6">
                    <a:lumMod val="75000"/>
                  </a:schemeClr>
                </a:solidFill>
              </a:rPr>
              <a:t>Thank you</a:t>
            </a:r>
            <a:endParaRPr lang="en-US" sz="2800" b="1" dirty="0">
              <a:solidFill>
                <a:schemeClr val="accent6">
                  <a:lumMod val="75000"/>
                </a:schemeClr>
              </a:solidFill>
            </a:endParaRPr>
          </a:p>
        </p:txBody>
      </p:sp>
      <p:pic>
        <p:nvPicPr>
          <p:cNvPr id="5" name="Picture 6" descr="Image result for picture of a NOAA hat"/>
          <p:cNvPicPr>
            <a:picLocks noChangeAspect="1" noChangeArrowheads="1"/>
          </p:cNvPicPr>
          <p:nvPr/>
        </p:nvPicPr>
        <p:blipFill rotWithShape="1">
          <a:blip r:embed="rId2">
            <a:extLst>
              <a:ext uri="{28A0092B-C50C-407E-A947-70E740481C1C}">
                <a14:useLocalDpi xmlns:a14="http://schemas.microsoft.com/office/drawing/2010/main" val="0"/>
              </a:ext>
            </a:extLst>
          </a:blip>
          <a:srcRect b="19819"/>
          <a:stretch/>
        </p:blipFill>
        <p:spPr bwMode="auto">
          <a:xfrm>
            <a:off x="7136960" y="1197611"/>
            <a:ext cx="1647251" cy="1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on BM Efforts in WY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848624"/>
              </p:ext>
            </p:extLst>
          </p:nvPr>
        </p:nvGraphicFramePr>
        <p:xfrm>
          <a:off x="360218" y="1842646"/>
          <a:ext cx="8631382" cy="3528191"/>
        </p:xfrm>
        <a:graphic>
          <a:graphicData uri="http://schemas.openxmlformats.org/drawingml/2006/table">
            <a:tbl>
              <a:tblPr>
                <a:tableStyleId>{5C22544A-7EE6-4342-B048-85BDC9FD1C3A}</a:tableStyleId>
              </a:tblPr>
              <a:tblGrid>
                <a:gridCol w="3783309">
                  <a:extLst>
                    <a:ext uri="{9D8B030D-6E8A-4147-A177-3AD203B41FA5}">
                      <a16:colId xmlns:a16="http://schemas.microsoft.com/office/drawing/2014/main" val="2004569697"/>
                    </a:ext>
                  </a:extLst>
                </a:gridCol>
                <a:gridCol w="2333418">
                  <a:extLst>
                    <a:ext uri="{9D8B030D-6E8A-4147-A177-3AD203B41FA5}">
                      <a16:colId xmlns:a16="http://schemas.microsoft.com/office/drawing/2014/main" val="42641524"/>
                    </a:ext>
                  </a:extLst>
                </a:gridCol>
                <a:gridCol w="2514655">
                  <a:extLst>
                    <a:ext uri="{9D8B030D-6E8A-4147-A177-3AD203B41FA5}">
                      <a16:colId xmlns:a16="http://schemas.microsoft.com/office/drawing/2014/main" val="2049694661"/>
                    </a:ext>
                  </a:extLst>
                </a:gridCol>
              </a:tblGrid>
              <a:tr h="579506">
                <a:tc>
                  <a:txBody>
                    <a:bodyPr/>
                    <a:lstStyle/>
                    <a:p>
                      <a:pPr algn="l" fontAlgn="b"/>
                      <a:r>
                        <a:rPr lang="en-US" sz="2400" u="none" strike="noStrike" dirty="0">
                          <a:effectLst/>
                        </a:rPr>
                        <a:t>WY Submitters </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August Observations</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Aug 16-19 Observations</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8895861"/>
                  </a:ext>
                </a:extLst>
              </a:tr>
              <a:tr h="551910">
                <a:tc>
                  <a:txBody>
                    <a:bodyPr/>
                    <a:lstStyle/>
                    <a:p>
                      <a:pPr algn="l" fontAlgn="b"/>
                      <a:r>
                        <a:rPr lang="en-US" sz="2400" u="none" strike="noStrike" dirty="0" smtClean="0">
                          <a:effectLst/>
                        </a:rPr>
                        <a:t>Alan Cormier</a:t>
                      </a:r>
                      <a:endParaRPr lang="en-US" sz="2400" b="0" i="0" u="none" strike="noStrike"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en-US" sz="2400" u="none" strike="noStrike" dirty="0">
                          <a:effectLst/>
                        </a:rPr>
                        <a:t>22</a:t>
                      </a:r>
                      <a:endParaRPr lang="en-US" sz="2400" b="0" i="0" u="none" strike="noStrike"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8184037"/>
                  </a:ext>
                </a:extLst>
              </a:tr>
              <a:tr h="551910">
                <a:tc>
                  <a:txBody>
                    <a:bodyPr/>
                    <a:lstStyle/>
                    <a:p>
                      <a:pPr algn="l" fontAlgn="b"/>
                      <a:r>
                        <a:rPr lang="en-US" sz="2400" u="none" strike="noStrike" dirty="0" smtClean="0">
                          <a:effectLst/>
                        </a:rPr>
                        <a:t>Richard</a:t>
                      </a:r>
                      <a:r>
                        <a:rPr lang="en-US" sz="2400" u="none" strike="noStrike" baseline="0" dirty="0" smtClean="0">
                          <a:effectLst/>
                        </a:rPr>
                        <a:t> </a:t>
                      </a:r>
                      <a:r>
                        <a:rPr lang="en-US" sz="2400" u="none" strike="noStrike" baseline="0" dirty="0" err="1" smtClean="0">
                          <a:effectLst/>
                        </a:rPr>
                        <a:t>K</a:t>
                      </a:r>
                      <a:r>
                        <a:rPr lang="en-US" sz="2400" u="none" strike="noStrike" dirty="0" err="1" smtClean="0">
                          <a:effectLst/>
                        </a:rPr>
                        <a:t>usaba</a:t>
                      </a:r>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8</a:t>
                      </a:r>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extLst>
                  <a:ext uri="{0D108BD9-81ED-4DB2-BD59-A6C34878D82A}">
                    <a16:rowId xmlns:a16="http://schemas.microsoft.com/office/drawing/2014/main" val="1455052635"/>
                  </a:ext>
                </a:extLst>
              </a:tr>
              <a:tr h="551910">
                <a:tc>
                  <a:txBody>
                    <a:bodyPr/>
                    <a:lstStyle/>
                    <a:p>
                      <a:pPr algn="l" fontAlgn="b"/>
                      <a:r>
                        <a:rPr lang="en-US" sz="2400" u="none" strike="noStrike" dirty="0" smtClean="0">
                          <a:effectLst/>
                        </a:rPr>
                        <a:t>Aaron </a:t>
                      </a:r>
                      <a:r>
                        <a:rPr lang="en-US" sz="2400" u="none" strike="noStrike" dirty="0" err="1" smtClean="0">
                          <a:effectLst/>
                        </a:rPr>
                        <a:t>Gow</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6322646"/>
                  </a:ext>
                </a:extLst>
              </a:tr>
              <a:tr h="551910">
                <a:tc>
                  <a:txBody>
                    <a:bodyPr/>
                    <a:lstStyle/>
                    <a:p>
                      <a:pPr algn="l" fontAlgn="b"/>
                      <a:r>
                        <a:rPr lang="en-US" sz="2400" u="none" strike="noStrike" dirty="0" smtClean="0">
                          <a:effectLst/>
                        </a:rPr>
                        <a:t>Stan </a:t>
                      </a:r>
                      <a:r>
                        <a:rPr lang="en-US" sz="2400" u="none" strike="noStrike" dirty="0" err="1" smtClean="0">
                          <a:effectLst/>
                        </a:rPr>
                        <a:t>Abell</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4597958"/>
                  </a:ext>
                </a:extLst>
              </a:tr>
              <a:tr h="579506">
                <a:tc>
                  <a:txBody>
                    <a:bodyPr/>
                    <a:lstStyle/>
                    <a:p>
                      <a:pPr algn="l" fontAlgn="b"/>
                      <a:r>
                        <a:rPr lang="en-US" sz="2400" u="none" strike="noStrike" dirty="0" smtClean="0">
                          <a:effectLst/>
                        </a:rPr>
                        <a:t>Michael</a:t>
                      </a:r>
                      <a:r>
                        <a:rPr lang="en-US" sz="2400" u="none" strike="noStrike" baseline="0" dirty="0" smtClean="0">
                          <a:effectLst/>
                        </a:rPr>
                        <a:t> </a:t>
                      </a:r>
                      <a:r>
                        <a:rPr lang="en-US" sz="2400" u="none" strike="noStrike" baseline="0" dirty="0" err="1" smtClean="0">
                          <a:effectLst/>
                        </a:rPr>
                        <a:t>F</a:t>
                      </a:r>
                      <a:r>
                        <a:rPr lang="en-US" sz="2400" u="none" strike="noStrike" dirty="0" err="1" smtClean="0">
                          <a:effectLst/>
                        </a:rPr>
                        <a:t>laim</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55367657"/>
                  </a:ext>
                </a:extLst>
              </a:tr>
            </a:tbl>
          </a:graphicData>
        </a:graphic>
      </p:graphicFrame>
      <p:pic>
        <p:nvPicPr>
          <p:cNvPr id="1030" name="Picture 6" descr="Image result for picture of a NOAA hat"/>
          <p:cNvPicPr>
            <a:picLocks noChangeAspect="1" noChangeArrowheads="1"/>
          </p:cNvPicPr>
          <p:nvPr/>
        </p:nvPicPr>
        <p:blipFill rotWithShape="1">
          <a:blip r:embed="rId2">
            <a:extLst>
              <a:ext uri="{28A0092B-C50C-407E-A947-70E740481C1C}">
                <a14:useLocalDpi xmlns:a14="http://schemas.microsoft.com/office/drawing/2010/main" val="0"/>
              </a:ext>
            </a:extLst>
          </a:blip>
          <a:srcRect b="19354"/>
          <a:stretch/>
        </p:blipFill>
        <p:spPr bwMode="auto">
          <a:xfrm>
            <a:off x="155575" y="5626967"/>
            <a:ext cx="1647251" cy="1231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picture of a NOAA hat"/>
          <p:cNvPicPr>
            <a:picLocks noChangeAspect="1" noChangeArrowheads="1"/>
          </p:cNvPicPr>
          <p:nvPr/>
        </p:nvPicPr>
        <p:blipFill rotWithShape="1">
          <a:blip r:embed="rId2">
            <a:extLst>
              <a:ext uri="{28A0092B-C50C-407E-A947-70E740481C1C}">
                <a14:useLocalDpi xmlns:a14="http://schemas.microsoft.com/office/drawing/2010/main" val="0"/>
              </a:ext>
            </a:extLst>
          </a:blip>
          <a:srcRect b="19819"/>
          <a:stretch/>
        </p:blipFill>
        <p:spPr bwMode="auto">
          <a:xfrm>
            <a:off x="7344349" y="5583046"/>
            <a:ext cx="1647251" cy="1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1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pPr>
              <a:defRPr/>
            </a:pPr>
            <a:r>
              <a:rPr lang="en-US" sz="4000" dirty="0" smtClean="0">
                <a:latin typeface="+mj-lt"/>
              </a:rPr>
              <a:t>Wyoming Coordinator Working Group</a:t>
            </a:r>
            <a:endParaRPr lang="en-US" sz="4000" dirty="0">
              <a:latin typeface="+mj-lt"/>
            </a:endParaRPr>
          </a:p>
        </p:txBody>
      </p:sp>
      <p:sp>
        <p:nvSpPr>
          <p:cNvPr id="3" name="Content Placeholder 2"/>
          <p:cNvSpPr>
            <a:spLocks noGrp="1"/>
          </p:cNvSpPr>
          <p:nvPr>
            <p:ph idx="1"/>
          </p:nvPr>
        </p:nvSpPr>
        <p:spPr>
          <a:xfrm>
            <a:off x="441325" y="1219200"/>
            <a:ext cx="8534400" cy="4648200"/>
          </a:xfrm>
        </p:spPr>
        <p:txBody>
          <a:bodyPr>
            <a:noAutofit/>
          </a:bodyPr>
          <a:lstStyle/>
          <a:p>
            <a:pPr marL="0" indent="0">
              <a:spcBef>
                <a:spcPts val="0"/>
              </a:spcBef>
              <a:spcAft>
                <a:spcPts val="600"/>
              </a:spcAft>
              <a:buNone/>
              <a:defRPr/>
            </a:pPr>
            <a:r>
              <a:rPr lang="en-US" sz="2400" dirty="0" smtClean="0">
                <a:latin typeface="+mj-lt"/>
              </a:rPr>
              <a:t>*   </a:t>
            </a:r>
            <a:r>
              <a:rPr lang="en-US" sz="2800" b="1" dirty="0" smtClean="0">
                <a:latin typeface="+mj-lt"/>
              </a:rPr>
              <a:t>Mark </a:t>
            </a:r>
            <a:r>
              <a:rPr lang="en-US" sz="2800" b="1" dirty="0" err="1" smtClean="0">
                <a:latin typeface="+mj-lt"/>
              </a:rPr>
              <a:t>Corbridge</a:t>
            </a:r>
            <a:r>
              <a:rPr lang="en-US" sz="2800" b="1" dirty="0" smtClean="0">
                <a:latin typeface="+mj-lt"/>
              </a:rPr>
              <a:t>, Geodetic Coordinator, WYDOT/PLSW</a:t>
            </a:r>
          </a:p>
          <a:p>
            <a:pPr>
              <a:spcBef>
                <a:spcPts val="0"/>
              </a:spcBef>
              <a:spcAft>
                <a:spcPts val="600"/>
              </a:spcAft>
              <a:defRPr/>
            </a:pPr>
            <a:r>
              <a:rPr lang="en-US" sz="2400" dirty="0" smtClean="0">
                <a:latin typeface="+mj-lt"/>
              </a:rPr>
              <a:t>Karen Rogers, WGFD/</a:t>
            </a:r>
            <a:r>
              <a:rPr lang="en-US" sz="2400" dirty="0" err="1" smtClean="0">
                <a:latin typeface="+mj-lt"/>
              </a:rPr>
              <a:t>WyGEO</a:t>
            </a:r>
            <a:endParaRPr lang="en-US" sz="2400" dirty="0" smtClean="0">
              <a:latin typeface="+mj-lt"/>
            </a:endParaRPr>
          </a:p>
          <a:p>
            <a:pPr>
              <a:spcBef>
                <a:spcPts val="0"/>
              </a:spcBef>
              <a:spcAft>
                <a:spcPts val="600"/>
              </a:spcAft>
              <a:defRPr/>
            </a:pPr>
            <a:r>
              <a:rPr lang="en-US" sz="2400" dirty="0" smtClean="0">
                <a:latin typeface="+mj-lt"/>
              </a:rPr>
              <a:t>Chad Kopplin, DEQ/TAG</a:t>
            </a:r>
          </a:p>
          <a:p>
            <a:pPr>
              <a:spcBef>
                <a:spcPts val="0"/>
              </a:spcBef>
              <a:spcAft>
                <a:spcPts val="600"/>
              </a:spcAft>
              <a:defRPr/>
            </a:pPr>
            <a:r>
              <a:rPr lang="en-US" sz="2400" dirty="0" smtClean="0">
                <a:latin typeface="+mj-lt"/>
              </a:rPr>
              <a:t>Rich Greenwood, Greenwood Mapping/</a:t>
            </a:r>
            <a:r>
              <a:rPr lang="en-US" sz="2400" dirty="0" err="1" smtClean="0">
                <a:latin typeface="+mj-lt"/>
              </a:rPr>
              <a:t>WyGEO</a:t>
            </a:r>
            <a:endParaRPr lang="en-US" sz="2400" dirty="0" smtClean="0">
              <a:latin typeface="+mj-lt"/>
            </a:endParaRPr>
          </a:p>
          <a:p>
            <a:pPr>
              <a:spcBef>
                <a:spcPts val="0"/>
              </a:spcBef>
              <a:spcAft>
                <a:spcPts val="600"/>
              </a:spcAft>
              <a:defRPr/>
            </a:pPr>
            <a:r>
              <a:rPr lang="en-US" sz="2400" dirty="0" smtClean="0">
                <a:latin typeface="+mj-lt"/>
              </a:rPr>
              <a:t>Wally Gladstone, Tribal</a:t>
            </a:r>
          </a:p>
          <a:p>
            <a:pPr>
              <a:spcBef>
                <a:spcPts val="0"/>
              </a:spcBef>
              <a:spcAft>
                <a:spcPts val="600"/>
              </a:spcAft>
              <a:defRPr/>
            </a:pPr>
            <a:r>
              <a:rPr lang="en-US" sz="2400" dirty="0" smtClean="0">
                <a:latin typeface="+mj-lt"/>
              </a:rPr>
              <a:t>Paddington </a:t>
            </a:r>
            <a:r>
              <a:rPr lang="en-US" sz="2400" dirty="0" err="1" smtClean="0">
                <a:latin typeface="+mj-lt"/>
              </a:rPr>
              <a:t>Hodza</a:t>
            </a:r>
            <a:r>
              <a:rPr lang="en-US" sz="2400" dirty="0" smtClean="0">
                <a:latin typeface="+mj-lt"/>
              </a:rPr>
              <a:t>, WYGISC</a:t>
            </a:r>
          </a:p>
          <a:p>
            <a:pPr>
              <a:spcBef>
                <a:spcPts val="0"/>
              </a:spcBef>
              <a:spcAft>
                <a:spcPts val="600"/>
              </a:spcAft>
              <a:defRPr/>
            </a:pPr>
            <a:r>
              <a:rPr lang="en-US" sz="2400" dirty="0" smtClean="0">
                <a:latin typeface="+mj-lt"/>
              </a:rPr>
              <a:t>Local Government</a:t>
            </a:r>
          </a:p>
          <a:p>
            <a:pPr>
              <a:spcBef>
                <a:spcPts val="0"/>
              </a:spcBef>
              <a:spcAft>
                <a:spcPts val="600"/>
              </a:spcAft>
              <a:defRPr/>
            </a:pPr>
            <a:r>
              <a:rPr lang="en-US" sz="2400" dirty="0" smtClean="0">
                <a:latin typeface="+mj-lt"/>
              </a:rPr>
              <a:t>Technical Advisors – Mike </a:t>
            </a:r>
            <a:r>
              <a:rPr lang="en-US" sz="2400" dirty="0" err="1" smtClean="0">
                <a:latin typeface="+mj-lt"/>
              </a:rPr>
              <a:t>Londe</a:t>
            </a:r>
            <a:r>
              <a:rPr lang="en-US" sz="2400" dirty="0" smtClean="0">
                <a:latin typeface="+mj-lt"/>
              </a:rPr>
              <a:t>, Herb Stoughton, Mary Wilson</a:t>
            </a:r>
          </a:p>
          <a:p>
            <a:pPr>
              <a:spcBef>
                <a:spcPts val="0"/>
              </a:spcBef>
              <a:spcAft>
                <a:spcPts val="600"/>
              </a:spcAft>
              <a:defRPr/>
            </a:pPr>
            <a:r>
              <a:rPr lang="en-US" sz="2400" dirty="0" smtClean="0">
                <a:latin typeface="+mj-lt"/>
              </a:rPr>
              <a:t>Pam Fromhertz, National Geodetic Survey (NGS)</a:t>
            </a:r>
          </a:p>
          <a:p>
            <a:pPr marL="0" indent="0" algn="ctr">
              <a:spcBef>
                <a:spcPts val="0"/>
              </a:spcBef>
              <a:spcAft>
                <a:spcPts val="600"/>
              </a:spcAft>
              <a:buFont typeface="Arial" panose="020B0604020202020204" pitchFamily="34" charset="0"/>
              <a:buNone/>
              <a:defRPr/>
            </a:pPr>
            <a:r>
              <a:rPr lang="en-US" u="sng" dirty="0" smtClean="0">
                <a:latin typeface="+mj-lt"/>
                <a:hlinkClick r:id="rId2"/>
              </a:rPr>
              <a:t>WYngsCoordinator@gmail.com</a:t>
            </a:r>
            <a:endParaRPr lang="en-US" u="sng" dirty="0" smtClean="0">
              <a:latin typeface="+mj-lt"/>
            </a:endParaRPr>
          </a:p>
          <a:p>
            <a:pPr marL="0" indent="0" algn="ctr">
              <a:spcBef>
                <a:spcPts val="0"/>
              </a:spcBef>
              <a:spcAft>
                <a:spcPts val="600"/>
              </a:spcAft>
              <a:buFont typeface="Arial" panose="020B0604020202020204" pitchFamily="34" charset="0"/>
              <a:buNone/>
              <a:defRPr/>
            </a:pPr>
            <a:r>
              <a:rPr lang="en-US" u="sng" dirty="0" smtClean="0">
                <a:latin typeface="+mj-lt"/>
                <a:hlinkClick r:id="rId3" action="ppaction://hlinkfile"/>
              </a:rPr>
              <a:t>wygeo.org</a:t>
            </a:r>
            <a:endParaRPr lang="en-US" u="sng" dirty="0" smtClean="0">
              <a:latin typeface="+mj-lt"/>
            </a:endParaRPr>
          </a:p>
          <a:p>
            <a:pPr marL="0" indent="0">
              <a:spcBef>
                <a:spcPts val="0"/>
              </a:spcBef>
              <a:spcAft>
                <a:spcPts val="600"/>
              </a:spcAft>
              <a:buFont typeface="Arial" panose="020B0604020202020204" pitchFamily="34" charset="0"/>
              <a:buNone/>
              <a:defRPr/>
            </a:pPr>
            <a:endParaRPr lang="en-US" dirty="0">
              <a:latin typeface="+mj-lt"/>
            </a:endParaRPr>
          </a:p>
          <a:p>
            <a:pPr>
              <a:lnSpc>
                <a:spcPct val="120000"/>
              </a:lnSpc>
              <a:defRPr/>
            </a:pPr>
            <a:endParaRPr lang="en-US" sz="2400" dirty="0">
              <a:latin typeface="+mj-lt"/>
            </a:endParaRPr>
          </a:p>
        </p:txBody>
      </p:sp>
    </p:spTree>
    <p:extLst>
      <p:ext uri="{BB962C8B-B14F-4D97-AF65-F5344CB8AC3E}">
        <p14:creationId xmlns:p14="http://schemas.microsoft.com/office/powerpoint/2010/main" val="3858727213"/>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GPS on BM</a:t>
            </a:r>
            <a:endParaRPr lang="en-US" dirty="0">
              <a:latin typeface="+mj-lt"/>
            </a:endParaRPr>
          </a:p>
        </p:txBody>
      </p:sp>
      <p:sp>
        <p:nvSpPr>
          <p:cNvPr id="3" name="Content Placeholder 2"/>
          <p:cNvSpPr>
            <a:spLocks noGrp="1"/>
          </p:cNvSpPr>
          <p:nvPr>
            <p:ph idx="1"/>
          </p:nvPr>
        </p:nvSpPr>
        <p:spPr>
          <a:xfrm>
            <a:off x="228599" y="1189038"/>
            <a:ext cx="8735291" cy="4525962"/>
          </a:xfrm>
        </p:spPr>
        <p:txBody>
          <a:bodyPr/>
          <a:lstStyle/>
          <a:p>
            <a:pPr>
              <a:defRPr/>
            </a:pPr>
            <a:r>
              <a:rPr lang="en-US" dirty="0" smtClean="0">
                <a:latin typeface="+mj-lt"/>
              </a:rPr>
              <a:t>Phase I - Geoid18 Model </a:t>
            </a:r>
            <a:r>
              <a:rPr lang="en-US" dirty="0" smtClean="0">
                <a:latin typeface="+mj-lt"/>
              </a:rPr>
              <a:t>Nearing Completion</a:t>
            </a:r>
            <a:endParaRPr lang="en-US" dirty="0" smtClean="0">
              <a:latin typeface="+mj-lt"/>
            </a:endParaRPr>
          </a:p>
          <a:p>
            <a:pPr>
              <a:defRPr/>
            </a:pPr>
            <a:r>
              <a:rPr lang="en-US" dirty="0" smtClean="0">
                <a:latin typeface="+mj-lt"/>
              </a:rPr>
              <a:t>Over 45% complete (2469 observations)</a:t>
            </a:r>
          </a:p>
          <a:p>
            <a:pPr>
              <a:defRPr/>
            </a:pPr>
            <a:r>
              <a:rPr lang="en-US" dirty="0" smtClean="0">
                <a:latin typeface="+mj-lt"/>
              </a:rPr>
              <a:t>WY 22%</a:t>
            </a:r>
          </a:p>
          <a:p>
            <a:pPr lvl="1">
              <a:defRPr/>
            </a:pPr>
            <a:r>
              <a:rPr lang="en-US" sz="2000" dirty="0" smtClean="0">
                <a:latin typeface="+mj-lt"/>
              </a:rPr>
              <a:t>A  Priority 163 provided, 36 observed 22%</a:t>
            </a:r>
          </a:p>
          <a:p>
            <a:pPr lvl="1">
              <a:defRPr/>
            </a:pPr>
            <a:r>
              <a:rPr lang="en-US" sz="2000" dirty="0" smtClean="0">
                <a:latin typeface="+mj-lt"/>
              </a:rPr>
              <a:t>B  Priority 19 provided, 4 observed 21%</a:t>
            </a:r>
          </a:p>
          <a:p>
            <a:pPr>
              <a:defRPr/>
            </a:pPr>
            <a:r>
              <a:rPr lang="en-US" dirty="0" smtClean="0">
                <a:latin typeface="+mj-lt"/>
              </a:rPr>
              <a:t>CO 54%</a:t>
            </a:r>
          </a:p>
          <a:p>
            <a:pPr lvl="1">
              <a:defRPr/>
            </a:pPr>
            <a:r>
              <a:rPr lang="en-US" sz="2000" dirty="0" smtClean="0">
                <a:latin typeface="+mj-lt"/>
              </a:rPr>
              <a:t>A  Priority 40 provided, 15 observed 37%</a:t>
            </a:r>
          </a:p>
          <a:p>
            <a:pPr lvl="1">
              <a:defRPr/>
            </a:pPr>
            <a:r>
              <a:rPr lang="en-US" sz="2000" dirty="0" smtClean="0">
                <a:latin typeface="+mj-lt"/>
              </a:rPr>
              <a:t>B  Priority 30 provided, 22 observed 76%</a:t>
            </a:r>
          </a:p>
          <a:p>
            <a:pPr>
              <a:defRPr/>
            </a:pPr>
            <a:r>
              <a:rPr lang="en-US" dirty="0" smtClean="0">
                <a:latin typeface="+mj-lt"/>
              </a:rPr>
              <a:t>MT 53%</a:t>
            </a:r>
          </a:p>
          <a:p>
            <a:pPr lvl="1">
              <a:defRPr/>
            </a:pPr>
            <a:r>
              <a:rPr lang="en-US" sz="2000" dirty="0" smtClean="0">
                <a:latin typeface="+mj-lt"/>
              </a:rPr>
              <a:t>A  Priority 233 provided, 137 observed 58%</a:t>
            </a:r>
          </a:p>
          <a:p>
            <a:pPr lvl="1">
              <a:defRPr/>
            </a:pPr>
            <a:r>
              <a:rPr lang="en-US" sz="2000" dirty="0" smtClean="0">
                <a:latin typeface="+mj-lt"/>
              </a:rPr>
              <a:t>B  Priority 43 provided, 24 observed 56%</a:t>
            </a:r>
          </a:p>
          <a:p>
            <a:pPr marL="0" indent="0">
              <a:buFont typeface="Arial" panose="020B0604020202020204" pitchFamily="34" charset="0"/>
              <a:buNone/>
              <a:defRPr/>
            </a:pPr>
            <a:endParaRPr lang="en-US" sz="1200" dirty="0"/>
          </a:p>
          <a:p>
            <a:pPr marL="0" indent="0">
              <a:buFont typeface="Arial" panose="020B0604020202020204" pitchFamily="34" charset="0"/>
              <a:buNone/>
              <a:defRPr/>
            </a:pPr>
            <a:r>
              <a:rPr lang="en-US" sz="2000" dirty="0" smtClean="0"/>
              <a:t>												Numbers as of Oct 31, 2018</a:t>
            </a:r>
            <a:endParaRPr lang="en-US" sz="2000" dirty="0"/>
          </a:p>
        </p:txBody>
      </p:sp>
    </p:spTree>
    <p:extLst>
      <p:ext uri="{BB962C8B-B14F-4D97-AF65-F5344CB8AC3E}">
        <p14:creationId xmlns:p14="http://schemas.microsoft.com/office/powerpoint/2010/main" val="3433385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9"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639" r="53895"/>
          <a:stretch/>
        </p:blipFill>
        <p:spPr>
          <a:xfrm>
            <a:off x="879049" y="-69147"/>
            <a:ext cx="7385901" cy="7124743"/>
          </a:xfrm>
        </p:spPr>
      </p:pic>
      <p:pic>
        <p:nvPicPr>
          <p:cNvPr id="5" name="Picture 4"/>
          <p:cNvPicPr>
            <a:picLocks noChangeAspect="1"/>
          </p:cNvPicPr>
          <p:nvPr/>
        </p:nvPicPr>
        <p:blipFill rotWithShape="1">
          <a:blip r:embed="rId4"/>
          <a:srcRect t="1225" r="50256"/>
          <a:stretch/>
        </p:blipFill>
        <p:spPr>
          <a:xfrm>
            <a:off x="-207009" y="0"/>
            <a:ext cx="9197005" cy="7304772"/>
          </a:xfrm>
          <a:prstGeom prst="rect">
            <a:avLst/>
          </a:prstGeom>
        </p:spPr>
      </p:pic>
    </p:spTree>
    <p:extLst>
      <p:ext uri="{BB962C8B-B14F-4D97-AF65-F5344CB8AC3E}">
        <p14:creationId xmlns:p14="http://schemas.microsoft.com/office/powerpoint/2010/main" val="3969056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7"/>
          <p:cNvSpPr>
            <a:spLocks noGrp="1" noChangeArrowheads="1"/>
          </p:cNvSpPr>
          <p:nvPr>
            <p:ph type="title"/>
          </p:nvPr>
        </p:nvSpPr>
        <p:spPr>
          <a:xfrm>
            <a:off x="228600" y="5561013"/>
            <a:ext cx="8723313" cy="838200"/>
          </a:xfrm>
        </p:spPr>
        <p:txBody>
          <a:bodyPr/>
          <a:lstStyle/>
          <a:p>
            <a:pPr eaLnBrk="1" hangingPunct="1"/>
            <a:r>
              <a:rPr lang="en-US" altLang="en-US" sz="2800" smtClean="0">
                <a:latin typeface="+mj-lt"/>
              </a:rPr>
              <a:t>Ellipsoid, Geoid, and Orthometric Heights</a:t>
            </a:r>
          </a:p>
        </p:txBody>
      </p:sp>
      <p:sp>
        <p:nvSpPr>
          <p:cNvPr id="81923" name="Rectangle 2"/>
          <p:cNvSpPr>
            <a:spLocks noGrp="1" noChangeArrowheads="1"/>
          </p:cNvSpPr>
          <p:nvPr>
            <p:ph idx="1"/>
          </p:nvPr>
        </p:nvSpPr>
        <p:spPr>
          <a:xfrm>
            <a:off x="0" y="1339850"/>
            <a:ext cx="9144000" cy="4495800"/>
          </a:xfrm>
        </p:spPr>
        <p:txBody>
          <a:bodyPr/>
          <a:lstStyle/>
          <a:p>
            <a:pPr algn="ctr" eaLnBrk="1" hangingPunct="1"/>
            <a:endParaRPr lang="en-US" altLang="en-US" sz="1200" dirty="0" smtClean="0">
              <a:solidFill>
                <a:srgbClr val="009900"/>
              </a:solidFill>
              <a:latin typeface="+mj-lt"/>
            </a:endParaRPr>
          </a:p>
          <a:p>
            <a:pPr algn="ctr" eaLnBrk="1" hangingPunct="1">
              <a:buFontTx/>
              <a:buChar char=" "/>
            </a:pPr>
            <a:endParaRPr lang="en-US" altLang="en-US" sz="1500" dirty="0" smtClean="0">
              <a:solidFill>
                <a:srgbClr val="009900"/>
              </a:solidFill>
              <a:latin typeface="+mj-lt"/>
            </a:endParaRPr>
          </a:p>
        </p:txBody>
      </p:sp>
      <p:sp>
        <p:nvSpPr>
          <p:cNvPr id="81924" name="Freeform 3"/>
          <p:cNvSpPr>
            <a:spLocks/>
          </p:cNvSpPr>
          <p:nvPr/>
        </p:nvSpPr>
        <p:spPr bwMode="auto">
          <a:xfrm>
            <a:off x="228600" y="41910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81925" name="Freeform 4"/>
          <p:cNvSpPr>
            <a:spLocks/>
          </p:cNvSpPr>
          <p:nvPr/>
        </p:nvSpPr>
        <p:spPr bwMode="auto">
          <a:xfrm>
            <a:off x="2438400" y="2895600"/>
            <a:ext cx="6172200" cy="1981200"/>
          </a:xfrm>
          <a:custGeom>
            <a:avLst/>
            <a:gdLst>
              <a:gd name="T0" fmla="*/ 0 w 4011"/>
              <a:gd name="T1" fmla="*/ 2147483646 h 1277"/>
              <a:gd name="T2" fmla="*/ 2147483646 w 4011"/>
              <a:gd name="T3" fmla="*/ 2147483646 h 1277"/>
              <a:gd name="T4" fmla="*/ 2147483646 w 4011"/>
              <a:gd name="T5" fmla="*/ 2147483646 h 1277"/>
              <a:gd name="T6" fmla="*/ 2147483646 w 4011"/>
              <a:gd name="T7" fmla="*/ 2147483646 h 1277"/>
              <a:gd name="T8" fmla="*/ 2147483646 w 4011"/>
              <a:gd name="T9" fmla="*/ 2147483646 h 1277"/>
              <a:gd name="T10" fmla="*/ 2147483646 w 4011"/>
              <a:gd name="T11" fmla="*/ 2147483646 h 1277"/>
              <a:gd name="T12" fmla="*/ 2147483646 w 4011"/>
              <a:gd name="T13" fmla="*/ 2147483646 h 1277"/>
              <a:gd name="T14" fmla="*/ 2147483646 w 4011"/>
              <a:gd name="T15" fmla="*/ 2147483646 h 1277"/>
              <a:gd name="T16" fmla="*/ 2147483646 w 4011"/>
              <a:gd name="T17" fmla="*/ 2147483646 h 1277"/>
              <a:gd name="T18" fmla="*/ 2147483646 w 4011"/>
              <a:gd name="T19" fmla="*/ 2147483646 h 1277"/>
              <a:gd name="T20" fmla="*/ 2147483646 w 4011"/>
              <a:gd name="T21" fmla="*/ 2147483646 h 1277"/>
              <a:gd name="T22" fmla="*/ 2147483646 w 4011"/>
              <a:gd name="T23" fmla="*/ 2147483646 h 1277"/>
              <a:gd name="T24" fmla="*/ 2147483646 w 4011"/>
              <a:gd name="T25" fmla="*/ 2147483646 h 1277"/>
              <a:gd name="T26" fmla="*/ 2147483646 w 4011"/>
              <a:gd name="T27" fmla="*/ 0 h 1277"/>
              <a:gd name="T28" fmla="*/ 2147483646 w 4011"/>
              <a:gd name="T29" fmla="*/ 2147483646 h 1277"/>
              <a:gd name="T30" fmla="*/ 2147483646 w 4011"/>
              <a:gd name="T31" fmla="*/ 2147483646 h 1277"/>
              <a:gd name="T32" fmla="*/ 2147483646 w 4011"/>
              <a:gd name="T33" fmla="*/ 2147483646 h 1277"/>
              <a:gd name="T34" fmla="*/ 2147483646 w 4011"/>
              <a:gd name="T35" fmla="*/ 2147483646 h 1277"/>
              <a:gd name="T36" fmla="*/ 2147483646 w 4011"/>
              <a:gd name="T37" fmla="*/ 2147483646 h 1277"/>
              <a:gd name="T38" fmla="*/ 2147483646 w 4011"/>
              <a:gd name="T39" fmla="*/ 2147483646 h 1277"/>
              <a:gd name="T40" fmla="*/ 2147483646 w 4011"/>
              <a:gd name="T41" fmla="*/ 2147483646 h 1277"/>
              <a:gd name="T42" fmla="*/ 2147483646 w 4011"/>
              <a:gd name="T43" fmla="*/ 2147483646 h 1277"/>
              <a:gd name="T44" fmla="*/ 2147483646 w 4011"/>
              <a:gd name="T45" fmla="*/ 2147483646 h 1277"/>
              <a:gd name="T46" fmla="*/ 2147483646 w 4011"/>
              <a:gd name="T47" fmla="*/ 2147483646 h 1277"/>
              <a:gd name="T48" fmla="*/ 2147483646 w 4011"/>
              <a:gd name="T49" fmla="*/ 2147483646 h 1277"/>
              <a:gd name="T50" fmla="*/ 2147483646 w 4011"/>
              <a:gd name="T51" fmla="*/ 2147483646 h 1277"/>
              <a:gd name="T52" fmla="*/ 2147483646 w 4011"/>
              <a:gd name="T53" fmla="*/ 2147483646 h 1277"/>
              <a:gd name="T54" fmla="*/ 2147483646 w 4011"/>
              <a:gd name="T55" fmla="*/ 2147483646 h 1277"/>
              <a:gd name="T56" fmla="*/ 2147483646 w 4011"/>
              <a:gd name="T57" fmla="*/ 2147483646 h 1277"/>
              <a:gd name="T58" fmla="*/ 2147483646 w 4011"/>
              <a:gd name="T59" fmla="*/ 2147483646 h 1277"/>
              <a:gd name="T60" fmla="*/ 2147483646 w 4011"/>
              <a:gd name="T61" fmla="*/ 2147483646 h 1277"/>
              <a:gd name="T62" fmla="*/ 2147483646 w 4011"/>
              <a:gd name="T63" fmla="*/ 2147483646 h 1277"/>
              <a:gd name="T64" fmla="*/ 2147483646 w 4011"/>
              <a:gd name="T65" fmla="*/ 2147483646 h 1277"/>
              <a:gd name="T66" fmla="*/ 2147483646 w 4011"/>
              <a:gd name="T67" fmla="*/ 2147483646 h 1277"/>
              <a:gd name="T68" fmla="*/ 2147483646 w 4011"/>
              <a:gd name="T69" fmla="*/ 2147483646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6" name="Text Box 5"/>
          <p:cNvSpPr txBox="1">
            <a:spLocks noChangeArrowheads="1"/>
          </p:cNvSpPr>
          <p:nvPr/>
        </p:nvSpPr>
        <p:spPr bwMode="auto">
          <a:xfrm>
            <a:off x="2743200" y="34401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003300"/>
                </a:solidFill>
                <a:latin typeface="Verdana" panose="020B0604030504040204" pitchFamily="34" charset="0"/>
                <a:ea typeface="ＭＳ Ｐゴシック" panose="020B0600070205080204" pitchFamily="34" charset="-128"/>
                <a:cs typeface="Arial" panose="020B0604020202020204" pitchFamily="34" charset="0"/>
              </a:rPr>
              <a:t>(NAVD88) H</a:t>
            </a:r>
            <a:endParaRPr lang="en-US" altLang="en-US" sz="1800">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27" name="Text Box 6"/>
          <p:cNvSpPr txBox="1">
            <a:spLocks noChangeArrowheads="1"/>
          </p:cNvSpPr>
          <p:nvPr/>
        </p:nvSpPr>
        <p:spPr bwMode="auto">
          <a:xfrm>
            <a:off x="4327525" y="4994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28" name="Text Box 7"/>
          <p:cNvSpPr txBox="1">
            <a:spLocks noChangeArrowheads="1"/>
          </p:cNvSpPr>
          <p:nvPr/>
        </p:nvSpPr>
        <p:spPr bwMode="auto">
          <a:xfrm>
            <a:off x="609600" y="1611313"/>
            <a:ext cx="485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H = </a:t>
            </a:r>
            <a:r>
              <a:rPr lang="en-US" altLang="en-US" sz="1800" dirty="0" err="1">
                <a:solidFill>
                  <a:srgbClr val="003300"/>
                </a:solidFill>
                <a:latin typeface="Verdana" panose="020B0604030504040204" pitchFamily="34" charset="0"/>
                <a:ea typeface="ＭＳ Ｐゴシック" panose="020B0600070205080204" pitchFamily="34" charset="-128"/>
                <a:cs typeface="Arial" panose="020B0604020202020204" pitchFamily="34" charset="0"/>
              </a:rPr>
              <a:t>Orthometric</a:t>
            </a:r>
            <a:r>
              <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Height  (leveling)        </a:t>
            </a:r>
          </a:p>
        </p:txBody>
      </p:sp>
      <p:sp>
        <p:nvSpPr>
          <p:cNvPr id="81929" name="Freeform 8"/>
          <p:cNvSpPr>
            <a:spLocks/>
          </p:cNvSpPr>
          <p:nvPr/>
        </p:nvSpPr>
        <p:spPr bwMode="auto">
          <a:xfrm>
            <a:off x="4800600" y="3886200"/>
            <a:ext cx="4763" cy="381000"/>
          </a:xfrm>
          <a:custGeom>
            <a:avLst/>
            <a:gdLst>
              <a:gd name="T0" fmla="*/ 0 w 3"/>
              <a:gd name="T1" fmla="*/ 0 h 240"/>
              <a:gd name="T2" fmla="*/ 2147483646 w 3"/>
              <a:gd name="T3" fmla="*/ 2147483646 h 240"/>
              <a:gd name="T4" fmla="*/ 2147483646 w 3"/>
              <a:gd name="T5" fmla="*/ 2147483646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0" name="Text Box 9"/>
          <p:cNvSpPr txBox="1">
            <a:spLocks noChangeArrowheads="1"/>
          </p:cNvSpPr>
          <p:nvPr/>
        </p:nvSpPr>
        <p:spPr bwMode="auto">
          <a:xfrm flipH="1" flipV="1">
            <a:off x="5562600" y="2987675"/>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800">
                <a:solidFill>
                  <a:srgbClr val="003300"/>
                </a:solidFill>
                <a:ea typeface="ＭＳ Ｐゴシック" panose="020B0600070205080204" pitchFamily="34" charset="-128"/>
                <a:cs typeface="Arial" panose="020B0604020202020204" pitchFamily="34" charset="0"/>
              </a:rPr>
              <a:t> </a:t>
            </a: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31" name="Text Box 10"/>
          <p:cNvSpPr txBox="1">
            <a:spLocks noChangeArrowheads="1"/>
          </p:cNvSpPr>
          <p:nvPr/>
        </p:nvSpPr>
        <p:spPr bwMode="auto">
          <a:xfrm>
            <a:off x="6172200" y="1752600"/>
            <a:ext cx="2514600" cy="584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b="1" dirty="0">
                <a:latin typeface="Verdana" panose="020B0604030504040204" pitchFamily="34" charset="0"/>
                <a:ea typeface="ＭＳ Ｐゴシック" panose="020B0600070205080204" pitchFamily="34" charset="-128"/>
                <a:cs typeface="Arial" panose="020B0604020202020204" pitchFamily="34" charset="0"/>
              </a:rPr>
              <a:t>H</a:t>
            </a:r>
            <a:r>
              <a:rPr lang="en-US" altLang="en-US" dirty="0">
                <a:latin typeface="Verdana" panose="020B0604030504040204" pitchFamily="34" charset="0"/>
                <a:ea typeface="ＭＳ Ｐゴシック" panose="020B0600070205080204" pitchFamily="34" charset="-128"/>
                <a:cs typeface="Arial" panose="020B0604020202020204" pitchFamily="34" charset="0"/>
              </a:rPr>
              <a:t> </a:t>
            </a:r>
            <a:r>
              <a:rPr lang="en-US" altLang="en-US" b="1"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dirty="0">
                <a:solidFill>
                  <a:srgbClr val="0066FF"/>
                </a:solidFill>
                <a:latin typeface="Verdana" panose="020B0604030504040204" pitchFamily="34" charset="0"/>
                <a:ea typeface="ＭＳ Ｐゴシック" panose="020B0600070205080204" pitchFamily="34" charset="-128"/>
                <a:cs typeface="Arial" panose="020B0604020202020204" pitchFamily="34" charset="0"/>
              </a:rPr>
              <a:t>h</a:t>
            </a:r>
            <a:r>
              <a:rPr lang="en-US" altLang="en-US" b="1"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dirty="0">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32" name="Text Box 11"/>
          <p:cNvSpPr txBox="1">
            <a:spLocks noChangeArrowheads="1"/>
          </p:cNvSpPr>
          <p:nvPr/>
        </p:nvSpPr>
        <p:spPr bwMode="auto">
          <a:xfrm>
            <a:off x="6870700" y="3276600"/>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TOPOGRAPHIC </a:t>
            </a:r>
          </a:p>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SURFACE</a:t>
            </a:r>
          </a:p>
        </p:txBody>
      </p:sp>
      <p:sp>
        <p:nvSpPr>
          <p:cNvPr id="81933" name="Line 12"/>
          <p:cNvSpPr>
            <a:spLocks noChangeShapeType="1"/>
          </p:cNvSpPr>
          <p:nvPr/>
        </p:nvSpPr>
        <p:spPr bwMode="auto">
          <a:xfrm flipH="1">
            <a:off x="6400800" y="3505200"/>
            <a:ext cx="5334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3"/>
          <p:cNvSpPr>
            <a:spLocks noChangeShapeType="1"/>
          </p:cNvSpPr>
          <p:nvPr/>
        </p:nvSpPr>
        <p:spPr bwMode="auto">
          <a:xfrm>
            <a:off x="4495800" y="3352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5" name="Text Box 14"/>
          <p:cNvSpPr txBox="1">
            <a:spLocks noChangeArrowheads="1"/>
          </p:cNvSpPr>
          <p:nvPr/>
        </p:nvSpPr>
        <p:spPr bwMode="auto">
          <a:xfrm>
            <a:off x="609600" y="2068513"/>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3366FF"/>
                </a:solidFill>
                <a:latin typeface="Verdana" panose="020B0604030504040204" pitchFamily="34" charset="0"/>
                <a:ea typeface="ＭＳ Ｐゴシック" panose="020B0600070205080204" pitchFamily="34" charset="-128"/>
                <a:cs typeface="Arial" panose="020B0604020202020204" pitchFamily="34" charset="0"/>
              </a:rPr>
              <a:t>h = Ellipsoidal Height (GPS)</a:t>
            </a:r>
            <a:endPar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36" name="Text Box 15"/>
          <p:cNvSpPr txBox="1">
            <a:spLocks noChangeArrowheads="1"/>
          </p:cNvSpPr>
          <p:nvPr/>
        </p:nvSpPr>
        <p:spPr bwMode="auto">
          <a:xfrm>
            <a:off x="609600" y="2525713"/>
            <a:ext cx="502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009900"/>
                </a:solidFill>
                <a:latin typeface="Verdana" panose="020B0604030504040204" pitchFamily="34" charset="0"/>
                <a:ea typeface="ＭＳ Ｐゴシック" panose="020B0600070205080204" pitchFamily="34" charset="-128"/>
                <a:cs typeface="Arial" panose="020B0604020202020204" pitchFamily="34" charset="0"/>
              </a:rPr>
              <a:t>N = Geoid Height (model)</a:t>
            </a:r>
          </a:p>
        </p:txBody>
      </p:sp>
      <p:sp>
        <p:nvSpPr>
          <p:cNvPr id="81937" name="Arc 16"/>
          <p:cNvSpPr>
            <a:spLocks/>
          </p:cNvSpPr>
          <p:nvPr/>
        </p:nvSpPr>
        <p:spPr bwMode="auto">
          <a:xfrm rot="-2646215">
            <a:off x="1371600" y="2971800"/>
            <a:ext cx="5818188" cy="5180013"/>
          </a:xfrm>
          <a:custGeom>
            <a:avLst/>
            <a:gdLst>
              <a:gd name="T0" fmla="*/ 2147483646 w 21579"/>
              <a:gd name="T1" fmla="*/ 0 h 21102"/>
              <a:gd name="T2" fmla="*/ 2147483646 w 21579"/>
              <a:gd name="T3" fmla="*/ 2147483646 h 21102"/>
              <a:gd name="T4" fmla="*/ 0 w 21579"/>
              <a:gd name="T5" fmla="*/ 2147483646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lnTo>
                  <a:pt x="4611" y="-1"/>
                </a:lnTo>
                <a:close/>
              </a:path>
            </a:pathLst>
          </a:custGeom>
          <a:noFill/>
          <a:ln w="9525">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8" name="Line 17"/>
          <p:cNvSpPr>
            <a:spLocks noChangeShapeType="1"/>
          </p:cNvSpPr>
          <p:nvPr/>
        </p:nvSpPr>
        <p:spPr bwMode="auto">
          <a:xfrm flipH="1">
            <a:off x="4572000" y="2895600"/>
            <a:ext cx="0" cy="1371600"/>
          </a:xfrm>
          <a:prstGeom prst="line">
            <a:avLst/>
          </a:prstGeom>
          <a:noFill/>
          <a:ln w="19050">
            <a:solidFill>
              <a:srgbClr val="003300"/>
            </a:solidFill>
            <a:round/>
            <a:headEnd type="triangle"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18"/>
          <p:cNvSpPr>
            <a:spLocks noChangeShapeType="1"/>
          </p:cNvSpPr>
          <p:nvPr/>
        </p:nvSpPr>
        <p:spPr bwMode="auto">
          <a:xfrm flipV="1">
            <a:off x="4648200" y="2895600"/>
            <a:ext cx="0" cy="990600"/>
          </a:xfrm>
          <a:prstGeom prst="line">
            <a:avLst/>
          </a:prstGeom>
          <a:noFill/>
          <a:ln w="9525">
            <a:solidFill>
              <a:srgbClr val="3333FF"/>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Text Box 19"/>
          <p:cNvSpPr txBox="1">
            <a:spLocks noChangeArrowheads="1"/>
          </p:cNvSpPr>
          <p:nvPr/>
        </p:nvSpPr>
        <p:spPr bwMode="auto">
          <a:xfrm>
            <a:off x="4632325" y="3165475"/>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3366FF"/>
                </a:solidFill>
                <a:latin typeface="Verdana" panose="020B0604030504040204" pitchFamily="34" charset="0"/>
                <a:ea typeface="ＭＳ Ｐゴシック" panose="020B0600070205080204" pitchFamily="34" charset="-128"/>
                <a:cs typeface="Arial" panose="020B0604020202020204" pitchFamily="34" charset="0"/>
              </a:rPr>
              <a:t>h (NAD83)</a:t>
            </a:r>
          </a:p>
        </p:txBody>
      </p:sp>
      <p:sp>
        <p:nvSpPr>
          <p:cNvPr id="81941" name="Text Box 20"/>
          <p:cNvSpPr txBox="1">
            <a:spLocks noChangeArrowheads="1"/>
          </p:cNvSpPr>
          <p:nvPr/>
        </p:nvSpPr>
        <p:spPr bwMode="auto">
          <a:xfrm>
            <a:off x="1447800" y="48768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Ellipsoid</a:t>
            </a:r>
          </a:p>
        </p:txBody>
      </p:sp>
      <p:sp>
        <p:nvSpPr>
          <p:cNvPr id="81942" name="Freeform 21"/>
          <p:cNvSpPr>
            <a:spLocks/>
          </p:cNvSpPr>
          <p:nvPr/>
        </p:nvSpPr>
        <p:spPr bwMode="auto">
          <a:xfrm>
            <a:off x="2209800" y="3983038"/>
            <a:ext cx="6562725" cy="1798637"/>
          </a:xfrm>
          <a:custGeom>
            <a:avLst/>
            <a:gdLst>
              <a:gd name="T0" fmla="*/ 0 w 4134"/>
              <a:gd name="T1" fmla="*/ 2147483646 h 1133"/>
              <a:gd name="T2" fmla="*/ 2147483646 w 4134"/>
              <a:gd name="T3" fmla="*/ 2147483646 h 1133"/>
              <a:gd name="T4" fmla="*/ 2147483646 w 4134"/>
              <a:gd name="T5" fmla="*/ 2147483646 h 1133"/>
              <a:gd name="T6" fmla="*/ 2147483646 w 4134"/>
              <a:gd name="T7" fmla="*/ 2147483646 h 1133"/>
              <a:gd name="T8" fmla="*/ 2147483646 w 4134"/>
              <a:gd name="T9" fmla="*/ 2147483646 h 1133"/>
              <a:gd name="T10" fmla="*/ 2147483646 w 4134"/>
              <a:gd name="T11" fmla="*/ 2147483646 h 1133"/>
              <a:gd name="T12" fmla="*/ 2147483646 w 4134"/>
              <a:gd name="T13" fmla="*/ 2147483646 h 1133"/>
              <a:gd name="T14" fmla="*/ 2147483646 w 4134"/>
              <a:gd name="T15" fmla="*/ 2147483646 h 1133"/>
              <a:gd name="T16" fmla="*/ 2147483646 w 4134"/>
              <a:gd name="T17" fmla="*/ 2147483646 h 1133"/>
              <a:gd name="T18" fmla="*/ 2147483646 w 4134"/>
              <a:gd name="T19" fmla="*/ 2147483646 h 1133"/>
              <a:gd name="T20" fmla="*/ 2147483646 w 4134"/>
              <a:gd name="T21" fmla="*/ 2147483646 h 1133"/>
              <a:gd name="T22" fmla="*/ 2147483646 w 4134"/>
              <a:gd name="T23" fmla="*/ 2147483646 h 1133"/>
              <a:gd name="T24" fmla="*/ 2147483646 w 4134"/>
              <a:gd name="T25" fmla="*/ 2147483646 h 1133"/>
              <a:gd name="T26" fmla="*/ 2147483646 w 4134"/>
              <a:gd name="T27" fmla="*/ 2147483646 h 1133"/>
              <a:gd name="T28" fmla="*/ 2147483646 w 4134"/>
              <a:gd name="T29" fmla="*/ 2147483646 h 1133"/>
              <a:gd name="T30" fmla="*/ 2147483646 w 4134"/>
              <a:gd name="T31" fmla="*/ 2147483646 h 1133"/>
              <a:gd name="T32" fmla="*/ 2147483646 w 4134"/>
              <a:gd name="T33" fmla="*/ 2147483646 h 1133"/>
              <a:gd name="T34" fmla="*/ 2147483646 w 4134"/>
              <a:gd name="T35" fmla="*/ 2147483646 h 1133"/>
              <a:gd name="T36" fmla="*/ 2147483646 w 4134"/>
              <a:gd name="T37" fmla="*/ 2147483646 h 1133"/>
              <a:gd name="T38" fmla="*/ 2147483646 w 4134"/>
              <a:gd name="T39" fmla="*/ 2147483646 h 1133"/>
              <a:gd name="T40" fmla="*/ 2147483646 w 4134"/>
              <a:gd name="T41" fmla="*/ 2147483646 h 1133"/>
              <a:gd name="T42" fmla="*/ 2147483646 w 4134"/>
              <a:gd name="T43" fmla="*/ 2147483646 h 1133"/>
              <a:gd name="T44" fmla="*/ 2147483646 w 4134"/>
              <a:gd name="T45" fmla="*/ 2147483646 h 1133"/>
              <a:gd name="T46" fmla="*/ 2147483646 w 4134"/>
              <a:gd name="T47" fmla="*/ 2147483646 h 1133"/>
              <a:gd name="T48" fmla="*/ 2147483646 w 4134"/>
              <a:gd name="T49" fmla="*/ 2147483646 h 1133"/>
              <a:gd name="T50" fmla="*/ 2147483646 w 4134"/>
              <a:gd name="T51" fmla="*/ 2147483646 h 1133"/>
              <a:gd name="T52" fmla="*/ 2147483646 w 4134"/>
              <a:gd name="T53" fmla="*/ 2147483646 h 1133"/>
              <a:gd name="T54" fmla="*/ 2147483646 w 4134"/>
              <a:gd name="T55" fmla="*/ 2147483646 h 1133"/>
              <a:gd name="T56" fmla="*/ 2147483646 w 4134"/>
              <a:gd name="T57" fmla="*/ 2147483646 h 1133"/>
              <a:gd name="T58" fmla="*/ 2147483646 w 4134"/>
              <a:gd name="T59" fmla="*/ 2147483646 h 1133"/>
              <a:gd name="T60" fmla="*/ 2147483646 w 4134"/>
              <a:gd name="T61" fmla="*/ 2147483646 h 1133"/>
              <a:gd name="T62" fmla="*/ 2147483646 w 4134"/>
              <a:gd name="T63" fmla="*/ 2147483646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43" name="Text Box 22"/>
          <p:cNvSpPr txBox="1">
            <a:spLocks noChangeArrowheads="1"/>
          </p:cNvSpPr>
          <p:nvPr/>
        </p:nvSpPr>
        <p:spPr bwMode="auto">
          <a:xfrm>
            <a:off x="4800600" y="3886200"/>
            <a:ext cx="404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2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44" name="Rectangle 23"/>
          <p:cNvSpPr>
            <a:spLocks noChangeArrowheads="1"/>
          </p:cNvSpPr>
          <p:nvPr/>
        </p:nvSpPr>
        <p:spPr bwMode="auto">
          <a:xfrm>
            <a:off x="2743200" y="4419600"/>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  Geoid</a:t>
            </a:r>
          </a:p>
        </p:txBody>
      </p:sp>
      <p:sp>
        <p:nvSpPr>
          <p:cNvPr id="81945" name="Line 24"/>
          <p:cNvSpPr>
            <a:spLocks noChangeShapeType="1"/>
          </p:cNvSpPr>
          <p:nvPr/>
        </p:nvSpPr>
        <p:spPr bwMode="auto">
          <a:xfrm flipH="1" flipV="1">
            <a:off x="2819400" y="41910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6" name="Text Box 25"/>
          <p:cNvSpPr txBox="1">
            <a:spLocks noChangeArrowheads="1"/>
          </p:cNvSpPr>
          <p:nvPr/>
        </p:nvSpPr>
        <p:spPr bwMode="auto">
          <a:xfrm>
            <a:off x="5334000" y="4267200"/>
            <a:ext cx="1960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latin typeface="Verdana" panose="020B0604030504040204" pitchFamily="34" charset="0"/>
                <a:ea typeface="ＭＳ Ｐゴシック" panose="020B0600070205080204" pitchFamily="34" charset="-128"/>
                <a:cs typeface="Arial" panose="020B0604020202020204" pitchFamily="34" charset="0"/>
              </a:rPr>
              <a:t>Geoid </a:t>
            </a:r>
            <a:r>
              <a:rPr lang="en-US" altLang="en-US" sz="1800" i="1">
                <a:latin typeface="Verdana" panose="020B0604030504040204" pitchFamily="34" charset="0"/>
                <a:ea typeface="ＭＳ Ｐゴシック" panose="020B0600070205080204" pitchFamily="34" charset="-128"/>
                <a:cs typeface="Arial" panose="020B0604020202020204" pitchFamily="34" charset="0"/>
              </a:rPr>
              <a:t>Height</a:t>
            </a: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p>
          <a:p>
            <a:pPr eaLnBrk="1" hangingPunct="1">
              <a:spcBef>
                <a:spcPct val="0"/>
              </a:spcBef>
              <a:buFontTx/>
              <a:buNone/>
            </a:pP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r>
              <a:rPr lang="en-US" altLang="en-US" sz="18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(GEOID12B)</a:t>
            </a:r>
          </a:p>
        </p:txBody>
      </p:sp>
      <p:cxnSp>
        <p:nvCxnSpPr>
          <p:cNvPr id="81947" name="AutoShape 26"/>
          <p:cNvCxnSpPr>
            <a:cxnSpLocks noChangeShapeType="1"/>
          </p:cNvCxnSpPr>
          <p:nvPr/>
        </p:nvCxnSpPr>
        <p:spPr bwMode="auto">
          <a:xfrm>
            <a:off x="5105400" y="4114800"/>
            <a:ext cx="341313" cy="360363"/>
          </a:xfrm>
          <a:prstGeom prst="bentConnector3">
            <a:avLst>
              <a:gd name="adj1" fmla="val 49769"/>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81948" name="Freeform 28"/>
          <p:cNvSpPr>
            <a:spLocks/>
          </p:cNvSpPr>
          <p:nvPr/>
        </p:nvSpPr>
        <p:spPr bwMode="auto">
          <a:xfrm flipH="1">
            <a:off x="7162800" y="43434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grpSp>
        <p:nvGrpSpPr>
          <p:cNvPr id="81949" name="Group 29"/>
          <p:cNvGrpSpPr>
            <a:grpSpLocks/>
          </p:cNvGrpSpPr>
          <p:nvPr/>
        </p:nvGrpSpPr>
        <p:grpSpPr bwMode="auto">
          <a:xfrm>
            <a:off x="4495800" y="2514600"/>
            <a:ext cx="304800" cy="381000"/>
            <a:chOff x="672" y="1824"/>
            <a:chExt cx="672" cy="720"/>
          </a:xfrm>
        </p:grpSpPr>
        <p:sp>
          <p:nvSpPr>
            <p:cNvPr id="81952" name="Line 30"/>
            <p:cNvSpPr>
              <a:spLocks noChangeShapeType="1"/>
            </p:cNvSpPr>
            <p:nvPr/>
          </p:nvSpPr>
          <p:spPr bwMode="auto">
            <a:xfrm flipH="1">
              <a:off x="720"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3" name="Line 31"/>
            <p:cNvSpPr>
              <a:spLocks noChangeShapeType="1"/>
            </p:cNvSpPr>
            <p:nvPr/>
          </p:nvSpPr>
          <p:spPr bwMode="auto">
            <a:xfrm>
              <a:off x="1056"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4" name="Line 32"/>
            <p:cNvSpPr>
              <a:spLocks noChangeShapeType="1"/>
            </p:cNvSpPr>
            <p:nvPr/>
          </p:nvSpPr>
          <p:spPr bwMode="auto">
            <a:xfrm>
              <a:off x="1056" y="2016"/>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5" name="Line 33"/>
            <p:cNvSpPr>
              <a:spLocks noChangeShapeType="1"/>
            </p:cNvSpPr>
            <p:nvPr/>
          </p:nvSpPr>
          <p:spPr bwMode="auto">
            <a:xfrm>
              <a:off x="1008" y="2016"/>
              <a:ext cx="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6" name="Line 34"/>
            <p:cNvSpPr>
              <a:spLocks noChangeShapeType="1"/>
            </p:cNvSpPr>
            <p:nvPr/>
          </p:nvSpPr>
          <p:spPr bwMode="auto">
            <a:xfrm>
              <a:off x="672" y="1920"/>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7" name="Oval 35"/>
            <p:cNvSpPr>
              <a:spLocks noChangeArrowheads="1"/>
            </p:cNvSpPr>
            <p:nvPr/>
          </p:nvSpPr>
          <p:spPr bwMode="auto">
            <a:xfrm>
              <a:off x="816" y="1824"/>
              <a:ext cx="384" cy="192"/>
            </a:xfrm>
            <a:prstGeom prst="ellipse">
              <a:avLst/>
            </a:prstGeom>
            <a:solidFill>
              <a:schemeClr val="accent1"/>
            </a:solidFill>
            <a:ln w="9525" algn="ctr">
              <a:solidFill>
                <a:schemeClr val="tx1"/>
              </a:solidFill>
              <a:round/>
              <a:headEnd/>
              <a:tailEnd/>
            </a:ln>
          </p:spPr>
          <p:txBody>
            <a:bodyPr wrap="none" tIns="0" bIns="0"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81950" name="Line 24"/>
          <p:cNvSpPr>
            <a:spLocks noChangeShapeType="1"/>
          </p:cNvSpPr>
          <p:nvPr/>
        </p:nvSpPr>
        <p:spPr bwMode="auto">
          <a:xfrm flipH="1" flipV="1">
            <a:off x="1752600" y="46482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51" name="Title 1"/>
          <p:cNvSpPr txBox="1">
            <a:spLocks/>
          </p:cNvSpPr>
          <p:nvPr/>
        </p:nvSpPr>
        <p:spPr bwMode="auto">
          <a:xfrm>
            <a:off x="403225" y="473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4400">
                <a:solidFill>
                  <a:schemeClr val="tx2"/>
                </a:solidFill>
                <a:latin typeface="Gill Sans MT" panose="020B0502020104020203" pitchFamily="34" charset="0"/>
                <a:ea typeface="ＭＳ Ｐゴシック" panose="020B0600070205080204" pitchFamily="34" charset="-128"/>
                <a:cs typeface="Arial" panose="020B0604020202020204" pitchFamily="34" charset="0"/>
              </a:rPr>
              <a:t>Heights – why so important?</a:t>
            </a:r>
          </a:p>
        </p:txBody>
      </p:sp>
    </p:spTree>
    <p:extLst>
      <p:ext uri="{BB962C8B-B14F-4D97-AF65-F5344CB8AC3E}">
        <p14:creationId xmlns:p14="http://schemas.microsoft.com/office/powerpoint/2010/main" val="85165326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57200" y="381000"/>
            <a:ext cx="8229600" cy="1143000"/>
          </a:xfrm>
        </p:spPr>
        <p:txBody>
          <a:bodyPr/>
          <a:lstStyle/>
          <a:p>
            <a:pPr>
              <a:defRPr/>
            </a:pPr>
            <a:r>
              <a:rPr lang="en-US" altLang="en-US" sz="4800" dirty="0" smtClean="0">
                <a:latin typeface="+mj-lt"/>
              </a:rPr>
              <a:t>Crowdsourcing</a:t>
            </a:r>
            <a:br>
              <a:rPr lang="en-US" altLang="en-US" sz="4800" dirty="0" smtClean="0">
                <a:latin typeface="+mj-lt"/>
              </a:rPr>
            </a:br>
            <a:r>
              <a:rPr lang="en-US" altLang="en-US" sz="4800" dirty="0" smtClean="0">
                <a:latin typeface="+mj-lt"/>
              </a:rPr>
              <a:t>GPS on Bench Marks</a:t>
            </a:r>
          </a:p>
        </p:txBody>
      </p:sp>
      <p:sp>
        <p:nvSpPr>
          <p:cNvPr id="3" name="Content Placeholder 2"/>
          <p:cNvSpPr>
            <a:spLocks noGrp="1"/>
          </p:cNvSpPr>
          <p:nvPr>
            <p:ph idx="1"/>
          </p:nvPr>
        </p:nvSpPr>
        <p:spPr>
          <a:xfrm>
            <a:off x="221672" y="1690260"/>
            <a:ext cx="8229600" cy="4389438"/>
          </a:xfrm>
        </p:spPr>
        <p:txBody>
          <a:bodyPr/>
          <a:lstStyle/>
          <a:p>
            <a:pPr marL="342891" indent="-342891">
              <a:defRPr/>
            </a:pPr>
            <a:r>
              <a:rPr lang="en-US" sz="2800" dirty="0" smtClean="0">
                <a:latin typeface="+mj-lt"/>
              </a:rPr>
              <a:t>Find Bench Marks </a:t>
            </a:r>
            <a:r>
              <a:rPr lang="en-US" altLang="en-US" sz="2800" dirty="0"/>
              <a:t>(priority and others</a:t>
            </a:r>
            <a:r>
              <a:rPr lang="en-US" altLang="en-US" sz="2800" dirty="0" smtClean="0"/>
              <a:t>)</a:t>
            </a:r>
            <a:endParaRPr lang="en-US" sz="2800" dirty="0" smtClean="0">
              <a:latin typeface="+mj-lt"/>
            </a:endParaRPr>
          </a:p>
          <a:p>
            <a:pPr marL="742941" lvl="1" indent="-342891">
              <a:buFont typeface="Arial" charset="0"/>
              <a:buChar char="•"/>
              <a:defRPr/>
            </a:pPr>
            <a:r>
              <a:rPr lang="en-US" sz="2400" dirty="0" smtClean="0">
                <a:latin typeface="+mj-lt"/>
              </a:rPr>
              <a:t>Use our priority BM/tracking map</a:t>
            </a:r>
          </a:p>
          <a:p>
            <a:pPr marL="742941" lvl="1" indent="-342891">
              <a:buFont typeface="Arial" charset="0"/>
              <a:buChar char="•"/>
              <a:defRPr/>
            </a:pPr>
            <a:r>
              <a:rPr lang="en-US" sz="2400" dirty="0" smtClean="0">
                <a:latin typeface="+mj-lt"/>
              </a:rPr>
              <a:t>Use NGS Data Explorer</a:t>
            </a:r>
          </a:p>
          <a:p>
            <a:pPr marL="742941" lvl="1" indent="-342891">
              <a:buFont typeface="Arial" charset="0"/>
              <a:buChar char="•"/>
              <a:defRPr/>
            </a:pPr>
            <a:r>
              <a:rPr lang="en-US" sz="2400" dirty="0" smtClean="0">
                <a:latin typeface="+mj-lt"/>
              </a:rPr>
              <a:t>Use DS-World</a:t>
            </a:r>
          </a:p>
          <a:p>
            <a:pPr marL="342891" indent="-342891">
              <a:buFont typeface="Arial" charset="0"/>
              <a:buChar char="•"/>
              <a:defRPr/>
            </a:pPr>
            <a:r>
              <a:rPr lang="en-US" sz="2800" dirty="0" smtClean="0">
                <a:latin typeface="+mj-lt"/>
              </a:rPr>
              <a:t>Provide a recovery note</a:t>
            </a:r>
          </a:p>
          <a:p>
            <a:pPr marL="742941" lvl="1" indent="-342891">
              <a:buFont typeface="Arial" charset="0"/>
              <a:buChar char="•"/>
              <a:defRPr/>
            </a:pPr>
            <a:r>
              <a:rPr lang="en-US" sz="2400" dirty="0" smtClean="0">
                <a:latin typeface="+mj-lt"/>
              </a:rPr>
              <a:t>Use DS-World (or new NGS beta app)</a:t>
            </a:r>
          </a:p>
          <a:p>
            <a:pPr marL="742941" lvl="1" indent="-342891">
              <a:buFont typeface="Arial" charset="0"/>
              <a:buChar char="•"/>
              <a:defRPr/>
            </a:pPr>
            <a:r>
              <a:rPr lang="en-US" altLang="en-US" sz="2400" dirty="0" smtClean="0"/>
              <a:t>Provide </a:t>
            </a:r>
            <a:r>
              <a:rPr lang="en-US" altLang="en-US" sz="2400" dirty="0"/>
              <a:t>updated descriptions, </a:t>
            </a:r>
          </a:p>
          <a:p>
            <a:pPr marL="400050" lvl="1" indent="0">
              <a:buNone/>
              <a:defRPr/>
            </a:pPr>
            <a:r>
              <a:rPr lang="en-US" altLang="en-US" sz="2400" dirty="0"/>
              <a:t>    </a:t>
            </a:r>
            <a:r>
              <a:rPr lang="en-US" altLang="en-US" sz="2400" dirty="0" smtClean="0"/>
              <a:t> Coordinates</a:t>
            </a:r>
            <a:r>
              <a:rPr lang="en-US" altLang="en-US" sz="2400" dirty="0"/>
              <a:t>, photos (use </a:t>
            </a:r>
            <a:r>
              <a:rPr lang="en-US" altLang="en-US" sz="2400" dirty="0" smtClean="0"/>
              <a:t>DS-World)</a:t>
            </a:r>
          </a:p>
          <a:p>
            <a:pPr marL="342891" indent="-342891">
              <a:buFont typeface="Arial" charset="0"/>
              <a:buChar char="•"/>
              <a:defRPr/>
            </a:pPr>
            <a:r>
              <a:rPr lang="en-US" sz="2800" dirty="0" smtClean="0">
                <a:latin typeface="+mj-lt"/>
              </a:rPr>
              <a:t>Collect GPS data</a:t>
            </a:r>
          </a:p>
          <a:p>
            <a:pPr marL="742941" lvl="1" indent="-342891">
              <a:buFont typeface="Arial" charset="0"/>
              <a:buChar char="•"/>
              <a:defRPr/>
            </a:pPr>
            <a:r>
              <a:rPr lang="en-US" sz="2400" dirty="0" smtClean="0">
                <a:latin typeface="+mj-lt"/>
              </a:rPr>
              <a:t>Share through OPUS</a:t>
            </a:r>
          </a:p>
          <a:p>
            <a:pPr marL="742941" lvl="1" indent="-342891">
              <a:buFont typeface="Arial" charset="0"/>
              <a:buChar char="•"/>
              <a:defRPr/>
            </a:pPr>
            <a:r>
              <a:rPr lang="en-US" sz="2400" dirty="0" smtClean="0">
                <a:latin typeface="+mj-lt"/>
              </a:rPr>
              <a:t>Create OPUS Data Sheet</a:t>
            </a:r>
            <a:endParaRPr lang="en-US" sz="2400" dirty="0">
              <a:latin typeface="+mj-lt"/>
            </a:endParaRPr>
          </a:p>
          <a:p>
            <a:pPr marL="0" indent="0">
              <a:buNone/>
              <a:defRPr/>
            </a:pPr>
            <a:endParaRPr lang="en-US" dirty="0">
              <a:latin typeface="+mj-lt"/>
            </a:endParaRPr>
          </a:p>
        </p:txBody>
      </p:sp>
      <p:sp>
        <p:nvSpPr>
          <p:cNvPr id="2" name="Right Brace 1"/>
          <p:cNvSpPr/>
          <p:nvPr/>
        </p:nvSpPr>
        <p:spPr>
          <a:xfrm>
            <a:off x="6028959" y="1684395"/>
            <a:ext cx="914400" cy="36717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6943359" y="2277847"/>
            <a:ext cx="1895785" cy="1815882"/>
          </a:xfrm>
          <a:prstGeom prst="rect">
            <a:avLst/>
          </a:prstGeom>
          <a:noFill/>
        </p:spPr>
        <p:txBody>
          <a:bodyPr wrap="square" rtlCol="0">
            <a:spAutoFit/>
          </a:bodyPr>
          <a:lstStyle/>
          <a:p>
            <a:r>
              <a:rPr lang="en-US" sz="2800" dirty="0" smtClean="0"/>
              <a:t>GIS Community </a:t>
            </a:r>
          </a:p>
          <a:p>
            <a:r>
              <a:rPr lang="en-US" sz="2800" dirty="0"/>
              <a:t>c</a:t>
            </a:r>
            <a:r>
              <a:rPr lang="en-US" sz="2800" dirty="0" smtClean="0"/>
              <a:t>an assist here</a:t>
            </a:r>
            <a:endParaRPr lang="en-US" sz="2800" dirty="0"/>
          </a:p>
        </p:txBody>
      </p:sp>
      <p:sp>
        <p:nvSpPr>
          <p:cNvPr id="5" name="Right Brace 4"/>
          <p:cNvSpPr/>
          <p:nvPr/>
        </p:nvSpPr>
        <p:spPr>
          <a:xfrm>
            <a:off x="5098473" y="5514110"/>
            <a:ext cx="318654" cy="117763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630195" y="5614260"/>
            <a:ext cx="3077958" cy="1200329"/>
          </a:xfrm>
          <a:prstGeom prst="rect">
            <a:avLst/>
          </a:prstGeom>
          <a:noFill/>
        </p:spPr>
        <p:txBody>
          <a:bodyPr wrap="none" rtlCol="0">
            <a:spAutoFit/>
          </a:bodyPr>
          <a:lstStyle/>
          <a:p>
            <a:r>
              <a:rPr lang="en-US" sz="2400" dirty="0" smtClean="0"/>
              <a:t>Requires Survey Grade </a:t>
            </a:r>
          </a:p>
          <a:p>
            <a:r>
              <a:rPr lang="en-US" sz="2400" dirty="0" smtClean="0"/>
              <a:t>GPS data and </a:t>
            </a:r>
          </a:p>
          <a:p>
            <a:r>
              <a:rPr lang="en-US" sz="2400" dirty="0" smtClean="0"/>
              <a:t>min. of 4 </a:t>
            </a:r>
            <a:r>
              <a:rPr lang="en-US" sz="2400" dirty="0" err="1" smtClean="0"/>
              <a:t>hrs</a:t>
            </a:r>
            <a:r>
              <a:rPr lang="en-US" sz="2400" dirty="0" smtClean="0"/>
              <a:t> of data</a:t>
            </a:r>
            <a:endParaRPr lang="en-US" sz="2400" dirty="0"/>
          </a:p>
        </p:txBody>
      </p:sp>
    </p:spTree>
    <p:extLst>
      <p:ext uri="{BB962C8B-B14F-4D97-AF65-F5344CB8AC3E}">
        <p14:creationId xmlns:p14="http://schemas.microsoft.com/office/powerpoint/2010/main" val="14630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8548" name="Title 1"/>
          <p:cNvSpPr>
            <a:spLocks noGrp="1"/>
          </p:cNvSpPr>
          <p:nvPr>
            <p:ph type="title"/>
          </p:nvPr>
        </p:nvSpPr>
        <p:spPr>
          <a:xfrm>
            <a:off x="7010400" y="609600"/>
            <a:ext cx="2133600" cy="3154363"/>
          </a:xfrm>
        </p:spPr>
        <p:txBody>
          <a:bodyPr/>
          <a:lstStyle/>
          <a:p>
            <a:r>
              <a:rPr lang="en-US" altLang="en-US" smtClean="0">
                <a:latin typeface="+mj-lt"/>
              </a:rPr>
              <a:t>OPUS Share Data Sheet</a:t>
            </a:r>
          </a:p>
        </p:txBody>
      </p:sp>
      <p:pic>
        <p:nvPicPr>
          <p:cNvPr id="108549" name="Picture 1"/>
          <p:cNvPicPr>
            <a:picLocks noChangeAspect="1"/>
          </p:cNvPicPr>
          <p:nvPr/>
        </p:nvPicPr>
        <p:blipFill>
          <a:blip r:embed="rId2">
            <a:extLst>
              <a:ext uri="{28A0092B-C50C-407E-A947-70E740481C1C}">
                <a14:useLocalDpi xmlns:a14="http://schemas.microsoft.com/office/drawing/2010/main" val="0"/>
              </a:ext>
            </a:extLst>
          </a:blip>
          <a:srcRect t="10416" r="49048" b="1042"/>
          <a:stretch>
            <a:fillRect/>
          </a:stretch>
        </p:blipFill>
        <p:spPr bwMode="auto">
          <a:xfrm>
            <a:off x="0" y="0"/>
            <a:ext cx="70977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60879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Priority BMs Identified</a:t>
            </a:r>
            <a:endParaRPr lang="en-US" dirty="0">
              <a:latin typeface="+mj-lt"/>
            </a:endParaRPr>
          </a:p>
        </p:txBody>
      </p:sp>
      <p:pic>
        <p:nvPicPr>
          <p:cNvPr id="10137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32014" t="23570" r="9299" b="4034"/>
          <a:stretch>
            <a:fillRect/>
          </a:stretch>
        </p:blipFill>
        <p:spPr>
          <a:xfrm>
            <a:off x="419100" y="1157288"/>
            <a:ext cx="8305800" cy="5761037"/>
          </a:xfrm>
        </p:spPr>
      </p:pic>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1382" name="TextBox 6"/>
          <p:cNvSpPr txBox="1">
            <a:spLocks noChangeArrowheads="1"/>
          </p:cNvSpPr>
          <p:nvPr/>
        </p:nvSpPr>
        <p:spPr bwMode="auto">
          <a:xfrm>
            <a:off x="6858000" y="4038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chemeClr val="bg1"/>
                </a:solidFill>
              </a:rPr>
              <a:t>   A Priority</a:t>
            </a:r>
          </a:p>
          <a:p>
            <a:r>
              <a:rPr lang="en-US" altLang="en-US">
                <a:solidFill>
                  <a:schemeClr val="bg1"/>
                </a:solidFill>
              </a:rPr>
              <a:t>   B Priority   </a:t>
            </a:r>
          </a:p>
        </p:txBody>
      </p:sp>
      <p:sp>
        <p:nvSpPr>
          <p:cNvPr id="8" name="Oval 7"/>
          <p:cNvSpPr/>
          <p:nvPr/>
        </p:nvSpPr>
        <p:spPr>
          <a:xfrm>
            <a:off x="6934200" y="4191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934200" y="4389438"/>
            <a:ext cx="152400" cy="152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63256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pPr>
              <a:defRPr/>
            </a:pPr>
            <a:r>
              <a:rPr lang="en-US" sz="4000" dirty="0">
                <a:latin typeface="+mj-lt"/>
              </a:rPr>
              <a:t>Rocky Mountain Region Map and Volunteer Sign up</a:t>
            </a:r>
          </a:p>
        </p:txBody>
      </p:sp>
      <p:sp>
        <p:nvSpPr>
          <p:cNvPr id="3" name="Content Placeholder 2"/>
          <p:cNvSpPr>
            <a:spLocks noGrp="1"/>
          </p:cNvSpPr>
          <p:nvPr>
            <p:ph idx="1"/>
          </p:nvPr>
        </p:nvSpPr>
        <p:spPr>
          <a:xfrm>
            <a:off x="457199" y="1600200"/>
            <a:ext cx="8347435" cy="4525963"/>
          </a:xfrm>
        </p:spPr>
        <p:txBody>
          <a:bodyPr/>
          <a:lstStyle/>
          <a:p>
            <a:pPr>
              <a:defRPr/>
            </a:pPr>
            <a:r>
              <a:rPr lang="en-US" dirty="0" smtClean="0">
                <a:latin typeface="+mj-lt"/>
              </a:rPr>
              <a:t>Signup sheet:</a:t>
            </a:r>
            <a:r>
              <a:rPr lang="en-US" sz="2800" dirty="0" smtClean="0">
                <a:latin typeface="+mj-lt"/>
              </a:rPr>
              <a:t> </a:t>
            </a:r>
          </a:p>
          <a:p>
            <a:pPr marL="0" indent="0">
              <a:buFont typeface="Arial" panose="020B0604020202020204" pitchFamily="34" charset="0"/>
              <a:buNone/>
              <a:defRPr/>
            </a:pPr>
            <a:r>
              <a:rPr lang="en-US" sz="2800" u="sng" dirty="0" smtClean="0">
                <a:latin typeface="+mj-lt"/>
                <a:hlinkClick r:id="rId2"/>
              </a:rPr>
              <a:t>https</a:t>
            </a:r>
            <a:r>
              <a:rPr lang="en-US" sz="2800" u="sng" dirty="0">
                <a:latin typeface="+mj-lt"/>
                <a:hlinkClick r:id="rId2"/>
              </a:rPr>
              <a:t>://survey123.arcgis.com/share/130be382350e4a38a71de3b2e4d92a98</a:t>
            </a:r>
            <a:r>
              <a:rPr lang="en-US" sz="2800" dirty="0">
                <a:latin typeface="+mj-lt"/>
              </a:rPr>
              <a:t> (Must cut and paste)</a:t>
            </a:r>
          </a:p>
          <a:p>
            <a:pPr>
              <a:defRPr/>
            </a:pPr>
            <a:endParaRPr lang="en-US" sz="1000" dirty="0">
              <a:latin typeface="+mj-lt"/>
            </a:endParaRPr>
          </a:p>
          <a:p>
            <a:pPr>
              <a:defRPr/>
            </a:pPr>
            <a:r>
              <a:rPr lang="en-US" dirty="0">
                <a:latin typeface="+mj-lt"/>
              </a:rPr>
              <a:t>Status Map: </a:t>
            </a:r>
          </a:p>
          <a:p>
            <a:pPr marL="0" indent="0">
              <a:buFont typeface="Arial" panose="020B0604020202020204" pitchFamily="34" charset="0"/>
              <a:buNone/>
              <a:defRPr/>
            </a:pPr>
            <a:r>
              <a:rPr lang="en-US" sz="2800" u="sng" dirty="0">
                <a:latin typeface="+mj-lt"/>
                <a:hlinkClick r:id="rId3"/>
              </a:rPr>
              <a:t>https://</a:t>
            </a:r>
            <a:r>
              <a:rPr lang="en-US" sz="2800" u="sng" dirty="0" smtClean="0">
                <a:latin typeface="+mj-lt"/>
                <a:hlinkClick r:id="rId3"/>
              </a:rPr>
              <a:t>www.arcgis.com/apps/webappviewer/index.html?id=0829616b6ec740b7a0bfbf057188e865</a:t>
            </a:r>
            <a:endParaRPr lang="en-US" sz="2800" u="sng" dirty="0" smtClean="0">
              <a:latin typeface="+mj-lt"/>
            </a:endParaRPr>
          </a:p>
          <a:p>
            <a:pPr marL="0" indent="0">
              <a:buFont typeface="Arial" panose="020B0604020202020204" pitchFamily="34" charset="0"/>
              <a:buNone/>
              <a:defRPr/>
            </a:pPr>
            <a:endParaRPr lang="en-US" sz="2400" dirty="0">
              <a:latin typeface="+mj-lt"/>
            </a:endParaRPr>
          </a:p>
          <a:p>
            <a:pPr>
              <a:defRPr/>
            </a:pPr>
            <a:r>
              <a:rPr lang="en-US" dirty="0" smtClean="0"/>
              <a:t>NGS </a:t>
            </a:r>
            <a:r>
              <a:rPr lang="en-US" dirty="0"/>
              <a:t>Map: </a:t>
            </a:r>
          </a:p>
          <a:p>
            <a:pPr marL="0" indent="0">
              <a:buFont typeface="Arial" panose="020B0604020202020204" pitchFamily="34" charset="0"/>
              <a:buNone/>
              <a:defRPr/>
            </a:pPr>
            <a:r>
              <a:rPr lang="en-US" dirty="0">
                <a:latin typeface="+mj-lt"/>
                <a:hlinkClick r:id="rId4"/>
              </a:rPr>
              <a:t>https://</a:t>
            </a:r>
            <a:r>
              <a:rPr lang="en-US" dirty="0" smtClean="0">
                <a:latin typeface="+mj-lt"/>
                <a:hlinkClick r:id="rId4"/>
              </a:rPr>
              <a:t>geodesy.noaa.gov/GPSonBM/index.shtml</a:t>
            </a:r>
            <a:endParaRPr lang="en-US" dirty="0" smtClean="0">
              <a:latin typeface="+mj-lt"/>
            </a:endParaRPr>
          </a:p>
          <a:p>
            <a:pPr marL="0" indent="0">
              <a:buFont typeface="Arial" panose="020B0604020202020204" pitchFamily="34" charset="0"/>
              <a:buNone/>
              <a:defRPr/>
            </a:pPr>
            <a:endParaRPr lang="en-US" dirty="0">
              <a:latin typeface="+mj-lt"/>
            </a:endParaRPr>
          </a:p>
        </p:txBody>
      </p:sp>
    </p:spTree>
    <p:extLst>
      <p:ext uri="{BB962C8B-B14F-4D97-AF65-F5344CB8AC3E}">
        <p14:creationId xmlns:p14="http://schemas.microsoft.com/office/powerpoint/2010/main" val="266486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18076"/>
            <a:ext cx="8229600" cy="1143000"/>
          </a:xfrm>
        </p:spPr>
        <p:txBody>
          <a:bodyPr/>
          <a:lstStyle/>
          <a:p>
            <a:r>
              <a:rPr lang="en-US" altLang="en-US" sz="4000" dirty="0" smtClean="0">
                <a:latin typeface="+mj-lt"/>
              </a:rPr>
              <a:t>Priority Stations near Casper, WY</a:t>
            </a:r>
          </a:p>
        </p:txBody>
      </p:sp>
      <p:pic>
        <p:nvPicPr>
          <p:cNvPr id="4" name="Content Placeholder 3"/>
          <p:cNvPicPr>
            <a:picLocks noGrp="1" noChangeAspect="1"/>
          </p:cNvPicPr>
          <p:nvPr>
            <p:ph idx="1"/>
          </p:nvPr>
        </p:nvPicPr>
        <p:blipFill rotWithShape="1">
          <a:blip r:embed="rId3"/>
          <a:srcRect l="2005" t="9677" r="50229" b="9280"/>
          <a:stretch/>
        </p:blipFill>
        <p:spPr>
          <a:xfrm>
            <a:off x="202677" y="1100186"/>
            <a:ext cx="8484123" cy="5757814"/>
          </a:xfrm>
          <a:prstGeom prst="rect">
            <a:avLst/>
          </a:prstGeom>
        </p:spPr>
      </p:pic>
    </p:spTree>
    <p:extLst>
      <p:ext uri="{BB962C8B-B14F-4D97-AF65-F5344CB8AC3E}">
        <p14:creationId xmlns:p14="http://schemas.microsoft.com/office/powerpoint/2010/main" val="56643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18076"/>
            <a:ext cx="8229600" cy="1143000"/>
          </a:xfrm>
        </p:spPr>
        <p:txBody>
          <a:bodyPr/>
          <a:lstStyle/>
          <a:p>
            <a:r>
              <a:rPr lang="en-US" altLang="en-US" sz="4000" dirty="0" smtClean="0">
                <a:latin typeface="+mj-lt"/>
              </a:rPr>
              <a:t>Priority Stations near Casper, WY</a:t>
            </a:r>
          </a:p>
        </p:txBody>
      </p:sp>
      <p:pic>
        <p:nvPicPr>
          <p:cNvPr id="3" name="Content Placeholder 2"/>
          <p:cNvPicPr>
            <a:picLocks noGrp="1" noChangeAspect="1"/>
          </p:cNvPicPr>
          <p:nvPr>
            <p:ph idx="1"/>
          </p:nvPr>
        </p:nvPicPr>
        <p:blipFill rotWithShape="1">
          <a:blip r:embed="rId3"/>
          <a:srcRect l="1890" t="9104" r="49771" b="8994"/>
          <a:stretch/>
        </p:blipFill>
        <p:spPr>
          <a:xfrm>
            <a:off x="284401" y="1046375"/>
            <a:ext cx="8575197" cy="5811625"/>
          </a:xfrm>
          <a:prstGeom prst="rect">
            <a:avLst/>
          </a:prstGeom>
        </p:spPr>
      </p:pic>
    </p:spTree>
    <p:extLst>
      <p:ext uri="{BB962C8B-B14F-4D97-AF65-F5344CB8AC3E}">
        <p14:creationId xmlns:p14="http://schemas.microsoft.com/office/powerpoint/2010/main" val="323074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Rocky Mountain Regional Map</a:t>
            </a:r>
            <a:endParaRPr lang="en-US" dirty="0">
              <a:latin typeface="+mj-lt"/>
            </a:endParaRPr>
          </a:p>
        </p:txBody>
      </p:sp>
      <p:pic>
        <p:nvPicPr>
          <p:cNvPr id="215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61340" t="19234" r="4124" b="16333"/>
          <a:stretch>
            <a:fillRect/>
          </a:stretch>
        </p:blipFill>
        <p:spPr>
          <a:xfrm>
            <a:off x="1257300" y="1600200"/>
            <a:ext cx="6629400" cy="4946650"/>
          </a:xfrm>
        </p:spPr>
      </p:pic>
    </p:spTree>
    <p:extLst>
      <p:ext uri="{BB962C8B-B14F-4D97-AF65-F5344CB8AC3E}">
        <p14:creationId xmlns:p14="http://schemas.microsoft.com/office/powerpoint/2010/main" val="4047092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b="3125"/>
          <a:stretch/>
        </p:blipFill>
        <p:spPr>
          <a:xfrm>
            <a:off x="-1284362" y="41563"/>
            <a:ext cx="12209878" cy="6650182"/>
          </a:xfrm>
          <a:prstGeom prst="rect">
            <a:avLst/>
          </a:prstGeom>
        </p:spPr>
      </p:pic>
    </p:spTree>
    <p:extLst>
      <p:ext uri="{BB962C8B-B14F-4D97-AF65-F5344CB8AC3E}">
        <p14:creationId xmlns:p14="http://schemas.microsoft.com/office/powerpoint/2010/main" val="96787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p:cNvPicPr>
          <p:nvPr/>
        </p:nvPicPr>
        <p:blipFill>
          <a:blip r:embed="rId3">
            <a:extLst>
              <a:ext uri="{28A0092B-C50C-407E-A947-70E740481C1C}">
                <a14:useLocalDpi xmlns:a14="http://schemas.microsoft.com/office/drawing/2010/main" val="0"/>
              </a:ext>
            </a:extLst>
          </a:blip>
          <a:srcRect t="52222"/>
          <a:stretch>
            <a:fillRect/>
          </a:stretch>
        </p:blipFill>
        <p:spPr bwMode="auto">
          <a:xfrm>
            <a:off x="55563" y="1647825"/>
            <a:ext cx="705485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4738" y="2151063"/>
            <a:ext cx="27908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4"/>
          <p:cNvSpPr txBox="1">
            <a:spLocks noChangeArrowheads="1"/>
          </p:cNvSpPr>
          <p:nvPr/>
        </p:nvSpPr>
        <p:spPr bwMode="auto">
          <a:xfrm>
            <a:off x="2971800" y="5599113"/>
            <a:ext cx="368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Graph Courtesy of Dr. Daniel Gillins</a:t>
            </a:r>
          </a:p>
        </p:txBody>
      </p:sp>
      <p:sp>
        <p:nvSpPr>
          <p:cNvPr id="105477" name="TextBox 5"/>
          <p:cNvSpPr txBox="1">
            <a:spLocks noChangeArrowheads="1"/>
          </p:cNvSpPr>
          <p:nvPr/>
        </p:nvSpPr>
        <p:spPr bwMode="auto">
          <a:xfrm>
            <a:off x="1905000" y="557213"/>
            <a:ext cx="5780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Why do we need 4 hours of data?</a:t>
            </a:r>
          </a:p>
        </p:txBody>
      </p:sp>
      <p:sp>
        <p:nvSpPr>
          <p:cNvPr id="7" name="Right Arrow 6"/>
          <p:cNvSpPr/>
          <p:nvPr/>
        </p:nvSpPr>
        <p:spPr>
          <a:xfrm rot="9692338">
            <a:off x="3271838" y="3765550"/>
            <a:ext cx="1270000" cy="2603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479" name="TextBox 8"/>
          <p:cNvSpPr txBox="1">
            <a:spLocks noChangeArrowheads="1"/>
          </p:cNvSpPr>
          <p:nvPr/>
        </p:nvSpPr>
        <p:spPr bwMode="auto">
          <a:xfrm rot="-5400000">
            <a:off x="-229393" y="3386931"/>
            <a:ext cx="93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1 sigma</a:t>
            </a:r>
          </a:p>
        </p:txBody>
      </p:sp>
      <p:sp>
        <p:nvSpPr>
          <p:cNvPr id="4" name="TextBox 3"/>
          <p:cNvSpPr txBox="1"/>
          <p:nvPr/>
        </p:nvSpPr>
        <p:spPr>
          <a:xfrm>
            <a:off x="6757988" y="2409825"/>
            <a:ext cx="2349500" cy="2030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dirty="0"/>
              <a:t>NGS is working on OPUS for RTK that will accept 3 minute observations, however the accuracy will NOT be as good as 4 hour observations.  </a:t>
            </a: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016545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2450" y="2058988"/>
            <a:ext cx="1971675" cy="163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3" name="TextBox 2"/>
          <p:cNvSpPr txBox="1">
            <a:spLocks noChangeArrowheads="1"/>
          </p:cNvSpPr>
          <p:nvPr/>
        </p:nvSpPr>
        <p:spPr bwMode="auto">
          <a:xfrm>
            <a:off x="2729345" y="296283"/>
            <a:ext cx="4362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600" dirty="0"/>
              <a:t>NGS </a:t>
            </a:r>
            <a:r>
              <a:rPr lang="en-US" altLang="en-US" sz="3600" dirty="0" smtClean="0"/>
              <a:t>GPS on BM Training </a:t>
            </a:r>
            <a:r>
              <a:rPr lang="en-US" altLang="en-US" sz="3600" dirty="0"/>
              <a:t>Material</a:t>
            </a:r>
          </a:p>
        </p:txBody>
      </p:sp>
      <p:sp>
        <p:nvSpPr>
          <p:cNvPr id="107524" name="TextBox 3"/>
          <p:cNvSpPr txBox="1">
            <a:spLocks noChangeArrowheads="1"/>
          </p:cNvSpPr>
          <p:nvPr/>
        </p:nvSpPr>
        <p:spPr bwMode="auto">
          <a:xfrm>
            <a:off x="6821488" y="1292225"/>
            <a:ext cx="2039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Video Library</a:t>
            </a:r>
          </a:p>
        </p:txBody>
      </p:sp>
      <p:grpSp>
        <p:nvGrpSpPr>
          <p:cNvPr id="107525" name="Group 15"/>
          <p:cNvGrpSpPr>
            <a:grpSpLocks/>
          </p:cNvGrpSpPr>
          <p:nvPr/>
        </p:nvGrpSpPr>
        <p:grpSpPr bwMode="auto">
          <a:xfrm>
            <a:off x="277813" y="1460500"/>
            <a:ext cx="3852862" cy="4635500"/>
            <a:chOff x="0" y="1732269"/>
            <a:chExt cx="3219450" cy="3411232"/>
          </a:xfrm>
        </p:grpSpPr>
        <p:pic>
          <p:nvPicPr>
            <p:cNvPr id="107530" name="Picture 4"/>
            <p:cNvPicPr>
              <a:picLocks noChangeAspect="1"/>
            </p:cNvPicPr>
            <p:nvPr/>
          </p:nvPicPr>
          <p:blipFill>
            <a:blip r:embed="rId3">
              <a:extLst>
                <a:ext uri="{28A0092B-C50C-407E-A947-70E740481C1C}">
                  <a14:useLocalDpi xmlns:a14="http://schemas.microsoft.com/office/drawing/2010/main" val="0"/>
                </a:ext>
              </a:extLst>
            </a:blip>
            <a:srcRect l="63316" t="8749" r="13617" b="4349"/>
            <a:stretch>
              <a:fillRect/>
            </a:stretch>
          </p:blipFill>
          <p:spPr bwMode="auto">
            <a:xfrm>
              <a:off x="0" y="1732269"/>
              <a:ext cx="3219450" cy="34112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p:cNvSpPr/>
            <p:nvPr/>
          </p:nvSpPr>
          <p:spPr>
            <a:xfrm>
              <a:off x="1557328" y="2638816"/>
              <a:ext cx="604891" cy="759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1518859" y="3095594"/>
              <a:ext cx="661931" cy="20444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0752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4495800"/>
            <a:ext cx="2133600"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7" name="TextBox 12"/>
          <p:cNvSpPr txBox="1">
            <a:spLocks noChangeArrowheads="1"/>
          </p:cNvSpPr>
          <p:nvPr/>
        </p:nvSpPr>
        <p:spPr bwMode="auto">
          <a:xfrm>
            <a:off x="6869113" y="3657600"/>
            <a:ext cx="2039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Online Lessons</a:t>
            </a:r>
          </a:p>
        </p:txBody>
      </p:sp>
      <p:pic>
        <p:nvPicPr>
          <p:cNvPr id="107528"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2788" y="2514600"/>
            <a:ext cx="1647825"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TextBox 14"/>
          <p:cNvSpPr txBox="1">
            <a:spLocks noChangeArrowheads="1"/>
          </p:cNvSpPr>
          <p:nvPr/>
        </p:nvSpPr>
        <p:spPr bwMode="auto">
          <a:xfrm>
            <a:off x="4491038" y="1304925"/>
            <a:ext cx="2039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GPS on Bench Marks Webpages</a:t>
            </a:r>
          </a:p>
        </p:txBody>
      </p:sp>
    </p:spTree>
    <p:extLst>
      <p:ext uri="{BB962C8B-B14F-4D97-AF65-F5344CB8AC3E}">
        <p14:creationId xmlns:p14="http://schemas.microsoft.com/office/powerpoint/2010/main" val="7313687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defRPr/>
            </a:pPr>
            <a:r>
              <a:rPr lang="en-US" dirty="0" smtClean="0">
                <a:latin typeface="+mj-lt"/>
              </a:rPr>
              <a:t>Rocky Mountain Region Webinars</a:t>
            </a:r>
            <a:br>
              <a:rPr lang="en-US" dirty="0" smtClean="0">
                <a:latin typeface="+mj-lt"/>
              </a:rPr>
            </a:br>
            <a:r>
              <a:rPr lang="en-US" dirty="0" smtClean="0">
                <a:latin typeface="+mj-lt"/>
              </a:rPr>
              <a:t>GPS on BM</a:t>
            </a:r>
            <a:endParaRPr lang="en-US" dirty="0">
              <a:latin typeface="+mj-lt"/>
            </a:endParaRPr>
          </a:p>
        </p:txBody>
      </p:sp>
      <p:sp>
        <p:nvSpPr>
          <p:cNvPr id="3" name="Content Placeholder 2"/>
          <p:cNvSpPr>
            <a:spLocks noGrp="1"/>
          </p:cNvSpPr>
          <p:nvPr>
            <p:ph idx="1"/>
          </p:nvPr>
        </p:nvSpPr>
        <p:spPr>
          <a:xfrm>
            <a:off x="457200" y="1997075"/>
            <a:ext cx="8229600" cy="4525963"/>
          </a:xfrm>
        </p:spPr>
        <p:txBody>
          <a:bodyPr/>
          <a:lstStyle/>
          <a:p>
            <a:pPr>
              <a:defRPr/>
            </a:pPr>
            <a:r>
              <a:rPr lang="en-US" dirty="0" smtClean="0">
                <a:latin typeface="+mj-lt"/>
              </a:rPr>
              <a:t>May </a:t>
            </a:r>
            <a:r>
              <a:rPr lang="en-US" dirty="0" smtClean="0">
                <a:latin typeface="+mj-lt"/>
              </a:rPr>
              <a:t>21, 2018 </a:t>
            </a:r>
            <a:r>
              <a:rPr lang="en-US" dirty="0" smtClean="0">
                <a:latin typeface="+mj-lt"/>
              </a:rPr>
              <a:t>2:00 Basics, why, how, when</a:t>
            </a:r>
          </a:p>
          <a:p>
            <a:pPr marL="457200" lvl="1" indent="0">
              <a:buNone/>
              <a:defRPr/>
            </a:pPr>
            <a:endParaRPr lang="en-US" dirty="0">
              <a:latin typeface="+mj-lt"/>
            </a:endParaRPr>
          </a:p>
          <a:p>
            <a:pPr marL="457200" lvl="1" indent="0">
              <a:buNone/>
              <a:defRPr/>
            </a:pPr>
            <a:endParaRPr lang="en-US" sz="1000" dirty="0" smtClean="0">
              <a:latin typeface="+mj-lt"/>
            </a:endParaRPr>
          </a:p>
          <a:p>
            <a:pPr>
              <a:defRPr/>
            </a:pPr>
            <a:r>
              <a:rPr lang="en-US" dirty="0" smtClean="0">
                <a:latin typeface="+mj-lt"/>
              </a:rPr>
              <a:t>June </a:t>
            </a:r>
            <a:r>
              <a:rPr lang="en-US" dirty="0" smtClean="0">
                <a:latin typeface="+mj-lt"/>
              </a:rPr>
              <a:t>7, 2018 </a:t>
            </a:r>
            <a:r>
              <a:rPr lang="en-US" dirty="0" smtClean="0">
                <a:latin typeface="+mj-lt"/>
              </a:rPr>
              <a:t>2:00 Mark Recovery (DS-World)</a:t>
            </a:r>
          </a:p>
          <a:p>
            <a:pPr marL="457200" lvl="1" indent="0">
              <a:buNone/>
              <a:defRPr/>
            </a:pPr>
            <a:endParaRPr lang="en-US" dirty="0" smtClean="0">
              <a:latin typeface="+mj-lt"/>
            </a:endParaRPr>
          </a:p>
          <a:p>
            <a:pPr marL="457200" lvl="1" indent="0">
              <a:buNone/>
              <a:defRPr/>
            </a:pPr>
            <a:endParaRPr lang="en-US" sz="1050" dirty="0" smtClean="0">
              <a:latin typeface="+mj-lt"/>
            </a:endParaRPr>
          </a:p>
          <a:p>
            <a:pPr>
              <a:defRPr/>
            </a:pPr>
            <a:r>
              <a:rPr lang="en-US" dirty="0" smtClean="0">
                <a:latin typeface="+mj-lt"/>
              </a:rPr>
              <a:t>June </a:t>
            </a:r>
            <a:r>
              <a:rPr lang="en-US" dirty="0" smtClean="0">
                <a:latin typeface="+mj-lt"/>
              </a:rPr>
              <a:t>14, 2018 </a:t>
            </a:r>
            <a:r>
              <a:rPr lang="en-US" dirty="0" smtClean="0">
                <a:latin typeface="+mj-lt"/>
              </a:rPr>
              <a:t>2:00 Collecting GPS data and Sharing through OPUS </a:t>
            </a:r>
            <a:r>
              <a:rPr lang="en-US" sz="2400" dirty="0" smtClean="0">
                <a:latin typeface="+mj-lt"/>
              </a:rPr>
              <a:t>(Survey Grade, min. of 4 </a:t>
            </a:r>
            <a:r>
              <a:rPr lang="en-US" sz="2400" dirty="0" err="1" smtClean="0">
                <a:latin typeface="+mj-lt"/>
              </a:rPr>
              <a:t>hrs</a:t>
            </a:r>
            <a:r>
              <a:rPr lang="en-US" sz="2400" dirty="0" smtClean="0">
                <a:latin typeface="+mj-lt"/>
              </a:rPr>
              <a:t>) </a:t>
            </a:r>
            <a:r>
              <a:rPr lang="en-US" sz="2000" u="sng" dirty="0" smtClean="0">
                <a:latin typeface="+mj-lt"/>
                <a:hlinkClick r:id="rId2"/>
              </a:rPr>
              <a:t>https</a:t>
            </a:r>
            <a:r>
              <a:rPr lang="en-US" sz="2000" u="sng" dirty="0">
                <a:latin typeface="+mj-lt"/>
                <a:hlinkClick r:id="rId2"/>
              </a:rPr>
              <a:t>://attendee.gotowebinar.com/recording/3222375402987297281</a:t>
            </a:r>
            <a:endParaRPr lang="en-US" sz="2000" dirty="0">
              <a:latin typeface="+mj-lt"/>
            </a:endParaRPr>
          </a:p>
          <a:p>
            <a:pPr>
              <a:defRPr/>
            </a:pPr>
            <a:endParaRPr lang="en-US" dirty="0" smtClean="0">
              <a:latin typeface="+mj-lt"/>
            </a:endParaRPr>
          </a:p>
          <a:p>
            <a:pPr>
              <a:defRPr/>
            </a:pPr>
            <a:endParaRPr lang="en-US" dirty="0">
              <a:latin typeface="+mj-lt"/>
            </a:endParaRPr>
          </a:p>
          <a:p>
            <a:pPr marL="0" indent="0">
              <a:buFont typeface="Arial" panose="020B0604020202020204" pitchFamily="34" charset="0"/>
              <a:buNone/>
              <a:defRPr/>
            </a:pPr>
            <a:endParaRPr lang="en-US" dirty="0">
              <a:latin typeface="+mj-lt"/>
            </a:endParaRPr>
          </a:p>
        </p:txBody>
      </p:sp>
      <p:sp>
        <p:nvSpPr>
          <p:cNvPr id="31748" name="Rectangle 4"/>
          <p:cNvSpPr>
            <a:spLocks noChangeArrowheads="1"/>
          </p:cNvSpPr>
          <p:nvPr/>
        </p:nvSpPr>
        <p:spPr bwMode="auto">
          <a:xfrm>
            <a:off x="824342" y="2564321"/>
            <a:ext cx="8111838"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dirty="0">
                <a:solidFill>
                  <a:srgbClr val="1155CC"/>
                </a:solidFill>
                <a:latin typeface="Arial" panose="020B0604020202020204" pitchFamily="34" charset="0"/>
                <a:hlinkClick r:id="rId3"/>
              </a:rPr>
              <a:t>https://attendee.gotowebinar.com/recording/4100208993309956616</a:t>
            </a:r>
            <a:r>
              <a:rPr lang="en-US" altLang="en-US" sz="2000" dirty="0"/>
              <a:t> </a:t>
            </a:r>
          </a:p>
        </p:txBody>
      </p:sp>
      <p:sp>
        <p:nvSpPr>
          <p:cNvPr id="31749" name="Rectangle 5"/>
          <p:cNvSpPr>
            <a:spLocks noChangeArrowheads="1"/>
          </p:cNvSpPr>
          <p:nvPr/>
        </p:nvSpPr>
        <p:spPr bwMode="auto">
          <a:xfrm>
            <a:off x="817420" y="3852352"/>
            <a:ext cx="8111838"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000" dirty="0">
                <a:solidFill>
                  <a:srgbClr val="1155CC"/>
                </a:solidFill>
                <a:latin typeface="Arial" panose="020B0604020202020204" pitchFamily="34" charset="0"/>
                <a:hlinkClick r:id="rId4"/>
              </a:rPr>
              <a:t>https://attendee.gotowebinar.com/recording/8767732610551898883</a:t>
            </a:r>
            <a:r>
              <a:rPr lang="en-US" altLang="en-US" sz="2000" dirty="0"/>
              <a:t> </a:t>
            </a:r>
          </a:p>
        </p:txBody>
      </p:sp>
    </p:spTree>
    <p:extLst>
      <p:ext uri="{BB962C8B-B14F-4D97-AF65-F5344CB8AC3E}">
        <p14:creationId xmlns:p14="http://schemas.microsoft.com/office/powerpoint/2010/main" val="1738713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latin typeface="+mj-lt"/>
              </a:rPr>
              <a:t>Next Steps</a:t>
            </a:r>
            <a:endParaRPr lang="en-US" dirty="0">
              <a:latin typeface="+mj-lt"/>
            </a:endParaRPr>
          </a:p>
        </p:txBody>
      </p:sp>
      <p:sp>
        <p:nvSpPr>
          <p:cNvPr id="4" name="Content Placeholder 3"/>
          <p:cNvSpPr>
            <a:spLocks noGrp="1"/>
          </p:cNvSpPr>
          <p:nvPr>
            <p:ph idx="1"/>
          </p:nvPr>
        </p:nvSpPr>
        <p:spPr/>
        <p:txBody>
          <a:bodyPr/>
          <a:lstStyle/>
          <a:p>
            <a:pPr>
              <a:defRPr/>
            </a:pPr>
            <a:r>
              <a:rPr lang="en-US" dirty="0" smtClean="0">
                <a:latin typeface="+mj-lt"/>
              </a:rPr>
              <a:t>Phase II</a:t>
            </a:r>
          </a:p>
          <a:p>
            <a:pPr>
              <a:defRPr/>
            </a:pPr>
            <a:r>
              <a:rPr lang="en-US" dirty="0" smtClean="0">
                <a:latin typeface="+mj-lt"/>
              </a:rPr>
              <a:t>New priority stations for Transformation tool</a:t>
            </a:r>
          </a:p>
          <a:p>
            <a:pPr lvl="1">
              <a:defRPr/>
            </a:pPr>
            <a:r>
              <a:rPr lang="en-US" dirty="0" smtClean="0">
                <a:latin typeface="+mj-lt"/>
              </a:rPr>
              <a:t>Many more stations</a:t>
            </a:r>
          </a:p>
          <a:p>
            <a:pPr lvl="1">
              <a:defRPr/>
            </a:pPr>
            <a:r>
              <a:rPr lang="en-US" dirty="0" smtClean="0">
                <a:latin typeface="+mj-lt"/>
              </a:rPr>
              <a:t>Design a more localized approach</a:t>
            </a:r>
          </a:p>
          <a:p>
            <a:pPr lvl="1">
              <a:defRPr/>
            </a:pPr>
            <a:r>
              <a:rPr lang="en-US" dirty="0" smtClean="0">
                <a:latin typeface="+mj-lt"/>
              </a:rPr>
              <a:t>Provide </a:t>
            </a:r>
            <a:r>
              <a:rPr lang="en-US" dirty="0" smtClean="0">
                <a:latin typeface="+mj-lt"/>
              </a:rPr>
              <a:t>incentive</a:t>
            </a:r>
          </a:p>
          <a:p>
            <a:pPr lvl="1">
              <a:defRPr/>
            </a:pPr>
            <a:r>
              <a:rPr lang="en-US" dirty="0" smtClean="0">
                <a:latin typeface="+mj-lt"/>
              </a:rPr>
              <a:t>Utilize interns (request positions)</a:t>
            </a:r>
            <a:endParaRPr lang="en-US" dirty="0" smtClean="0">
              <a:latin typeface="+mj-lt"/>
            </a:endParaRPr>
          </a:p>
          <a:p>
            <a:pPr lvl="1">
              <a:defRPr/>
            </a:pPr>
            <a:r>
              <a:rPr lang="en-US" dirty="0" smtClean="0">
                <a:latin typeface="+mj-lt"/>
              </a:rPr>
              <a:t>NGS is exploring use of RTK</a:t>
            </a:r>
            <a:endParaRPr lang="en-US" dirty="0">
              <a:latin typeface="+mj-lt"/>
            </a:endParaRPr>
          </a:p>
        </p:txBody>
      </p:sp>
    </p:spTree>
    <p:extLst>
      <p:ext uri="{BB962C8B-B14F-4D97-AF65-F5344CB8AC3E}">
        <p14:creationId xmlns:p14="http://schemas.microsoft.com/office/powerpoint/2010/main" val="32080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845127"/>
            <a:ext cx="9282545" cy="5218883"/>
          </a:xfrm>
          <a:prstGeom prst="rect">
            <a:avLst/>
          </a:prstGeom>
        </p:spPr>
      </p:pic>
    </p:spTree>
    <p:extLst>
      <p:ext uri="{BB962C8B-B14F-4D97-AF65-F5344CB8AC3E}">
        <p14:creationId xmlns:p14="http://schemas.microsoft.com/office/powerpoint/2010/main" val="577619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4646"/>
          <a:stretch/>
        </p:blipFill>
        <p:spPr>
          <a:xfrm>
            <a:off x="-1826905" y="0"/>
            <a:ext cx="12792270" cy="6858000"/>
          </a:xfrm>
          <a:prstGeom prst="rect">
            <a:avLst/>
          </a:prstGeom>
        </p:spPr>
      </p:pic>
    </p:spTree>
    <p:extLst>
      <p:ext uri="{BB962C8B-B14F-4D97-AF65-F5344CB8AC3E}">
        <p14:creationId xmlns:p14="http://schemas.microsoft.com/office/powerpoint/2010/main" val="20148959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3575" y="-228600"/>
            <a:ext cx="13011150" cy="7315200"/>
          </a:xfrm>
          <a:prstGeom prst="rect">
            <a:avLst/>
          </a:prstGeom>
        </p:spPr>
      </p:pic>
      <p:sp>
        <p:nvSpPr>
          <p:cNvPr id="9" name="TextBox 1"/>
          <p:cNvSpPr txBox="1">
            <a:spLocks noChangeArrowheads="1"/>
          </p:cNvSpPr>
          <p:nvPr/>
        </p:nvSpPr>
        <p:spPr bwMode="auto">
          <a:xfrm rot="16200000">
            <a:off x="5136357" y="3425031"/>
            <a:ext cx="6858000" cy="769937"/>
          </a:xfrm>
          <a:prstGeom prst="rect">
            <a:avLst/>
          </a:prstGeom>
          <a:solidFill>
            <a:schemeClr val="accent1">
              <a:lumMod val="20000"/>
              <a:lumOff val="80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4400" dirty="0">
                <a:solidFill>
                  <a:schemeClr val="tx2"/>
                </a:solidFill>
                <a:latin typeface="Arial" charset="0"/>
              </a:rPr>
              <a:t>geodesy.noaa.gov</a:t>
            </a:r>
            <a:endParaRPr lang="en-US" sz="1600" dirty="0">
              <a:solidFill>
                <a:schemeClr val="tx2"/>
              </a:solidFill>
              <a:latin typeface="Arial" charset="0"/>
            </a:endParaRPr>
          </a:p>
        </p:txBody>
      </p:sp>
    </p:spTree>
    <p:extLst>
      <p:ext uri="{BB962C8B-B14F-4D97-AF65-F5344CB8AC3E}">
        <p14:creationId xmlns:p14="http://schemas.microsoft.com/office/powerpoint/2010/main" val="33384562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89665" y="0"/>
            <a:ext cx="12493662" cy="7024255"/>
          </a:xfrm>
          <a:prstGeom prst="rect">
            <a:avLst/>
          </a:prstGeom>
        </p:spPr>
      </p:pic>
    </p:spTree>
    <p:extLst>
      <p:ext uri="{BB962C8B-B14F-4D97-AF65-F5344CB8AC3E}">
        <p14:creationId xmlns:p14="http://schemas.microsoft.com/office/powerpoint/2010/main" val="20163762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latin typeface="+mj-lt"/>
            </a:endParaRPr>
          </a:p>
        </p:txBody>
      </p:sp>
      <p:sp>
        <p:nvSpPr>
          <p:cNvPr id="32771" name="Content Placeholder 2"/>
          <p:cNvSpPr>
            <a:spLocks noGrp="1"/>
          </p:cNvSpPr>
          <p:nvPr>
            <p:ph idx="1"/>
          </p:nvPr>
        </p:nvSpPr>
        <p:spPr/>
        <p:txBody>
          <a:bodyPr/>
          <a:lstStyle/>
          <a:p>
            <a:endParaRPr lang="en-US" altLang="en-US" smtClean="0"/>
          </a:p>
        </p:txBody>
      </p:sp>
      <p:pic>
        <p:nvPicPr>
          <p:cNvPr id="32772" name="Picture 5"/>
          <p:cNvPicPr>
            <a:picLocks noChangeAspect="1"/>
          </p:cNvPicPr>
          <p:nvPr/>
        </p:nvPicPr>
        <p:blipFill>
          <a:blip r:embed="rId2">
            <a:extLst>
              <a:ext uri="{28A0092B-C50C-407E-A947-70E740481C1C}">
                <a14:useLocalDpi xmlns:a14="http://schemas.microsoft.com/office/drawing/2010/main" val="0"/>
              </a:ext>
            </a:extLst>
          </a:blip>
          <a:srcRect l="15128" t="1474" r="15125" b="-1003"/>
          <a:stretch>
            <a:fillRect/>
          </a:stretch>
        </p:blipFill>
        <p:spPr bwMode="auto">
          <a:xfrm>
            <a:off x="34925" y="-120650"/>
            <a:ext cx="9074150" cy="728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49401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891" name="TextBox 1"/>
          <p:cNvSpPr txBox="1">
            <a:spLocks noChangeArrowheads="1"/>
          </p:cNvSpPr>
          <p:nvPr/>
        </p:nvSpPr>
        <p:spPr bwMode="auto">
          <a:xfrm>
            <a:off x="5672138" y="823913"/>
            <a:ext cx="31279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sz="2800" dirty="0" smtClean="0">
                <a:solidFill>
                  <a:schemeClr val="bg1"/>
                </a:solidFill>
                <a:latin typeface="Calibri" panose="020F0502020204030204" pitchFamily="34" charset="0"/>
                <a:ea typeface="ＭＳ Ｐゴシック" panose="020B0600070205080204" pitchFamily="34" charset="-128"/>
              </a:rPr>
              <a:t>Geospatial Summit</a:t>
            </a:r>
          </a:p>
          <a:p>
            <a:pPr marL="0" indent="0">
              <a:spcBef>
                <a:spcPct val="0"/>
              </a:spcBef>
              <a:buNone/>
            </a:pPr>
            <a:r>
              <a:rPr lang="en-US" altLang="en-US" sz="2800" dirty="0" smtClean="0">
                <a:solidFill>
                  <a:schemeClr val="bg1"/>
                </a:solidFill>
                <a:latin typeface="Calibri" panose="020F0502020204030204" pitchFamily="34" charset="0"/>
                <a:ea typeface="ＭＳ Ｐゴシック" panose="020B0600070205080204" pitchFamily="34" charset="-128"/>
              </a:rPr>
              <a:t>  May 6-7, 2019</a:t>
            </a:r>
          </a:p>
          <a:p>
            <a:pPr>
              <a:spcBef>
                <a:spcPct val="0"/>
              </a:spcBef>
            </a:pPr>
            <a:r>
              <a:rPr lang="en-US" altLang="en-US" sz="2800" dirty="0" err="1" smtClean="0">
                <a:solidFill>
                  <a:schemeClr val="bg1"/>
                </a:solidFill>
                <a:latin typeface="Calibri" panose="020F0502020204030204" pitchFamily="34" charset="0"/>
                <a:ea typeface="ＭＳ Ｐゴシック" panose="020B0600070205080204" pitchFamily="34" charset="-128"/>
              </a:rPr>
              <a:t>Vertcon</a:t>
            </a:r>
            <a:r>
              <a:rPr lang="en-US" altLang="en-US" sz="2800" dirty="0" smtClean="0">
                <a:solidFill>
                  <a:schemeClr val="bg1"/>
                </a:solidFill>
                <a:latin typeface="Calibri" panose="020F0502020204030204" pitchFamily="34" charset="0"/>
                <a:ea typeface="ＭＳ Ｐゴシック" panose="020B0600070205080204" pitchFamily="34" charset="-128"/>
              </a:rPr>
              <a:t> 3</a:t>
            </a:r>
          </a:p>
          <a:p>
            <a:pPr>
              <a:spcBef>
                <a:spcPct val="0"/>
              </a:spcBef>
            </a:pPr>
            <a:r>
              <a:rPr lang="en-US" altLang="en-US" sz="2800" dirty="0" smtClean="0">
                <a:solidFill>
                  <a:schemeClr val="bg1"/>
                </a:solidFill>
                <a:latin typeface="Calibri" panose="020F0502020204030204" pitchFamily="34" charset="0"/>
                <a:ea typeface="ＭＳ Ｐゴシック" panose="020B0600070205080204" pitchFamily="34" charset="-128"/>
              </a:rPr>
              <a:t>GRAV-D</a:t>
            </a:r>
            <a:endParaRPr lang="en-US" altLang="en-US" sz="2800" dirty="0">
              <a:solidFill>
                <a:schemeClr val="bg1"/>
              </a:solidFill>
              <a:latin typeface="Calibri" panose="020F0502020204030204" pitchFamily="34" charset="0"/>
              <a:ea typeface="ＭＳ Ｐゴシック" panose="020B0600070205080204" pitchFamily="34" charset="-128"/>
            </a:endParaRPr>
          </a:p>
        </p:txBody>
      </p:sp>
      <p:sp>
        <p:nvSpPr>
          <p:cNvPr id="37892" name="TextBox 5"/>
          <p:cNvSpPr txBox="1">
            <a:spLocks noChangeArrowheads="1"/>
          </p:cNvSpPr>
          <p:nvPr/>
        </p:nvSpPr>
        <p:spPr bwMode="auto">
          <a:xfrm>
            <a:off x="5794375" y="3282950"/>
            <a:ext cx="315753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dirty="0">
                <a:solidFill>
                  <a:schemeClr val="bg1"/>
                </a:solidFill>
                <a:latin typeface="Calibri" panose="020F0502020204030204" pitchFamily="34" charset="0"/>
                <a:ea typeface="ＭＳ Ｐゴシック" panose="020B0600070205080204" pitchFamily="34" charset="-128"/>
              </a:rPr>
              <a:t>NOAA Technical Report NOS NGS 62, “Blueprint for 2022, Part 1: Geometric Coordinates</a:t>
            </a:r>
          </a:p>
          <a:p>
            <a:pPr>
              <a:spcBef>
                <a:spcPct val="0"/>
              </a:spcBef>
              <a:buFontTx/>
              <a:buNone/>
            </a:pPr>
            <a:r>
              <a:rPr lang="en-US" altLang="en-US" sz="2000" dirty="0">
                <a:solidFill>
                  <a:schemeClr val="bg1"/>
                </a:solidFill>
                <a:latin typeface="Calibri" panose="020F0502020204030204" pitchFamily="34" charset="0"/>
                <a:ea typeface="ＭＳ Ｐゴシック" panose="020B0600070205080204" pitchFamily="34" charset="-128"/>
              </a:rPr>
              <a:t> </a:t>
            </a:r>
          </a:p>
          <a:p>
            <a:pPr>
              <a:spcBef>
                <a:spcPct val="0"/>
              </a:spcBef>
              <a:buFontTx/>
              <a:buNone/>
            </a:pPr>
            <a:r>
              <a:rPr lang="en-US" altLang="en-US" sz="2000" dirty="0">
                <a:solidFill>
                  <a:schemeClr val="bg1"/>
                </a:solidFill>
                <a:latin typeface="Calibri" panose="020F0502020204030204" pitchFamily="34" charset="0"/>
                <a:ea typeface="ＭＳ Ｐゴシック" panose="020B0600070205080204" pitchFamily="34" charset="-128"/>
              </a:rPr>
              <a:t>NOAA Technical Report NOS NGS 64, “Blueprint for 2022, Part 2: Geopotential </a:t>
            </a:r>
            <a:r>
              <a:rPr lang="en-US" altLang="en-US" sz="2000" dirty="0" smtClean="0">
                <a:solidFill>
                  <a:schemeClr val="bg1"/>
                </a:solidFill>
                <a:latin typeface="Calibri" panose="020F0502020204030204" pitchFamily="34" charset="0"/>
                <a:ea typeface="ＭＳ Ｐゴシック" panose="020B0600070205080204" pitchFamily="34" charset="-128"/>
              </a:rPr>
              <a:t>Coordinates</a:t>
            </a:r>
          </a:p>
          <a:p>
            <a:pPr>
              <a:spcBef>
                <a:spcPct val="0"/>
              </a:spcBef>
              <a:buFontTx/>
              <a:buNone/>
            </a:pPr>
            <a:endParaRPr lang="en-US" altLang="en-US" sz="2000" dirty="0">
              <a:solidFill>
                <a:schemeClr val="bg1"/>
              </a:solidFill>
              <a:latin typeface="Calibri" panose="020F0502020204030204" pitchFamily="34" charset="0"/>
              <a:ea typeface="ＭＳ Ｐゴシック" panose="020B0600070205080204" pitchFamily="34" charset="-128"/>
            </a:endParaRPr>
          </a:p>
          <a:p>
            <a:pPr>
              <a:spcBef>
                <a:spcPct val="0"/>
              </a:spcBef>
              <a:buFontTx/>
              <a:buNone/>
            </a:pPr>
            <a:r>
              <a:rPr lang="en-US" altLang="en-US" sz="2000" dirty="0" smtClean="0">
                <a:solidFill>
                  <a:schemeClr val="bg1"/>
                </a:solidFill>
                <a:latin typeface="Calibri" panose="020F0502020204030204" pitchFamily="34" charset="0"/>
                <a:ea typeface="ＭＳ Ｐゴシック" panose="020B0600070205080204" pitchFamily="34" charset="-128"/>
              </a:rPr>
              <a:t>Geodesy.noaa.gov</a:t>
            </a:r>
            <a:endParaRPr lang="en-US" altLang="en-US" sz="2000" dirty="0">
              <a:solidFill>
                <a:schemeClr val="bg1"/>
              </a:solidFill>
              <a:latin typeface="Calibri" panose="020F0502020204030204" pitchFamily="34" charset="0"/>
              <a:ea typeface="ＭＳ Ｐゴシック" panose="020B0600070205080204" pitchFamily="34" charset="-128"/>
            </a:endParaRP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pic>
        <p:nvPicPr>
          <p:cNvPr id="7" name="Picture 6"/>
          <p:cNvPicPr>
            <a:picLocks noChangeAspect="1"/>
          </p:cNvPicPr>
          <p:nvPr/>
        </p:nvPicPr>
        <p:blipFill rotWithShape="1">
          <a:blip r:embed="rId3"/>
          <a:srcRect l="12539" t="13166" r="63224" b="4433"/>
          <a:stretch/>
        </p:blipFill>
        <p:spPr>
          <a:xfrm>
            <a:off x="0" y="0"/>
            <a:ext cx="5256658" cy="7148711"/>
          </a:xfrm>
          <a:prstGeom prst="rect">
            <a:avLst/>
          </a:prstGeom>
        </p:spPr>
      </p:pic>
    </p:spTree>
    <p:extLst>
      <p:ext uri="{BB962C8B-B14F-4D97-AF65-F5344CB8AC3E}">
        <p14:creationId xmlns:p14="http://schemas.microsoft.com/office/powerpoint/2010/main" val="59951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9"/>
          <p:cNvSpPr>
            <a:spLocks noGrp="1"/>
          </p:cNvSpPr>
          <p:nvPr>
            <p:ph type="title"/>
          </p:nvPr>
        </p:nvSpPr>
        <p:spPr>
          <a:xfrm>
            <a:off x="425450" y="425450"/>
            <a:ext cx="8261350" cy="1174750"/>
          </a:xfrm>
        </p:spPr>
        <p:txBody>
          <a:bodyPr/>
          <a:lstStyle/>
          <a:p>
            <a:r>
              <a:rPr lang="en-US" altLang="en-US" dirty="0" smtClean="0">
                <a:latin typeface="+mj-lt"/>
              </a:rPr>
              <a:t>NSRS Modernization</a:t>
            </a:r>
            <a:br>
              <a:rPr lang="en-US" altLang="en-US" dirty="0" smtClean="0">
                <a:latin typeface="+mj-lt"/>
              </a:rPr>
            </a:br>
            <a:r>
              <a:rPr lang="en-US" altLang="en-US" dirty="0" smtClean="0">
                <a:latin typeface="+mj-lt"/>
              </a:rPr>
              <a:t>Who and What</a:t>
            </a:r>
          </a:p>
        </p:txBody>
      </p:sp>
      <p:sp>
        <p:nvSpPr>
          <p:cNvPr id="11" name="Content Placeholder 10"/>
          <p:cNvSpPr>
            <a:spLocks noGrp="1"/>
          </p:cNvSpPr>
          <p:nvPr>
            <p:ph idx="1"/>
          </p:nvPr>
        </p:nvSpPr>
        <p:spPr>
          <a:xfrm>
            <a:off x="317500" y="1709739"/>
            <a:ext cx="8477250" cy="4829175"/>
          </a:xfrm>
        </p:spPr>
        <p:txBody>
          <a:bodyPr>
            <a:normAutofit fontScale="85000" lnSpcReduction="20000"/>
          </a:bodyPr>
          <a:lstStyle/>
          <a:p>
            <a:pPr>
              <a:defRPr/>
            </a:pPr>
            <a:r>
              <a:rPr lang="en-US" dirty="0" smtClean="0">
                <a:latin typeface="+mj-lt"/>
              </a:rPr>
              <a:t>The </a:t>
            </a:r>
            <a:r>
              <a:rPr lang="en-US" b="1" dirty="0" smtClean="0">
                <a:solidFill>
                  <a:srgbClr val="C00000"/>
                </a:solidFill>
                <a:latin typeface="+mj-lt"/>
              </a:rPr>
              <a:t>National Geodetic Survey, </a:t>
            </a:r>
            <a:r>
              <a:rPr lang="en-US" dirty="0" smtClean="0">
                <a:latin typeface="+mj-lt"/>
              </a:rPr>
              <a:t>the federal agency responsible for establishing and maintain the positioning framework to support all federal civilian mapping and charting in the United States, is modernizing the </a:t>
            </a:r>
            <a:r>
              <a:rPr lang="en-US" b="1" dirty="0" smtClean="0">
                <a:solidFill>
                  <a:srgbClr val="C00000"/>
                </a:solidFill>
                <a:latin typeface="+mj-lt"/>
              </a:rPr>
              <a:t>National Spatial Reference System (NSRS). </a:t>
            </a:r>
          </a:p>
          <a:p>
            <a:pPr>
              <a:defRPr/>
            </a:pPr>
            <a:endParaRPr lang="en-US" sz="700" b="1" dirty="0" smtClean="0">
              <a:solidFill>
                <a:srgbClr val="C00000"/>
              </a:solidFill>
              <a:latin typeface="+mj-lt"/>
            </a:endParaRPr>
          </a:p>
          <a:p>
            <a:pPr>
              <a:defRPr/>
            </a:pPr>
            <a:r>
              <a:rPr lang="en-US" dirty="0" smtClean="0">
                <a:latin typeface="+mj-lt"/>
              </a:rPr>
              <a:t>What does this mean? </a:t>
            </a:r>
          </a:p>
          <a:p>
            <a:pPr lvl="1">
              <a:defRPr/>
            </a:pPr>
            <a:r>
              <a:rPr lang="en-US" dirty="0" smtClean="0">
                <a:latin typeface="+mj-lt"/>
              </a:rPr>
              <a:t>All </a:t>
            </a:r>
            <a:r>
              <a:rPr lang="en-US" dirty="0">
                <a:latin typeface="+mj-lt"/>
              </a:rPr>
              <a:t>horizontal and vertical </a:t>
            </a:r>
            <a:r>
              <a:rPr lang="en-US" dirty="0" err="1">
                <a:latin typeface="+mj-lt"/>
              </a:rPr>
              <a:t>datums</a:t>
            </a:r>
            <a:r>
              <a:rPr lang="en-US" dirty="0">
                <a:latin typeface="+mj-lt"/>
              </a:rPr>
              <a:t> in the </a:t>
            </a:r>
            <a:r>
              <a:rPr lang="en-US" dirty="0" smtClean="0">
                <a:latin typeface="+mj-lt"/>
              </a:rPr>
              <a:t>NSRS (NAD 83, </a:t>
            </a:r>
            <a:r>
              <a:rPr lang="en-US" dirty="0">
                <a:latin typeface="+mj-lt"/>
              </a:rPr>
              <a:t>NAVD </a:t>
            </a:r>
            <a:r>
              <a:rPr lang="en-US" dirty="0" smtClean="0">
                <a:latin typeface="+mj-lt"/>
              </a:rPr>
              <a:t>88, </a:t>
            </a:r>
            <a:r>
              <a:rPr lang="en-US" dirty="0">
                <a:latin typeface="+mj-lt"/>
              </a:rPr>
              <a:t>etc</a:t>
            </a:r>
            <a:r>
              <a:rPr lang="en-US" dirty="0" smtClean="0">
                <a:latin typeface="+mj-lt"/>
              </a:rPr>
              <a:t>.) will be updated with: </a:t>
            </a:r>
          </a:p>
          <a:p>
            <a:pPr lvl="2">
              <a:defRPr/>
            </a:pPr>
            <a:r>
              <a:rPr lang="en-US" dirty="0">
                <a:latin typeface="+mj-lt"/>
              </a:rPr>
              <a:t>Four (4) new Terrestrial Reference Frames of 2022</a:t>
            </a:r>
          </a:p>
          <a:p>
            <a:pPr lvl="2">
              <a:defRPr/>
            </a:pPr>
            <a:r>
              <a:rPr lang="en-US" dirty="0">
                <a:latin typeface="+mj-lt"/>
              </a:rPr>
              <a:t>North American-Pacific Geopotential Datum of </a:t>
            </a:r>
            <a:r>
              <a:rPr lang="en-US" dirty="0" smtClean="0">
                <a:latin typeface="+mj-lt"/>
              </a:rPr>
              <a:t>2022</a:t>
            </a:r>
          </a:p>
          <a:p>
            <a:pPr lvl="1">
              <a:defRPr/>
            </a:pPr>
            <a:r>
              <a:rPr lang="en-US" dirty="0" smtClean="0">
                <a:latin typeface="+mj-lt"/>
              </a:rPr>
              <a:t>New tools, products, services, and methodologies will be developed jointly to support the transition and access to an improved, modernized NSRS.</a:t>
            </a:r>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6</a:t>
            </a:fld>
            <a:endParaRPr lang="en-US"/>
          </a:p>
        </p:txBody>
      </p:sp>
    </p:spTree>
    <p:extLst>
      <p:ext uri="{BB962C8B-B14F-4D97-AF65-F5344CB8AC3E}">
        <p14:creationId xmlns:p14="http://schemas.microsoft.com/office/powerpoint/2010/main" val="453164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p:nvPr/>
        </p:nvSpPr>
        <p:spPr>
          <a:xfrm>
            <a:off x="457200" y="388074"/>
            <a:ext cx="8229600" cy="857400"/>
          </a:xfrm>
          <a:prstGeom prst="rect">
            <a:avLst/>
          </a:prstGeom>
          <a:noFill/>
          <a:ln>
            <a:noFill/>
          </a:ln>
        </p:spPr>
        <p:txBody>
          <a:bodyPr spcFirstLastPara="1" wrap="square" lIns="91425" tIns="45700" rIns="91425" bIns="45700" anchor="ctr" anchorCtr="0">
            <a:noAutofit/>
          </a:bodyPr>
          <a:lstStyle/>
          <a:p>
            <a:pPr algn="ctr">
              <a:spcBef>
                <a:spcPts val="0"/>
              </a:spcBef>
              <a:spcAft>
                <a:spcPts val="0"/>
              </a:spcAft>
              <a:buClr>
                <a:schemeClr val="dk1"/>
              </a:buClr>
            </a:pPr>
            <a:r>
              <a:rPr lang="en-US" sz="4400" dirty="0">
                <a:solidFill>
                  <a:schemeClr val="dk1"/>
                </a:solidFill>
                <a:latin typeface="+mj-lt"/>
                <a:ea typeface="Times New Roman"/>
                <a:cs typeface="Times New Roman"/>
                <a:sym typeface="Times New Roman"/>
              </a:rPr>
              <a:t>2019 Geospatial </a:t>
            </a:r>
            <a:r>
              <a:rPr lang="en-US" sz="4400" dirty="0" smtClean="0">
                <a:solidFill>
                  <a:schemeClr val="dk1"/>
                </a:solidFill>
                <a:latin typeface="+mj-lt"/>
                <a:ea typeface="Times New Roman"/>
                <a:cs typeface="Times New Roman"/>
                <a:sym typeface="Times New Roman"/>
              </a:rPr>
              <a:t>Summit</a:t>
            </a:r>
            <a:endParaRPr sz="4400" dirty="0">
              <a:solidFill>
                <a:schemeClr val="dk1"/>
              </a:solidFill>
              <a:latin typeface="+mj-lt"/>
              <a:ea typeface="Times New Roman"/>
              <a:cs typeface="Times New Roman"/>
              <a:sym typeface="Times New Roman"/>
            </a:endParaRPr>
          </a:p>
        </p:txBody>
      </p:sp>
      <p:sp>
        <p:nvSpPr>
          <p:cNvPr id="234" name="Google Shape;234;p33"/>
          <p:cNvSpPr txBox="1"/>
          <p:nvPr/>
        </p:nvSpPr>
        <p:spPr>
          <a:xfrm>
            <a:off x="886650" y="1873500"/>
            <a:ext cx="7188228" cy="4006800"/>
          </a:xfrm>
          <a:prstGeom prst="rect">
            <a:avLst/>
          </a:prstGeom>
          <a:noFill/>
          <a:ln>
            <a:noFill/>
          </a:ln>
        </p:spPr>
        <p:txBody>
          <a:bodyPr spcFirstLastPara="1" wrap="square" lIns="91425" tIns="91425" rIns="91425" bIns="91425" anchor="t" anchorCtr="0">
            <a:noAutofit/>
          </a:bodyPr>
          <a:lstStyle/>
          <a:p>
            <a:pPr>
              <a:spcBef>
                <a:spcPts val="0"/>
              </a:spcBef>
              <a:spcAft>
                <a:spcPts val="0"/>
              </a:spcAft>
              <a:buClr>
                <a:schemeClr val="dk1"/>
              </a:buClr>
              <a:buSzPts val="1100"/>
            </a:pPr>
            <a:r>
              <a:rPr lang="en-US" sz="2400" b="1" dirty="0">
                <a:solidFill>
                  <a:schemeClr val="dk1"/>
                </a:solidFill>
                <a:latin typeface="+mj-lt"/>
                <a:ea typeface="Times New Roman"/>
                <a:cs typeface="Times New Roman"/>
                <a:sym typeface="Times New Roman"/>
              </a:rPr>
              <a:t>Geospatial Summit</a:t>
            </a:r>
            <a:endParaRPr sz="2400" b="1" dirty="0">
              <a:solidFill>
                <a:schemeClr val="dk1"/>
              </a:solidFill>
              <a:latin typeface="+mj-lt"/>
              <a:ea typeface="Times New Roman"/>
              <a:cs typeface="Times New Roman"/>
              <a:sym typeface="Times New Roman"/>
            </a:endParaRPr>
          </a:p>
          <a:p>
            <a:pPr>
              <a:spcBef>
                <a:spcPts val="1000"/>
              </a:spcBef>
              <a:spcAft>
                <a:spcPts val="0"/>
              </a:spcAft>
            </a:pPr>
            <a:r>
              <a:rPr lang="en-US" sz="2400" b="1" dirty="0">
                <a:solidFill>
                  <a:schemeClr val="dk1"/>
                </a:solidFill>
                <a:latin typeface="+mj-lt"/>
                <a:ea typeface="Times New Roman"/>
                <a:cs typeface="Times New Roman"/>
                <a:sym typeface="Times New Roman"/>
              </a:rPr>
              <a:t>Dates:  </a:t>
            </a:r>
            <a:r>
              <a:rPr lang="en-US" sz="2400" dirty="0">
                <a:solidFill>
                  <a:schemeClr val="dk1"/>
                </a:solidFill>
                <a:latin typeface="+mj-lt"/>
                <a:ea typeface="Times New Roman"/>
                <a:cs typeface="Times New Roman"/>
                <a:sym typeface="Times New Roman"/>
              </a:rPr>
              <a:t>May 6 - May 7, </a:t>
            </a:r>
            <a:r>
              <a:rPr lang="en-US" sz="2400" dirty="0" smtClean="0">
                <a:solidFill>
                  <a:schemeClr val="dk1"/>
                </a:solidFill>
                <a:latin typeface="+mj-lt"/>
                <a:ea typeface="Times New Roman"/>
                <a:cs typeface="Times New Roman"/>
                <a:sym typeface="Times New Roman"/>
              </a:rPr>
              <a:t>2019</a:t>
            </a:r>
            <a:endParaRPr sz="2400" dirty="0">
              <a:solidFill>
                <a:schemeClr val="dk1"/>
              </a:solidFill>
              <a:latin typeface="+mj-lt"/>
              <a:ea typeface="Times New Roman"/>
              <a:cs typeface="Times New Roman"/>
              <a:sym typeface="Times New Roman"/>
            </a:endParaRPr>
          </a:p>
          <a:p>
            <a:pPr>
              <a:spcBef>
                <a:spcPts val="1000"/>
              </a:spcBef>
              <a:spcAft>
                <a:spcPts val="0"/>
              </a:spcAft>
              <a:buClr>
                <a:schemeClr val="dk1"/>
              </a:buClr>
              <a:buSzPts val="1100"/>
            </a:pPr>
            <a:r>
              <a:rPr lang="en-US" sz="2400" b="1" dirty="0">
                <a:solidFill>
                  <a:schemeClr val="dk1"/>
                </a:solidFill>
                <a:latin typeface="+mj-lt"/>
                <a:ea typeface="Times New Roman"/>
                <a:cs typeface="Times New Roman"/>
                <a:sym typeface="Times New Roman"/>
              </a:rPr>
              <a:t>Location:  </a:t>
            </a:r>
            <a:r>
              <a:rPr lang="en-US" sz="2400" dirty="0">
                <a:solidFill>
                  <a:schemeClr val="dk1"/>
                </a:solidFill>
                <a:latin typeface="+mj-lt"/>
                <a:ea typeface="Times New Roman"/>
                <a:cs typeface="Times New Roman"/>
                <a:sym typeface="Times New Roman"/>
              </a:rPr>
              <a:t>Silver Spring Civic Center</a:t>
            </a:r>
            <a:endParaRPr sz="2400" dirty="0">
              <a:solidFill>
                <a:schemeClr val="dk1"/>
              </a:solidFill>
              <a:latin typeface="+mj-lt"/>
              <a:ea typeface="Times New Roman"/>
              <a:cs typeface="Times New Roman"/>
              <a:sym typeface="Times New Roman"/>
            </a:endParaRPr>
          </a:p>
          <a:p>
            <a:pPr>
              <a:spcBef>
                <a:spcPts val="1000"/>
              </a:spcBef>
              <a:spcAft>
                <a:spcPts val="0"/>
              </a:spcAft>
              <a:buClr>
                <a:schemeClr val="dk1"/>
              </a:buClr>
              <a:buSzPts val="1100"/>
            </a:pPr>
            <a:r>
              <a:rPr lang="en-US" sz="2400" b="1" dirty="0">
                <a:solidFill>
                  <a:schemeClr val="dk1"/>
                </a:solidFill>
                <a:latin typeface="+mj-lt"/>
                <a:ea typeface="Times New Roman"/>
                <a:cs typeface="Times New Roman"/>
                <a:sym typeface="Times New Roman"/>
              </a:rPr>
              <a:t>Invitees:  </a:t>
            </a:r>
            <a:r>
              <a:rPr lang="en-US" sz="2400" dirty="0">
                <a:solidFill>
                  <a:schemeClr val="dk1"/>
                </a:solidFill>
                <a:latin typeface="+mj-lt"/>
                <a:ea typeface="Times New Roman"/>
                <a:cs typeface="Times New Roman"/>
                <a:sym typeface="Times New Roman"/>
              </a:rPr>
              <a:t>NSRS users plus NGS Subject Matter </a:t>
            </a:r>
            <a:r>
              <a:rPr lang="en-US" sz="2400" dirty="0" smtClean="0">
                <a:solidFill>
                  <a:schemeClr val="dk1"/>
                </a:solidFill>
                <a:latin typeface="+mj-lt"/>
                <a:ea typeface="Times New Roman"/>
                <a:cs typeface="Times New Roman"/>
                <a:sym typeface="Times New Roman"/>
              </a:rPr>
              <a:t>Experts</a:t>
            </a:r>
            <a:endParaRPr sz="2400" dirty="0">
              <a:solidFill>
                <a:schemeClr val="dk1"/>
              </a:solidFill>
              <a:latin typeface="+mj-lt"/>
              <a:ea typeface="Times New Roman"/>
              <a:cs typeface="Times New Roman"/>
              <a:sym typeface="Times New Roman"/>
            </a:endParaRPr>
          </a:p>
        </p:txBody>
      </p:sp>
      <p:pic>
        <p:nvPicPr>
          <p:cNvPr id="236" name="Google Shape;236;p33"/>
          <p:cNvPicPr preferRelativeResize="0">
            <a:picLocks noChangeAspect="1"/>
          </p:cNvPicPr>
          <p:nvPr/>
        </p:nvPicPr>
        <p:blipFill>
          <a:blip r:embed="rId3">
            <a:alphaModFix/>
          </a:blip>
          <a:stretch>
            <a:fillRect/>
          </a:stretch>
        </p:blipFill>
        <p:spPr>
          <a:xfrm>
            <a:off x="886650" y="4551597"/>
            <a:ext cx="7188228" cy="2055580"/>
          </a:xfrm>
          <a:prstGeom prst="rect">
            <a:avLst/>
          </a:prstGeom>
          <a:noFill/>
          <a:ln>
            <a:noFill/>
          </a:ln>
        </p:spPr>
      </p:pic>
      <p:sp>
        <p:nvSpPr>
          <p:cNvPr id="237" name="Google Shape;237;p33"/>
          <p:cNvSpPr txBox="1"/>
          <p:nvPr/>
        </p:nvSpPr>
        <p:spPr>
          <a:xfrm>
            <a:off x="96000" y="1283274"/>
            <a:ext cx="8952000" cy="3522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US" b="1" dirty="0">
                <a:solidFill>
                  <a:srgbClr val="C00000"/>
                </a:solidFill>
                <a:latin typeface="+mj-lt"/>
              </a:rPr>
              <a:t>SAVE THE </a:t>
            </a:r>
            <a:r>
              <a:rPr lang="en-US" b="1" dirty="0" smtClean="0">
                <a:solidFill>
                  <a:srgbClr val="C00000"/>
                </a:solidFill>
                <a:latin typeface="+mj-lt"/>
              </a:rPr>
              <a:t>DATE!</a:t>
            </a:r>
            <a:endParaRPr b="1" dirty="0">
              <a:solidFill>
                <a:srgbClr val="C00000"/>
              </a:solidFill>
              <a:latin typeface="+mj-lt"/>
            </a:endParaRPr>
          </a:p>
        </p:txBody>
      </p:sp>
      <p:sp>
        <p:nvSpPr>
          <p:cNvPr id="3" name="Slide Number Placeholder 2"/>
          <p:cNvSpPr>
            <a:spLocks noGrp="1"/>
          </p:cNvSpPr>
          <p:nvPr>
            <p:ph type="sldNum" idx="12"/>
          </p:nvPr>
        </p:nvSpPr>
        <p:spPr/>
        <p:txBody>
          <a:bodyPr/>
          <a:lstStyle/>
          <a:p>
            <a:fld id="{00000000-1234-1234-1234-123412341234}" type="slidenum">
              <a:rPr lang="en-US" smtClean="0"/>
              <a:pPr/>
              <a:t>60</a:t>
            </a:fld>
            <a:endParaRPr lang="en-US"/>
          </a:p>
        </p:txBody>
      </p:sp>
    </p:spTree>
    <p:extLst>
      <p:ext uri="{BB962C8B-B14F-4D97-AF65-F5344CB8AC3E}">
        <p14:creationId xmlns:p14="http://schemas.microsoft.com/office/powerpoint/2010/main" val="4205140651"/>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latin typeface="+mj-lt"/>
            </a:endParaRPr>
          </a:p>
        </p:txBody>
      </p:sp>
      <p:sp>
        <p:nvSpPr>
          <p:cNvPr id="32771" name="Content Placeholder 2"/>
          <p:cNvSpPr>
            <a:spLocks noGrp="1"/>
          </p:cNvSpPr>
          <p:nvPr>
            <p:ph idx="1"/>
          </p:nvPr>
        </p:nvSpPr>
        <p:spPr/>
        <p:txBody>
          <a:bodyPr/>
          <a:lstStyle/>
          <a:p>
            <a:endParaRPr lang="en-US" altLang="en-US" smtClean="0"/>
          </a:p>
        </p:txBody>
      </p:sp>
      <p:pic>
        <p:nvPicPr>
          <p:cNvPr id="32772" name="Picture 5"/>
          <p:cNvPicPr>
            <a:picLocks noChangeAspect="1"/>
          </p:cNvPicPr>
          <p:nvPr/>
        </p:nvPicPr>
        <p:blipFill>
          <a:blip r:embed="rId2">
            <a:extLst>
              <a:ext uri="{28A0092B-C50C-407E-A947-70E740481C1C}">
                <a14:useLocalDpi xmlns:a14="http://schemas.microsoft.com/office/drawing/2010/main" val="0"/>
              </a:ext>
            </a:extLst>
          </a:blip>
          <a:srcRect l="15128" t="1474" r="15125" b="-1003"/>
          <a:stretch>
            <a:fillRect/>
          </a:stretch>
        </p:blipFill>
        <p:spPr bwMode="auto">
          <a:xfrm>
            <a:off x="34925" y="-120650"/>
            <a:ext cx="9074150" cy="728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26200" t="51799" r="20770" b="11648"/>
          <a:stretch/>
        </p:blipFill>
        <p:spPr>
          <a:xfrm>
            <a:off x="-1029717" y="1189254"/>
            <a:ext cx="9979754" cy="3867655"/>
          </a:xfrm>
          <a:prstGeom prst="rect">
            <a:avLst/>
          </a:prstGeom>
        </p:spPr>
      </p:pic>
      <p:sp>
        <p:nvSpPr>
          <p:cNvPr id="3" name="TextBox 2"/>
          <p:cNvSpPr txBox="1"/>
          <p:nvPr/>
        </p:nvSpPr>
        <p:spPr>
          <a:xfrm>
            <a:off x="1011382" y="5056909"/>
            <a:ext cx="6982691" cy="2554545"/>
          </a:xfrm>
          <a:prstGeom prst="rect">
            <a:avLst/>
          </a:prstGeom>
          <a:solidFill>
            <a:schemeClr val="bg1"/>
          </a:solidFill>
        </p:spPr>
        <p:txBody>
          <a:bodyPr wrap="square" rtlCol="0">
            <a:spAutoFit/>
          </a:bodyPr>
          <a:lstStyle/>
          <a:p>
            <a:pPr algn="ctr"/>
            <a:endParaRPr lang="en-US" sz="3200" b="1" dirty="0" smtClean="0"/>
          </a:p>
          <a:p>
            <a:pPr algn="ctr"/>
            <a:r>
              <a:rPr lang="en-US" sz="3200" b="1" dirty="0" smtClean="0"/>
              <a:t>New Subscription Service </a:t>
            </a:r>
          </a:p>
          <a:p>
            <a:pPr algn="ctr"/>
            <a:r>
              <a:rPr lang="en-US" sz="3200" b="1" dirty="0" smtClean="0"/>
              <a:t>GPS on Bench Marks</a:t>
            </a:r>
          </a:p>
          <a:p>
            <a:endParaRPr lang="en-US" sz="3200" b="1" dirty="0"/>
          </a:p>
          <a:p>
            <a:endParaRPr lang="en-US" sz="3200" b="1" dirty="0"/>
          </a:p>
        </p:txBody>
      </p:sp>
    </p:spTree>
    <p:extLst>
      <p:ext uri="{BB962C8B-B14F-4D97-AF65-F5344CB8AC3E}">
        <p14:creationId xmlns:p14="http://schemas.microsoft.com/office/powerpoint/2010/main" val="3283531609"/>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Next steps and Future</a:t>
            </a:r>
            <a:endParaRPr lang="en-US" dirty="0">
              <a:latin typeface="+mj-lt"/>
            </a:endParaRPr>
          </a:p>
        </p:txBody>
      </p:sp>
      <p:sp>
        <p:nvSpPr>
          <p:cNvPr id="3" name="Content Placeholder 2"/>
          <p:cNvSpPr>
            <a:spLocks noGrp="1"/>
          </p:cNvSpPr>
          <p:nvPr>
            <p:ph idx="1"/>
          </p:nvPr>
        </p:nvSpPr>
        <p:spPr/>
        <p:txBody>
          <a:bodyPr>
            <a:normAutofit lnSpcReduction="10000"/>
          </a:bodyPr>
          <a:lstStyle/>
          <a:p>
            <a:pPr>
              <a:defRPr/>
            </a:pPr>
            <a:r>
              <a:rPr lang="en-US" dirty="0" smtClean="0">
                <a:latin typeface="+mj-lt"/>
              </a:rPr>
              <a:t>SPCS 2022</a:t>
            </a:r>
          </a:p>
          <a:p>
            <a:pPr lvl="1">
              <a:defRPr/>
            </a:pPr>
            <a:r>
              <a:rPr lang="en-US" dirty="0" smtClean="0">
                <a:latin typeface="+mj-lt"/>
              </a:rPr>
              <a:t>Consensus needed across the State</a:t>
            </a:r>
          </a:p>
          <a:p>
            <a:pPr lvl="1">
              <a:defRPr/>
            </a:pPr>
            <a:r>
              <a:rPr lang="en-US" dirty="0">
                <a:latin typeface="+mj-lt"/>
              </a:rPr>
              <a:t> 4</a:t>
            </a:r>
            <a:r>
              <a:rPr lang="en-US" dirty="0" smtClean="0">
                <a:latin typeface="+mj-lt"/>
              </a:rPr>
              <a:t> existing zones, 1 zone, </a:t>
            </a:r>
            <a:r>
              <a:rPr lang="en-US" dirty="0" smtClean="0">
                <a:latin typeface="+mj-lt"/>
              </a:rPr>
              <a:t>LDPs, Special Zones</a:t>
            </a:r>
            <a:r>
              <a:rPr lang="en-US" dirty="0" smtClean="0">
                <a:latin typeface="+mj-lt"/>
              </a:rPr>
              <a:t>?</a:t>
            </a:r>
            <a:endParaRPr lang="en-US" dirty="0" smtClean="0">
              <a:latin typeface="+mj-lt"/>
            </a:endParaRPr>
          </a:p>
          <a:p>
            <a:pPr>
              <a:defRPr/>
            </a:pPr>
            <a:r>
              <a:rPr lang="en-US" dirty="0" smtClean="0">
                <a:latin typeface="+mj-lt"/>
              </a:rPr>
              <a:t>GPS on BM for transformation tools</a:t>
            </a:r>
          </a:p>
          <a:p>
            <a:pPr lvl="1">
              <a:defRPr/>
            </a:pPr>
            <a:r>
              <a:rPr lang="en-US" dirty="0" smtClean="0">
                <a:latin typeface="+mj-lt"/>
              </a:rPr>
              <a:t>Need GIS communities assistance in identifying whether marks are in place and good for GPS</a:t>
            </a:r>
          </a:p>
          <a:p>
            <a:pPr lvl="1">
              <a:defRPr/>
            </a:pPr>
            <a:r>
              <a:rPr lang="en-US" dirty="0" smtClean="0">
                <a:latin typeface="+mj-lt"/>
              </a:rPr>
              <a:t>Interns</a:t>
            </a:r>
          </a:p>
          <a:p>
            <a:pPr lvl="1">
              <a:defRPr/>
            </a:pPr>
            <a:r>
              <a:rPr lang="en-US" dirty="0" smtClean="0">
                <a:latin typeface="+mj-lt"/>
              </a:rPr>
              <a:t>RTK</a:t>
            </a:r>
          </a:p>
          <a:p>
            <a:pPr>
              <a:defRPr/>
            </a:pPr>
            <a:r>
              <a:rPr lang="en-US" dirty="0" smtClean="0">
                <a:latin typeface="+mj-lt"/>
              </a:rPr>
              <a:t>???</a:t>
            </a:r>
          </a:p>
          <a:p>
            <a:pPr>
              <a:defRPr/>
            </a:pPr>
            <a:endParaRPr lang="en-US" dirty="0">
              <a:latin typeface="+mj-lt"/>
            </a:endParaRPr>
          </a:p>
        </p:txBody>
      </p:sp>
    </p:spTree>
    <p:extLst>
      <p:ext uri="{BB962C8B-B14F-4D97-AF65-F5344CB8AC3E}">
        <p14:creationId xmlns:p14="http://schemas.microsoft.com/office/powerpoint/2010/main" val="4207387861"/>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8863" y="2438400"/>
            <a:ext cx="4486275" cy="1323975"/>
          </a:xfrm>
          <a:prstGeom prst="rect">
            <a:avLst/>
          </a:prstGeom>
          <a:noFill/>
        </p:spPr>
        <p:txBody>
          <a:bodyPr wrap="none">
            <a:spAutoFit/>
          </a:bodyPr>
          <a:lstStyle/>
          <a:p>
            <a:pPr algn="r" eaLnBrk="1" fontAlgn="auto" hangingPunct="1">
              <a:spcBef>
                <a:spcPts val="0"/>
              </a:spcBef>
              <a:spcAft>
                <a:spcPts val="0"/>
              </a:spcAft>
              <a:defRPr/>
            </a:pPr>
            <a:r>
              <a:rPr lang="en-US" sz="8000" dirty="0">
                <a:solidFill>
                  <a:schemeClr val="tx2">
                    <a:lumMod val="50000"/>
                  </a:schemeClr>
                </a:solidFill>
                <a:latin typeface="+mn-lt"/>
              </a:rPr>
              <a:t>Thank you</a:t>
            </a:r>
            <a:endParaRPr lang="en-US" sz="8000" dirty="0">
              <a:solidFill>
                <a:schemeClr val="tx2">
                  <a:lumMod val="50000"/>
                </a:schemeClr>
              </a:solidFill>
              <a:latin typeface="Lucida Fax" panose="02060602050505020204" pitchFamily="18" charset="0"/>
            </a:endParaRPr>
          </a:p>
        </p:txBody>
      </p:sp>
      <p:sp>
        <p:nvSpPr>
          <p:cNvPr id="6" name="TextBox 5"/>
          <p:cNvSpPr txBox="1"/>
          <p:nvPr/>
        </p:nvSpPr>
        <p:spPr>
          <a:xfrm>
            <a:off x="1720850" y="1054100"/>
            <a:ext cx="5865813" cy="584200"/>
          </a:xfrm>
          <a:prstGeom prst="rect">
            <a:avLst/>
          </a:prstGeom>
          <a:noFill/>
        </p:spPr>
        <p:txBody>
          <a:bodyPr wrap="none" anchor="ctr">
            <a:spAutoFit/>
          </a:bodyPr>
          <a:lstStyle/>
          <a:p>
            <a:pPr algn="ctr" eaLnBrk="1" fontAlgn="auto" hangingPunct="1">
              <a:spcBef>
                <a:spcPts val="0"/>
              </a:spcBef>
              <a:spcAft>
                <a:spcPts val="0"/>
              </a:spcAft>
              <a:defRPr/>
            </a:pPr>
            <a:r>
              <a:rPr lang="en-US" sz="3200" b="1" dirty="0">
                <a:solidFill>
                  <a:schemeClr val="tx2">
                    <a:lumMod val="50000"/>
                  </a:schemeClr>
                </a:solidFill>
                <a:latin typeface="+mn-lt"/>
              </a:rPr>
              <a:t>NOAA’s National Geodetic Survey</a:t>
            </a:r>
            <a:endParaRPr lang="en-US" sz="7200" b="1" dirty="0">
              <a:solidFill>
                <a:schemeClr val="tx2">
                  <a:lumMod val="50000"/>
                </a:schemeClr>
              </a:solidFill>
              <a:latin typeface="+mn-lt"/>
            </a:endParaRPr>
          </a:p>
        </p:txBody>
      </p:sp>
      <p:sp>
        <p:nvSpPr>
          <p:cNvPr id="5" name="TextBox 4"/>
          <p:cNvSpPr txBox="1"/>
          <p:nvPr/>
        </p:nvSpPr>
        <p:spPr>
          <a:xfrm>
            <a:off x="381000" y="4740436"/>
            <a:ext cx="3668761" cy="1631216"/>
          </a:xfrm>
          <a:prstGeom prst="rect">
            <a:avLst/>
          </a:prstGeom>
          <a:noFill/>
        </p:spPr>
        <p:txBody>
          <a:bodyPr wrap="none" anchor="ctr">
            <a:spAutoFit/>
          </a:bodyPr>
          <a:lstStyle/>
          <a:p>
            <a:pPr eaLnBrk="1" fontAlgn="auto" hangingPunct="1">
              <a:spcBef>
                <a:spcPts val="0"/>
              </a:spcBef>
              <a:spcAft>
                <a:spcPts val="0"/>
              </a:spcAft>
              <a:defRPr/>
            </a:pPr>
            <a:r>
              <a:rPr lang="en-US" sz="2000" dirty="0">
                <a:latin typeface="+mn-lt"/>
              </a:rPr>
              <a:t>Pam Fromhertz</a:t>
            </a:r>
          </a:p>
          <a:p>
            <a:pPr eaLnBrk="1" fontAlgn="auto" hangingPunct="1">
              <a:spcBef>
                <a:spcPts val="0"/>
              </a:spcBef>
              <a:spcAft>
                <a:spcPts val="0"/>
              </a:spcAft>
              <a:defRPr/>
            </a:pPr>
            <a:r>
              <a:rPr lang="en-US" sz="2000" dirty="0">
                <a:latin typeface="+mn-lt"/>
              </a:rPr>
              <a:t>Rocky Mountain Regional Advisor</a:t>
            </a:r>
          </a:p>
          <a:p>
            <a:pPr eaLnBrk="1" fontAlgn="auto" hangingPunct="1">
              <a:spcBef>
                <a:spcPts val="0"/>
              </a:spcBef>
              <a:spcAft>
                <a:spcPts val="0"/>
              </a:spcAft>
              <a:defRPr/>
            </a:pPr>
            <a:r>
              <a:rPr lang="en-US" sz="2000" dirty="0" smtClean="0">
                <a:latin typeface="+mn-lt"/>
                <a:hlinkClick r:id="rId2"/>
              </a:rPr>
              <a:t>Pamela.Fromhertz@noaa.gov</a:t>
            </a:r>
            <a:endParaRPr lang="en-US" sz="2000" dirty="0" smtClean="0">
              <a:latin typeface="+mn-lt"/>
            </a:endParaRPr>
          </a:p>
          <a:p>
            <a:pPr fontAlgn="auto">
              <a:spcBef>
                <a:spcPts val="0"/>
              </a:spcBef>
              <a:spcAft>
                <a:spcPts val="0"/>
              </a:spcAft>
              <a:defRPr/>
            </a:pPr>
            <a:r>
              <a:rPr lang="en-US" sz="2000" dirty="0">
                <a:latin typeface="+mn-lt"/>
              </a:rPr>
              <a:t>240-988-6363</a:t>
            </a:r>
          </a:p>
          <a:p>
            <a:pPr eaLnBrk="1" fontAlgn="auto" hangingPunct="1">
              <a:spcBef>
                <a:spcPts val="0"/>
              </a:spcBef>
              <a:spcAft>
                <a:spcPts val="0"/>
              </a:spcAft>
              <a:defRPr/>
            </a:pPr>
            <a:r>
              <a:rPr lang="en-US" sz="2000" dirty="0" smtClean="0">
                <a:latin typeface="+mn-lt"/>
              </a:rPr>
              <a:t>Geodesy.noaa.gov</a:t>
            </a:r>
            <a:endParaRPr lang="en-US" sz="2000" dirty="0">
              <a:latin typeface="+mn-lt"/>
            </a:endParaRPr>
          </a:p>
        </p:txBody>
      </p:sp>
      <p:sp>
        <p:nvSpPr>
          <p:cNvPr id="8" name="TextBox 7"/>
          <p:cNvSpPr txBox="1"/>
          <p:nvPr/>
        </p:nvSpPr>
        <p:spPr>
          <a:xfrm>
            <a:off x="5562600" y="4741131"/>
            <a:ext cx="3511089" cy="1323439"/>
          </a:xfrm>
          <a:prstGeom prst="rect">
            <a:avLst/>
          </a:prstGeom>
          <a:noFill/>
        </p:spPr>
        <p:txBody>
          <a:bodyPr wrap="none" anchor="ctr">
            <a:spAutoFit/>
          </a:bodyPr>
          <a:lstStyle/>
          <a:p>
            <a:pPr eaLnBrk="1" fontAlgn="auto" hangingPunct="1">
              <a:spcBef>
                <a:spcPts val="0"/>
              </a:spcBef>
              <a:spcAft>
                <a:spcPts val="0"/>
              </a:spcAft>
              <a:defRPr/>
            </a:pPr>
            <a:r>
              <a:rPr lang="en-US" sz="2000" dirty="0" smtClean="0">
                <a:solidFill>
                  <a:schemeClr val="tx2">
                    <a:lumMod val="50000"/>
                  </a:schemeClr>
                </a:solidFill>
                <a:latin typeface="+mn-lt"/>
              </a:rPr>
              <a:t>Mark </a:t>
            </a:r>
            <a:r>
              <a:rPr lang="en-US" sz="2000" dirty="0" err="1" smtClean="0">
                <a:solidFill>
                  <a:schemeClr val="tx2">
                    <a:lumMod val="50000"/>
                  </a:schemeClr>
                </a:solidFill>
                <a:latin typeface="+mn-lt"/>
              </a:rPr>
              <a:t>Corbridge</a:t>
            </a: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smtClean="0">
                <a:solidFill>
                  <a:schemeClr val="tx2">
                    <a:lumMod val="50000"/>
                  </a:schemeClr>
                </a:solidFill>
                <a:latin typeface="+mn-lt"/>
              </a:rPr>
              <a:t>WY NGS Geodetic Coordinator</a:t>
            </a:r>
          </a:p>
          <a:p>
            <a:pPr eaLnBrk="1" fontAlgn="auto" hangingPunct="1">
              <a:spcBef>
                <a:spcPts val="0"/>
              </a:spcBef>
              <a:spcAft>
                <a:spcPts val="0"/>
              </a:spcAft>
              <a:defRPr/>
            </a:pPr>
            <a:r>
              <a:rPr lang="en-US" sz="2000" dirty="0" smtClean="0">
                <a:solidFill>
                  <a:schemeClr val="tx2">
                    <a:lumMod val="50000"/>
                  </a:schemeClr>
                </a:solidFill>
                <a:latin typeface="+mn-lt"/>
                <a:hlinkClick r:id="rId3"/>
              </a:rPr>
              <a:t>WYNGScoordinator@gmail.com</a:t>
            </a:r>
            <a:endParaRPr lang="en-US" sz="2000" dirty="0" smtClean="0">
              <a:solidFill>
                <a:schemeClr val="tx2">
                  <a:lumMod val="50000"/>
                </a:schemeClr>
              </a:solidFill>
              <a:latin typeface="+mn-lt"/>
            </a:endParaRPr>
          </a:p>
          <a:p>
            <a:pPr eaLnBrk="1" fontAlgn="auto" hangingPunct="1">
              <a:spcBef>
                <a:spcPts val="0"/>
              </a:spcBef>
              <a:spcAft>
                <a:spcPts val="0"/>
              </a:spcAft>
              <a:defRPr/>
            </a:pPr>
            <a:r>
              <a:rPr lang="en-US" sz="2000" dirty="0"/>
              <a:t>(307) 777-4123</a:t>
            </a:r>
            <a:endParaRPr lang="en-US" sz="2000" dirty="0">
              <a:solidFill>
                <a:schemeClr val="tx2">
                  <a:lumMod val="50000"/>
                </a:schemeClr>
              </a:solidFill>
              <a:latin typeface="+mn-lt"/>
            </a:endParaRPr>
          </a:p>
        </p:txBody>
      </p:sp>
    </p:spTree>
    <p:extLst>
      <p:ext uri="{BB962C8B-B14F-4D97-AF65-F5344CB8AC3E}">
        <p14:creationId xmlns:p14="http://schemas.microsoft.com/office/powerpoint/2010/main" val="67062002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ctrTitle"/>
          </p:nvPr>
        </p:nvSpPr>
        <p:spPr>
          <a:xfrm>
            <a:off x="152400" y="228600"/>
            <a:ext cx="8915400" cy="914400"/>
          </a:xfrm>
        </p:spPr>
        <p:txBody>
          <a:bodyPr/>
          <a:lstStyle/>
          <a:p>
            <a:pPr eaLnBrk="1" hangingPunct="1"/>
            <a:r>
              <a:rPr lang="en-US" altLang="en-US" dirty="0" smtClean="0">
                <a:latin typeface="+mj-lt"/>
                <a:cs typeface="Arial" panose="020B0604020202020204" pitchFamily="34" charset="0"/>
              </a:rPr>
              <a:t>What life will be like in the future</a:t>
            </a:r>
          </a:p>
        </p:txBody>
      </p:sp>
      <p:sp>
        <p:nvSpPr>
          <p:cNvPr id="33795" name="Rectangle 5"/>
          <p:cNvSpPr>
            <a:spLocks noGrp="1"/>
          </p:cNvSpPr>
          <p:nvPr>
            <p:ph type="subTitle" idx="1"/>
          </p:nvPr>
        </p:nvSpPr>
        <p:spPr>
          <a:xfrm>
            <a:off x="1000125" y="2925762"/>
            <a:ext cx="5905500" cy="4070350"/>
          </a:xfrm>
        </p:spPr>
        <p:txBody>
          <a:bodyPr/>
          <a:lstStyle/>
          <a:p>
            <a:pPr algn="l" eaLnBrk="1" hangingPunct="1">
              <a:defRPr/>
            </a:pPr>
            <a:r>
              <a:rPr lang="en-US" altLang="en-US" sz="2400" b="1" dirty="0" smtClean="0">
                <a:solidFill>
                  <a:schemeClr val="tx1"/>
                </a:solidFill>
                <a:latin typeface="+mj-lt"/>
                <a:ea typeface="ＭＳ Ｐゴシック" charset="0"/>
                <a:cs typeface="Arial" charset="0"/>
              </a:rPr>
              <a:t>Vastly </a:t>
            </a:r>
            <a:r>
              <a:rPr lang="en-US" altLang="en-US" sz="2400" b="1" dirty="0">
                <a:solidFill>
                  <a:schemeClr val="tx1"/>
                </a:solidFill>
                <a:latin typeface="+mj-lt"/>
                <a:ea typeface="ＭＳ Ｐゴシック" charset="0"/>
                <a:cs typeface="Arial" charset="0"/>
              </a:rPr>
              <a:t>improved flood plain </a:t>
            </a:r>
            <a:r>
              <a:rPr lang="en-US" altLang="en-US" sz="2400" b="1" dirty="0" smtClean="0">
                <a:solidFill>
                  <a:schemeClr val="tx1"/>
                </a:solidFill>
                <a:latin typeface="+mj-lt"/>
                <a:ea typeface="ＭＳ Ｐゴシック" charset="0"/>
                <a:cs typeface="Arial" charset="0"/>
              </a:rPr>
              <a:t>mapping</a:t>
            </a: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Water flows due to differences </a:t>
            </a:r>
            <a:r>
              <a:rPr lang="en-US" altLang="en-US" sz="1800" dirty="0">
                <a:solidFill>
                  <a:schemeClr val="tx1"/>
                </a:solidFill>
                <a:latin typeface="+mj-lt"/>
                <a:ea typeface="ＭＳ Ｐゴシック" charset="0"/>
                <a:cs typeface="Arial" charset="0"/>
              </a:rPr>
              <a:t>in </a:t>
            </a:r>
            <a:r>
              <a:rPr lang="en-US" altLang="en-US" sz="1800" dirty="0" smtClean="0">
                <a:solidFill>
                  <a:schemeClr val="tx1"/>
                </a:solidFill>
                <a:latin typeface="+mj-lt"/>
                <a:ea typeface="ＭＳ Ｐゴシック" charset="0"/>
                <a:cs typeface="Arial" charset="0"/>
              </a:rPr>
              <a:t>gravity </a:t>
            </a:r>
            <a:endParaRPr lang="en-US" altLang="en-US" sz="1800" dirty="0">
              <a:solidFill>
                <a:schemeClr val="tx1"/>
              </a:solidFill>
              <a:latin typeface="+mj-lt"/>
              <a:ea typeface="ＭＳ Ｐゴシック" charset="0"/>
              <a:cs typeface="Arial" charset="0"/>
            </a:endParaRP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Critically important in low-lying, flat communities</a:t>
            </a:r>
          </a:p>
          <a:p>
            <a:pPr lvl="1" algn="l" eaLnBrk="1" hangingPunct="1">
              <a:defRPr/>
            </a:pPr>
            <a:endParaRPr lang="en-US" altLang="en-US" sz="1800" dirty="0" smtClean="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smtClean="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a:solidFill>
                <a:schemeClr val="tx1"/>
              </a:solidFill>
              <a:latin typeface="+mj-lt"/>
              <a:ea typeface="ＭＳ Ｐゴシック" charset="0"/>
              <a:cs typeface="Arial" charset="0"/>
            </a:endParaRPr>
          </a:p>
          <a:p>
            <a:pPr algn="l" eaLnBrk="1" hangingPunct="1">
              <a:defRPr/>
            </a:pPr>
            <a:endParaRPr lang="en-US" altLang="en-US" sz="2400" dirty="0" smtClean="0">
              <a:solidFill>
                <a:schemeClr val="tx1"/>
              </a:solidFill>
              <a:latin typeface="+mj-lt"/>
              <a:ea typeface="ＭＳ Ｐゴシック" charset="0"/>
              <a:cs typeface="Arial" charset="0"/>
            </a:endParaRPr>
          </a:p>
          <a:p>
            <a:pPr algn="l" eaLnBrk="1" hangingPunct="1">
              <a:defRPr/>
            </a:pPr>
            <a:r>
              <a:rPr lang="en-US" altLang="en-US" sz="2400" b="1" dirty="0" smtClean="0">
                <a:solidFill>
                  <a:schemeClr val="tx1"/>
                </a:solidFill>
                <a:latin typeface="+mj-lt"/>
                <a:ea typeface="ＭＳ Ｐゴシック" charset="0"/>
                <a:cs typeface="Arial" charset="0"/>
              </a:rPr>
              <a:t>Fundamental support for new technologies</a:t>
            </a: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“Smart Highways” for autonomous vehicles</a:t>
            </a:r>
          </a:p>
          <a:p>
            <a:pPr algn="l" eaLnBrk="1" hangingPunct="1">
              <a:buFont typeface="Arial" charset="0"/>
              <a:buChar char="•"/>
              <a:defRPr/>
            </a:pPr>
            <a:endParaRPr lang="en-US" altLang="en-US" dirty="0" smtClean="0">
              <a:solidFill>
                <a:schemeClr val="tx1"/>
              </a:solidFill>
              <a:latin typeface="+mj-lt"/>
              <a:ea typeface="ＭＳ Ｐゴシック" charset="0"/>
              <a:cs typeface="Arial" charset="0"/>
            </a:endParaRPr>
          </a:p>
          <a:p>
            <a:pPr algn="l" eaLnBrk="1" hangingPunct="1">
              <a:defRPr/>
            </a:pPr>
            <a:r>
              <a:rPr lang="en-US" altLang="en-US" dirty="0" smtClean="0">
                <a:solidFill>
                  <a:schemeClr val="tx1"/>
                </a:solidFill>
                <a:latin typeface="+mj-lt"/>
                <a:ea typeface="ＭＳ Ｐゴシック" charset="0"/>
                <a:cs typeface="Arial" charset="0"/>
              </a:rPr>
              <a:t> </a:t>
            </a:r>
            <a:endParaRPr lang="en-US" altLang="en-US" sz="2800" dirty="0" smtClean="0">
              <a:solidFill>
                <a:schemeClr val="tx1"/>
              </a:solidFill>
              <a:latin typeface="+mj-lt"/>
              <a:ea typeface="ＭＳ Ｐゴシック" charset="0"/>
              <a:cs typeface="Arial" charset="0"/>
            </a:endParaRPr>
          </a:p>
        </p:txBody>
      </p:sp>
      <p:sp>
        <p:nvSpPr>
          <p:cNvPr id="10244" name="Slide Number Placeholder 3"/>
          <p:cNvSpPr>
            <a:spLocks noGrp="1"/>
          </p:cNvSpPr>
          <p:nvPr>
            <p:ph type="sldNum" sz="quarter" idx="12"/>
          </p:nvPr>
        </p:nvSpPr>
        <p:spPr bwMode="auto">
          <a:xfrm>
            <a:off x="6553200" y="64643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44C6FC6-40C7-4D80-9763-CEDB9F4CF48B}" type="slidenum">
              <a:rPr lang="en-US" altLang="en-US" sz="1200" smtClean="0">
                <a:latin typeface="+mn-lt"/>
                <a:cs typeface="Times New Roman" panose="02020603050405020304" pitchFamily="18" charset="0"/>
              </a:rPr>
              <a:pPr>
                <a:spcBef>
                  <a:spcPct val="0"/>
                </a:spcBef>
                <a:buFontTx/>
                <a:buNone/>
              </a:pPr>
              <a:t>7</a:t>
            </a:fld>
            <a:endParaRPr lang="en-US" altLang="en-US" sz="1200" smtClean="0">
              <a:latin typeface="+mn-lt"/>
              <a:cs typeface="Times New Roman" panose="02020603050405020304" pitchFamily="18" charset="0"/>
            </a:endParaRPr>
          </a:p>
        </p:txBody>
      </p:sp>
      <p:pic>
        <p:nvPicPr>
          <p:cNvPr id="10245" name="Picture 12" descr="Image result for smart hig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289550"/>
            <a:ext cx="1943100" cy="1295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5"/>
          <p:cNvSpPr txBox="1">
            <a:spLocks/>
          </p:cNvSpPr>
          <p:nvPr/>
        </p:nvSpPr>
        <p:spPr bwMode="auto">
          <a:xfrm>
            <a:off x="2878137" y="961231"/>
            <a:ext cx="6094413"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endParaRPr lang="en-US" altLang="en-US" sz="2400" b="1" dirty="0" smtClean="0">
              <a:latin typeface="+mn-lt"/>
            </a:endParaRPr>
          </a:p>
          <a:p>
            <a:pPr eaLnBrk="1" hangingPunct="1">
              <a:buFont typeface="Arial" panose="020B0604020202020204" pitchFamily="34" charset="0"/>
              <a:buNone/>
            </a:pPr>
            <a:r>
              <a:rPr lang="en-US" altLang="en-US" sz="2400" b="1" dirty="0" smtClean="0">
                <a:latin typeface="+mn-lt"/>
              </a:rPr>
              <a:t>Revolutionize </a:t>
            </a:r>
            <a:r>
              <a:rPr lang="en-US" altLang="en-US" sz="2400" b="1" dirty="0">
                <a:latin typeface="+mn-lt"/>
              </a:rPr>
              <a:t>professional </a:t>
            </a:r>
            <a:r>
              <a:rPr lang="en-US" altLang="en-US" sz="2400" b="1" dirty="0" smtClean="0">
                <a:latin typeface="+mn-lt"/>
              </a:rPr>
              <a:t>surveying</a:t>
            </a:r>
          </a:p>
          <a:p>
            <a:pPr marL="285750" indent="-285750"/>
            <a:r>
              <a:rPr lang="en-US" altLang="en-US" sz="1800" dirty="0" smtClean="0">
                <a:latin typeface="+mn-lt"/>
              </a:rPr>
              <a:t>No </a:t>
            </a:r>
            <a:r>
              <a:rPr lang="en-US" altLang="en-US" sz="1800" dirty="0">
                <a:latin typeface="+mn-lt"/>
              </a:rPr>
              <a:t>more need for installing and locating bench </a:t>
            </a:r>
            <a:r>
              <a:rPr lang="en-US" altLang="en-US" sz="1800" dirty="0" smtClean="0">
                <a:latin typeface="+mn-lt"/>
              </a:rPr>
              <a:t>marks</a:t>
            </a:r>
          </a:p>
          <a:p>
            <a:pPr marL="285750" indent="-285750"/>
            <a:r>
              <a:rPr lang="en-US" altLang="en-US" sz="1800" dirty="0" smtClean="0">
                <a:latin typeface="+mn-lt"/>
              </a:rPr>
              <a:t>Absolute</a:t>
            </a:r>
            <a:r>
              <a:rPr lang="en-US" altLang="en-US" sz="1800" dirty="0">
                <a:latin typeface="+mn-lt"/>
              </a:rPr>
              <a:t>, consistent positioning autonomously, </a:t>
            </a:r>
            <a:r>
              <a:rPr lang="en-US" altLang="en-US" sz="1800" dirty="0" smtClean="0">
                <a:latin typeface="+mn-lt"/>
              </a:rPr>
              <a:t>anywhere</a:t>
            </a:r>
          </a:p>
          <a:p>
            <a:pPr lvl="1" eaLnBrk="1" hangingPunct="1">
              <a:buNone/>
            </a:pPr>
            <a:endParaRPr lang="en-US" altLang="en-US" sz="1800" dirty="0" smtClean="0">
              <a:latin typeface="+mn-lt"/>
            </a:endParaRPr>
          </a:p>
          <a:p>
            <a:pPr lvl="1" eaLnBrk="1" hangingPunct="1">
              <a:buFont typeface="Arial" panose="020B0604020202020204" pitchFamily="34" charset="0"/>
              <a:buChar char="•"/>
            </a:pPr>
            <a:endParaRPr lang="en-US" altLang="en-US" sz="1800" dirty="0">
              <a:latin typeface="+mn-lt"/>
            </a:endParaRPr>
          </a:p>
          <a:p>
            <a:pPr lvl="1" eaLnBrk="1" hangingPunct="1">
              <a:buFont typeface="Arial" panose="020B0604020202020204" pitchFamily="34" charset="0"/>
              <a:buNone/>
            </a:pPr>
            <a:endParaRPr lang="en-US" altLang="en-US" sz="1800" dirty="0">
              <a:latin typeface="+mn-lt"/>
            </a:endParaRPr>
          </a:p>
          <a:p>
            <a:pPr eaLnBrk="1" hangingPunct="1">
              <a:buFont typeface="Arial" panose="020B0604020202020204" pitchFamily="34" charset="0"/>
              <a:buNone/>
            </a:pPr>
            <a:endParaRPr lang="en-US" altLang="en-US" sz="2400" dirty="0" smtClean="0">
              <a:latin typeface="+mn-lt"/>
            </a:endParaRPr>
          </a:p>
          <a:p>
            <a:pPr eaLnBrk="1" hangingPunct="1">
              <a:buFont typeface="Arial" panose="020B0604020202020204" pitchFamily="34" charset="0"/>
              <a:buNone/>
            </a:pPr>
            <a:endParaRPr lang="en-US" altLang="en-US" sz="1600" dirty="0" smtClean="0">
              <a:latin typeface="+mn-lt"/>
            </a:endParaRPr>
          </a:p>
          <a:p>
            <a:pPr eaLnBrk="1" hangingPunct="1">
              <a:buFont typeface="Arial" panose="020B0604020202020204" pitchFamily="34" charset="0"/>
              <a:buNone/>
            </a:pPr>
            <a:r>
              <a:rPr lang="en-US" altLang="en-US" sz="2400" b="1" dirty="0" smtClean="0">
                <a:latin typeface="+mn-lt"/>
              </a:rPr>
              <a:t>Impacts </a:t>
            </a:r>
            <a:r>
              <a:rPr lang="en-US" altLang="en-US" sz="2400" b="1" dirty="0">
                <a:latin typeface="+mn-lt"/>
              </a:rPr>
              <a:t>on </a:t>
            </a:r>
            <a:r>
              <a:rPr lang="en-US" altLang="en-US" sz="2400" b="1" dirty="0" smtClean="0">
                <a:latin typeface="+mn-lt"/>
              </a:rPr>
              <a:t>infrastructure</a:t>
            </a:r>
          </a:p>
          <a:p>
            <a:pPr eaLnBrk="1" hangingPunct="1">
              <a:buFont typeface="Arial" panose="020B0604020202020204" pitchFamily="34" charset="0"/>
              <a:buNone/>
            </a:pPr>
            <a:r>
              <a:rPr lang="en-US" altLang="en-US" sz="1800" dirty="0" smtClean="0">
                <a:latin typeface="+mn-lt"/>
              </a:rPr>
              <a:t>Any </a:t>
            </a:r>
            <a:r>
              <a:rPr lang="en-US" altLang="en-US" sz="1800" dirty="0">
                <a:latin typeface="+mn-lt"/>
              </a:rPr>
              <a:t>application requiring precise </a:t>
            </a:r>
            <a:r>
              <a:rPr lang="en-US" altLang="en-US" sz="1800" dirty="0" smtClean="0">
                <a:latin typeface="+mn-lt"/>
              </a:rPr>
              <a:t>positioning -- bridges</a:t>
            </a:r>
            <a:r>
              <a:rPr lang="en-US" altLang="en-US" sz="1800" dirty="0">
                <a:latin typeface="+mn-lt"/>
              </a:rPr>
              <a:t>, tunnels, </a:t>
            </a:r>
            <a:r>
              <a:rPr lang="en-US" altLang="en-US" sz="1800" dirty="0" smtClean="0">
                <a:latin typeface="+mn-lt"/>
              </a:rPr>
              <a:t>railways, agriculture, navigation -- will </a:t>
            </a:r>
            <a:r>
              <a:rPr lang="en-US" altLang="en-US" sz="1800" dirty="0">
                <a:latin typeface="+mn-lt"/>
              </a:rPr>
              <a:t>be easier and more accurate</a:t>
            </a:r>
          </a:p>
          <a:p>
            <a:pPr eaLnBrk="1" hangingPunct="1">
              <a:buFont typeface="Arial" panose="020B0604020202020204" pitchFamily="34" charset="0"/>
              <a:buNone/>
            </a:pPr>
            <a:endParaRPr lang="en-US" altLang="en-US" dirty="0" smtClean="0">
              <a:latin typeface="+mn-lt"/>
            </a:endParaRPr>
          </a:p>
          <a:p>
            <a:pPr eaLnBrk="1" hangingPunct="1">
              <a:buFont typeface="Arial" panose="020B0604020202020204" pitchFamily="34" charset="0"/>
              <a:buNone/>
            </a:pPr>
            <a:endParaRPr lang="en-US" altLang="en-US" dirty="0">
              <a:latin typeface="+mn-lt"/>
            </a:endParaRPr>
          </a:p>
          <a:p>
            <a:pPr eaLnBrk="1" hangingPunct="1">
              <a:buFont typeface="Arial" panose="020B0604020202020204" pitchFamily="34" charset="0"/>
              <a:buNone/>
            </a:pPr>
            <a:r>
              <a:rPr lang="en-US" altLang="en-US" dirty="0">
                <a:latin typeface="+mn-lt"/>
              </a:rPr>
              <a:t> </a:t>
            </a:r>
            <a:endParaRPr lang="en-US" altLang="en-US" sz="2800" dirty="0">
              <a:latin typeface="+mn-lt"/>
            </a:endParaRPr>
          </a:p>
        </p:txBody>
      </p:sp>
      <p:pic>
        <p:nvPicPr>
          <p:cNvPr id="1024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1593" y="2696369"/>
            <a:ext cx="1938338" cy="1517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11" descr="Bridge_split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4348162"/>
            <a:ext cx="2208212" cy="1366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061" y="1228328"/>
            <a:ext cx="1979613" cy="1382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9595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8</a:t>
            </a:fld>
            <a:endParaRPr lang="en-US"/>
          </a:p>
        </p:txBody>
      </p:sp>
      <p:sp>
        <p:nvSpPr>
          <p:cNvPr id="5" name="TextBox 4"/>
          <p:cNvSpPr txBox="1"/>
          <p:nvPr/>
        </p:nvSpPr>
        <p:spPr>
          <a:xfrm>
            <a:off x="512619" y="786298"/>
            <a:ext cx="8312726" cy="4647426"/>
          </a:xfrm>
          <a:prstGeom prst="rect">
            <a:avLst/>
          </a:prstGeom>
          <a:noFill/>
        </p:spPr>
        <p:txBody>
          <a:bodyPr wrap="square" rtlCol="0">
            <a:spAutoFit/>
          </a:bodyPr>
          <a:lstStyle/>
          <a:p>
            <a:pPr algn="ctr"/>
            <a:r>
              <a:rPr lang="en-US" sz="4800" b="1" dirty="0" smtClean="0"/>
              <a:t>All coordinates and heights </a:t>
            </a:r>
          </a:p>
          <a:p>
            <a:pPr algn="ctr"/>
            <a:r>
              <a:rPr lang="en-US" sz="4800" b="1" dirty="0" smtClean="0"/>
              <a:t>will change!</a:t>
            </a:r>
          </a:p>
          <a:p>
            <a:pPr algn="ctr"/>
            <a:endParaRPr lang="en-US" sz="4000" b="1" dirty="0"/>
          </a:p>
          <a:p>
            <a:pPr algn="ctr"/>
            <a:r>
              <a:rPr lang="en-US" sz="4000" dirty="0" smtClean="0"/>
              <a:t>In Wyoming by</a:t>
            </a:r>
          </a:p>
          <a:p>
            <a:pPr algn="ctr"/>
            <a:r>
              <a:rPr lang="en-US" sz="4000" dirty="0" smtClean="0"/>
              <a:t>4 </a:t>
            </a:r>
            <a:r>
              <a:rPr lang="en-US" sz="4000" dirty="0"/>
              <a:t>feet horizontally and </a:t>
            </a:r>
            <a:endParaRPr lang="en-US" sz="4000" dirty="0" smtClean="0"/>
          </a:p>
          <a:p>
            <a:pPr algn="ctr"/>
            <a:r>
              <a:rPr lang="en-US" sz="4000" dirty="0" smtClean="0"/>
              <a:t>-2 to 3 feet </a:t>
            </a:r>
            <a:r>
              <a:rPr lang="en-US" sz="4000" dirty="0"/>
              <a:t>vertically</a:t>
            </a:r>
          </a:p>
          <a:p>
            <a:pPr algn="ctr"/>
            <a:endParaRPr lang="en-US" sz="4000" dirty="0" smtClean="0"/>
          </a:p>
        </p:txBody>
      </p:sp>
    </p:spTree>
    <p:extLst>
      <p:ext uri="{BB962C8B-B14F-4D97-AF65-F5344CB8AC3E}">
        <p14:creationId xmlns:p14="http://schemas.microsoft.com/office/powerpoint/2010/main" val="735976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441325"/>
            <a:ext cx="8229600" cy="1143000"/>
          </a:xfrm>
        </p:spPr>
        <p:txBody>
          <a:bodyPr/>
          <a:lstStyle/>
          <a:p>
            <a:r>
              <a:rPr lang="en-US" altLang="en-US" dirty="0" smtClean="0">
                <a:latin typeface="+mj-lt"/>
              </a:rPr>
              <a:t>WY Continuously Operating Reference Stations (CORS)</a:t>
            </a:r>
          </a:p>
        </p:txBody>
      </p:sp>
      <p:pic>
        <p:nvPicPr>
          <p:cNvPr id="31747"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5994" t="37720" r="37005" b="24333"/>
          <a:stretch/>
        </p:blipFill>
        <p:spPr>
          <a:xfrm>
            <a:off x="1431997" y="1729690"/>
            <a:ext cx="6280006" cy="4962055"/>
          </a:xfrm>
          <a:ln w="12700">
            <a:solidFill>
              <a:schemeClr val="tx1"/>
            </a:solidFill>
          </a:ln>
        </p:spPr>
      </p:pic>
    </p:spTree>
    <p:extLst>
      <p:ext uri="{BB962C8B-B14F-4D97-AF65-F5344CB8AC3E}">
        <p14:creationId xmlns:p14="http://schemas.microsoft.com/office/powerpoint/2010/main" val="1664966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sri_Corporate_Template_4x3">
  <a:themeElements>
    <a:clrScheme name="Esri Branding Colors 2013_Blue Background">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9F2FF"/>
      </a:hlink>
      <a:folHlink>
        <a:srgbClr val="94E6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defRPr dirty="0" err="1" smtClean="0">
            <a:ea typeface="+mn-ea"/>
            <a:cs typeface="+mn-cs"/>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NGSPowerPointTemplate</Template>
  <TotalTime>44558</TotalTime>
  <Words>1993</Words>
  <Application>Microsoft Office PowerPoint</Application>
  <PresentationFormat>On-screen Show (4:3)</PresentationFormat>
  <Paragraphs>393</Paragraphs>
  <Slides>63</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MS PGothic</vt:lpstr>
      <vt:lpstr>MS PGothic</vt:lpstr>
      <vt:lpstr>Arial</vt:lpstr>
      <vt:lpstr>Calibri</vt:lpstr>
      <vt:lpstr>Gill Sans MT</vt:lpstr>
      <vt:lpstr>Lucida Fax</vt:lpstr>
      <vt:lpstr>Lucida Grande</vt:lpstr>
      <vt:lpstr>Times New Roman</vt:lpstr>
      <vt:lpstr>Verdana</vt:lpstr>
      <vt:lpstr>Wingdings</vt:lpstr>
      <vt:lpstr>Office Theme</vt:lpstr>
      <vt:lpstr>Esri_Corporate_Template_4x3</vt:lpstr>
      <vt:lpstr>1_Office Theme</vt:lpstr>
      <vt:lpstr>PowerPoint Presentation</vt:lpstr>
      <vt:lpstr>LiDAR, UAV, GPS Data</vt:lpstr>
      <vt:lpstr>Agenda</vt:lpstr>
      <vt:lpstr>Wyoming Coordinator Working Group</vt:lpstr>
      <vt:lpstr>PowerPoint Presentation</vt:lpstr>
      <vt:lpstr>NSRS Modernization Who and What</vt:lpstr>
      <vt:lpstr>What life will be like in the future</vt:lpstr>
      <vt:lpstr>PowerPoint Presentation</vt:lpstr>
      <vt:lpstr>WY Continuously Operating Reference Stations (CORS)</vt:lpstr>
      <vt:lpstr>PowerPoint Presentation</vt:lpstr>
      <vt:lpstr>PowerPoint Presentation</vt:lpstr>
      <vt:lpstr>New Vertical Datum (Outcome)</vt:lpstr>
      <vt:lpstr>PowerPoint Presentation</vt:lpstr>
      <vt:lpstr>New Reference (Datums) Frames</vt:lpstr>
      <vt:lpstr>NSRS Modernization News</vt:lpstr>
      <vt:lpstr>Gravity for the Redefinition of the  American Vertical Datum (GRAV-D)</vt:lpstr>
      <vt:lpstr>NCAT NGS Coordinate Conversion and Transformation Tool</vt:lpstr>
      <vt:lpstr>PowerPoint Presentation</vt:lpstr>
      <vt:lpstr>PowerPoint Presentation</vt:lpstr>
      <vt:lpstr>PowerPoint Presentation</vt:lpstr>
      <vt:lpstr>PowerPoint Presentation</vt:lpstr>
      <vt:lpstr>State Plane Coordinates 2022</vt:lpstr>
      <vt:lpstr>Letter submitted to NGS under Federal Register Notice</vt:lpstr>
      <vt:lpstr>Letter submitted to NGS under Federal Register Notice</vt:lpstr>
      <vt:lpstr>A New State Plane Coordinate System</vt:lpstr>
      <vt:lpstr>SPCS2022 project moving forward!</vt:lpstr>
      <vt:lpstr>PowerPoint Presentation</vt:lpstr>
      <vt:lpstr>PowerPoint Presentation</vt:lpstr>
      <vt:lpstr>Default SPCS2022 would look a lot like SPCS 83…</vt:lpstr>
      <vt:lpstr>PowerPoint Presentation</vt:lpstr>
      <vt:lpstr>PowerPoint Presentation</vt:lpstr>
      <vt:lpstr>PowerPoint Presentation</vt:lpstr>
      <vt:lpstr>PowerPoint Presentation</vt:lpstr>
      <vt:lpstr>PowerPoint Presentation</vt:lpstr>
      <vt:lpstr>SPCS2022 Deadlines (could change)</vt:lpstr>
      <vt:lpstr>What matters to WY</vt:lpstr>
      <vt:lpstr>What do you need to do?</vt:lpstr>
      <vt:lpstr>GPS on Bench Marks</vt:lpstr>
      <vt:lpstr>GPS on BM Efforts in WY</vt:lpstr>
      <vt:lpstr>GPS on BM</vt:lpstr>
      <vt:lpstr>PowerPoint Presentation</vt:lpstr>
      <vt:lpstr>Ellipsoid, Geoid, and Orthometric Heights</vt:lpstr>
      <vt:lpstr>Crowdsourcing GPS on Bench Marks</vt:lpstr>
      <vt:lpstr>OPUS Share Data Sheet</vt:lpstr>
      <vt:lpstr>Priority BMs Identified</vt:lpstr>
      <vt:lpstr>Rocky Mountain Region Map and Volunteer Sign up</vt:lpstr>
      <vt:lpstr>Priority Stations near Casper, WY</vt:lpstr>
      <vt:lpstr>Priority Stations near Casper, WY</vt:lpstr>
      <vt:lpstr>Rocky Mountain Regional Map</vt:lpstr>
      <vt:lpstr>PowerPoint Presentation</vt:lpstr>
      <vt:lpstr>PowerPoint Presentation</vt:lpstr>
      <vt:lpstr>Rocky Mountain Region Webinars GPS on BM</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and Future</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Dennis</dc:creator>
  <cp:lastModifiedBy>Pamela Fromhertz</cp:lastModifiedBy>
  <cp:revision>1145</cp:revision>
  <dcterms:created xsi:type="dcterms:W3CDTF">2017-09-13T12:33:59Z</dcterms:created>
  <dcterms:modified xsi:type="dcterms:W3CDTF">2019-02-06T22:39:58Z</dcterms:modified>
</cp:coreProperties>
</file>