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58" r:id="rId2"/>
    <p:sldId id="360" r:id="rId3"/>
    <p:sldId id="361" r:id="rId4"/>
    <p:sldId id="366" r:id="rId5"/>
    <p:sldId id="363" r:id="rId6"/>
    <p:sldId id="364" r:id="rId7"/>
    <p:sldId id="365" r:id="rId8"/>
    <p:sldId id="35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698" autoAdjust="0"/>
  </p:normalViewPr>
  <p:slideViewPr>
    <p:cSldViewPr snapToGrid="0" showGuides="1">
      <p:cViewPr varScale="1">
        <p:scale>
          <a:sx n="106" d="100"/>
          <a:sy n="106" d="100"/>
        </p:scale>
        <p:origin x="708" y="114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EA757-64B5-4DEC-B734-61199D29514C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5E47A-0680-4AA2-9068-4BB6DB616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3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Stress:</a:t>
            </a:r>
            <a:r>
              <a:rPr lang="en-US" baseline="0" dirty="0" smtClean="0"/>
              <a:t> need to validate how well this changes reflect what is happening on the ground.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72F01-4561-43D5-B7F0-F673645CCA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3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Stress:</a:t>
            </a:r>
            <a:r>
              <a:rPr lang="en-US" baseline="0" dirty="0" smtClean="0"/>
              <a:t> Need a lot of mass change over large areas to get ‘significant’ geoid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72F01-4561-43D5-B7F0-F673645CCA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4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Stress:</a:t>
            </a:r>
            <a:r>
              <a:rPr lang="en-US" baseline="0" dirty="0" smtClean="0"/>
              <a:t> Need a lot of mass change over large areas to get ‘significant’ geoid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72F01-4561-43D5-B7F0-F673645CCA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3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Stress:</a:t>
            </a:r>
            <a:r>
              <a:rPr lang="en-US" baseline="0" dirty="0" smtClean="0"/>
              <a:t> Need a lot of mass change over large areas to get ‘significant’ geoid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72F01-4561-43D5-B7F0-F673645CCA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Bold</a:t>
            </a:r>
            <a:r>
              <a:rPr lang="en-US" baseline="0" dirty="0" smtClean="0"/>
              <a:t> elements are provided by </a:t>
            </a:r>
            <a:r>
              <a:rPr lang="en-US" baseline="0" dirty="0" err="1" smtClean="0"/>
              <a:t>GeMS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7C854-DB39-4BBD-A20B-0F7218F285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2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5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0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8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3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5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3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9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3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6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A468-B10C-E94D-B4AE-FD48B5E66BC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4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evin.ahlgren@noaa.gov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1144112"/>
            <a:ext cx="9767455" cy="857250"/>
          </a:xfrm>
        </p:spPr>
        <p:txBody>
          <a:bodyPr>
            <a:normAutofit/>
          </a:bodyPr>
          <a:lstStyle/>
          <a:p>
            <a:pPr algn="l"/>
            <a:r>
              <a:rPr lang="en-US" sz="4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GeMS</a:t>
            </a:r>
            <a:endParaRPr lang="en-US" sz="4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09454" y="596354"/>
                <a:ext cx="9171709" cy="2511238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Geoid Monitoring Service</a:t>
                </a:r>
              </a:p>
              <a:p>
                <a:r>
                  <a:rPr lang="en-US" sz="2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NGS Project to </a:t>
                </a:r>
                <a:r>
                  <a:rPr lang="en-US" sz="26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estimate</a:t>
                </a:r>
                <a:r>
                  <a:rPr lang="en-US" sz="2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time-dependent quantities and </a:t>
                </a:r>
                <a:r>
                  <a:rPr lang="en-US" sz="26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incorporate</a:t>
                </a:r>
                <a:r>
                  <a:rPr lang="en-US" sz="2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into vertical reference system (NAPGD 2022)</a:t>
                </a:r>
              </a:p>
              <a:p>
                <a:r>
                  <a:rPr lang="en-US" sz="2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Quantities: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6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,</m:t>
                    </m:r>
                    <m:acc>
                      <m:accPr>
                        <m:chr m:val="̇"/>
                        <m:ctrlPr>
                          <a:rPr lang="en-US" sz="26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∆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𝑔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,</m:t>
                    </m:r>
                    <m:acc>
                      <m:accPr>
                        <m:chr m:val="̇"/>
                        <m:ctrlPr>
                          <a:rPr lang="en-US" sz="26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,</m:t>
                    </m:r>
                    <m:acc>
                      <m:accPr>
                        <m:chr m:val="̇"/>
                        <m:ctrlPr>
                          <a:rPr lang="en-US" sz="26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𝑊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,</m:t>
                    </m:r>
                    <m:acc>
                      <m:accPr>
                        <m:chr m:val="̇"/>
                        <m:ctrlPr>
                          <a:rPr lang="en-US" sz="26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𝜂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,</m:t>
                    </m:r>
                    <m:acc>
                      <m:accPr>
                        <m:chr m:val="̇"/>
                        <m:ctrlPr>
                          <a:rPr lang="en-US" sz="26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𝜉</m:t>
                        </m:r>
                      </m:e>
                    </m:acc>
                  </m:oMath>
                </a14:m>
                <a:endParaRPr lang="en-US" sz="26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9454" y="596354"/>
                <a:ext cx="9171709" cy="2511238"/>
              </a:xfrm>
              <a:blipFill>
                <a:blip r:embed="rId3"/>
                <a:stretch>
                  <a:fillRect l="-997" t="-2184" r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76" y="2465672"/>
            <a:ext cx="8270284" cy="4084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63876" y="6550224"/>
            <a:ext cx="8950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Geoid Time Rate of Change – secular trend from GRACE (NASA GSFC mascon v02.4, </a:t>
            </a:r>
            <a:r>
              <a:rPr lang="en-US" sz="1400" dirty="0" err="1"/>
              <a:t>Luthcke</a:t>
            </a:r>
            <a:r>
              <a:rPr lang="en-US" sz="1400" dirty="0"/>
              <a:t>, et al. 2013))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485" y="3332284"/>
            <a:ext cx="11431547" cy="30953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052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77" y="900272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Causes of </a:t>
            </a:r>
            <a:br>
              <a:rPr lang="en-US" sz="4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Geoid Change</a:t>
            </a:r>
            <a:endParaRPr lang="en-US" sz="4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29" y="574766"/>
            <a:ext cx="7045233" cy="193330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100" dirty="0">
                <a:latin typeface="Helvetica" panose="020B0604020202020204" pitchFamily="34" charset="0"/>
                <a:cs typeface="Helvetica" panose="020B0604020202020204" pitchFamily="34" charset="0"/>
              </a:rPr>
              <a:t>Any mass change or redistribution</a:t>
            </a:r>
          </a:p>
          <a:p>
            <a:r>
              <a:rPr lang="en-US" dirty="0" smtClean="0"/>
              <a:t>Glacial </a:t>
            </a:r>
            <a:r>
              <a:rPr lang="en-US" dirty="0"/>
              <a:t>isostatic adjustment (</a:t>
            </a:r>
            <a:r>
              <a:rPr lang="en-US" dirty="0" smtClean="0"/>
              <a:t>GIA)</a:t>
            </a:r>
          </a:p>
          <a:p>
            <a:r>
              <a:rPr lang="en-US" dirty="0" smtClean="0"/>
              <a:t>present </a:t>
            </a:r>
            <a:r>
              <a:rPr lang="en-US" dirty="0"/>
              <a:t>day ice-mass </a:t>
            </a:r>
            <a:r>
              <a:rPr lang="en-US" dirty="0" smtClean="0"/>
              <a:t>changes</a:t>
            </a:r>
          </a:p>
          <a:p>
            <a:r>
              <a:rPr lang="en-US" dirty="0" smtClean="0"/>
              <a:t>changes </a:t>
            </a:r>
            <a:r>
              <a:rPr lang="en-US" dirty="0"/>
              <a:t>in hydrology (including ground water storage, snow, etc</a:t>
            </a:r>
            <a:r>
              <a:rPr lang="en-US" dirty="0" smtClean="0"/>
              <a:t>.)</a:t>
            </a:r>
          </a:p>
          <a:p>
            <a:r>
              <a:rPr lang="en-US" dirty="0" smtClean="0"/>
              <a:t>large earthquakes</a:t>
            </a:r>
          </a:p>
          <a:p>
            <a:r>
              <a:rPr lang="en-US" dirty="0" smtClean="0"/>
              <a:t>volcanic eruptions</a:t>
            </a:r>
            <a:endParaRPr lang="en-US" sz="2734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550223"/>
            <a:ext cx="1033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Mass Change in cm water equivalent (cm </a:t>
            </a:r>
            <a:r>
              <a:rPr lang="en-US" sz="1400" dirty="0" err="1"/>
              <a:t>w.e</a:t>
            </a:r>
            <a:r>
              <a:rPr lang="en-US" sz="1400" dirty="0"/>
              <a:t>.) – secular trend from GRACE (NASA GSFC mascon v02.4, </a:t>
            </a:r>
            <a:r>
              <a:rPr lang="en-US" sz="1400" dirty="0" err="1"/>
              <a:t>Luthcke</a:t>
            </a:r>
            <a:r>
              <a:rPr lang="en-US" sz="1400" dirty="0"/>
              <a:t>, et al. 2013))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88" y="2246811"/>
            <a:ext cx="8660425" cy="430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7" name="Content Placeholder 2"/>
              <p:cNvSpPr txBox="1">
                <a:spLocks/>
              </p:cNvSpPr>
              <p:nvPr/>
            </p:nvSpPr>
            <p:spPr bwMode="auto">
              <a:xfrm>
                <a:off x="244444" y="1298109"/>
                <a:ext cx="11886595" cy="1284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457200" indent="-457200" defTabSz="45720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NASA/GFZ missions to monitor temporal gravity field at 200 km wavelengths</a:t>
                </a:r>
              </a:p>
              <a:p>
                <a:pPr marL="457200" indent="-457200" defTabSz="45720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GRACE: 2002 – 2017</a:t>
                </a:r>
              </a:p>
              <a:p>
                <a:pPr marL="457200" indent="-457200" defTabSz="45720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GRACE-FO: 2018 – </a:t>
                </a:r>
              </a:p>
              <a:p>
                <a:pPr marL="457200" indent="-457200" defTabSz="45720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Foundation for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GeMS</a:t>
                </a:r>
                <a:r>
                  <a:rPr lang="en-US" sz="200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models.  Use monthly gravity fields to estimate a trend and produce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𝜑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endParaRPr lang="en-US" sz="200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43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44" y="1298109"/>
                <a:ext cx="11886595" cy="1284642"/>
              </a:xfrm>
              <a:prstGeom prst="rect">
                <a:avLst/>
              </a:prstGeom>
              <a:blipFill>
                <a:blip r:embed="rId2"/>
                <a:stretch>
                  <a:fillRect l="-462" t="-2370" b="-2559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8" name="Title 1"/>
          <p:cNvSpPr txBox="1">
            <a:spLocks/>
          </p:cNvSpPr>
          <p:nvPr/>
        </p:nvSpPr>
        <p:spPr bwMode="auto">
          <a:xfrm>
            <a:off x="152400" y="536969"/>
            <a:ext cx="10855234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GRACE/GRACE-Follow-on</a:t>
            </a:r>
            <a:endParaRPr lang="en-US" sz="48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08" y="3195873"/>
            <a:ext cx="7452631" cy="3020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0" b="6270"/>
          <a:stretch/>
        </p:blipFill>
        <p:spPr>
          <a:xfrm>
            <a:off x="152400" y="3195873"/>
            <a:ext cx="3809661" cy="2806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6002806"/>
            <a:ext cx="4678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GRACE/GRACE-FO – Twin satellites that measure distance between one another at few </a:t>
            </a:r>
            <a:r>
              <a:rPr lang="en-US" sz="1400" dirty="0" smtClean="0">
                <a:latin typeface="Symbol" panose="05050102010706020507" pitchFamily="18" charset="2"/>
              </a:rPr>
              <a:t>m</a:t>
            </a:r>
            <a:r>
              <a:rPr lang="en-US" sz="1400" dirty="0" smtClean="0"/>
              <a:t>m (a tenth of the thickness of a human hair)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678407" y="6218250"/>
            <a:ext cx="7452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Relationship between gravity change, geographic size of change, and geoid change.  Combinations to the right of the blue line will cause a 1 cm geoid change.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72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87" y="2229739"/>
            <a:ext cx="8672512" cy="4557538"/>
          </a:xfrm>
          <a:prstGeom prst="rect">
            <a:avLst/>
          </a:prstGeom>
        </p:spPr>
      </p:pic>
      <p:sp>
        <p:nvSpPr>
          <p:cNvPr id="14337" name="Content Placeholder 2"/>
          <p:cNvSpPr txBox="1">
            <a:spLocks/>
          </p:cNvSpPr>
          <p:nvPr/>
        </p:nvSpPr>
        <p:spPr bwMode="auto">
          <a:xfrm>
            <a:off x="1407999" y="1298109"/>
            <a:ext cx="8686800" cy="128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Monthly time series from GRACE/GRACE-FO</a:t>
            </a:r>
          </a:p>
          <a:p>
            <a:pPr marL="457200" indent="-457200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Temporal signatures: trend, sinusoids, instantaneous jump, (&amp; residual)</a:t>
            </a:r>
          </a:p>
        </p:txBody>
      </p:sp>
      <p:sp>
        <p:nvSpPr>
          <p:cNvPr id="14338" name="Title 1"/>
          <p:cNvSpPr txBox="1">
            <a:spLocks/>
          </p:cNvSpPr>
          <p:nvPr/>
        </p:nvSpPr>
        <p:spPr bwMode="auto">
          <a:xfrm>
            <a:off x="152400" y="536969"/>
            <a:ext cx="10855234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Looking at one of the </a:t>
            </a:r>
            <a:r>
              <a:rPr lang="en-US" sz="48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mascons</a:t>
            </a:r>
            <a:r>
              <a:rPr lang="en-US" sz="4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0484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94" y="2272513"/>
            <a:ext cx="8586652" cy="4277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847665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Annual </a:t>
            </a:r>
            <a:br>
              <a:rPr lang="en-US" sz="4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Amplitude</a:t>
            </a:r>
            <a:endParaRPr lang="en-US" sz="4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464" y="536382"/>
            <a:ext cx="8099895" cy="2511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Seasonal geoid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model…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Amplitudes are only 4-5 mm in North America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Amazon River basin in South America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has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10+ mm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655022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Geoid change annual amplitude (mm) from GRACE</a:t>
            </a:r>
          </a:p>
        </p:txBody>
      </p:sp>
    </p:spTree>
    <p:extLst>
      <p:ext uri="{BB962C8B-B14F-4D97-AF65-F5344CB8AC3E}">
        <p14:creationId xmlns:p14="http://schemas.microsoft.com/office/powerpoint/2010/main" val="20241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3" y="110057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Episodic </a:t>
            </a:r>
            <a:br>
              <a:rPr lang="en-US" sz="4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Events</a:t>
            </a:r>
            <a:endParaRPr lang="en-US" sz="4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402" y="552548"/>
            <a:ext cx="6397370" cy="23980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Earthquakes, Volcanoes, Landslides…</a:t>
            </a:r>
          </a:p>
          <a:p>
            <a:r>
              <a:rPr lang="en-US" sz="2534" dirty="0">
                <a:latin typeface="Helvetica" panose="020B0604020202020204" pitchFamily="34" charset="0"/>
                <a:cs typeface="Helvetica" panose="020B0604020202020204" pitchFamily="34" charset="0"/>
              </a:rPr>
              <a:t>Case by case</a:t>
            </a:r>
          </a:p>
          <a:p>
            <a:r>
              <a:rPr lang="en-US" sz="2534" dirty="0">
                <a:latin typeface="Helvetica" panose="020B0604020202020204" pitchFamily="34" charset="0"/>
                <a:cs typeface="Helvetica" panose="020B0604020202020204" pitchFamily="34" charset="0"/>
              </a:rPr>
              <a:t>Possibly warrant a geodetic response</a:t>
            </a:r>
          </a:p>
          <a:p>
            <a:r>
              <a:rPr lang="en-US" sz="2534" dirty="0">
                <a:latin typeface="Helvetica" panose="020B0604020202020204" pitchFamily="34" charset="0"/>
                <a:cs typeface="Helvetica" panose="020B0604020202020204" pitchFamily="34" charset="0"/>
              </a:rPr>
              <a:t>Very rarely occur at levels of significance</a:t>
            </a:r>
          </a:p>
          <a:p>
            <a:pPr lvl="1"/>
            <a:r>
              <a:rPr lang="en-US" sz="2133" dirty="0">
                <a:latin typeface="Helvetica" panose="020B0604020202020204" pitchFamily="34" charset="0"/>
                <a:cs typeface="Helvetica" panose="020B0604020202020204" pitchFamily="34" charset="0"/>
              </a:rPr>
              <a:t>1992 Landers M7.3 Earthquake produced ~0.1 mm</a:t>
            </a:r>
          </a:p>
          <a:p>
            <a:pPr lvl="1"/>
            <a:r>
              <a:rPr lang="en-US" sz="2133" dirty="0">
                <a:latin typeface="Helvetica" panose="020B0604020202020204" pitchFamily="34" charset="0"/>
                <a:cs typeface="Helvetica" panose="020B0604020202020204" pitchFamily="34" charset="0"/>
              </a:rPr>
              <a:t>1964 Alaska M9.2 had ~10 mm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5679" y="6550224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Modeled geoid change in mm for (a) the 1964 Alaska earthquake and (b) the 1992 Landers earthquake. (from Jacob, </a:t>
            </a:r>
            <a:r>
              <a:rPr lang="en-U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et al.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, 2012)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10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5679" y="2950574"/>
            <a:ext cx="10260642" cy="35996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057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1981200" y="441175"/>
            <a:ext cx="86868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GeMS</a:t>
            </a:r>
            <a:r>
              <a:rPr lang="en-US" sz="4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Products: </a:t>
            </a:r>
          </a:p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Relationship to NSRS Modernization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2762" y="1703091"/>
            <a:ext cx="3711575" cy="512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>
              <a:buNone/>
            </a:pPr>
            <a:r>
              <a:rPr lang="en-US" altLang="en-US" sz="2400" u="sng" dirty="0">
                <a:cs typeface="Times New Roman" panose="02020603050405020304" pitchFamily="18" charset="0"/>
              </a:rPr>
              <a:t>The Old: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NAVD 88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PRVD 02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VIVD09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ASVD02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NMVD03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GUVD04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IGLD 85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IGSN71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GEOID12B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DEFLEC12B</a:t>
            </a:r>
          </a:p>
          <a:p>
            <a:pPr marL="457200" lvl="1" indent="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084782" y="1703091"/>
            <a:ext cx="63246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>
              <a:buNone/>
            </a:pPr>
            <a:r>
              <a:rPr lang="en-US" altLang="en-US" sz="2400" u="sng" dirty="0">
                <a:cs typeface="Times New Roman" panose="02020603050405020304" pitchFamily="18" charset="0"/>
              </a:rPr>
              <a:t>The New: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The North American-Pacific Geopotential Datum of 2022 (NAPGD2022)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- Will include  GEOID2022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                       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	DEFLEC2022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	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	GRAV2022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	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	DEM2022</a:t>
            </a:r>
            <a:br>
              <a:rPr lang="en-US" altLang="en-US" sz="2400" dirty="0">
                <a:cs typeface="Times New Roman" panose="02020603050405020304" pitchFamily="18" charset="0"/>
              </a:rPr>
            </a:b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            	 	IGLD 2020</a:t>
            </a:r>
          </a:p>
          <a:p>
            <a:pPr marL="457200" lvl="1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0164" y="2099698"/>
            <a:ext cx="9893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Orthometric</a:t>
            </a:r>
          </a:p>
          <a:p>
            <a:r>
              <a:rPr lang="en-US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Heights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0164" y="3347426"/>
            <a:ext cx="98937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Normal</a:t>
            </a:r>
          </a:p>
          <a:p>
            <a:r>
              <a:rPr lang="en-US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Orthometric</a:t>
            </a:r>
          </a:p>
          <a:p>
            <a:r>
              <a:rPr lang="en-US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Heights</a:t>
            </a:r>
          </a:p>
        </p:txBody>
      </p:sp>
      <p:sp>
        <p:nvSpPr>
          <p:cNvPr id="10" name="Left Brace 9"/>
          <p:cNvSpPr/>
          <p:nvPr/>
        </p:nvSpPr>
        <p:spPr>
          <a:xfrm>
            <a:off x="2411778" y="2623572"/>
            <a:ext cx="258403" cy="2047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80164" y="4711068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Dynamic</a:t>
            </a:r>
          </a:p>
          <a:p>
            <a:r>
              <a:rPr lang="en-US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Heights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0164" y="5262082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0164" y="5643821"/>
            <a:ext cx="100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Geoid</a:t>
            </a:r>
          </a:p>
          <a:p>
            <a:r>
              <a:rPr lang="en-US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Undulations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80164" y="6074708"/>
            <a:ext cx="1148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Deflections of</a:t>
            </a:r>
          </a:p>
          <a:p>
            <a:r>
              <a:rPr lang="en-US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Vertical</a:t>
            </a:r>
          </a:p>
        </p:txBody>
      </p:sp>
      <p:sp>
        <p:nvSpPr>
          <p:cNvPr id="3" name="Rectangle 2"/>
          <p:cNvSpPr/>
          <p:nvPr/>
        </p:nvSpPr>
        <p:spPr>
          <a:xfrm>
            <a:off x="7075054" y="3282815"/>
            <a:ext cx="3592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Static Geoid Model (SGEOID2022)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Dynamic Geoid Model (DGEOID2022)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75054" y="4160139"/>
            <a:ext cx="3592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SDEFLEC2022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DDEFLEC2022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75054" y="5046652"/>
            <a:ext cx="3592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SGRAV022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DGRAV2022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75054" y="5917722"/>
            <a:ext cx="3592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SDEM2022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DDEM2022</a:t>
            </a:r>
          </a:p>
        </p:txBody>
      </p:sp>
    </p:spTree>
    <p:extLst>
      <p:ext uri="{BB962C8B-B14F-4D97-AF65-F5344CB8AC3E}">
        <p14:creationId xmlns:p14="http://schemas.microsoft.com/office/powerpoint/2010/main" val="5936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854" y="1845075"/>
            <a:ext cx="1204714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 fontAlgn="base"/>
            <a:r>
              <a:rPr lang="en-US" sz="6400" dirty="0" smtClean="0">
                <a:solidFill>
                  <a:prstClr val="black"/>
                </a:solidFill>
                <a:latin typeface="Calibri"/>
              </a:rPr>
              <a:t>Final Takeaway:</a:t>
            </a:r>
          </a:p>
          <a:p>
            <a:pPr marL="914400" indent="-452438" defTabSz="609585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xGEOID19 will likely contain DGEOID component from 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GeMS</a:t>
            </a:r>
            <a:endParaRPr lang="en-US" sz="2800" dirty="0" smtClean="0">
              <a:solidFill>
                <a:prstClr val="black"/>
              </a:solidFill>
              <a:latin typeface="Calibri"/>
            </a:endParaRPr>
          </a:p>
          <a:p>
            <a:pPr algn="ctr" defTabSz="609585" fontAlgn="base"/>
            <a:endParaRPr lang="en-US" sz="6400" dirty="0">
              <a:solidFill>
                <a:prstClr val="black"/>
              </a:solidFill>
              <a:latin typeface="Calibri"/>
            </a:endParaRPr>
          </a:p>
          <a:p>
            <a:pPr algn="ctr" defTabSz="609585" fontAlgn="base"/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kevin.ahlgren@noaa.gov</a:t>
            </a:r>
            <a:endParaRPr lang="en-US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609585" fontAlgn="base"/>
            <a:endParaRPr lang="en-US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-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3047</TotalTime>
  <Words>485</Words>
  <Application>Microsoft Office PowerPoint</Application>
  <PresentationFormat>Widescreen</PresentationFormat>
  <Paragraphs>96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Calibri</vt:lpstr>
      <vt:lpstr>Cambria Math</vt:lpstr>
      <vt:lpstr>Gill Sans MT</vt:lpstr>
      <vt:lpstr>Helvetica</vt:lpstr>
      <vt:lpstr>Symbol</vt:lpstr>
      <vt:lpstr>Times New Roman</vt:lpstr>
      <vt:lpstr>1_Office Theme</vt:lpstr>
      <vt:lpstr>GeMS</vt:lpstr>
      <vt:lpstr>Causes of  Geoid Change</vt:lpstr>
      <vt:lpstr>PowerPoint Presentation</vt:lpstr>
      <vt:lpstr>PowerPoint Presentation</vt:lpstr>
      <vt:lpstr>Annual  Amplitude</vt:lpstr>
      <vt:lpstr>Episodic  Events</vt:lpstr>
      <vt:lpstr>PowerPoint Presentation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Ahlgren</dc:creator>
  <cp:lastModifiedBy>Kevin Ahlgren</cp:lastModifiedBy>
  <cp:revision>143</cp:revision>
  <dcterms:created xsi:type="dcterms:W3CDTF">2018-08-06T13:27:19Z</dcterms:created>
  <dcterms:modified xsi:type="dcterms:W3CDTF">2019-05-03T14:23:37Z</dcterms:modified>
</cp:coreProperties>
</file>