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8" r:id="rId3"/>
    <p:sldId id="265" r:id="rId4"/>
    <p:sldId id="267" r:id="rId5"/>
    <p:sldId id="262" r:id="rId6"/>
    <p:sldId id="264" r:id="rId7"/>
    <p:sldId id="269" r:id="rId8"/>
    <p:sldId id="266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14" y="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179DE-C5B9-4495-9D39-36EC114A3D5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07EC-0E15-4AD5-B4DC-A122F8DA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6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97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1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6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2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 is a method-agnostic term, but</a:t>
            </a:r>
            <a:r>
              <a:rPr lang="en-US" baseline="0" dirty="0" smtClean="0"/>
              <a:t> common </a:t>
            </a:r>
            <a:r>
              <a:rPr lang="en-US" baseline="0" dirty="0" err="1" smtClean="0"/>
              <a:t>useage</a:t>
            </a:r>
            <a:r>
              <a:rPr lang="en-US" baseline="0" dirty="0" smtClean="0"/>
              <a:t> applies it to GPS/GNSS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6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CORS is a method-agnostic term, but</a:t>
            </a:r>
            <a:r>
              <a:rPr lang="en-US" baseline="0" dirty="0" smtClean="0"/>
              <a:t> common </a:t>
            </a:r>
            <a:r>
              <a:rPr lang="en-US" baseline="0" dirty="0" err="1" smtClean="0"/>
              <a:t>useage</a:t>
            </a:r>
            <a:r>
              <a:rPr lang="en-US" baseline="0" dirty="0" smtClean="0"/>
              <a:t> applies it to GPS/GNSS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0197A-3571-48BA-9779-B78224F592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25" y="192318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NOAA Foundation CORS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07" y="2604513"/>
            <a:ext cx="6997954" cy="2538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Theresa Damiani, Ph.D.</a:t>
            </a:r>
          </a:p>
          <a:p>
            <a:pPr algn="ctr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Chief, Spatial Reference System Division</a:t>
            </a:r>
          </a:p>
          <a:p>
            <a:pPr algn="ctr">
              <a:buNone/>
            </a:pP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7, 2019		NGS Geospatial Summit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Outline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80802" y="1661808"/>
            <a:ext cx="7987004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Foundation CORS?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different from other CORS?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need them?</a:t>
            </a:r>
            <a:b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(a.k.a. How the new NSRS is made)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NGS have underway?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What are the Foundation CORS?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75369"/>
            <a:ext cx="59160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federally-operated, ultra-high-quality, high-reliability stations with the longevity to guarantee citizens access to official NSRS positions and support international positioning consistency efforts.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74647"/>
              </p:ext>
            </p:extLst>
          </p:nvPr>
        </p:nvGraphicFramePr>
        <p:xfrm>
          <a:off x="6018603" y="948469"/>
          <a:ext cx="3051619" cy="4113543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189169">
                  <a:extLst>
                    <a:ext uri="{9D8B030D-6E8A-4147-A177-3AD203B41FA5}">
                      <a16:colId xmlns:a16="http://schemas.microsoft.com/office/drawing/2014/main" val="4091138753"/>
                    </a:ext>
                  </a:extLst>
                </a:gridCol>
                <a:gridCol w="477175">
                  <a:extLst>
                    <a:ext uri="{9D8B030D-6E8A-4147-A177-3AD203B41FA5}">
                      <a16:colId xmlns:a16="http://schemas.microsoft.com/office/drawing/2014/main" val="1201550288"/>
                    </a:ext>
                  </a:extLst>
                </a:gridCol>
                <a:gridCol w="1385275">
                  <a:extLst>
                    <a:ext uri="{9D8B030D-6E8A-4147-A177-3AD203B41FA5}">
                      <a16:colId xmlns:a16="http://schemas.microsoft.com/office/drawing/2014/main" val="776263336"/>
                    </a:ext>
                  </a:extLst>
                </a:gridCol>
              </a:tblGrid>
              <a:tr h="145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Federal Partners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376" marR="2376" marT="2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Site ID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376" marR="2376" marT="2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Location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376" marR="2376" marT="2376" marB="0" anchor="ctr"/>
                </a:tc>
                <a:extLst>
                  <a:ext uri="{0D108BD9-81ED-4DB2-BD59-A6C34878D82A}">
                    <a16:rowId xmlns:a16="http://schemas.microsoft.com/office/drawing/2014/main" val="500188221"/>
                  </a:ext>
                </a:extLst>
              </a:tr>
              <a:tr h="106267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National Science Foundation</a:t>
                      </a:r>
                      <a:r>
                        <a:rPr lang="en-US" sz="700" u="none" strike="noStrike" baseline="0" dirty="0">
                          <a:effectLst/>
                          <a:latin typeface="Ubuntu"/>
                        </a:rPr>
                        <a:t> (NSF)</a:t>
                      </a:r>
                      <a:r>
                        <a:rPr lang="en-US" sz="7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4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Existing Sites</a:t>
                      </a:r>
                      <a:br>
                        <a:rPr lang="en-US" sz="700" u="none" strike="noStrike" dirty="0">
                          <a:effectLst/>
                          <a:latin typeface="Ubuntu"/>
                        </a:rPr>
                      </a:br>
                      <a:r>
                        <a:rPr lang="en-US" sz="7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500" u="none" strike="noStrike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500" u="none" strike="noStrike" dirty="0" err="1">
                          <a:effectLst/>
                          <a:latin typeface="Ubuntu"/>
                        </a:rPr>
                        <a:t>EarthScope</a:t>
                      </a:r>
                      <a:r>
                        <a:rPr lang="en-US" sz="500" u="none" strike="noStrike" baseline="0" dirty="0">
                          <a:effectLst/>
                          <a:latin typeface="Ubuntu"/>
                        </a:rPr>
                        <a:t> </a:t>
                      </a:r>
                      <a:r>
                        <a:rPr lang="en-US" sz="500" u="none" strike="noStrike" dirty="0">
                          <a:effectLst/>
                          <a:latin typeface="Ubuntu"/>
                        </a:rPr>
                        <a:t>Plate Boundary Observatory (PBO)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AB09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Wales, AK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38979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P777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Dennard, 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45016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P804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Georgia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7765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AB51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Petersburg, AK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80393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ATQK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Ubuntu"/>
                        </a:rPr>
                        <a:t>Atqasuk</a:t>
                      </a:r>
                      <a:r>
                        <a:rPr lang="en-US" sz="700" u="none" strike="noStrike" dirty="0">
                          <a:effectLst/>
                          <a:latin typeface="Ubuntu"/>
                        </a:rPr>
                        <a:t>, AK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99723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P043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Wyoming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rgbClr val="94F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65200"/>
                  </a:ext>
                </a:extLst>
              </a:tr>
              <a:tr h="106267">
                <a:tc rowSpan="1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National Aeronautics</a:t>
                      </a:r>
                      <a:r>
                        <a:rPr lang="en-US" sz="700" u="none" strike="noStrike" baseline="0" dirty="0">
                          <a:effectLst/>
                          <a:latin typeface="Ubuntu"/>
                        </a:rPr>
                        <a:t> and Space Administration (NASA)</a:t>
                      </a:r>
                      <a:r>
                        <a:rPr lang="en-US" sz="7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7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Existing Sites</a:t>
                      </a:r>
                    </a:p>
                    <a:p>
                      <a:pPr algn="l" fontAlgn="b"/>
                      <a:r>
                        <a:rPr lang="en-US" sz="700" u="none" strike="noStrike" baseline="0" dirty="0">
                          <a:effectLst/>
                          <a:latin typeface="Ubuntu"/>
                        </a:rPr>
                        <a:t/>
                      </a:r>
                      <a:br>
                        <a:rPr lang="en-US" sz="700" u="none" strike="noStrike" baseline="0" dirty="0">
                          <a:effectLst/>
                          <a:latin typeface="Ubuntu"/>
                        </a:rPr>
                      </a:br>
                      <a:r>
                        <a:rPr lang="en-US" sz="500" u="none" strike="noStrike" baseline="0" dirty="0">
                          <a:effectLst/>
                          <a:latin typeface="Ubuntu"/>
                        </a:rPr>
                        <a:t>Program: Global GNSS Network (GGN), operated by Jet Propulsion Laboratory</a:t>
                      </a: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CRO1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Saint Croix, VI*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0615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BREW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Brewster, WA*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64863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FAIR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Fairbanks, AK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8429"/>
                  </a:ext>
                </a:extLst>
              </a:tr>
              <a:tr h="1273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GODE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Greenbelt, MD*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4998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smtClean="0">
                          <a:effectLst/>
                          <a:latin typeface="Ubuntu"/>
                        </a:rPr>
                        <a:t>GOL2?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Goldstone, CA*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3358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MDO1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McDonald Observatory, Texas*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523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MONP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Mount Laguna, CA*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03727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PIE1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Pie Town, NM*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0920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GUAM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GUAM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6651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KOKB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Kauai, HI*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4838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MKEA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Mauna Kea, HI*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22304"/>
                  </a:ext>
                </a:extLst>
              </a:tr>
              <a:tr h="132285">
                <a:tc vMerge="1"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smtClean="0">
                          <a:effectLst/>
                          <a:latin typeface="Ubuntu"/>
                        </a:rPr>
                        <a:t>HAL1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Haleakala, HI*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7980"/>
                  </a:ext>
                </a:extLst>
              </a:tr>
              <a:tr h="106267">
                <a:tc rowSpan="16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NOAA- National Geodetic Survey (NGS) </a:t>
                      </a:r>
                    </a:p>
                    <a:p>
                      <a:pPr algn="l" fontAlgn="b"/>
                      <a:endParaRPr lang="en-US" sz="7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Existing</a:t>
                      </a:r>
                      <a:r>
                        <a:rPr lang="en-US" sz="700" u="none" strike="noStrike" baseline="0" dirty="0">
                          <a:effectLst/>
                          <a:latin typeface="Ubuntu"/>
                        </a:rPr>
                        <a:t> and New Sites</a:t>
                      </a:r>
                    </a:p>
                    <a:p>
                      <a:pPr algn="l" fontAlgn="b"/>
                      <a:endParaRPr lang="en-US" sz="500" b="1" i="0" u="none" strike="noStrike" baseline="0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Continuously Operating Reference Stations (CORS)</a:t>
                      </a:r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ASPA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American Samoa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1055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CNMR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Saipan, TQ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13037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GUUG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GUAM*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675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BRSG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Bermuda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3807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FLF1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Richmond, FL*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9496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WES2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Westford, MA*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55558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TMG2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Boulder, CO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5175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Apache Point, NM*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432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Davis, TX*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5109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Irwin, CA*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25620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Hancock, NH*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72956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Los Alamos, NM*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08994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Kitt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 Peak, AZ*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25595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Owens Valley, CA*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48608"/>
                  </a:ext>
                </a:extLst>
              </a:tr>
              <a:tr h="103523"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4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Ubuntu"/>
                        </a:rPr>
                        <a:t>Cold</a:t>
                      </a:r>
                      <a:r>
                        <a:rPr lang="en-US" sz="700" u="none" strike="noStrike" baseline="0" dirty="0">
                          <a:effectLst/>
                          <a:latin typeface="Ubuntu"/>
                        </a:rPr>
                        <a:t> </a:t>
                      </a:r>
                      <a:r>
                        <a:rPr lang="en-US" sz="700" u="none" strike="noStrike" dirty="0">
                          <a:effectLst/>
                          <a:latin typeface="Ubuntu"/>
                        </a:rPr>
                        <a:t>Bay, AK*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41851"/>
                  </a:ext>
                </a:extLst>
              </a:tr>
              <a:tr h="103523">
                <a:tc vMerge="1"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North Liberty,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 IA*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59044"/>
                  </a:ext>
                </a:extLst>
              </a:tr>
              <a:tr h="10626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chemeClr val="lt1"/>
                          </a:solidFill>
                          <a:effectLst/>
                          <a:latin typeface="Ubuntu"/>
                        </a:rPr>
                        <a:t>TBD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44886" marR="2376" marT="2376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TBD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Existing location in Caribbean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79380"/>
                  </a:ext>
                </a:extLst>
              </a:tr>
              <a:tr h="106267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TBD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Existing location in Caribbean</a:t>
                      </a:r>
                    </a:p>
                  </a:txBody>
                  <a:tcPr marL="44886" marR="2376" marT="237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25547"/>
                  </a:ext>
                </a:extLst>
              </a:tr>
            </a:tbl>
          </a:graphicData>
        </a:graphic>
      </p:graphicFrame>
      <p:pic>
        <p:nvPicPr>
          <p:cNvPr id="10" name="Picture 4" descr="https://geodesy.noaa.gov/CORS/SitePhotos/Required/tmg2/tmg2_ant_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7601" y="1748465"/>
            <a:ext cx="1609607" cy="12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0434" y="4908013"/>
            <a:ext cx="507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26 in North America, 4 in the Pacific, 3 in the Caribbean, and 3 in the Marianas.</a:t>
            </a:r>
          </a:p>
        </p:txBody>
      </p:sp>
      <p:pic>
        <p:nvPicPr>
          <p:cNvPr id="3074" name="Picture 2" descr="https://dev.ngs.noaa.gov/CORS/FoundationCORSSites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" y="962306"/>
            <a:ext cx="4459557" cy="31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How are they different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from other CORS?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21826" y="976988"/>
            <a:ext cx="7987004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Federally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owned and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operated “backbone”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for location, longevity, and high quality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Goals: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on-operational time minimized for each station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of NOAA Foundation CORS Network available </a:t>
            </a: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any time (no more than 4 stations non-operational)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stations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are critical to some function of the new NSRS</a:t>
            </a:r>
          </a:p>
          <a:p>
            <a:pPr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out of 36 stations </a:t>
            </a:r>
            <a:r>
              <a:rPr lang="en-US" altLang="en-US" sz="2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(currently or will be) co-located with other space geodetic stations supporting the IGS/ITRF</a:t>
            </a:r>
          </a:p>
          <a:p>
            <a:pPr>
              <a:defRPr/>
            </a:pP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tie surveys (“IERS site survey”)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link together all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instruments/marks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site 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years.</a:t>
            </a:r>
          </a:p>
          <a:p>
            <a:pPr marL="0" indent="0">
              <a:buNone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667" r="28419"/>
          <a:stretch/>
        </p:blipFill>
        <p:spPr>
          <a:xfrm rot="10800000">
            <a:off x="6236899" y="1042413"/>
            <a:ext cx="2682814" cy="2202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45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19" y="2247841"/>
            <a:ext cx="5201920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Why do we need them? A.k.a.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How will the new NSRS be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made?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994432"/>
            <a:ext cx="9144000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new *TRFs will be plate-fixed and aligned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the IGS densification of the ITRF.”</a:t>
            </a:r>
            <a:endParaRPr lang="en-US" altLang="en-US" sz="18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THAT MEAN???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37" y="2023062"/>
            <a:ext cx="19702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reference frame </a:t>
            </a:r>
            <a:r>
              <a:rPr lang="en-US" dirty="0"/>
              <a:t>starts with  defining the planet’s </a:t>
            </a:r>
            <a:r>
              <a:rPr lang="en-US" dirty="0" smtClean="0"/>
              <a:t>size and shape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allows exact values of latitude, longitude, and height to be assigned to places.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5307" y="1973526"/>
            <a:ext cx="1817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international science service does this, relying on data contributed from agencies all over the globe and from several space geodetic instruments, including GNSS.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46975" y="2196804"/>
            <a:ext cx="5479395" cy="3011228"/>
            <a:chOff x="1846975" y="2196804"/>
            <a:chExt cx="5479395" cy="30112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975" y="2196804"/>
              <a:ext cx="2712742" cy="26927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9717" y="2196804"/>
              <a:ext cx="2766653" cy="26927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49542" y="4838700"/>
              <a:ext cx="532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International GNSS Stations (IGS) included in ITRF 2014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44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3" y="185163"/>
            <a:ext cx="84609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9504" y="950293"/>
            <a:ext cx="8327296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IGS uses the ITRF stations as “known” locations and calculates/aligns additional IGS stations to those ITRF stations</a:t>
            </a: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a process called “densification</a:t>
            </a: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 uses the IGS stations (some are CORS) as “known” and aligns all the NOAA CORS to them*.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 on… other federal, state, local, and private GNSS networks align to the NOAA CORS…</a:t>
            </a: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 descr="Sam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17440" r="8615" b="18030"/>
          <a:stretch/>
        </p:blipFill>
        <p:spPr bwMode="auto">
          <a:xfrm>
            <a:off x="303385" y="2332439"/>
            <a:ext cx="4442961" cy="2678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8479" r="6514" b="9441"/>
          <a:stretch/>
        </p:blipFill>
        <p:spPr bwMode="auto">
          <a:xfrm>
            <a:off x="4916492" y="2146269"/>
            <a:ext cx="4110600" cy="30507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How will the new NSRS be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made?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3" y="185163"/>
            <a:ext cx="84609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9504" y="950293"/>
            <a:ext cx="8327296" cy="12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ITRF is designed to be global and does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not account for tectonic plate motions.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NSRS needs to model and remove those motions to provide locations useful for surveying.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How will the new NSRS be made?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637" y="1720578"/>
            <a:ext cx="4489386" cy="3274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44" y="1720578"/>
            <a:ext cx="4217923" cy="2247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6127" y="4270075"/>
            <a:ext cx="460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North America and Pacific are well-represented.</a:t>
            </a:r>
          </a:p>
          <a:p>
            <a:pPr algn="ctr"/>
            <a:r>
              <a:rPr lang="en-US" sz="1400" dirty="0" smtClean="0"/>
              <a:t>Need a minimum of 3 stations per plate, far apart if possible.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30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Why do we need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Foundatio</a:t>
            </a:r>
            <a:r>
              <a:rPr lang="en-US" sz="3200" dirty="0" smtClean="0">
                <a:solidFill>
                  <a:prstClr val="black"/>
                </a:solidFill>
                <a:latin typeface="Times New Roman" charset="0"/>
                <a:cs typeface="Times New Roman" charset="0"/>
              </a:rPr>
              <a:t>n CORS?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35217" y="1033353"/>
            <a:ext cx="4339087" cy="30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CORS targeted locations provide: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distribution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greater than 800 km to provide 1.5 cm accuracy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ellipsoidal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results through NGS’ OPUS tools anywhere in the U.S.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ITRF by co-locating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existing space-based geodetic sites.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Favorable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to 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tectonic plate (Euler Pole) rotation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international areas where foundational stations are needed to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NSRS, e.g.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74304" y="1367977"/>
            <a:ext cx="4652057" cy="3102985"/>
            <a:chOff x="116420" y="1992103"/>
            <a:chExt cx="5221142" cy="34825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420" y="1992103"/>
              <a:ext cx="5221142" cy="34825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9163" y="1992103"/>
              <a:ext cx="1118399" cy="726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6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851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Foundation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j-ea"/>
                <a:cs typeface="Times New Roman" charset="0"/>
              </a:rPr>
              <a:t> CORS Development Underway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j-ea"/>
              <a:cs typeface="Times New Roman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35217" y="1033353"/>
            <a:ext cx="5092391" cy="301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partner stations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NASA, NSF, and Caribbean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 brought into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CORS network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2: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Upgrade existing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 CORS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Upgrades include fully-GNSS equipment and submission to IGS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Foundation CORS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Construct ~8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stations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NGS-owned stations will all be co-located at sites with other existing space geodetic techniques.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43" y="1214245"/>
            <a:ext cx="3132061" cy="2349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1457" y="3640347"/>
            <a:ext cx="2656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CORS at NGS’ Table Mountain Geophysical Observatory in Boulder, CO (ID: TMG2)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731</Words>
  <Application>Microsoft Office PowerPoint</Application>
  <PresentationFormat>On-screen Show (16:9)</PresentationFormat>
  <Paragraphs>159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Times New Roman</vt:lpstr>
      <vt:lpstr>Ubuntu</vt:lpstr>
      <vt:lpstr>Office Theme</vt:lpstr>
      <vt:lpstr>The NOAA Foundation CORS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Simmons</dc:creator>
  <cp:lastModifiedBy>Theresa Damiani</cp:lastModifiedBy>
  <cp:revision>31</cp:revision>
  <dcterms:created xsi:type="dcterms:W3CDTF">2017-02-03T22:38:58Z</dcterms:created>
  <dcterms:modified xsi:type="dcterms:W3CDTF">2019-05-02T21:30:00Z</dcterms:modified>
</cp:coreProperties>
</file>