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5143500" cx="9144000"/>
  <p:notesSz cx="6858000" cy="9144000"/>
  <p:embeddedFontLst>
    <p:embeddedFont>
      <p:font typeface="Lato"/>
      <p:regular r:id="rId52"/>
      <p:bold r:id="rId53"/>
      <p:italic r:id="rId54"/>
      <p:boldItalic r:id="rId55"/>
    </p:embeddedFont>
    <p:embeddedFont>
      <p:font typeface="Helvetica Neue"/>
      <p:regular r:id="rId56"/>
      <p:bold r:id="rId57"/>
      <p:italic r:id="rId58"/>
      <p:boldItalic r:id="rId59"/>
    </p:embeddedFont>
    <p:embeddedFont>
      <p:font typeface="Helvetica Neue Light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HelveticaNeueLight-italic.fntdata"/><Relationship Id="rId61" Type="http://schemas.openxmlformats.org/officeDocument/2006/relationships/font" Target="fonts/HelveticaNeueLight-bold.fntdata"/><Relationship Id="rId20" Type="http://schemas.openxmlformats.org/officeDocument/2006/relationships/slide" Target="slides/slide14.xml"/><Relationship Id="rId63" Type="http://schemas.openxmlformats.org/officeDocument/2006/relationships/font" Target="fonts/HelveticaNeueLight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HelveticaNeueLight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Lato-bold.fntdata"/><Relationship Id="rId52" Type="http://schemas.openxmlformats.org/officeDocument/2006/relationships/font" Target="fonts/Lato-regular.fntdata"/><Relationship Id="rId11" Type="http://schemas.openxmlformats.org/officeDocument/2006/relationships/slide" Target="slides/slide5.xml"/><Relationship Id="rId55" Type="http://schemas.openxmlformats.org/officeDocument/2006/relationships/font" Target="fonts/Lato-boldItalic.fntdata"/><Relationship Id="rId10" Type="http://schemas.openxmlformats.org/officeDocument/2006/relationships/slide" Target="slides/slide4.xml"/><Relationship Id="rId54" Type="http://schemas.openxmlformats.org/officeDocument/2006/relationships/font" Target="fonts/Lato-italic.fntdata"/><Relationship Id="rId13" Type="http://schemas.openxmlformats.org/officeDocument/2006/relationships/slide" Target="slides/slide7.xml"/><Relationship Id="rId57" Type="http://schemas.openxmlformats.org/officeDocument/2006/relationships/font" Target="fonts/HelveticaNeue-bold.fntdata"/><Relationship Id="rId12" Type="http://schemas.openxmlformats.org/officeDocument/2006/relationships/slide" Target="slides/slide6.xml"/><Relationship Id="rId56" Type="http://schemas.openxmlformats.org/officeDocument/2006/relationships/font" Target="fonts/HelveticaNeue-regular.fntdata"/><Relationship Id="rId15" Type="http://schemas.openxmlformats.org/officeDocument/2006/relationships/slide" Target="slides/slide9.xml"/><Relationship Id="rId59" Type="http://schemas.openxmlformats.org/officeDocument/2006/relationships/font" Target="fonts/HelveticaNeue-boldItalic.fntdata"/><Relationship Id="rId14" Type="http://schemas.openxmlformats.org/officeDocument/2006/relationships/slide" Target="slides/slide8.xml"/><Relationship Id="rId58" Type="http://schemas.openxmlformats.org/officeDocument/2006/relationships/font" Target="fonts/HelveticaNeue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365ef0864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g27365ef0864_0_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02f2bf09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702f2bf09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738050cf9a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738050cf9a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15e3c767f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d15e3c767f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d15e3c767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d15e3c767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738050cf9a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738050cf9a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15e3c767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d15e3c767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d15e3c767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d15e3c767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15e3c767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d15e3c767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702f2bf09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702f2bf09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5e3c767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d15e3c767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738050cf9a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738050cf9a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014671a7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7014671a7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d15e3c767f_0_102:notes"/>
          <p:cNvSpPr/>
          <p:nvPr>
            <p:ph idx="2" type="sldImg"/>
          </p:nvPr>
        </p:nvSpPr>
        <p:spPr>
          <a:xfrm>
            <a:off x="3813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d15e3c767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02f2bf09c_0_139:notes"/>
          <p:cNvSpPr/>
          <p:nvPr>
            <p:ph idx="2" type="sldImg"/>
          </p:nvPr>
        </p:nvSpPr>
        <p:spPr>
          <a:xfrm>
            <a:off x="3813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702f2bf09c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702f2bf09c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702f2bf09c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702f2bf09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702f2bf09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7014671a7b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7014671a7b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d15e3c767f_0_175:notes"/>
          <p:cNvSpPr/>
          <p:nvPr>
            <p:ph idx="2" type="sldImg"/>
          </p:nvPr>
        </p:nvSpPr>
        <p:spPr>
          <a:xfrm>
            <a:off x="3813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d15e3c767f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7014671a7b_0_21:notes"/>
          <p:cNvSpPr/>
          <p:nvPr>
            <p:ph idx="2" type="sldImg"/>
          </p:nvPr>
        </p:nvSpPr>
        <p:spPr>
          <a:xfrm>
            <a:off x="3813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7014671a7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d15e3c767f_0_236:notes"/>
          <p:cNvSpPr/>
          <p:nvPr>
            <p:ph idx="2" type="sldImg"/>
          </p:nvPr>
        </p:nvSpPr>
        <p:spPr>
          <a:xfrm>
            <a:off x="3813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d15e3c767f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ff562b7b9e_24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ff562b7b9e_24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738050cf9a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738050cf9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ff562b7b9e_24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ff562b7b9e_24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7014671a7b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7014671a7b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7014671a7b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7014671a7b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7014671a7b_0_217:notes"/>
          <p:cNvSpPr/>
          <p:nvPr>
            <p:ph idx="2" type="sldImg"/>
          </p:nvPr>
        </p:nvSpPr>
        <p:spPr>
          <a:xfrm>
            <a:off x="3813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7014671a7b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ff562b7b9e_24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ff562b7b9e_24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702f2bf09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702f2bf09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7014671a7b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7014671a7b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7014671a7b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7014671a7b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ff562b7b9e_24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ff562b7b9e_24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ff562b7b9e_24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ff562b7b9e_24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ff562b7b9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ff562b7b9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704eebab3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704eebab3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ff562b7b9e_24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ff562b7b9e_24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704eebab3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704eebab3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704eebab3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704eebab3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704eebab3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704eebab3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704eebab3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704eebab3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15e3c767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d15e3c767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d15e3c767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d15e3c767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6ffc4c549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6ffc4c549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01e11e1c0_1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701e11e1c0_1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38050cf9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738050cf9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666750" y="2652713"/>
            <a:ext cx="78105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633413" y="333375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Times New Roman"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633413" y="1337183"/>
            <a:ext cx="7877100" cy="33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37465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46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>
  <p:cSld name="Photo - Horizontal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/>
          <p:nvPr>
            <p:ph idx="2" type="pic"/>
          </p:nvPr>
        </p:nvSpPr>
        <p:spPr>
          <a:xfrm>
            <a:off x="1171575" y="-14287"/>
            <a:ext cx="6801000" cy="45363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/>
          <p:nvPr>
            <p:ph type="title"/>
          </p:nvPr>
        </p:nvSpPr>
        <p:spPr>
          <a:xfrm>
            <a:off x="238125" y="3567113"/>
            <a:ext cx="8667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238125" y="4291013"/>
            <a:ext cx="86679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666750" y="17002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/>
          <p:nvPr>
            <p:ph idx="2" type="pic"/>
          </p:nvPr>
        </p:nvSpPr>
        <p:spPr>
          <a:xfrm>
            <a:off x="2981325" y="414338"/>
            <a:ext cx="6472200" cy="43149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8"/>
          <p:cNvSpPr txBox="1"/>
          <p:nvPr>
            <p:ph type="title"/>
          </p:nvPr>
        </p:nvSpPr>
        <p:spPr>
          <a:xfrm>
            <a:off x="619125" y="357188"/>
            <a:ext cx="3833700" cy="20814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619125" y="2447925"/>
            <a:ext cx="3833700" cy="21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/>
          <p:nvPr>
            <p:ph idx="2" type="pic"/>
          </p:nvPr>
        </p:nvSpPr>
        <p:spPr>
          <a:xfrm>
            <a:off x="4110038" y="1181100"/>
            <a:ext cx="5229300" cy="34863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0"/>
          <p:cNvSpPr txBox="1"/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633413" y="1181100"/>
            <a:ext cx="38337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1pPr>
            <a:lvl2pPr indent="-342900" lvl="1" marL="9144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2pPr>
            <a:lvl3pPr indent="-342900" lvl="2" marL="13716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3pPr>
            <a:lvl4pPr indent="-342900" lvl="3" marL="18288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4pPr>
            <a:lvl5pPr indent="-342900" lvl="4" marL="22860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idx="1" type="body"/>
          </p:nvPr>
        </p:nvSpPr>
        <p:spPr>
          <a:xfrm>
            <a:off x="633413" y="666750"/>
            <a:ext cx="78771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37465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1pPr>
            <a:lvl2pPr indent="-3746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2pPr>
            <a:lvl3pPr indent="-3746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3pPr>
            <a:lvl4pPr indent="-3746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4pPr>
            <a:lvl5pPr indent="-3746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>
            <p:ph idx="2" type="pic"/>
          </p:nvPr>
        </p:nvSpPr>
        <p:spPr>
          <a:xfrm>
            <a:off x="5880503" y="2638425"/>
            <a:ext cx="3148800" cy="21003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2"/>
          <p:cNvSpPr/>
          <p:nvPr>
            <p:ph idx="3" type="pic"/>
          </p:nvPr>
        </p:nvSpPr>
        <p:spPr>
          <a:xfrm>
            <a:off x="5734050" y="423863"/>
            <a:ext cx="3124200" cy="20829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2"/>
          <p:cNvSpPr/>
          <p:nvPr>
            <p:ph idx="4" type="pic"/>
          </p:nvPr>
        </p:nvSpPr>
        <p:spPr>
          <a:xfrm>
            <a:off x="-114300" y="423863"/>
            <a:ext cx="6450900" cy="43005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895350" y="3357563"/>
            <a:ext cx="73581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i="1" sz="1200"/>
            </a:lvl1pPr>
            <a:lvl2pPr indent="-2794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2" type="body"/>
          </p:nvPr>
        </p:nvSpPr>
        <p:spPr>
          <a:xfrm>
            <a:off x="895350" y="2278856"/>
            <a:ext cx="7358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940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/>
          <p:nvPr>
            <p:ph idx="2" type="pic"/>
          </p:nvPr>
        </p:nvSpPr>
        <p:spPr>
          <a:xfrm>
            <a:off x="0" y="0"/>
            <a:ext cx="9144000" cy="60993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" name="Google Shape;103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4" name="Google Shape;104;p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5" name="Google Shape;105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bg>
      <p:bgPr>
        <a:solidFill>
          <a:srgbClr val="EFEFEF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7220" y="4704734"/>
            <a:ext cx="399983" cy="399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st" type="blank">
  <p:cSld name="BLANK">
    <p:bg>
      <p:bgPr>
        <a:solidFill>
          <a:srgbClr val="EFEFE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29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29"/>
          <p:cNvSpPr txBox="1"/>
          <p:nvPr>
            <p:ph idx="10" type="dt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29"/>
          <p:cNvSpPr txBox="1"/>
          <p:nvPr>
            <p:ph idx="11" type="ftr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29"/>
          <p:cNvSpPr txBox="1"/>
          <p:nvPr>
            <p:ph idx="12" type="sldNum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33413" y="1181100"/>
            <a:ext cx="78771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jordan.krcmaric@noaa.gov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gif"/><Relationship Id="rId4" Type="http://schemas.openxmlformats.org/officeDocument/2006/relationships/image" Target="../media/image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32.png"/><Relationship Id="rId7" Type="http://schemas.openxmlformats.org/officeDocument/2006/relationships/image" Target="../media/image28.png"/><Relationship Id="rId8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30.png"/><Relationship Id="rId7" Type="http://schemas.openxmlformats.org/officeDocument/2006/relationships/image" Target="../media/image44.png"/><Relationship Id="rId8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Relationship Id="rId4" Type="http://schemas.openxmlformats.org/officeDocument/2006/relationships/image" Target="../media/image55.png"/><Relationship Id="rId5" Type="http://schemas.openxmlformats.org/officeDocument/2006/relationships/image" Target="../media/image45.png"/><Relationship Id="rId6" Type="http://schemas.openxmlformats.org/officeDocument/2006/relationships/image" Target="../media/image58.png"/><Relationship Id="rId7" Type="http://schemas.openxmlformats.org/officeDocument/2006/relationships/image" Target="../media/image64.png"/><Relationship Id="rId8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jpg"/><Relationship Id="rId4" Type="http://schemas.openxmlformats.org/officeDocument/2006/relationships/image" Target="../media/image53.jpg"/><Relationship Id="rId5" Type="http://schemas.openxmlformats.org/officeDocument/2006/relationships/image" Target="../media/image50.jpg"/><Relationship Id="rId6" Type="http://schemas.openxmlformats.org/officeDocument/2006/relationships/image" Target="../media/image59.jpg"/><Relationship Id="rId7" Type="http://schemas.openxmlformats.org/officeDocument/2006/relationships/image" Target="../media/image6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Relationship Id="rId4" Type="http://schemas.openxmlformats.org/officeDocument/2006/relationships/image" Target="../media/image54.jpg"/><Relationship Id="rId5" Type="http://schemas.openxmlformats.org/officeDocument/2006/relationships/image" Target="../media/image65.jpg"/><Relationship Id="rId6" Type="http://schemas.openxmlformats.org/officeDocument/2006/relationships/image" Target="../media/image51.jpg"/><Relationship Id="rId7" Type="http://schemas.openxmlformats.org/officeDocument/2006/relationships/image" Target="../media/image5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4" Type="http://schemas.openxmlformats.org/officeDocument/2006/relationships/image" Target="../media/image43.png"/><Relationship Id="rId5" Type="http://schemas.openxmlformats.org/officeDocument/2006/relationships/image" Target="../media/image4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mailto:jordan.krcmaric@noaa.gov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gif"/><Relationship Id="rId4" Type="http://schemas.openxmlformats.org/officeDocument/2006/relationships/image" Target="../media/image5.gif"/><Relationship Id="rId5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/>
          <p:nvPr>
            <p:ph idx="4294967295" type="ctrTitle"/>
          </p:nvPr>
        </p:nvSpPr>
        <p:spPr>
          <a:xfrm>
            <a:off x="1299100" y="835575"/>
            <a:ext cx="6838200" cy="17331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80"/>
              <a:t>Evaluating Noise in GNSS Time Series</a:t>
            </a:r>
            <a:endParaRPr sz="3280"/>
          </a:p>
        </p:txBody>
      </p:sp>
      <p:sp>
        <p:nvSpPr>
          <p:cNvPr id="121" name="Google Shape;121;p30"/>
          <p:cNvSpPr txBox="1"/>
          <p:nvPr>
            <p:ph idx="4294967295" type="subTitle"/>
          </p:nvPr>
        </p:nvSpPr>
        <p:spPr>
          <a:xfrm>
            <a:off x="311700" y="3240100"/>
            <a:ext cx="8520600" cy="7677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>
                <a:solidFill>
                  <a:schemeClr val="dk1"/>
                </a:solidFill>
              </a:rPr>
              <a:t>Jordan Krcmaric (</a:t>
            </a:r>
            <a:r>
              <a:rPr lang="en" u="sng">
                <a:solidFill>
                  <a:schemeClr val="hlink"/>
                </a:solidFill>
                <a:hlinkClick r:id="rId3"/>
              </a:rPr>
              <a:t>jordan.krcmaric@noaa.gov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>
                <a:solidFill>
                  <a:schemeClr val="dk1"/>
                </a:solidFill>
              </a:rPr>
              <a:t>NOAA National Geodetic Survey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>
                <a:solidFill>
                  <a:schemeClr val="dk1"/>
                </a:solidFill>
              </a:rPr>
              <a:t>June 13, 2024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mass loading</a:t>
            </a:r>
            <a:endParaRPr/>
          </a:p>
        </p:txBody>
      </p:sp>
      <p:pic>
        <p:nvPicPr>
          <p:cNvPr id="200" name="Google Shape;2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721" y="941525"/>
            <a:ext cx="4278205" cy="4024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9"/>
          <p:cNvSpPr txBox="1"/>
          <p:nvPr/>
        </p:nvSpPr>
        <p:spPr>
          <a:xfrm>
            <a:off x="6332350" y="4559800"/>
            <a:ext cx="23988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Illustration from van Dam, 2017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mass loading</a:t>
            </a:r>
            <a:endParaRPr/>
          </a:p>
        </p:txBody>
      </p:sp>
      <p:grpSp>
        <p:nvGrpSpPr>
          <p:cNvPr id="207" name="Google Shape;207;p40"/>
          <p:cNvGrpSpPr/>
          <p:nvPr/>
        </p:nvGrpSpPr>
        <p:grpSpPr>
          <a:xfrm>
            <a:off x="2472702" y="1017720"/>
            <a:ext cx="4198590" cy="4024128"/>
            <a:chOff x="9528525" y="445018"/>
            <a:chExt cx="4106200" cy="3935578"/>
          </a:xfrm>
        </p:grpSpPr>
        <p:grpSp>
          <p:nvGrpSpPr>
            <p:cNvPr id="208" name="Google Shape;208;p40"/>
            <p:cNvGrpSpPr/>
            <p:nvPr/>
          </p:nvGrpSpPr>
          <p:grpSpPr>
            <a:xfrm>
              <a:off x="9528525" y="738196"/>
              <a:ext cx="4106200" cy="3642400"/>
              <a:chOff x="4409300" y="1076496"/>
              <a:chExt cx="4106200" cy="3642400"/>
            </a:xfrm>
          </p:grpSpPr>
          <p:pic>
            <p:nvPicPr>
              <p:cNvPr id="209" name="Google Shape;209;p40"/>
              <p:cNvPicPr preferRelativeResize="0"/>
              <p:nvPr/>
            </p:nvPicPr>
            <p:blipFill rotWithShape="1">
              <a:blip r:embed="rId3">
                <a:alphaModFix/>
              </a:blip>
              <a:srcRect b="6381" l="7113" r="6872" t="9648"/>
              <a:stretch/>
            </p:blipFill>
            <p:spPr>
              <a:xfrm>
                <a:off x="4409300" y="1076496"/>
                <a:ext cx="4106200" cy="3642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0" name="Google Shape;210;p40"/>
              <p:cNvSpPr txBox="1"/>
              <p:nvPr/>
            </p:nvSpPr>
            <p:spPr>
              <a:xfrm>
                <a:off x="4745528" y="1897352"/>
                <a:ext cx="1588200" cy="36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Raw daily time series</a:t>
                </a:r>
                <a:endParaRPr sz="1000"/>
              </a:p>
            </p:txBody>
          </p:sp>
          <p:sp>
            <p:nvSpPr>
              <p:cNvPr id="211" name="Google Shape;211;p40"/>
              <p:cNvSpPr txBox="1"/>
              <p:nvPr/>
            </p:nvSpPr>
            <p:spPr>
              <a:xfrm>
                <a:off x="4745515" y="2795049"/>
                <a:ext cx="2757600" cy="36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Non-tidal atmospheric loading (NTAL)</a:t>
                </a:r>
                <a:endParaRPr sz="1000"/>
              </a:p>
            </p:txBody>
          </p:sp>
          <p:sp>
            <p:nvSpPr>
              <p:cNvPr id="212" name="Google Shape;212;p40"/>
              <p:cNvSpPr txBox="1"/>
              <p:nvPr/>
            </p:nvSpPr>
            <p:spPr>
              <a:xfrm>
                <a:off x="4745510" y="3429893"/>
                <a:ext cx="3433800" cy="36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hydrologic loading (GRACE)</a:t>
                </a:r>
                <a:endParaRPr sz="1000"/>
              </a:p>
            </p:txBody>
          </p:sp>
          <p:sp>
            <p:nvSpPr>
              <p:cNvPr id="213" name="Google Shape;213;p40"/>
              <p:cNvSpPr txBox="1"/>
              <p:nvPr/>
            </p:nvSpPr>
            <p:spPr>
              <a:xfrm>
                <a:off x="4809679" y="4235159"/>
                <a:ext cx="2935200" cy="36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/>
                  <a:t>Raw - NTAL - GRACE</a:t>
                </a:r>
                <a:endParaRPr sz="1000"/>
              </a:p>
            </p:txBody>
          </p:sp>
        </p:grpSp>
        <p:sp>
          <p:nvSpPr>
            <p:cNvPr id="214" name="Google Shape;214;p40"/>
            <p:cNvSpPr txBox="1"/>
            <p:nvPr/>
          </p:nvSpPr>
          <p:spPr>
            <a:xfrm>
              <a:off x="9800377" y="445018"/>
              <a:ext cx="35625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/>
                <a:t>MIQE - Vertical Component Time Series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Estimating noise amplitudes</a:t>
            </a:r>
            <a:endParaRPr/>
          </a:p>
        </p:txBody>
      </p:sp>
      <p:pic>
        <p:nvPicPr>
          <p:cNvPr id="220" name="Google Shape;220;p41"/>
          <p:cNvPicPr preferRelativeResize="0"/>
          <p:nvPr/>
        </p:nvPicPr>
        <p:blipFill rotWithShape="1">
          <a:blip r:embed="rId3">
            <a:alphaModFix/>
          </a:blip>
          <a:srcRect b="4961" l="0" r="0" t="3329"/>
          <a:stretch/>
        </p:blipFill>
        <p:spPr>
          <a:xfrm>
            <a:off x="72850" y="2611452"/>
            <a:ext cx="4265033" cy="21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711" y="2471675"/>
            <a:ext cx="4440690" cy="2422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41"/>
          <p:cNvCxnSpPr/>
          <p:nvPr/>
        </p:nvCxnSpPr>
        <p:spPr>
          <a:xfrm>
            <a:off x="4083450" y="3590575"/>
            <a:ext cx="6120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" name="Google Shape;223;p41"/>
          <p:cNvCxnSpPr/>
          <p:nvPr/>
        </p:nvCxnSpPr>
        <p:spPr>
          <a:xfrm flipH="1">
            <a:off x="2411375" y="1981425"/>
            <a:ext cx="8100" cy="528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4" name="Google Shape;224;p41"/>
          <p:cNvPicPr preferRelativeResize="0"/>
          <p:nvPr/>
        </p:nvPicPr>
        <p:blipFill rotWithShape="1">
          <a:blip r:embed="rId5">
            <a:alphaModFix/>
          </a:blip>
          <a:srcRect b="0" l="0" r="-5674" t="0"/>
          <a:stretch/>
        </p:blipFill>
        <p:spPr>
          <a:xfrm>
            <a:off x="1071800" y="1170375"/>
            <a:ext cx="7585951" cy="71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1"/>
          <p:cNvSpPr txBox="1"/>
          <p:nvPr/>
        </p:nvSpPr>
        <p:spPr>
          <a:xfrm>
            <a:off x="629225" y="3967363"/>
            <a:ext cx="2099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least squares fit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6" name="Google Shape;226;p41"/>
          <p:cNvSpPr/>
          <p:nvPr/>
        </p:nvSpPr>
        <p:spPr>
          <a:xfrm>
            <a:off x="1773200" y="1096750"/>
            <a:ext cx="6133500" cy="864300"/>
          </a:xfrm>
          <a:prstGeom prst="rect">
            <a:avLst/>
          </a:prstGeom>
          <a:noFill/>
          <a:ln cap="flat" cmpd="sng" w="28575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Estimating noise amplitudes</a:t>
            </a:r>
            <a:endParaRPr/>
          </a:p>
        </p:txBody>
      </p:sp>
      <p:pic>
        <p:nvPicPr>
          <p:cNvPr id="232" name="Google Shape;23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675" y="1964125"/>
            <a:ext cx="3705332" cy="35423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2"/>
          <p:cNvSpPr txBox="1"/>
          <p:nvPr/>
        </p:nvSpPr>
        <p:spPr>
          <a:xfrm>
            <a:off x="415325" y="1318650"/>
            <a:ext cx="36234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Stochastic model*: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4" name="Google Shape;23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567" y="1766850"/>
            <a:ext cx="3117158" cy="8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2"/>
          <p:cNvSpPr txBox="1"/>
          <p:nvPr/>
        </p:nvSpPr>
        <p:spPr>
          <a:xfrm>
            <a:off x="539675" y="2921638"/>
            <a:ext cx="73305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Noise amplitudes can be estimated from the residual time series, many methods for doing this (I use LS-VCE)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6" name="Google Shape;236;p42"/>
          <p:cNvSpPr txBox="1"/>
          <p:nvPr/>
        </p:nvSpPr>
        <p:spPr>
          <a:xfrm>
            <a:off x="539675" y="3874138"/>
            <a:ext cx="7695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*There are other choices for a stochastic model, e.g. WN+PL, Bandpass, WN+GGM etc. Choice of model will </a:t>
            </a:r>
            <a:r>
              <a:rPr lang="en" sz="1800">
                <a:solidFill>
                  <a:schemeClr val="dk2"/>
                </a:solidFill>
              </a:rPr>
              <a:t>influence velocity uncertainty estimation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90219" lvl="0" marL="457200" rtl="0" algn="ctr">
              <a:spcBef>
                <a:spcPts val="0"/>
              </a:spcBef>
              <a:spcAft>
                <a:spcPts val="0"/>
              </a:spcAft>
              <a:buSzPts val="4120"/>
              <a:buAutoNum type="arabicPeriod" startAt="2"/>
            </a:pPr>
            <a:r>
              <a:rPr lang="en" sz="4120"/>
              <a:t>Results from a noise analysis of stations around the Great Lakes</a:t>
            </a:r>
            <a:endParaRPr sz="412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Great Lakes region</a:t>
            </a:r>
            <a:endParaRPr/>
          </a:p>
        </p:txBody>
      </p:sp>
      <p:grpSp>
        <p:nvGrpSpPr>
          <p:cNvPr id="247" name="Google Shape;247;p44"/>
          <p:cNvGrpSpPr/>
          <p:nvPr/>
        </p:nvGrpSpPr>
        <p:grpSpPr>
          <a:xfrm>
            <a:off x="4722837" y="445014"/>
            <a:ext cx="4176862" cy="4515056"/>
            <a:chOff x="4122802" y="391687"/>
            <a:chExt cx="4187750" cy="4526825"/>
          </a:xfrm>
        </p:grpSpPr>
        <p:pic>
          <p:nvPicPr>
            <p:cNvPr id="248" name="Google Shape;248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22802" y="391687"/>
              <a:ext cx="4187750" cy="4526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44"/>
            <p:cNvSpPr txBox="1"/>
            <p:nvPr/>
          </p:nvSpPr>
          <p:spPr>
            <a:xfrm>
              <a:off x="6134546" y="4015720"/>
              <a:ext cx="2105400" cy="6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From Argus et al., 2020</a:t>
              </a:r>
              <a:endParaRPr/>
            </a:p>
          </p:txBody>
        </p:sp>
      </p:grpSp>
      <p:sp>
        <p:nvSpPr>
          <p:cNvPr id="250" name="Google Shape;250;p44"/>
          <p:cNvSpPr txBox="1"/>
          <p:nvPr/>
        </p:nvSpPr>
        <p:spPr>
          <a:xfrm>
            <a:off x="464100" y="1093925"/>
            <a:ext cx="4013400" cy="3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Covered by a dense network of GNSS stations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Oscillations in climate and hydrological cycle drive changes in the water levels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Changes in water storage captured in the </a:t>
            </a:r>
            <a:r>
              <a:rPr lang="en" sz="1800">
                <a:solidFill>
                  <a:srgbClr val="595959"/>
                </a:solidFill>
              </a:rPr>
              <a:t>displacements</a:t>
            </a:r>
            <a:r>
              <a:rPr lang="en" sz="1800">
                <a:solidFill>
                  <a:srgbClr val="595959"/>
                </a:solidFill>
              </a:rPr>
              <a:t> of GNSS stations, as much as 20 mm from 2012-2019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Great Lakes region</a:t>
            </a:r>
            <a:endParaRPr/>
          </a:p>
        </p:txBody>
      </p:sp>
      <p:pic>
        <p:nvPicPr>
          <p:cNvPr id="256" name="Google Shape;256;p45"/>
          <p:cNvPicPr preferRelativeResize="0"/>
          <p:nvPr/>
        </p:nvPicPr>
        <p:blipFill rotWithShape="1">
          <a:blip r:embed="rId3">
            <a:alphaModFix/>
          </a:blip>
          <a:srcRect b="2173" l="7024" r="2453" t="29697"/>
          <a:stretch/>
        </p:blipFill>
        <p:spPr>
          <a:xfrm>
            <a:off x="4093600" y="643950"/>
            <a:ext cx="4891175" cy="41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5"/>
          <p:cNvSpPr txBox="1"/>
          <p:nvPr/>
        </p:nvSpPr>
        <p:spPr>
          <a:xfrm>
            <a:off x="4218875" y="4775225"/>
            <a:ext cx="30204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Kreemer et al., 2018</a:t>
            </a:r>
            <a:endParaRPr/>
          </a:p>
        </p:txBody>
      </p:sp>
      <p:sp>
        <p:nvSpPr>
          <p:cNvPr id="258" name="Google Shape;258;p45"/>
          <p:cNvSpPr txBox="1"/>
          <p:nvPr/>
        </p:nvSpPr>
        <p:spPr>
          <a:xfrm>
            <a:off x="387700" y="1170125"/>
            <a:ext cx="3548400" cy="3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Long term d</a:t>
            </a:r>
            <a:r>
              <a:rPr lang="en" sz="1800">
                <a:solidFill>
                  <a:srgbClr val="595959"/>
                </a:solidFill>
              </a:rPr>
              <a:t>eformation controlled by glacial isostatic adjustment (GIA) from the unloading of Laurentide ice sheet ~ 20,000 years ago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Hydrologic loading from the Great Lakes could obscure GIA related deformation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259" name="Google Shape;259;p45"/>
          <p:cNvSpPr/>
          <p:nvPr/>
        </p:nvSpPr>
        <p:spPr>
          <a:xfrm>
            <a:off x="5138675" y="2108850"/>
            <a:ext cx="1180800" cy="9258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</a:t>
            </a:r>
            <a:endParaRPr/>
          </a:p>
        </p:txBody>
      </p:sp>
      <p:pic>
        <p:nvPicPr>
          <p:cNvPr id="265" name="Google Shape;265;p46"/>
          <p:cNvPicPr preferRelativeResize="0"/>
          <p:nvPr/>
        </p:nvPicPr>
        <p:blipFill rotWithShape="1">
          <a:blip r:embed="rId3">
            <a:alphaModFix/>
          </a:blip>
          <a:srcRect b="0" l="12463" r="9788" t="9321"/>
          <a:stretch/>
        </p:blipFill>
        <p:spPr>
          <a:xfrm>
            <a:off x="4189951" y="1140800"/>
            <a:ext cx="4765824" cy="370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6"/>
          <p:cNvSpPr txBox="1"/>
          <p:nvPr/>
        </p:nvSpPr>
        <p:spPr>
          <a:xfrm>
            <a:off x="401100" y="1076200"/>
            <a:ext cx="3652800" cy="3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Daily position time series from 2,481 stations processed by the Nevada Geodetic Laboratory (PPP, GPS only)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Time period: 2005 - 2023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Only time series spanning greater than 2.5 years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Median time span is ~9.3 years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mass loading models</a:t>
            </a:r>
            <a:endParaRPr/>
          </a:p>
        </p:txBody>
      </p:sp>
      <p:pic>
        <p:nvPicPr>
          <p:cNvPr id="272" name="Google Shape;272;p47"/>
          <p:cNvPicPr preferRelativeResize="0"/>
          <p:nvPr/>
        </p:nvPicPr>
        <p:blipFill rotWithShape="1">
          <a:blip r:embed="rId3">
            <a:alphaModFix/>
          </a:blip>
          <a:srcRect b="0" l="22825" r="14190" t="7876"/>
          <a:stretch/>
        </p:blipFill>
        <p:spPr>
          <a:xfrm>
            <a:off x="4793850" y="936950"/>
            <a:ext cx="4076151" cy="39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7"/>
          <p:cNvSpPr txBox="1"/>
          <p:nvPr/>
        </p:nvSpPr>
        <p:spPr>
          <a:xfrm>
            <a:off x="416425" y="1093925"/>
            <a:ext cx="4238400" cy="3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Non-tidal* atmospheric loading</a:t>
            </a:r>
            <a:r>
              <a:rPr b="1" lang="en" sz="1500">
                <a:solidFill>
                  <a:schemeClr val="dk2"/>
                </a:solidFill>
              </a:rPr>
              <a:t> </a:t>
            </a:r>
            <a:r>
              <a:rPr lang="en" sz="1500">
                <a:solidFill>
                  <a:schemeClr val="dk2"/>
                </a:solidFill>
              </a:rPr>
              <a:t>(</a:t>
            </a:r>
            <a:r>
              <a:rPr b="1" lang="en" sz="1500">
                <a:solidFill>
                  <a:schemeClr val="dk2"/>
                </a:solidFill>
              </a:rPr>
              <a:t>NTAL</a:t>
            </a:r>
            <a:r>
              <a:rPr lang="en" sz="1500">
                <a:solidFill>
                  <a:schemeClr val="dk2"/>
                </a:solidFill>
              </a:rPr>
              <a:t>)</a:t>
            </a:r>
            <a:r>
              <a:rPr lang="en" sz="1500">
                <a:solidFill>
                  <a:schemeClr val="dk2"/>
                </a:solidFill>
              </a:rPr>
              <a:t> and </a:t>
            </a:r>
            <a:r>
              <a:rPr lang="en" sz="1500">
                <a:solidFill>
                  <a:schemeClr val="dk2"/>
                </a:solidFill>
              </a:rPr>
              <a:t>Non-tidal ocean loading (</a:t>
            </a:r>
            <a:r>
              <a:rPr b="1" lang="en" sz="1500">
                <a:solidFill>
                  <a:schemeClr val="dk2"/>
                </a:solidFill>
              </a:rPr>
              <a:t>NTOL</a:t>
            </a:r>
            <a:r>
              <a:rPr lang="en" sz="1500">
                <a:solidFill>
                  <a:schemeClr val="dk2"/>
                </a:solidFill>
              </a:rPr>
              <a:t>)</a:t>
            </a:r>
            <a:r>
              <a:rPr lang="en" sz="1500">
                <a:solidFill>
                  <a:schemeClr val="dk2"/>
                </a:solidFill>
              </a:rPr>
              <a:t>  from the Earth Systems Modelling Group at GFZ.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Gravity Recovery and Climate Experiment (</a:t>
            </a:r>
            <a:r>
              <a:rPr b="1" lang="en" sz="1500">
                <a:solidFill>
                  <a:schemeClr val="dk2"/>
                </a:solidFill>
              </a:rPr>
              <a:t>GRACE</a:t>
            </a:r>
            <a:r>
              <a:rPr lang="en" sz="1500">
                <a:solidFill>
                  <a:schemeClr val="dk2"/>
                </a:solidFill>
              </a:rPr>
              <a:t>) “mascon” based hydrological loading model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Model of elastic deformation from water storage changes in the Great Lakes (</a:t>
            </a:r>
            <a:r>
              <a:rPr b="1" lang="en" sz="1500">
                <a:solidFill>
                  <a:schemeClr val="dk2"/>
                </a:solidFill>
              </a:rPr>
              <a:t>LAKE</a:t>
            </a:r>
            <a:r>
              <a:rPr lang="en" sz="1500">
                <a:solidFill>
                  <a:schemeClr val="dk2"/>
                </a:solidFill>
              </a:rPr>
              <a:t>)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*</a:t>
            </a:r>
            <a:r>
              <a:rPr lang="en" sz="1500">
                <a:solidFill>
                  <a:schemeClr val="dk2"/>
                </a:solidFill>
              </a:rPr>
              <a:t>Deformations from ocean, atmosphere and solid earth tides corrected </a:t>
            </a:r>
            <a:r>
              <a:rPr lang="en" sz="1500">
                <a:solidFill>
                  <a:schemeClr val="dk2"/>
                </a:solidFill>
              </a:rPr>
              <a:t>during the GNSS processing step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279" name="Google Shape;279;p48"/>
          <p:cNvSpPr txBox="1"/>
          <p:nvPr>
            <p:ph idx="1" type="body"/>
          </p:nvPr>
        </p:nvSpPr>
        <p:spPr>
          <a:xfrm>
            <a:off x="232575" y="1152475"/>
            <a:ext cx="878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are the primary drivers of variation in GNSS time series around the Great Lakes region?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do noise amplitudes and velocity uncertainties change when surface mass loading is removed?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does monument type influence the noise properties of GNSS time series?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27" name="Google Shape;12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Background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importance of evaluating noise in GNSS time series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Types of noise in GNSS time series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Sources of noise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Estimating noise amplitudes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Results from a noise analysis of stations around the Great Lakes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surface mass loading affects noise properties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Noise in different monument types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/>
          <p:nvPr>
            <p:ph type="title"/>
          </p:nvPr>
        </p:nvSpPr>
        <p:spPr>
          <a:xfrm>
            <a:off x="311700" y="1816625"/>
            <a:ext cx="8520600" cy="9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What are the primary drivers of variation in GNSS time series around the Great Lakes region?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50"/>
          <p:cNvGrpSpPr/>
          <p:nvPr/>
        </p:nvGrpSpPr>
        <p:grpSpPr>
          <a:xfrm>
            <a:off x="280512" y="1184247"/>
            <a:ext cx="8520481" cy="2405800"/>
            <a:chOff x="798538" y="150988"/>
            <a:chExt cx="7546928" cy="2130912"/>
          </a:xfrm>
        </p:grpSpPr>
        <p:pic>
          <p:nvPicPr>
            <p:cNvPr id="290" name="Google Shape;290;p50"/>
            <p:cNvPicPr preferRelativeResize="0"/>
            <p:nvPr/>
          </p:nvPicPr>
          <p:blipFill rotWithShape="1">
            <a:blip r:embed="rId3">
              <a:alphaModFix/>
            </a:blip>
            <a:srcRect b="11940" l="2607" r="1543" t="0"/>
            <a:stretch/>
          </p:blipFill>
          <p:spPr>
            <a:xfrm>
              <a:off x="5936249" y="378801"/>
              <a:ext cx="2409216" cy="1475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50"/>
            <p:cNvPicPr preferRelativeResize="0"/>
            <p:nvPr/>
          </p:nvPicPr>
          <p:blipFill rotWithShape="1">
            <a:blip r:embed="rId4">
              <a:alphaModFix/>
            </a:blip>
            <a:srcRect b="12049" l="2653" r="2244" t="0"/>
            <a:stretch/>
          </p:blipFill>
          <p:spPr>
            <a:xfrm>
              <a:off x="3511624" y="389976"/>
              <a:ext cx="2371871" cy="14619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50"/>
            <p:cNvPicPr preferRelativeResize="0"/>
            <p:nvPr/>
          </p:nvPicPr>
          <p:blipFill rotWithShape="1">
            <a:blip r:embed="rId5">
              <a:alphaModFix/>
            </a:blip>
            <a:srcRect b="11606" l="2669" r="3008" t="0"/>
            <a:stretch/>
          </p:blipFill>
          <p:spPr>
            <a:xfrm>
              <a:off x="1107206" y="393933"/>
              <a:ext cx="2360064" cy="14741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50"/>
            <p:cNvSpPr txBox="1"/>
            <p:nvPr/>
          </p:nvSpPr>
          <p:spPr>
            <a:xfrm>
              <a:off x="1062613" y="150988"/>
              <a:ext cx="7764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2675" lIns="92675" spcFirstLastPara="1" rIns="92675" wrap="square" tIns="92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/>
                <a:t>East</a:t>
              </a:r>
              <a:endParaRPr b="1" sz="1300"/>
            </a:p>
          </p:txBody>
        </p:sp>
        <p:sp>
          <p:nvSpPr>
            <p:cNvPr id="294" name="Google Shape;294;p50"/>
            <p:cNvSpPr txBox="1"/>
            <p:nvPr/>
          </p:nvSpPr>
          <p:spPr>
            <a:xfrm>
              <a:off x="3530113" y="150988"/>
              <a:ext cx="9723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2675" lIns="92675" spcFirstLastPara="1" rIns="92675" wrap="square" tIns="92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/>
                <a:t>North</a:t>
              </a:r>
              <a:endParaRPr b="1" sz="1300"/>
            </a:p>
          </p:txBody>
        </p:sp>
        <p:sp>
          <p:nvSpPr>
            <p:cNvPr id="295" name="Google Shape;295;p50"/>
            <p:cNvSpPr txBox="1"/>
            <p:nvPr/>
          </p:nvSpPr>
          <p:spPr>
            <a:xfrm>
              <a:off x="5892313" y="150988"/>
              <a:ext cx="9723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2675" lIns="92675" spcFirstLastPara="1" rIns="92675" wrap="square" tIns="92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/>
                <a:t>Up</a:t>
              </a:r>
              <a:endParaRPr b="1" sz="1300"/>
            </a:p>
          </p:txBody>
        </p:sp>
        <p:sp>
          <p:nvSpPr>
            <p:cNvPr id="296" name="Google Shape;296;p50"/>
            <p:cNvSpPr txBox="1"/>
            <p:nvPr/>
          </p:nvSpPr>
          <p:spPr>
            <a:xfrm rot="-5400000">
              <a:off x="460438" y="843188"/>
              <a:ext cx="9723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2675" lIns="92675" spcFirstLastPara="1" rIns="92675" wrap="square" tIns="92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/>
                <a:t>NTAOL</a:t>
              </a:r>
              <a:endParaRPr b="1" sz="1300"/>
            </a:p>
          </p:txBody>
        </p:sp>
        <p:grpSp>
          <p:nvGrpSpPr>
            <p:cNvPr id="297" name="Google Shape;297;p50"/>
            <p:cNvGrpSpPr/>
            <p:nvPr/>
          </p:nvGrpSpPr>
          <p:grpSpPr>
            <a:xfrm>
              <a:off x="1066425" y="1904525"/>
              <a:ext cx="7262250" cy="377375"/>
              <a:chOff x="1062625" y="4767550"/>
              <a:chExt cx="7262250" cy="377375"/>
            </a:xfrm>
          </p:grpSpPr>
          <p:pic>
            <p:nvPicPr>
              <p:cNvPr id="298" name="Google Shape;298;p50"/>
              <p:cNvPicPr preferRelativeResize="0"/>
              <p:nvPr/>
            </p:nvPicPr>
            <p:blipFill rotWithShape="1">
              <a:blip r:embed="rId6">
                <a:alphaModFix/>
              </a:blip>
              <a:srcRect b="2062" l="11937" r="9526" t="82131"/>
              <a:stretch/>
            </p:blipFill>
            <p:spPr>
              <a:xfrm>
                <a:off x="5927850" y="4777599"/>
                <a:ext cx="2397025" cy="321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50"/>
              <p:cNvPicPr preferRelativeResize="0"/>
              <p:nvPr/>
            </p:nvPicPr>
            <p:blipFill rotWithShape="1">
              <a:blip r:embed="rId7">
                <a:alphaModFix/>
              </a:blip>
              <a:srcRect b="0" l="10860" r="8811" t="81808"/>
              <a:stretch/>
            </p:blipFill>
            <p:spPr>
              <a:xfrm>
                <a:off x="3476975" y="4767550"/>
                <a:ext cx="2433577" cy="367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0" name="Google Shape;300;p50"/>
              <p:cNvPicPr preferRelativeResize="0"/>
              <p:nvPr/>
            </p:nvPicPr>
            <p:blipFill rotWithShape="1">
              <a:blip r:embed="rId8">
                <a:alphaModFix/>
              </a:blip>
              <a:srcRect b="0" l="10913" r="7213" t="81838"/>
              <a:stretch/>
            </p:blipFill>
            <p:spPr>
              <a:xfrm>
                <a:off x="1062625" y="4777600"/>
                <a:ext cx="2484250" cy="3673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01" name="Google Shape;301;p50"/>
          <p:cNvSpPr txBox="1"/>
          <p:nvPr/>
        </p:nvSpPr>
        <p:spPr>
          <a:xfrm>
            <a:off x="1068600" y="3870400"/>
            <a:ext cx="48906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NTAOL = NTAL + NTOL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2" name="Google Shape;302;p5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Atmospheric and Ocean Loading</a:t>
            </a:r>
            <a:endParaRPr/>
          </a:p>
        </p:txBody>
      </p:sp>
      <p:sp>
        <p:nvSpPr>
          <p:cNvPr id="303" name="Google Shape;303;p50"/>
          <p:cNvSpPr txBox="1"/>
          <p:nvPr/>
        </p:nvSpPr>
        <p:spPr>
          <a:xfrm>
            <a:off x="2696000" y="2706150"/>
            <a:ext cx="6453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7.3%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04" name="Google Shape;304;p50"/>
          <p:cNvSpPr txBox="1"/>
          <p:nvPr/>
        </p:nvSpPr>
        <p:spPr>
          <a:xfrm>
            <a:off x="5333950" y="2706150"/>
            <a:ext cx="5655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4.6</a:t>
            </a: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%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05" name="Google Shape;305;p50"/>
          <p:cNvSpPr txBox="1"/>
          <p:nvPr/>
        </p:nvSpPr>
        <p:spPr>
          <a:xfrm>
            <a:off x="8037175" y="2706150"/>
            <a:ext cx="682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.3%</a:t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1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Hydrologic Loading</a:t>
            </a:r>
            <a:endParaRPr/>
          </a:p>
        </p:txBody>
      </p:sp>
      <p:pic>
        <p:nvPicPr>
          <p:cNvPr id="311" name="Google Shape;311;p51"/>
          <p:cNvPicPr preferRelativeResize="0"/>
          <p:nvPr/>
        </p:nvPicPr>
        <p:blipFill rotWithShape="1">
          <a:blip r:embed="rId3">
            <a:alphaModFix/>
          </a:blip>
          <a:srcRect b="11457" l="2630" r="2402" t="0"/>
          <a:stretch/>
        </p:blipFill>
        <p:spPr>
          <a:xfrm>
            <a:off x="5944187" y="1353221"/>
            <a:ext cx="2570803" cy="159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1"/>
          <p:cNvPicPr preferRelativeResize="0"/>
          <p:nvPr/>
        </p:nvPicPr>
        <p:blipFill rotWithShape="1">
          <a:blip r:embed="rId4">
            <a:alphaModFix/>
          </a:blip>
          <a:srcRect b="2065" l="11937" r="9526" t="10430"/>
          <a:stretch/>
        </p:blipFill>
        <p:spPr>
          <a:xfrm>
            <a:off x="5935134" y="2951081"/>
            <a:ext cx="2579855" cy="191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1"/>
          <p:cNvPicPr preferRelativeResize="0"/>
          <p:nvPr/>
        </p:nvPicPr>
        <p:blipFill rotWithShape="1">
          <a:blip r:embed="rId5">
            <a:alphaModFix/>
          </a:blip>
          <a:srcRect b="12047" l="2453" r="2444" t="1342"/>
          <a:stretch/>
        </p:blipFill>
        <p:spPr>
          <a:xfrm>
            <a:off x="3334649" y="1385326"/>
            <a:ext cx="2552760" cy="154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1"/>
          <p:cNvPicPr preferRelativeResize="0"/>
          <p:nvPr/>
        </p:nvPicPr>
        <p:blipFill rotWithShape="1">
          <a:blip r:embed="rId6">
            <a:alphaModFix/>
          </a:blip>
          <a:srcRect b="0" l="10860" r="8811" t="10233"/>
          <a:stretch/>
        </p:blipFill>
        <p:spPr>
          <a:xfrm>
            <a:off x="3297370" y="2954671"/>
            <a:ext cx="2619146" cy="195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1"/>
          <p:cNvPicPr preferRelativeResize="0"/>
          <p:nvPr/>
        </p:nvPicPr>
        <p:blipFill rotWithShape="1">
          <a:blip r:embed="rId7">
            <a:alphaModFix/>
          </a:blip>
          <a:srcRect b="0" l="10913" r="7213" t="7774"/>
          <a:stretch/>
        </p:blipFill>
        <p:spPr>
          <a:xfrm>
            <a:off x="698877" y="2908831"/>
            <a:ext cx="2673710" cy="2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1"/>
          <p:cNvPicPr preferRelativeResize="0"/>
          <p:nvPr/>
        </p:nvPicPr>
        <p:blipFill rotWithShape="1">
          <a:blip r:embed="rId8">
            <a:alphaModFix/>
          </a:blip>
          <a:srcRect b="11855" l="2848" r="2829" t="1796"/>
          <a:stretch/>
        </p:blipFill>
        <p:spPr>
          <a:xfrm>
            <a:off x="753060" y="1401236"/>
            <a:ext cx="2540058" cy="15499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1"/>
          <p:cNvSpPr txBox="1"/>
          <p:nvPr/>
        </p:nvSpPr>
        <p:spPr>
          <a:xfrm>
            <a:off x="698865" y="1093925"/>
            <a:ext cx="8355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675" lIns="92675" spcFirstLastPara="1" rIns="92675" wrap="square" tIns="92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East</a:t>
            </a:r>
            <a:endParaRPr b="1" sz="1300"/>
          </a:p>
        </p:txBody>
      </p:sp>
      <p:sp>
        <p:nvSpPr>
          <p:cNvPr id="318" name="Google Shape;318;p51"/>
          <p:cNvSpPr txBox="1"/>
          <p:nvPr/>
        </p:nvSpPr>
        <p:spPr>
          <a:xfrm>
            <a:off x="3354548" y="1093925"/>
            <a:ext cx="10464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675" lIns="92675" spcFirstLastPara="1" rIns="92675" wrap="square" tIns="92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North</a:t>
            </a:r>
            <a:endParaRPr b="1" sz="1300"/>
          </a:p>
        </p:txBody>
      </p:sp>
      <p:sp>
        <p:nvSpPr>
          <p:cNvPr id="319" name="Google Shape;319;p51"/>
          <p:cNvSpPr txBox="1"/>
          <p:nvPr/>
        </p:nvSpPr>
        <p:spPr>
          <a:xfrm>
            <a:off x="5896900" y="1093925"/>
            <a:ext cx="10464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2675" lIns="92675" spcFirstLastPara="1" rIns="92675" wrap="square" tIns="92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Up</a:t>
            </a:r>
            <a:endParaRPr b="1" sz="1300"/>
          </a:p>
        </p:txBody>
      </p:sp>
      <p:sp>
        <p:nvSpPr>
          <p:cNvPr id="320" name="Google Shape;320;p51"/>
          <p:cNvSpPr txBox="1"/>
          <p:nvPr/>
        </p:nvSpPr>
        <p:spPr>
          <a:xfrm rot="-5400000">
            <a:off x="50750" y="1935445"/>
            <a:ext cx="10464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675" lIns="92675" spcFirstLastPara="1" rIns="92675" wrap="square" tIns="92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GRACE</a:t>
            </a:r>
            <a:endParaRPr b="1" sz="1300"/>
          </a:p>
        </p:txBody>
      </p:sp>
      <p:sp>
        <p:nvSpPr>
          <p:cNvPr id="321" name="Google Shape;321;p51"/>
          <p:cNvSpPr txBox="1"/>
          <p:nvPr/>
        </p:nvSpPr>
        <p:spPr>
          <a:xfrm rot="-5400000">
            <a:off x="87213" y="3357462"/>
            <a:ext cx="9735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675" lIns="92675" spcFirstLastPara="1" rIns="92675" wrap="square" tIns="92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LAKE</a:t>
            </a:r>
            <a:endParaRPr b="1" sz="1300"/>
          </a:p>
        </p:txBody>
      </p:sp>
      <p:grpSp>
        <p:nvGrpSpPr>
          <p:cNvPr id="322" name="Google Shape;322;p51"/>
          <p:cNvGrpSpPr/>
          <p:nvPr/>
        </p:nvGrpSpPr>
        <p:grpSpPr>
          <a:xfrm>
            <a:off x="2571275" y="2557225"/>
            <a:ext cx="5903100" cy="351600"/>
            <a:chOff x="2571275" y="2633425"/>
            <a:chExt cx="5903100" cy="351600"/>
          </a:xfrm>
        </p:grpSpPr>
        <p:grpSp>
          <p:nvGrpSpPr>
            <p:cNvPr id="323" name="Google Shape;323;p51"/>
            <p:cNvGrpSpPr/>
            <p:nvPr/>
          </p:nvGrpSpPr>
          <p:grpSpPr>
            <a:xfrm>
              <a:off x="2571275" y="2633425"/>
              <a:ext cx="3236100" cy="351600"/>
              <a:chOff x="2571275" y="2633425"/>
              <a:chExt cx="3236100" cy="351600"/>
            </a:xfrm>
          </p:grpSpPr>
          <p:sp>
            <p:nvSpPr>
              <p:cNvPr id="324" name="Google Shape;324;p51"/>
              <p:cNvSpPr txBox="1"/>
              <p:nvPr/>
            </p:nvSpPr>
            <p:spPr>
              <a:xfrm>
                <a:off x="2571275" y="2633425"/>
                <a:ext cx="645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en" sz="13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-0</a:t>
                </a:r>
                <a:r>
                  <a:rPr lang="en" sz="13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.3%</a:t>
                </a:r>
                <a:endParaRPr sz="2000">
                  <a:solidFill>
                    <a:schemeClr val="dk2"/>
                  </a:solidFill>
                </a:endParaRPr>
              </a:p>
            </p:txBody>
          </p:sp>
          <p:sp>
            <p:nvSpPr>
              <p:cNvPr id="325" name="Google Shape;325;p51"/>
              <p:cNvSpPr txBox="1"/>
              <p:nvPr/>
            </p:nvSpPr>
            <p:spPr>
              <a:xfrm>
                <a:off x="5162075" y="2633425"/>
                <a:ext cx="645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en" sz="13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2.4</a:t>
                </a:r>
                <a:r>
                  <a:rPr lang="en" sz="13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%</a:t>
                </a:r>
                <a:endParaRPr sz="2000">
                  <a:solidFill>
                    <a:schemeClr val="dk2"/>
                  </a:solidFill>
                </a:endParaRPr>
              </a:p>
            </p:txBody>
          </p:sp>
        </p:grpSp>
        <p:sp>
          <p:nvSpPr>
            <p:cNvPr id="326" name="Google Shape;326;p51"/>
            <p:cNvSpPr txBox="1"/>
            <p:nvPr/>
          </p:nvSpPr>
          <p:spPr>
            <a:xfrm>
              <a:off x="7829075" y="2633425"/>
              <a:ext cx="645300" cy="35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just">
                <a:lnSpc>
                  <a:spcPct val="2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17.2</a:t>
              </a:r>
              <a:r>
                <a:rPr lang="en" sz="13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%</a:t>
              </a:r>
              <a:endParaRPr sz="2000">
                <a:solidFill>
                  <a:schemeClr val="dk2"/>
                </a:solidFill>
              </a:endParaRPr>
            </a:p>
          </p:txBody>
        </p:sp>
      </p:grpSp>
      <p:grpSp>
        <p:nvGrpSpPr>
          <p:cNvPr id="327" name="Google Shape;327;p51"/>
          <p:cNvGrpSpPr/>
          <p:nvPr/>
        </p:nvGrpSpPr>
        <p:grpSpPr>
          <a:xfrm>
            <a:off x="2571275" y="4157425"/>
            <a:ext cx="5903100" cy="351600"/>
            <a:chOff x="2571275" y="2633425"/>
            <a:chExt cx="5903100" cy="351600"/>
          </a:xfrm>
        </p:grpSpPr>
        <p:grpSp>
          <p:nvGrpSpPr>
            <p:cNvPr id="328" name="Google Shape;328;p51"/>
            <p:cNvGrpSpPr/>
            <p:nvPr/>
          </p:nvGrpSpPr>
          <p:grpSpPr>
            <a:xfrm>
              <a:off x="2571275" y="2633425"/>
              <a:ext cx="3236100" cy="351600"/>
              <a:chOff x="2571275" y="2633425"/>
              <a:chExt cx="3236100" cy="351600"/>
            </a:xfrm>
          </p:grpSpPr>
          <p:sp>
            <p:nvSpPr>
              <p:cNvPr id="329" name="Google Shape;329;p51"/>
              <p:cNvSpPr txBox="1"/>
              <p:nvPr/>
            </p:nvSpPr>
            <p:spPr>
              <a:xfrm>
                <a:off x="2571275" y="2633425"/>
                <a:ext cx="645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en" sz="13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1.0</a:t>
                </a:r>
                <a:r>
                  <a:rPr lang="en" sz="13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%</a:t>
                </a:r>
                <a:endParaRPr sz="2000">
                  <a:solidFill>
                    <a:schemeClr val="dk2"/>
                  </a:solidFill>
                </a:endParaRPr>
              </a:p>
            </p:txBody>
          </p:sp>
          <p:sp>
            <p:nvSpPr>
              <p:cNvPr id="330" name="Google Shape;330;p51"/>
              <p:cNvSpPr txBox="1"/>
              <p:nvPr/>
            </p:nvSpPr>
            <p:spPr>
              <a:xfrm>
                <a:off x="5162075" y="2633425"/>
                <a:ext cx="645300" cy="35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just">
                  <a:lnSpc>
                    <a:spcPct val="200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en" sz="13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</a:t>
                </a:r>
                <a:r>
                  <a:rPr lang="en" sz="13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.4%</a:t>
                </a:r>
                <a:endParaRPr sz="2000">
                  <a:solidFill>
                    <a:schemeClr val="dk2"/>
                  </a:solidFill>
                </a:endParaRPr>
              </a:p>
            </p:txBody>
          </p:sp>
        </p:grpSp>
        <p:sp>
          <p:nvSpPr>
            <p:cNvPr id="331" name="Google Shape;331;p51"/>
            <p:cNvSpPr txBox="1"/>
            <p:nvPr/>
          </p:nvSpPr>
          <p:spPr>
            <a:xfrm>
              <a:off x="7829075" y="2633425"/>
              <a:ext cx="645300" cy="35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just">
                <a:lnSpc>
                  <a:spcPct val="2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8.0</a:t>
              </a:r>
              <a:r>
                <a:rPr lang="en" sz="13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%</a:t>
              </a:r>
              <a:endParaRPr sz="2000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GRACE versus LAKE horizontal displacements</a:t>
            </a:r>
            <a:endParaRPr/>
          </a:p>
        </p:txBody>
      </p:sp>
      <p:pic>
        <p:nvPicPr>
          <p:cNvPr id="337" name="Google Shape;337;p52"/>
          <p:cNvPicPr preferRelativeResize="0"/>
          <p:nvPr/>
        </p:nvPicPr>
        <p:blipFill rotWithShape="1">
          <a:blip r:embed="rId3">
            <a:alphaModFix/>
          </a:blip>
          <a:srcRect b="3567" l="1212" r="1045" t="0"/>
          <a:stretch/>
        </p:blipFill>
        <p:spPr>
          <a:xfrm>
            <a:off x="1286625" y="1105100"/>
            <a:ext cx="6375350" cy="344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2"/>
          <p:cNvSpPr/>
          <p:nvPr/>
        </p:nvSpPr>
        <p:spPr>
          <a:xfrm>
            <a:off x="5619551" y="4134476"/>
            <a:ext cx="140400" cy="140400"/>
          </a:xfrm>
          <a:prstGeom prst="ellipse">
            <a:avLst/>
          </a:prstGeom>
          <a:solidFill>
            <a:srgbClr val="3F842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52"/>
          <p:cNvSpPr/>
          <p:nvPr/>
        </p:nvSpPr>
        <p:spPr>
          <a:xfrm>
            <a:off x="4219748" y="4134476"/>
            <a:ext cx="140400" cy="1404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2"/>
          <p:cNvSpPr/>
          <p:nvPr/>
        </p:nvSpPr>
        <p:spPr>
          <a:xfrm>
            <a:off x="3115427" y="4134476"/>
            <a:ext cx="140400" cy="1404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What are the primary drivers of variation in GNSS time series around the Great Lakes region?</a:t>
            </a:r>
            <a:endParaRPr/>
          </a:p>
        </p:txBody>
      </p:sp>
      <p:sp>
        <p:nvSpPr>
          <p:cNvPr id="346" name="Google Shape;346;p53"/>
          <p:cNvSpPr txBox="1"/>
          <p:nvPr/>
        </p:nvSpPr>
        <p:spPr>
          <a:xfrm>
            <a:off x="776400" y="1415250"/>
            <a:ext cx="7813500" cy="30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third of the variance in vertical time series can be attributed to NTAOL deformations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Hydrologic loading explains an additional 17.2% of vertical time series variance, with greatest reductions in variance </a:t>
            </a:r>
            <a:r>
              <a:rPr lang="en" sz="1800">
                <a:solidFill>
                  <a:schemeClr val="dk2"/>
                </a:solidFill>
              </a:rPr>
              <a:t>around</a:t>
            </a:r>
            <a:r>
              <a:rPr lang="en" sz="1800">
                <a:solidFill>
                  <a:schemeClr val="dk2"/>
                </a:solidFill>
              </a:rPr>
              <a:t> the Great Lakes and Midwest region (e.g. Iowa, Missouri)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GRACE loading model explains very little variance in the horizontal components of GNSS stations, LAKE does a better job at explaining horizontal variance at some stations close to the Great Lakes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"/>
          <p:cNvSpPr txBox="1"/>
          <p:nvPr>
            <p:ph type="title"/>
          </p:nvPr>
        </p:nvSpPr>
        <p:spPr>
          <a:xfrm>
            <a:off x="311700" y="1816625"/>
            <a:ext cx="8520600" cy="15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 startAt="2"/>
            </a:pPr>
            <a:r>
              <a:rPr lang="en"/>
              <a:t>How do noise amplitudes and velocity uncertainties change when surface mass loading is removed?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55"/>
          <p:cNvGrpSpPr/>
          <p:nvPr/>
        </p:nvGrpSpPr>
        <p:grpSpPr>
          <a:xfrm>
            <a:off x="490923" y="339332"/>
            <a:ext cx="8280467" cy="1984194"/>
            <a:chOff x="109923" y="1032321"/>
            <a:chExt cx="10420926" cy="2497098"/>
          </a:xfrm>
        </p:grpSpPr>
        <p:pic>
          <p:nvPicPr>
            <p:cNvPr id="357" name="Google Shape;357;p55"/>
            <p:cNvPicPr preferRelativeResize="0"/>
            <p:nvPr/>
          </p:nvPicPr>
          <p:blipFill rotWithShape="1">
            <a:blip r:embed="rId3">
              <a:alphaModFix/>
            </a:blip>
            <a:srcRect b="16602" l="16700" r="14291" t="9345"/>
            <a:stretch/>
          </p:blipFill>
          <p:spPr>
            <a:xfrm>
              <a:off x="109923" y="1063869"/>
              <a:ext cx="3444224" cy="2463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55"/>
            <p:cNvPicPr preferRelativeResize="0"/>
            <p:nvPr/>
          </p:nvPicPr>
          <p:blipFill rotWithShape="1">
            <a:blip r:embed="rId4">
              <a:alphaModFix/>
            </a:blip>
            <a:srcRect b="16493" l="17382" r="13992" t="9971"/>
            <a:stretch/>
          </p:blipFill>
          <p:spPr>
            <a:xfrm>
              <a:off x="3565478" y="1065993"/>
              <a:ext cx="3449103" cy="2463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55"/>
            <p:cNvPicPr preferRelativeResize="0"/>
            <p:nvPr/>
          </p:nvPicPr>
          <p:blipFill rotWithShape="1">
            <a:blip r:embed="rId5">
              <a:alphaModFix/>
            </a:blip>
            <a:srcRect b="17137" l="16340" r="13345" t="9311"/>
            <a:stretch/>
          </p:blipFill>
          <p:spPr>
            <a:xfrm>
              <a:off x="6948989" y="1032321"/>
              <a:ext cx="3581860" cy="24970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0" name="Google Shape;360;p55"/>
          <p:cNvPicPr preferRelativeResize="0"/>
          <p:nvPr/>
        </p:nvPicPr>
        <p:blipFill rotWithShape="1">
          <a:blip r:embed="rId6">
            <a:alphaModFix/>
          </a:blip>
          <a:srcRect b="0" l="17245" r="14750" t="10466"/>
          <a:stretch/>
        </p:blipFill>
        <p:spPr>
          <a:xfrm>
            <a:off x="490922" y="2685242"/>
            <a:ext cx="2722877" cy="238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5"/>
          <p:cNvPicPr preferRelativeResize="0"/>
          <p:nvPr/>
        </p:nvPicPr>
        <p:blipFill rotWithShape="1">
          <a:blip r:embed="rId7">
            <a:alphaModFix/>
          </a:blip>
          <a:srcRect b="0" l="17361" r="15112" t="10650"/>
          <a:stretch/>
        </p:blipFill>
        <p:spPr>
          <a:xfrm>
            <a:off x="3235374" y="2680371"/>
            <a:ext cx="2709258" cy="238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5"/>
          <p:cNvPicPr preferRelativeResize="0"/>
          <p:nvPr/>
        </p:nvPicPr>
        <p:blipFill rotWithShape="1">
          <a:blip r:embed="rId8">
            <a:alphaModFix/>
          </a:blip>
          <a:srcRect b="0" l="16884" r="14282" t="9755"/>
          <a:stretch/>
        </p:blipFill>
        <p:spPr>
          <a:xfrm>
            <a:off x="5944624" y="2645240"/>
            <a:ext cx="2780145" cy="242929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5"/>
          <p:cNvSpPr txBox="1"/>
          <p:nvPr/>
        </p:nvSpPr>
        <p:spPr>
          <a:xfrm>
            <a:off x="490925" y="68975"/>
            <a:ext cx="64824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NTAOL removed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64" name="Google Shape;364;p55"/>
          <p:cNvSpPr txBox="1"/>
          <p:nvPr/>
        </p:nvSpPr>
        <p:spPr>
          <a:xfrm>
            <a:off x="490925" y="2323525"/>
            <a:ext cx="58020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Additional differences for GRACE</a:t>
            </a:r>
            <a:r>
              <a:rPr lang="en" sz="1800">
                <a:solidFill>
                  <a:schemeClr val="dk2"/>
                </a:solidFill>
              </a:rPr>
              <a:t> removed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6"/>
          <p:cNvPicPr preferRelativeResize="0"/>
          <p:nvPr/>
        </p:nvPicPr>
        <p:blipFill rotWithShape="1">
          <a:blip r:embed="rId3">
            <a:alphaModFix/>
          </a:blip>
          <a:srcRect b="16876" l="16901" r="14642" t="10444"/>
          <a:stretch/>
        </p:blipFill>
        <p:spPr>
          <a:xfrm>
            <a:off x="476734" y="409583"/>
            <a:ext cx="2721393" cy="192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6"/>
          <p:cNvPicPr preferRelativeResize="0"/>
          <p:nvPr/>
        </p:nvPicPr>
        <p:blipFill rotWithShape="1">
          <a:blip r:embed="rId4">
            <a:alphaModFix/>
          </a:blip>
          <a:srcRect b="16937" l="16226" r="13892" t="9130"/>
          <a:stretch/>
        </p:blipFill>
        <p:spPr>
          <a:xfrm>
            <a:off x="3222955" y="360945"/>
            <a:ext cx="2799928" cy="197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6"/>
          <p:cNvPicPr preferRelativeResize="0"/>
          <p:nvPr/>
        </p:nvPicPr>
        <p:blipFill rotWithShape="1">
          <a:blip r:embed="rId5">
            <a:alphaModFix/>
          </a:blip>
          <a:srcRect b="17871" l="16671" r="14267" t="10123"/>
          <a:stretch/>
        </p:blipFill>
        <p:spPr>
          <a:xfrm>
            <a:off x="6022882" y="388044"/>
            <a:ext cx="2771041" cy="192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6"/>
          <p:cNvPicPr preferRelativeResize="0"/>
          <p:nvPr/>
        </p:nvPicPr>
        <p:blipFill rotWithShape="1">
          <a:blip r:embed="rId6">
            <a:alphaModFix/>
          </a:blip>
          <a:srcRect b="0" l="17325" r="14303" t="9313"/>
          <a:stretch/>
        </p:blipFill>
        <p:spPr>
          <a:xfrm>
            <a:off x="476734" y="2650469"/>
            <a:ext cx="2746220" cy="242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6"/>
          <p:cNvPicPr preferRelativeResize="0"/>
          <p:nvPr/>
        </p:nvPicPr>
        <p:blipFill rotWithShape="1">
          <a:blip r:embed="rId7">
            <a:alphaModFix/>
          </a:blip>
          <a:srcRect b="0" l="16894" r="14734" t="9958"/>
          <a:stretch/>
        </p:blipFill>
        <p:spPr>
          <a:xfrm>
            <a:off x="3237396" y="2648205"/>
            <a:ext cx="2771041" cy="243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6"/>
          <p:cNvPicPr preferRelativeResize="0"/>
          <p:nvPr/>
        </p:nvPicPr>
        <p:blipFill rotWithShape="1">
          <a:blip r:embed="rId8">
            <a:alphaModFix/>
          </a:blip>
          <a:srcRect b="0" l="17098" r="14478" t="9535"/>
          <a:stretch/>
        </p:blipFill>
        <p:spPr>
          <a:xfrm>
            <a:off x="6022882" y="2617992"/>
            <a:ext cx="2771041" cy="244187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6"/>
          <p:cNvSpPr txBox="1"/>
          <p:nvPr/>
        </p:nvSpPr>
        <p:spPr>
          <a:xfrm>
            <a:off x="476634" y="62175"/>
            <a:ext cx="27216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Original time series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6" name="Google Shape;376;p56"/>
          <p:cNvSpPr txBox="1"/>
          <p:nvPr/>
        </p:nvSpPr>
        <p:spPr>
          <a:xfrm>
            <a:off x="457625" y="2311917"/>
            <a:ext cx="41397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NTAOL+GRACE removed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7"/>
          <p:cNvPicPr preferRelativeResize="0"/>
          <p:nvPr/>
        </p:nvPicPr>
        <p:blipFill rotWithShape="1">
          <a:blip r:embed="rId3">
            <a:alphaModFix/>
          </a:blip>
          <a:srcRect b="-1478" l="16965" r="14710" t="10220"/>
          <a:stretch/>
        </p:blipFill>
        <p:spPr>
          <a:xfrm>
            <a:off x="814565" y="1911029"/>
            <a:ext cx="3494083" cy="311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7"/>
          <p:cNvPicPr preferRelativeResize="0"/>
          <p:nvPr/>
        </p:nvPicPr>
        <p:blipFill rotWithShape="1">
          <a:blip r:embed="rId4">
            <a:alphaModFix/>
          </a:blip>
          <a:srcRect b="0" l="17811" r="15024" t="9836"/>
          <a:stretch/>
        </p:blipFill>
        <p:spPr>
          <a:xfrm>
            <a:off x="4479154" y="1884921"/>
            <a:ext cx="3476439" cy="311043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Velocity uncertainties</a:t>
            </a:r>
            <a:endParaRPr/>
          </a:p>
        </p:txBody>
      </p:sp>
      <p:sp>
        <p:nvSpPr>
          <p:cNvPr id="384" name="Google Shape;384;p57"/>
          <p:cNvSpPr txBox="1"/>
          <p:nvPr/>
        </p:nvSpPr>
        <p:spPr>
          <a:xfrm>
            <a:off x="387900" y="1017725"/>
            <a:ext cx="81825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*Assuming a 8-year time span with no missing observations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85" name="Google Shape;385;p57"/>
          <p:cNvSpPr txBox="1"/>
          <p:nvPr/>
        </p:nvSpPr>
        <p:spPr>
          <a:xfrm>
            <a:off x="773600" y="1609200"/>
            <a:ext cx="26586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Original</a:t>
            </a:r>
            <a:r>
              <a:rPr lang="en" sz="1700">
                <a:solidFill>
                  <a:schemeClr val="dk2"/>
                </a:solidFill>
              </a:rPr>
              <a:t> time series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386" name="Google Shape;386;p57"/>
          <p:cNvSpPr txBox="1"/>
          <p:nvPr/>
        </p:nvSpPr>
        <p:spPr>
          <a:xfrm>
            <a:off x="4470391" y="1609200"/>
            <a:ext cx="34938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NTAOL+GRACE removed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removing surface mass loading</a:t>
            </a:r>
            <a:endParaRPr/>
          </a:p>
        </p:txBody>
      </p:sp>
      <p:pic>
        <p:nvPicPr>
          <p:cNvPr id="392" name="Google Shape;392;p58"/>
          <p:cNvPicPr preferRelativeResize="0"/>
          <p:nvPr/>
        </p:nvPicPr>
        <p:blipFill rotWithShape="1">
          <a:blip r:embed="rId3">
            <a:alphaModFix/>
          </a:blip>
          <a:srcRect b="17403" l="609" r="1042" t="0"/>
          <a:stretch/>
        </p:blipFill>
        <p:spPr>
          <a:xfrm>
            <a:off x="740550" y="1692800"/>
            <a:ext cx="7662900" cy="1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8"/>
          <p:cNvSpPr txBox="1"/>
          <p:nvPr/>
        </p:nvSpPr>
        <p:spPr>
          <a:xfrm>
            <a:off x="2081675" y="4221125"/>
            <a:ext cx="34674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*median values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 txBox="1"/>
          <p:nvPr>
            <p:ph type="title"/>
          </p:nvPr>
        </p:nvSpPr>
        <p:spPr>
          <a:xfrm>
            <a:off x="311700" y="2197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90219" lvl="0" marL="457200" rtl="0" algn="ctr">
              <a:spcBef>
                <a:spcPts val="0"/>
              </a:spcBef>
              <a:spcAft>
                <a:spcPts val="0"/>
              </a:spcAft>
              <a:buSzPts val="4120"/>
              <a:buAutoNum type="arabicPeriod"/>
            </a:pPr>
            <a:r>
              <a:rPr lang="en" sz="4120"/>
              <a:t>Background</a:t>
            </a:r>
            <a:endParaRPr sz="412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/>
          <p:nvPr>
            <p:ph idx="1" type="body"/>
          </p:nvPr>
        </p:nvSpPr>
        <p:spPr>
          <a:xfrm>
            <a:off x="899950" y="1456225"/>
            <a:ext cx="7932300" cy="33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Removing NTAOL reduces flicker noise amplitudes by about half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NTAOL deformations obscure the presence of random walk and bias white noise </a:t>
            </a:r>
            <a:r>
              <a:rPr lang="en"/>
              <a:t>amplitude estimates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Hydrological</a:t>
            </a:r>
            <a:r>
              <a:rPr lang="en"/>
              <a:t> loading primarily influences the random walk amplitudes in GNSS time series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Median velocity uncertainty is reduced from 0.35 mm/yr to 0.18 mm/yr after removing surface mass loading, but uncertainty increases in some station due to an increase in random walk amplitude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Differences between state networks become apparent only after correcting for surface mass loading</a:t>
            </a:r>
            <a:endParaRPr/>
          </a:p>
        </p:txBody>
      </p:sp>
      <p:sp>
        <p:nvSpPr>
          <p:cNvPr id="399" name="Google Shape;399;p59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 startAt="2"/>
            </a:pPr>
            <a:r>
              <a:rPr lang="en"/>
              <a:t>How do noise amplitudes and velocity uncertainties change when surface mass loading is removed?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0"/>
          <p:cNvSpPr txBox="1"/>
          <p:nvPr>
            <p:ph type="title"/>
          </p:nvPr>
        </p:nvSpPr>
        <p:spPr>
          <a:xfrm>
            <a:off x="311700" y="1816625"/>
            <a:ext cx="8520600" cy="15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 startAt="3"/>
            </a:pPr>
            <a:r>
              <a:rPr lang="en"/>
              <a:t>How d</a:t>
            </a:r>
            <a:r>
              <a:rPr lang="en"/>
              <a:t>oes monument type influence the noise properties of GNSS time series?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CMC Imaging</a:t>
            </a:r>
            <a:endParaRPr/>
          </a:p>
        </p:txBody>
      </p:sp>
      <p:sp>
        <p:nvSpPr>
          <p:cNvPr id="410" name="Google Shape;410;p61"/>
          <p:cNvSpPr txBox="1"/>
          <p:nvPr>
            <p:ph idx="1" type="body"/>
          </p:nvPr>
        </p:nvSpPr>
        <p:spPr>
          <a:xfrm>
            <a:off x="311700" y="1152475"/>
            <a:ext cx="3294900" cy="3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common mode component (CMC) is made up of the spatially correlated noise shared between stations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CMC </a:t>
            </a:r>
            <a:r>
              <a:rPr lang="en"/>
              <a:t>Imaging</a:t>
            </a:r>
            <a:r>
              <a:rPr lang="en"/>
              <a:t> (Kreemer and Blewitt, 2021) is a technique that uses the weighted median of the residuals of nearby stations to construct the CMC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 spatial extent of CMC Imaging is defined by distribution of stations and is capable of </a:t>
            </a:r>
            <a:r>
              <a:rPr lang="en"/>
              <a:t>capturing</a:t>
            </a:r>
            <a:r>
              <a:rPr lang="en"/>
              <a:t> both large scale and local effects</a:t>
            </a:r>
            <a:endParaRPr/>
          </a:p>
        </p:txBody>
      </p:sp>
      <p:pic>
        <p:nvPicPr>
          <p:cNvPr id="411" name="Google Shape;411;p61"/>
          <p:cNvPicPr preferRelativeResize="0"/>
          <p:nvPr/>
        </p:nvPicPr>
        <p:blipFill rotWithShape="1">
          <a:blip r:embed="rId3">
            <a:alphaModFix/>
          </a:blip>
          <a:srcRect b="6723" l="1911" r="1563" t="2168"/>
          <a:stretch/>
        </p:blipFill>
        <p:spPr>
          <a:xfrm>
            <a:off x="3682050" y="1563850"/>
            <a:ext cx="5337675" cy="27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62"/>
          <p:cNvGrpSpPr/>
          <p:nvPr/>
        </p:nvGrpSpPr>
        <p:grpSpPr>
          <a:xfrm>
            <a:off x="723880" y="1028050"/>
            <a:ext cx="8023845" cy="4049410"/>
            <a:chOff x="-110355" y="234782"/>
            <a:chExt cx="9435377" cy="4761771"/>
          </a:xfrm>
        </p:grpSpPr>
        <p:pic>
          <p:nvPicPr>
            <p:cNvPr id="417" name="Google Shape;417;p62"/>
            <p:cNvPicPr preferRelativeResize="0"/>
            <p:nvPr/>
          </p:nvPicPr>
          <p:blipFill rotWithShape="1">
            <a:blip r:embed="rId3">
              <a:alphaModFix/>
            </a:blip>
            <a:srcRect b="1406" l="12603" r="9308" t="10129"/>
            <a:stretch/>
          </p:blipFill>
          <p:spPr>
            <a:xfrm>
              <a:off x="58002" y="234782"/>
              <a:ext cx="3038858" cy="2294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62"/>
            <p:cNvPicPr preferRelativeResize="0"/>
            <p:nvPr/>
          </p:nvPicPr>
          <p:blipFill rotWithShape="1">
            <a:blip r:embed="rId4">
              <a:alphaModFix/>
            </a:blip>
            <a:srcRect b="1582" l="12224" r="9109" t="10513"/>
            <a:stretch/>
          </p:blipFill>
          <p:spPr>
            <a:xfrm>
              <a:off x="6244298" y="234782"/>
              <a:ext cx="3080724" cy="2294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62"/>
            <p:cNvPicPr preferRelativeResize="0"/>
            <p:nvPr/>
          </p:nvPicPr>
          <p:blipFill rotWithShape="1">
            <a:blip r:embed="rId5">
              <a:alphaModFix/>
            </a:blip>
            <a:srcRect b="1582" l="11784" r="9550" t="10505"/>
            <a:stretch/>
          </p:blipFill>
          <p:spPr>
            <a:xfrm>
              <a:off x="3115161" y="234782"/>
              <a:ext cx="3080724" cy="2294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62"/>
            <p:cNvPicPr preferRelativeResize="0"/>
            <p:nvPr/>
          </p:nvPicPr>
          <p:blipFill rotWithShape="1">
            <a:blip r:embed="rId6">
              <a:alphaModFix/>
            </a:blip>
            <a:srcRect b="3034" l="-9993" r="7387" t="0"/>
            <a:stretch/>
          </p:blipFill>
          <p:spPr>
            <a:xfrm>
              <a:off x="5743122" y="2598966"/>
              <a:ext cx="3367222" cy="2386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62"/>
            <p:cNvPicPr preferRelativeResize="0"/>
            <p:nvPr/>
          </p:nvPicPr>
          <p:blipFill rotWithShape="1">
            <a:blip r:embed="rId7">
              <a:alphaModFix/>
            </a:blip>
            <a:srcRect b="3034" l="0" r="8483" t="0"/>
            <a:stretch/>
          </p:blipFill>
          <p:spPr>
            <a:xfrm>
              <a:off x="-110355" y="2610154"/>
              <a:ext cx="3003149" cy="2386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62"/>
            <p:cNvPicPr preferRelativeResize="0"/>
            <p:nvPr/>
          </p:nvPicPr>
          <p:blipFill rotWithShape="1">
            <a:blip r:embed="rId8">
              <a:alphaModFix/>
            </a:blip>
            <a:srcRect b="3034" l="0" r="8483" t="0"/>
            <a:stretch/>
          </p:blipFill>
          <p:spPr>
            <a:xfrm>
              <a:off x="2993538" y="2598969"/>
              <a:ext cx="3003150" cy="2386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3" name="Google Shape;423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Variance reduction - CMC filtering</a:t>
            </a:r>
            <a:endParaRPr/>
          </a:p>
        </p:txBody>
      </p:sp>
      <p:sp>
        <p:nvSpPr>
          <p:cNvPr id="424" name="Google Shape;424;p62"/>
          <p:cNvSpPr txBox="1"/>
          <p:nvPr/>
        </p:nvSpPr>
        <p:spPr>
          <a:xfrm>
            <a:off x="5999325" y="553625"/>
            <a:ext cx="30564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*NTAOL+GRACE removed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CMC filtering</a:t>
            </a:r>
            <a:endParaRPr/>
          </a:p>
        </p:txBody>
      </p:sp>
      <p:pic>
        <p:nvPicPr>
          <p:cNvPr id="430" name="Google Shape;430;p63"/>
          <p:cNvPicPr preferRelativeResize="0"/>
          <p:nvPr/>
        </p:nvPicPr>
        <p:blipFill rotWithShape="1">
          <a:blip r:embed="rId3">
            <a:alphaModFix/>
          </a:blip>
          <a:srcRect b="0" l="609" r="1042" t="0"/>
          <a:stretch/>
        </p:blipFill>
        <p:spPr>
          <a:xfrm>
            <a:off x="740550" y="1692800"/>
            <a:ext cx="7662900" cy="24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3"/>
          <p:cNvSpPr/>
          <p:nvPr/>
        </p:nvSpPr>
        <p:spPr>
          <a:xfrm>
            <a:off x="746300" y="3348475"/>
            <a:ext cx="7662900" cy="697200"/>
          </a:xfrm>
          <a:prstGeom prst="rect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 monuments</a:t>
            </a:r>
            <a:endParaRPr/>
          </a:p>
        </p:txBody>
      </p:sp>
      <p:pic>
        <p:nvPicPr>
          <p:cNvPr id="437" name="Google Shape;437;p64"/>
          <p:cNvPicPr preferRelativeResize="0"/>
          <p:nvPr/>
        </p:nvPicPr>
        <p:blipFill rotWithShape="1">
          <a:blip r:embed="rId3">
            <a:alphaModFix/>
          </a:blip>
          <a:srcRect b="0" l="0" r="34028" t="16205"/>
          <a:stretch/>
        </p:blipFill>
        <p:spPr>
          <a:xfrm>
            <a:off x="76175" y="2897267"/>
            <a:ext cx="1858482" cy="176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4"/>
          <p:cNvPicPr preferRelativeResize="0"/>
          <p:nvPr/>
        </p:nvPicPr>
        <p:blipFill rotWithShape="1">
          <a:blip r:embed="rId4">
            <a:alphaModFix/>
          </a:blip>
          <a:srcRect b="6261" l="0" r="0" t="0"/>
          <a:stretch/>
        </p:blipFill>
        <p:spPr>
          <a:xfrm>
            <a:off x="5916580" y="2920444"/>
            <a:ext cx="1467239" cy="171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4"/>
          <p:cNvPicPr preferRelativeResize="0"/>
          <p:nvPr/>
        </p:nvPicPr>
        <p:blipFill rotWithShape="1">
          <a:blip r:embed="rId5">
            <a:alphaModFix/>
          </a:blip>
          <a:srcRect b="19568" l="24547" r="12638" t="0"/>
          <a:stretch/>
        </p:blipFill>
        <p:spPr>
          <a:xfrm>
            <a:off x="2167129" y="2887603"/>
            <a:ext cx="1858480" cy="178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4"/>
          <p:cNvPicPr preferRelativeResize="0"/>
          <p:nvPr/>
        </p:nvPicPr>
        <p:blipFill rotWithShape="1">
          <a:blip r:embed="rId6">
            <a:alphaModFix/>
          </a:blip>
          <a:srcRect b="0" l="28087" r="18310" t="5141"/>
          <a:stretch/>
        </p:blipFill>
        <p:spPr>
          <a:xfrm>
            <a:off x="4209600" y="2857525"/>
            <a:ext cx="1467249" cy="194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9154" y="2880250"/>
            <a:ext cx="1467237" cy="1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4"/>
          <p:cNvSpPr txBox="1"/>
          <p:nvPr/>
        </p:nvSpPr>
        <p:spPr>
          <a:xfrm>
            <a:off x="330950" y="1108875"/>
            <a:ext cx="78048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NGL Monument Table + WISCORS = 831 sites with monument information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Classified into 5 categories: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43" name="Google Shape;443;p64"/>
          <p:cNvSpPr txBox="1"/>
          <p:nvPr/>
        </p:nvSpPr>
        <p:spPr>
          <a:xfrm>
            <a:off x="76176" y="2443732"/>
            <a:ext cx="9144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DDBMs (n=11)                   Roof mounted (n=461)       Concrete pillar (n=314)     Steel tower (n=33)         Bedrock (n=12) 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65"/>
          <p:cNvPicPr preferRelativeResize="0"/>
          <p:nvPr/>
        </p:nvPicPr>
        <p:blipFill rotWithShape="1">
          <a:blip r:embed="rId3">
            <a:alphaModFix/>
          </a:blip>
          <a:srcRect b="0" l="438" r="0" t="0"/>
          <a:stretch/>
        </p:blipFill>
        <p:spPr>
          <a:xfrm>
            <a:off x="623100" y="1500225"/>
            <a:ext cx="8125900" cy="271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Monument comparison results</a:t>
            </a:r>
            <a:endParaRPr/>
          </a:p>
        </p:txBody>
      </p:sp>
      <p:sp>
        <p:nvSpPr>
          <p:cNvPr id="450" name="Google Shape;450;p65"/>
          <p:cNvSpPr/>
          <p:nvPr/>
        </p:nvSpPr>
        <p:spPr>
          <a:xfrm>
            <a:off x="639750" y="2658475"/>
            <a:ext cx="8074800" cy="511800"/>
          </a:xfrm>
          <a:prstGeom prst="rect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65"/>
          <p:cNvSpPr/>
          <p:nvPr/>
        </p:nvSpPr>
        <p:spPr>
          <a:xfrm>
            <a:off x="639750" y="3539900"/>
            <a:ext cx="8074800" cy="384000"/>
          </a:xfrm>
          <a:prstGeom prst="rect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65"/>
          <p:cNvSpPr txBox="1"/>
          <p:nvPr/>
        </p:nvSpPr>
        <p:spPr>
          <a:xfrm>
            <a:off x="1336350" y="4506600"/>
            <a:ext cx="67812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*NTAOL+GRACE Removed and CMC Filtered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350" y="2909600"/>
            <a:ext cx="6730500" cy="21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0095" y="1346956"/>
            <a:ext cx="1983033" cy="148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6"/>
          <p:cNvPicPr preferRelativeResize="0"/>
          <p:nvPr/>
        </p:nvPicPr>
        <p:blipFill rotWithShape="1">
          <a:blip r:embed="rId5">
            <a:alphaModFix/>
          </a:blip>
          <a:srcRect b="17076" l="2437" r="4866" t="14204"/>
          <a:stretch/>
        </p:blipFill>
        <p:spPr>
          <a:xfrm>
            <a:off x="692215" y="1346956"/>
            <a:ext cx="1504272" cy="14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6742" y="1368450"/>
            <a:ext cx="1864687" cy="139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8669" y="1346956"/>
            <a:ext cx="1864681" cy="139850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6"/>
          <p:cNvSpPr txBox="1"/>
          <p:nvPr/>
        </p:nvSpPr>
        <p:spPr>
          <a:xfrm>
            <a:off x="645739" y="1017725"/>
            <a:ext cx="17856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MIGD - Michigan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463" name="Google Shape;463;p66"/>
          <p:cNvSpPr txBox="1"/>
          <p:nvPr/>
        </p:nvSpPr>
        <p:spPr>
          <a:xfrm>
            <a:off x="4412483" y="1017725"/>
            <a:ext cx="17856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MOCE - Missouri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464" name="Google Shape;464;p66"/>
          <p:cNvSpPr txBox="1"/>
          <p:nvPr/>
        </p:nvSpPr>
        <p:spPr>
          <a:xfrm>
            <a:off x="2327321" y="1017725"/>
            <a:ext cx="19830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MNWH - Minnesota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465" name="Google Shape;465;p66"/>
          <p:cNvSpPr txBox="1"/>
          <p:nvPr/>
        </p:nvSpPr>
        <p:spPr>
          <a:xfrm>
            <a:off x="6497644" y="1017725"/>
            <a:ext cx="18645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WICR</a:t>
            </a:r>
            <a:r>
              <a:rPr lang="en" sz="1300">
                <a:solidFill>
                  <a:schemeClr val="dk2"/>
                </a:solidFill>
              </a:rPr>
              <a:t> - Wisconsin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466" name="Google Shape;466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Concrete pillar comparison</a:t>
            </a:r>
            <a:endParaRPr/>
          </a:p>
        </p:txBody>
      </p:sp>
      <p:sp>
        <p:nvSpPr>
          <p:cNvPr id="467" name="Google Shape;467;p66"/>
          <p:cNvSpPr/>
          <p:nvPr/>
        </p:nvSpPr>
        <p:spPr>
          <a:xfrm>
            <a:off x="1215575" y="3562050"/>
            <a:ext cx="6730500" cy="293400"/>
          </a:xfrm>
          <a:prstGeom prst="rect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7"/>
          <p:cNvSpPr txBox="1"/>
          <p:nvPr>
            <p:ph idx="1" type="body"/>
          </p:nvPr>
        </p:nvSpPr>
        <p:spPr>
          <a:xfrm>
            <a:off x="899950" y="1414025"/>
            <a:ext cx="7932300" cy="3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Concrete </a:t>
            </a:r>
            <a:r>
              <a:rPr lang="en"/>
              <a:t>pillars</a:t>
            </a:r>
            <a:r>
              <a:rPr lang="en"/>
              <a:t> and roof mounted make up a </a:t>
            </a:r>
            <a:r>
              <a:rPr lang="en"/>
              <a:t>majority of the monument types in the study region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Median random walk amplitudes are lower in roof mounted monuments compared to concrete pillar monuments, which leads to lower velocity uncertainties over a 8-year observation period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Design of concrete pillar monuments differ by state network, and some concrete pillar designs have significantly lower velocity uncertainties due to lower random walk amplitudes</a:t>
            </a:r>
            <a:endParaRPr/>
          </a:p>
        </p:txBody>
      </p:sp>
      <p:sp>
        <p:nvSpPr>
          <p:cNvPr id="473" name="Google Shape;473;p67"/>
          <p:cNvSpPr txBox="1"/>
          <p:nvPr>
            <p:ph type="title"/>
          </p:nvPr>
        </p:nvSpPr>
        <p:spPr>
          <a:xfrm>
            <a:off x="464100" y="368825"/>
            <a:ext cx="8520600" cy="9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 startAt="3"/>
            </a:pPr>
            <a:r>
              <a:rPr lang="en"/>
              <a:t>How does </a:t>
            </a:r>
            <a:r>
              <a:rPr lang="en"/>
              <a:t>monument type influence the noise properties of GPS time series?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takeaways</a:t>
            </a:r>
            <a:endParaRPr/>
          </a:p>
        </p:txBody>
      </p:sp>
      <p:sp>
        <p:nvSpPr>
          <p:cNvPr id="479" name="Google Shape;479;p68"/>
          <p:cNvSpPr txBox="1"/>
          <p:nvPr>
            <p:ph idx="1" type="body"/>
          </p:nvPr>
        </p:nvSpPr>
        <p:spPr>
          <a:xfrm>
            <a:off x="311700" y="1017725"/>
            <a:ext cx="8634000" cy="40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NTAOL deformations explain a third of the </a:t>
            </a:r>
            <a:r>
              <a:rPr lang="en"/>
              <a:t>variance in vertical time series around the Great Lakes region, while hydrological loading explains a significant proportion close the lakes and in the Midwest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Correcting for surface mass loading reveals higher random walk amplitudes that impacts the velocity uncertainty of long running stations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Differences between state networks is only revealed when surface mass loading is corrected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CMC filtering further reduces white noise and flicker noise amplitudes, but random walk amplitudes increase for some stations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Roof mounted monuments have lower velocity uncertainties compared to concrete pillars during a 8-year time span, but concrete pillar design possibly plays a role on the random walk amplitudes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725" y="1484950"/>
            <a:ext cx="5452598" cy="297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2725" y="1484925"/>
            <a:ext cx="5452598" cy="29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3"/>
          <p:cNvSpPr txBox="1"/>
          <p:nvPr>
            <p:ph idx="1" type="body"/>
          </p:nvPr>
        </p:nvSpPr>
        <p:spPr>
          <a:xfrm>
            <a:off x="237325" y="1103925"/>
            <a:ext cx="3261600" cy="3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495"/>
              <a:t>Station velocities are used for:</a:t>
            </a:r>
            <a:endParaRPr sz="1495"/>
          </a:p>
          <a:p>
            <a:pPr indent="-323532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95"/>
              <a:buChar char="●"/>
            </a:pPr>
            <a:r>
              <a:rPr lang="en" sz="1495"/>
              <a:t>Studying crustal deformation and movement of tectonic plates</a:t>
            </a:r>
            <a:endParaRPr sz="1495"/>
          </a:p>
          <a:p>
            <a:pPr indent="-323532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95"/>
              <a:buChar char="●"/>
            </a:pPr>
            <a:r>
              <a:rPr lang="en" sz="1495"/>
              <a:t>Defining stable reference frames</a:t>
            </a:r>
            <a:endParaRPr sz="1495"/>
          </a:p>
          <a:p>
            <a:pPr indent="-323532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95"/>
              <a:buChar char="●"/>
            </a:pPr>
            <a:r>
              <a:rPr lang="en" sz="1495"/>
              <a:t>Tracking sea level rise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495"/>
              <a:t>Now possible to image sub-</a:t>
            </a:r>
            <a:r>
              <a:rPr lang="en" sz="1495"/>
              <a:t>millimeter</a:t>
            </a:r>
            <a:r>
              <a:rPr lang="en" sz="1495"/>
              <a:t> velocities</a:t>
            </a:r>
            <a:endParaRPr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b="1" lang="en" sz="1495"/>
              <a:t>But, we n</a:t>
            </a:r>
            <a:r>
              <a:rPr b="1" lang="en" sz="1495"/>
              <a:t>eed realistic velocity uncertainties that take into account </a:t>
            </a:r>
            <a:r>
              <a:rPr b="1" lang="en" sz="1495"/>
              <a:t>temporal</a:t>
            </a:r>
            <a:r>
              <a:rPr b="1" lang="en" sz="1495"/>
              <a:t> correlations in the noise</a:t>
            </a:r>
            <a:endParaRPr b="1" sz="149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95"/>
          </a:p>
        </p:txBody>
      </p:sp>
      <p:pic>
        <p:nvPicPr>
          <p:cNvPr id="140" name="Google Shape;14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925" y="554950"/>
            <a:ext cx="5528800" cy="5522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33"/>
          <p:cNvCxnSpPr/>
          <p:nvPr/>
        </p:nvCxnSpPr>
        <p:spPr>
          <a:xfrm>
            <a:off x="3346525" y="1026750"/>
            <a:ext cx="1718700" cy="1660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" name="Google Shape;142;p33"/>
          <p:cNvSpPr txBox="1"/>
          <p:nvPr>
            <p:ph type="title"/>
          </p:nvPr>
        </p:nvSpPr>
        <p:spPr>
          <a:xfrm>
            <a:off x="311700" y="445025"/>
            <a:ext cx="252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43" name="Google Shape;143;p33"/>
          <p:cNvSpPr/>
          <p:nvPr/>
        </p:nvSpPr>
        <p:spPr>
          <a:xfrm>
            <a:off x="4037325" y="932650"/>
            <a:ext cx="227700" cy="552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9"/>
          <p:cNvSpPr txBox="1"/>
          <p:nvPr>
            <p:ph type="title"/>
          </p:nvPr>
        </p:nvSpPr>
        <p:spPr>
          <a:xfrm>
            <a:off x="311700" y="120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/>
              <a:t>Questions?</a:t>
            </a:r>
            <a:endParaRPr sz="39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9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u="sng">
                <a:solidFill>
                  <a:schemeClr val="hlink"/>
                </a:solidFill>
                <a:hlinkClick r:id="rId3"/>
              </a:rPr>
              <a:t>jordan.krcmaric@noaa.gov</a:t>
            </a:r>
            <a:endParaRPr sz="242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0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 Power Spectra</a:t>
            </a:r>
            <a:endParaRPr/>
          </a:p>
        </p:txBody>
      </p:sp>
      <p:pic>
        <p:nvPicPr>
          <p:cNvPr id="495" name="Google Shape;495;p71"/>
          <p:cNvPicPr preferRelativeResize="0"/>
          <p:nvPr/>
        </p:nvPicPr>
        <p:blipFill rotWithShape="1">
          <a:blip r:embed="rId3">
            <a:alphaModFix/>
          </a:blip>
          <a:srcRect b="2143" l="1999" r="0" t="0"/>
          <a:stretch/>
        </p:blipFill>
        <p:spPr>
          <a:xfrm>
            <a:off x="1936175" y="1122225"/>
            <a:ext cx="4972050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 Power Spectra</a:t>
            </a:r>
            <a:endParaRPr/>
          </a:p>
        </p:txBody>
      </p:sp>
      <p:pic>
        <p:nvPicPr>
          <p:cNvPr id="501" name="Google Shape;501;p72"/>
          <p:cNvPicPr preferRelativeResize="0"/>
          <p:nvPr/>
        </p:nvPicPr>
        <p:blipFill rotWithShape="1">
          <a:blip r:embed="rId3">
            <a:alphaModFix/>
          </a:blip>
          <a:srcRect b="2480" l="2253" r="1044" t="1733"/>
          <a:stretch/>
        </p:blipFill>
        <p:spPr>
          <a:xfrm>
            <a:off x="2282525" y="1295425"/>
            <a:ext cx="4791075" cy="332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 Power Spectra</a:t>
            </a:r>
            <a:endParaRPr/>
          </a:p>
        </p:txBody>
      </p:sp>
      <p:pic>
        <p:nvPicPr>
          <p:cNvPr id="507" name="Google Shape;507;p73"/>
          <p:cNvPicPr preferRelativeResize="0"/>
          <p:nvPr/>
        </p:nvPicPr>
        <p:blipFill rotWithShape="1">
          <a:blip r:embed="rId3">
            <a:alphaModFix/>
          </a:blip>
          <a:srcRect b="2058" l="2282" r="1406" t="2211"/>
          <a:stretch/>
        </p:blipFill>
        <p:spPr>
          <a:xfrm>
            <a:off x="2190750" y="1260750"/>
            <a:ext cx="4762500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 Power Spectra</a:t>
            </a:r>
            <a:endParaRPr/>
          </a:p>
        </p:txBody>
      </p:sp>
      <p:pic>
        <p:nvPicPr>
          <p:cNvPr id="513" name="Google Shape;51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625" y="1278100"/>
            <a:ext cx="447675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 in GNSS time series</a:t>
            </a:r>
            <a:endParaRPr/>
          </a:p>
        </p:txBody>
      </p:sp>
      <p:pic>
        <p:nvPicPr>
          <p:cNvPr id="149" name="Google Shape;149;p34"/>
          <p:cNvPicPr preferRelativeResize="0"/>
          <p:nvPr/>
        </p:nvPicPr>
        <p:blipFill rotWithShape="1">
          <a:blip r:embed="rId3">
            <a:alphaModFix/>
          </a:blip>
          <a:srcRect b="0" l="0" r="3128" t="9387"/>
          <a:stretch/>
        </p:blipFill>
        <p:spPr>
          <a:xfrm>
            <a:off x="311700" y="1585825"/>
            <a:ext cx="5570299" cy="28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4"/>
          <p:cNvPicPr preferRelativeResize="0"/>
          <p:nvPr/>
        </p:nvPicPr>
        <p:blipFill rotWithShape="1">
          <a:blip r:embed="rId4">
            <a:alphaModFix/>
          </a:blip>
          <a:srcRect b="4958" l="0" r="0" t="10137"/>
          <a:stretch/>
        </p:blipFill>
        <p:spPr>
          <a:xfrm>
            <a:off x="6573600" y="615325"/>
            <a:ext cx="2258701" cy="447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4"/>
          <p:cNvSpPr txBox="1"/>
          <p:nvPr/>
        </p:nvSpPr>
        <p:spPr>
          <a:xfrm>
            <a:off x="4607750" y="3041950"/>
            <a:ext cx="13731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random walk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2" name="Google Shape;152;p34"/>
          <p:cNvSpPr txBox="1"/>
          <p:nvPr/>
        </p:nvSpPr>
        <p:spPr>
          <a:xfrm>
            <a:off x="4629350" y="2487075"/>
            <a:ext cx="13299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flicker noise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3" name="Google Shape;153;p34"/>
          <p:cNvSpPr txBox="1"/>
          <p:nvPr/>
        </p:nvSpPr>
        <p:spPr>
          <a:xfrm>
            <a:off x="4706600" y="1244813"/>
            <a:ext cx="11754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white</a:t>
            </a:r>
            <a:r>
              <a:rPr lang="en">
                <a:solidFill>
                  <a:schemeClr val="dk2"/>
                </a:solidFill>
              </a:rPr>
              <a:t> noise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4" name="Google Shape;154;p34"/>
          <p:cNvSpPr txBox="1"/>
          <p:nvPr/>
        </p:nvSpPr>
        <p:spPr>
          <a:xfrm>
            <a:off x="6753000" y="292625"/>
            <a:ext cx="20031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Time Correlation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5" name="Google Shape;155;p34"/>
          <p:cNvSpPr txBox="1"/>
          <p:nvPr/>
        </p:nvSpPr>
        <p:spPr>
          <a:xfrm>
            <a:off x="428825" y="4486975"/>
            <a:ext cx="52014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*Other common noise processes: </a:t>
            </a:r>
            <a:r>
              <a:rPr lang="en">
                <a:solidFill>
                  <a:schemeClr val="dk2"/>
                </a:solidFill>
              </a:rPr>
              <a:t>Gauss</a:t>
            </a:r>
            <a:r>
              <a:rPr lang="en">
                <a:solidFill>
                  <a:schemeClr val="dk2"/>
                </a:solidFill>
              </a:rPr>
              <a:t>-Markov, bandpass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 in GNSS time series</a:t>
            </a:r>
            <a:endParaRPr/>
          </a:p>
        </p:txBody>
      </p:sp>
      <p:sp>
        <p:nvSpPr>
          <p:cNvPr id="161" name="Google Shape;161;p35"/>
          <p:cNvSpPr txBox="1"/>
          <p:nvPr>
            <p:ph idx="1" type="body"/>
          </p:nvPr>
        </p:nvSpPr>
        <p:spPr>
          <a:xfrm>
            <a:off x="311700" y="1017725"/>
            <a:ext cx="4173600" cy="3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Noise in GNSS time series is often modeled as a power-law process that describes its frequency dependence:</a:t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White </a:t>
            </a:r>
            <a:r>
              <a:rPr lang="en" sz="1700"/>
              <a:t>noise, spectral index = 0</a:t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Flicker noise, spectral index = -1</a:t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/>
              <a:t>Random walk, spectral index = -2</a:t>
            </a:r>
            <a:endParaRPr sz="1700"/>
          </a:p>
        </p:txBody>
      </p:sp>
      <p:pic>
        <p:nvPicPr>
          <p:cNvPr id="162" name="Google Shape;1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50" y="2786075"/>
            <a:ext cx="1200550" cy="2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8600" y="2571750"/>
            <a:ext cx="1849025" cy="6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5675" y="1303700"/>
            <a:ext cx="4772701" cy="357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 in GNSS time series</a:t>
            </a:r>
            <a:endParaRPr/>
          </a:p>
        </p:txBody>
      </p:sp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525" y="408712"/>
            <a:ext cx="4714976" cy="448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6"/>
          <p:cNvSpPr txBox="1"/>
          <p:nvPr>
            <p:ph idx="1" type="body"/>
          </p:nvPr>
        </p:nvSpPr>
        <p:spPr>
          <a:xfrm>
            <a:off x="311700" y="1172925"/>
            <a:ext cx="3950100" cy="3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White noise has most </a:t>
            </a:r>
            <a:r>
              <a:rPr lang="en"/>
              <a:t>effect</a:t>
            </a:r>
            <a:r>
              <a:rPr lang="en"/>
              <a:t> on velocity uncertainty of short time series, but effect decreases rapidly with more observations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Low spectral index noise (e.g. random walk) has a </a:t>
            </a:r>
            <a:r>
              <a:rPr lang="en"/>
              <a:t>larger effect on velocity uncertainties of long running time series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6"/>
          <p:cNvSpPr txBox="1"/>
          <p:nvPr/>
        </p:nvSpPr>
        <p:spPr>
          <a:xfrm>
            <a:off x="4409725" y="4750725"/>
            <a:ext cx="22932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From Williams, 2003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173" name="Google Shape;173;p36"/>
          <p:cNvCxnSpPr/>
          <p:nvPr/>
        </p:nvCxnSpPr>
        <p:spPr>
          <a:xfrm>
            <a:off x="5162400" y="723850"/>
            <a:ext cx="3095700" cy="31656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36"/>
          <p:cNvCxnSpPr/>
          <p:nvPr/>
        </p:nvCxnSpPr>
        <p:spPr>
          <a:xfrm>
            <a:off x="5178050" y="1651000"/>
            <a:ext cx="3070500" cy="1143000"/>
          </a:xfrm>
          <a:prstGeom prst="straightConnector1">
            <a:avLst/>
          </a:prstGeom>
          <a:noFill/>
          <a:ln cap="flat" cmpd="sng" w="76200">
            <a:solidFill>
              <a:srgbClr val="38761D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of noise in GNSS time series</a:t>
            </a:r>
            <a:endParaRPr/>
          </a:p>
        </p:txBody>
      </p:sp>
      <p:sp>
        <p:nvSpPr>
          <p:cNvPr id="180" name="Google Shape;180;p37"/>
          <p:cNvSpPr txBox="1"/>
          <p:nvPr>
            <p:ph idx="1" type="body"/>
          </p:nvPr>
        </p:nvSpPr>
        <p:spPr>
          <a:xfrm>
            <a:off x="523875" y="2475225"/>
            <a:ext cx="4606200" cy="23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/>
              <a:t>Surface mass loading:</a:t>
            </a:r>
            <a:endParaRPr sz="1750"/>
          </a:p>
          <a:p>
            <a:pPr indent="-33972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" sz="1750"/>
              <a:t>Atmospheric loading (atmospheric tides, pressure systems)</a:t>
            </a:r>
            <a:endParaRPr sz="1750"/>
          </a:p>
          <a:p>
            <a:pPr indent="-33972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" sz="1750"/>
              <a:t>Ocean loading (tides, storm surges)</a:t>
            </a:r>
            <a:endParaRPr sz="1750"/>
          </a:p>
          <a:p>
            <a:pPr indent="-33972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" sz="1750"/>
              <a:t>Hydrological loading (soil moisture, snowpack, groundwater, lake storage)</a:t>
            </a:r>
            <a:endParaRPr sz="1750"/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/>
              <a:t>Monument instability</a:t>
            </a:r>
            <a:endParaRPr sz="1750"/>
          </a:p>
        </p:txBody>
      </p:sp>
      <p:sp>
        <p:nvSpPr>
          <p:cNvPr id="181" name="Google Shape;181;p37"/>
          <p:cNvSpPr txBox="1"/>
          <p:nvPr>
            <p:ph idx="1" type="body"/>
          </p:nvPr>
        </p:nvSpPr>
        <p:spPr>
          <a:xfrm>
            <a:off x="523200" y="1017817"/>
            <a:ext cx="46062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765"/>
              <a:t>Instrument and processing errors:</a:t>
            </a:r>
            <a:endParaRPr sz="1765"/>
          </a:p>
          <a:p>
            <a:pPr indent="-3406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5"/>
              <a:buChar char="●"/>
            </a:pPr>
            <a:r>
              <a:rPr lang="en" sz="1765"/>
              <a:t>Multipath, receiver noise, equipment failures and changes</a:t>
            </a:r>
            <a:endParaRPr sz="1765"/>
          </a:p>
          <a:p>
            <a:pPr indent="-34067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5"/>
              <a:buChar char="●"/>
            </a:pPr>
            <a:r>
              <a:rPr lang="en" sz="1765"/>
              <a:t>Orbit models, atmospheric models, clocks, etc.</a:t>
            </a:r>
            <a:endParaRPr sz="1765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Errors:</a:t>
            </a:r>
            <a:endParaRPr/>
          </a:p>
        </p:txBody>
      </p:sp>
      <p:pic>
        <p:nvPicPr>
          <p:cNvPr id="187" name="Google Shape;1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8625" y="660125"/>
            <a:ext cx="5129474" cy="209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79525"/>
            <a:ext cx="4832950" cy="20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8"/>
          <p:cNvSpPr txBox="1"/>
          <p:nvPr/>
        </p:nvSpPr>
        <p:spPr>
          <a:xfrm>
            <a:off x="2185700" y="1734500"/>
            <a:ext cx="16644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Failing antenna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0" name="Google Shape;190;p38"/>
          <p:cNvSpPr txBox="1"/>
          <p:nvPr/>
        </p:nvSpPr>
        <p:spPr>
          <a:xfrm>
            <a:off x="5840300" y="3478975"/>
            <a:ext cx="16644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Equipment change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91" name="Google Shape;191;p38"/>
          <p:cNvCxnSpPr/>
          <p:nvPr/>
        </p:nvCxnSpPr>
        <p:spPr>
          <a:xfrm flipH="1" rot="10800000">
            <a:off x="3399325" y="1689625"/>
            <a:ext cx="2127000" cy="508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38"/>
          <p:cNvCxnSpPr/>
          <p:nvPr/>
        </p:nvCxnSpPr>
        <p:spPr>
          <a:xfrm rot="10800000">
            <a:off x="4254600" y="3666425"/>
            <a:ext cx="1504800" cy="175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3" name="Google Shape;193;p38"/>
          <p:cNvSpPr txBox="1"/>
          <p:nvPr/>
        </p:nvSpPr>
        <p:spPr>
          <a:xfrm>
            <a:off x="7768425" y="2082350"/>
            <a:ext cx="913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RLAP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4" name="Google Shape;194;p38"/>
          <p:cNvSpPr txBox="1"/>
          <p:nvPr/>
        </p:nvSpPr>
        <p:spPr>
          <a:xfrm>
            <a:off x="951100" y="4315275"/>
            <a:ext cx="913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MIPW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