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60" r:id="rId5"/>
    <p:sldMasterId id="2147483662" r:id="rId6"/>
  </p:sldMasterIdLst>
  <p:notesMasterIdLst>
    <p:notesMasterId r:id="rId17"/>
  </p:notesMasterIdLst>
  <p:sldIdLst>
    <p:sldId id="256" r:id="rId7"/>
    <p:sldId id="272" r:id="rId8"/>
    <p:sldId id="257" r:id="rId9"/>
    <p:sldId id="261" r:id="rId10"/>
    <p:sldId id="273" r:id="rId11"/>
    <p:sldId id="274" r:id="rId12"/>
    <p:sldId id="262" r:id="rId13"/>
    <p:sldId id="276" r:id="rId14"/>
    <p:sldId id="26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55758" autoAdjust="0"/>
  </p:normalViewPr>
  <p:slideViewPr>
    <p:cSldViewPr snapToGrid="0">
      <p:cViewPr varScale="1">
        <p:scale>
          <a:sx n="61" d="100"/>
          <a:sy n="61" d="100"/>
        </p:scale>
        <p:origin x="162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43755-C605-4F52-92FA-785014F6B6B9}" type="datetimeFigureOut">
              <a:rPr lang="en-US" smtClean="0"/>
              <a:t>5/28/2023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64503-1C3B-48D0-83A0-D3C5FA8C4983}" type="slidenum">
              <a:rPr lang="en-US" smtClean="0"/>
              <a:t>‹#›</a:t>
            </a:fld>
            <a:endParaRPr lang="en-US"/>
          </a:p>
        </p:txBody>
      </p:sp>
    </p:spTree>
    <p:extLst>
      <p:ext uri="{BB962C8B-B14F-4D97-AF65-F5344CB8AC3E}">
        <p14:creationId xmlns:p14="http://schemas.microsoft.com/office/powerpoint/2010/main" val="213396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Cuprum" panose="00000500000000000000"/>
                <a:cs typeface="Arial" panose="020B0604020202020204" pitchFamily="34" charset="0"/>
              </a:rPr>
              <a:t>Good afternoon everyone! I’m Ira Sellars, a geodesist at the National Geodetic Survey in the USA. I’m delighted to be here today to discuss the NOAA CORS Network, including its historical background and current status.</a:t>
            </a:r>
          </a:p>
        </p:txBody>
      </p:sp>
      <p:sp>
        <p:nvSpPr>
          <p:cNvPr id="4" name="Slide Number Placeholder 3"/>
          <p:cNvSpPr>
            <a:spLocks noGrp="1"/>
          </p:cNvSpPr>
          <p:nvPr>
            <p:ph type="sldNum" sz="quarter" idx="5"/>
          </p:nvPr>
        </p:nvSpPr>
        <p:spPr/>
        <p:txBody>
          <a:bodyPr/>
          <a:lstStyle/>
          <a:p>
            <a:fld id="{64F64503-1C3B-48D0-83A0-D3C5FA8C4983}" type="slidenum">
              <a:rPr lang="en-US" smtClean="0"/>
              <a:t>1</a:t>
            </a:fld>
            <a:endParaRPr lang="en-US"/>
          </a:p>
        </p:txBody>
      </p:sp>
    </p:spTree>
    <p:extLst>
      <p:ext uri="{BB962C8B-B14F-4D97-AF65-F5344CB8AC3E}">
        <p14:creationId xmlns:p14="http://schemas.microsoft.com/office/powerpoint/2010/main" val="17547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374151"/>
                </a:solidFill>
                <a:effectLst/>
                <a:latin typeface="Cuprum" panose="00000500000000000000"/>
              </a:rPr>
              <a:t>We are grateful for the contributions and ongoing support from all our partners. It is through this collective effort that we are able to maintain and expand the NCN, enhance the quality and accuracy of the National Spatial Reference System. </a:t>
            </a:r>
            <a:r>
              <a:rPr lang="en-US" sz="1000" dirty="0">
                <a:latin typeface="Cuprum" panose="00000500000000000000"/>
              </a:rPr>
              <a:t>Thank you once again to all NCN station providers!</a:t>
            </a:r>
          </a:p>
        </p:txBody>
      </p:sp>
      <p:sp>
        <p:nvSpPr>
          <p:cNvPr id="4" name="Slide Number Placeholder 3"/>
          <p:cNvSpPr>
            <a:spLocks noGrp="1"/>
          </p:cNvSpPr>
          <p:nvPr>
            <p:ph type="sldNum" sz="quarter" idx="5"/>
          </p:nvPr>
        </p:nvSpPr>
        <p:spPr/>
        <p:txBody>
          <a:bodyPr/>
          <a:lstStyle/>
          <a:p>
            <a:fld id="{64F64503-1C3B-48D0-83A0-D3C5FA8C4983}" type="slidenum">
              <a:rPr lang="en-US" smtClean="0"/>
              <a:t>10</a:t>
            </a:fld>
            <a:endParaRPr lang="en-US"/>
          </a:p>
        </p:txBody>
      </p:sp>
    </p:spTree>
    <p:extLst>
      <p:ext uri="{BB962C8B-B14F-4D97-AF65-F5344CB8AC3E}">
        <p14:creationId xmlns:p14="http://schemas.microsoft.com/office/powerpoint/2010/main" val="161117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374151"/>
                </a:solidFill>
                <a:effectLst/>
                <a:latin typeface="Cuprum"/>
                <a:cs typeface="Arial" panose="020B0604020202020204" pitchFamily="34" charset="0"/>
              </a:rPr>
              <a:t>In 1807, the Survey of the Coast undertook the immense responsibility of mapping the entire shoreline and coastal features of the United States, including water depth. To achieve this, surveyors had to establish precise survey points on land to accurately position survey vessels at sea. These points needed to be part of a common reference system to ensure seamless surveys along the coastlines. Fast forward to today, the NOAA/National Geodetic Survey manages the National Spatial Reference System (NSRS), which comprises a vast network of over 1 million geodetic control points created through collaboration between NGS and surveyors in both the public and private sectors throughout the country.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rgbClr val="374151"/>
              </a:solidFill>
              <a:effectLst/>
              <a:latin typeface="Cuprum"/>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374151"/>
                </a:solidFill>
                <a:effectLst/>
                <a:latin typeface="Cuprum"/>
                <a:cs typeface="Arial" panose="020B0604020202020204" pitchFamily="34" charset="0"/>
              </a:rPr>
              <a:t>These survey marks, often identified by brass discs, serve as passive reference points that can be occupied with survey equipment. However, these marks were horizontally referenced to the 2-dimensional North American Datum 1983 (1986), while their elevation was referenced to the 1-dimensional North American Vertical Datum of 1988. Many “high accuracy” triangulation survey stations were located in the remote, GPS-unfriendly areas. Easily accessible national survey points were usually of “low accuracy”, and/or had short lines-of-sight to nearby survey stations due to obstruction by tall buildings or similar objects. In the early 1990s, NGS began to reconsider its traditional approach to making the NSRS available to the nation.</a:t>
            </a:r>
            <a:endParaRPr lang="en-US" sz="1000" dirty="0">
              <a:latin typeface="Cuprum"/>
              <a:cs typeface="Arial" panose="020B0604020202020204" pitchFamily="34" charset="0"/>
            </a:endParaRPr>
          </a:p>
          <a:p>
            <a:endParaRPr lang="en-US" sz="1000" dirty="0">
              <a:latin typeface="Cuprum"/>
              <a:cs typeface="Arial" panose="020B0604020202020204" pitchFamily="34" charset="0"/>
            </a:endParaRPr>
          </a:p>
        </p:txBody>
      </p:sp>
      <p:sp>
        <p:nvSpPr>
          <p:cNvPr id="4" name="Slide Number Placeholder 3"/>
          <p:cNvSpPr>
            <a:spLocks noGrp="1"/>
          </p:cNvSpPr>
          <p:nvPr>
            <p:ph type="sldNum" sz="quarter" idx="5"/>
          </p:nvPr>
        </p:nvSpPr>
        <p:spPr/>
        <p:txBody>
          <a:bodyPr/>
          <a:lstStyle/>
          <a:p>
            <a:fld id="{64F64503-1C3B-48D0-83A0-D3C5FA8C4983}" type="slidenum">
              <a:rPr lang="en-US" smtClean="0"/>
              <a:t>2</a:t>
            </a:fld>
            <a:endParaRPr lang="en-US"/>
          </a:p>
        </p:txBody>
      </p:sp>
    </p:spTree>
    <p:extLst>
      <p:ext uri="{BB962C8B-B14F-4D97-AF65-F5344CB8AC3E}">
        <p14:creationId xmlns:p14="http://schemas.microsoft.com/office/powerpoint/2010/main" val="251366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374151"/>
                </a:solidFill>
                <a:effectLst/>
                <a:latin typeface="Cuprum"/>
                <a:cs typeface="Arial" panose="020B0604020202020204" pitchFamily="34" charset="0"/>
              </a:rPr>
              <a:t>During the early stages of GPS development, NGS recognized the potential of GPS for enhancing the NSRS. In February 1994, NGS initiated the first site of the  Continuously Operating Reference Station (CORS) network with the Trimble Navigation Corporation’s site, GAIT, in Maryland. In 1995, William Strange and Neil Weston proposed a network of CORS covering the entire United States. However, establishing such a network was a significant financial challenge for NGS, as geodetic quality GPS receivers cost by then between $35000 to $50000 each. At the same time, several federal agencies also sought to build their own GPS base station networks for different purposes. To reduce expenses for the federal government and taxpayers, the US General Accounting Office directed NGS, U.S. Coast Guards (USCG) and U.S. Army Corps of Engineers (USACE) to coordinate their activities and equipment procurement. </a:t>
            </a:r>
            <a:r>
              <a:rPr lang="en-US" sz="1000" b="0" i="0" u="none" strike="noStrike" dirty="0">
                <a:solidFill>
                  <a:srgbClr val="000000"/>
                </a:solidFill>
                <a:effectLst/>
                <a:latin typeface="Cuprum" panose="00000500000000000000"/>
              </a:rPr>
              <a:t>As of now, the network has expanded to include over 2800 stations, a remarkable increase from its initial size of just 5 stations in 1994.</a:t>
            </a:r>
            <a:endParaRPr lang="en-US" sz="1000" dirty="0">
              <a:latin typeface="Cuprum"/>
              <a:cs typeface="Arial" panose="020B0604020202020204" pitchFamily="34" charset="0"/>
            </a:endParaRPr>
          </a:p>
        </p:txBody>
      </p:sp>
      <p:sp>
        <p:nvSpPr>
          <p:cNvPr id="4" name="Slide Number Placeholder 3"/>
          <p:cNvSpPr>
            <a:spLocks noGrp="1"/>
          </p:cNvSpPr>
          <p:nvPr>
            <p:ph type="sldNum" sz="quarter" idx="5"/>
          </p:nvPr>
        </p:nvSpPr>
        <p:spPr/>
        <p:txBody>
          <a:bodyPr/>
          <a:lstStyle/>
          <a:p>
            <a:fld id="{64F64503-1C3B-48D0-83A0-D3C5FA8C4983}" type="slidenum">
              <a:rPr lang="en-US" smtClean="0"/>
              <a:t>3</a:t>
            </a:fld>
            <a:endParaRPr lang="en-US"/>
          </a:p>
        </p:txBody>
      </p:sp>
    </p:spTree>
    <p:extLst>
      <p:ext uri="{BB962C8B-B14F-4D97-AF65-F5344CB8AC3E}">
        <p14:creationId xmlns:p14="http://schemas.microsoft.com/office/powerpoint/2010/main" val="198530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dirty="0">
                <a:solidFill>
                  <a:srgbClr val="000000"/>
                </a:solidFill>
                <a:effectLst/>
                <a:latin typeface="Cuprum" panose="00000500000000000000"/>
              </a:rPr>
              <a:t>The NCN brings together a diverse range of organizations including federal, state, and local governments, academic institutions, and private industry. This collaborative approach provides a broad range of expertise and ensures that the NCN is not reliant on any single agency, communication system, or type of equipment. However, this diverse participation requires closer communication with all involved parties. </a:t>
            </a:r>
          </a:p>
          <a:p>
            <a:endParaRPr lang="en-US" sz="1000" b="0" i="0" u="none" strike="noStrike" dirty="0">
              <a:solidFill>
                <a:srgbClr val="000000"/>
              </a:solidFill>
              <a:effectLst/>
              <a:latin typeface="Cuprum" panose="00000500000000000000"/>
            </a:endParaRPr>
          </a:p>
          <a:p>
            <a:r>
              <a:rPr lang="en-US" sz="1000" b="0" i="0" u="none" strike="noStrike" dirty="0">
                <a:solidFill>
                  <a:srgbClr val="000000"/>
                </a:solidFill>
                <a:effectLst/>
                <a:latin typeface="Cuprum" panose="00000500000000000000"/>
              </a:rPr>
              <a:t>As of May 10, 2023, NGS has received contributions from over 200 organizations, resulting in a total of 2833 stations. The contributions from these organizations have been distributed across various partner types, each making a significant contribution to the overall size and scope of the network. The largest portion of the NCN is made up of 96 state and local governments, collectively contributing for approximately 43% of the network. We would like to extend a special acknowledgement to our </a:t>
            </a:r>
            <a:r>
              <a:rPr lang="en-US" sz="1000" b="0" i="0" dirty="0">
                <a:solidFill>
                  <a:srgbClr val="374151"/>
                </a:solidFill>
                <a:effectLst/>
                <a:latin typeface="Cuprum" panose="00000500000000000000"/>
              </a:rPr>
              <a:t>host state, Florida, which has been a dedicated contributor since 2002 with a total of 74 stations.</a:t>
            </a:r>
            <a:r>
              <a:rPr lang="en-US" sz="1000" b="0" i="0" u="none" strike="noStrike" dirty="0">
                <a:solidFill>
                  <a:srgbClr val="000000"/>
                </a:solidFill>
                <a:effectLst/>
                <a:latin typeface="Cuprum" panose="00000500000000000000"/>
              </a:rPr>
              <a:t> Our agency, NGS, owns and operates 56 stations in total, making up about 2% of the total stations in the NCN. We also have 38 colleges, universities, and research organizations actively participating, contributing 651 stations which represents approximately 23% of the NCN. </a:t>
            </a:r>
          </a:p>
          <a:p>
            <a:endParaRPr lang="en-US" sz="1000" b="0" i="0" u="none" strike="noStrike" dirty="0">
              <a:solidFill>
                <a:srgbClr val="000000"/>
              </a:solidFill>
              <a:effectLst/>
              <a:latin typeface="Cuprum" panose="00000500000000000000"/>
            </a:endParaRPr>
          </a:p>
          <a:p>
            <a:r>
              <a:rPr lang="en-US" sz="1000" b="0" i="0" u="none" strike="noStrike" dirty="0">
                <a:solidFill>
                  <a:srgbClr val="000000"/>
                </a:solidFill>
                <a:effectLst/>
                <a:latin typeface="Cuprum" panose="00000500000000000000"/>
              </a:rPr>
              <a:t>It is worth noting that more than half of our partners contribute a single station each. Regardless of the number of stations contributed, each and every contribution is a testament to the providers’ commitment to supporting the National Spatial Reference System and enhancing the quality and accuracy of the network. </a:t>
            </a:r>
            <a:r>
              <a:rPr lang="en-US" sz="1000" b="0" i="0" dirty="0">
                <a:solidFill>
                  <a:srgbClr val="374151"/>
                </a:solidFill>
                <a:effectLst/>
                <a:latin typeface="Cuprum" panose="00000500000000000000"/>
              </a:rPr>
              <a:t>We greatly appreciate the contributions and ongoing support from all our partners. Thank you to all of our partners for their valuable contributions!</a:t>
            </a:r>
            <a:br>
              <a:rPr lang="en-US" sz="1000" dirty="0">
                <a:latin typeface="Cuprum" panose="00000500000000000000"/>
              </a:rPr>
            </a:br>
            <a:endParaRPr lang="en-US" sz="1000" b="0" i="0" u="none" strike="noStrike" dirty="0">
              <a:solidFill>
                <a:srgbClr val="000000"/>
              </a:solidFill>
              <a:effectLst/>
              <a:latin typeface="Cuprum" panose="00000500000000000000"/>
            </a:endParaRPr>
          </a:p>
        </p:txBody>
      </p:sp>
      <p:sp>
        <p:nvSpPr>
          <p:cNvPr id="4" name="Slide Number Placeholder 3"/>
          <p:cNvSpPr>
            <a:spLocks noGrp="1"/>
          </p:cNvSpPr>
          <p:nvPr>
            <p:ph type="sldNum" sz="quarter" idx="5"/>
          </p:nvPr>
        </p:nvSpPr>
        <p:spPr/>
        <p:txBody>
          <a:bodyPr/>
          <a:lstStyle/>
          <a:p>
            <a:fld id="{64F64503-1C3B-48D0-83A0-D3C5FA8C4983}" type="slidenum">
              <a:rPr lang="en-US" smtClean="0"/>
              <a:t>4</a:t>
            </a:fld>
            <a:endParaRPr lang="en-US"/>
          </a:p>
        </p:txBody>
      </p:sp>
    </p:spTree>
    <p:extLst>
      <p:ext uri="{BB962C8B-B14F-4D97-AF65-F5344CB8AC3E}">
        <p14:creationId xmlns:p14="http://schemas.microsoft.com/office/powerpoint/2010/main" val="3645294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Cuprum" panose="00000500000000000000"/>
              </a:rPr>
              <a:t>NGS offers public access to all data that has been collected from the NCN since February 09, 1994, which includes GPS/GNSS observations, station logs and photos, and NGS published coordinates and velocities for each station. The entire collection of NCN data are available to the public free of charge, through the Internet. There are multiple ways to access NCN data. One option is to download it directly from the station providers, who are responsible for collecting and archiving the data at their respective stations. Alternatively, users can also access NCN data through various online storage options provided by NOAA/NGS and other sources.</a:t>
            </a:r>
          </a:p>
        </p:txBody>
      </p:sp>
      <p:sp>
        <p:nvSpPr>
          <p:cNvPr id="4" name="Slide Number Placeholder 3"/>
          <p:cNvSpPr>
            <a:spLocks noGrp="1"/>
          </p:cNvSpPr>
          <p:nvPr>
            <p:ph type="sldNum" sz="quarter" idx="5"/>
          </p:nvPr>
        </p:nvSpPr>
        <p:spPr/>
        <p:txBody>
          <a:bodyPr/>
          <a:lstStyle/>
          <a:p>
            <a:fld id="{64F64503-1C3B-48D0-83A0-D3C5FA8C4983}" type="slidenum">
              <a:rPr lang="en-US" smtClean="0"/>
              <a:t>5</a:t>
            </a:fld>
            <a:endParaRPr lang="en-US"/>
          </a:p>
        </p:txBody>
      </p:sp>
    </p:spTree>
    <p:extLst>
      <p:ext uri="{BB962C8B-B14F-4D97-AF65-F5344CB8AC3E}">
        <p14:creationId xmlns:p14="http://schemas.microsoft.com/office/powerpoint/2010/main" val="355090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Cuprum" panose="00000500000000000000"/>
              </a:rPr>
              <a:t>NCN stations are concentrated along the coastlines due to their location and the importance of the ports, shipping and transportation infrastructure. The network is heavily congested in North Carolina, Tennessee, Missouri, Michigan, and Indiana due to the population, infrastructure and economic importance. On the other hand, the network is thin in the mid-western states due to their lower population density and less infrastructure. </a:t>
            </a:r>
          </a:p>
        </p:txBody>
      </p:sp>
      <p:sp>
        <p:nvSpPr>
          <p:cNvPr id="4" name="Slide Number Placeholder 3"/>
          <p:cNvSpPr>
            <a:spLocks noGrp="1"/>
          </p:cNvSpPr>
          <p:nvPr>
            <p:ph type="sldNum" sz="quarter" idx="5"/>
          </p:nvPr>
        </p:nvSpPr>
        <p:spPr/>
        <p:txBody>
          <a:bodyPr/>
          <a:lstStyle/>
          <a:p>
            <a:fld id="{64F64503-1C3B-48D0-83A0-D3C5FA8C4983}" type="slidenum">
              <a:rPr lang="en-US" smtClean="0"/>
              <a:t>6</a:t>
            </a:fld>
            <a:endParaRPr lang="en-US"/>
          </a:p>
        </p:txBody>
      </p:sp>
    </p:spTree>
    <p:extLst>
      <p:ext uri="{BB962C8B-B14F-4D97-AF65-F5344CB8AC3E}">
        <p14:creationId xmlns:p14="http://schemas.microsoft.com/office/powerpoint/2010/main" val="196304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Cuprum" panose="00000500000000000000"/>
              </a:rPr>
              <a:t>As of May 10, 2023, the NCN has a total of 2833 stations. Among these, 1757 stations are actively providing RINEX data in the last 30 days and are classified as Operational stations. 90% of these Operational stations are providing GNSS observation data.</a:t>
            </a:r>
          </a:p>
        </p:txBody>
      </p:sp>
      <p:sp>
        <p:nvSpPr>
          <p:cNvPr id="4" name="Slide Number Placeholder 3"/>
          <p:cNvSpPr>
            <a:spLocks noGrp="1"/>
          </p:cNvSpPr>
          <p:nvPr>
            <p:ph type="sldNum" sz="quarter" idx="5"/>
          </p:nvPr>
        </p:nvSpPr>
        <p:spPr/>
        <p:txBody>
          <a:bodyPr/>
          <a:lstStyle/>
          <a:p>
            <a:fld id="{64F64503-1C3B-48D0-83A0-D3C5FA8C4983}" type="slidenum">
              <a:rPr lang="en-US" smtClean="0"/>
              <a:t>7</a:t>
            </a:fld>
            <a:endParaRPr lang="en-US"/>
          </a:p>
        </p:txBody>
      </p:sp>
    </p:spTree>
    <p:extLst>
      <p:ext uri="{BB962C8B-B14F-4D97-AF65-F5344CB8AC3E}">
        <p14:creationId xmlns:p14="http://schemas.microsoft.com/office/powerpoint/2010/main" val="120193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uprum" panose="00000500000000000000"/>
              </a:rPr>
              <a:t>Each of NCN stations currently has two sets of coordinates and velocities: in the national NAD83 and in the international terrestrial reference frames.  Every few years, NGS reprocesses all NCN data collected since 1994 to compute provisional positions and velocities for all NCN stations relative to the current ITRF realization. If the provisional ITRF coordinates differ from the currently adopted ITRF coordinates by more than 1cm horizontally and/or 2cm vertically, NGS adopts the provisional position and velocity to supersede the previously adopted ITRF position and velocity. Our most recent processing campaign, known as Multi-Year CORS Solution 2 or MYCS2, involved analyzing data from 1996 to 2016, spanning 1100 weeks or 21 years. This campaign included approximately 3050 stations, consisting of those from the NCN and other networks such as the IGS.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Cuprum"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uprum" panose="00000500000000000000"/>
              </a:rPr>
              <a:t>In addition to this validation process, NGS conducts daily solutions to monitor the quality of the adopted coordinates. Each solution is calculated from a 24-hour data of the most current date. NGS then generates plots showing differences between the published ITRF coordinates and the values obtained from the daily solutions, corrected for crustal motion, for the last 90 days. If the trend observed in the 90-day series of daily estimates differ from the station’s published coordinates by more than the tolerances, NGS carefully analyzes the available data to determine whether or not this station’s published coordinates and velocities should be updated.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Cuprum"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uprum" panose="00000500000000000000"/>
              </a:rPr>
              <a:t>When movements of the antennas are detected, NGS notifies the NCN providers. Conversely, the station providers inform NGS about any changes in equipment or software, planned outages, and alterations to the space surrounding the antennas.</a:t>
            </a:r>
          </a:p>
        </p:txBody>
      </p:sp>
      <p:sp>
        <p:nvSpPr>
          <p:cNvPr id="4" name="Slide Number Placeholder 3"/>
          <p:cNvSpPr>
            <a:spLocks noGrp="1"/>
          </p:cNvSpPr>
          <p:nvPr>
            <p:ph type="sldNum" sz="quarter" idx="5"/>
          </p:nvPr>
        </p:nvSpPr>
        <p:spPr/>
        <p:txBody>
          <a:bodyPr/>
          <a:lstStyle/>
          <a:p>
            <a:fld id="{64F64503-1C3B-48D0-83A0-D3C5FA8C4983}" type="slidenum">
              <a:rPr lang="en-US" smtClean="0"/>
              <a:t>8</a:t>
            </a:fld>
            <a:endParaRPr lang="en-US"/>
          </a:p>
        </p:txBody>
      </p:sp>
    </p:spTree>
    <p:extLst>
      <p:ext uri="{BB962C8B-B14F-4D97-AF65-F5344CB8AC3E}">
        <p14:creationId xmlns:p14="http://schemas.microsoft.com/office/powerpoint/2010/main" val="162590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000" b="0" i="0" u="none" strike="noStrike" dirty="0">
                <a:solidFill>
                  <a:srgbClr val="000000"/>
                </a:solidFill>
                <a:effectLst/>
                <a:latin typeface="Cuprum" panose="00000500000000000000"/>
              </a:rPr>
              <a:t>As previously mentioned, the NCN stations are installed and operated by different collaborators, resulting in varying configurations to meet specific application needs, and may be disconnected at any time. To ensure a long-term consistency between the NSRS and the International Terrestrial Reference Frame (ITRF), it is crucial to maintain a set of reference frame sites at the highest standard to archive a robust, enhanced, and long-lasting national reference frame. This set of reference frame sites, classified as the NOAA Foundation CORS Network (NFCN), is designed to provide the reliable “backbone” for the NCN. The positions of all NCN stations that do not belong to the NFCN will be adjusted to the NFCN in order to maintain the integrity of the entire NCN.  </a:t>
            </a:r>
          </a:p>
          <a:p>
            <a:pPr rtl="0">
              <a:spcBef>
                <a:spcPts val="0"/>
              </a:spcBef>
              <a:spcAft>
                <a:spcPts val="0"/>
              </a:spcAft>
            </a:pPr>
            <a:endParaRPr lang="en-US" sz="1000" b="0" i="0" u="none" strike="noStrike" dirty="0">
              <a:solidFill>
                <a:srgbClr val="000000"/>
              </a:solidFill>
              <a:effectLst/>
              <a:latin typeface="Cuprum" panose="00000500000000000000"/>
            </a:endParaRPr>
          </a:p>
          <a:p>
            <a:pPr rtl="0">
              <a:spcBef>
                <a:spcPts val="0"/>
              </a:spcBef>
              <a:spcAft>
                <a:spcPts val="0"/>
              </a:spcAft>
            </a:pPr>
            <a:r>
              <a:rPr lang="en-US" sz="1000" b="0" i="0" u="none" strike="noStrike" dirty="0">
                <a:solidFill>
                  <a:srgbClr val="000000"/>
                </a:solidFill>
                <a:effectLst/>
                <a:latin typeface="Cuprum" panose="00000500000000000000"/>
              </a:rPr>
              <a:t>Funding for the NFCN program has been limited since its inception.  However, in 2022, the NFCN program received enough program funding from the Bipartisan Infrastructure Law (BIL) to complete the installation of the remaining NGS’s owned NFCN stations. These efforts will begin in the summer of 2023, and we anticipate it taking about four years to complete.  During this time, NGS will focus on new NFCN installations, but also upgrading the hardware at existing NGS-owned CORS, as well as looking for opportunities to provide reliability and redundancy in the NFCN.</a:t>
            </a:r>
            <a:endParaRPr lang="en-US" sz="1000" b="0" dirty="0">
              <a:effectLst/>
              <a:latin typeface="Cuprum" panose="00000500000000000000"/>
            </a:endParaRPr>
          </a:p>
        </p:txBody>
      </p:sp>
      <p:sp>
        <p:nvSpPr>
          <p:cNvPr id="4" name="Slide Number Placeholder 3"/>
          <p:cNvSpPr>
            <a:spLocks noGrp="1"/>
          </p:cNvSpPr>
          <p:nvPr>
            <p:ph type="sldNum" sz="quarter" idx="5"/>
          </p:nvPr>
        </p:nvSpPr>
        <p:spPr/>
        <p:txBody>
          <a:bodyPr/>
          <a:lstStyle/>
          <a:p>
            <a:fld id="{64F64503-1C3B-48D0-83A0-D3C5FA8C4983}" type="slidenum">
              <a:rPr lang="en-US" smtClean="0"/>
              <a:t>9</a:t>
            </a:fld>
            <a:endParaRPr lang="en-US"/>
          </a:p>
        </p:txBody>
      </p:sp>
    </p:spTree>
    <p:extLst>
      <p:ext uri="{BB962C8B-B14F-4D97-AF65-F5344CB8AC3E}">
        <p14:creationId xmlns:p14="http://schemas.microsoft.com/office/powerpoint/2010/main" val="176724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F39D98-1883-F1FD-0048-A69F1EBB5984}"/>
              </a:ext>
            </a:extLst>
          </p:cNvPr>
          <p:cNvSpPr>
            <a:spLocks noGrp="1"/>
          </p:cNvSpPr>
          <p:nvPr>
            <p:ph type="dt" sz="half" idx="10"/>
          </p:nvPr>
        </p:nvSpPr>
        <p:spPr>
          <a:xfrm>
            <a:off x="838200" y="6356350"/>
            <a:ext cx="2743200" cy="365125"/>
          </a:xfrm>
          <a:prstGeom prst="rect">
            <a:avLst/>
          </a:prstGeom>
        </p:spPr>
        <p:txBody>
          <a:bodyPr/>
          <a:lstStyle/>
          <a:p>
            <a:fld id="{C5EBD16C-61DC-4934-800D-E6167DBDF4CE}" type="datetimeFigureOut">
              <a:rPr lang="en-US" smtClean="0"/>
              <a:t>5/28/2023</a:t>
            </a:fld>
            <a:endParaRPr lang="en-US"/>
          </a:p>
        </p:txBody>
      </p:sp>
      <p:sp>
        <p:nvSpPr>
          <p:cNvPr id="5" name="Footer Placeholder 4">
            <a:extLst>
              <a:ext uri="{FF2B5EF4-FFF2-40B4-BE49-F238E27FC236}">
                <a16:creationId xmlns:a16="http://schemas.microsoft.com/office/drawing/2014/main" id="{6373CC58-151F-2693-6942-92F1206A98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BBBD70-40F9-C6FB-52E4-7A8C4C08EBF8}"/>
              </a:ext>
            </a:extLst>
          </p:cNvPr>
          <p:cNvSpPr>
            <a:spLocks noGrp="1"/>
          </p:cNvSpPr>
          <p:nvPr>
            <p:ph type="sldNum" sz="quarter" idx="12"/>
          </p:nvPr>
        </p:nvSpPr>
        <p:spPr>
          <a:xfrm>
            <a:off x="8610600" y="6356350"/>
            <a:ext cx="2743200" cy="365125"/>
          </a:xfrm>
          <a:prstGeom prst="rect">
            <a:avLst/>
          </a:prstGeom>
        </p:spPr>
        <p:txBody>
          <a:bodyPr/>
          <a:lstStyle/>
          <a:p>
            <a:fld id="{493B9861-7121-474D-B0BB-41017B7BBEB7}" type="slidenum">
              <a:rPr lang="en-US" smtClean="0"/>
              <a:t>‹#›</a:t>
            </a:fld>
            <a:endParaRPr lang="en-US"/>
          </a:p>
        </p:txBody>
      </p:sp>
    </p:spTree>
    <p:extLst>
      <p:ext uri="{BB962C8B-B14F-4D97-AF65-F5344CB8AC3E}">
        <p14:creationId xmlns:p14="http://schemas.microsoft.com/office/powerpoint/2010/main" val="11475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9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F39D98-1883-F1FD-0048-A69F1EBB5984}"/>
              </a:ext>
            </a:extLst>
          </p:cNvPr>
          <p:cNvSpPr>
            <a:spLocks noGrp="1"/>
          </p:cNvSpPr>
          <p:nvPr>
            <p:ph type="dt" sz="half" idx="10"/>
          </p:nvPr>
        </p:nvSpPr>
        <p:spPr>
          <a:xfrm>
            <a:off x="838200" y="6356350"/>
            <a:ext cx="2743200" cy="365125"/>
          </a:xfrm>
          <a:prstGeom prst="rect">
            <a:avLst/>
          </a:prstGeom>
        </p:spPr>
        <p:txBody>
          <a:bodyPr/>
          <a:lstStyle/>
          <a:p>
            <a:fld id="{C5EBD16C-61DC-4934-800D-E6167DBDF4CE}" type="datetimeFigureOut">
              <a:rPr lang="en-US" smtClean="0"/>
              <a:t>5/28/2023</a:t>
            </a:fld>
            <a:endParaRPr lang="en-US"/>
          </a:p>
        </p:txBody>
      </p:sp>
      <p:sp>
        <p:nvSpPr>
          <p:cNvPr id="5" name="Footer Placeholder 4">
            <a:extLst>
              <a:ext uri="{FF2B5EF4-FFF2-40B4-BE49-F238E27FC236}">
                <a16:creationId xmlns:a16="http://schemas.microsoft.com/office/drawing/2014/main" id="{6373CC58-151F-2693-6942-92F1206A98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BBBD70-40F9-C6FB-52E4-7A8C4C08EBF8}"/>
              </a:ext>
            </a:extLst>
          </p:cNvPr>
          <p:cNvSpPr>
            <a:spLocks noGrp="1"/>
          </p:cNvSpPr>
          <p:nvPr>
            <p:ph type="sldNum" sz="quarter" idx="12"/>
          </p:nvPr>
        </p:nvSpPr>
        <p:spPr>
          <a:xfrm>
            <a:off x="8610600" y="6356350"/>
            <a:ext cx="2743200" cy="365125"/>
          </a:xfrm>
          <a:prstGeom prst="rect">
            <a:avLst/>
          </a:prstGeom>
        </p:spPr>
        <p:txBody>
          <a:bodyPr/>
          <a:lstStyle/>
          <a:p>
            <a:fld id="{493B9861-7121-474D-B0BB-41017B7BBEB7}" type="slidenum">
              <a:rPr lang="en-US" smtClean="0"/>
              <a:t>‹#›</a:t>
            </a:fld>
            <a:endParaRPr lang="en-US"/>
          </a:p>
        </p:txBody>
      </p:sp>
    </p:spTree>
    <p:extLst>
      <p:ext uri="{BB962C8B-B14F-4D97-AF65-F5344CB8AC3E}">
        <p14:creationId xmlns:p14="http://schemas.microsoft.com/office/powerpoint/2010/main" val="6608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F39D98-1883-F1FD-0048-A69F1EBB5984}"/>
              </a:ext>
            </a:extLst>
          </p:cNvPr>
          <p:cNvSpPr>
            <a:spLocks noGrp="1"/>
          </p:cNvSpPr>
          <p:nvPr>
            <p:ph type="dt" sz="half" idx="10"/>
          </p:nvPr>
        </p:nvSpPr>
        <p:spPr>
          <a:xfrm>
            <a:off x="838200" y="6356350"/>
            <a:ext cx="2743200" cy="365125"/>
          </a:xfrm>
          <a:prstGeom prst="rect">
            <a:avLst/>
          </a:prstGeom>
        </p:spPr>
        <p:txBody>
          <a:bodyPr/>
          <a:lstStyle/>
          <a:p>
            <a:fld id="{C5EBD16C-61DC-4934-800D-E6167DBDF4CE}" type="datetimeFigureOut">
              <a:rPr lang="en-US" smtClean="0"/>
              <a:t>5/28/2023</a:t>
            </a:fld>
            <a:endParaRPr lang="en-US"/>
          </a:p>
        </p:txBody>
      </p:sp>
      <p:sp>
        <p:nvSpPr>
          <p:cNvPr id="5" name="Footer Placeholder 4">
            <a:extLst>
              <a:ext uri="{FF2B5EF4-FFF2-40B4-BE49-F238E27FC236}">
                <a16:creationId xmlns:a16="http://schemas.microsoft.com/office/drawing/2014/main" id="{6373CC58-151F-2693-6942-92F1206A98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BBBD70-40F9-C6FB-52E4-7A8C4C08EBF8}"/>
              </a:ext>
            </a:extLst>
          </p:cNvPr>
          <p:cNvSpPr>
            <a:spLocks noGrp="1"/>
          </p:cNvSpPr>
          <p:nvPr>
            <p:ph type="sldNum" sz="quarter" idx="12"/>
          </p:nvPr>
        </p:nvSpPr>
        <p:spPr>
          <a:xfrm>
            <a:off x="8610600" y="6356350"/>
            <a:ext cx="2743200" cy="365125"/>
          </a:xfrm>
          <a:prstGeom prst="rect">
            <a:avLst/>
          </a:prstGeom>
        </p:spPr>
        <p:txBody>
          <a:bodyPr/>
          <a:lstStyle/>
          <a:p>
            <a:fld id="{493B9861-7121-474D-B0BB-41017B7BBEB7}" type="slidenum">
              <a:rPr lang="en-US" smtClean="0"/>
              <a:t>‹#›</a:t>
            </a:fld>
            <a:endParaRPr lang="en-US"/>
          </a:p>
        </p:txBody>
      </p:sp>
    </p:spTree>
    <p:extLst>
      <p:ext uri="{BB962C8B-B14F-4D97-AF65-F5344CB8AC3E}">
        <p14:creationId xmlns:p14="http://schemas.microsoft.com/office/powerpoint/2010/main" val="1356956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6600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686824"/>
      </p:ext>
    </p:extLst>
  </p:cSld>
  <p:clrMap bg1="lt1" tx1="dk1" bg2="lt2" tx2="dk2" accent1="accent1" accent2="accent2" accent3="accent3" accent4="accent4" accent5="accent5" accent6="accent6" hlink="hlink" folHlink="folHlink"/>
  <p:sldLayoutIdLst>
    <p:sldLayoutId id="2147483661"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4E5EE1-5C82-472E-90E8-C21A2AD62AE9}"/>
              </a:ext>
            </a:extLst>
          </p:cNvPr>
          <p:cNvSpPr txBox="1">
            <a:spLocks/>
          </p:cNvSpPr>
          <p:nvPr userDrawn="1"/>
        </p:nvSpPr>
        <p:spPr>
          <a:xfrm>
            <a:off x="312815" y="2096672"/>
            <a:ext cx="11566369" cy="3933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err="1">
                <a:latin typeface="Cuprum" panose="00000500000000000000" pitchFamily="2" charset="0"/>
              </a:rPr>
              <a:t>Body</a:t>
            </a:r>
            <a:r>
              <a:rPr lang="fi-FI" dirty="0">
                <a:latin typeface="Cuprum" panose="00000500000000000000" pitchFamily="2" charset="0"/>
              </a:rPr>
              <a:t> Copy</a:t>
            </a:r>
          </a:p>
        </p:txBody>
      </p:sp>
      <p:sp>
        <p:nvSpPr>
          <p:cNvPr id="3" name="Title 2">
            <a:extLst>
              <a:ext uri="{FF2B5EF4-FFF2-40B4-BE49-F238E27FC236}">
                <a16:creationId xmlns:a16="http://schemas.microsoft.com/office/drawing/2014/main" id="{21144D20-53A8-4B9D-BEBB-C31BE1CF5DCF}"/>
              </a:ext>
            </a:extLst>
          </p:cNvPr>
          <p:cNvSpPr txBox="1">
            <a:spLocks/>
          </p:cNvSpPr>
          <p:nvPr userDrawn="1"/>
        </p:nvSpPr>
        <p:spPr>
          <a:xfrm>
            <a:off x="319178" y="1421309"/>
            <a:ext cx="11560006" cy="5455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b="1" dirty="0" err="1">
                <a:solidFill>
                  <a:srgbClr val="256571"/>
                </a:solidFill>
                <a:latin typeface="Arno Pro" panose="02020502040506020403" pitchFamily="18" charset="0"/>
              </a:rPr>
              <a:t>Title</a:t>
            </a:r>
            <a:endParaRPr lang="fi-FI" sz="3200" b="1" dirty="0">
              <a:solidFill>
                <a:srgbClr val="256571"/>
              </a:solidFill>
              <a:latin typeface="Arno Pro" panose="02020502040506020403" pitchFamily="18" charset="0"/>
            </a:endParaRPr>
          </a:p>
        </p:txBody>
      </p:sp>
    </p:spTree>
    <p:extLst>
      <p:ext uri="{BB962C8B-B14F-4D97-AF65-F5344CB8AC3E}">
        <p14:creationId xmlns:p14="http://schemas.microsoft.com/office/powerpoint/2010/main" val="2011091572"/>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3.xml"/><Relationship Id="rId7" Type="http://schemas.openxmlformats.org/officeDocument/2006/relationships/image" Target="../media/image10.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02FA2E2B-4C14-B1AE-1FFE-B9DEC418A8EF}"/>
              </a:ext>
            </a:extLst>
          </p:cNvPr>
          <p:cNvSpPr txBox="1">
            <a:spLocks/>
          </p:cNvSpPr>
          <p:nvPr/>
        </p:nvSpPr>
        <p:spPr>
          <a:xfrm>
            <a:off x="385956" y="1641231"/>
            <a:ext cx="8183010" cy="703384"/>
          </a:xfrm>
          <a:prstGeom prst="rect">
            <a:avLst/>
          </a:prstGeom>
        </p:spPr>
        <p:txBody>
          <a:bodyPr/>
          <a:lstStyle>
            <a:lvl1pPr marL="342900" indent="-342900" algn="l" rtl="0" eaLnBrk="0" fontAlgn="base" hangingPunct="0">
              <a:spcBef>
                <a:spcPct val="20000"/>
              </a:spcBef>
              <a:spcAft>
                <a:spcPct val="0"/>
              </a:spcAft>
              <a:buChar char="•"/>
              <a:defRPr sz="20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cs typeface="+mn-cs"/>
              </a:defRPr>
            </a:lvl2pPr>
            <a:lvl3pPr marL="1143000" indent="-228600" algn="l" rtl="0" eaLnBrk="0" fontAlgn="base" hangingPunct="0">
              <a:spcBef>
                <a:spcPct val="20000"/>
              </a:spcBef>
              <a:spcAft>
                <a:spcPct val="0"/>
              </a:spcAft>
              <a:buChar char="•"/>
              <a:defRPr sz="2000">
                <a:solidFill>
                  <a:schemeClr val="bg2"/>
                </a:solidFill>
                <a:latin typeface="+mn-lt"/>
                <a:cs typeface="+mn-cs"/>
              </a:defRPr>
            </a:lvl3pPr>
            <a:lvl4pPr marL="1600200" indent="-228600" algn="l" rtl="0" eaLnBrk="0" fontAlgn="base" hangingPunct="0">
              <a:spcBef>
                <a:spcPct val="20000"/>
              </a:spcBef>
              <a:spcAft>
                <a:spcPct val="0"/>
              </a:spcAft>
              <a:buChar char="–"/>
              <a:defRPr sz="2000">
                <a:solidFill>
                  <a:schemeClr val="bg2"/>
                </a:solidFill>
                <a:latin typeface="+mn-lt"/>
                <a:cs typeface="+mn-cs"/>
              </a:defRPr>
            </a:lvl4pPr>
            <a:lvl5pPr marL="2057400" indent="-228600" algn="l" rtl="0" eaLnBrk="0" fontAlgn="base" hangingPunct="0">
              <a:spcBef>
                <a:spcPct val="20000"/>
              </a:spcBef>
              <a:spcAft>
                <a:spcPct val="0"/>
              </a:spcAft>
              <a:buChar char="»"/>
              <a:defRPr sz="2000">
                <a:solidFill>
                  <a:schemeClr val="bg2"/>
                </a:solidFill>
                <a:latin typeface="+mn-lt"/>
                <a:cs typeface="+mn-cs"/>
              </a:defRPr>
            </a:lvl5pPr>
            <a:lvl6pPr marL="2514600" indent="-228600" algn="l" rtl="0" fontAlgn="base">
              <a:spcBef>
                <a:spcPct val="20000"/>
              </a:spcBef>
              <a:spcAft>
                <a:spcPct val="0"/>
              </a:spcAft>
              <a:buChar char="»"/>
              <a:defRPr sz="2000">
                <a:solidFill>
                  <a:schemeClr val="bg2"/>
                </a:solidFill>
                <a:latin typeface="+mn-lt"/>
                <a:cs typeface="+mn-cs"/>
              </a:defRPr>
            </a:lvl6pPr>
            <a:lvl7pPr marL="2971800" indent="-228600" algn="l" rtl="0" fontAlgn="base">
              <a:spcBef>
                <a:spcPct val="20000"/>
              </a:spcBef>
              <a:spcAft>
                <a:spcPct val="0"/>
              </a:spcAft>
              <a:buChar char="»"/>
              <a:defRPr sz="2000">
                <a:solidFill>
                  <a:schemeClr val="bg2"/>
                </a:solidFill>
                <a:latin typeface="+mn-lt"/>
                <a:cs typeface="+mn-cs"/>
              </a:defRPr>
            </a:lvl7pPr>
            <a:lvl8pPr marL="3429000" indent="-228600" algn="l" rtl="0" fontAlgn="base">
              <a:spcBef>
                <a:spcPct val="20000"/>
              </a:spcBef>
              <a:spcAft>
                <a:spcPct val="0"/>
              </a:spcAft>
              <a:buChar char="»"/>
              <a:defRPr sz="2000">
                <a:solidFill>
                  <a:schemeClr val="bg2"/>
                </a:solidFill>
                <a:latin typeface="+mn-lt"/>
                <a:cs typeface="+mn-cs"/>
              </a:defRPr>
            </a:lvl8pPr>
            <a:lvl9pPr marL="3886200" indent="-228600" algn="l" rtl="0" fontAlgn="base">
              <a:spcBef>
                <a:spcPct val="20000"/>
              </a:spcBef>
              <a:spcAft>
                <a:spcPct val="0"/>
              </a:spcAft>
              <a:buChar char="»"/>
              <a:defRPr sz="2000">
                <a:solidFill>
                  <a:schemeClr val="bg2"/>
                </a:solidFill>
                <a:latin typeface="+mn-lt"/>
                <a:cs typeface="+mn-cs"/>
              </a:defRPr>
            </a:lvl9pPr>
          </a:lstStyle>
          <a:p>
            <a:pPr marL="0" indent="0" algn="l">
              <a:buNone/>
            </a:pPr>
            <a:r>
              <a:rPr lang="fi-FI" sz="5400" b="1" kern="0" dirty="0">
                <a:solidFill>
                  <a:srgbClr val="F99D38"/>
                </a:solidFill>
                <a:latin typeface="Arno Pro" panose="02020502040506020403" pitchFamily="18" charset="0"/>
              </a:rPr>
              <a:t>NOAA CORS Network</a:t>
            </a:r>
          </a:p>
        </p:txBody>
      </p:sp>
      <p:sp>
        <p:nvSpPr>
          <p:cNvPr id="5" name="Text Placeholder 2">
            <a:extLst>
              <a:ext uri="{FF2B5EF4-FFF2-40B4-BE49-F238E27FC236}">
                <a16:creationId xmlns:a16="http://schemas.microsoft.com/office/drawing/2014/main" id="{B1DE3F08-27B3-0508-397A-24D6B8CA9722}"/>
              </a:ext>
            </a:extLst>
          </p:cNvPr>
          <p:cNvSpPr txBox="1">
            <a:spLocks/>
          </p:cNvSpPr>
          <p:nvPr/>
        </p:nvSpPr>
        <p:spPr>
          <a:xfrm>
            <a:off x="385957" y="4522931"/>
            <a:ext cx="7385701" cy="1530363"/>
          </a:xfrm>
          <a:prstGeom prst="rect">
            <a:avLst/>
          </a:prstGeom>
        </p:spPr>
        <p:txBody>
          <a:bodyPr/>
          <a:lstStyle>
            <a:lvl1pPr marL="342900" indent="-342900" algn="l" rtl="0" eaLnBrk="0" fontAlgn="base" hangingPunct="0">
              <a:spcBef>
                <a:spcPct val="20000"/>
              </a:spcBef>
              <a:spcAft>
                <a:spcPct val="0"/>
              </a:spcAft>
              <a:buChar char="•"/>
              <a:defRPr sz="20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cs typeface="+mn-cs"/>
              </a:defRPr>
            </a:lvl2pPr>
            <a:lvl3pPr marL="1143000" indent="-228600" algn="l" rtl="0" eaLnBrk="0" fontAlgn="base" hangingPunct="0">
              <a:spcBef>
                <a:spcPct val="20000"/>
              </a:spcBef>
              <a:spcAft>
                <a:spcPct val="0"/>
              </a:spcAft>
              <a:buChar char="•"/>
              <a:defRPr sz="2000">
                <a:solidFill>
                  <a:schemeClr val="bg2"/>
                </a:solidFill>
                <a:latin typeface="+mn-lt"/>
                <a:cs typeface="+mn-cs"/>
              </a:defRPr>
            </a:lvl3pPr>
            <a:lvl4pPr marL="1600200" indent="-228600" algn="l" rtl="0" eaLnBrk="0" fontAlgn="base" hangingPunct="0">
              <a:spcBef>
                <a:spcPct val="20000"/>
              </a:spcBef>
              <a:spcAft>
                <a:spcPct val="0"/>
              </a:spcAft>
              <a:buChar char="–"/>
              <a:defRPr sz="2000">
                <a:solidFill>
                  <a:schemeClr val="bg2"/>
                </a:solidFill>
                <a:latin typeface="+mn-lt"/>
                <a:cs typeface="+mn-cs"/>
              </a:defRPr>
            </a:lvl4pPr>
            <a:lvl5pPr marL="2057400" indent="-228600" algn="l" rtl="0" eaLnBrk="0" fontAlgn="base" hangingPunct="0">
              <a:spcBef>
                <a:spcPct val="20000"/>
              </a:spcBef>
              <a:spcAft>
                <a:spcPct val="0"/>
              </a:spcAft>
              <a:buChar char="»"/>
              <a:defRPr sz="2000">
                <a:solidFill>
                  <a:schemeClr val="bg2"/>
                </a:solidFill>
                <a:latin typeface="+mn-lt"/>
                <a:cs typeface="+mn-cs"/>
              </a:defRPr>
            </a:lvl5pPr>
            <a:lvl6pPr marL="2514600" indent="-228600" algn="l" rtl="0" fontAlgn="base">
              <a:spcBef>
                <a:spcPct val="20000"/>
              </a:spcBef>
              <a:spcAft>
                <a:spcPct val="0"/>
              </a:spcAft>
              <a:buChar char="»"/>
              <a:defRPr sz="2000">
                <a:solidFill>
                  <a:schemeClr val="bg2"/>
                </a:solidFill>
                <a:latin typeface="+mn-lt"/>
                <a:cs typeface="+mn-cs"/>
              </a:defRPr>
            </a:lvl6pPr>
            <a:lvl7pPr marL="2971800" indent="-228600" algn="l" rtl="0" fontAlgn="base">
              <a:spcBef>
                <a:spcPct val="20000"/>
              </a:spcBef>
              <a:spcAft>
                <a:spcPct val="0"/>
              </a:spcAft>
              <a:buChar char="»"/>
              <a:defRPr sz="2000">
                <a:solidFill>
                  <a:schemeClr val="bg2"/>
                </a:solidFill>
                <a:latin typeface="+mn-lt"/>
                <a:cs typeface="+mn-cs"/>
              </a:defRPr>
            </a:lvl7pPr>
            <a:lvl8pPr marL="3429000" indent="-228600" algn="l" rtl="0" fontAlgn="base">
              <a:spcBef>
                <a:spcPct val="20000"/>
              </a:spcBef>
              <a:spcAft>
                <a:spcPct val="0"/>
              </a:spcAft>
              <a:buChar char="»"/>
              <a:defRPr sz="2000">
                <a:solidFill>
                  <a:schemeClr val="bg2"/>
                </a:solidFill>
                <a:latin typeface="+mn-lt"/>
                <a:cs typeface="+mn-cs"/>
              </a:defRPr>
            </a:lvl8pPr>
            <a:lvl9pPr marL="3886200" indent="-228600" algn="l" rtl="0" fontAlgn="base">
              <a:spcBef>
                <a:spcPct val="20000"/>
              </a:spcBef>
              <a:spcAft>
                <a:spcPct val="0"/>
              </a:spcAft>
              <a:buChar char="»"/>
              <a:defRPr sz="2000">
                <a:solidFill>
                  <a:schemeClr val="bg2"/>
                </a:solidFill>
                <a:latin typeface="+mn-lt"/>
                <a:cs typeface="+mn-cs"/>
              </a:defRPr>
            </a:lvl9pPr>
          </a:lstStyle>
          <a:p>
            <a:pPr marL="0" indent="0" rtl="0">
              <a:spcBef>
                <a:spcPts val="0"/>
              </a:spcBef>
              <a:spcAft>
                <a:spcPts val="0"/>
              </a:spcAft>
              <a:buNone/>
            </a:pPr>
            <a:r>
              <a:rPr lang="en-US" b="1" i="0" u="none" strike="noStrike" dirty="0">
                <a:solidFill>
                  <a:srgbClr val="000000"/>
                </a:solidFill>
                <a:effectLst/>
                <a:latin typeface="Cuprum" panose="00000500000000000000"/>
              </a:rPr>
              <a:t>John GALETZKA, Ira SELLARS, William FREEMAN, </a:t>
            </a:r>
            <a:endParaRPr lang="en-US" b="1" dirty="0">
              <a:latin typeface="Cuprum" panose="00000500000000000000"/>
            </a:endParaRPr>
          </a:p>
          <a:p>
            <a:pPr marL="0" indent="0" rtl="0">
              <a:spcBef>
                <a:spcPts val="0"/>
              </a:spcBef>
              <a:spcAft>
                <a:spcPts val="0"/>
              </a:spcAft>
              <a:buNone/>
            </a:pPr>
            <a:r>
              <a:rPr lang="en-US" b="1" i="0" u="none" strike="noStrike" dirty="0">
                <a:solidFill>
                  <a:srgbClr val="000000"/>
                </a:solidFill>
                <a:effectLst/>
                <a:latin typeface="Cuprum" panose="00000500000000000000"/>
              </a:rPr>
              <a:t>Francine COLOMA, Don HAW, </a:t>
            </a:r>
            <a:r>
              <a:rPr lang="en-US" b="1" i="0" u="none" strike="noStrike" dirty="0" err="1">
                <a:solidFill>
                  <a:srgbClr val="000000"/>
                </a:solidFill>
                <a:effectLst/>
                <a:latin typeface="Cuprum" panose="00000500000000000000"/>
              </a:rPr>
              <a:t>Lijuan</a:t>
            </a:r>
            <a:r>
              <a:rPr lang="en-US" b="1" i="0" u="none" strike="noStrike" dirty="0">
                <a:solidFill>
                  <a:srgbClr val="000000"/>
                </a:solidFill>
                <a:effectLst/>
                <a:latin typeface="Cuprum" panose="00000500000000000000"/>
              </a:rPr>
              <a:t> SUN, </a:t>
            </a:r>
            <a:r>
              <a:rPr lang="en-US" b="1" i="0" u="none" strike="noStrike" dirty="0" err="1">
                <a:solidFill>
                  <a:srgbClr val="000000"/>
                </a:solidFill>
                <a:effectLst/>
                <a:latin typeface="Cuprum" panose="00000500000000000000"/>
              </a:rPr>
              <a:t>Jarir</a:t>
            </a:r>
            <a:r>
              <a:rPr lang="en-US" b="1" i="0" u="none" strike="noStrike" dirty="0">
                <a:solidFill>
                  <a:srgbClr val="000000"/>
                </a:solidFill>
                <a:effectLst/>
                <a:latin typeface="Cuprum" panose="00000500000000000000"/>
              </a:rPr>
              <a:t> SALEH </a:t>
            </a:r>
          </a:p>
          <a:p>
            <a:pPr marL="0" indent="0" rtl="0">
              <a:spcBef>
                <a:spcPts val="0"/>
              </a:spcBef>
              <a:spcAft>
                <a:spcPts val="0"/>
              </a:spcAft>
              <a:buNone/>
            </a:pPr>
            <a:r>
              <a:rPr lang="en-US" sz="1800" b="1" dirty="0">
                <a:solidFill>
                  <a:schemeClr val="bg1">
                    <a:lumMod val="50000"/>
                  </a:schemeClr>
                </a:solidFill>
                <a:latin typeface="Cuprum" panose="00000500000000000000"/>
              </a:rPr>
              <a:t>NOAA/NGS/SRSD/Geodetic Infrastructure Branch</a:t>
            </a:r>
          </a:p>
          <a:p>
            <a:pPr marL="0" indent="0" rtl="0">
              <a:spcBef>
                <a:spcPts val="0"/>
              </a:spcBef>
              <a:spcAft>
                <a:spcPts val="0"/>
              </a:spcAft>
              <a:buNone/>
            </a:pPr>
            <a:r>
              <a:rPr lang="en-US" sz="1800" b="1" dirty="0">
                <a:solidFill>
                  <a:schemeClr val="bg1">
                    <a:lumMod val="50000"/>
                  </a:schemeClr>
                </a:solidFill>
                <a:latin typeface="Cuprum" panose="00000500000000000000"/>
              </a:rPr>
              <a:t>Silver Spring, MD 20910 </a:t>
            </a:r>
          </a:p>
          <a:p>
            <a:pPr marL="0" indent="0" rtl="0">
              <a:spcBef>
                <a:spcPts val="0"/>
              </a:spcBef>
              <a:spcAft>
                <a:spcPts val="0"/>
              </a:spcAft>
              <a:buNone/>
            </a:pPr>
            <a:r>
              <a:rPr lang="en-US" sz="1800" b="1" dirty="0">
                <a:solidFill>
                  <a:schemeClr val="bg1">
                    <a:lumMod val="50000"/>
                  </a:schemeClr>
                </a:solidFill>
                <a:latin typeface="Cuprum" panose="00000500000000000000"/>
              </a:rPr>
              <a:t>USA</a:t>
            </a:r>
            <a:endParaRPr lang="en-US" sz="1800" b="1" dirty="0">
              <a:solidFill>
                <a:schemeClr val="bg1">
                  <a:lumMod val="50000"/>
                </a:schemeClr>
              </a:solidFill>
              <a:effectLst/>
              <a:latin typeface="Cuprum" panose="00000500000000000000"/>
            </a:endParaRPr>
          </a:p>
        </p:txBody>
      </p:sp>
      <p:sp>
        <p:nvSpPr>
          <p:cNvPr id="6" name="Text Placeholder 1">
            <a:extLst>
              <a:ext uri="{FF2B5EF4-FFF2-40B4-BE49-F238E27FC236}">
                <a16:creationId xmlns:a16="http://schemas.microsoft.com/office/drawing/2014/main" id="{CCF75BEE-47AC-D5E0-7E03-F4DF02BFA7DB}"/>
              </a:ext>
            </a:extLst>
          </p:cNvPr>
          <p:cNvSpPr txBox="1">
            <a:spLocks/>
          </p:cNvSpPr>
          <p:nvPr/>
        </p:nvSpPr>
        <p:spPr>
          <a:xfrm>
            <a:off x="385956" y="2491371"/>
            <a:ext cx="7403377" cy="550983"/>
          </a:xfrm>
          <a:prstGeom prst="rect">
            <a:avLst/>
          </a:prstGeom>
        </p:spPr>
        <p:txBody>
          <a:bodyPr/>
          <a:lstStyle>
            <a:lvl1pPr marL="0" indent="0" algn="l" rtl="0" eaLnBrk="1" fontAlgn="base" hangingPunct="1">
              <a:spcBef>
                <a:spcPct val="20000"/>
              </a:spcBef>
              <a:spcAft>
                <a:spcPct val="0"/>
              </a:spcAft>
              <a:buNone/>
              <a:defRPr sz="3200" b="1" baseline="0">
                <a:solidFill>
                  <a:srgbClr val="87764E"/>
                </a:solidFill>
                <a:latin typeface="+mn-lt"/>
                <a:ea typeface="+mn-ea"/>
                <a:cs typeface="+mn-cs"/>
              </a:defRPr>
            </a:lvl1pPr>
            <a:lvl2pPr marL="457200" indent="0" algn="l" rtl="0" eaLnBrk="1" fontAlgn="base" hangingPunct="1">
              <a:spcBef>
                <a:spcPct val="20000"/>
              </a:spcBef>
              <a:spcAft>
                <a:spcPct val="0"/>
              </a:spcAft>
              <a:buNone/>
              <a:defRPr sz="2400">
                <a:solidFill>
                  <a:schemeClr val="tx1"/>
                </a:solidFill>
                <a:latin typeface="+mn-lt"/>
                <a:cs typeface="+mn-cs"/>
              </a:defRPr>
            </a:lvl2pPr>
            <a:lvl3pPr marL="914400" indent="0" algn="l" rtl="0" eaLnBrk="1" fontAlgn="base" hangingPunct="1">
              <a:spcBef>
                <a:spcPct val="20000"/>
              </a:spcBef>
              <a:spcAft>
                <a:spcPct val="0"/>
              </a:spcAft>
              <a:buNone/>
              <a:defRPr sz="2400">
                <a:solidFill>
                  <a:schemeClr val="tx1"/>
                </a:solidFill>
                <a:latin typeface="+mn-lt"/>
                <a:cs typeface="+mn-cs"/>
              </a:defRPr>
            </a:lvl3pPr>
            <a:lvl4pPr marL="1371600" indent="0" algn="l" rtl="0" eaLnBrk="1" fontAlgn="base" hangingPunct="1">
              <a:spcBef>
                <a:spcPct val="20000"/>
              </a:spcBef>
              <a:spcAft>
                <a:spcPct val="0"/>
              </a:spcAft>
              <a:buNone/>
              <a:defRPr sz="2400">
                <a:solidFill>
                  <a:schemeClr val="tx1"/>
                </a:solidFill>
                <a:latin typeface="+mn-lt"/>
                <a:cs typeface="+mn-cs"/>
              </a:defRPr>
            </a:lvl4pPr>
            <a:lvl5pPr marL="1828800" indent="0" algn="l" rtl="0" eaLnBrk="1" fontAlgn="base" hangingPunct="1">
              <a:spcBef>
                <a:spcPct val="20000"/>
              </a:spcBef>
              <a:spcAft>
                <a:spcPct val="0"/>
              </a:spcAft>
              <a:buNone/>
              <a:defRPr sz="24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gn="l"/>
            <a:r>
              <a:rPr lang="fi-FI" kern="0" dirty="0">
                <a:solidFill>
                  <a:srgbClr val="256571"/>
                </a:solidFill>
                <a:latin typeface="Arno Pro" panose="02020502040506020403" pitchFamily="18" charset="0"/>
              </a:rPr>
              <a:t>History &amp; Current Status</a:t>
            </a:r>
          </a:p>
        </p:txBody>
      </p:sp>
    </p:spTree>
    <p:extLst>
      <p:ext uri="{BB962C8B-B14F-4D97-AF65-F5344CB8AC3E}">
        <p14:creationId xmlns:p14="http://schemas.microsoft.com/office/powerpoint/2010/main" val="2293978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06CB44-400E-4F7B-92E5-6DD143169EDD}"/>
              </a:ext>
            </a:extLst>
          </p:cNvPr>
          <p:cNvGrpSpPr/>
          <p:nvPr/>
        </p:nvGrpSpPr>
        <p:grpSpPr>
          <a:xfrm>
            <a:off x="2030347" y="1342037"/>
            <a:ext cx="8131305" cy="4603636"/>
            <a:chOff x="1768738" y="1373568"/>
            <a:chExt cx="8131305" cy="4603636"/>
          </a:xfrm>
        </p:grpSpPr>
        <p:sp>
          <p:nvSpPr>
            <p:cNvPr id="18" name="TextBox 17">
              <a:extLst>
                <a:ext uri="{FF2B5EF4-FFF2-40B4-BE49-F238E27FC236}">
                  <a16:creationId xmlns:a16="http://schemas.microsoft.com/office/drawing/2014/main" id="{F252FA5F-1E01-4F4D-9EF9-6DAB7636749A}"/>
                </a:ext>
              </a:extLst>
            </p:cNvPr>
            <p:cNvSpPr txBox="1"/>
            <p:nvPr/>
          </p:nvSpPr>
          <p:spPr>
            <a:xfrm rot="16200000">
              <a:off x="-271470" y="3413777"/>
              <a:ext cx="4603635" cy="523220"/>
            </a:xfrm>
            <a:prstGeom prst="rect">
              <a:avLst/>
            </a:prstGeom>
            <a:solidFill>
              <a:schemeClr val="accent6">
                <a:lumMod val="20000"/>
                <a:lumOff val="80000"/>
              </a:schemeClr>
            </a:solidFill>
            <a:effectLst>
              <a:glow rad="63500">
                <a:schemeClr val="accent3">
                  <a:satMod val="175000"/>
                  <a:alpha val="40000"/>
                </a:schemeClr>
              </a:glow>
              <a:outerShdw blurRad="50800" dist="38100" dir="8100000" algn="tr" rotWithShape="0">
                <a:schemeClr val="accent6">
                  <a:alpha val="40000"/>
                </a:schemeClr>
              </a:outerShdw>
            </a:effectLst>
          </p:spPr>
          <p:txBody>
            <a:bodyPr wrap="square">
              <a:spAutoFit/>
            </a:bodyPr>
            <a:lstStyle/>
            <a:p>
              <a:pPr algn="ctr"/>
              <a:r>
                <a:rPr lang="en-US" sz="2800" b="1" dirty="0">
                  <a:solidFill>
                    <a:srgbClr val="000000"/>
                  </a:solidFill>
                  <a:latin typeface="Cuprum" panose="00000500000000000000"/>
                </a:rPr>
                <a:t>(USA) </a:t>
              </a:r>
              <a:r>
                <a:rPr lang="en-US" sz="2800" b="1" i="0" u="none" strike="noStrike" dirty="0">
                  <a:solidFill>
                    <a:srgbClr val="000000"/>
                  </a:solidFill>
                  <a:effectLst/>
                  <a:latin typeface="Cuprum" panose="00000500000000000000"/>
                </a:rPr>
                <a:t>NCN 70-km coverage</a:t>
              </a:r>
              <a:endParaRPr lang="en-US" sz="2800" b="1" dirty="0">
                <a:latin typeface="Cuprum" panose="00000500000000000000"/>
              </a:endParaRPr>
            </a:p>
          </p:txBody>
        </p:sp>
        <p:pic>
          <p:nvPicPr>
            <p:cNvPr id="4" name="Picture 3">
              <a:extLst>
                <a:ext uri="{FF2B5EF4-FFF2-40B4-BE49-F238E27FC236}">
                  <a16:creationId xmlns:a16="http://schemas.microsoft.com/office/drawing/2014/main" id="{36A1F9CB-D327-4166-9088-E10889394AAB}"/>
                </a:ext>
              </a:extLst>
            </p:cNvPr>
            <p:cNvPicPr>
              <a:picLocks noChangeAspect="1"/>
            </p:cNvPicPr>
            <p:nvPr/>
          </p:nvPicPr>
          <p:blipFill rotWithShape="1">
            <a:blip r:embed="rId3"/>
            <a:srcRect l="628" b="1495"/>
            <a:stretch/>
          </p:blipFill>
          <p:spPr>
            <a:xfrm>
              <a:off x="2291957" y="1373568"/>
              <a:ext cx="7608086" cy="4603636"/>
            </a:xfrm>
            <a:prstGeom prst="rect">
              <a:avLst/>
            </a:prstGeom>
          </p:spPr>
        </p:pic>
      </p:grpSp>
    </p:spTree>
    <p:extLst>
      <p:ext uri="{BB962C8B-B14F-4D97-AF65-F5344CB8AC3E}">
        <p14:creationId xmlns:p14="http://schemas.microsoft.com/office/powerpoint/2010/main" val="106450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main photo displays the status of the Transcontinental Traverse and Triangulation as if January 1st, 1967. Completed surveys are represented by solid black lines, while planned surveys are depicted by solid and dotted green lines. The orange-colored lines in the background represented the existing US survey network.">
            <a:extLst>
              <a:ext uri="{FF2B5EF4-FFF2-40B4-BE49-F238E27FC236}">
                <a16:creationId xmlns:a16="http://schemas.microsoft.com/office/drawing/2014/main" id="{91CCD2DD-100C-462E-A0D7-8AA34BF09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244" y="1895895"/>
            <a:ext cx="6356776" cy="3999879"/>
          </a:xfrm>
          <a:prstGeom prst="rect">
            <a:avLst/>
          </a:prstGeom>
          <a:noFill/>
          <a:ln>
            <a:noFill/>
          </a:ln>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AB96BD4-05B5-4101-89FE-23171C886CD3}"/>
              </a:ext>
            </a:extLst>
          </p:cNvPr>
          <p:cNvGrpSpPr/>
          <p:nvPr/>
        </p:nvGrpSpPr>
        <p:grpSpPr>
          <a:xfrm>
            <a:off x="9661523" y="1479933"/>
            <a:ext cx="2142372" cy="2034031"/>
            <a:chOff x="235301" y="1514114"/>
            <a:chExt cx="2142372" cy="2034031"/>
          </a:xfrm>
        </p:grpSpPr>
        <p:pic>
          <p:nvPicPr>
            <p:cNvPr id="2" name="Picture 12" descr="This photo shows a passive monument that is currently surrounded by water. Accessing this mark and setting up survey equipment would be challenge.">
              <a:extLst>
                <a:ext uri="{FF2B5EF4-FFF2-40B4-BE49-F238E27FC236}">
                  <a16:creationId xmlns:a16="http://schemas.microsoft.com/office/drawing/2014/main" id="{107066F3-FB87-4A6B-8B89-D6D42D6B7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3" b="1"/>
            <a:stretch/>
          </p:blipFill>
          <p:spPr bwMode="auto">
            <a:xfrm>
              <a:off x="274199" y="1514114"/>
              <a:ext cx="2103474" cy="1338887"/>
            </a:xfrm>
            <a:prstGeom prst="rect">
              <a:avLst/>
            </a:prstGeom>
            <a:noFill/>
            <a:ln w="12700">
              <a:noFill/>
            </a:ln>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96CD43-C28B-48B4-9091-30EE092428DE}"/>
                </a:ext>
              </a:extLst>
            </p:cNvPr>
            <p:cNvSpPr txBox="1"/>
            <p:nvPr/>
          </p:nvSpPr>
          <p:spPr>
            <a:xfrm>
              <a:off x="235301" y="3024925"/>
              <a:ext cx="2093961" cy="523220"/>
            </a:xfrm>
            <a:prstGeom prst="rect">
              <a:avLst/>
            </a:prstGeom>
            <a:noFill/>
            <a:ln>
              <a:noFill/>
            </a:ln>
          </p:spPr>
          <p:txBody>
            <a:bodyPr wrap="square">
              <a:spAutoFit/>
            </a:bodyPr>
            <a:lstStyle/>
            <a:p>
              <a:pPr algn="ctr" rtl="0">
                <a:spcBef>
                  <a:spcPts val="0"/>
                </a:spcBef>
                <a:spcAft>
                  <a:spcPts val="0"/>
                </a:spcAft>
              </a:pPr>
              <a:r>
                <a:rPr lang="en-US" sz="1400" b="1" i="0" u="none" strike="noStrike" dirty="0">
                  <a:solidFill>
                    <a:srgbClr val="1F497D"/>
                  </a:solidFill>
                  <a:effectLst/>
                  <a:latin typeface="Arial" panose="020B0604020202020204" pitchFamily="34" charset="0"/>
                  <a:cs typeface="Arial" panose="020B0604020202020204" pitchFamily="34" charset="0"/>
                </a:rPr>
                <a:t>Hard to access </a:t>
              </a:r>
              <a:endParaRPr lang="en-US" sz="1400" b="0" dirty="0">
                <a:effectLst/>
                <a:latin typeface="Arial" panose="020B0604020202020204" pitchFamily="34" charset="0"/>
                <a:cs typeface="Arial" panose="020B0604020202020204" pitchFamily="34" charset="0"/>
              </a:endParaRPr>
            </a:p>
            <a:p>
              <a:pPr algn="ctr" rtl="0">
                <a:spcBef>
                  <a:spcPts val="0"/>
                </a:spcBef>
                <a:spcAft>
                  <a:spcPts val="0"/>
                </a:spcAft>
              </a:pPr>
              <a:r>
                <a:rPr lang="en-US" sz="1400" b="1" i="0" u="none" strike="noStrike" dirty="0">
                  <a:solidFill>
                    <a:srgbClr val="1F497D"/>
                  </a:solidFill>
                  <a:effectLst/>
                  <a:latin typeface="Arial" panose="020B0604020202020204" pitchFamily="34" charset="0"/>
                  <a:cs typeface="Arial" panose="020B0604020202020204" pitchFamily="34" charset="0"/>
                </a:rPr>
                <a:t>Passive Monument</a:t>
              </a:r>
              <a:endParaRPr lang="en-US" sz="14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8DDA47AE-6417-430C-8F97-F99FB6A84192}"/>
              </a:ext>
            </a:extLst>
          </p:cNvPr>
          <p:cNvGrpSpPr/>
          <p:nvPr/>
        </p:nvGrpSpPr>
        <p:grpSpPr>
          <a:xfrm>
            <a:off x="9341193" y="3685888"/>
            <a:ext cx="2821929" cy="2280398"/>
            <a:chOff x="9486777" y="2868244"/>
            <a:chExt cx="2821929" cy="2280398"/>
          </a:xfrm>
        </p:grpSpPr>
        <p:pic>
          <p:nvPicPr>
            <p:cNvPr id="3" name="Picture 16" descr="This geodetic control has been completely destroyed. Don't use its existing coordinates and elevation!">
              <a:extLst>
                <a:ext uri="{FF2B5EF4-FFF2-40B4-BE49-F238E27FC236}">
                  <a16:creationId xmlns:a16="http://schemas.microsoft.com/office/drawing/2014/main" id="{F5AB10E2-1014-4D6F-9288-84127FFC7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583" y="2868244"/>
              <a:ext cx="2092319" cy="1601932"/>
            </a:xfrm>
            <a:prstGeom prst="rect">
              <a:avLst/>
            </a:prstGeom>
            <a:noFill/>
            <a:ln w="12700">
              <a:noFill/>
            </a:ln>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568507-A569-4E55-BA64-3A679555A7AF}"/>
                </a:ext>
              </a:extLst>
            </p:cNvPr>
            <p:cNvSpPr txBox="1"/>
            <p:nvPr/>
          </p:nvSpPr>
          <p:spPr>
            <a:xfrm>
              <a:off x="9486777" y="4625422"/>
              <a:ext cx="2821929" cy="523220"/>
            </a:xfrm>
            <a:prstGeom prst="rect">
              <a:avLst/>
            </a:prstGeom>
            <a:noFill/>
          </p:spPr>
          <p:txBody>
            <a:bodyPr wrap="square">
              <a:spAutoFit/>
            </a:bodyPr>
            <a:lstStyle/>
            <a:p>
              <a:pPr algn="ctr" rtl="0">
                <a:spcBef>
                  <a:spcPts val="0"/>
                </a:spcBef>
                <a:spcAft>
                  <a:spcPts val="0"/>
                </a:spcAft>
              </a:pPr>
              <a:r>
                <a:rPr lang="en-US" sz="1400" b="1" i="0" u="none" strike="noStrike" dirty="0">
                  <a:solidFill>
                    <a:srgbClr val="1F497D"/>
                  </a:solidFill>
                  <a:effectLst/>
                  <a:latin typeface="Arial" panose="020B0604020202020204" pitchFamily="34" charset="0"/>
                  <a:cs typeface="Arial" panose="020B0604020202020204" pitchFamily="34" charset="0"/>
                </a:rPr>
                <a:t>Destroyed Geodetic Control</a:t>
              </a:r>
              <a:endParaRPr lang="en-US" sz="1400" b="0" dirty="0">
                <a:effectLst/>
                <a:latin typeface="Arial" panose="020B0604020202020204" pitchFamily="34" charset="0"/>
                <a:cs typeface="Arial" panose="020B0604020202020204" pitchFamily="34" charset="0"/>
              </a:endParaRPr>
            </a:p>
            <a:p>
              <a:pPr algn="ctr" rtl="0">
                <a:spcBef>
                  <a:spcPts val="0"/>
                </a:spcBef>
                <a:spcAft>
                  <a:spcPts val="0"/>
                </a:spcAft>
              </a:pPr>
              <a:r>
                <a:rPr lang="en-US" sz="1400" b="1" i="0" u="none" strike="noStrike" dirty="0">
                  <a:solidFill>
                    <a:srgbClr val="C0504D"/>
                  </a:solidFill>
                  <a:effectLst/>
                  <a:latin typeface="Arial" panose="020B0604020202020204" pitchFamily="34" charset="0"/>
                  <a:cs typeface="Arial" panose="020B0604020202020204" pitchFamily="34" charset="0"/>
                </a:rPr>
                <a:t>No Coordinates/Elevation!</a:t>
              </a:r>
              <a:endParaRPr lang="en-US" sz="1400" dirty="0">
                <a:latin typeface="Arial" panose="020B0604020202020204" pitchFamily="34" charset="0"/>
                <a:cs typeface="Arial" panose="020B0604020202020204" pitchFamily="34" charset="0"/>
              </a:endParaRPr>
            </a:p>
          </p:txBody>
        </p:sp>
      </p:grpSp>
      <p:sp>
        <p:nvSpPr>
          <p:cNvPr id="12" name="Title 2">
            <a:extLst>
              <a:ext uri="{FF2B5EF4-FFF2-40B4-BE49-F238E27FC236}">
                <a16:creationId xmlns:a16="http://schemas.microsoft.com/office/drawing/2014/main" id="{25F04620-A55B-4A1B-B278-D8A136FE5A06}"/>
              </a:ext>
            </a:extLst>
          </p:cNvPr>
          <p:cNvSpPr txBox="1">
            <a:spLocks/>
          </p:cNvSpPr>
          <p:nvPr/>
        </p:nvSpPr>
        <p:spPr>
          <a:xfrm>
            <a:off x="2839453" y="1372676"/>
            <a:ext cx="6501740" cy="523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b="1" dirty="0">
                <a:solidFill>
                  <a:srgbClr val="256571"/>
                </a:solidFill>
                <a:latin typeface="Arno Pro" panose="02020502040506020403" pitchFamily="18" charset="0"/>
              </a:rPr>
              <a:t>NSRS: Passive Geodetic Controls </a:t>
            </a:r>
          </a:p>
          <a:p>
            <a:pPr algn="r"/>
            <a:endParaRPr lang="fi-FI" sz="3200" b="1" dirty="0">
              <a:solidFill>
                <a:srgbClr val="256571"/>
              </a:solidFill>
              <a:latin typeface="Arno Pro" panose="02020502040506020403" pitchFamily="18" charset="0"/>
            </a:endParaRPr>
          </a:p>
        </p:txBody>
      </p:sp>
      <p:pic>
        <p:nvPicPr>
          <p:cNvPr id="1026" name="Picture 2" descr="This photo showcases the U.S. Coast and Geodetic Survey triangulation station disk, stamped with the inscription &quot;HASSLER 1993&quot;.">
            <a:extLst>
              <a:ext uri="{FF2B5EF4-FFF2-40B4-BE49-F238E27FC236}">
                <a16:creationId xmlns:a16="http://schemas.microsoft.com/office/drawing/2014/main" id="{883E5F2E-2904-4ACE-BF34-BE5A32ECD7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8" t="5291" r="3536" b="3728"/>
          <a:stretch/>
        </p:blipFill>
        <p:spPr bwMode="auto">
          <a:xfrm>
            <a:off x="384437" y="1591732"/>
            <a:ext cx="2107141" cy="2094155"/>
          </a:xfrm>
          <a:prstGeom prst="rect">
            <a:avLst/>
          </a:prstGeom>
          <a:noFill/>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pic>
        <p:nvPicPr>
          <p:cNvPr id="4" name="Picture 4" descr="The HASSLER 1993 commemorative mark (PID: HV9698) is situated atop of a granite monument in the heart of the Hassler Park on the NOAA campus in Silver Spring, Maryland.">
            <a:extLst>
              <a:ext uri="{FF2B5EF4-FFF2-40B4-BE49-F238E27FC236}">
                <a16:creationId xmlns:a16="http://schemas.microsoft.com/office/drawing/2014/main" id="{16C88BD2-5C7C-41F1-A81A-1EF09F832A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647"/>
          <a:stretch/>
        </p:blipFill>
        <p:spPr bwMode="auto">
          <a:xfrm>
            <a:off x="394268" y="3891424"/>
            <a:ext cx="2103473" cy="2004350"/>
          </a:xfrm>
          <a:prstGeom prst="rect">
            <a:avLst/>
          </a:prstGeom>
          <a:noFill/>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3000" fill="hold"/>
                                        <p:tgtEl>
                                          <p:spTgt spid="1028"/>
                                        </p:tgtEl>
                                        <p:attrNameLst>
                                          <p:attrName>ppt_w</p:attrName>
                                        </p:attrNameLst>
                                      </p:cBhvr>
                                      <p:tavLst>
                                        <p:tav tm="0">
                                          <p:val>
                                            <p:fltVal val="0"/>
                                          </p:val>
                                        </p:tav>
                                        <p:tav tm="100000">
                                          <p:val>
                                            <p:strVal val="#ppt_w"/>
                                          </p:val>
                                        </p:tav>
                                      </p:tavLst>
                                    </p:anim>
                                    <p:anim calcmode="lin" valueType="num">
                                      <p:cBhvr>
                                        <p:cTn id="13" dur="3000" fill="hold"/>
                                        <p:tgtEl>
                                          <p:spTgt spid="1028"/>
                                        </p:tgtEl>
                                        <p:attrNameLst>
                                          <p:attrName>ppt_h</p:attrName>
                                        </p:attrNameLst>
                                      </p:cBhvr>
                                      <p:tavLst>
                                        <p:tav tm="0">
                                          <p:val>
                                            <p:fltVal val="0"/>
                                          </p:val>
                                        </p:tav>
                                        <p:tav tm="100000">
                                          <p:val>
                                            <p:strVal val="#ppt_h"/>
                                          </p:val>
                                        </p:tav>
                                      </p:tavLst>
                                    </p:anim>
                                    <p:animEffect transition="in" filter="fade">
                                      <p:cBhvr>
                                        <p:cTn id="14" dur="3000"/>
                                        <p:tgtEl>
                                          <p:spTgt spid="1028"/>
                                        </p:tgtEl>
                                      </p:cBhvr>
                                    </p:animEffect>
                                  </p:childTnLst>
                                </p:cTn>
                              </p:par>
                            </p:childTnLst>
                          </p:cTn>
                        </p:par>
                        <p:par>
                          <p:cTn id="15" fill="hold">
                            <p:stCondLst>
                              <p:cond delay="3000"/>
                            </p:stCondLst>
                            <p:childTnLst>
                              <p:par>
                                <p:cTn id="16" presetID="42"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3000"/>
                                        <p:tgtEl>
                                          <p:spTgt spid="1026"/>
                                        </p:tgtEl>
                                      </p:cBhvr>
                                    </p:animEffect>
                                    <p:anim calcmode="lin" valueType="num">
                                      <p:cBhvr>
                                        <p:cTn id="19" dur="3000" fill="hold"/>
                                        <p:tgtEl>
                                          <p:spTgt spid="1026"/>
                                        </p:tgtEl>
                                        <p:attrNameLst>
                                          <p:attrName>ppt_x</p:attrName>
                                        </p:attrNameLst>
                                      </p:cBhvr>
                                      <p:tavLst>
                                        <p:tav tm="0">
                                          <p:val>
                                            <p:strVal val="#ppt_x"/>
                                          </p:val>
                                        </p:tav>
                                        <p:tav tm="100000">
                                          <p:val>
                                            <p:strVal val="#ppt_x"/>
                                          </p:val>
                                        </p:tav>
                                      </p:tavLst>
                                    </p:anim>
                                    <p:anim calcmode="lin" valueType="num">
                                      <p:cBhvr>
                                        <p:cTn id="20" dur="3000" fill="hold"/>
                                        <p:tgtEl>
                                          <p:spTgt spid="1026"/>
                                        </p:tgtEl>
                                        <p:attrNameLst>
                                          <p:attrName>ppt_y</p:attrName>
                                        </p:attrNameLst>
                                      </p:cBhvr>
                                      <p:tavLst>
                                        <p:tav tm="0">
                                          <p:val>
                                            <p:strVal val="#ppt_y+.1"/>
                                          </p:val>
                                        </p:tav>
                                        <p:tav tm="100000">
                                          <p:val>
                                            <p:strVal val="#ppt_y"/>
                                          </p:val>
                                        </p:tav>
                                      </p:tavLst>
                                    </p:anim>
                                  </p:childTnLst>
                                </p:cTn>
                              </p:par>
                            </p:childTnLst>
                          </p:cTn>
                        </p:par>
                        <p:par>
                          <p:cTn id="21" fill="hold">
                            <p:stCondLst>
                              <p:cond delay="60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0"/>
                                        <p:tgtEl>
                                          <p:spTgt spid="4"/>
                                        </p:tgtEl>
                                      </p:cBhvr>
                                    </p:animEffect>
                                    <p:anim calcmode="lin" valueType="num">
                                      <p:cBhvr>
                                        <p:cTn id="25" dur="3000" fill="hold"/>
                                        <p:tgtEl>
                                          <p:spTgt spid="4"/>
                                        </p:tgtEl>
                                        <p:attrNameLst>
                                          <p:attrName>ppt_x</p:attrName>
                                        </p:attrNameLst>
                                      </p:cBhvr>
                                      <p:tavLst>
                                        <p:tav tm="0">
                                          <p:val>
                                            <p:strVal val="#ppt_x"/>
                                          </p:val>
                                        </p:tav>
                                        <p:tav tm="100000">
                                          <p:val>
                                            <p:strVal val="#ppt_x"/>
                                          </p:val>
                                        </p:tav>
                                      </p:tavLst>
                                    </p:anim>
                                    <p:anim calcmode="lin" valueType="num">
                                      <p:cBhvr>
                                        <p:cTn id="26" dur="3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9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3000"/>
                                        <p:tgtEl>
                                          <p:spTgt spid="6"/>
                                        </p:tgtEl>
                                      </p:cBhvr>
                                    </p:animEffect>
                                    <p:anim calcmode="lin" valueType="num">
                                      <p:cBhvr>
                                        <p:cTn id="31" dur="3000" fill="hold"/>
                                        <p:tgtEl>
                                          <p:spTgt spid="6"/>
                                        </p:tgtEl>
                                        <p:attrNameLst>
                                          <p:attrName>ppt_x</p:attrName>
                                        </p:attrNameLst>
                                      </p:cBhvr>
                                      <p:tavLst>
                                        <p:tav tm="0">
                                          <p:val>
                                            <p:strVal val="#ppt_x"/>
                                          </p:val>
                                        </p:tav>
                                        <p:tav tm="100000">
                                          <p:val>
                                            <p:strVal val="#ppt_x"/>
                                          </p:val>
                                        </p:tav>
                                      </p:tavLst>
                                    </p:anim>
                                    <p:anim calcmode="lin" valueType="num">
                                      <p:cBhvr>
                                        <p:cTn id="32" dur="3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2000"/>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0"/>
                                        <p:tgtEl>
                                          <p:spTgt spid="11"/>
                                        </p:tgtEl>
                                      </p:cBhvr>
                                    </p:animEffect>
                                    <p:anim calcmode="lin" valueType="num">
                                      <p:cBhvr>
                                        <p:cTn id="37" dur="3000" fill="hold"/>
                                        <p:tgtEl>
                                          <p:spTgt spid="11"/>
                                        </p:tgtEl>
                                        <p:attrNameLst>
                                          <p:attrName>ppt_x</p:attrName>
                                        </p:attrNameLst>
                                      </p:cBhvr>
                                      <p:tavLst>
                                        <p:tav tm="0">
                                          <p:val>
                                            <p:strVal val="#ppt_x"/>
                                          </p:val>
                                        </p:tav>
                                        <p:tav tm="100000">
                                          <p:val>
                                            <p:strVal val="#ppt_x"/>
                                          </p:val>
                                        </p:tav>
                                      </p:tavLst>
                                    </p:anim>
                                    <p:anim calcmode="lin" valueType="num">
                                      <p:cBhvr>
                                        <p:cTn id="38"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C9CCA0C-379C-494F-AD66-8D7DFB2F1FDF}"/>
              </a:ext>
            </a:extLst>
          </p:cNvPr>
          <p:cNvSpPr txBox="1">
            <a:spLocks/>
          </p:cNvSpPr>
          <p:nvPr/>
        </p:nvSpPr>
        <p:spPr>
          <a:xfrm>
            <a:off x="217714" y="1339728"/>
            <a:ext cx="4931802" cy="556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b="1" dirty="0">
                <a:solidFill>
                  <a:srgbClr val="256571"/>
                </a:solidFill>
                <a:latin typeface="Arno Pro" panose="02020502040506020403" pitchFamily="18" charset="0"/>
              </a:rPr>
              <a:t>NSRS: NOAA CORS Network</a:t>
            </a:r>
          </a:p>
        </p:txBody>
      </p:sp>
      <p:pic>
        <p:nvPicPr>
          <p:cNvPr id="11" name="Picture 10" descr="A chart illustrates the growth of the NOAA CORS Network (NCN) over the years.">
            <a:extLst>
              <a:ext uri="{FF2B5EF4-FFF2-40B4-BE49-F238E27FC236}">
                <a16:creationId xmlns:a16="http://schemas.microsoft.com/office/drawing/2014/main" id="{38C718A8-4B98-445A-886F-9BB9458D9977}"/>
              </a:ext>
            </a:extLst>
          </p:cNvPr>
          <p:cNvPicPr>
            <a:picLocks noChangeAspect="1"/>
          </p:cNvPicPr>
          <p:nvPr/>
        </p:nvPicPr>
        <p:blipFill>
          <a:blip r:embed="rId5"/>
          <a:stretch>
            <a:fillRect/>
          </a:stretch>
        </p:blipFill>
        <p:spPr>
          <a:xfrm>
            <a:off x="277124" y="1927714"/>
            <a:ext cx="4985525" cy="2064518"/>
          </a:xfrm>
          <a:prstGeom prst="rect">
            <a:avLst/>
          </a:prstGeom>
          <a:effectLst>
            <a:glow rad="63500">
              <a:schemeClr val="accent6">
                <a:satMod val="175000"/>
                <a:alpha val="40000"/>
              </a:schemeClr>
            </a:glow>
          </a:effectLst>
        </p:spPr>
      </p:pic>
      <p:pic>
        <p:nvPicPr>
          <p:cNvPr id="6" name="Screen Recording 4" descr="On the right-hand side of the slide, a brief video showcases the progressive growth of the NOAA CORS Network from its humble beginnings in 1994 with just 5 stations to its current state in 2023, boasting a total of 2852 stations. Among these, over 1700 stations remain active and operational.">
            <a:hlinkClick r:id="" action="ppaction://media"/>
            <a:extLst>
              <a:ext uri="{FF2B5EF4-FFF2-40B4-BE49-F238E27FC236}">
                <a16:creationId xmlns:a16="http://schemas.microsoft.com/office/drawing/2014/main" id="{92F7678F-941B-4411-BBBD-CEEE9B3EF4F5}"/>
              </a:ext>
            </a:extLst>
          </p:cNvPr>
          <p:cNvPicPr>
            <a:picLocks noChangeAspect="1"/>
          </p:cNvPicPr>
          <p:nvPr>
            <a:videoFile r:link="rId1"/>
            <p:extLst>
              <p:ext uri="{DAA4B4D4-6D71-4841-9C94-3DE7FCFB9230}">
                <p14:media xmlns:p14="http://schemas.microsoft.com/office/powerpoint/2010/main" r:embed="rId2">
                  <p14:trim st="1900" end="2869.8"/>
                </p14:media>
              </p:ext>
            </p:extLst>
          </p:nvPr>
        </p:nvPicPr>
        <p:blipFill>
          <a:blip r:embed="rId6"/>
          <a:stretch>
            <a:fillRect/>
          </a:stretch>
        </p:blipFill>
        <p:spPr>
          <a:xfrm>
            <a:off x="5499485" y="1407843"/>
            <a:ext cx="6426679" cy="4528587"/>
          </a:xfrm>
          <a:prstGeom prst="rect">
            <a:avLst/>
          </a:prstGeom>
          <a:ln>
            <a:noFill/>
          </a:ln>
          <a:effectLst>
            <a:glow rad="63500">
              <a:schemeClr val="accent6">
                <a:satMod val="175000"/>
                <a:alpha val="40000"/>
              </a:schemeClr>
            </a:glow>
          </a:effectLst>
        </p:spPr>
      </p:pic>
      <p:pic>
        <p:nvPicPr>
          <p:cNvPr id="3074" name="Picture 2">
            <a:extLst>
              <a:ext uri="{FF2B5EF4-FFF2-40B4-BE49-F238E27FC236}">
                <a16:creationId xmlns:a16="http://schemas.microsoft.com/office/drawing/2014/main" id="{1304F6E7-8D1B-4567-964C-312D950414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100" t="18584" r="33931" b="22324"/>
          <a:stretch/>
        </p:blipFill>
        <p:spPr bwMode="auto">
          <a:xfrm>
            <a:off x="277124" y="4131733"/>
            <a:ext cx="1292032" cy="1848969"/>
          </a:xfrm>
          <a:prstGeom prst="rect">
            <a:avLst/>
          </a:prstGeom>
          <a:noFill/>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E5206E7-7A59-4B17-9AB6-51455CDC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149" t="9981" r="21476"/>
          <a:stretch/>
        </p:blipFill>
        <p:spPr bwMode="auto">
          <a:xfrm>
            <a:off x="1727200" y="4131733"/>
            <a:ext cx="1598681" cy="1848969"/>
          </a:xfrm>
          <a:prstGeom prst="rect">
            <a:avLst/>
          </a:prstGeom>
          <a:noFill/>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50169D4-4176-4EEF-A912-28C1C24E1E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109" r="8929"/>
          <a:stretch/>
        </p:blipFill>
        <p:spPr bwMode="auto">
          <a:xfrm>
            <a:off x="3506503" y="4131732"/>
            <a:ext cx="1756146" cy="1848969"/>
          </a:xfrm>
          <a:prstGeom prst="rect">
            <a:avLst/>
          </a:prstGeom>
          <a:noFill/>
          <a:effectLst>
            <a:glow rad="63500">
              <a:schemeClr val="accent6">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92889"/>
      </p:ext>
    </p:extLst>
  </p:cSld>
  <p:clrMapOvr>
    <a:masterClrMapping/>
  </p:clrMapOvr>
  <mc:AlternateContent xmlns:mc="http://schemas.openxmlformats.org/markup-compatibility/2006" xmlns:p14="http://schemas.microsoft.com/office/powerpoint/2010/main">
    <mc:Choice Requires="p14">
      <p:transition spd="slow" p14:dur="2000" advTm="175148"/>
    </mc:Choice>
    <mc:Fallback xmlns="">
      <p:transition spd="slow" advTm="17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DB537A-5894-4808-8BD8-9C1C8D6E4EDA}"/>
              </a:ext>
            </a:extLst>
          </p:cNvPr>
          <p:cNvSpPr txBox="1">
            <a:spLocks/>
          </p:cNvSpPr>
          <p:nvPr/>
        </p:nvSpPr>
        <p:spPr>
          <a:xfrm>
            <a:off x="217714" y="1339728"/>
            <a:ext cx="11746284" cy="556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b="1" dirty="0">
                <a:solidFill>
                  <a:srgbClr val="256571"/>
                </a:solidFill>
                <a:latin typeface="Arno Pro" panose="02020502040506020403" pitchFamily="18" charset="0"/>
              </a:rPr>
              <a:t>Participating Agencies</a:t>
            </a:r>
          </a:p>
        </p:txBody>
      </p:sp>
      <p:sp>
        <p:nvSpPr>
          <p:cNvPr id="10" name="Rectangle 1">
            <a:extLst>
              <a:ext uri="{FF2B5EF4-FFF2-40B4-BE49-F238E27FC236}">
                <a16:creationId xmlns:a16="http://schemas.microsoft.com/office/drawing/2014/main" id="{F9A3E5A0-0726-4FC6-A40E-878B4D1E06FD}"/>
              </a:ext>
            </a:extLst>
          </p:cNvPr>
          <p:cNvSpPr>
            <a:spLocks noChangeArrowheads="1"/>
          </p:cNvSpPr>
          <p:nvPr/>
        </p:nvSpPr>
        <p:spPr bwMode="auto">
          <a:xfrm>
            <a:off x="328674" y="18403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6" name="Group 35">
            <a:extLst>
              <a:ext uri="{FF2B5EF4-FFF2-40B4-BE49-F238E27FC236}">
                <a16:creationId xmlns:a16="http://schemas.microsoft.com/office/drawing/2014/main" id="{F400E59F-BD23-4252-B309-9E2330CCDA62}"/>
              </a:ext>
            </a:extLst>
          </p:cNvPr>
          <p:cNvGrpSpPr/>
          <p:nvPr/>
        </p:nvGrpSpPr>
        <p:grpSpPr>
          <a:xfrm>
            <a:off x="694529" y="1432830"/>
            <a:ext cx="8094301" cy="4477988"/>
            <a:chOff x="694529" y="1432830"/>
            <a:chExt cx="8094301" cy="4477988"/>
          </a:xfrm>
        </p:grpSpPr>
        <p:pic>
          <p:nvPicPr>
            <p:cNvPr id="5" name="Picture 4">
              <a:extLst>
                <a:ext uri="{FF2B5EF4-FFF2-40B4-BE49-F238E27FC236}">
                  <a16:creationId xmlns:a16="http://schemas.microsoft.com/office/drawing/2014/main" id="{EFDCC5EB-1C13-45BC-A6DA-DDE084634F5A}"/>
                </a:ext>
              </a:extLst>
            </p:cNvPr>
            <p:cNvPicPr>
              <a:picLocks noChangeAspect="1"/>
            </p:cNvPicPr>
            <p:nvPr/>
          </p:nvPicPr>
          <p:blipFill>
            <a:blip r:embed="rId3"/>
            <a:stretch>
              <a:fillRect/>
            </a:stretch>
          </p:blipFill>
          <p:spPr>
            <a:xfrm>
              <a:off x="4131323" y="1432830"/>
              <a:ext cx="4657507" cy="4477988"/>
            </a:xfrm>
            <a:prstGeom prst="rect">
              <a:avLst/>
            </a:prstGeom>
          </p:spPr>
        </p:pic>
        <p:pic>
          <p:nvPicPr>
            <p:cNvPr id="7" name="Picture 6">
              <a:extLst>
                <a:ext uri="{FF2B5EF4-FFF2-40B4-BE49-F238E27FC236}">
                  <a16:creationId xmlns:a16="http://schemas.microsoft.com/office/drawing/2014/main" id="{6D422E34-0AE1-4315-AF5D-409B891F38FC}"/>
                </a:ext>
              </a:extLst>
            </p:cNvPr>
            <p:cNvPicPr>
              <a:picLocks noChangeAspect="1"/>
            </p:cNvPicPr>
            <p:nvPr/>
          </p:nvPicPr>
          <p:blipFill rotWithShape="1">
            <a:blip r:embed="rId4"/>
            <a:srcRect r="6501"/>
            <a:stretch/>
          </p:blipFill>
          <p:spPr>
            <a:xfrm>
              <a:off x="694529" y="1896670"/>
              <a:ext cx="3005076" cy="3008718"/>
            </a:xfrm>
            <a:prstGeom prst="rect">
              <a:avLst/>
            </a:prstGeom>
            <a:effectLst/>
          </p:spPr>
        </p:pic>
      </p:grpSp>
      <p:pic>
        <p:nvPicPr>
          <p:cNvPr id="12" name="Picture 11">
            <a:extLst>
              <a:ext uri="{FF2B5EF4-FFF2-40B4-BE49-F238E27FC236}">
                <a16:creationId xmlns:a16="http://schemas.microsoft.com/office/drawing/2014/main" id="{6B48E51B-1495-4287-83C7-2214A624F336}"/>
              </a:ext>
            </a:extLst>
          </p:cNvPr>
          <p:cNvPicPr>
            <a:picLocks noChangeAspect="1"/>
          </p:cNvPicPr>
          <p:nvPr/>
        </p:nvPicPr>
        <p:blipFill rotWithShape="1">
          <a:blip r:embed="rId5">
            <a:extLst>
              <a:ext uri="{28A0092B-C50C-407E-A947-70E740481C1C}">
                <a14:useLocalDpi xmlns:a14="http://schemas.microsoft.com/office/drawing/2010/main" val="0"/>
              </a:ext>
            </a:extLst>
          </a:blip>
          <a:srcRect b="24167"/>
          <a:stretch/>
        </p:blipFill>
        <p:spPr>
          <a:xfrm>
            <a:off x="8467725" y="1432830"/>
            <a:ext cx="3607233" cy="1910445"/>
          </a:xfrm>
          <a:prstGeom prst="rect">
            <a:avLst/>
          </a:prstGeom>
          <a:solidFill>
            <a:schemeClr val="accent5">
              <a:lumMod val="20000"/>
              <a:lumOff val="80000"/>
            </a:schemeClr>
          </a:solidFill>
          <a:effectLst>
            <a:outerShdw blurRad="50800" dist="38100" dir="8100000" algn="tr" rotWithShape="0">
              <a:schemeClr val="accent6">
                <a:lumMod val="50000"/>
                <a:alpha val="40000"/>
              </a:schemeClr>
            </a:outerShdw>
          </a:effectLst>
        </p:spPr>
      </p:pic>
      <p:sp>
        <p:nvSpPr>
          <p:cNvPr id="15" name="TextBox 14">
            <a:extLst>
              <a:ext uri="{FF2B5EF4-FFF2-40B4-BE49-F238E27FC236}">
                <a16:creationId xmlns:a16="http://schemas.microsoft.com/office/drawing/2014/main" id="{495FB0E9-AF9D-4D00-AFAE-D9FD8732BFE5}"/>
              </a:ext>
            </a:extLst>
          </p:cNvPr>
          <p:cNvSpPr txBox="1"/>
          <p:nvPr/>
        </p:nvSpPr>
        <p:spPr>
          <a:xfrm>
            <a:off x="158037" y="4941742"/>
            <a:ext cx="4078061" cy="1015663"/>
          </a:xfrm>
          <a:prstGeom prst="rect">
            <a:avLst/>
          </a:prstGeom>
          <a:solidFill>
            <a:schemeClr val="accent6"/>
          </a:solidFill>
          <a:effectLst>
            <a:outerShdw blurRad="50800" dist="38100" dir="8100000" algn="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000" b="0" i="0" u="none" strike="noStrike" dirty="0">
                <a:solidFill>
                  <a:schemeClr val="bg1"/>
                </a:solidFill>
                <a:effectLst/>
                <a:latin typeface="Cuprum" panose="00000500000000000000"/>
              </a:rPr>
              <a:t>Each contribution is important &amp; valuable for enhancing </a:t>
            </a:r>
          </a:p>
          <a:p>
            <a:pPr algn="ctr"/>
            <a:r>
              <a:rPr lang="en-US" sz="2000" b="0" i="0" u="none" strike="noStrike" dirty="0">
                <a:solidFill>
                  <a:schemeClr val="bg1"/>
                </a:solidFill>
                <a:effectLst/>
                <a:latin typeface="Cuprum" panose="00000500000000000000"/>
              </a:rPr>
              <a:t>the quality &amp; accuracy of the NSRS</a:t>
            </a:r>
            <a:endParaRPr lang="en-US" sz="2000" dirty="0">
              <a:solidFill>
                <a:schemeClr val="bg1"/>
              </a:solidFill>
              <a:latin typeface="Cuprum" panose="00000500000000000000"/>
            </a:endParaRPr>
          </a:p>
        </p:txBody>
      </p:sp>
      <p:pic>
        <p:nvPicPr>
          <p:cNvPr id="35" name="Picture 34">
            <a:extLst>
              <a:ext uri="{FF2B5EF4-FFF2-40B4-BE49-F238E27FC236}">
                <a16:creationId xmlns:a16="http://schemas.microsoft.com/office/drawing/2014/main" id="{F7D8F3DB-DBA0-414D-929E-95C6EB4033FF}"/>
              </a:ext>
            </a:extLst>
          </p:cNvPr>
          <p:cNvPicPr>
            <a:picLocks noChangeAspect="1"/>
          </p:cNvPicPr>
          <p:nvPr/>
        </p:nvPicPr>
        <p:blipFill>
          <a:blip r:embed="rId6"/>
          <a:stretch>
            <a:fillRect/>
          </a:stretch>
        </p:blipFill>
        <p:spPr>
          <a:xfrm>
            <a:off x="8467725" y="3727480"/>
            <a:ext cx="3607233" cy="2206632"/>
          </a:xfrm>
          <a:prstGeom prst="rect">
            <a:avLst/>
          </a:prstGeom>
          <a:effectLst>
            <a:outerShdw blurRad="50800" dist="38100" dir="8100000" algn="tr" rotWithShape="0">
              <a:schemeClr val="accent6">
                <a:lumMod val="50000"/>
                <a:alpha val="40000"/>
              </a:schemeClr>
            </a:outerShdw>
          </a:effectLst>
        </p:spPr>
      </p:pic>
      <p:sp>
        <p:nvSpPr>
          <p:cNvPr id="2" name="Rectangle: Rounded Corners 1">
            <a:extLst>
              <a:ext uri="{FF2B5EF4-FFF2-40B4-BE49-F238E27FC236}">
                <a16:creationId xmlns:a16="http://schemas.microsoft.com/office/drawing/2014/main" id="{6E0DB626-91A5-405E-AA92-738F0868B875}"/>
              </a:ext>
            </a:extLst>
          </p:cNvPr>
          <p:cNvSpPr/>
          <p:nvPr/>
        </p:nvSpPr>
        <p:spPr>
          <a:xfrm>
            <a:off x="4065460" y="4018844"/>
            <a:ext cx="4389919" cy="54162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7D20965B-843D-47D1-8BCD-AED6DC431105}"/>
              </a:ext>
            </a:extLst>
          </p:cNvPr>
          <p:cNvCxnSpPr>
            <a:cxnSpLocks/>
            <a:endCxn id="2" idx="1"/>
          </p:cNvCxnSpPr>
          <p:nvPr/>
        </p:nvCxnSpPr>
        <p:spPr>
          <a:xfrm flipV="1">
            <a:off x="2935114" y="4289658"/>
            <a:ext cx="1130346" cy="27081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0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3000"/>
                                        <p:tgtEl>
                                          <p:spTgt spid="36"/>
                                        </p:tgtEl>
                                      </p:cBhvr>
                                    </p:animEffect>
                                  </p:childTnLst>
                                </p:cTn>
                              </p:par>
                            </p:childTnLst>
                          </p:cTn>
                        </p:par>
                        <p:par>
                          <p:cTn id="8" fill="hold">
                            <p:stCondLst>
                              <p:cond delay="3000"/>
                            </p:stCondLst>
                            <p:childTnLst>
                              <p:par>
                                <p:cTn id="9" presetID="21"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3000"/>
                                        <p:tgtEl>
                                          <p:spTgt spid="12"/>
                                        </p:tgtEl>
                                      </p:cBhvr>
                                    </p:animEffect>
                                  </p:childTnLst>
                                </p:cTn>
                              </p:par>
                            </p:childTnLst>
                          </p:cTn>
                        </p:par>
                        <p:par>
                          <p:cTn id="12" fill="hold">
                            <p:stCondLst>
                              <p:cond delay="6000"/>
                            </p:stCondLst>
                            <p:childTnLst>
                              <p:par>
                                <p:cTn id="13" presetID="21" presetClass="entr" presetSubtype="1"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3000"/>
                                        <p:tgtEl>
                                          <p:spTgt spid="35"/>
                                        </p:tgtEl>
                                      </p:cBhvr>
                                    </p:animEffect>
                                  </p:childTnLst>
                                </p:cTn>
                              </p:par>
                            </p:childTnLst>
                          </p:cTn>
                        </p:par>
                        <p:par>
                          <p:cTn id="16" fill="hold">
                            <p:stCondLst>
                              <p:cond delay="9000"/>
                            </p:stCondLst>
                            <p:childTnLst>
                              <p:par>
                                <p:cTn id="17" presetID="21"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3000"/>
                                        <p:tgtEl>
                                          <p:spTgt spid="15"/>
                                        </p:tgtEl>
                                      </p:cBhvr>
                                    </p:animEffect>
                                  </p:childTnLst>
                                </p:cTn>
                              </p:par>
                            </p:childTnLst>
                          </p:cTn>
                        </p:par>
                        <p:par>
                          <p:cTn id="20" fill="hold">
                            <p:stCondLst>
                              <p:cond delay="1200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125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a:extLst>
              <a:ext uri="{FF2B5EF4-FFF2-40B4-BE49-F238E27FC236}">
                <a16:creationId xmlns:a16="http://schemas.microsoft.com/office/drawing/2014/main" id="{87D278E3-7B63-458D-AA50-17A1DDB638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49" t="29473" r="28325" b="29299"/>
          <a:stretch/>
        </p:blipFill>
        <p:spPr bwMode="auto">
          <a:xfrm>
            <a:off x="453691" y="1602205"/>
            <a:ext cx="2032835" cy="1413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1BC8849F-3DAF-4C1F-AEA3-4205F9A80AFB}"/>
              </a:ext>
            </a:extLst>
          </p:cNvPr>
          <p:cNvGrpSpPr/>
          <p:nvPr/>
        </p:nvGrpSpPr>
        <p:grpSpPr>
          <a:xfrm>
            <a:off x="10324599" y="1602205"/>
            <a:ext cx="1413710" cy="1503629"/>
            <a:chOff x="10439652" y="1602205"/>
            <a:chExt cx="1413710" cy="1503629"/>
          </a:xfrm>
        </p:grpSpPr>
        <p:pic>
          <p:nvPicPr>
            <p:cNvPr id="2055" name="Picture 7">
              <a:extLst>
                <a:ext uri="{FF2B5EF4-FFF2-40B4-BE49-F238E27FC236}">
                  <a16:creationId xmlns:a16="http://schemas.microsoft.com/office/drawing/2014/main" id="{884574B3-67E7-476C-BE59-C1B7DB95B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449"/>
            <a:stretch/>
          </p:blipFill>
          <p:spPr bwMode="auto">
            <a:xfrm>
              <a:off x="10439652" y="1602205"/>
              <a:ext cx="1413710" cy="1413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7D39DBC-3890-4E44-9EB0-97CA0A792B9D}"/>
                </a:ext>
              </a:extLst>
            </p:cNvPr>
            <p:cNvSpPr txBox="1"/>
            <p:nvPr/>
          </p:nvSpPr>
          <p:spPr>
            <a:xfrm>
              <a:off x="10439652" y="2582614"/>
              <a:ext cx="1413710" cy="523220"/>
            </a:xfrm>
            <a:prstGeom prst="rect">
              <a:avLst/>
            </a:prstGeom>
            <a:noFill/>
          </p:spPr>
          <p:txBody>
            <a:bodyPr wrap="square">
              <a:spAutoFit/>
            </a:bodyPr>
            <a:lstStyle/>
            <a:p>
              <a:pPr algn="ctr" rtl="0">
                <a:spcBef>
                  <a:spcPts val="0"/>
                </a:spcBef>
                <a:spcAft>
                  <a:spcPts val="0"/>
                </a:spcAft>
              </a:pPr>
              <a:r>
                <a:rPr lang="en-US" sz="2800" b="1" i="0" u="none" strike="noStrike" dirty="0">
                  <a:solidFill>
                    <a:srgbClr val="000000"/>
                  </a:solidFill>
                  <a:effectLst/>
                  <a:latin typeface="Consolas" panose="020B0609020204030204" pitchFamily="49" charset="0"/>
                  <a:cs typeface="Lucida Sans Unicode" panose="020B0602030504020204" pitchFamily="34" charset="0"/>
                </a:rPr>
                <a:t>USERS</a:t>
              </a:r>
              <a:endParaRPr lang="en-US" sz="2800" b="0" dirty="0">
                <a:effectLst/>
                <a:latin typeface="Consolas" panose="020B0609020204030204" pitchFamily="49" charset="0"/>
                <a:cs typeface="Lucida Sans Unicode" panose="020B0602030504020204" pitchFamily="34" charset="0"/>
              </a:endParaRPr>
            </a:p>
          </p:txBody>
        </p:sp>
      </p:grpSp>
      <p:sp>
        <p:nvSpPr>
          <p:cNvPr id="11" name="Rectangle: Top Corners Rounded 10">
            <a:extLst>
              <a:ext uri="{FF2B5EF4-FFF2-40B4-BE49-F238E27FC236}">
                <a16:creationId xmlns:a16="http://schemas.microsoft.com/office/drawing/2014/main" id="{64FF6EA6-49C3-455D-BB52-2D18204B6AB9}"/>
              </a:ext>
            </a:extLst>
          </p:cNvPr>
          <p:cNvSpPr/>
          <p:nvPr/>
        </p:nvSpPr>
        <p:spPr>
          <a:xfrm>
            <a:off x="3222089" y="3118873"/>
            <a:ext cx="5312311" cy="700487"/>
          </a:xfrm>
          <a:prstGeom prst="round2Same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uprum" panose="00000500000000000000"/>
              </a:rPr>
              <a:t>NGS website: </a:t>
            </a:r>
          </a:p>
          <a:p>
            <a:r>
              <a:rPr lang="en-US" dirty="0">
                <a:solidFill>
                  <a:schemeClr val="tx1"/>
                </a:solidFill>
                <a:latin typeface="Cuprum" panose="00000500000000000000"/>
              </a:rPr>
              <a:t>https://geodesy.noaa.gov/corsdata/</a:t>
            </a:r>
          </a:p>
        </p:txBody>
      </p:sp>
      <p:sp>
        <p:nvSpPr>
          <p:cNvPr id="20" name="Rectangle: Top Corners Rounded 19">
            <a:extLst>
              <a:ext uri="{FF2B5EF4-FFF2-40B4-BE49-F238E27FC236}">
                <a16:creationId xmlns:a16="http://schemas.microsoft.com/office/drawing/2014/main" id="{C84538F1-68FD-4BD9-8F17-E32F6C97D742}"/>
              </a:ext>
            </a:extLst>
          </p:cNvPr>
          <p:cNvSpPr/>
          <p:nvPr/>
        </p:nvSpPr>
        <p:spPr>
          <a:xfrm>
            <a:off x="3222089" y="2073108"/>
            <a:ext cx="5312311" cy="700487"/>
          </a:xfrm>
          <a:prstGeom prst="round2Same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uprum" panose="00000500000000000000"/>
              </a:rPr>
              <a:t>NOAA Big Data Project on AWS: </a:t>
            </a:r>
          </a:p>
          <a:p>
            <a:r>
              <a:rPr lang="en-US" sz="1800" b="0" i="0" u="none" strike="noStrike" dirty="0">
                <a:solidFill>
                  <a:srgbClr val="000000"/>
                </a:solidFill>
                <a:effectLst/>
                <a:latin typeface="Cuprum" panose="00000500000000000000"/>
              </a:rPr>
              <a:t>https://noaa-cors-pds.s3.amazonaws.com/index.html</a:t>
            </a:r>
            <a:endParaRPr lang="en-US" b="1" dirty="0">
              <a:solidFill>
                <a:schemeClr val="tx1"/>
              </a:solidFill>
              <a:latin typeface="Cuprum" panose="00000500000000000000"/>
            </a:endParaRPr>
          </a:p>
        </p:txBody>
      </p:sp>
      <p:sp>
        <p:nvSpPr>
          <p:cNvPr id="21" name="Rectangle: Top Corners Rounded 20">
            <a:extLst>
              <a:ext uri="{FF2B5EF4-FFF2-40B4-BE49-F238E27FC236}">
                <a16:creationId xmlns:a16="http://schemas.microsoft.com/office/drawing/2014/main" id="{0E51F58E-735A-4E64-8A80-286D77EE584D}"/>
              </a:ext>
            </a:extLst>
          </p:cNvPr>
          <p:cNvSpPr/>
          <p:nvPr/>
        </p:nvSpPr>
        <p:spPr>
          <a:xfrm>
            <a:off x="3222090" y="4164638"/>
            <a:ext cx="7468488" cy="673410"/>
          </a:xfrm>
          <a:prstGeom prst="round2Same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uprum" panose="00000500000000000000"/>
              </a:rPr>
              <a:t>NOAA’s CLASS (at-sampling rate, 30-day delay): </a:t>
            </a:r>
            <a:r>
              <a:rPr lang="en-US" sz="1800" b="0" i="0" u="none" strike="noStrike" dirty="0">
                <a:solidFill>
                  <a:srgbClr val="000000"/>
                </a:solidFill>
                <a:effectLst/>
                <a:latin typeface="Cuprum" panose="00000500000000000000"/>
              </a:rPr>
              <a:t>https://www.avl.class.noaa.gov/saa/products/search?datatype_family=CORS</a:t>
            </a:r>
            <a:endParaRPr lang="en-US" dirty="0">
              <a:solidFill>
                <a:schemeClr val="tx1"/>
              </a:solidFill>
              <a:latin typeface="Cuprum" panose="00000500000000000000"/>
            </a:endParaRPr>
          </a:p>
        </p:txBody>
      </p:sp>
      <p:sp>
        <p:nvSpPr>
          <p:cNvPr id="22" name="Rectangle: Top Corners Rounded 21">
            <a:extLst>
              <a:ext uri="{FF2B5EF4-FFF2-40B4-BE49-F238E27FC236}">
                <a16:creationId xmlns:a16="http://schemas.microsoft.com/office/drawing/2014/main" id="{47DA0784-8AD9-49D0-ABFB-A25096777F8D}"/>
              </a:ext>
            </a:extLst>
          </p:cNvPr>
          <p:cNvSpPr/>
          <p:nvPr/>
        </p:nvSpPr>
        <p:spPr>
          <a:xfrm>
            <a:off x="3222090" y="5183326"/>
            <a:ext cx="7468488" cy="673410"/>
          </a:xfrm>
          <a:prstGeom prst="round2Same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uprum" panose="00000500000000000000"/>
              </a:rPr>
              <a:t>CDDIS (IGS-NCN sites): </a:t>
            </a:r>
            <a:r>
              <a:rPr lang="en-US" dirty="0">
                <a:solidFill>
                  <a:srgbClr val="000000"/>
                </a:solidFill>
                <a:latin typeface="Cuprum" panose="00000500000000000000"/>
              </a:rPr>
              <a:t>https://cddis.nasa.gov/Data_and_Derived_Products/index.html</a:t>
            </a:r>
            <a:endParaRPr lang="en-US" dirty="0">
              <a:solidFill>
                <a:schemeClr val="tx1"/>
              </a:solidFill>
              <a:latin typeface="Cuprum" panose="00000500000000000000"/>
            </a:endParaRPr>
          </a:p>
        </p:txBody>
      </p:sp>
      <p:cxnSp>
        <p:nvCxnSpPr>
          <p:cNvPr id="19" name="Connector: Elbow 18">
            <a:extLst>
              <a:ext uri="{FF2B5EF4-FFF2-40B4-BE49-F238E27FC236}">
                <a16:creationId xmlns:a16="http://schemas.microsoft.com/office/drawing/2014/main" id="{1B557115-930E-4412-B7BD-B6B6F8617863}"/>
              </a:ext>
            </a:extLst>
          </p:cNvPr>
          <p:cNvCxnSpPr>
            <a:stCxn id="2053" idx="0"/>
            <a:endCxn id="2055" idx="0"/>
          </p:cNvCxnSpPr>
          <p:nvPr/>
        </p:nvCxnSpPr>
        <p:spPr>
          <a:xfrm rot="5400000" flipH="1" flipV="1">
            <a:off x="6250781" y="-3178467"/>
            <a:ext cx="12700" cy="9561345"/>
          </a:xfrm>
          <a:prstGeom prst="bentConnector3">
            <a:avLst>
              <a:gd name="adj1" fmla="val 180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27" name="Connector: Elbow 26">
            <a:extLst>
              <a:ext uri="{FF2B5EF4-FFF2-40B4-BE49-F238E27FC236}">
                <a16:creationId xmlns:a16="http://schemas.microsoft.com/office/drawing/2014/main" id="{40FE34A0-0D06-4B46-B850-11F0785D8471}"/>
              </a:ext>
            </a:extLst>
          </p:cNvPr>
          <p:cNvCxnSpPr>
            <a:cxnSpLocks/>
            <a:stCxn id="2053" idx="2"/>
            <a:endCxn id="13" idx="0"/>
          </p:cNvCxnSpPr>
          <p:nvPr/>
        </p:nvCxnSpPr>
        <p:spPr>
          <a:xfrm rot="5400000">
            <a:off x="1160332" y="3325692"/>
            <a:ext cx="619554" cy="1"/>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31" name="Connector: Elbow 30">
            <a:extLst>
              <a:ext uri="{FF2B5EF4-FFF2-40B4-BE49-F238E27FC236}">
                <a16:creationId xmlns:a16="http://schemas.microsoft.com/office/drawing/2014/main" id="{B489ADB5-FB2B-4DC3-9A1C-43C9153DEFC1}"/>
              </a:ext>
            </a:extLst>
          </p:cNvPr>
          <p:cNvCxnSpPr>
            <a:cxnSpLocks/>
            <a:stCxn id="13" idx="3"/>
            <a:endCxn id="20" idx="2"/>
          </p:cNvCxnSpPr>
          <p:nvPr/>
        </p:nvCxnSpPr>
        <p:spPr>
          <a:xfrm flipV="1">
            <a:off x="2537711" y="2423352"/>
            <a:ext cx="684378" cy="2335502"/>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34" name="Connector: Elbow 33">
            <a:extLst>
              <a:ext uri="{FF2B5EF4-FFF2-40B4-BE49-F238E27FC236}">
                <a16:creationId xmlns:a16="http://schemas.microsoft.com/office/drawing/2014/main" id="{67DB009C-713F-46E5-A497-615FF2A629EA}"/>
              </a:ext>
            </a:extLst>
          </p:cNvPr>
          <p:cNvCxnSpPr>
            <a:cxnSpLocks/>
            <a:stCxn id="13" idx="3"/>
            <a:endCxn id="11" idx="2"/>
          </p:cNvCxnSpPr>
          <p:nvPr/>
        </p:nvCxnSpPr>
        <p:spPr>
          <a:xfrm flipV="1">
            <a:off x="2537711" y="3469117"/>
            <a:ext cx="684378" cy="1289737"/>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37" name="Connector: Elbow 36">
            <a:extLst>
              <a:ext uri="{FF2B5EF4-FFF2-40B4-BE49-F238E27FC236}">
                <a16:creationId xmlns:a16="http://schemas.microsoft.com/office/drawing/2014/main" id="{E6055CB6-F287-4310-9835-134B06C5B55B}"/>
              </a:ext>
            </a:extLst>
          </p:cNvPr>
          <p:cNvCxnSpPr>
            <a:cxnSpLocks/>
            <a:stCxn id="13" idx="3"/>
            <a:endCxn id="21" idx="2"/>
          </p:cNvCxnSpPr>
          <p:nvPr/>
        </p:nvCxnSpPr>
        <p:spPr>
          <a:xfrm flipV="1">
            <a:off x="2537711" y="4501343"/>
            <a:ext cx="684379" cy="257511"/>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0" name="Connector: Elbow 39">
            <a:extLst>
              <a:ext uri="{FF2B5EF4-FFF2-40B4-BE49-F238E27FC236}">
                <a16:creationId xmlns:a16="http://schemas.microsoft.com/office/drawing/2014/main" id="{CBF7A396-B5BB-49F2-A3B1-D3D9CED33B5E}"/>
              </a:ext>
            </a:extLst>
          </p:cNvPr>
          <p:cNvCxnSpPr>
            <a:cxnSpLocks/>
            <a:stCxn id="13" idx="3"/>
            <a:endCxn id="22" idx="2"/>
          </p:cNvCxnSpPr>
          <p:nvPr/>
        </p:nvCxnSpPr>
        <p:spPr>
          <a:xfrm>
            <a:off x="2537711" y="4758854"/>
            <a:ext cx="684379" cy="761177"/>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4" name="Connector: Elbow 43">
            <a:extLst>
              <a:ext uri="{FF2B5EF4-FFF2-40B4-BE49-F238E27FC236}">
                <a16:creationId xmlns:a16="http://schemas.microsoft.com/office/drawing/2014/main" id="{38721642-6545-4EDB-A80C-75493CD49A08}"/>
              </a:ext>
            </a:extLst>
          </p:cNvPr>
          <p:cNvCxnSpPr>
            <a:cxnSpLocks/>
            <a:stCxn id="20" idx="0"/>
            <a:endCxn id="2055" idx="1"/>
          </p:cNvCxnSpPr>
          <p:nvPr/>
        </p:nvCxnSpPr>
        <p:spPr>
          <a:xfrm flipV="1">
            <a:off x="8534400" y="2309060"/>
            <a:ext cx="1790199" cy="114292"/>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7" name="Connector: Elbow 46">
            <a:extLst>
              <a:ext uri="{FF2B5EF4-FFF2-40B4-BE49-F238E27FC236}">
                <a16:creationId xmlns:a16="http://schemas.microsoft.com/office/drawing/2014/main" id="{77105244-9A4D-49BA-9A50-1D837213DF98}"/>
              </a:ext>
            </a:extLst>
          </p:cNvPr>
          <p:cNvCxnSpPr>
            <a:cxnSpLocks/>
            <a:stCxn id="11" idx="0"/>
            <a:endCxn id="2055" idx="1"/>
          </p:cNvCxnSpPr>
          <p:nvPr/>
        </p:nvCxnSpPr>
        <p:spPr>
          <a:xfrm flipV="1">
            <a:off x="8534400" y="2309060"/>
            <a:ext cx="1790199" cy="1160057"/>
          </a:xfrm>
          <a:prstGeom prst="bentConnector3">
            <a:avLst>
              <a:gd name="adj1" fmla="val 50000"/>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0" name="Connector: Elbow 49">
            <a:extLst>
              <a:ext uri="{FF2B5EF4-FFF2-40B4-BE49-F238E27FC236}">
                <a16:creationId xmlns:a16="http://schemas.microsoft.com/office/drawing/2014/main" id="{83EAC2CC-6972-4465-B001-D1FD10357A2C}"/>
              </a:ext>
            </a:extLst>
          </p:cNvPr>
          <p:cNvCxnSpPr>
            <a:cxnSpLocks/>
            <a:stCxn id="21" idx="0"/>
            <a:endCxn id="10" idx="2"/>
          </p:cNvCxnSpPr>
          <p:nvPr/>
        </p:nvCxnSpPr>
        <p:spPr>
          <a:xfrm flipV="1">
            <a:off x="10690578" y="3105834"/>
            <a:ext cx="340876" cy="1395509"/>
          </a:xfrm>
          <a:prstGeom prst="bentConnector2">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3" name="Connector: Elbow 52">
            <a:extLst>
              <a:ext uri="{FF2B5EF4-FFF2-40B4-BE49-F238E27FC236}">
                <a16:creationId xmlns:a16="http://schemas.microsoft.com/office/drawing/2014/main" id="{F2A96620-6A44-441F-B47D-1BDFB66C72E4}"/>
              </a:ext>
            </a:extLst>
          </p:cNvPr>
          <p:cNvCxnSpPr>
            <a:cxnSpLocks/>
            <a:stCxn id="22" idx="0"/>
            <a:endCxn id="10" idx="2"/>
          </p:cNvCxnSpPr>
          <p:nvPr/>
        </p:nvCxnSpPr>
        <p:spPr>
          <a:xfrm flipV="1">
            <a:off x="10690578" y="3105834"/>
            <a:ext cx="340876" cy="2414197"/>
          </a:xfrm>
          <a:prstGeom prst="bentConnector2">
            <a:avLst/>
          </a:prstGeom>
          <a:ln w="38100">
            <a:tailEnd type="triangle"/>
          </a:ln>
        </p:spPr>
        <p:style>
          <a:lnRef idx="1">
            <a:schemeClr val="accent5"/>
          </a:lnRef>
          <a:fillRef idx="0">
            <a:schemeClr val="accent5"/>
          </a:fillRef>
          <a:effectRef idx="0">
            <a:schemeClr val="accent5"/>
          </a:effectRef>
          <a:fontRef idx="minor">
            <a:schemeClr val="tx1"/>
          </a:fontRef>
        </p:style>
      </p:cxnSp>
      <p:grpSp>
        <p:nvGrpSpPr>
          <p:cNvPr id="2070" name="Group 2069">
            <a:extLst>
              <a:ext uri="{FF2B5EF4-FFF2-40B4-BE49-F238E27FC236}">
                <a16:creationId xmlns:a16="http://schemas.microsoft.com/office/drawing/2014/main" id="{2F9F33DC-42CA-4EAF-8FAE-B9BF17498700}"/>
              </a:ext>
            </a:extLst>
          </p:cNvPr>
          <p:cNvGrpSpPr/>
          <p:nvPr/>
        </p:nvGrpSpPr>
        <p:grpSpPr>
          <a:xfrm>
            <a:off x="402504" y="3635469"/>
            <a:ext cx="2135207" cy="2253894"/>
            <a:chOff x="402504" y="3635469"/>
            <a:chExt cx="2135207" cy="2253894"/>
          </a:xfrm>
        </p:grpSpPr>
        <p:sp>
          <p:nvSpPr>
            <p:cNvPr id="13" name="TextBox 12">
              <a:extLst>
                <a:ext uri="{FF2B5EF4-FFF2-40B4-BE49-F238E27FC236}">
                  <a16:creationId xmlns:a16="http://schemas.microsoft.com/office/drawing/2014/main" id="{812EB382-2097-4F22-9969-318C8A07D42A}"/>
                </a:ext>
              </a:extLst>
            </p:cNvPr>
            <p:cNvSpPr txBox="1"/>
            <p:nvPr/>
          </p:nvSpPr>
          <p:spPr>
            <a:xfrm>
              <a:off x="402504" y="3635469"/>
              <a:ext cx="2135207" cy="2246769"/>
            </a:xfrm>
            <a:prstGeom prst="rect">
              <a:avLst/>
            </a:prstGeom>
            <a:solidFill>
              <a:schemeClr val="accent6">
                <a:lumMod val="40000"/>
                <a:lumOff val="60000"/>
              </a:schemeClr>
            </a:solidFill>
            <a:ln>
              <a:solidFill>
                <a:schemeClr val="accent6">
                  <a:lumMod val="20000"/>
                  <a:lumOff val="80000"/>
                </a:schemeClr>
              </a:solidFill>
            </a:ln>
            <a:effectLst>
              <a:glow rad="63500">
                <a:schemeClr val="accent6">
                  <a:alpha val="40000"/>
                </a:schemeClr>
              </a:glow>
              <a:softEdge rad="63500"/>
            </a:effectLst>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rtl="0" fontAlgn="base">
                <a:spcBef>
                  <a:spcPts val="0"/>
                </a:spcBef>
                <a:spcAft>
                  <a:spcPts val="0"/>
                </a:spcAft>
                <a:buFont typeface="Arial" panose="020B0604020202020204" pitchFamily="34" charset="0"/>
                <a:buChar char="•"/>
              </a:pPr>
              <a:r>
                <a:rPr lang="en-US" sz="2000" b="1" i="0" u="none" strike="noStrike" dirty="0">
                  <a:solidFill>
                    <a:schemeClr val="tx1"/>
                  </a:solidFill>
                  <a:effectLst/>
                  <a:latin typeface="Cuprum" panose="00000500000000000000"/>
                </a:rPr>
                <a:t>Ingest RINEX</a:t>
              </a:r>
            </a:p>
            <a:p>
              <a:pPr rtl="0" fontAlgn="base">
                <a:spcBef>
                  <a:spcPts val="0"/>
                </a:spcBef>
                <a:spcAft>
                  <a:spcPts val="0"/>
                </a:spcAft>
                <a:buFont typeface="Arial" panose="020B0604020202020204" pitchFamily="34" charset="0"/>
                <a:buChar char="•"/>
              </a:pPr>
              <a:r>
                <a:rPr lang="en-US" sz="2000" b="1" i="0" u="none" strike="noStrike" dirty="0">
                  <a:solidFill>
                    <a:schemeClr val="tx1"/>
                  </a:solidFill>
                  <a:effectLst/>
                  <a:latin typeface="Cuprum" panose="00000500000000000000"/>
                </a:rPr>
                <a:t>Update/maintain station metadata</a:t>
              </a:r>
            </a:p>
            <a:p>
              <a:pPr rtl="0" fontAlgn="base">
                <a:spcBef>
                  <a:spcPts val="0"/>
                </a:spcBef>
                <a:spcAft>
                  <a:spcPts val="0"/>
                </a:spcAft>
                <a:buFont typeface="Arial" panose="020B0604020202020204" pitchFamily="34" charset="0"/>
                <a:buChar char="•"/>
              </a:pPr>
              <a:r>
                <a:rPr lang="en-US" sz="2000" b="1" i="0" u="none" strike="noStrike" dirty="0">
                  <a:solidFill>
                    <a:schemeClr val="tx1"/>
                  </a:solidFill>
                  <a:effectLst/>
                  <a:latin typeface="Cuprum" panose="00000500000000000000"/>
                </a:rPr>
                <a:t>QA/QC RINEX</a:t>
              </a:r>
            </a:p>
            <a:p>
              <a:pPr rtl="0" fontAlgn="base">
                <a:spcBef>
                  <a:spcPts val="0"/>
                </a:spcBef>
                <a:spcAft>
                  <a:spcPts val="0"/>
                </a:spcAft>
                <a:buFont typeface="Arial" panose="020B0604020202020204" pitchFamily="34" charset="0"/>
                <a:buChar char="•"/>
              </a:pPr>
              <a:r>
                <a:rPr lang="en-US" sz="2000" b="1" i="0" u="none" strike="noStrike" dirty="0">
                  <a:solidFill>
                    <a:schemeClr val="tx1"/>
                  </a:solidFill>
                  <a:effectLst/>
                  <a:latin typeface="Cuprum" panose="00000500000000000000"/>
                </a:rPr>
                <a:t>Archive</a:t>
              </a:r>
            </a:p>
            <a:p>
              <a:pPr rtl="0" fontAlgn="base">
                <a:spcBef>
                  <a:spcPts val="0"/>
                </a:spcBef>
                <a:spcAft>
                  <a:spcPts val="0"/>
                </a:spcAft>
                <a:buFont typeface="Arial" panose="020B0604020202020204" pitchFamily="34" charset="0"/>
                <a:buChar char="•"/>
              </a:pPr>
              <a:r>
                <a:rPr lang="en-US" sz="2000" b="1" i="0" u="none" strike="noStrike" dirty="0">
                  <a:solidFill>
                    <a:schemeClr val="tx1"/>
                  </a:solidFill>
                  <a:effectLst/>
                  <a:latin typeface="Cuprum" panose="00000500000000000000"/>
                </a:rPr>
                <a:t>Distribute</a:t>
              </a:r>
            </a:p>
            <a:p>
              <a:pPr rtl="0" fontAlgn="base">
                <a:spcBef>
                  <a:spcPts val="0"/>
                </a:spcBef>
                <a:spcAft>
                  <a:spcPts val="0"/>
                </a:spcAft>
              </a:pPr>
              <a:endParaRPr lang="en-US" sz="2000" b="1" i="0" u="none" strike="noStrike" dirty="0">
                <a:solidFill>
                  <a:schemeClr val="tx1"/>
                </a:solidFill>
                <a:effectLst/>
                <a:latin typeface="Cuprum" panose="00000500000000000000"/>
              </a:endParaRPr>
            </a:p>
          </p:txBody>
        </p:sp>
        <p:sp>
          <p:nvSpPr>
            <p:cNvPr id="61" name="TextBox 60">
              <a:extLst>
                <a:ext uri="{FF2B5EF4-FFF2-40B4-BE49-F238E27FC236}">
                  <a16:creationId xmlns:a16="http://schemas.microsoft.com/office/drawing/2014/main" id="{B54E8FDA-3999-42AD-87C2-762DDDC83D8E}"/>
                </a:ext>
              </a:extLst>
            </p:cNvPr>
            <p:cNvSpPr txBox="1"/>
            <p:nvPr/>
          </p:nvSpPr>
          <p:spPr>
            <a:xfrm>
              <a:off x="460040" y="5520031"/>
              <a:ext cx="2032835" cy="369332"/>
            </a:xfrm>
            <a:prstGeom prst="rect">
              <a:avLst/>
            </a:prstGeom>
            <a:solidFill>
              <a:schemeClr val="bg2"/>
            </a:solidFill>
            <a:effectLst>
              <a:softEdge rad="31750"/>
            </a:effectLst>
          </p:spPr>
          <p:txBody>
            <a:bodyPr wrap="square">
              <a:spAutoFit/>
            </a:bodyPr>
            <a:lstStyle/>
            <a:p>
              <a:pPr algn="ctr"/>
              <a:r>
                <a:rPr lang="en-US" sz="1800" b="1" i="0" u="none" strike="noStrike" dirty="0">
                  <a:solidFill>
                    <a:schemeClr val="tx1"/>
                  </a:solidFill>
                  <a:effectLst/>
                  <a:latin typeface="Lucida Sans Unicode" panose="020B0602030504020204" pitchFamily="34" charset="0"/>
                  <a:cs typeface="Lucida Sans Unicode" panose="020B0602030504020204" pitchFamily="34" charset="0"/>
                </a:rPr>
                <a:t>NGS</a:t>
              </a:r>
              <a:endParaRPr lang="en-US" dirty="0"/>
            </a:p>
          </p:txBody>
        </p:sp>
      </p:grpSp>
    </p:spTree>
    <p:extLst>
      <p:ext uri="{BB962C8B-B14F-4D97-AF65-F5344CB8AC3E}">
        <p14:creationId xmlns:p14="http://schemas.microsoft.com/office/powerpoint/2010/main" val="33365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arn(outVertical)">
                                      <p:cBhvr>
                                        <p:cTn id="7" dur="500"/>
                                        <p:tgtEl>
                                          <p:spTgt spid="205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37"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outVertical)">
                                      <p:cBhvr>
                                        <p:cTn id="13" dur="500"/>
                                        <p:tgtEl>
                                          <p:spTgt spid="27"/>
                                        </p:tgtEl>
                                      </p:cBhvr>
                                    </p:animEffect>
                                  </p:childTnLst>
                                </p:cTn>
                              </p:par>
                            </p:childTnLst>
                          </p:cTn>
                        </p:par>
                        <p:par>
                          <p:cTn id="14" fill="hold">
                            <p:stCondLst>
                              <p:cond delay="500"/>
                            </p:stCondLst>
                            <p:childTnLst>
                              <p:par>
                                <p:cTn id="15" presetID="16" presetClass="entr" presetSubtype="42" fill="hold" nodeType="afterEffect">
                                  <p:stCondLst>
                                    <p:cond delay="0"/>
                                  </p:stCondLst>
                                  <p:childTnLst>
                                    <p:set>
                                      <p:cBhvr>
                                        <p:cTn id="16" dur="1" fill="hold">
                                          <p:stCondLst>
                                            <p:cond delay="0"/>
                                          </p:stCondLst>
                                        </p:cTn>
                                        <p:tgtEl>
                                          <p:spTgt spid="2070"/>
                                        </p:tgtEl>
                                        <p:attrNameLst>
                                          <p:attrName>style.visibility</p:attrName>
                                        </p:attrNameLst>
                                      </p:cBhvr>
                                      <p:to>
                                        <p:strVal val="visible"/>
                                      </p:to>
                                    </p:set>
                                    <p:animEffect transition="in" filter="barn(outHorizontal)">
                                      <p:cBhvr>
                                        <p:cTn id="17" dur="500"/>
                                        <p:tgtEl>
                                          <p:spTgt spid="2070"/>
                                        </p:tgtEl>
                                      </p:cBhvr>
                                    </p:animEffect>
                                  </p:childTnLst>
                                </p:cTn>
                              </p:par>
                              <p:par>
                                <p:cTn id="18" presetID="16" presetClass="entr" presetSubtype="37"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Vertical)">
                                      <p:cBhvr>
                                        <p:cTn id="20" dur="500"/>
                                        <p:tgtEl>
                                          <p:spTgt spid="5"/>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outVertical)">
                                      <p:cBhvr>
                                        <p:cTn id="24" dur="500"/>
                                        <p:tgtEl>
                                          <p:spTgt spid="31"/>
                                        </p:tgtEl>
                                      </p:cBhvr>
                                    </p:animEffect>
                                  </p:childTnLst>
                                </p:cTn>
                              </p:par>
                            </p:childTnLst>
                          </p:cTn>
                        </p:par>
                        <p:par>
                          <p:cTn id="25" fill="hold">
                            <p:stCondLst>
                              <p:cond delay="1500"/>
                            </p:stCondLst>
                            <p:childTnLst>
                              <p:par>
                                <p:cTn id="26" presetID="16" presetClass="entr" presetSubtype="37"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outVertical)">
                                      <p:cBhvr>
                                        <p:cTn id="28" dur="500"/>
                                        <p:tgtEl>
                                          <p:spTgt spid="20"/>
                                        </p:tgtEl>
                                      </p:cBhvr>
                                    </p:animEffect>
                                  </p:childTnLst>
                                </p:cTn>
                              </p:par>
                            </p:childTnLst>
                          </p:cTn>
                        </p:par>
                        <p:par>
                          <p:cTn id="29" fill="hold">
                            <p:stCondLst>
                              <p:cond delay="2000"/>
                            </p:stCondLst>
                            <p:childTnLst>
                              <p:par>
                                <p:cTn id="30" presetID="16" presetClass="entr" presetSubtype="37"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500"/>
                                        <p:tgtEl>
                                          <p:spTgt spid="44"/>
                                        </p:tgtEl>
                                      </p:cBhvr>
                                    </p:animEffect>
                                  </p:childTnLst>
                                </p:cTn>
                              </p:par>
                            </p:childTnLst>
                          </p:cTn>
                        </p:par>
                        <p:par>
                          <p:cTn id="33" fill="hold">
                            <p:stCondLst>
                              <p:cond delay="2500"/>
                            </p:stCondLst>
                            <p:childTnLst>
                              <p:par>
                                <p:cTn id="34" presetID="16" presetClass="entr" presetSubtype="37"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outVertical)">
                                      <p:cBhvr>
                                        <p:cTn id="36" dur="500"/>
                                        <p:tgtEl>
                                          <p:spTgt spid="34"/>
                                        </p:tgtEl>
                                      </p:cBhvr>
                                    </p:animEffect>
                                  </p:childTnLst>
                                </p:cTn>
                              </p:par>
                            </p:childTnLst>
                          </p:cTn>
                        </p:par>
                        <p:par>
                          <p:cTn id="37" fill="hold">
                            <p:stCondLst>
                              <p:cond delay="3000"/>
                            </p:stCondLst>
                            <p:childTnLst>
                              <p:par>
                                <p:cTn id="38" presetID="16" presetClass="entr" presetSubtype="37"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par>
                          <p:cTn id="41" fill="hold">
                            <p:stCondLst>
                              <p:cond delay="3500"/>
                            </p:stCondLst>
                            <p:childTnLst>
                              <p:par>
                                <p:cTn id="42" presetID="16" presetClass="entr" presetSubtype="37"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outVertical)">
                                      <p:cBhvr>
                                        <p:cTn id="44" dur="500"/>
                                        <p:tgtEl>
                                          <p:spTgt spid="47"/>
                                        </p:tgtEl>
                                      </p:cBhvr>
                                    </p:animEffect>
                                  </p:childTnLst>
                                </p:cTn>
                              </p:par>
                            </p:childTnLst>
                          </p:cTn>
                        </p:par>
                        <p:par>
                          <p:cTn id="45" fill="hold">
                            <p:stCondLst>
                              <p:cond delay="4000"/>
                            </p:stCondLst>
                            <p:childTnLst>
                              <p:par>
                                <p:cTn id="46" presetID="16" presetClass="entr" presetSubtype="37"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outVertical)">
                                      <p:cBhvr>
                                        <p:cTn id="48" dur="500"/>
                                        <p:tgtEl>
                                          <p:spTgt spid="37"/>
                                        </p:tgtEl>
                                      </p:cBhvr>
                                    </p:animEffect>
                                  </p:childTnLst>
                                </p:cTn>
                              </p:par>
                            </p:childTnLst>
                          </p:cTn>
                        </p:par>
                        <p:par>
                          <p:cTn id="49" fill="hold">
                            <p:stCondLst>
                              <p:cond delay="4500"/>
                            </p:stCondLst>
                            <p:childTnLst>
                              <p:par>
                                <p:cTn id="50" presetID="16" presetClass="entr" presetSubtype="37"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outVertical)">
                                      <p:cBhvr>
                                        <p:cTn id="52" dur="500"/>
                                        <p:tgtEl>
                                          <p:spTgt spid="21"/>
                                        </p:tgtEl>
                                      </p:cBhvr>
                                    </p:animEffect>
                                  </p:childTnLst>
                                </p:cTn>
                              </p:par>
                            </p:childTnLst>
                          </p:cTn>
                        </p:par>
                        <p:par>
                          <p:cTn id="53" fill="hold">
                            <p:stCondLst>
                              <p:cond delay="5000"/>
                            </p:stCondLst>
                            <p:childTnLst>
                              <p:par>
                                <p:cTn id="54" presetID="16" presetClass="entr" presetSubtype="37"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barn(outVertical)">
                                      <p:cBhvr>
                                        <p:cTn id="56" dur="500"/>
                                        <p:tgtEl>
                                          <p:spTgt spid="50"/>
                                        </p:tgtEl>
                                      </p:cBhvr>
                                    </p:animEffect>
                                  </p:childTnLst>
                                </p:cTn>
                              </p:par>
                            </p:childTnLst>
                          </p:cTn>
                        </p:par>
                        <p:par>
                          <p:cTn id="57" fill="hold">
                            <p:stCondLst>
                              <p:cond delay="5500"/>
                            </p:stCondLst>
                            <p:childTnLst>
                              <p:par>
                                <p:cTn id="58" presetID="16" presetClass="entr" presetSubtype="37" fill="hold"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outVertical)">
                                      <p:cBhvr>
                                        <p:cTn id="60" dur="500"/>
                                        <p:tgtEl>
                                          <p:spTgt spid="40"/>
                                        </p:tgtEl>
                                      </p:cBhvr>
                                    </p:animEffect>
                                  </p:childTnLst>
                                </p:cTn>
                              </p:par>
                            </p:childTnLst>
                          </p:cTn>
                        </p:par>
                        <p:par>
                          <p:cTn id="61" fill="hold">
                            <p:stCondLst>
                              <p:cond delay="6000"/>
                            </p:stCondLst>
                            <p:childTnLst>
                              <p:par>
                                <p:cTn id="62" presetID="16" presetClass="entr" presetSubtype="37"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childTnLst>
                          </p:cTn>
                        </p:par>
                        <p:par>
                          <p:cTn id="65" fill="hold">
                            <p:stCondLst>
                              <p:cond delay="6500"/>
                            </p:stCondLst>
                            <p:childTnLst>
                              <p:par>
                                <p:cTn id="66" presetID="16" presetClass="entr" presetSubtype="37" fill="hold" nodeType="after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arn(outVertical)">
                                      <p:cBhvr>
                                        <p:cTn id="6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E00F3-3210-426A-869E-F225978045AF}"/>
              </a:ext>
            </a:extLst>
          </p:cNvPr>
          <p:cNvPicPr>
            <a:picLocks noChangeAspect="1"/>
          </p:cNvPicPr>
          <p:nvPr/>
        </p:nvPicPr>
        <p:blipFill>
          <a:blip r:embed="rId3"/>
          <a:stretch>
            <a:fillRect/>
          </a:stretch>
        </p:blipFill>
        <p:spPr>
          <a:xfrm>
            <a:off x="3682633" y="1428686"/>
            <a:ext cx="8297331" cy="4500418"/>
          </a:xfrm>
          <a:prstGeom prst="rect">
            <a:avLst/>
          </a:prstGeom>
          <a:effectLst>
            <a:glow rad="63500">
              <a:schemeClr val="tx1">
                <a:alpha val="40000"/>
              </a:schemeClr>
            </a:glow>
          </a:effectLst>
        </p:spPr>
      </p:pic>
      <p:pic>
        <p:nvPicPr>
          <p:cNvPr id="5" name="Picture 4">
            <a:extLst>
              <a:ext uri="{FF2B5EF4-FFF2-40B4-BE49-F238E27FC236}">
                <a16:creationId xmlns:a16="http://schemas.microsoft.com/office/drawing/2014/main" id="{47299543-2446-4DB9-BA66-5C9C2595BF9A}"/>
              </a:ext>
            </a:extLst>
          </p:cNvPr>
          <p:cNvPicPr>
            <a:picLocks noChangeAspect="1"/>
          </p:cNvPicPr>
          <p:nvPr/>
        </p:nvPicPr>
        <p:blipFill>
          <a:blip r:embed="rId4"/>
          <a:stretch>
            <a:fillRect/>
          </a:stretch>
        </p:blipFill>
        <p:spPr>
          <a:xfrm>
            <a:off x="212036" y="1428686"/>
            <a:ext cx="3321383" cy="2250209"/>
          </a:xfrm>
          <a:prstGeom prst="rect">
            <a:avLst/>
          </a:prstGeom>
          <a:effectLst>
            <a:glow rad="63500">
              <a:schemeClr val="tx1">
                <a:alpha val="40000"/>
              </a:schemeClr>
            </a:glow>
          </a:effectLst>
        </p:spPr>
      </p:pic>
      <p:pic>
        <p:nvPicPr>
          <p:cNvPr id="11" name="Picture 10">
            <a:extLst>
              <a:ext uri="{FF2B5EF4-FFF2-40B4-BE49-F238E27FC236}">
                <a16:creationId xmlns:a16="http://schemas.microsoft.com/office/drawing/2014/main" id="{90EE53B6-D76A-41E3-AFC3-528EB8094C14}"/>
              </a:ext>
            </a:extLst>
          </p:cNvPr>
          <p:cNvPicPr>
            <a:picLocks noChangeAspect="1"/>
          </p:cNvPicPr>
          <p:nvPr/>
        </p:nvPicPr>
        <p:blipFill>
          <a:blip r:embed="rId5"/>
          <a:stretch>
            <a:fillRect/>
          </a:stretch>
        </p:blipFill>
        <p:spPr>
          <a:xfrm>
            <a:off x="212036" y="3788176"/>
            <a:ext cx="1104092" cy="2140929"/>
          </a:xfrm>
          <a:prstGeom prst="rect">
            <a:avLst/>
          </a:prstGeom>
          <a:effectLst>
            <a:glow rad="63500">
              <a:schemeClr val="tx1">
                <a:alpha val="40000"/>
              </a:schemeClr>
            </a:glow>
          </a:effectLst>
        </p:spPr>
      </p:pic>
      <p:pic>
        <p:nvPicPr>
          <p:cNvPr id="13" name="Picture 12">
            <a:extLst>
              <a:ext uri="{FF2B5EF4-FFF2-40B4-BE49-F238E27FC236}">
                <a16:creationId xmlns:a16="http://schemas.microsoft.com/office/drawing/2014/main" id="{79B823AA-01DA-4ED5-828E-6155A191C3C6}"/>
              </a:ext>
            </a:extLst>
          </p:cNvPr>
          <p:cNvPicPr>
            <a:picLocks noChangeAspect="1"/>
          </p:cNvPicPr>
          <p:nvPr/>
        </p:nvPicPr>
        <p:blipFill rotWithShape="1">
          <a:blip r:embed="rId6"/>
          <a:srcRect l="19549"/>
          <a:stretch/>
        </p:blipFill>
        <p:spPr>
          <a:xfrm>
            <a:off x="1806222" y="3788176"/>
            <a:ext cx="1727198" cy="1204367"/>
          </a:xfrm>
          <a:prstGeom prst="rect">
            <a:avLst/>
          </a:prstGeom>
          <a:effectLst>
            <a:glow rad="63500">
              <a:schemeClr val="tx1">
                <a:alpha val="40000"/>
              </a:schemeClr>
            </a:glow>
          </a:effectLst>
        </p:spPr>
      </p:pic>
      <p:pic>
        <p:nvPicPr>
          <p:cNvPr id="15" name="Picture 14">
            <a:extLst>
              <a:ext uri="{FF2B5EF4-FFF2-40B4-BE49-F238E27FC236}">
                <a16:creationId xmlns:a16="http://schemas.microsoft.com/office/drawing/2014/main" id="{F658DBDD-E549-4C04-A921-FE2E85CD8043}"/>
              </a:ext>
            </a:extLst>
          </p:cNvPr>
          <p:cNvPicPr>
            <a:picLocks noChangeAspect="1"/>
          </p:cNvPicPr>
          <p:nvPr/>
        </p:nvPicPr>
        <p:blipFill>
          <a:blip r:embed="rId7"/>
          <a:stretch>
            <a:fillRect/>
          </a:stretch>
        </p:blipFill>
        <p:spPr>
          <a:xfrm>
            <a:off x="1806222" y="5032130"/>
            <a:ext cx="1714059" cy="896975"/>
          </a:xfrm>
          <a:prstGeom prst="rect">
            <a:avLst/>
          </a:prstGeom>
          <a:effectLst>
            <a:glow rad="63500">
              <a:schemeClr val="tx1">
                <a:alpha val="40000"/>
              </a:schemeClr>
            </a:glow>
          </a:effectLst>
        </p:spPr>
      </p:pic>
      <p:pic>
        <p:nvPicPr>
          <p:cNvPr id="17" name="Picture 16">
            <a:extLst>
              <a:ext uri="{FF2B5EF4-FFF2-40B4-BE49-F238E27FC236}">
                <a16:creationId xmlns:a16="http://schemas.microsoft.com/office/drawing/2014/main" id="{EA579CFD-0151-4116-B01F-B9AB9802DEE4}"/>
              </a:ext>
            </a:extLst>
          </p:cNvPr>
          <p:cNvPicPr>
            <a:picLocks noChangeAspect="1"/>
          </p:cNvPicPr>
          <p:nvPr/>
        </p:nvPicPr>
        <p:blipFill>
          <a:blip r:embed="rId8"/>
          <a:stretch>
            <a:fillRect/>
          </a:stretch>
        </p:blipFill>
        <p:spPr>
          <a:xfrm>
            <a:off x="10385778" y="5040037"/>
            <a:ext cx="1564038" cy="778551"/>
          </a:xfrm>
          <a:prstGeom prst="rect">
            <a:avLst/>
          </a:prstGeom>
          <a:effectLst>
            <a:glow rad="63500">
              <a:schemeClr val="tx1">
                <a:alpha val="40000"/>
              </a:schemeClr>
            </a:glow>
          </a:effectLst>
        </p:spPr>
      </p:pic>
      <p:sp>
        <p:nvSpPr>
          <p:cNvPr id="18" name="TextBox 17">
            <a:extLst>
              <a:ext uri="{FF2B5EF4-FFF2-40B4-BE49-F238E27FC236}">
                <a16:creationId xmlns:a16="http://schemas.microsoft.com/office/drawing/2014/main" id="{F252FA5F-1E01-4F4D-9EF9-6DAB7636749A}"/>
              </a:ext>
            </a:extLst>
          </p:cNvPr>
          <p:cNvSpPr txBox="1"/>
          <p:nvPr/>
        </p:nvSpPr>
        <p:spPr>
          <a:xfrm>
            <a:off x="3052142" y="6117215"/>
            <a:ext cx="5098629" cy="646331"/>
          </a:xfrm>
          <a:prstGeom prst="rect">
            <a:avLst/>
          </a:prstGeom>
          <a:solidFill>
            <a:schemeClr val="accent6">
              <a:lumMod val="20000"/>
              <a:lumOff val="80000"/>
            </a:schemeClr>
          </a:solidFill>
          <a:effectLst>
            <a:glow rad="63500">
              <a:schemeClr val="accent3">
                <a:satMod val="175000"/>
                <a:alpha val="40000"/>
              </a:schemeClr>
            </a:glow>
            <a:outerShdw blurRad="50800" dist="38100" dir="8100000" algn="tr" rotWithShape="0">
              <a:schemeClr val="accent6">
                <a:alpha val="40000"/>
              </a:schemeClr>
            </a:outerShdw>
          </a:effectLst>
        </p:spPr>
        <p:txBody>
          <a:bodyPr wrap="square">
            <a:spAutoFit/>
          </a:bodyPr>
          <a:lstStyle/>
          <a:p>
            <a:pPr algn="ctr"/>
            <a:r>
              <a:rPr lang="en-US" b="1" dirty="0">
                <a:solidFill>
                  <a:srgbClr val="000000"/>
                </a:solidFill>
                <a:latin typeface="Cuprum" panose="00000500000000000000"/>
              </a:rPr>
              <a:t>(USA) </a:t>
            </a:r>
            <a:r>
              <a:rPr lang="en-US" sz="1800" b="1" i="0" u="none" strike="noStrike" dirty="0">
                <a:solidFill>
                  <a:srgbClr val="000000"/>
                </a:solidFill>
                <a:effectLst/>
                <a:latin typeface="Cuprum" panose="00000500000000000000"/>
              </a:rPr>
              <a:t>NCN 70-km coverage of Operation stations (May 10, 2023)</a:t>
            </a:r>
            <a:endParaRPr lang="en-US" b="1" dirty="0">
              <a:latin typeface="Cuprum" panose="00000500000000000000"/>
            </a:endParaRPr>
          </a:p>
        </p:txBody>
      </p:sp>
    </p:spTree>
    <p:extLst>
      <p:ext uri="{BB962C8B-B14F-4D97-AF65-F5344CB8AC3E}">
        <p14:creationId xmlns:p14="http://schemas.microsoft.com/office/powerpoint/2010/main" val="336463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50C2D2E-1D2B-4C06-B22C-D49873F0B7DF}"/>
              </a:ext>
            </a:extLst>
          </p:cNvPr>
          <p:cNvGrpSpPr/>
          <p:nvPr/>
        </p:nvGrpSpPr>
        <p:grpSpPr>
          <a:xfrm>
            <a:off x="4630755" y="1434655"/>
            <a:ext cx="7561245" cy="3755562"/>
            <a:chOff x="4651108" y="1655379"/>
            <a:chExt cx="7561245" cy="3755562"/>
          </a:xfrm>
        </p:grpSpPr>
        <p:pic>
          <p:nvPicPr>
            <p:cNvPr id="7" name="Picture 6">
              <a:extLst>
                <a:ext uri="{FF2B5EF4-FFF2-40B4-BE49-F238E27FC236}">
                  <a16:creationId xmlns:a16="http://schemas.microsoft.com/office/drawing/2014/main" id="{931D235B-2FF9-40D9-B44B-F016DBEC310F}"/>
                </a:ext>
              </a:extLst>
            </p:cNvPr>
            <p:cNvPicPr>
              <a:picLocks noChangeAspect="1"/>
            </p:cNvPicPr>
            <p:nvPr/>
          </p:nvPicPr>
          <p:blipFill rotWithShape="1">
            <a:blip r:embed="rId3"/>
            <a:srcRect t="2229" b="1682"/>
            <a:stretch/>
          </p:blipFill>
          <p:spPr>
            <a:xfrm>
              <a:off x="7421133" y="2363493"/>
              <a:ext cx="4791220" cy="3047448"/>
            </a:xfrm>
            <a:prstGeom prst="rect">
              <a:avLst/>
            </a:prstGeom>
          </p:spPr>
        </p:pic>
        <p:pic>
          <p:nvPicPr>
            <p:cNvPr id="5" name="Picture 4">
              <a:extLst>
                <a:ext uri="{FF2B5EF4-FFF2-40B4-BE49-F238E27FC236}">
                  <a16:creationId xmlns:a16="http://schemas.microsoft.com/office/drawing/2014/main" id="{DA6FF80C-9F62-4DBA-81B3-5E14072BAE78}"/>
                </a:ext>
              </a:extLst>
            </p:cNvPr>
            <p:cNvPicPr>
              <a:picLocks noChangeAspect="1"/>
            </p:cNvPicPr>
            <p:nvPr/>
          </p:nvPicPr>
          <p:blipFill rotWithShape="1">
            <a:blip r:embed="rId4"/>
            <a:srcRect t="4569" b="40121"/>
            <a:stretch/>
          </p:blipFill>
          <p:spPr>
            <a:xfrm>
              <a:off x="4651108" y="1655379"/>
              <a:ext cx="2770025" cy="2521985"/>
            </a:xfrm>
            <a:prstGeom prst="rect">
              <a:avLst/>
            </a:prstGeom>
          </p:spPr>
        </p:pic>
      </p:grpSp>
      <p:grpSp>
        <p:nvGrpSpPr>
          <p:cNvPr id="26" name="Group 25">
            <a:extLst>
              <a:ext uri="{FF2B5EF4-FFF2-40B4-BE49-F238E27FC236}">
                <a16:creationId xmlns:a16="http://schemas.microsoft.com/office/drawing/2014/main" id="{D453A190-9BD9-4E87-9096-2D10D83F23EE}"/>
              </a:ext>
            </a:extLst>
          </p:cNvPr>
          <p:cNvGrpSpPr/>
          <p:nvPr/>
        </p:nvGrpSpPr>
        <p:grpSpPr>
          <a:xfrm>
            <a:off x="408174" y="1332837"/>
            <a:ext cx="6992606" cy="5399035"/>
            <a:chOff x="400299" y="1261708"/>
            <a:chExt cx="6992606" cy="5399035"/>
          </a:xfrm>
        </p:grpSpPr>
        <p:pic>
          <p:nvPicPr>
            <p:cNvPr id="10" name="Picture 9">
              <a:extLst>
                <a:ext uri="{FF2B5EF4-FFF2-40B4-BE49-F238E27FC236}">
                  <a16:creationId xmlns:a16="http://schemas.microsoft.com/office/drawing/2014/main" id="{77E74A74-B270-47E3-9024-8E8C6A14B382}"/>
                </a:ext>
              </a:extLst>
            </p:cNvPr>
            <p:cNvPicPr>
              <a:picLocks noChangeAspect="1"/>
            </p:cNvPicPr>
            <p:nvPr/>
          </p:nvPicPr>
          <p:blipFill rotWithShape="1">
            <a:blip r:embed="rId5"/>
            <a:srcRect l="6278" b="1299"/>
            <a:stretch/>
          </p:blipFill>
          <p:spPr>
            <a:xfrm>
              <a:off x="4739699" y="4010711"/>
              <a:ext cx="2653206" cy="2650032"/>
            </a:xfrm>
            <a:prstGeom prst="rect">
              <a:avLst/>
            </a:prstGeom>
          </p:spPr>
        </p:pic>
        <p:pic>
          <p:nvPicPr>
            <p:cNvPr id="14" name="Picture 13">
              <a:extLst>
                <a:ext uri="{FF2B5EF4-FFF2-40B4-BE49-F238E27FC236}">
                  <a16:creationId xmlns:a16="http://schemas.microsoft.com/office/drawing/2014/main" id="{E9ABF825-C15C-4A59-94BF-4EED6A155067}"/>
                </a:ext>
              </a:extLst>
            </p:cNvPr>
            <p:cNvPicPr>
              <a:picLocks noChangeAspect="1"/>
            </p:cNvPicPr>
            <p:nvPr/>
          </p:nvPicPr>
          <p:blipFill>
            <a:blip r:embed="rId6"/>
            <a:stretch>
              <a:fillRect/>
            </a:stretch>
          </p:blipFill>
          <p:spPr>
            <a:xfrm>
              <a:off x="400299" y="1261708"/>
              <a:ext cx="3585315" cy="4740200"/>
            </a:xfrm>
            <a:prstGeom prst="rect">
              <a:avLst/>
            </a:prstGeom>
          </p:spPr>
        </p:pic>
      </p:grpSp>
      <p:sp>
        <p:nvSpPr>
          <p:cNvPr id="15" name="Rectangle: Rounded Corners 14">
            <a:extLst>
              <a:ext uri="{FF2B5EF4-FFF2-40B4-BE49-F238E27FC236}">
                <a16:creationId xmlns:a16="http://schemas.microsoft.com/office/drawing/2014/main" id="{34979E93-2CDB-4546-ABAA-AD69C647FE04}"/>
              </a:ext>
            </a:extLst>
          </p:cNvPr>
          <p:cNvSpPr/>
          <p:nvPr/>
        </p:nvSpPr>
        <p:spPr>
          <a:xfrm>
            <a:off x="7802081" y="2048343"/>
            <a:ext cx="3859341" cy="8466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654E1933-5908-4471-8CDB-C65E061A03B1}"/>
              </a:ext>
            </a:extLst>
          </p:cNvPr>
          <p:cNvCxnSpPr>
            <a:cxnSpLocks/>
            <a:endCxn id="15" idx="0"/>
          </p:cNvCxnSpPr>
          <p:nvPr/>
        </p:nvCxnSpPr>
        <p:spPr>
          <a:xfrm>
            <a:off x="6581422" y="1754833"/>
            <a:ext cx="3150330" cy="29351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C3FEE0A2-A44F-4ED5-ADF2-BCCA3D2A4C56}"/>
              </a:ext>
            </a:extLst>
          </p:cNvPr>
          <p:cNvSpPr/>
          <p:nvPr/>
        </p:nvSpPr>
        <p:spPr>
          <a:xfrm>
            <a:off x="8252178" y="2368521"/>
            <a:ext cx="3409244" cy="265529"/>
          </a:xfrm>
          <a:prstGeom prst="roundRect">
            <a:avLst/>
          </a:prstGeom>
          <a:solidFill>
            <a:schemeClr val="accent4">
              <a:lumMod val="60000"/>
              <a:lumOff val="40000"/>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Elbow 17">
            <a:extLst>
              <a:ext uri="{FF2B5EF4-FFF2-40B4-BE49-F238E27FC236}">
                <a16:creationId xmlns:a16="http://schemas.microsoft.com/office/drawing/2014/main" id="{3297C826-5441-4E39-9EAB-1E7228F0B197}"/>
              </a:ext>
            </a:extLst>
          </p:cNvPr>
          <p:cNvCxnSpPr>
            <a:cxnSpLocks/>
          </p:cNvCxnSpPr>
          <p:nvPr/>
        </p:nvCxnSpPr>
        <p:spPr>
          <a:xfrm flipV="1">
            <a:off x="6755639" y="2545760"/>
            <a:ext cx="1519117" cy="10569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D092D43A-068F-4CD2-B150-E97433D86D21}"/>
              </a:ext>
            </a:extLst>
          </p:cNvPr>
          <p:cNvSpPr/>
          <p:nvPr/>
        </p:nvSpPr>
        <p:spPr>
          <a:xfrm>
            <a:off x="677333" y="2336608"/>
            <a:ext cx="2630311" cy="27610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83C35CF0-BB93-4459-A5DE-CEE856C2F188}"/>
              </a:ext>
            </a:extLst>
          </p:cNvPr>
          <p:cNvCxnSpPr>
            <a:cxnSpLocks/>
          </p:cNvCxnSpPr>
          <p:nvPr/>
        </p:nvCxnSpPr>
        <p:spPr>
          <a:xfrm rot="5400000" flipH="1">
            <a:off x="2562305" y="3219999"/>
            <a:ext cx="4257212" cy="2766533"/>
          </a:xfrm>
          <a:prstGeom prst="bentConnector4">
            <a:avLst>
              <a:gd name="adj1" fmla="val 3888"/>
              <a:gd name="adj2" fmla="val 7397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FAD29063-030D-46E3-B271-061059BC8580}"/>
              </a:ext>
            </a:extLst>
          </p:cNvPr>
          <p:cNvSpPr/>
          <p:nvPr/>
        </p:nvSpPr>
        <p:spPr>
          <a:xfrm>
            <a:off x="677333" y="3284311"/>
            <a:ext cx="2942870" cy="27610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or: Elbow 48">
            <a:extLst>
              <a:ext uri="{FF2B5EF4-FFF2-40B4-BE49-F238E27FC236}">
                <a16:creationId xmlns:a16="http://schemas.microsoft.com/office/drawing/2014/main" id="{4949B454-E161-4A18-BF6F-D9A4AEB9381D}"/>
              </a:ext>
            </a:extLst>
          </p:cNvPr>
          <p:cNvCxnSpPr>
            <a:cxnSpLocks/>
            <a:stCxn id="10" idx="1"/>
            <a:endCxn id="48" idx="3"/>
          </p:cNvCxnSpPr>
          <p:nvPr/>
        </p:nvCxnSpPr>
        <p:spPr>
          <a:xfrm rot="10800000">
            <a:off x="3620204" y="3422364"/>
            <a:ext cx="1127371" cy="198449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95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2000"/>
                                        <p:tgtEl>
                                          <p:spTgt spid="26"/>
                                        </p:tgtEl>
                                      </p:cBhvr>
                                    </p:animEffect>
                                  </p:childTnLst>
                                </p:cTn>
                              </p:par>
                            </p:childTnLst>
                          </p:cTn>
                        </p:par>
                        <p:par>
                          <p:cTn id="11" fill="hold">
                            <p:stCondLst>
                              <p:cond delay="2000"/>
                            </p:stCondLst>
                            <p:childTnLst>
                              <p:par>
                                <p:cTn id="12" presetID="16" presetClass="entr" presetSubtype="37"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childTnLst>
                          </p:cTn>
                        </p:par>
                        <p:par>
                          <p:cTn id="15" fill="hold">
                            <p:stCondLst>
                              <p:cond delay="2500"/>
                            </p:stCondLst>
                            <p:childTnLst>
                              <p:par>
                                <p:cTn id="16" presetID="16" presetClass="entr" presetSubtype="37"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childTnLst>
                          </p:cTn>
                        </p:par>
                        <p:par>
                          <p:cTn id="19" fill="hold">
                            <p:stCondLst>
                              <p:cond delay="3000"/>
                            </p:stCondLst>
                            <p:childTnLst>
                              <p:par>
                                <p:cTn id="20" presetID="16" presetClass="entr" presetSubtype="37"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par>
                          <p:cTn id="23" fill="hold">
                            <p:stCondLst>
                              <p:cond delay="3500"/>
                            </p:stCondLst>
                            <p:childTnLst>
                              <p:par>
                                <p:cTn id="24" presetID="16" presetClass="entr" presetSubtype="37"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childTnLst>
                          </p:cTn>
                        </p:par>
                        <p:par>
                          <p:cTn id="27" fill="hold">
                            <p:stCondLst>
                              <p:cond delay="4000"/>
                            </p:stCondLst>
                            <p:childTnLst>
                              <p:par>
                                <p:cTn id="28" presetID="16" presetClass="entr" presetSubtype="37"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outVertical)">
                                      <p:cBhvr>
                                        <p:cTn id="30" dur="500"/>
                                        <p:tgtEl>
                                          <p:spTgt spid="36"/>
                                        </p:tgtEl>
                                      </p:cBhvr>
                                    </p:animEffect>
                                  </p:childTnLst>
                                </p:cTn>
                              </p:par>
                            </p:childTnLst>
                          </p:cTn>
                        </p:par>
                        <p:par>
                          <p:cTn id="31" fill="hold">
                            <p:stCondLst>
                              <p:cond delay="4500"/>
                            </p:stCondLst>
                            <p:childTnLst>
                              <p:par>
                                <p:cTn id="32" presetID="16" presetClass="entr" presetSubtype="37"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outVertical)">
                                      <p:cBhvr>
                                        <p:cTn id="34" dur="500"/>
                                        <p:tgtEl>
                                          <p:spTgt spid="35"/>
                                        </p:tgtEl>
                                      </p:cBhvr>
                                    </p:animEffect>
                                  </p:childTnLst>
                                </p:cTn>
                              </p:par>
                            </p:childTnLst>
                          </p:cTn>
                        </p:par>
                        <p:par>
                          <p:cTn id="35" fill="hold">
                            <p:stCondLst>
                              <p:cond delay="5000"/>
                            </p:stCondLst>
                            <p:childTnLst>
                              <p:par>
                                <p:cTn id="36" presetID="16" presetClass="entr" presetSubtype="37"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outVertical)">
                                      <p:cBhvr>
                                        <p:cTn id="38" dur="500"/>
                                        <p:tgtEl>
                                          <p:spTgt spid="49"/>
                                        </p:tgtEl>
                                      </p:cBhvr>
                                    </p:animEffect>
                                  </p:childTnLst>
                                </p:cTn>
                              </p:par>
                            </p:childTnLst>
                          </p:cTn>
                        </p:par>
                        <p:par>
                          <p:cTn id="39" fill="hold">
                            <p:stCondLst>
                              <p:cond delay="5500"/>
                            </p:stCondLst>
                            <p:childTnLst>
                              <p:par>
                                <p:cTn id="40" presetID="16" presetClass="entr" presetSubtype="37"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outVertical)">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35"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BA02066-7A7D-4748-8649-8B1CBBB18C86}"/>
              </a:ext>
            </a:extLst>
          </p:cNvPr>
          <p:cNvGrpSpPr/>
          <p:nvPr/>
        </p:nvGrpSpPr>
        <p:grpSpPr>
          <a:xfrm>
            <a:off x="21632" y="1389583"/>
            <a:ext cx="12033329" cy="4660311"/>
            <a:chOff x="21632" y="1389583"/>
            <a:chExt cx="12033329" cy="4660311"/>
          </a:xfrm>
        </p:grpSpPr>
        <p:pic>
          <p:nvPicPr>
            <p:cNvPr id="3" name="Picture 4">
              <a:extLst>
                <a:ext uri="{FF2B5EF4-FFF2-40B4-BE49-F238E27FC236}">
                  <a16:creationId xmlns:a16="http://schemas.microsoft.com/office/drawing/2014/main" id="{0A369D97-84CB-4086-976C-E9B23629E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5"/>
            <a:stretch/>
          </p:blipFill>
          <p:spPr bwMode="auto">
            <a:xfrm>
              <a:off x="4418438" y="2045772"/>
              <a:ext cx="3773693" cy="40041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1214C60-540E-4ED3-9448-CD4F36490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32" y="1389583"/>
              <a:ext cx="4415414" cy="3120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6787C23C-5F94-4507-AB16-AFA0777A91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068" b="9255"/>
            <a:stretch/>
          </p:blipFill>
          <p:spPr bwMode="auto">
            <a:xfrm>
              <a:off x="2694130" y="4359054"/>
              <a:ext cx="1412128" cy="1690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7AF391-F352-4CFF-AFE8-70A9A0CF0935}"/>
                </a:ext>
              </a:extLst>
            </p:cNvPr>
            <p:cNvPicPr>
              <a:picLocks noChangeAspect="1"/>
            </p:cNvPicPr>
            <p:nvPr/>
          </p:nvPicPr>
          <p:blipFill>
            <a:blip r:embed="rId6"/>
            <a:stretch>
              <a:fillRect/>
            </a:stretch>
          </p:blipFill>
          <p:spPr>
            <a:xfrm>
              <a:off x="8302671" y="1389584"/>
              <a:ext cx="3752290" cy="4532469"/>
            </a:xfrm>
            <a:prstGeom prst="rect">
              <a:avLst/>
            </a:prstGeom>
            <a:ln>
              <a:noFill/>
            </a:ln>
          </p:spPr>
        </p:pic>
        <p:sp>
          <p:nvSpPr>
            <p:cNvPr id="7" name="Title 4">
              <a:extLst>
                <a:ext uri="{FF2B5EF4-FFF2-40B4-BE49-F238E27FC236}">
                  <a16:creationId xmlns:a16="http://schemas.microsoft.com/office/drawing/2014/main" id="{2713414E-C72C-4E90-A0FE-00A6E338B233}"/>
                </a:ext>
              </a:extLst>
            </p:cNvPr>
            <p:cNvSpPr txBox="1">
              <a:spLocks/>
            </p:cNvSpPr>
            <p:nvPr/>
          </p:nvSpPr>
          <p:spPr>
            <a:xfrm>
              <a:off x="4547586" y="1393440"/>
              <a:ext cx="3644545" cy="652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Cuprum"/>
                </a:rPr>
                <a:t>BSMK - City of Bismarck, </a:t>
              </a:r>
            </a:p>
            <a:p>
              <a:r>
                <a:rPr lang="en-US" sz="2000" b="1" dirty="0">
                  <a:latin typeface="Cuprum"/>
                </a:rPr>
                <a:t>North Dakota, USA</a:t>
              </a:r>
            </a:p>
          </p:txBody>
        </p:sp>
        <p:pic>
          <p:nvPicPr>
            <p:cNvPr id="2" name="Picture 2">
              <a:extLst>
                <a:ext uri="{FF2B5EF4-FFF2-40B4-BE49-F238E27FC236}">
                  <a16:creationId xmlns:a16="http://schemas.microsoft.com/office/drawing/2014/main" id="{2F16740B-1A50-4283-A479-333DA7CAB8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21" t="13006" r="-3421" b="8264"/>
            <a:stretch/>
          </p:blipFill>
          <p:spPr bwMode="auto">
            <a:xfrm>
              <a:off x="509142" y="4359054"/>
              <a:ext cx="1419812" cy="169084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9C36E266-1299-4DF0-B1E0-EA3EC78A32F7}"/>
              </a:ext>
            </a:extLst>
          </p:cNvPr>
          <p:cNvSpPr/>
          <p:nvPr/>
        </p:nvSpPr>
        <p:spPr>
          <a:xfrm>
            <a:off x="8258690" y="2652889"/>
            <a:ext cx="3752290" cy="156064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D58994A-6DFB-4CD2-BDA8-D3A87686A567}"/>
              </a:ext>
            </a:extLst>
          </p:cNvPr>
          <p:cNvSpPr/>
          <p:nvPr/>
        </p:nvSpPr>
        <p:spPr>
          <a:xfrm>
            <a:off x="8258690" y="4327962"/>
            <a:ext cx="3773693" cy="156064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D78B94D-A5A8-4D0E-959A-4B9421EE3215}"/>
              </a:ext>
            </a:extLst>
          </p:cNvPr>
          <p:cNvSpPr/>
          <p:nvPr/>
        </p:nvSpPr>
        <p:spPr>
          <a:xfrm>
            <a:off x="1072444" y="1389582"/>
            <a:ext cx="2054578" cy="26988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24B4D6C-AF20-4469-81CA-C8DE06BAD8FA}"/>
              </a:ext>
            </a:extLst>
          </p:cNvPr>
          <p:cNvSpPr/>
          <p:nvPr/>
        </p:nvSpPr>
        <p:spPr>
          <a:xfrm>
            <a:off x="5079999" y="2034484"/>
            <a:ext cx="2370667" cy="25716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5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500"/>
                                        <p:tgtEl>
                                          <p:spTgt spid="14"/>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0A19E-9F11-4E78-9740-54A6845889AA}"/>
              </a:ext>
            </a:extLst>
          </p:cNvPr>
          <p:cNvSpPr txBox="1">
            <a:spLocks/>
          </p:cNvSpPr>
          <p:nvPr/>
        </p:nvSpPr>
        <p:spPr>
          <a:xfrm>
            <a:off x="217714" y="1943964"/>
            <a:ext cx="5362357" cy="3964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latin typeface="Cuprum" panose="00000500000000000000" pitchFamily="2" charset="0"/>
              </a:rPr>
              <a:t>A federally controlled network</a:t>
            </a:r>
          </a:p>
          <a:p>
            <a:r>
              <a:rPr lang="fi-FI" dirty="0">
                <a:latin typeface="Cuprum" panose="00000500000000000000" pitchFamily="2" charset="0"/>
              </a:rPr>
              <a:t>Provide support for the ITRF and plate rotation models</a:t>
            </a:r>
          </a:p>
          <a:p>
            <a:r>
              <a:rPr lang="en-US" dirty="0">
                <a:latin typeface="Cuprum" panose="00000500000000000000" pitchFamily="2" charset="0"/>
              </a:rPr>
              <a:t>Target Operational Time:</a:t>
            </a:r>
          </a:p>
          <a:p>
            <a:pPr lvl="1"/>
            <a:r>
              <a:rPr lang="en-US" sz="2000" dirty="0">
                <a:latin typeface="Cuprum" panose="00000500000000000000" pitchFamily="2" charset="0"/>
              </a:rPr>
              <a:t>Network availability &gt;90% at all times;</a:t>
            </a:r>
          </a:p>
          <a:p>
            <a:pPr lvl="1"/>
            <a:r>
              <a:rPr lang="en-US" sz="2000" dirty="0">
                <a:latin typeface="Cuprum" panose="00000500000000000000" pitchFamily="2" charset="0"/>
              </a:rPr>
              <a:t>Individual station down time &lt; 14 days;</a:t>
            </a:r>
          </a:p>
          <a:p>
            <a:r>
              <a:rPr lang="fi-FI" dirty="0">
                <a:latin typeface="Cuprum" panose="00000500000000000000" pitchFamily="2" charset="0"/>
              </a:rPr>
              <a:t>In 2022, NGS received enough funding from BIL to complete installations of NGS’s owned stations.</a:t>
            </a:r>
          </a:p>
        </p:txBody>
      </p:sp>
      <p:sp>
        <p:nvSpPr>
          <p:cNvPr id="3" name="Title 2">
            <a:extLst>
              <a:ext uri="{FF2B5EF4-FFF2-40B4-BE49-F238E27FC236}">
                <a16:creationId xmlns:a16="http://schemas.microsoft.com/office/drawing/2014/main" id="{0381A698-F9CC-48B0-9D37-8C81581C6701}"/>
              </a:ext>
            </a:extLst>
          </p:cNvPr>
          <p:cNvSpPr txBox="1">
            <a:spLocks/>
          </p:cNvSpPr>
          <p:nvPr/>
        </p:nvSpPr>
        <p:spPr>
          <a:xfrm>
            <a:off x="217714" y="1339728"/>
            <a:ext cx="11746284" cy="556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b="1" dirty="0">
                <a:solidFill>
                  <a:srgbClr val="256571"/>
                </a:solidFill>
                <a:latin typeface="Arno Pro" panose="02020502040506020403" pitchFamily="18" charset="0"/>
              </a:rPr>
              <a:t>NOAA Foundation CORS Network (NFCN)</a:t>
            </a:r>
          </a:p>
        </p:txBody>
      </p:sp>
      <p:pic>
        <p:nvPicPr>
          <p:cNvPr id="5122" name="Picture 2">
            <a:extLst>
              <a:ext uri="{FF2B5EF4-FFF2-40B4-BE49-F238E27FC236}">
                <a16:creationId xmlns:a16="http://schemas.microsoft.com/office/drawing/2014/main" id="{160C767B-3566-40CA-8DD7-E1401FC9C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278" y="1847850"/>
            <a:ext cx="6398997" cy="4107607"/>
          </a:xfrm>
          <a:prstGeom prst="rect">
            <a:avLst/>
          </a:prstGeom>
          <a:noFill/>
          <a:effectLst>
            <a:glow rad="63500">
              <a:schemeClr val="tx1">
                <a:alpha val="40000"/>
              </a:schemeClr>
            </a:glow>
            <a:outerShdw blurRad="50800" dist="38100" dir="8100000" algn="tr" rotWithShape="0">
              <a:schemeClr val="accent6">
                <a:alpha val="40000"/>
              </a:scheme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C3901E-7890-4FA5-8323-E5569A0003F0}"/>
              </a:ext>
            </a:extLst>
          </p:cNvPr>
          <p:cNvSpPr txBox="1"/>
          <p:nvPr/>
        </p:nvSpPr>
        <p:spPr>
          <a:xfrm>
            <a:off x="5867998" y="5195106"/>
            <a:ext cx="6096000" cy="646331"/>
          </a:xfrm>
          <a:prstGeom prst="rect">
            <a:avLst/>
          </a:prstGeom>
          <a:solidFill>
            <a:schemeClr val="accent6">
              <a:lumMod val="40000"/>
              <a:lumOff val="60000"/>
            </a:schemeClr>
          </a:solidFill>
          <a:effectLst>
            <a:outerShdw blurRad="50800" dist="38100" dir="8100000" algn="tr" rotWithShape="0">
              <a:schemeClr val="accent6">
                <a:alpha val="40000"/>
              </a:schemeClr>
            </a:outerShdw>
          </a:effectLst>
        </p:spPr>
        <p:txBody>
          <a:bodyPr wrap="square">
            <a:spAutoFit/>
          </a:bodyPr>
          <a:lstStyle/>
          <a:p>
            <a:r>
              <a:rPr lang="en-US" sz="1800" b="0" i="0" u="none" strike="noStrike" dirty="0">
                <a:solidFill>
                  <a:srgbClr val="000000"/>
                </a:solidFill>
                <a:effectLst/>
                <a:latin typeface="Cuprum" panose="00000500000000000000"/>
              </a:rPr>
              <a:t>NOAA Foundation CORS Network (NFCN) 800-km coverage. </a:t>
            </a:r>
          </a:p>
          <a:p>
            <a:r>
              <a:rPr lang="en-US" sz="1800" b="0" i="0" u="none" strike="noStrike" dirty="0">
                <a:solidFill>
                  <a:srgbClr val="000000"/>
                </a:solidFill>
                <a:effectLst/>
                <a:latin typeface="Cuprum" panose="00000500000000000000"/>
              </a:rPr>
              <a:t>As of February 23, 2023, there are 25 stations in the NFCN.</a:t>
            </a:r>
            <a:endParaRPr lang="en-US" dirty="0">
              <a:latin typeface="Cuprum" panose="00000500000000000000"/>
            </a:endParaRPr>
          </a:p>
        </p:txBody>
      </p:sp>
    </p:spTree>
    <p:extLst>
      <p:ext uri="{BB962C8B-B14F-4D97-AF65-F5344CB8AC3E}">
        <p14:creationId xmlns:p14="http://schemas.microsoft.com/office/powerpoint/2010/main" val="2456607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A95BC0DF-E8B0-42FF-A94E-E3A414D0ABC8}" vid="{3C30F87F-DD90-494F-87F9-8E570CB08CD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A95BC0DF-E8B0-42FF-A94E-E3A414D0ABC8}" vid="{970C6517-4523-4F94-BF79-E8D7F2413E5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A95BC0DF-E8B0-42FF-A94E-E3A414D0ABC8}" vid="{970C6517-4523-4F94-BF79-E8D7F2413E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08aa978-6175-4c65-a005-67a6b119246b" xsi:nil="true"/>
    <lcf76f155ced4ddcb4097134ff3c332f xmlns="5f34e6e3-143c-453e-b81d-6bdaf791876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0CCB7A885DF44DA9DA4E57A608E0E6" ma:contentTypeVersion="18" ma:contentTypeDescription="Create a new document." ma:contentTypeScope="" ma:versionID="915fb5b7eb6b95a5fea7aea2597c844f">
  <xsd:schema xmlns:xsd="http://www.w3.org/2001/XMLSchema" xmlns:xs="http://www.w3.org/2001/XMLSchema" xmlns:p="http://schemas.microsoft.com/office/2006/metadata/properties" xmlns:ns2="5f34e6e3-143c-453e-b81d-6bdaf791876c" xmlns:ns3="408aa978-6175-4c65-a005-67a6b119246b" targetNamespace="http://schemas.microsoft.com/office/2006/metadata/properties" ma:root="true" ma:fieldsID="38066ee40fdbad8ed18622da96ed2d9c" ns2:_="" ns3:_="">
    <xsd:import namespace="5f34e6e3-143c-453e-b81d-6bdaf791876c"/>
    <xsd:import namespace="408aa978-6175-4c65-a005-67a6b11924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4e6e3-143c-453e-b81d-6bdaf79187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657b9c6-650a-486b-99d9-8e84a1a0013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8aa978-6175-4c65-a005-67a6b119246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fe6006f-d131-4f8b-9774-84e6d419bafc}" ma:internalName="TaxCatchAll" ma:showField="CatchAllData" ma:web="408aa978-6175-4c65-a005-67a6b11924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045187-F8E7-4C70-9A55-C221BB280052}">
  <ds:schemaRefs>
    <ds:schemaRef ds:uri="http://schemas.microsoft.com/sharepoint/v3/contenttype/forms"/>
  </ds:schemaRefs>
</ds:datastoreItem>
</file>

<file path=customXml/itemProps2.xml><?xml version="1.0" encoding="utf-8"?>
<ds:datastoreItem xmlns:ds="http://schemas.openxmlformats.org/officeDocument/2006/customXml" ds:itemID="{6D98E17E-E7F8-4F67-987E-2058DADC865C}">
  <ds:schemaRefs>
    <ds:schemaRef ds:uri="5f34e6e3-143c-453e-b81d-6bdaf791876c"/>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408aa978-6175-4c65-a005-67a6b119246b"/>
    <ds:schemaRef ds:uri="http://www.w3.org/XML/1998/namespace"/>
    <ds:schemaRef ds:uri="http://purl.org/dc/dcmitype/"/>
  </ds:schemaRefs>
</ds:datastoreItem>
</file>

<file path=customXml/itemProps3.xml><?xml version="1.0" encoding="utf-8"?>
<ds:datastoreItem xmlns:ds="http://schemas.openxmlformats.org/officeDocument/2006/customXml" ds:itemID="{C903468D-579B-4192-ACB9-27DCC9F529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4e6e3-143c-453e-b81d-6bdaf791876c"/>
    <ds:schemaRef ds:uri="408aa978-6175-4c65-a005-67a6b11924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11560</TotalTime>
  <Words>1927</Words>
  <Application>Microsoft Office PowerPoint</Application>
  <PresentationFormat>Widescreen</PresentationFormat>
  <Paragraphs>74</Paragraphs>
  <Slides>10</Slides>
  <Notes>10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Arno Pro</vt:lpstr>
      <vt:lpstr>Calibri</vt:lpstr>
      <vt:lpstr>Consolas</vt:lpstr>
      <vt:lpstr>Cuprum</vt:lpstr>
      <vt:lpstr>Lucida Sans Unicode</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Hathaway</dc:creator>
  <cp:lastModifiedBy>Ira Sellars</cp:lastModifiedBy>
  <cp:revision>132</cp:revision>
  <dcterms:created xsi:type="dcterms:W3CDTF">2023-03-16T17:43:02Z</dcterms:created>
  <dcterms:modified xsi:type="dcterms:W3CDTF">2023-05-29T04:13:53Z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0x010100380CCB7A885DF44DA9DA4E57A608E0E6</vt:lpwstr>
  </property>
</Properties>
</file>