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7"/>
  </p:notesMasterIdLst>
  <p:handoutMasterIdLst>
    <p:handoutMasterId r:id="rId48"/>
  </p:handoutMasterIdLst>
  <p:sldIdLst>
    <p:sldId id="285" r:id="rId2"/>
    <p:sldId id="273" r:id="rId3"/>
    <p:sldId id="289" r:id="rId4"/>
    <p:sldId id="290" r:id="rId5"/>
    <p:sldId id="291" r:id="rId6"/>
    <p:sldId id="307" r:id="rId7"/>
    <p:sldId id="294" r:id="rId8"/>
    <p:sldId id="292" r:id="rId9"/>
    <p:sldId id="286" r:id="rId10"/>
    <p:sldId id="287" r:id="rId11"/>
    <p:sldId id="293" r:id="rId12"/>
    <p:sldId id="295" r:id="rId13"/>
    <p:sldId id="305" r:id="rId14"/>
    <p:sldId id="306" r:id="rId15"/>
    <p:sldId id="284" r:id="rId16"/>
    <p:sldId id="301" r:id="rId17"/>
    <p:sldId id="328" r:id="rId18"/>
    <p:sldId id="300" r:id="rId19"/>
    <p:sldId id="302" r:id="rId20"/>
    <p:sldId id="303" r:id="rId21"/>
    <p:sldId id="304" r:id="rId22"/>
    <p:sldId id="308" r:id="rId23"/>
    <p:sldId id="296" r:id="rId24"/>
    <p:sldId id="327" r:id="rId25"/>
    <p:sldId id="309" r:id="rId26"/>
    <p:sldId id="297" r:id="rId27"/>
    <p:sldId id="298" r:id="rId28"/>
    <p:sldId id="310" r:id="rId29"/>
    <p:sldId id="299" r:id="rId30"/>
    <p:sldId id="314" r:id="rId31"/>
    <p:sldId id="315" r:id="rId32"/>
    <p:sldId id="311" r:id="rId33"/>
    <p:sldId id="312" r:id="rId34"/>
    <p:sldId id="313" r:id="rId35"/>
    <p:sldId id="319" r:id="rId36"/>
    <p:sldId id="320" r:id="rId37"/>
    <p:sldId id="316" r:id="rId38"/>
    <p:sldId id="321" r:id="rId39"/>
    <p:sldId id="322" r:id="rId40"/>
    <p:sldId id="317" r:id="rId41"/>
    <p:sldId id="323" r:id="rId42"/>
    <p:sldId id="318" r:id="rId43"/>
    <p:sldId id="324" r:id="rId44"/>
    <p:sldId id="325" r:id="rId45"/>
    <p:sldId id="282" r:id="rId46"/>
  </p:sldIdLst>
  <p:sldSz cx="9144000" cy="5143500" type="screen16x9"/>
  <p:notesSz cx="6794500" cy="9906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51">
          <p15:clr>
            <a:srgbClr val="A4A3A4"/>
          </p15:clr>
        </p15:guide>
        <p15:guide id="2" orient="horz" pos="322">
          <p15:clr>
            <a:srgbClr val="A4A3A4"/>
          </p15:clr>
        </p15:guide>
        <p15:guide id="3" orient="horz" pos="592">
          <p15:clr>
            <a:srgbClr val="A4A3A4"/>
          </p15:clr>
        </p15:guide>
        <p15:guide id="4" orient="horz" pos="863">
          <p15:clr>
            <a:srgbClr val="A4A3A4"/>
          </p15:clr>
        </p15:guide>
        <p15:guide id="5" orient="horz" pos="933">
          <p15:clr>
            <a:srgbClr val="A4A3A4"/>
          </p15:clr>
        </p15:guide>
        <p15:guide id="6" orient="horz" pos="132">
          <p15:clr>
            <a:srgbClr val="A4A3A4"/>
          </p15:clr>
        </p15:guide>
        <p15:guide id="7" orient="horz" pos="2425">
          <p15:clr>
            <a:srgbClr val="A4A3A4"/>
          </p15:clr>
        </p15:guide>
        <p15:guide id="8" orient="horz" pos="2741">
          <p15:clr>
            <a:srgbClr val="A4A3A4"/>
          </p15:clr>
        </p15:guide>
        <p15:guide id="9" orient="horz" pos="2777">
          <p15:clr>
            <a:srgbClr val="A4A3A4"/>
          </p15:clr>
        </p15:guide>
        <p15:guide id="10" orient="horz" pos="2539">
          <p15:clr>
            <a:srgbClr val="A4A3A4"/>
          </p15:clr>
        </p15:guide>
        <p15:guide id="11" orient="horz" pos="2216">
          <p15:clr>
            <a:srgbClr val="A4A3A4"/>
          </p15:clr>
        </p15:guide>
        <p15:guide id="12" orient="horz" pos="1928">
          <p15:clr>
            <a:srgbClr val="A4A3A4"/>
          </p15:clr>
        </p15:guide>
        <p15:guide id="13" orient="horz" pos="2120">
          <p15:clr>
            <a:srgbClr val="A4A3A4"/>
          </p15:clr>
        </p15:guide>
        <p15:guide id="14" orient="horz" pos="520">
          <p15:clr>
            <a:srgbClr val="A4A3A4"/>
          </p15:clr>
        </p15:guide>
        <p15:guide id="15" pos="5408">
          <p15:clr>
            <a:srgbClr val="A4A3A4"/>
          </p15:clr>
        </p15:guide>
        <p15:guide id="16" pos="360">
          <p15:clr>
            <a:srgbClr val="A4A3A4"/>
          </p15:clr>
        </p15:guide>
        <p15:guide id="17" pos="2821">
          <p15:clr>
            <a:srgbClr val="A4A3A4"/>
          </p15:clr>
        </p15:guide>
        <p15:guide id="18" pos="29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9"/>
    <a:srgbClr val="074182"/>
    <a:srgbClr val="004A97"/>
    <a:srgbClr val="005596"/>
    <a:srgbClr val="005584"/>
    <a:srgbClr val="084296"/>
    <a:srgbClr val="084271"/>
    <a:srgbClr val="074184"/>
    <a:srgbClr val="1086D5"/>
    <a:srgbClr val="000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595" autoAdjust="0"/>
  </p:normalViewPr>
  <p:slideViewPr>
    <p:cSldViewPr snapToGrid="0">
      <p:cViewPr varScale="1">
        <p:scale>
          <a:sx n="97" d="100"/>
          <a:sy n="97" d="100"/>
        </p:scale>
        <p:origin x="852" y="84"/>
      </p:cViewPr>
      <p:guideLst>
        <p:guide orient="horz" pos="2951"/>
        <p:guide orient="horz" pos="322"/>
        <p:guide orient="horz" pos="592"/>
        <p:guide orient="horz" pos="863"/>
        <p:guide orient="horz" pos="933"/>
        <p:guide orient="horz" pos="132"/>
        <p:guide orient="horz" pos="2425"/>
        <p:guide orient="horz" pos="2741"/>
        <p:guide orient="horz" pos="2777"/>
        <p:guide orient="horz" pos="2539"/>
        <p:guide orient="horz" pos="2216"/>
        <p:guide orient="horz" pos="1928"/>
        <p:guide orient="horz" pos="2120"/>
        <p:guide orient="horz" pos="520"/>
        <p:guide pos="5408"/>
        <p:guide pos="360"/>
        <p:guide pos="2821"/>
        <p:guide pos="2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7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t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b" anchorCtr="0" compatLnSpc="1">
            <a:prstTxWarp prst="textNoShape">
              <a:avLst/>
            </a:prstTxWarp>
          </a:bodyPr>
          <a:lstStyle>
            <a:lvl1pPr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36" tIns="43068" rIns="86136" bIns="43068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4EE0509-1E0F-42A7-8FE1-8402301C6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0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24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1070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2AE5E83-FBBB-4BDE-9890-A9B9A715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5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02412" cy="37147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73AFB-DDF5-41AA-BA6F-3C1C39C66F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02412" cy="37147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73AFB-DDF5-41AA-BA6F-3C1C39C66F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02412" cy="37147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73AFB-DDF5-41AA-BA6F-3C1C39C66F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02412" cy="37147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73AFB-DDF5-41AA-BA6F-3C1C39C66F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02412" cy="37147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73AFB-DDF5-41AA-BA6F-3C1C39C66F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838" y="742950"/>
            <a:ext cx="6602412" cy="371475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73AFB-DDF5-41AA-BA6F-3C1C39C66F0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nzc-ap-fsv-05.ap.trimblecorp.net\ProdCom\Oscar\Working\Corp\Dimensions 2016\PwP40039 Corp - Dimensions 2016 - PPT template\Dev\Graphics_16.9\PPT graphics_16.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9"/>
            <a:ext cx="9144000" cy="51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0" y="4037710"/>
            <a:ext cx="8002587" cy="644517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chemeClr val="tx2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80770" y="3078395"/>
            <a:ext cx="8004430" cy="287503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0770" y="3577389"/>
            <a:ext cx="8001000" cy="27075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51740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20265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1"/>
            <a:ext cx="80010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rgbClr val="009AD9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495425"/>
            <a:ext cx="388620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86300" y="1495425"/>
            <a:ext cx="388620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88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1"/>
            <a:ext cx="80010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rgbClr val="009AD9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20265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495425"/>
            <a:ext cx="2514600" cy="291465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3314700" y="1495425"/>
            <a:ext cx="525780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04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78143" y="939404"/>
            <a:ext cx="8001000" cy="3080147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8635" y="4030663"/>
            <a:ext cx="8013699" cy="37782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chart heading</a:t>
            </a:r>
          </a:p>
        </p:txBody>
      </p:sp>
    </p:spTree>
    <p:extLst>
      <p:ext uri="{BB962C8B-B14F-4D97-AF65-F5344CB8AC3E}">
        <p14:creationId xmlns:p14="http://schemas.microsoft.com/office/powerpoint/2010/main" val="371727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1"/>
            <a:ext cx="8013700" cy="419475"/>
          </a:xfrm>
        </p:spPr>
        <p:txBody>
          <a:bodyPr/>
          <a:lstStyle>
            <a:lvl1pPr marL="0" indent="0">
              <a:buNone/>
              <a:defRPr cap="all" baseline="0">
                <a:solidFill>
                  <a:srgbClr val="009AD9"/>
                </a:solidFill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7065" y="1488472"/>
            <a:ext cx="3886200" cy="291465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4699000" y="1495044"/>
            <a:ext cx="3886200" cy="291465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7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066800"/>
            <a:ext cx="9144000" cy="3342085"/>
          </a:xfrm>
          <a:prstGeom prst="rect">
            <a:avLst/>
          </a:prstGeom>
          <a:solidFill>
            <a:srgbClr val="009A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86D5"/>
              </a:solidFill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377506"/>
            <a:ext cx="38862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Page 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84200" y="1971676"/>
            <a:ext cx="3886200" cy="215842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96354" y="1374892"/>
            <a:ext cx="4447646" cy="276345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58563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0" y="939404"/>
            <a:ext cx="9144000" cy="3469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63545"/>
                </a:solidFill>
                <a:latin typeface="Calibri"/>
                <a:cs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720941"/>
            <a:ext cx="9144000" cy="685800"/>
          </a:xfrm>
          <a:prstGeom prst="rect">
            <a:avLst/>
          </a:prstGeom>
          <a:solidFill>
            <a:srgbClr val="009AD9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1086D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59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1500" y="3787601"/>
            <a:ext cx="8020034" cy="5637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617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939403"/>
            <a:ext cx="9144000" cy="346948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6354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87375" y="220265"/>
            <a:ext cx="8001000" cy="61317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86300" y="1370411"/>
            <a:ext cx="4457700" cy="2620565"/>
          </a:xfrm>
          <a:prstGeom prst="rect">
            <a:avLst/>
          </a:prstGeom>
          <a:solidFill>
            <a:srgbClr val="009AD9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0" y="1485900"/>
            <a:ext cx="38862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89500" y="1971676"/>
            <a:ext cx="3886200" cy="1876425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77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13130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939404"/>
            <a:ext cx="8001000" cy="34611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1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8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zc-ap-fsv-05.ap.trimblecorp.net\ProdCom\Oscar\Working\Corp\Dimensions 2016\PwP40039 Corp - Dimensions 2016 - PPT template\Dev\Graphics_16.9\PPT graphics_16.9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80770" y="3078395"/>
            <a:ext cx="8004430" cy="287503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0" y="4030663"/>
            <a:ext cx="8002587" cy="654050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rgbClr val="005596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3572042"/>
            <a:ext cx="8001000" cy="27764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71908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nzc-ap-fsv-05.ap.trimblecorp.net\ProdCom\Oscar\Working\Corp\Dimensions 2016\PwP40039 Corp - Dimensions 2016 - PPT template\Dev\Graphics_16.9\PPT graphics_16.9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5480" y="4030663"/>
            <a:ext cx="8002587" cy="654050"/>
          </a:xfrm>
          <a:effectLst/>
        </p:spPr>
        <p:txBody>
          <a:bodyPr anchor="ctr" anchorCtr="0">
            <a:normAutofit/>
          </a:bodyPr>
          <a:lstStyle>
            <a:lvl1pPr algn="l">
              <a:defRPr baseline="0">
                <a:solidFill>
                  <a:srgbClr val="005596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71500" y="3078395"/>
            <a:ext cx="8013700" cy="287503"/>
          </a:xfrm>
        </p:spPr>
        <p:txBody>
          <a:bodyPr anchor="ctr" anchorCtr="0">
            <a:noAutofit/>
          </a:bodyPr>
          <a:lstStyle>
            <a:lvl1pPr marL="0" indent="0" algn="l">
              <a:buFont typeface="Wingdings" pitchFamily="2" charset="2"/>
              <a:buNone/>
              <a:defRPr sz="180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Presenter’s Name  |  Presenter’s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3572042"/>
            <a:ext cx="8001000" cy="27764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cap="all" baseline="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28468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M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nzc-ap-fsv-05.ap.trimblecorp.net\ProdCom\Oscar\Working\Corp\Dimensions 2016\PwP40039 Corp - Dimensions 2016 - PPT template\Dev\Graphics_16.9\PPT graphics_16.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7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4705" y="4030663"/>
            <a:ext cx="7996747" cy="654050"/>
          </a:xfrm>
          <a:effectLst/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75784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nzc-ap-fsv-05.ap.trimblecorp.net\ProdCom\Oscar\Working\Corp\Dimensions 2016\PwP40039 Corp - Dimensions 2016 - PPT template\Dev\Graphics_16.9\PPT graphics_16.97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81840" y="4030663"/>
            <a:ext cx="7996747" cy="654050"/>
          </a:xfrm>
          <a:effectLst/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131669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nzc-ap-fsv-05.ap.trimblecorp.net\ProdCom\Oscar\Working\Corp\Dimensions 2016\PwP40039 Corp - Dimensions 2016 - PPT template\Dev\Graphics_16.9\PPT graphics_16.9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9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81840" y="4030663"/>
            <a:ext cx="7996747" cy="654050"/>
          </a:xfrm>
          <a:effectLst/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154812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78635" y="217488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baseline="0"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1485900"/>
            <a:ext cx="8001000" cy="291465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/>
                <a:cs typeface="Calibri"/>
              </a:defRPr>
            </a:lvl1pPr>
            <a:lvl2pPr>
              <a:defRPr sz="2000">
                <a:solidFill>
                  <a:schemeClr val="tx1"/>
                </a:solidFill>
                <a:latin typeface="Calibri"/>
                <a:cs typeface="Calibri"/>
              </a:defRPr>
            </a:lvl2pPr>
            <a:lvl3pPr>
              <a:defRPr sz="1800">
                <a:solidFill>
                  <a:schemeClr val="tx1"/>
                </a:solidFill>
                <a:latin typeface="Calibri"/>
                <a:cs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065" y="952501"/>
            <a:ext cx="8001000" cy="419475"/>
          </a:xfrm>
        </p:spPr>
        <p:txBody>
          <a:bodyPr anchor="ctr" anchorCtr="0"/>
          <a:lstStyle>
            <a:lvl1pPr marL="0" indent="0">
              <a:buNone/>
              <a:defRPr cap="all" baseline="0">
                <a:solidFill>
                  <a:srgbClr val="009AD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Page subtitle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8659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nzc-ap-fsv-05.ap.trimblecorp.net\ProdCom\Oscar\Working\Corp\Dimensions 2016\PwP40039 Corp - Dimensions 2016 - PPT template\Dev\Graphics_16.9\PPT graphics_16.9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80240" y="220265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7065" y="939800"/>
            <a:ext cx="3886200" cy="3470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86300" y="939800"/>
            <a:ext cx="3886200" cy="3470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9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0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80760" y="215214"/>
            <a:ext cx="8001000" cy="61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8635" y="939404"/>
            <a:ext cx="8001000" cy="357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793" r:id="rId2"/>
    <p:sldLayoutId id="2147484832" r:id="rId3"/>
    <p:sldLayoutId id="2147484847" r:id="rId4"/>
    <p:sldLayoutId id="2147484849" r:id="rId5"/>
    <p:sldLayoutId id="2147484848" r:id="rId6"/>
    <p:sldLayoutId id="2147484850" r:id="rId7"/>
    <p:sldLayoutId id="2147484853" r:id="rId8"/>
    <p:sldLayoutId id="2147484833" r:id="rId9"/>
    <p:sldLayoutId id="2147484854" r:id="rId10"/>
    <p:sldLayoutId id="2147484798" r:id="rId11"/>
    <p:sldLayoutId id="2147484802" r:id="rId12"/>
    <p:sldLayoutId id="2147484851" r:id="rId13"/>
    <p:sldLayoutId id="2147484844" r:id="rId14"/>
    <p:sldLayoutId id="2147484799" r:id="rId15"/>
    <p:sldLayoutId id="2147484845" r:id="rId16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 baseline="0">
          <a:solidFill>
            <a:schemeClr val="tx2"/>
          </a:solidFill>
          <a:effectLst/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000" b="0">
          <a:solidFill>
            <a:schemeClr val="tx1"/>
          </a:solidFill>
          <a:latin typeface="Calibri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b="0">
          <a:solidFill>
            <a:schemeClr val="tx1"/>
          </a:solidFill>
          <a:latin typeface="Calibri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b="0">
          <a:solidFill>
            <a:schemeClr val="tx1"/>
          </a:solidFill>
          <a:latin typeface="Calibri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b="0">
          <a:solidFill>
            <a:schemeClr val="tx1"/>
          </a:solidFill>
          <a:latin typeface="Calibri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NSRS Modernization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Dru</a:t>
            </a:r>
            <a:r>
              <a:rPr lang="en-US" dirty="0" smtClean="0"/>
              <a:t> Smith | NSRS Modernization Manager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chance to increase accuracy in </a:t>
            </a:r>
            <a:r>
              <a:rPr lang="en-US" i="1" dirty="0" smtClean="0">
                <a:solidFill>
                  <a:srgbClr val="FF0000"/>
                </a:solidFill>
              </a:rPr>
              <a:t>naming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“North American”?  </a:t>
            </a:r>
          </a:p>
          <a:p>
            <a:pPr lvl="2"/>
            <a:r>
              <a:rPr lang="en-US" dirty="0" smtClean="0"/>
              <a:t>Ignores Guam, Hawaii, American Samoa, Northern Mariana Islands</a:t>
            </a:r>
          </a:p>
          <a:p>
            <a:pPr lvl="1"/>
            <a:r>
              <a:rPr lang="en-US" dirty="0" smtClean="0"/>
              <a:t>Datum vs  Reference Frame?  </a:t>
            </a:r>
          </a:p>
          <a:p>
            <a:pPr lvl="1"/>
            <a:r>
              <a:rPr lang="en-US" dirty="0" smtClean="0"/>
              <a:t>Plate-specific?</a:t>
            </a:r>
          </a:p>
          <a:p>
            <a:pPr lvl="1"/>
            <a:r>
              <a:rPr lang="en-US" dirty="0" smtClean="0"/>
              <a:t>Vertical vs Geopotential?</a:t>
            </a:r>
          </a:p>
          <a:p>
            <a:endParaRPr lang="en-US" dirty="0" smtClean="0"/>
          </a:p>
          <a:p>
            <a:r>
              <a:rPr lang="en-US" dirty="0" smtClean="0"/>
              <a:t>6/8/2016:  NGS and the Canadian Geodetic Survey negotiated a naming proposal</a:t>
            </a:r>
          </a:p>
          <a:p>
            <a:pPr lvl="1"/>
            <a:r>
              <a:rPr lang="en-US" dirty="0" smtClean="0"/>
              <a:t>Approved </a:t>
            </a:r>
            <a:r>
              <a:rPr lang="en-US" dirty="0"/>
              <a:t>by NGS ESC</a:t>
            </a:r>
          </a:p>
          <a:p>
            <a:pPr lvl="1"/>
            <a:r>
              <a:rPr lang="en-US" dirty="0"/>
              <a:t>Approved by the CGS leadership (with minor reservations)</a:t>
            </a:r>
          </a:p>
          <a:p>
            <a:pPr lvl="1"/>
            <a:r>
              <a:rPr lang="en-US" i="1" dirty="0"/>
              <a:t>Awaiting final word from </a:t>
            </a:r>
            <a:r>
              <a:rPr lang="en-US" i="1" dirty="0" smtClean="0"/>
              <a:t>INEGI as of 10/26/2016….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30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 1 of 5:  Replace NAD 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NAD 83</a:t>
            </a:r>
            <a:endParaRPr lang="en-US" dirty="0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93377" y="1451822"/>
            <a:ext cx="5789612" cy="3131117"/>
            <a:chOff x="528" y="864"/>
            <a:chExt cx="4704" cy="2544"/>
          </a:xfrm>
        </p:grpSpPr>
        <p:sp>
          <p:nvSpPr>
            <p:cNvPr id="6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1384747" y="1066800"/>
            <a:ext cx="5799137" cy="3131179"/>
            <a:chOff x="960" y="672"/>
            <a:chExt cx="4704" cy="2544"/>
          </a:xfrm>
        </p:grpSpPr>
        <p:sp>
          <p:nvSpPr>
            <p:cNvPr id="12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470609" y="4020742"/>
            <a:ext cx="1112262" cy="36907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195126">
            <a:off x="4483461" y="1126630"/>
            <a:ext cx="2230262" cy="7738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" y="36"/>
              </a:cxn>
              <a:cxn ang="0">
                <a:pos x="203" y="51"/>
              </a:cxn>
              <a:cxn ang="0">
                <a:pos x="602" y="86"/>
              </a:cxn>
              <a:cxn ang="0">
                <a:pos x="657" y="101"/>
              </a:cxn>
              <a:cxn ang="0">
                <a:pos x="814" y="192"/>
              </a:cxn>
              <a:cxn ang="0">
                <a:pos x="971" y="207"/>
              </a:cxn>
              <a:cxn ang="0">
                <a:pos x="1092" y="238"/>
              </a:cxn>
              <a:cxn ang="0">
                <a:pos x="1158" y="258"/>
              </a:cxn>
              <a:cxn ang="0">
                <a:pos x="1238" y="303"/>
              </a:cxn>
              <a:cxn ang="0">
                <a:pos x="1274" y="349"/>
              </a:cxn>
              <a:cxn ang="0">
                <a:pos x="1471" y="500"/>
              </a:cxn>
              <a:cxn ang="0">
                <a:pos x="1516" y="526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342608" y="1231184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4445723" y="1303116"/>
            <a:ext cx="913810" cy="1292728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 rot="20455494">
            <a:off x="497167" y="3837385"/>
            <a:ext cx="101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~2.24 m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166946" y="4389814"/>
            <a:ext cx="160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NAD 83 origin</a:t>
            </a:r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 flipV="1">
            <a:off x="470609" y="4397393"/>
            <a:ext cx="696336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1670183" y="2955417"/>
            <a:ext cx="147989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“2022” origin</a:t>
            </a:r>
            <a:endParaRPr lang="en-US" dirty="0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1582871" y="3293554"/>
            <a:ext cx="3111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09081" y="2499229"/>
            <a:ext cx="173038" cy="247650"/>
            <a:chOff x="4937125" y="2797175"/>
            <a:chExt cx="173038" cy="247650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4937125" y="2797175"/>
              <a:ext cx="1682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V="1">
              <a:off x="5029200" y="2887663"/>
              <a:ext cx="80963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18413" y="1844911"/>
            <a:ext cx="200025" cy="217487"/>
            <a:chOff x="5484813" y="2081213"/>
            <a:chExt cx="200025" cy="217487"/>
          </a:xfrm>
        </p:grpSpPr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5484813" y="2081213"/>
              <a:ext cx="195262" cy="60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 flipV="1">
              <a:off x="5634038" y="2141538"/>
              <a:ext cx="50800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5083309" y="1303115"/>
            <a:ext cx="271462" cy="680702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033478" y="1140868"/>
            <a:ext cx="1746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Earth’s Surface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3987923" y="1876420"/>
            <a:ext cx="800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h</a:t>
            </a:r>
            <a:r>
              <a:rPr lang="en-US" baseline="-25000" dirty="0">
                <a:solidFill>
                  <a:srgbClr val="FF3300"/>
                </a:solidFill>
              </a:rPr>
              <a:t>NAD83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5244016" y="1489094"/>
            <a:ext cx="75533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”2022”</a:t>
            </a:r>
            <a:endParaRPr lang="en-US" baseline="-25000" dirty="0"/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894021" y="794499"/>
            <a:ext cx="46281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/>
              <a:t>Simplified Concept of NAD 83 vs. </a:t>
            </a:r>
            <a:r>
              <a:rPr lang="en-US" b="1" u="sng" dirty="0" smtClean="0"/>
              <a:t>“2022”</a:t>
            </a:r>
            <a:endParaRPr lang="en-US" b="1" u="sng" dirty="0"/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6920650" y="1957310"/>
            <a:ext cx="22233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NAD83</a:t>
            </a:r>
            <a:r>
              <a:rPr lang="en-US" dirty="0" smtClean="0"/>
              <a:t> –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baseline="-25000" dirty="0" smtClean="0"/>
              <a:t>”2022” </a:t>
            </a:r>
          </a:p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NAD83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”2022</a:t>
            </a:r>
            <a:r>
              <a:rPr lang="en-US" baseline="-25000" dirty="0"/>
              <a:t>” </a:t>
            </a:r>
          </a:p>
          <a:p>
            <a:r>
              <a:rPr lang="en-US" dirty="0"/>
              <a:t>h</a:t>
            </a:r>
            <a:r>
              <a:rPr lang="en-US" baseline="-25000" dirty="0"/>
              <a:t>NAD83</a:t>
            </a:r>
            <a:r>
              <a:rPr lang="en-US" dirty="0"/>
              <a:t> – h</a:t>
            </a:r>
            <a:r>
              <a:rPr lang="en-US" baseline="-25000" dirty="0"/>
              <a:t>”2022” </a:t>
            </a:r>
          </a:p>
          <a:p>
            <a:r>
              <a:rPr lang="en-US" dirty="0" smtClean="0"/>
              <a:t>      all vary </a:t>
            </a:r>
            <a:endParaRPr lang="en-US" dirty="0"/>
          </a:p>
          <a:p>
            <a:r>
              <a:rPr lang="en-US" dirty="0"/>
              <a:t>smoothly by latitude </a:t>
            </a:r>
          </a:p>
          <a:p>
            <a:r>
              <a:rPr lang="en-US" dirty="0"/>
              <a:t>and </a:t>
            </a:r>
            <a:r>
              <a:rPr lang="en-US" dirty="0" smtClean="0"/>
              <a:t>longitude</a:t>
            </a:r>
          </a:p>
        </p:txBody>
      </p:sp>
    </p:spTree>
    <p:extLst>
      <p:ext uri="{BB962C8B-B14F-4D97-AF65-F5344CB8AC3E}">
        <p14:creationId xmlns:p14="http://schemas.microsoft.com/office/powerpoint/2010/main" val="7293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Ellipsoid Height Shifts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54" y="821944"/>
            <a:ext cx="4633546" cy="3091364"/>
          </a:xfrm>
        </p:spPr>
      </p:pic>
      <p:sp>
        <p:nvSpPr>
          <p:cNvPr id="5" name="Content Placeholder 6"/>
          <p:cNvSpPr txBox="1">
            <a:spLocks/>
          </p:cNvSpPr>
          <p:nvPr/>
        </p:nvSpPr>
        <p:spPr bwMode="gray">
          <a:xfrm>
            <a:off x="105428" y="1110415"/>
            <a:ext cx="3279610" cy="277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Approximate</a:t>
            </a:r>
          </a:p>
          <a:p>
            <a:pPr lvl="1"/>
            <a:r>
              <a:rPr lang="en-US" kern="0" dirty="0" smtClean="0"/>
              <a:t>IGS08(GRS-80) minus NAD 83(2011)</a:t>
            </a:r>
            <a:endParaRPr lang="en-US" kern="0" dirty="0"/>
          </a:p>
        </p:txBody>
      </p:sp>
      <p:pic>
        <p:nvPicPr>
          <p:cNvPr id="2050" name="Picture 2" descr="C:\Users\dru.smith\AppData\Roaming\SSH\temp\cmtcdeht.nad83_2011.igs08.conus.900.04.enti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/>
          <a:stretch/>
        </p:blipFill>
        <p:spPr bwMode="auto">
          <a:xfrm>
            <a:off x="32152" y="2367626"/>
            <a:ext cx="3248912" cy="22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Shifts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92" y="369967"/>
            <a:ext cx="4379608" cy="2921943"/>
          </a:xfrm>
        </p:spPr>
      </p:pic>
      <p:sp>
        <p:nvSpPr>
          <p:cNvPr id="5" name="Content Placeholder 6"/>
          <p:cNvSpPr txBox="1">
            <a:spLocks/>
          </p:cNvSpPr>
          <p:nvPr/>
        </p:nvSpPr>
        <p:spPr bwMode="gray">
          <a:xfrm>
            <a:off x="105428" y="1110415"/>
            <a:ext cx="3314780" cy="277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Approximate</a:t>
            </a:r>
          </a:p>
          <a:p>
            <a:pPr lvl="1"/>
            <a:r>
              <a:rPr lang="en-US" kern="0" dirty="0" smtClean="0"/>
              <a:t>IGS08(GRS-80) minus NAD 83(2011)</a:t>
            </a:r>
            <a:endParaRPr lang="en-US" kern="0" dirty="0"/>
          </a:p>
        </p:txBody>
      </p:sp>
      <p:pic>
        <p:nvPicPr>
          <p:cNvPr id="1026" name="Picture 2" descr="C:\Users\dru.smith\AppData\Roaming\SSH\temp\cmtcdlon.nad83_2011.igs08.conus.900.04.enti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"/>
          <a:stretch/>
        </p:blipFill>
        <p:spPr bwMode="auto">
          <a:xfrm>
            <a:off x="2400223" y="3020204"/>
            <a:ext cx="2286078" cy="15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u.smith\AppData\Roaming\SSH\temp\cmtcdlat.nad83_2011.igs08.conus.900.04.enti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"/>
          <a:stretch/>
        </p:blipFill>
        <p:spPr bwMode="auto">
          <a:xfrm>
            <a:off x="0" y="3020204"/>
            <a:ext cx="2277208" cy="15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 bwMode="gray">
          <a:xfrm>
            <a:off x="0" y="2697658"/>
            <a:ext cx="561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1600" b="1" dirty="0" err="1" smtClean="0"/>
              <a:t>Lat</a:t>
            </a:r>
            <a:r>
              <a:rPr lang="en-US" sz="1600" b="1" dirty="0" smtClean="0"/>
              <a:t>: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2473570" y="2680781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1600" b="1" dirty="0" smtClean="0"/>
              <a:t>Lon:</a:t>
            </a:r>
          </a:p>
        </p:txBody>
      </p:sp>
    </p:spTree>
    <p:extLst>
      <p:ext uri="{BB962C8B-B14F-4D97-AF65-F5344CB8AC3E}">
        <p14:creationId xmlns:p14="http://schemas.microsoft.com/office/powerpoint/2010/main" val="12229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NAD 83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Access and definition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Primary: CORS</a:t>
            </a:r>
          </a:p>
          <a:p>
            <a:pPr lvl="1"/>
            <a:r>
              <a:rPr lang="en-US" dirty="0"/>
              <a:t>Continuous monitoring</a:t>
            </a:r>
          </a:p>
          <a:p>
            <a:pPr lvl="1"/>
            <a:r>
              <a:rPr lang="en-US" dirty="0"/>
              <a:t>OPUS</a:t>
            </a:r>
          </a:p>
          <a:p>
            <a:pPr lvl="1"/>
            <a:r>
              <a:rPr lang="en-US" dirty="0"/>
              <a:t>IGS coordinates</a:t>
            </a:r>
          </a:p>
          <a:p>
            <a:pPr lvl="2"/>
            <a:r>
              <a:rPr lang="en-US" dirty="0"/>
              <a:t>Transformable to any national reference frame chosen for 2022</a:t>
            </a:r>
          </a:p>
          <a:p>
            <a:pPr lvl="1"/>
            <a:r>
              <a:rPr lang="en-US" dirty="0"/>
              <a:t>Static Surveys</a:t>
            </a:r>
          </a:p>
          <a:p>
            <a:pPr lvl="1"/>
            <a:r>
              <a:rPr lang="en-US" dirty="0"/>
              <a:t>RTK/RTN</a:t>
            </a:r>
          </a:p>
          <a:p>
            <a:pPr lvl="2"/>
            <a:r>
              <a:rPr lang="en-US" dirty="0"/>
              <a:t>Validation service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 smtClean="0"/>
              <a:t>Secondary:  Passive</a:t>
            </a:r>
          </a:p>
          <a:p>
            <a:pPr lvl="1"/>
            <a:r>
              <a:rPr lang="en-US" dirty="0"/>
              <a:t>Time-tagged coordinates</a:t>
            </a:r>
          </a:p>
          <a:p>
            <a:pPr lvl="1"/>
            <a:r>
              <a:rPr lang="en-US" dirty="0"/>
              <a:t>Will reflect each occupation of the mark</a:t>
            </a:r>
          </a:p>
          <a:p>
            <a:pPr lvl="1"/>
            <a:r>
              <a:rPr lang="en-US" dirty="0"/>
              <a:t>Will </a:t>
            </a:r>
            <a:r>
              <a:rPr lang="en-US" i="1" dirty="0" smtClean="0"/>
              <a:t>generally</a:t>
            </a:r>
            <a:r>
              <a:rPr lang="en-US" dirty="0" smtClean="0"/>
              <a:t> </a:t>
            </a:r>
            <a:r>
              <a:rPr lang="en-US" dirty="0"/>
              <a:t>not be accepted as “fixed control” in surveys turned in to 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geodesy.cwu.edu/graphics/install/mon_shortdr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9571"/>
            <a:ext cx="994791" cy="11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.amazonaws.com/gs-waymarking-images/528060ee-3a15-4a52-adaa-4ef4af9acf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93" y="790162"/>
            <a:ext cx="1428107" cy="11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new frames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“Plate fixed +” … announcement coming soon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 smtClean="0"/>
              <a:t>Deformational velocities will be modeled separately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Plate rotations will tie the new terrestrial reference frames of 2022 to the IGS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Dependencies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Track </a:t>
            </a:r>
            <a:r>
              <a:rPr lang="en-US" dirty="0" err="1" smtClean="0"/>
              <a:t>cors</a:t>
            </a:r>
            <a:r>
              <a:rPr lang="en-US" dirty="0" smtClean="0"/>
              <a:t> and always know where you 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7065" y="1495425"/>
            <a:ext cx="7927838" cy="29146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Surveying to CORS positions at survey epoch</a:t>
            </a:r>
          </a:p>
          <a:p>
            <a:pPr lvl="1"/>
            <a:r>
              <a:rPr lang="en-US" dirty="0" smtClean="0"/>
              <a:t>If we track CORS, we can do this easily</a:t>
            </a:r>
          </a:p>
          <a:p>
            <a:r>
              <a:rPr lang="en-US" dirty="0" smtClean="0"/>
              <a:t>Tectonic rotations</a:t>
            </a:r>
          </a:p>
          <a:p>
            <a:pPr lvl="1"/>
            <a:r>
              <a:rPr lang="en-US" dirty="0" smtClean="0"/>
              <a:t>Easily removed for a “good east of the Rockies” solution</a:t>
            </a:r>
          </a:p>
          <a:p>
            <a:pPr lvl="2"/>
            <a:r>
              <a:rPr lang="en-US" dirty="0" err="1" smtClean="0"/>
              <a:t>Lat</a:t>
            </a:r>
            <a:r>
              <a:rPr lang="en-US" dirty="0" smtClean="0"/>
              <a:t>/Lon only</a:t>
            </a:r>
          </a:p>
          <a:p>
            <a:r>
              <a:rPr lang="en-US" dirty="0" smtClean="0"/>
              <a:t>Residual deformations</a:t>
            </a:r>
          </a:p>
          <a:p>
            <a:pPr lvl="1"/>
            <a:r>
              <a:rPr lang="en-US" dirty="0" smtClean="0"/>
              <a:t>Can be modeled many ways and provided for cross-epoch checking between surveys</a:t>
            </a:r>
          </a:p>
          <a:p>
            <a:pPr lvl="2"/>
            <a:r>
              <a:rPr lang="en-US" dirty="0" smtClean="0"/>
              <a:t>3-D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 2 of 5:  Replace NAVD 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NAVD 88</a:t>
            </a:r>
            <a:endParaRPr lang="en-US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1289050" y="3043820"/>
            <a:ext cx="7324725" cy="508000"/>
          </a:xfrm>
          <a:custGeom>
            <a:avLst/>
            <a:gdLst>
              <a:gd name="T0" fmla="*/ 0 w 4614"/>
              <a:gd name="T1" fmla="*/ 2147483647 h 320"/>
              <a:gd name="T2" fmla="*/ 2147483647 w 4614"/>
              <a:gd name="T3" fmla="*/ 2147483647 h 320"/>
              <a:gd name="T4" fmla="*/ 2147483647 w 4614"/>
              <a:gd name="T5" fmla="*/ 2147483647 h 320"/>
              <a:gd name="T6" fmla="*/ 2147483647 w 4614"/>
              <a:gd name="T7" fmla="*/ 2147483647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4614"/>
              <a:gd name="T13" fmla="*/ 0 h 320"/>
              <a:gd name="T14" fmla="*/ 4614 w 4614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14" h="320">
                <a:moveTo>
                  <a:pt x="0" y="276"/>
                </a:moveTo>
                <a:cubicBezTo>
                  <a:pt x="230" y="138"/>
                  <a:pt x="461" y="0"/>
                  <a:pt x="942" y="6"/>
                </a:cubicBezTo>
                <a:cubicBezTo>
                  <a:pt x="1423" y="12"/>
                  <a:pt x="2274" y="306"/>
                  <a:pt x="2886" y="313"/>
                </a:cubicBezTo>
                <a:cubicBezTo>
                  <a:pt x="3498" y="320"/>
                  <a:pt x="4056" y="185"/>
                  <a:pt x="4614" y="50"/>
                </a:cubicBezTo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1374775" y="686382"/>
            <a:ext cx="7229475" cy="1171575"/>
          </a:xfrm>
          <a:custGeom>
            <a:avLst/>
            <a:gdLst>
              <a:gd name="T0" fmla="*/ 2147483647 w 4554"/>
              <a:gd name="T1" fmla="*/ 2147483647 h 738"/>
              <a:gd name="T2" fmla="*/ 2147483647 w 4554"/>
              <a:gd name="T3" fmla="*/ 2147483647 h 738"/>
              <a:gd name="T4" fmla="*/ 2147483647 w 4554"/>
              <a:gd name="T5" fmla="*/ 2147483647 h 738"/>
              <a:gd name="T6" fmla="*/ 2147483647 w 4554"/>
              <a:gd name="T7" fmla="*/ 2147483647 h 738"/>
              <a:gd name="T8" fmla="*/ 2147483647 w 4554"/>
              <a:gd name="T9" fmla="*/ 2147483647 h 738"/>
              <a:gd name="T10" fmla="*/ 2147483647 w 4554"/>
              <a:gd name="T11" fmla="*/ 2147483647 h 738"/>
              <a:gd name="T12" fmla="*/ 2147483647 w 4554"/>
              <a:gd name="T13" fmla="*/ 2147483647 h 738"/>
              <a:gd name="T14" fmla="*/ 2147483647 w 4554"/>
              <a:gd name="T15" fmla="*/ 2147483647 h 738"/>
              <a:gd name="T16" fmla="*/ 2147483647 w 4554"/>
              <a:gd name="T17" fmla="*/ 2147483647 h 738"/>
              <a:gd name="T18" fmla="*/ 2147483647 w 4554"/>
              <a:gd name="T19" fmla="*/ 2147483647 h 738"/>
              <a:gd name="T20" fmla="*/ 2147483647 w 4554"/>
              <a:gd name="T21" fmla="*/ 2147483647 h 738"/>
              <a:gd name="T22" fmla="*/ 2147483647 w 4554"/>
              <a:gd name="T23" fmla="*/ 2147483647 h 738"/>
              <a:gd name="T24" fmla="*/ 2147483647 w 4554"/>
              <a:gd name="T25" fmla="*/ 2147483647 h 738"/>
              <a:gd name="T26" fmla="*/ 2147483647 w 4554"/>
              <a:gd name="T27" fmla="*/ 2147483647 h 738"/>
              <a:gd name="T28" fmla="*/ 2147483647 w 4554"/>
              <a:gd name="T29" fmla="*/ 2147483647 h 738"/>
              <a:gd name="T30" fmla="*/ 2147483647 w 4554"/>
              <a:gd name="T31" fmla="*/ 2147483647 h 738"/>
              <a:gd name="T32" fmla="*/ 2147483647 w 4554"/>
              <a:gd name="T33" fmla="*/ 2147483647 h 738"/>
              <a:gd name="T34" fmla="*/ 2147483647 w 4554"/>
              <a:gd name="T35" fmla="*/ 2147483647 h 738"/>
              <a:gd name="T36" fmla="*/ 2147483647 w 4554"/>
              <a:gd name="T37" fmla="*/ 2147483647 h 738"/>
              <a:gd name="T38" fmla="*/ 2147483647 w 4554"/>
              <a:gd name="T39" fmla="*/ 2147483647 h 738"/>
              <a:gd name="T40" fmla="*/ 2147483647 w 4554"/>
              <a:gd name="T41" fmla="*/ 2147483647 h 738"/>
              <a:gd name="T42" fmla="*/ 2147483647 w 4554"/>
              <a:gd name="T43" fmla="*/ 2147483647 h 738"/>
              <a:gd name="T44" fmla="*/ 2147483647 w 4554"/>
              <a:gd name="T45" fmla="*/ 2147483647 h 738"/>
              <a:gd name="T46" fmla="*/ 2147483647 w 4554"/>
              <a:gd name="T47" fmla="*/ 2147483647 h 738"/>
              <a:gd name="T48" fmla="*/ 2147483647 w 4554"/>
              <a:gd name="T49" fmla="*/ 2147483647 h 738"/>
              <a:gd name="T50" fmla="*/ 2147483647 w 4554"/>
              <a:gd name="T51" fmla="*/ 2147483647 h 738"/>
              <a:gd name="T52" fmla="*/ 2147483647 w 4554"/>
              <a:gd name="T53" fmla="*/ 2147483647 h 738"/>
              <a:gd name="T54" fmla="*/ 2147483647 w 4554"/>
              <a:gd name="T55" fmla="*/ 2147483647 h 738"/>
              <a:gd name="T56" fmla="*/ 2147483647 w 4554"/>
              <a:gd name="T57" fmla="*/ 2147483647 h 738"/>
              <a:gd name="T58" fmla="*/ 2147483647 w 4554"/>
              <a:gd name="T59" fmla="*/ 2147483647 h 738"/>
              <a:gd name="T60" fmla="*/ 2147483647 w 4554"/>
              <a:gd name="T61" fmla="*/ 2147483647 h 738"/>
              <a:gd name="T62" fmla="*/ 2147483647 w 4554"/>
              <a:gd name="T63" fmla="*/ 2147483647 h 738"/>
              <a:gd name="T64" fmla="*/ 2147483647 w 4554"/>
              <a:gd name="T65" fmla="*/ 2147483647 h 738"/>
              <a:gd name="T66" fmla="*/ 2147483647 w 4554"/>
              <a:gd name="T67" fmla="*/ 2147483647 h 738"/>
              <a:gd name="T68" fmla="*/ 2147483647 w 4554"/>
              <a:gd name="T69" fmla="*/ 2147483647 h 738"/>
              <a:gd name="T70" fmla="*/ 2147483647 w 4554"/>
              <a:gd name="T71" fmla="*/ 2147483647 h 738"/>
              <a:gd name="T72" fmla="*/ 2147483647 w 4554"/>
              <a:gd name="T73" fmla="*/ 2147483647 h 738"/>
              <a:gd name="T74" fmla="*/ 2147483647 w 4554"/>
              <a:gd name="T75" fmla="*/ 2147483647 h 738"/>
              <a:gd name="T76" fmla="*/ 2147483647 w 4554"/>
              <a:gd name="T77" fmla="*/ 2147483647 h 73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54"/>
              <a:gd name="T118" fmla="*/ 0 h 738"/>
              <a:gd name="T119" fmla="*/ 4554 w 4554"/>
              <a:gd name="T120" fmla="*/ 738 h 73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54" h="738">
                <a:moveTo>
                  <a:pt x="0" y="738"/>
                </a:moveTo>
                <a:cubicBezTo>
                  <a:pt x="6" y="719"/>
                  <a:pt x="17" y="701"/>
                  <a:pt x="27" y="684"/>
                </a:cubicBezTo>
                <a:cubicBezTo>
                  <a:pt x="34" y="673"/>
                  <a:pt x="49" y="652"/>
                  <a:pt x="49" y="652"/>
                </a:cubicBezTo>
                <a:cubicBezTo>
                  <a:pt x="56" y="629"/>
                  <a:pt x="108" y="537"/>
                  <a:pt x="140" y="533"/>
                </a:cubicBezTo>
                <a:cubicBezTo>
                  <a:pt x="153" y="531"/>
                  <a:pt x="165" y="530"/>
                  <a:pt x="178" y="528"/>
                </a:cubicBezTo>
                <a:cubicBezTo>
                  <a:pt x="223" y="533"/>
                  <a:pt x="254" y="541"/>
                  <a:pt x="291" y="566"/>
                </a:cubicBezTo>
                <a:cubicBezTo>
                  <a:pt x="315" y="559"/>
                  <a:pt x="325" y="554"/>
                  <a:pt x="339" y="533"/>
                </a:cubicBezTo>
                <a:cubicBezTo>
                  <a:pt x="358" y="546"/>
                  <a:pt x="366" y="551"/>
                  <a:pt x="388" y="544"/>
                </a:cubicBezTo>
                <a:cubicBezTo>
                  <a:pt x="399" y="533"/>
                  <a:pt x="411" y="524"/>
                  <a:pt x="420" y="512"/>
                </a:cubicBezTo>
                <a:cubicBezTo>
                  <a:pt x="430" y="497"/>
                  <a:pt x="439" y="476"/>
                  <a:pt x="452" y="463"/>
                </a:cubicBezTo>
                <a:cubicBezTo>
                  <a:pt x="489" y="427"/>
                  <a:pt x="527" y="411"/>
                  <a:pt x="576" y="399"/>
                </a:cubicBezTo>
                <a:cubicBezTo>
                  <a:pt x="591" y="377"/>
                  <a:pt x="610" y="364"/>
                  <a:pt x="635" y="356"/>
                </a:cubicBezTo>
                <a:cubicBezTo>
                  <a:pt x="650" y="333"/>
                  <a:pt x="712" y="289"/>
                  <a:pt x="738" y="280"/>
                </a:cubicBezTo>
                <a:cubicBezTo>
                  <a:pt x="752" y="257"/>
                  <a:pt x="772" y="246"/>
                  <a:pt x="797" y="237"/>
                </a:cubicBezTo>
                <a:cubicBezTo>
                  <a:pt x="836" y="252"/>
                  <a:pt x="855" y="312"/>
                  <a:pt x="878" y="345"/>
                </a:cubicBezTo>
                <a:cubicBezTo>
                  <a:pt x="880" y="352"/>
                  <a:pt x="880" y="360"/>
                  <a:pt x="883" y="366"/>
                </a:cubicBezTo>
                <a:cubicBezTo>
                  <a:pt x="889" y="378"/>
                  <a:pt x="904" y="399"/>
                  <a:pt x="904" y="399"/>
                </a:cubicBezTo>
                <a:cubicBezTo>
                  <a:pt x="979" y="378"/>
                  <a:pt x="986" y="339"/>
                  <a:pt x="1028" y="280"/>
                </a:cubicBezTo>
                <a:cubicBezTo>
                  <a:pt x="1059" y="236"/>
                  <a:pt x="1101" y="198"/>
                  <a:pt x="1120" y="146"/>
                </a:cubicBezTo>
                <a:cubicBezTo>
                  <a:pt x="1127" y="107"/>
                  <a:pt x="1153" y="81"/>
                  <a:pt x="1174" y="49"/>
                </a:cubicBezTo>
                <a:cubicBezTo>
                  <a:pt x="1186" y="31"/>
                  <a:pt x="1217" y="0"/>
                  <a:pt x="1217" y="0"/>
                </a:cubicBezTo>
                <a:cubicBezTo>
                  <a:pt x="1234" y="56"/>
                  <a:pt x="1254" y="119"/>
                  <a:pt x="1287" y="167"/>
                </a:cubicBezTo>
                <a:cubicBezTo>
                  <a:pt x="1304" y="220"/>
                  <a:pt x="1323" y="273"/>
                  <a:pt x="1346" y="323"/>
                </a:cubicBezTo>
                <a:cubicBezTo>
                  <a:pt x="1355" y="343"/>
                  <a:pt x="1362" y="364"/>
                  <a:pt x="1373" y="383"/>
                </a:cubicBezTo>
                <a:cubicBezTo>
                  <a:pt x="1379" y="394"/>
                  <a:pt x="1394" y="415"/>
                  <a:pt x="1394" y="415"/>
                </a:cubicBezTo>
                <a:cubicBezTo>
                  <a:pt x="1403" y="445"/>
                  <a:pt x="1416" y="489"/>
                  <a:pt x="1443" y="506"/>
                </a:cubicBezTo>
                <a:cubicBezTo>
                  <a:pt x="1446" y="521"/>
                  <a:pt x="1446" y="551"/>
                  <a:pt x="1470" y="555"/>
                </a:cubicBezTo>
                <a:cubicBezTo>
                  <a:pt x="1477" y="556"/>
                  <a:pt x="1495" y="526"/>
                  <a:pt x="1497" y="522"/>
                </a:cubicBezTo>
                <a:cubicBezTo>
                  <a:pt x="1517" y="557"/>
                  <a:pt x="1505" y="533"/>
                  <a:pt x="1524" y="598"/>
                </a:cubicBezTo>
                <a:cubicBezTo>
                  <a:pt x="1529" y="615"/>
                  <a:pt x="1561" y="636"/>
                  <a:pt x="1561" y="636"/>
                </a:cubicBezTo>
                <a:cubicBezTo>
                  <a:pt x="1582" y="621"/>
                  <a:pt x="1581" y="612"/>
                  <a:pt x="1593" y="592"/>
                </a:cubicBezTo>
                <a:cubicBezTo>
                  <a:pt x="1605" y="572"/>
                  <a:pt x="1627" y="556"/>
                  <a:pt x="1642" y="539"/>
                </a:cubicBezTo>
                <a:cubicBezTo>
                  <a:pt x="1670" y="508"/>
                  <a:pt x="1683" y="467"/>
                  <a:pt x="1712" y="436"/>
                </a:cubicBezTo>
                <a:cubicBezTo>
                  <a:pt x="1713" y="432"/>
                  <a:pt x="1720" y="404"/>
                  <a:pt x="1728" y="404"/>
                </a:cubicBezTo>
                <a:cubicBezTo>
                  <a:pt x="1736" y="404"/>
                  <a:pt x="1738" y="415"/>
                  <a:pt x="1744" y="420"/>
                </a:cubicBezTo>
                <a:cubicBezTo>
                  <a:pt x="1749" y="424"/>
                  <a:pt x="1755" y="427"/>
                  <a:pt x="1760" y="431"/>
                </a:cubicBezTo>
                <a:cubicBezTo>
                  <a:pt x="1789" y="429"/>
                  <a:pt x="1819" y="433"/>
                  <a:pt x="1847" y="426"/>
                </a:cubicBezTo>
                <a:cubicBezTo>
                  <a:pt x="1858" y="423"/>
                  <a:pt x="1889" y="385"/>
                  <a:pt x="1900" y="377"/>
                </a:cubicBezTo>
                <a:cubicBezTo>
                  <a:pt x="2008" y="291"/>
                  <a:pt x="1883" y="394"/>
                  <a:pt x="1965" y="334"/>
                </a:cubicBezTo>
                <a:cubicBezTo>
                  <a:pt x="1998" y="310"/>
                  <a:pt x="2027" y="277"/>
                  <a:pt x="2067" y="264"/>
                </a:cubicBezTo>
                <a:cubicBezTo>
                  <a:pt x="2088" y="243"/>
                  <a:pt x="2150" y="221"/>
                  <a:pt x="2180" y="210"/>
                </a:cubicBezTo>
                <a:cubicBezTo>
                  <a:pt x="2185" y="205"/>
                  <a:pt x="2188" y="194"/>
                  <a:pt x="2196" y="194"/>
                </a:cubicBezTo>
                <a:cubicBezTo>
                  <a:pt x="2209" y="194"/>
                  <a:pt x="2224" y="234"/>
                  <a:pt x="2229" y="243"/>
                </a:cubicBezTo>
                <a:cubicBezTo>
                  <a:pt x="2254" y="288"/>
                  <a:pt x="2265" y="344"/>
                  <a:pt x="2320" y="361"/>
                </a:cubicBezTo>
                <a:cubicBezTo>
                  <a:pt x="2335" y="351"/>
                  <a:pt x="2341" y="346"/>
                  <a:pt x="2358" y="339"/>
                </a:cubicBezTo>
                <a:cubicBezTo>
                  <a:pt x="2368" y="335"/>
                  <a:pt x="2390" y="329"/>
                  <a:pt x="2390" y="329"/>
                </a:cubicBezTo>
                <a:cubicBezTo>
                  <a:pt x="2404" y="365"/>
                  <a:pt x="2404" y="416"/>
                  <a:pt x="2428" y="447"/>
                </a:cubicBezTo>
                <a:cubicBezTo>
                  <a:pt x="2451" y="477"/>
                  <a:pt x="2482" y="498"/>
                  <a:pt x="2503" y="528"/>
                </a:cubicBezTo>
                <a:cubicBezTo>
                  <a:pt x="2537" y="504"/>
                  <a:pt x="2592" y="456"/>
                  <a:pt x="2622" y="426"/>
                </a:cubicBezTo>
                <a:cubicBezTo>
                  <a:pt x="2628" y="400"/>
                  <a:pt x="2647" y="371"/>
                  <a:pt x="2670" y="356"/>
                </a:cubicBezTo>
                <a:cubicBezTo>
                  <a:pt x="2679" y="332"/>
                  <a:pt x="2698" y="310"/>
                  <a:pt x="2719" y="296"/>
                </a:cubicBezTo>
                <a:cubicBezTo>
                  <a:pt x="2721" y="287"/>
                  <a:pt x="2719" y="277"/>
                  <a:pt x="2724" y="269"/>
                </a:cubicBezTo>
                <a:cubicBezTo>
                  <a:pt x="2727" y="264"/>
                  <a:pt x="2736" y="264"/>
                  <a:pt x="2740" y="259"/>
                </a:cubicBezTo>
                <a:cubicBezTo>
                  <a:pt x="2766" y="228"/>
                  <a:pt x="2776" y="190"/>
                  <a:pt x="2805" y="162"/>
                </a:cubicBezTo>
                <a:cubicBezTo>
                  <a:pt x="2815" y="131"/>
                  <a:pt x="2839" y="125"/>
                  <a:pt x="2864" y="108"/>
                </a:cubicBezTo>
                <a:cubicBezTo>
                  <a:pt x="2948" y="128"/>
                  <a:pt x="2962" y="297"/>
                  <a:pt x="3047" y="323"/>
                </a:cubicBezTo>
                <a:cubicBezTo>
                  <a:pt x="3104" y="312"/>
                  <a:pt x="3105" y="356"/>
                  <a:pt x="3133" y="393"/>
                </a:cubicBezTo>
                <a:cubicBezTo>
                  <a:pt x="3146" y="410"/>
                  <a:pt x="3163" y="425"/>
                  <a:pt x="3176" y="442"/>
                </a:cubicBezTo>
                <a:cubicBezTo>
                  <a:pt x="3192" y="465"/>
                  <a:pt x="3200" y="485"/>
                  <a:pt x="3225" y="501"/>
                </a:cubicBezTo>
                <a:cubicBezTo>
                  <a:pt x="3246" y="534"/>
                  <a:pt x="3280" y="553"/>
                  <a:pt x="3316" y="566"/>
                </a:cubicBezTo>
                <a:cubicBezTo>
                  <a:pt x="3332" y="562"/>
                  <a:pt x="3350" y="563"/>
                  <a:pt x="3365" y="555"/>
                </a:cubicBezTo>
                <a:cubicBezTo>
                  <a:pt x="3408" y="532"/>
                  <a:pt x="3447" y="500"/>
                  <a:pt x="3494" y="485"/>
                </a:cubicBezTo>
                <a:cubicBezTo>
                  <a:pt x="3523" y="505"/>
                  <a:pt x="3529" y="540"/>
                  <a:pt x="3558" y="560"/>
                </a:cubicBezTo>
                <a:cubicBezTo>
                  <a:pt x="3579" y="591"/>
                  <a:pt x="3598" y="581"/>
                  <a:pt x="3634" y="576"/>
                </a:cubicBezTo>
                <a:cubicBezTo>
                  <a:pt x="3668" y="565"/>
                  <a:pt x="3691" y="542"/>
                  <a:pt x="3720" y="522"/>
                </a:cubicBezTo>
                <a:cubicBezTo>
                  <a:pt x="3725" y="513"/>
                  <a:pt x="3730" y="504"/>
                  <a:pt x="3736" y="496"/>
                </a:cubicBezTo>
                <a:cubicBezTo>
                  <a:pt x="3742" y="488"/>
                  <a:pt x="3752" y="482"/>
                  <a:pt x="3758" y="474"/>
                </a:cubicBezTo>
                <a:cubicBezTo>
                  <a:pt x="3765" y="464"/>
                  <a:pt x="3767" y="452"/>
                  <a:pt x="3774" y="442"/>
                </a:cubicBezTo>
                <a:cubicBezTo>
                  <a:pt x="3808" y="391"/>
                  <a:pt x="3850" y="346"/>
                  <a:pt x="3887" y="296"/>
                </a:cubicBezTo>
                <a:cubicBezTo>
                  <a:pt x="3908" y="267"/>
                  <a:pt x="3922" y="229"/>
                  <a:pt x="3957" y="221"/>
                </a:cubicBezTo>
                <a:cubicBezTo>
                  <a:pt x="3998" y="229"/>
                  <a:pt x="4006" y="254"/>
                  <a:pt x="4037" y="275"/>
                </a:cubicBezTo>
                <a:cubicBezTo>
                  <a:pt x="4077" y="339"/>
                  <a:pt x="4031" y="275"/>
                  <a:pt x="4075" y="313"/>
                </a:cubicBezTo>
                <a:cubicBezTo>
                  <a:pt x="4106" y="340"/>
                  <a:pt x="4118" y="362"/>
                  <a:pt x="4161" y="372"/>
                </a:cubicBezTo>
                <a:cubicBezTo>
                  <a:pt x="4177" y="370"/>
                  <a:pt x="4194" y="370"/>
                  <a:pt x="4210" y="366"/>
                </a:cubicBezTo>
                <a:cubicBezTo>
                  <a:pt x="4233" y="360"/>
                  <a:pt x="4256" y="341"/>
                  <a:pt x="4280" y="334"/>
                </a:cubicBezTo>
                <a:cubicBezTo>
                  <a:pt x="4312" y="344"/>
                  <a:pt x="4340" y="368"/>
                  <a:pt x="4366" y="388"/>
                </a:cubicBezTo>
                <a:cubicBezTo>
                  <a:pt x="4376" y="396"/>
                  <a:pt x="4387" y="402"/>
                  <a:pt x="4398" y="409"/>
                </a:cubicBezTo>
                <a:cubicBezTo>
                  <a:pt x="4403" y="413"/>
                  <a:pt x="4414" y="420"/>
                  <a:pt x="4414" y="420"/>
                </a:cubicBezTo>
                <a:cubicBezTo>
                  <a:pt x="4446" y="467"/>
                  <a:pt x="4501" y="453"/>
                  <a:pt x="4554" y="45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4357688" y="1148345"/>
            <a:ext cx="355600" cy="2162175"/>
          </a:xfrm>
          <a:custGeom>
            <a:avLst/>
            <a:gdLst>
              <a:gd name="T0" fmla="*/ 0 w 224"/>
              <a:gd name="T1" fmla="*/ 2147483647 h 1362"/>
              <a:gd name="T2" fmla="*/ 2147483647 w 224"/>
              <a:gd name="T3" fmla="*/ 2147483647 h 1362"/>
              <a:gd name="T4" fmla="*/ 2147483647 w 224"/>
              <a:gd name="T5" fmla="*/ 0 h 1362"/>
              <a:gd name="T6" fmla="*/ 0 60000 65536"/>
              <a:gd name="T7" fmla="*/ 0 60000 65536"/>
              <a:gd name="T8" fmla="*/ 0 60000 65536"/>
              <a:gd name="T9" fmla="*/ 0 w 224"/>
              <a:gd name="T10" fmla="*/ 0 h 1362"/>
              <a:gd name="T11" fmla="*/ 224 w 224"/>
              <a:gd name="T12" fmla="*/ 1362 h 1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1362">
                <a:moveTo>
                  <a:pt x="0" y="1362"/>
                </a:moveTo>
                <a:cubicBezTo>
                  <a:pt x="87" y="1179"/>
                  <a:pt x="174" y="997"/>
                  <a:pt x="199" y="770"/>
                </a:cubicBezTo>
                <a:cubicBezTo>
                  <a:pt x="224" y="543"/>
                  <a:pt x="187" y="271"/>
                  <a:pt x="151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760913" y="2113545"/>
            <a:ext cx="33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546600" y="1095957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63550" y="1567445"/>
            <a:ext cx="942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Earth’s</a:t>
            </a:r>
          </a:p>
          <a:p>
            <a:r>
              <a:rPr lang="en-US"/>
              <a:t>Surface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74638" y="3497845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Geoid</a:t>
            </a:r>
          </a:p>
        </p:txBody>
      </p:sp>
      <p:sp>
        <p:nvSpPr>
          <p:cNvPr id="41" name="Freeform 11"/>
          <p:cNvSpPr>
            <a:spLocks/>
          </p:cNvSpPr>
          <p:nvPr/>
        </p:nvSpPr>
        <p:spPr bwMode="auto">
          <a:xfrm>
            <a:off x="1039813" y="2580270"/>
            <a:ext cx="7324725" cy="260350"/>
          </a:xfrm>
          <a:custGeom>
            <a:avLst/>
            <a:gdLst>
              <a:gd name="T0" fmla="*/ 0 w 4614"/>
              <a:gd name="T1" fmla="*/ 2147483647 h 320"/>
              <a:gd name="T2" fmla="*/ 2147483647 w 4614"/>
              <a:gd name="T3" fmla="*/ 2147483647 h 320"/>
              <a:gd name="T4" fmla="*/ 2147483647 w 4614"/>
              <a:gd name="T5" fmla="*/ 2147483647 h 320"/>
              <a:gd name="T6" fmla="*/ 2147483647 w 4614"/>
              <a:gd name="T7" fmla="*/ 2147483647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4614"/>
              <a:gd name="T13" fmla="*/ 0 h 320"/>
              <a:gd name="T14" fmla="*/ 4614 w 4614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14" h="320">
                <a:moveTo>
                  <a:pt x="0" y="276"/>
                </a:moveTo>
                <a:cubicBezTo>
                  <a:pt x="230" y="138"/>
                  <a:pt x="461" y="0"/>
                  <a:pt x="942" y="6"/>
                </a:cubicBezTo>
                <a:cubicBezTo>
                  <a:pt x="1423" y="12"/>
                  <a:pt x="2274" y="306"/>
                  <a:pt x="2886" y="313"/>
                </a:cubicBezTo>
                <a:cubicBezTo>
                  <a:pt x="3498" y="320"/>
                  <a:pt x="4056" y="185"/>
                  <a:pt x="4614" y="50"/>
                </a:cubicBezTo>
              </a:path>
            </a:pathLst>
          </a:custGeom>
          <a:noFill/>
          <a:ln w="38100" cap="rnd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 rot="-395121">
            <a:off x="6210300" y="2280232"/>
            <a:ext cx="261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NAVD 88 reference level</a:t>
            </a:r>
          </a:p>
        </p:txBody>
      </p:sp>
      <p:sp>
        <p:nvSpPr>
          <p:cNvPr id="43" name="Freeform 13"/>
          <p:cNvSpPr>
            <a:spLocks/>
          </p:cNvSpPr>
          <p:nvPr/>
        </p:nvSpPr>
        <p:spPr bwMode="auto">
          <a:xfrm>
            <a:off x="4579938" y="1156282"/>
            <a:ext cx="50800" cy="1616075"/>
          </a:xfrm>
          <a:custGeom>
            <a:avLst/>
            <a:gdLst>
              <a:gd name="T0" fmla="*/ 0 w 32"/>
              <a:gd name="T1" fmla="*/ 2147483647 h 1018"/>
              <a:gd name="T2" fmla="*/ 2147483647 w 32"/>
              <a:gd name="T3" fmla="*/ 2147483647 h 1018"/>
              <a:gd name="T4" fmla="*/ 0 w 32"/>
              <a:gd name="T5" fmla="*/ 0 h 1018"/>
              <a:gd name="T6" fmla="*/ 0 60000 65536"/>
              <a:gd name="T7" fmla="*/ 0 60000 65536"/>
              <a:gd name="T8" fmla="*/ 0 60000 65536"/>
              <a:gd name="T9" fmla="*/ 0 w 32"/>
              <a:gd name="T10" fmla="*/ 0 h 1018"/>
              <a:gd name="T11" fmla="*/ 32 w 32"/>
              <a:gd name="T12" fmla="*/ 1018 h 10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1018">
                <a:moveTo>
                  <a:pt x="0" y="1018"/>
                </a:moveTo>
                <a:cubicBezTo>
                  <a:pt x="16" y="836"/>
                  <a:pt x="32" y="655"/>
                  <a:pt x="32" y="485"/>
                </a:cubicBezTo>
                <a:cubicBezTo>
                  <a:pt x="32" y="315"/>
                  <a:pt x="16" y="157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135313" y="1821445"/>
            <a:ext cx="1474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H (NAVD 88)</a:t>
            </a:r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1631950" y="2643770"/>
            <a:ext cx="136525" cy="5810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flipH="1">
            <a:off x="5165725" y="2802520"/>
            <a:ext cx="128588" cy="6334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H="1">
            <a:off x="3687763" y="2681870"/>
            <a:ext cx="42862" cy="4857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2344738" y="2612020"/>
            <a:ext cx="58737" cy="469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6419850" y="2824745"/>
            <a:ext cx="25400" cy="6588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8032750" y="2653295"/>
            <a:ext cx="68263" cy="5984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22"/>
          <p:cNvSpPr>
            <a:spLocks/>
          </p:cNvSpPr>
          <p:nvPr/>
        </p:nvSpPr>
        <p:spPr bwMode="auto">
          <a:xfrm>
            <a:off x="1725613" y="3002545"/>
            <a:ext cx="2170112" cy="1308100"/>
          </a:xfrm>
          <a:custGeom>
            <a:avLst/>
            <a:gdLst>
              <a:gd name="T0" fmla="*/ 0 w 1362"/>
              <a:gd name="T1" fmla="*/ 0 h 915"/>
              <a:gd name="T2" fmla="*/ 2147483647 w 1362"/>
              <a:gd name="T3" fmla="*/ 2147483647 h 915"/>
              <a:gd name="T4" fmla="*/ 2147483647 w 1362"/>
              <a:gd name="T5" fmla="*/ 2147483647 h 915"/>
              <a:gd name="T6" fmla="*/ 2147483647 w 1362"/>
              <a:gd name="T7" fmla="*/ 2147483647 h 915"/>
              <a:gd name="T8" fmla="*/ 0 60000 65536"/>
              <a:gd name="T9" fmla="*/ 0 60000 65536"/>
              <a:gd name="T10" fmla="*/ 0 60000 65536"/>
              <a:gd name="T11" fmla="*/ 0 60000 65536"/>
              <a:gd name="T12" fmla="*/ 0 w 1362"/>
              <a:gd name="T13" fmla="*/ 0 h 915"/>
              <a:gd name="T14" fmla="*/ 1362 w 1362"/>
              <a:gd name="T15" fmla="*/ 915 h 9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2" h="915">
                <a:moveTo>
                  <a:pt x="0" y="0"/>
                </a:moveTo>
                <a:cubicBezTo>
                  <a:pt x="153" y="59"/>
                  <a:pt x="307" y="119"/>
                  <a:pt x="350" y="210"/>
                </a:cubicBezTo>
                <a:cubicBezTo>
                  <a:pt x="393" y="301"/>
                  <a:pt x="89" y="432"/>
                  <a:pt x="258" y="549"/>
                </a:cubicBezTo>
                <a:cubicBezTo>
                  <a:pt x="427" y="666"/>
                  <a:pt x="894" y="790"/>
                  <a:pt x="1362" y="9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1922463" y="424445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Errors in NAVD 88 </a:t>
            </a:r>
            <a:r>
              <a:rPr lang="en-US" sz="1100" b="1" dirty="0"/>
              <a:t>:  </a:t>
            </a:r>
            <a:r>
              <a:rPr lang="en-US" sz="1400" b="1" dirty="0"/>
              <a:t>~50 cm </a:t>
            </a:r>
            <a:r>
              <a:rPr lang="en-US" sz="1400" b="1" dirty="0" smtClean="0"/>
              <a:t>average, 100 </a:t>
            </a:r>
            <a:r>
              <a:rPr lang="en-US" sz="1400" b="1" dirty="0"/>
              <a:t>cm CONUS tilt, </a:t>
            </a:r>
          </a:p>
          <a:p>
            <a:r>
              <a:rPr lang="en-US" sz="1400" b="1" dirty="0"/>
              <a:t>                                  1-2 meters </a:t>
            </a:r>
            <a:r>
              <a:rPr lang="en-US" sz="1400" b="1" dirty="0" smtClean="0"/>
              <a:t>average </a:t>
            </a:r>
            <a:r>
              <a:rPr lang="en-US" sz="1400" b="1" dirty="0"/>
              <a:t>in </a:t>
            </a:r>
            <a:r>
              <a:rPr lang="en-US" sz="1400" b="1" dirty="0" smtClean="0"/>
              <a:t>Alaska, NO </a:t>
            </a:r>
            <a:r>
              <a:rPr lang="en-US" sz="1400" b="1" dirty="0"/>
              <a:t>tracking</a:t>
            </a:r>
          </a:p>
        </p:txBody>
      </p:sp>
      <p:sp>
        <p:nvSpPr>
          <p:cNvPr id="53" name="Freeform 24"/>
          <p:cNvSpPr>
            <a:spLocks/>
          </p:cNvSpPr>
          <p:nvPr/>
        </p:nvSpPr>
        <p:spPr bwMode="auto">
          <a:xfrm>
            <a:off x="2314575" y="2745370"/>
            <a:ext cx="1666875" cy="1504950"/>
          </a:xfrm>
          <a:custGeom>
            <a:avLst/>
            <a:gdLst>
              <a:gd name="T0" fmla="*/ 2147483647 w 1050"/>
              <a:gd name="T1" fmla="*/ 2147483647 h 948"/>
              <a:gd name="T2" fmla="*/ 2147483647 w 1050"/>
              <a:gd name="T3" fmla="*/ 2147483647 h 948"/>
              <a:gd name="T4" fmla="*/ 2147483647 w 1050"/>
              <a:gd name="T5" fmla="*/ 2147483647 h 948"/>
              <a:gd name="T6" fmla="*/ 2147483647 w 1050"/>
              <a:gd name="T7" fmla="*/ 2147483647 h 948"/>
              <a:gd name="T8" fmla="*/ 2147483647 w 1050"/>
              <a:gd name="T9" fmla="*/ 2147483647 h 9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0"/>
              <a:gd name="T16" fmla="*/ 0 h 948"/>
              <a:gd name="T17" fmla="*/ 1050 w 1050"/>
              <a:gd name="T18" fmla="*/ 948 h 9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0" h="948">
                <a:moveTo>
                  <a:pt x="38" y="81"/>
                </a:moveTo>
                <a:cubicBezTo>
                  <a:pt x="19" y="70"/>
                  <a:pt x="0" y="60"/>
                  <a:pt x="70" y="60"/>
                </a:cubicBezTo>
                <a:cubicBezTo>
                  <a:pt x="140" y="60"/>
                  <a:pt x="421" y="0"/>
                  <a:pt x="458" y="81"/>
                </a:cubicBezTo>
                <a:cubicBezTo>
                  <a:pt x="495" y="162"/>
                  <a:pt x="192" y="399"/>
                  <a:pt x="291" y="544"/>
                </a:cubicBezTo>
                <a:cubicBezTo>
                  <a:pt x="390" y="689"/>
                  <a:pt x="720" y="818"/>
                  <a:pt x="1050" y="9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25"/>
          <p:cNvSpPr>
            <a:spLocks/>
          </p:cNvSpPr>
          <p:nvPr/>
        </p:nvSpPr>
        <p:spPr bwMode="auto">
          <a:xfrm>
            <a:off x="3668713" y="2937457"/>
            <a:ext cx="406400" cy="1235075"/>
          </a:xfrm>
          <a:custGeom>
            <a:avLst/>
            <a:gdLst>
              <a:gd name="T0" fmla="*/ 2147483647 w 256"/>
              <a:gd name="T1" fmla="*/ 2147483647 h 778"/>
              <a:gd name="T2" fmla="*/ 2147483647 w 256"/>
              <a:gd name="T3" fmla="*/ 2147483647 h 778"/>
              <a:gd name="T4" fmla="*/ 2147483647 w 256"/>
              <a:gd name="T5" fmla="*/ 2147483647 h 778"/>
              <a:gd name="T6" fmla="*/ 2147483647 w 256"/>
              <a:gd name="T7" fmla="*/ 2147483647 h 778"/>
              <a:gd name="T8" fmla="*/ 0 60000 65536"/>
              <a:gd name="T9" fmla="*/ 0 60000 65536"/>
              <a:gd name="T10" fmla="*/ 0 60000 65536"/>
              <a:gd name="T11" fmla="*/ 0 60000 65536"/>
              <a:gd name="T12" fmla="*/ 0 w 256"/>
              <a:gd name="T13" fmla="*/ 0 h 778"/>
              <a:gd name="T14" fmla="*/ 256 w 256"/>
              <a:gd name="T15" fmla="*/ 778 h 7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" h="778">
                <a:moveTo>
                  <a:pt x="19" y="25"/>
                </a:moveTo>
                <a:cubicBezTo>
                  <a:pt x="111" y="12"/>
                  <a:pt x="204" y="0"/>
                  <a:pt x="202" y="73"/>
                </a:cubicBezTo>
                <a:cubicBezTo>
                  <a:pt x="200" y="146"/>
                  <a:pt x="0" y="344"/>
                  <a:pt x="9" y="461"/>
                </a:cubicBezTo>
                <a:cubicBezTo>
                  <a:pt x="18" y="578"/>
                  <a:pt x="137" y="678"/>
                  <a:pt x="256" y="7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4579938" y="3097795"/>
            <a:ext cx="1328737" cy="1135062"/>
          </a:xfrm>
          <a:custGeom>
            <a:avLst/>
            <a:gdLst>
              <a:gd name="T0" fmla="*/ 2147483647 w 837"/>
              <a:gd name="T1" fmla="*/ 2147483647 h 715"/>
              <a:gd name="T2" fmla="*/ 2147483647 w 837"/>
              <a:gd name="T3" fmla="*/ 2147483647 h 715"/>
              <a:gd name="T4" fmla="*/ 0 w 837"/>
              <a:gd name="T5" fmla="*/ 2147483647 h 715"/>
              <a:gd name="T6" fmla="*/ 0 60000 65536"/>
              <a:gd name="T7" fmla="*/ 0 60000 65536"/>
              <a:gd name="T8" fmla="*/ 0 60000 65536"/>
              <a:gd name="T9" fmla="*/ 0 w 837"/>
              <a:gd name="T10" fmla="*/ 0 h 715"/>
              <a:gd name="T11" fmla="*/ 837 w 837"/>
              <a:gd name="T12" fmla="*/ 715 h 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7" h="715">
                <a:moveTo>
                  <a:pt x="404" y="5"/>
                </a:moveTo>
                <a:cubicBezTo>
                  <a:pt x="620" y="2"/>
                  <a:pt x="837" y="0"/>
                  <a:pt x="770" y="118"/>
                </a:cubicBezTo>
                <a:cubicBezTo>
                  <a:pt x="703" y="236"/>
                  <a:pt x="351" y="475"/>
                  <a:pt x="0" y="7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29"/>
          <p:cNvSpPr>
            <a:spLocks/>
          </p:cNvSpPr>
          <p:nvPr/>
        </p:nvSpPr>
        <p:spPr bwMode="auto">
          <a:xfrm>
            <a:off x="5468938" y="3115257"/>
            <a:ext cx="979487" cy="1100138"/>
          </a:xfrm>
          <a:custGeom>
            <a:avLst/>
            <a:gdLst>
              <a:gd name="T0" fmla="*/ 2147483647 w 617"/>
              <a:gd name="T1" fmla="*/ 2147483647 h 693"/>
              <a:gd name="T2" fmla="*/ 2147483647 w 617"/>
              <a:gd name="T3" fmla="*/ 2147483647 h 693"/>
              <a:gd name="T4" fmla="*/ 2147483647 w 617"/>
              <a:gd name="T5" fmla="*/ 2147483647 h 693"/>
              <a:gd name="T6" fmla="*/ 0 w 617"/>
              <a:gd name="T7" fmla="*/ 2147483647 h 693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693"/>
              <a:gd name="T14" fmla="*/ 617 w 617"/>
              <a:gd name="T15" fmla="*/ 693 h 6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693">
                <a:moveTo>
                  <a:pt x="603" y="15"/>
                </a:moveTo>
                <a:cubicBezTo>
                  <a:pt x="610" y="7"/>
                  <a:pt x="617" y="0"/>
                  <a:pt x="576" y="31"/>
                </a:cubicBezTo>
                <a:cubicBezTo>
                  <a:pt x="535" y="62"/>
                  <a:pt x="451" y="93"/>
                  <a:pt x="355" y="203"/>
                </a:cubicBezTo>
                <a:cubicBezTo>
                  <a:pt x="259" y="313"/>
                  <a:pt x="59" y="610"/>
                  <a:pt x="0" y="6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6211888" y="2959682"/>
            <a:ext cx="1854200" cy="1247775"/>
          </a:xfrm>
          <a:custGeom>
            <a:avLst/>
            <a:gdLst>
              <a:gd name="T0" fmla="*/ 2147483647 w 1168"/>
              <a:gd name="T1" fmla="*/ 0 h 786"/>
              <a:gd name="T2" fmla="*/ 2147483647 w 1168"/>
              <a:gd name="T3" fmla="*/ 2147483647 h 786"/>
              <a:gd name="T4" fmla="*/ 0 w 1168"/>
              <a:gd name="T5" fmla="*/ 2147483647 h 786"/>
              <a:gd name="T6" fmla="*/ 0 60000 65536"/>
              <a:gd name="T7" fmla="*/ 0 60000 65536"/>
              <a:gd name="T8" fmla="*/ 0 60000 65536"/>
              <a:gd name="T9" fmla="*/ 0 w 1168"/>
              <a:gd name="T10" fmla="*/ 0 h 786"/>
              <a:gd name="T11" fmla="*/ 1168 w 1168"/>
              <a:gd name="T12" fmla="*/ 786 h 7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8" h="786">
                <a:moveTo>
                  <a:pt x="1168" y="0"/>
                </a:moveTo>
                <a:cubicBezTo>
                  <a:pt x="999" y="15"/>
                  <a:pt x="830" y="31"/>
                  <a:pt x="635" y="162"/>
                </a:cubicBezTo>
                <a:cubicBezTo>
                  <a:pt x="440" y="293"/>
                  <a:pt x="106" y="681"/>
                  <a:pt x="0" y="7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Introduction:  About the NSRS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NAVD 88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Changing from a </a:t>
            </a:r>
            <a:r>
              <a:rPr lang="en-US" u="sng" dirty="0"/>
              <a:t>leveling-based</a:t>
            </a:r>
            <a:r>
              <a:rPr lang="en-US" dirty="0"/>
              <a:t> to a </a:t>
            </a:r>
            <a:r>
              <a:rPr lang="en-US" u="sng" dirty="0"/>
              <a:t>geoid/GNSS-based</a:t>
            </a:r>
            <a:r>
              <a:rPr lang="en-US" dirty="0"/>
              <a:t> vertical datum</a:t>
            </a:r>
          </a:p>
          <a:p>
            <a:endParaRPr lang="en-US" dirty="0"/>
          </a:p>
          <a:p>
            <a:r>
              <a:rPr lang="en-US" dirty="0"/>
              <a:t>Biggest requirement:  An updated,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accurate</a:t>
            </a:r>
            <a:r>
              <a:rPr lang="en-US" dirty="0"/>
              <a:t>, nationwide gravity survey</a:t>
            </a:r>
          </a:p>
          <a:p>
            <a:pPr lvl="1"/>
            <a:r>
              <a:rPr lang="en-US" dirty="0"/>
              <a:t>Airborne</a:t>
            </a:r>
          </a:p>
          <a:p>
            <a:pPr lvl="1"/>
            <a:r>
              <a:rPr lang="en-US" dirty="0"/>
              <a:t>GRAV-D</a:t>
            </a:r>
            <a:r>
              <a:rPr lang="en-US" dirty="0" smtClean="0"/>
              <a:t>!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ravity for the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edefinition of the 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merican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ertical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atum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2821" y="1390258"/>
            <a:ext cx="2445911" cy="32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9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GRAV-D Coverage</a:t>
            </a:r>
            <a:endParaRPr lang="en-US" dirty="0"/>
          </a:p>
        </p:txBody>
      </p:sp>
      <p:pic>
        <p:nvPicPr>
          <p:cNvPr id="30" name="Picture 2" descr="political-world-map-2007 -2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216"/>
            <a:ext cx="6858000" cy="375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158749" y="2399192"/>
            <a:ext cx="1098552" cy="1190171"/>
            <a:chOff x="158749" y="2399192"/>
            <a:chExt cx="1098552" cy="1190171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 rot="3476790">
              <a:off x="87709" y="2470232"/>
              <a:ext cx="545306" cy="403225"/>
            </a:xfrm>
            <a:custGeom>
              <a:avLst/>
              <a:gdLst>
                <a:gd name="T0" fmla="*/ 998 w 334"/>
                <a:gd name="T1" fmla="*/ 232 h 254"/>
                <a:gd name="T2" fmla="*/ 2197 w 334"/>
                <a:gd name="T3" fmla="*/ 46 h 254"/>
                <a:gd name="T4" fmla="*/ 839 w 334"/>
                <a:gd name="T5" fmla="*/ 22 h 254"/>
                <a:gd name="T6" fmla="*/ 40 w 334"/>
                <a:gd name="T7" fmla="*/ 178 h 254"/>
                <a:gd name="T8" fmla="*/ 998 w 334"/>
                <a:gd name="T9" fmla="*/ 232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254"/>
                <a:gd name="T17" fmla="*/ 334 w 334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254">
                  <a:moveTo>
                    <a:pt x="150" y="232"/>
                  </a:moveTo>
                  <a:cubicBezTo>
                    <a:pt x="204" y="210"/>
                    <a:pt x="334" y="81"/>
                    <a:pt x="330" y="46"/>
                  </a:cubicBezTo>
                  <a:cubicBezTo>
                    <a:pt x="326" y="11"/>
                    <a:pt x="180" y="0"/>
                    <a:pt x="126" y="22"/>
                  </a:cubicBezTo>
                  <a:cubicBezTo>
                    <a:pt x="72" y="44"/>
                    <a:pt x="0" y="147"/>
                    <a:pt x="6" y="178"/>
                  </a:cubicBezTo>
                  <a:cubicBezTo>
                    <a:pt x="12" y="209"/>
                    <a:pt x="96" y="254"/>
                    <a:pt x="150" y="232"/>
                  </a:cubicBezTo>
                  <a:close/>
                </a:path>
              </a:pathLst>
            </a:custGeom>
            <a:pattFill prst="ltDnDiag">
              <a:fgClr>
                <a:schemeClr val="tx1">
                  <a:alpha val="50195"/>
                </a:schemeClr>
              </a:fgClr>
              <a:bgClr>
                <a:schemeClr val="bg1">
                  <a:alpha val="50195"/>
                </a:schemeClr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322263" y="3220031"/>
              <a:ext cx="93503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  <a:cs typeface="Arial" charset="0"/>
                </a:rPr>
                <a:t>Hawaii</a:t>
              </a: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 flipH="1" flipV="1">
              <a:off x="528638" y="2838532"/>
              <a:ext cx="123825" cy="400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8"/>
          <p:cNvGrpSpPr>
            <a:grpSpLocks/>
          </p:cNvGrpSpPr>
          <p:nvPr/>
        </p:nvGrpSpPr>
        <p:grpSpPr bwMode="auto">
          <a:xfrm>
            <a:off x="328088" y="714854"/>
            <a:ext cx="1162050" cy="940594"/>
            <a:chOff x="431" y="490"/>
            <a:chExt cx="732" cy="790"/>
          </a:xfrm>
        </p:grpSpPr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431" y="874"/>
              <a:ext cx="732" cy="406"/>
            </a:xfrm>
            <a:custGeom>
              <a:avLst/>
              <a:gdLst>
                <a:gd name="T0" fmla="*/ 460 w 732"/>
                <a:gd name="T1" fmla="*/ 329 h 406"/>
                <a:gd name="T2" fmla="*/ 473 w 732"/>
                <a:gd name="T3" fmla="*/ 225 h 406"/>
                <a:gd name="T4" fmla="*/ 294 w 732"/>
                <a:gd name="T5" fmla="*/ 270 h 406"/>
                <a:gd name="T6" fmla="*/ 94 w 732"/>
                <a:gd name="T7" fmla="*/ 356 h 406"/>
                <a:gd name="T8" fmla="*/ 4 w 732"/>
                <a:gd name="T9" fmla="*/ 380 h 406"/>
                <a:gd name="T10" fmla="*/ 71 w 732"/>
                <a:gd name="T11" fmla="*/ 197 h 406"/>
                <a:gd name="T12" fmla="*/ 217 w 732"/>
                <a:gd name="T13" fmla="*/ 155 h 406"/>
                <a:gd name="T14" fmla="*/ 391 w 732"/>
                <a:gd name="T15" fmla="*/ 26 h 406"/>
                <a:gd name="T16" fmla="*/ 667 w 732"/>
                <a:gd name="T17" fmla="*/ 5 h 406"/>
                <a:gd name="T18" fmla="*/ 730 w 732"/>
                <a:gd name="T19" fmla="*/ 56 h 406"/>
                <a:gd name="T20" fmla="*/ 655 w 732"/>
                <a:gd name="T21" fmla="*/ 146 h 406"/>
                <a:gd name="T22" fmla="*/ 591 w 732"/>
                <a:gd name="T23" fmla="*/ 208 h 406"/>
                <a:gd name="T24" fmla="*/ 574 w 732"/>
                <a:gd name="T25" fmla="*/ 347 h 406"/>
                <a:gd name="T26" fmla="*/ 460 w 732"/>
                <a:gd name="T27" fmla="*/ 329 h 4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2"/>
                <a:gd name="T43" fmla="*/ 0 h 406"/>
                <a:gd name="T44" fmla="*/ 732 w 732"/>
                <a:gd name="T45" fmla="*/ 406 h 4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2" h="406">
                  <a:moveTo>
                    <a:pt x="460" y="329"/>
                  </a:moveTo>
                  <a:cubicBezTo>
                    <a:pt x="440" y="316"/>
                    <a:pt x="501" y="235"/>
                    <a:pt x="473" y="225"/>
                  </a:cubicBezTo>
                  <a:cubicBezTo>
                    <a:pt x="445" y="215"/>
                    <a:pt x="357" y="248"/>
                    <a:pt x="294" y="270"/>
                  </a:cubicBezTo>
                  <a:cubicBezTo>
                    <a:pt x="231" y="292"/>
                    <a:pt x="142" y="338"/>
                    <a:pt x="94" y="356"/>
                  </a:cubicBezTo>
                  <a:cubicBezTo>
                    <a:pt x="46" y="374"/>
                    <a:pt x="8" y="406"/>
                    <a:pt x="4" y="380"/>
                  </a:cubicBezTo>
                  <a:cubicBezTo>
                    <a:pt x="0" y="354"/>
                    <a:pt x="35" y="235"/>
                    <a:pt x="71" y="197"/>
                  </a:cubicBezTo>
                  <a:cubicBezTo>
                    <a:pt x="107" y="159"/>
                    <a:pt x="164" y="183"/>
                    <a:pt x="217" y="155"/>
                  </a:cubicBezTo>
                  <a:cubicBezTo>
                    <a:pt x="270" y="127"/>
                    <a:pt x="316" y="51"/>
                    <a:pt x="391" y="26"/>
                  </a:cubicBezTo>
                  <a:cubicBezTo>
                    <a:pt x="466" y="1"/>
                    <a:pt x="611" y="0"/>
                    <a:pt x="667" y="5"/>
                  </a:cubicBezTo>
                  <a:cubicBezTo>
                    <a:pt x="723" y="10"/>
                    <a:pt x="732" y="33"/>
                    <a:pt x="730" y="56"/>
                  </a:cubicBezTo>
                  <a:cubicBezTo>
                    <a:pt x="728" y="79"/>
                    <a:pt x="678" y="121"/>
                    <a:pt x="655" y="146"/>
                  </a:cubicBezTo>
                  <a:cubicBezTo>
                    <a:pt x="632" y="171"/>
                    <a:pt x="604" y="175"/>
                    <a:pt x="591" y="208"/>
                  </a:cubicBezTo>
                  <a:cubicBezTo>
                    <a:pt x="578" y="241"/>
                    <a:pt x="596" y="327"/>
                    <a:pt x="574" y="347"/>
                  </a:cubicBezTo>
                  <a:cubicBezTo>
                    <a:pt x="552" y="367"/>
                    <a:pt x="484" y="333"/>
                    <a:pt x="460" y="329"/>
                  </a:cubicBezTo>
                  <a:close/>
                </a:path>
              </a:pathLst>
            </a:custGeom>
            <a:pattFill prst="ltDnDiag">
              <a:fgClr>
                <a:schemeClr val="tx1">
                  <a:alpha val="50195"/>
                </a:schemeClr>
              </a:fgClr>
              <a:bgClr>
                <a:schemeClr val="bg1">
                  <a:alpha val="50195"/>
                </a:schemeClr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458" y="490"/>
              <a:ext cx="53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  <a:cs typeface="Arial" charset="0"/>
                </a:rPr>
                <a:t>Alaska</a:t>
              </a: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792" y="666"/>
              <a:ext cx="84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824663" y="681516"/>
            <a:ext cx="2249487" cy="1507331"/>
            <a:chOff x="859" y="469"/>
            <a:chExt cx="1417" cy="1266"/>
          </a:xfrm>
        </p:grpSpPr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859" y="1224"/>
              <a:ext cx="951" cy="511"/>
            </a:xfrm>
            <a:custGeom>
              <a:avLst/>
              <a:gdLst>
                <a:gd name="T0" fmla="*/ 110 w 951"/>
                <a:gd name="T1" fmla="*/ 39 h 511"/>
                <a:gd name="T2" fmla="*/ 11 w 951"/>
                <a:gd name="T3" fmla="*/ 201 h 511"/>
                <a:gd name="T4" fmla="*/ 42 w 951"/>
                <a:gd name="T5" fmla="*/ 326 h 511"/>
                <a:gd name="T6" fmla="*/ 228 w 951"/>
                <a:gd name="T7" fmla="*/ 411 h 511"/>
                <a:gd name="T8" fmla="*/ 341 w 951"/>
                <a:gd name="T9" fmla="*/ 498 h 511"/>
                <a:gd name="T10" fmla="*/ 464 w 951"/>
                <a:gd name="T11" fmla="*/ 405 h 511"/>
                <a:gd name="T12" fmla="*/ 581 w 951"/>
                <a:gd name="T13" fmla="*/ 510 h 511"/>
                <a:gd name="T14" fmla="*/ 651 w 951"/>
                <a:gd name="T15" fmla="*/ 411 h 511"/>
                <a:gd name="T16" fmla="*/ 724 w 951"/>
                <a:gd name="T17" fmla="*/ 332 h 511"/>
                <a:gd name="T18" fmla="*/ 845 w 951"/>
                <a:gd name="T19" fmla="*/ 186 h 511"/>
                <a:gd name="T20" fmla="*/ 944 w 951"/>
                <a:gd name="T21" fmla="*/ 117 h 511"/>
                <a:gd name="T22" fmla="*/ 888 w 951"/>
                <a:gd name="T23" fmla="*/ 39 h 511"/>
                <a:gd name="T24" fmla="*/ 747 w 951"/>
                <a:gd name="T25" fmla="*/ 78 h 511"/>
                <a:gd name="T26" fmla="*/ 600 w 951"/>
                <a:gd name="T27" fmla="*/ 11 h 511"/>
                <a:gd name="T28" fmla="*/ 350 w 951"/>
                <a:gd name="T29" fmla="*/ 12 h 511"/>
                <a:gd name="T30" fmla="*/ 110 w 951"/>
                <a:gd name="T31" fmla="*/ 39 h 5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51"/>
                <a:gd name="T49" fmla="*/ 0 h 511"/>
                <a:gd name="T50" fmla="*/ 951 w 951"/>
                <a:gd name="T51" fmla="*/ 511 h 5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51" h="511">
                  <a:moveTo>
                    <a:pt x="110" y="39"/>
                  </a:moveTo>
                  <a:cubicBezTo>
                    <a:pt x="53" y="71"/>
                    <a:pt x="22" y="153"/>
                    <a:pt x="11" y="201"/>
                  </a:cubicBezTo>
                  <a:cubicBezTo>
                    <a:pt x="0" y="249"/>
                    <a:pt x="6" y="291"/>
                    <a:pt x="42" y="326"/>
                  </a:cubicBezTo>
                  <a:cubicBezTo>
                    <a:pt x="78" y="361"/>
                    <a:pt x="178" y="382"/>
                    <a:pt x="228" y="411"/>
                  </a:cubicBezTo>
                  <a:cubicBezTo>
                    <a:pt x="278" y="440"/>
                    <a:pt x="302" y="499"/>
                    <a:pt x="341" y="498"/>
                  </a:cubicBezTo>
                  <a:cubicBezTo>
                    <a:pt x="380" y="497"/>
                    <a:pt x="424" y="403"/>
                    <a:pt x="464" y="405"/>
                  </a:cubicBezTo>
                  <a:cubicBezTo>
                    <a:pt x="504" y="407"/>
                    <a:pt x="550" y="509"/>
                    <a:pt x="581" y="510"/>
                  </a:cubicBezTo>
                  <a:cubicBezTo>
                    <a:pt x="612" y="511"/>
                    <a:pt x="627" y="441"/>
                    <a:pt x="651" y="411"/>
                  </a:cubicBezTo>
                  <a:cubicBezTo>
                    <a:pt x="675" y="381"/>
                    <a:pt x="692" y="369"/>
                    <a:pt x="724" y="332"/>
                  </a:cubicBezTo>
                  <a:cubicBezTo>
                    <a:pt x="756" y="295"/>
                    <a:pt x="808" y="222"/>
                    <a:pt x="845" y="186"/>
                  </a:cubicBezTo>
                  <a:cubicBezTo>
                    <a:pt x="882" y="150"/>
                    <a:pt x="937" y="141"/>
                    <a:pt x="944" y="117"/>
                  </a:cubicBezTo>
                  <a:cubicBezTo>
                    <a:pt x="951" y="93"/>
                    <a:pt x="921" y="46"/>
                    <a:pt x="888" y="39"/>
                  </a:cubicBezTo>
                  <a:cubicBezTo>
                    <a:pt x="855" y="32"/>
                    <a:pt x="795" y="83"/>
                    <a:pt x="747" y="78"/>
                  </a:cubicBezTo>
                  <a:cubicBezTo>
                    <a:pt x="699" y="74"/>
                    <a:pt x="666" y="22"/>
                    <a:pt x="600" y="11"/>
                  </a:cubicBezTo>
                  <a:cubicBezTo>
                    <a:pt x="534" y="0"/>
                    <a:pt x="432" y="7"/>
                    <a:pt x="350" y="12"/>
                  </a:cubicBezTo>
                  <a:cubicBezTo>
                    <a:pt x="268" y="17"/>
                    <a:pt x="171" y="9"/>
                    <a:pt x="110" y="39"/>
                  </a:cubicBezTo>
                  <a:close/>
                </a:path>
              </a:pathLst>
            </a:custGeom>
            <a:pattFill prst="ltDnDiag">
              <a:fgClr>
                <a:schemeClr val="tx1">
                  <a:alpha val="50195"/>
                </a:schemeClr>
              </a:fgClr>
              <a:bgClr>
                <a:schemeClr val="bg1">
                  <a:alpha val="50195"/>
                </a:schemeClr>
              </a:bgClr>
            </a:pattFill>
            <a:ln w="3810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1586" y="469"/>
              <a:ext cx="69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  <a:cs typeface="Arial" charset="0"/>
                </a:rPr>
                <a:t>“CONUS”</a:t>
              </a:r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 flipH="1">
              <a:off x="1458" y="621"/>
              <a:ext cx="32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6"/>
          <p:cNvGrpSpPr>
            <a:grpSpLocks/>
          </p:cNvGrpSpPr>
          <p:nvPr/>
        </p:nvGrpSpPr>
        <p:grpSpPr bwMode="auto">
          <a:xfrm>
            <a:off x="1878950" y="2217581"/>
            <a:ext cx="3521075" cy="1559719"/>
            <a:chOff x="1656" y="2130"/>
            <a:chExt cx="2218" cy="1310"/>
          </a:xfrm>
        </p:grpSpPr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1656" y="2130"/>
              <a:ext cx="138" cy="96"/>
            </a:xfrm>
            <a:prstGeom prst="rect">
              <a:avLst/>
            </a:prstGeom>
            <a:pattFill prst="ltDnDiag">
              <a:fgClr>
                <a:schemeClr val="tx1">
                  <a:alpha val="50195"/>
                </a:schemeClr>
              </a:fgClr>
              <a:bgClr>
                <a:schemeClr val="bg1">
                  <a:alpha val="50195"/>
                </a:schemeClr>
              </a:bgClr>
            </a:patt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1922" y="3130"/>
              <a:ext cx="1952" cy="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  <a:cs typeface="Arial" charset="0"/>
                </a:rPr>
                <a:t>Puerto Rico / Virgin Islands</a:t>
              </a:r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H="1" flipV="1">
              <a:off x="1800" y="2226"/>
              <a:ext cx="918" cy="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0415" y="1088710"/>
            <a:ext cx="3270500" cy="1381416"/>
            <a:chOff x="5700415" y="1088710"/>
            <a:chExt cx="3270500" cy="1381416"/>
          </a:xfrm>
        </p:grpSpPr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5700415" y="2112938"/>
              <a:ext cx="284163" cy="357188"/>
            </a:xfrm>
            <a:custGeom>
              <a:avLst/>
              <a:gdLst>
                <a:gd name="T0" fmla="*/ 45 w 179"/>
                <a:gd name="T1" fmla="*/ 229 h 300"/>
                <a:gd name="T2" fmla="*/ 171 w 179"/>
                <a:gd name="T3" fmla="*/ 277 h 300"/>
                <a:gd name="T4" fmla="*/ 93 w 179"/>
                <a:gd name="T5" fmla="*/ 91 h 300"/>
                <a:gd name="T6" fmla="*/ 27 w 179"/>
                <a:gd name="T7" fmla="*/ 1 h 300"/>
                <a:gd name="T8" fmla="*/ 3 w 179"/>
                <a:gd name="T9" fmla="*/ 85 h 300"/>
                <a:gd name="T10" fmla="*/ 45 w 179"/>
                <a:gd name="T11" fmla="*/ 229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300"/>
                <a:gd name="T20" fmla="*/ 179 w 179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300">
                  <a:moveTo>
                    <a:pt x="45" y="229"/>
                  </a:moveTo>
                  <a:cubicBezTo>
                    <a:pt x="73" y="261"/>
                    <a:pt x="163" y="300"/>
                    <a:pt x="171" y="277"/>
                  </a:cubicBezTo>
                  <a:cubicBezTo>
                    <a:pt x="179" y="254"/>
                    <a:pt x="117" y="137"/>
                    <a:pt x="93" y="91"/>
                  </a:cubicBezTo>
                  <a:cubicBezTo>
                    <a:pt x="69" y="45"/>
                    <a:pt x="42" y="2"/>
                    <a:pt x="27" y="1"/>
                  </a:cubicBezTo>
                  <a:cubicBezTo>
                    <a:pt x="12" y="0"/>
                    <a:pt x="0" y="47"/>
                    <a:pt x="3" y="85"/>
                  </a:cubicBezTo>
                  <a:cubicBezTo>
                    <a:pt x="6" y="123"/>
                    <a:pt x="17" y="197"/>
                    <a:pt x="45" y="229"/>
                  </a:cubicBezTo>
                  <a:close/>
                </a:path>
              </a:pathLst>
            </a:custGeom>
            <a:pattFill prst="ltDnDiag">
              <a:fgClr>
                <a:schemeClr val="tx1">
                  <a:alpha val="50195"/>
                </a:schemeClr>
              </a:fgClr>
              <a:bgClr>
                <a:schemeClr val="bg1">
                  <a:alpha val="50195"/>
                </a:schemeClr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6094365" y="1088710"/>
              <a:ext cx="287655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  <a:cs typeface="Arial" charset="0"/>
                </a:rPr>
                <a:t>Guam / Northern Marianas</a:t>
              </a:r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 flipH="1">
              <a:off x="5900245" y="1413750"/>
              <a:ext cx="1015504" cy="8777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58347" y="2851662"/>
            <a:ext cx="2255838" cy="940595"/>
            <a:chOff x="6458347" y="2851662"/>
            <a:chExt cx="2255838" cy="940595"/>
          </a:xfrm>
        </p:grpSpPr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6458347" y="2851662"/>
              <a:ext cx="257175" cy="285750"/>
            </a:xfrm>
            <a:custGeom>
              <a:avLst/>
              <a:gdLst>
                <a:gd name="T0" fmla="*/ 66 w 162"/>
                <a:gd name="T1" fmla="*/ 219 h 240"/>
                <a:gd name="T2" fmla="*/ 156 w 162"/>
                <a:gd name="T3" fmla="*/ 39 h 240"/>
                <a:gd name="T4" fmla="*/ 30 w 162"/>
                <a:gd name="T5" fmla="*/ 21 h 240"/>
                <a:gd name="T6" fmla="*/ 6 w 162"/>
                <a:gd name="T7" fmla="*/ 165 h 240"/>
                <a:gd name="T8" fmla="*/ 66 w 162"/>
                <a:gd name="T9" fmla="*/ 21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240"/>
                <a:gd name="T17" fmla="*/ 162 w 162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240">
                  <a:moveTo>
                    <a:pt x="66" y="219"/>
                  </a:moveTo>
                  <a:cubicBezTo>
                    <a:pt x="91" y="198"/>
                    <a:pt x="162" y="72"/>
                    <a:pt x="156" y="39"/>
                  </a:cubicBezTo>
                  <a:cubicBezTo>
                    <a:pt x="150" y="6"/>
                    <a:pt x="55" y="0"/>
                    <a:pt x="30" y="21"/>
                  </a:cubicBezTo>
                  <a:cubicBezTo>
                    <a:pt x="5" y="42"/>
                    <a:pt x="0" y="130"/>
                    <a:pt x="6" y="165"/>
                  </a:cubicBezTo>
                  <a:cubicBezTo>
                    <a:pt x="12" y="200"/>
                    <a:pt x="41" y="240"/>
                    <a:pt x="66" y="219"/>
                  </a:cubicBezTo>
                  <a:close/>
                </a:path>
              </a:pathLst>
            </a:custGeom>
            <a:pattFill prst="ltDnDiag">
              <a:fgClr>
                <a:schemeClr val="tx1">
                  <a:alpha val="50195"/>
                </a:schemeClr>
              </a:fgClr>
              <a:bgClr>
                <a:schemeClr val="bg1">
                  <a:alpha val="50195"/>
                </a:schemeClr>
              </a:bgClr>
            </a:patt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6848872" y="3563657"/>
              <a:ext cx="1865313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Gill Sans M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  <a:cs typeface="Arial" charset="0"/>
                </a:rPr>
                <a:t>American Samoa</a:t>
              </a:r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H="1" flipV="1">
              <a:off x="6621972" y="3031047"/>
              <a:ext cx="1222375" cy="557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93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GRAV-D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50% mark hit in FY2016</a:t>
            </a:r>
          </a:p>
          <a:p>
            <a:pPr lvl="1"/>
            <a:r>
              <a:rPr lang="en-US" dirty="0" smtClean="0"/>
              <a:t>FY2017 target: 62% </a:t>
            </a:r>
          </a:p>
          <a:p>
            <a:r>
              <a:rPr lang="en-US" dirty="0" smtClean="0"/>
              <a:t>Two planes at a time</a:t>
            </a:r>
          </a:p>
          <a:p>
            <a:pPr lvl="1"/>
            <a:r>
              <a:rPr lang="en-US" dirty="0" smtClean="0"/>
              <a:t>Occasionally three</a:t>
            </a:r>
          </a:p>
          <a:p>
            <a:r>
              <a:rPr lang="en-US" dirty="0" smtClean="0"/>
              <a:t>Mix of Government and Private Industry Flights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100% by 2022</a:t>
            </a:r>
            <a:endParaRPr lang="en-US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34" y="1038605"/>
            <a:ext cx="4736509" cy="331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8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Orthometric Heights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Approximate EXPECTED SHIFTS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1274043"/>
            <a:ext cx="9144000" cy="2914650"/>
          </a:xfrm>
        </p:spPr>
        <p:txBody>
          <a:bodyPr/>
          <a:lstStyle/>
          <a:p>
            <a:r>
              <a:rPr lang="en-US" sz="1800" b="1" dirty="0" smtClean="0"/>
              <a:t>Approximate level of geoid mismatch known to exist in the NAVD 88 zero surface:</a:t>
            </a:r>
          </a:p>
          <a:p>
            <a:pPr lvl="1"/>
            <a:r>
              <a:rPr lang="en-US" sz="1600" b="1" dirty="0" smtClean="0"/>
              <a:t>Does not include local subsidence issues</a:t>
            </a:r>
          </a:p>
          <a:p>
            <a:pPr lvl="1"/>
            <a:endParaRPr lang="en-US" sz="1400" b="1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034" y="1834031"/>
            <a:ext cx="6404177" cy="288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3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Dependencies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Geoid changes cause height changes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t="17133" r="7666" b="11990"/>
          <a:stretch/>
        </p:blipFill>
        <p:spPr bwMode="auto">
          <a:xfrm>
            <a:off x="897744" y="1495425"/>
            <a:ext cx="3246411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12"/>
          </p:nvPr>
        </p:nvSpPr>
        <p:spPr>
          <a:xfrm>
            <a:off x="4686300" y="1495425"/>
            <a:ext cx="3886200" cy="2914650"/>
          </a:xfrm>
        </p:spPr>
        <p:txBody>
          <a:bodyPr/>
          <a:lstStyle/>
          <a:p>
            <a:r>
              <a:rPr lang="en-US" dirty="0" smtClean="0"/>
              <a:t>The zero elevation surface will change with time</a:t>
            </a:r>
          </a:p>
          <a:p>
            <a:endParaRPr lang="en-US" dirty="0" smtClean="0"/>
          </a:p>
          <a:p>
            <a:r>
              <a:rPr lang="en-US" dirty="0" smtClean="0"/>
              <a:t>Heights will be time tagged to respect:</a:t>
            </a:r>
          </a:p>
          <a:p>
            <a:pPr lvl="1"/>
            <a:r>
              <a:rPr lang="en-US" dirty="0" smtClean="0"/>
              <a:t>Geoid change</a:t>
            </a:r>
          </a:p>
          <a:p>
            <a:pPr lvl="1"/>
            <a:r>
              <a:rPr lang="en-US" dirty="0" smtClean="0"/>
              <a:t>Subsidence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 3 of 5:  Re-invent </a:t>
            </a:r>
            <a:r>
              <a:rPr lang="en-US" dirty="0" err="1" smtClean="0"/>
              <a:t>Bluebooking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Bluebooking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7064" y="1495425"/>
            <a:ext cx="5939239" cy="29146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Refers to </a:t>
            </a:r>
            <a:r>
              <a:rPr lang="en-US" dirty="0"/>
              <a:t>the blue cover of </a:t>
            </a:r>
            <a:r>
              <a:rPr lang="en-US" i="1" u="sng" dirty="0"/>
              <a:t>Input Formats </a:t>
            </a:r>
            <a:r>
              <a:rPr lang="en-US" i="1" u="sng" dirty="0" smtClean="0"/>
              <a:t>and Specifications </a:t>
            </a:r>
            <a:r>
              <a:rPr lang="en-US" i="1" u="sng" dirty="0"/>
              <a:t>of </a:t>
            </a:r>
            <a:r>
              <a:rPr lang="en-US" i="1" u="sng" dirty="0" smtClean="0"/>
              <a:t>the National </a:t>
            </a:r>
            <a:r>
              <a:rPr lang="en-US" i="1" u="sng" dirty="0"/>
              <a:t>Geodetic </a:t>
            </a:r>
            <a:r>
              <a:rPr lang="en-US" i="1" u="sng" dirty="0" smtClean="0"/>
              <a:t>Survey Data Base</a:t>
            </a:r>
          </a:p>
          <a:p>
            <a:pPr lvl="1"/>
            <a:r>
              <a:rPr lang="en-US" dirty="0" smtClean="0"/>
              <a:t>The requirements for turning in a geodetic survey to NGS</a:t>
            </a:r>
          </a:p>
          <a:p>
            <a:pPr lvl="1"/>
            <a:r>
              <a:rPr lang="en-US" dirty="0" smtClean="0"/>
              <a:t>Very DOS/FORTRAN heavy</a:t>
            </a:r>
          </a:p>
          <a:p>
            <a:pPr lvl="1"/>
            <a:r>
              <a:rPr lang="en-US" dirty="0" smtClean="0"/>
              <a:t>Horizontal (angles, distances) vertical (leveling) and gravity</a:t>
            </a:r>
          </a:p>
          <a:p>
            <a:pPr lvl="2"/>
            <a:r>
              <a:rPr lang="en-US" dirty="0" smtClean="0"/>
              <a:t>GPS surveys were force-fitted into the horizontal rules</a:t>
            </a:r>
          </a:p>
          <a:p>
            <a:r>
              <a:rPr lang="en-US" dirty="0" smtClean="0"/>
              <a:t>Reputation:  “Cumbersome”</a:t>
            </a:r>
          </a:p>
          <a:p>
            <a:pPr lvl="1"/>
            <a:r>
              <a:rPr lang="en-US" dirty="0" smtClean="0"/>
              <a:t>To be fair:  All industry standards are cumbersome – it prevents chaos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39" y="861646"/>
            <a:ext cx="2561361" cy="33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OPUS-Projects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 “</a:t>
            </a:r>
            <a:r>
              <a:rPr lang="en-US" dirty="0" err="1" smtClean="0"/>
              <a:t>bluebooking</a:t>
            </a:r>
            <a:r>
              <a:rPr lang="en-US" dirty="0" smtClean="0"/>
              <a:t>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century”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9" b="1873"/>
          <a:stretch/>
        </p:blipFill>
        <p:spPr bwMode="auto">
          <a:xfrm>
            <a:off x="647198" y="2133600"/>
            <a:ext cx="6013484" cy="243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0" y="1966912"/>
            <a:ext cx="3505200" cy="21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0" y="1285509"/>
            <a:ext cx="6371924" cy="68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38874" y="2133600"/>
            <a:ext cx="1802096" cy="16158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 2013 Survey of the</a:t>
            </a:r>
          </a:p>
          <a:p>
            <a:r>
              <a:rPr lang="en-US" sz="1100" dirty="0" smtClean="0"/>
              <a:t>Washington Monument</a:t>
            </a:r>
          </a:p>
          <a:p>
            <a:r>
              <a:rPr lang="en-US" sz="1100" dirty="0"/>
              <a:t>h</a:t>
            </a:r>
            <a:r>
              <a:rPr lang="en-US" sz="1100" dirty="0" smtClean="0"/>
              <a:t>ad GPS, leveling and</a:t>
            </a:r>
          </a:p>
          <a:p>
            <a:r>
              <a:rPr lang="en-US" sz="1100" dirty="0"/>
              <a:t>t</a:t>
            </a:r>
            <a:r>
              <a:rPr lang="en-US" sz="1100" dirty="0" smtClean="0"/>
              <a:t>raverse components.</a:t>
            </a:r>
          </a:p>
          <a:p>
            <a:endParaRPr lang="en-US" sz="1100" dirty="0"/>
          </a:p>
          <a:p>
            <a:r>
              <a:rPr lang="en-US" sz="1100" dirty="0" smtClean="0"/>
              <a:t>An integrated OP might</a:t>
            </a:r>
          </a:p>
          <a:p>
            <a:r>
              <a:rPr lang="en-US" sz="1100" dirty="0"/>
              <a:t>a</a:t>
            </a:r>
            <a:r>
              <a:rPr lang="en-US" sz="1100" dirty="0" smtClean="0"/>
              <a:t>llow for easier </a:t>
            </a:r>
          </a:p>
          <a:p>
            <a:r>
              <a:rPr lang="en-US" sz="1100" dirty="0"/>
              <a:t>p</a:t>
            </a:r>
            <a:r>
              <a:rPr lang="en-US" sz="1100" dirty="0" smtClean="0"/>
              <a:t>rocessing and especially</a:t>
            </a:r>
          </a:p>
          <a:p>
            <a:r>
              <a:rPr lang="en-US" sz="1100" dirty="0"/>
              <a:t>c</a:t>
            </a:r>
            <a:r>
              <a:rPr lang="en-US" sz="1100" dirty="0" smtClean="0"/>
              <a:t>ross-processing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1822" y="1549210"/>
            <a:ext cx="2847642" cy="185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10" idx="0"/>
          </p:cNvCxnSpPr>
          <p:nvPr/>
        </p:nvCxnSpPr>
        <p:spPr>
          <a:xfrm>
            <a:off x="4609464" y="1642133"/>
            <a:ext cx="3330458" cy="491467"/>
          </a:xfrm>
          <a:prstGeom prst="line">
            <a:avLst/>
          </a:prstGeom>
          <a:ln w="381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04825" y="1797913"/>
            <a:ext cx="1009650" cy="552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6" y="1326404"/>
            <a:ext cx="7517329" cy="3219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OPUS-Projects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 “</a:t>
            </a:r>
            <a:r>
              <a:rPr lang="en-US" dirty="0" err="1"/>
              <a:t>bluebooking</a:t>
            </a:r>
            <a:r>
              <a:rPr lang="en-US" dirty="0"/>
              <a:t> for the 21</a:t>
            </a:r>
            <a:r>
              <a:rPr lang="en-US" baseline="30000" dirty="0"/>
              <a:t>st</a:t>
            </a:r>
            <a:r>
              <a:rPr lang="en-US" dirty="0"/>
              <a:t> century”</a:t>
            </a:r>
          </a:p>
        </p:txBody>
      </p:sp>
      <p:sp>
        <p:nvSpPr>
          <p:cNvPr id="60" name="Oval 59"/>
          <p:cNvSpPr/>
          <p:nvPr/>
        </p:nvSpPr>
        <p:spPr>
          <a:xfrm>
            <a:off x="1034259" y="1726854"/>
            <a:ext cx="1009650" cy="552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Database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Replacing the NGS IDB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NGS IDB (“Integrated Database”)</a:t>
            </a:r>
          </a:p>
          <a:p>
            <a:pPr lvl="1"/>
            <a:r>
              <a:rPr lang="en-US" sz="1800" dirty="0" smtClean="0"/>
              <a:t>Current official repository of some (most?) NSRS data</a:t>
            </a:r>
          </a:p>
          <a:p>
            <a:pPr lvl="1"/>
            <a:r>
              <a:rPr lang="en-US" sz="1800" dirty="0" smtClean="0"/>
              <a:t>“Integrated”…2 old DBs:</a:t>
            </a:r>
          </a:p>
          <a:p>
            <a:pPr lvl="2"/>
            <a:r>
              <a:rPr lang="en-US" sz="1600" dirty="0" smtClean="0"/>
              <a:t> </a:t>
            </a:r>
            <a:r>
              <a:rPr lang="en-US" sz="1600" dirty="0" err="1" smtClean="0"/>
              <a:t>Hor</a:t>
            </a:r>
            <a:r>
              <a:rPr lang="en-US" sz="1600" dirty="0" smtClean="0"/>
              <a:t> / </a:t>
            </a:r>
            <a:r>
              <a:rPr lang="en-US" sz="1600" dirty="0" err="1" smtClean="0"/>
              <a:t>Ver</a:t>
            </a:r>
            <a:endParaRPr lang="en-US" sz="1600" dirty="0" smtClean="0"/>
          </a:p>
          <a:p>
            <a:pPr lvl="1"/>
            <a:r>
              <a:rPr lang="en-US" sz="1800" dirty="0" smtClean="0"/>
              <a:t>Built for</a:t>
            </a:r>
          </a:p>
          <a:p>
            <a:pPr lvl="2"/>
            <a:r>
              <a:rPr lang="en-US" sz="1600" dirty="0" smtClean="0"/>
              <a:t>Passive Control</a:t>
            </a:r>
          </a:p>
          <a:p>
            <a:pPr lvl="2"/>
            <a:r>
              <a:rPr lang="en-US" sz="1600" dirty="0" smtClean="0"/>
              <a:t>No time dependencies</a:t>
            </a:r>
          </a:p>
          <a:p>
            <a:pPr lvl="2"/>
            <a:r>
              <a:rPr lang="en-US" sz="1600" dirty="0" smtClean="0"/>
              <a:t>Line of sight techniques</a:t>
            </a:r>
          </a:p>
          <a:p>
            <a:pPr lvl="2"/>
            <a:r>
              <a:rPr lang="en-US" sz="1600" dirty="0" smtClean="0"/>
              <a:t>Points</a:t>
            </a:r>
          </a:p>
          <a:p>
            <a:pPr lvl="2"/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NSRS DB</a:t>
            </a:r>
          </a:p>
          <a:p>
            <a:pPr lvl="1"/>
            <a:r>
              <a:rPr lang="en-US" dirty="0" smtClean="0"/>
              <a:t>Being built (target: 2020)</a:t>
            </a:r>
          </a:p>
          <a:p>
            <a:pPr lvl="1"/>
            <a:r>
              <a:rPr lang="en-US" dirty="0" smtClean="0"/>
              <a:t>“Spatial” database</a:t>
            </a:r>
          </a:p>
          <a:p>
            <a:pPr lvl="1"/>
            <a:r>
              <a:rPr lang="en-US" dirty="0" smtClean="0"/>
              <a:t>Time tags for everything</a:t>
            </a:r>
          </a:p>
          <a:p>
            <a:pPr lvl="1"/>
            <a:r>
              <a:rPr lang="en-US" dirty="0" smtClean="0"/>
              <a:t>Open design for any type of data</a:t>
            </a:r>
          </a:p>
          <a:p>
            <a:pPr lvl="1"/>
            <a:r>
              <a:rPr lang="en-US" dirty="0" smtClean="0"/>
              <a:t>Things that couldn’t go into the IDB, but can go in the NSRS DB:</a:t>
            </a:r>
          </a:p>
          <a:p>
            <a:pPr lvl="2"/>
            <a:r>
              <a:rPr lang="en-US" dirty="0" smtClean="0"/>
              <a:t>Lines of airborne gravity</a:t>
            </a:r>
          </a:p>
          <a:p>
            <a:pPr lvl="2"/>
            <a:r>
              <a:rPr lang="en-US" dirty="0" smtClean="0"/>
              <a:t>LIDAR clouds</a:t>
            </a:r>
          </a:p>
          <a:p>
            <a:pPr lvl="2"/>
            <a:r>
              <a:rPr lang="en-US" dirty="0" smtClean="0"/>
              <a:t>CORS</a:t>
            </a:r>
          </a:p>
          <a:p>
            <a:pPr lvl="2"/>
            <a:r>
              <a:rPr lang="en-US" dirty="0" smtClean="0"/>
              <a:t>Superconducting Gravimeter data</a:t>
            </a:r>
          </a:p>
          <a:p>
            <a:pPr lvl="2"/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7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NSRS</a:t>
            </a:r>
            <a:r>
              <a:rPr lang="en-US" dirty="0" smtClean="0"/>
              <a:t> (National Spatial Reference System) is the official coordinate system for all geospatial work done by the non-military federal government</a:t>
            </a:r>
          </a:p>
          <a:p>
            <a:pPr lvl="1"/>
            <a:r>
              <a:rPr lang="en-US" dirty="0" smtClean="0"/>
              <a:t>NAD 83 (latitude, longitude, ellipsoid height)</a:t>
            </a:r>
          </a:p>
          <a:p>
            <a:pPr lvl="1"/>
            <a:r>
              <a:rPr lang="en-US" dirty="0" smtClean="0"/>
              <a:t>NAVD 88 (orthometric height)</a:t>
            </a:r>
          </a:p>
          <a:p>
            <a:pPr lvl="1"/>
            <a:r>
              <a:rPr lang="en-US" dirty="0" smtClean="0"/>
              <a:t>IGLD 85 (dynamic heights: predominantly on the Great Lakes)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datums are often adopted, even legislated, by states, counties and municipalities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 4 of 5:  Improve the Toolkit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Toolkit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7064" y="1495425"/>
            <a:ext cx="4274069" cy="2914650"/>
          </a:xfrm>
        </p:spPr>
        <p:txBody>
          <a:bodyPr>
            <a:normAutofit/>
          </a:bodyPr>
          <a:lstStyle/>
          <a:p>
            <a:r>
              <a:rPr lang="en-US" dirty="0" smtClean="0"/>
              <a:t>A set of (mostly FORTRAN based) geodetic tools</a:t>
            </a:r>
          </a:p>
          <a:p>
            <a:r>
              <a:rPr lang="en-US" dirty="0" smtClean="0"/>
              <a:t>Little integration</a:t>
            </a:r>
          </a:p>
          <a:p>
            <a:r>
              <a:rPr lang="en-US" dirty="0" smtClean="0"/>
              <a:t>Many with no online capability</a:t>
            </a:r>
          </a:p>
          <a:p>
            <a:r>
              <a:rPr lang="en-US" dirty="0" smtClean="0"/>
              <a:t>No web services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37" y="798895"/>
            <a:ext cx="4683063" cy="37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Toolkit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http://</a:t>
            </a:r>
            <a:r>
              <a:rPr lang="en-US" b="1" dirty="0">
                <a:solidFill>
                  <a:srgbClr val="FF0000"/>
                </a:solidFill>
              </a:rPr>
              <a:t>beta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ngs.noaa.gov/gtkweb/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035"/>
            <a:ext cx="4209784" cy="3302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27" y="2011680"/>
            <a:ext cx="1742173" cy="221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 bwMode="gray">
          <a:xfrm>
            <a:off x="4485372" y="1827015"/>
            <a:ext cx="44757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Convert to/from </a:t>
            </a:r>
            <a:r>
              <a:rPr lang="en-US" sz="2000" dirty="0" err="1" smtClean="0"/>
              <a:t>lat</a:t>
            </a:r>
            <a:r>
              <a:rPr lang="en-US" sz="2000" dirty="0" smtClean="0"/>
              <a:t> &amp; </a:t>
            </a:r>
            <a:r>
              <a:rPr lang="en-US" sz="2000" dirty="0" err="1" smtClean="0"/>
              <a:t>lon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State Plane Coordinates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UTM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 National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Upload file of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Web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Download and run offline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828799" y="2011679"/>
            <a:ext cx="1183907" cy="221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25878" y="2011681"/>
            <a:ext cx="506594" cy="221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32472" y="2011678"/>
            <a:ext cx="510139" cy="2213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NADCON 5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Expected in beta toolkit In </a:t>
            </a:r>
            <a:r>
              <a:rPr lang="en-US" dirty="0" err="1" smtClean="0">
                <a:solidFill>
                  <a:srgbClr val="FF0000"/>
                </a:solidFill>
              </a:rPr>
              <a:t>december</a:t>
            </a:r>
            <a:r>
              <a:rPr lang="en-US" dirty="0" smtClean="0">
                <a:solidFill>
                  <a:srgbClr val="FF0000"/>
                </a:solidFill>
              </a:rPr>
              <a:t> 2016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Replacing NADCON 4.2 and GEOCON 2.0</a:t>
            </a:r>
          </a:p>
          <a:p>
            <a:r>
              <a:rPr lang="en-US" dirty="0" smtClean="0"/>
              <a:t>Support for nearly all horizontal datums since 1897</a:t>
            </a:r>
          </a:p>
          <a:p>
            <a:pPr lvl="1"/>
            <a:r>
              <a:rPr lang="en-US" dirty="0" smtClean="0"/>
              <a:t>Exceptions:  Regional Alaska</a:t>
            </a:r>
          </a:p>
          <a:p>
            <a:r>
              <a:rPr lang="en-US" dirty="0" smtClean="0"/>
              <a:t>No “state by state” grids</a:t>
            </a:r>
          </a:p>
          <a:p>
            <a:r>
              <a:rPr lang="en-US" dirty="0" smtClean="0"/>
              <a:t>Fixing all existing bugs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 smtClean="0"/>
              <a:t>Web Service</a:t>
            </a:r>
          </a:p>
          <a:p>
            <a:r>
              <a:rPr lang="en-US" dirty="0" smtClean="0"/>
              <a:t>Consistent</a:t>
            </a:r>
          </a:p>
          <a:p>
            <a:r>
              <a:rPr lang="en-US" dirty="0" smtClean="0"/>
              <a:t>Documented</a:t>
            </a:r>
          </a:p>
          <a:p>
            <a:r>
              <a:rPr lang="en-US" dirty="0" smtClean="0"/>
              <a:t>Rigorous Location-Dependent Error Estimates</a:t>
            </a:r>
          </a:p>
          <a:p>
            <a:r>
              <a:rPr lang="en-US" b="1" i="1" dirty="0" smtClean="0"/>
              <a:t>Ready to support 2022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959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NADCON 5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15" y="809332"/>
            <a:ext cx="5486400" cy="3920433"/>
          </a:xfrm>
        </p:spPr>
      </p:pic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182429" y="1302920"/>
            <a:ext cx="2589647" cy="2914650"/>
          </a:xfrm>
        </p:spPr>
        <p:txBody>
          <a:bodyPr/>
          <a:lstStyle/>
          <a:p>
            <a:r>
              <a:rPr lang="en-US" dirty="0" smtClean="0"/>
              <a:t>USSD / NAD 27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NADCON 5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" y="1515788"/>
            <a:ext cx="4058660" cy="2951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515787"/>
            <a:ext cx="4058659" cy="2951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471638" y="1029903"/>
            <a:ext cx="8092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2F95D2"/>
                </a:solidFill>
              </a:rPr>
              <a:t>Transformation shown in meters but actually performed in </a:t>
            </a:r>
            <a:r>
              <a:rPr lang="en-US" sz="2000" dirty="0" err="1" smtClean="0">
                <a:solidFill>
                  <a:srgbClr val="2F95D2"/>
                </a:solidFill>
              </a:rPr>
              <a:t>arcseconds</a:t>
            </a:r>
            <a:endParaRPr lang="en-US" sz="2000" dirty="0" smtClean="0">
              <a:solidFill>
                <a:srgbClr val="2F9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NADCON 5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" y="1515788"/>
            <a:ext cx="4058659" cy="2951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1515787"/>
            <a:ext cx="4058659" cy="2951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471638" y="1029903"/>
            <a:ext cx="6734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2F95D2"/>
                </a:solidFill>
              </a:rPr>
              <a:t>Errors are no longer generalized (e.g. “15 cm in CONUS”)</a:t>
            </a:r>
          </a:p>
        </p:txBody>
      </p:sp>
    </p:spTree>
    <p:extLst>
      <p:ext uri="{BB962C8B-B14F-4D97-AF65-F5344CB8AC3E}">
        <p14:creationId xmlns:p14="http://schemas.microsoft.com/office/powerpoint/2010/main" val="41203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Toolkit 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entire </a:t>
            </a:r>
            <a:r>
              <a:rPr lang="en-US" dirty="0" err="1" smtClean="0"/>
              <a:t>ngs</a:t>
            </a:r>
            <a:r>
              <a:rPr lang="en-US" dirty="0" smtClean="0"/>
              <a:t> toolkit will be integrated eventually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VERTCON 3.0</a:t>
            </a:r>
          </a:p>
          <a:p>
            <a:r>
              <a:rPr lang="en-US" dirty="0" smtClean="0"/>
              <a:t>HTDP</a:t>
            </a:r>
          </a:p>
          <a:p>
            <a:r>
              <a:rPr lang="en-US" dirty="0" err="1" smtClean="0"/>
              <a:t>VDatum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All other tools</a:t>
            </a:r>
          </a:p>
        </p:txBody>
      </p:sp>
    </p:spTree>
    <p:extLst>
      <p:ext uri="{BB962C8B-B14F-4D97-AF65-F5344CB8AC3E}">
        <p14:creationId xmlns:p14="http://schemas.microsoft.com/office/powerpoint/2010/main" val="2849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 5 of 5:  Better Surveying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Surveying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7063" y="1495425"/>
            <a:ext cx="4716831" cy="2914650"/>
          </a:xfrm>
        </p:spPr>
        <p:txBody>
          <a:bodyPr>
            <a:normAutofit/>
          </a:bodyPr>
          <a:lstStyle/>
          <a:p>
            <a:r>
              <a:rPr lang="en-US" dirty="0" smtClean="0"/>
              <a:t>A focus on updating </a:t>
            </a:r>
            <a:r>
              <a:rPr lang="en-US" i="1" u="sng" dirty="0" smtClean="0"/>
              <a:t>technology</a:t>
            </a:r>
            <a:r>
              <a:rPr lang="en-US" dirty="0" smtClean="0"/>
              <a:t> and field </a:t>
            </a:r>
            <a:r>
              <a:rPr lang="en-US" i="1" u="sng" dirty="0" smtClean="0"/>
              <a:t>procedures</a:t>
            </a:r>
          </a:p>
          <a:p>
            <a:r>
              <a:rPr lang="en-US" dirty="0" smtClean="0"/>
              <a:t>Field </a:t>
            </a:r>
            <a:r>
              <a:rPr lang="en-US" u="sng" dirty="0" smtClean="0"/>
              <a:t>research </a:t>
            </a:r>
          </a:p>
          <a:p>
            <a:r>
              <a:rPr lang="en-US" dirty="0" smtClean="0"/>
              <a:t>New </a:t>
            </a:r>
            <a:r>
              <a:rPr lang="en-US" u="sng" dirty="0" smtClean="0"/>
              <a:t>Manuals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42" y="2050181"/>
            <a:ext cx="1968024" cy="26409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0" y="231007"/>
            <a:ext cx="2972086" cy="2252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94" y="1889973"/>
            <a:ext cx="2514706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 bwMode="gray">
          <a:xfrm>
            <a:off x="3651741" y="2991182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1981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5262380" y="1724250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1997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8197216" y="4021286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18323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Users of the NSRS</a:t>
            </a:r>
            <a:endParaRPr lang="en-US" dirty="0"/>
          </a:p>
        </p:txBody>
      </p:sp>
      <p:pic>
        <p:nvPicPr>
          <p:cNvPr id="5" name="Picture 4" descr="Y:\shared\HQ\FGCS\Member agency logos\B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9" y="3419918"/>
            <a:ext cx="11604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Y:\shared\HQ\FGCS\Member agency logos\BOEM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108657"/>
            <a:ext cx="2352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Y:\shared\HQ\FGCS\Member agency logos\Cens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857457"/>
            <a:ext cx="152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Y:\shared\HQ\FGCS\Member agency logos\EPA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841832"/>
            <a:ext cx="1020763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Y:\shared\HQ\FGCS\Member agency logos\FC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50902"/>
            <a:ext cx="1143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Y:\shared\HQ\FGCS\Member agency logos\FEM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06657"/>
            <a:ext cx="24844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Y:\shared\HQ\FGCS\Member agency logos\FS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866982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Y:\shared\HQ\FGCS\Member agency logos\FW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903495"/>
            <a:ext cx="8461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Y:\shared\HQ\FGCS\Member agency logos\IBC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878220"/>
            <a:ext cx="10858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Y:\shared\HQ\FGCS\Member agency logos\IWBC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70" y="3679641"/>
            <a:ext cx="9890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Y:\shared\HQ\FGCS\Member agency logos\NAS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06732"/>
            <a:ext cx="10969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Y:\shared\HQ\FGCS\Member agency logos\NP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2918032"/>
            <a:ext cx="78581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Y:\shared\HQ\FGCS\Member agency logos\OSMR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97" y="3743925"/>
            <a:ext cx="9683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Y:\shared\HQ\FGCS\Member agency logos\TV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956132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Y:\shared\HQ\FGCS\Member agency logos\USACE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744870"/>
            <a:ext cx="11303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Y:\shared\HQ\FGCS\Member agency logos\USB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611645"/>
            <a:ext cx="1498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Y:\shared\HQ\FGCS\Member agency logos\USCG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784432"/>
            <a:ext cx="1101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Y:\shared\HQ\FGCS\Member agency logos\USFS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667082"/>
            <a:ext cx="860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Y:\shared\HQ\FGCS\Member agency logos\USGS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989345"/>
            <a:ext cx="14557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Y:\shared\HQ\FGCS\Member agency logos\USNO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738520"/>
            <a:ext cx="11223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Y:\shared\HQ\FGCS\Member agency logos\NOAA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784432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Y:\shared\HQ\FGCS\Member agency logos\BLM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529095"/>
            <a:ext cx="11477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Y:\shared\HQ\FGCS\Member agency logos\DOT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744995"/>
            <a:ext cx="1181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Surveying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Upcoming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>
          <a:xfrm>
            <a:off x="683394" y="1495425"/>
            <a:ext cx="7889106" cy="2914650"/>
          </a:xfrm>
        </p:spPr>
        <p:txBody>
          <a:bodyPr/>
          <a:lstStyle/>
          <a:p>
            <a:r>
              <a:rPr lang="en-US" dirty="0" smtClean="0"/>
              <a:t>The role of </a:t>
            </a:r>
            <a:r>
              <a:rPr lang="en-US" u="sng" dirty="0" smtClean="0"/>
              <a:t>leveling</a:t>
            </a:r>
            <a:r>
              <a:rPr lang="en-US" dirty="0" smtClean="0"/>
              <a:t> in a vertical datum </a:t>
            </a:r>
            <a:r>
              <a:rPr lang="en-US" i="1" dirty="0" smtClean="0"/>
              <a:t>defined by</a:t>
            </a:r>
            <a:r>
              <a:rPr lang="en-US" dirty="0" smtClean="0"/>
              <a:t> a gravimetric geoid and </a:t>
            </a:r>
            <a:r>
              <a:rPr lang="en-US" i="1" dirty="0" smtClean="0"/>
              <a:t>accessed by </a:t>
            </a:r>
            <a:r>
              <a:rPr lang="en-US" dirty="0" smtClean="0"/>
              <a:t>GNSS</a:t>
            </a:r>
          </a:p>
          <a:p>
            <a:pPr lvl="1"/>
            <a:r>
              <a:rPr lang="en-US" dirty="0" smtClean="0"/>
              <a:t>Acknowledging that leveling can not yield absolute heights</a:t>
            </a:r>
          </a:p>
          <a:p>
            <a:pPr lvl="1"/>
            <a:r>
              <a:rPr lang="en-US" dirty="0" smtClean="0"/>
              <a:t>Combining GPS and leveling observations</a:t>
            </a:r>
          </a:p>
          <a:p>
            <a:pPr lvl="2"/>
            <a:r>
              <a:rPr lang="en-US" dirty="0" smtClean="0"/>
              <a:t>New adjustment model</a:t>
            </a:r>
          </a:p>
          <a:p>
            <a:pPr lvl="2"/>
            <a:r>
              <a:rPr lang="en-US" dirty="0" smtClean="0"/>
              <a:t>New software (see earlier OPUS-Projects slides!)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2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Nsrs</a:t>
            </a:r>
            <a:r>
              <a:rPr lang="en-US" dirty="0" smtClean="0"/>
              <a:t> modernization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than just replacing NAD 83 and NAVD 88</a:t>
            </a:r>
          </a:p>
          <a:p>
            <a:r>
              <a:rPr lang="en-US" dirty="0" smtClean="0"/>
              <a:t>Affects most tools, products and services of NGS</a:t>
            </a:r>
          </a:p>
          <a:p>
            <a:r>
              <a:rPr lang="en-US" dirty="0" smtClean="0"/>
              <a:t>Dozens of interdependent multi-year projects ongoing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 smtClean="0"/>
              <a:t>Expect rollouts and announcements throughout the next 6 years!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5" y="1001028"/>
            <a:ext cx="3990160" cy="3189124"/>
          </a:xfrm>
        </p:spPr>
      </p:pic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>
          <a:xfrm>
            <a:off x="4686300" y="1495425"/>
            <a:ext cx="3886200" cy="824263"/>
          </a:xfrm>
        </p:spPr>
        <p:txBody>
          <a:bodyPr/>
          <a:lstStyle/>
          <a:p>
            <a:r>
              <a:rPr lang="en-US" dirty="0" smtClean="0"/>
              <a:t>New Datums Web Page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2013" y="4303338"/>
            <a:ext cx="7060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geodesy.noaa.gov/datums/</a:t>
            </a:r>
            <a:r>
              <a:rPr lang="en-US" b="1" dirty="0" err="1" smtClean="0"/>
              <a:t>newdatums</a:t>
            </a:r>
            <a:r>
              <a:rPr lang="en-US" b="1" dirty="0" smtClean="0"/>
              <a:t>/index.shtml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48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5" y="1233157"/>
            <a:ext cx="3990160" cy="2724865"/>
          </a:xfrm>
        </p:spPr>
      </p:pic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>
          <a:xfrm>
            <a:off x="4504623" y="1495425"/>
            <a:ext cx="4639377" cy="27300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Attend the Geospatial Summit</a:t>
            </a:r>
          </a:p>
          <a:p>
            <a:endParaRPr lang="en-US" dirty="0" smtClean="0"/>
          </a:p>
          <a:p>
            <a:r>
              <a:rPr lang="en-US" dirty="0" smtClean="0"/>
              <a:t>Silver Spring, MD</a:t>
            </a:r>
          </a:p>
          <a:p>
            <a:endParaRPr lang="en-US" dirty="0"/>
          </a:p>
          <a:p>
            <a:r>
              <a:rPr lang="en-US" dirty="0" smtClean="0"/>
              <a:t>April 24-25, 2017</a:t>
            </a:r>
          </a:p>
          <a:p>
            <a:endParaRPr lang="en-US" dirty="0"/>
          </a:p>
          <a:p>
            <a:r>
              <a:rPr lang="en-US" dirty="0" smtClean="0"/>
              <a:t>FREE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2013" y="4303338"/>
            <a:ext cx="7060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geodesy.noaa.gov/geospatial-summit/index.shtml</a:t>
            </a:r>
          </a:p>
        </p:txBody>
      </p:sp>
    </p:spTree>
    <p:extLst>
      <p:ext uri="{BB962C8B-B14F-4D97-AF65-F5344CB8AC3E}">
        <p14:creationId xmlns:p14="http://schemas.microsoft.com/office/powerpoint/2010/main" val="34581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 bwMode="gray">
          <a:xfrm>
            <a:off x="3291840" y="1876926"/>
            <a:ext cx="2685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2F95D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043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modernize?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Older Methodology</a:t>
            </a:r>
          </a:p>
          <a:p>
            <a:pPr lvl="1"/>
            <a:r>
              <a:rPr lang="en-US" dirty="0" smtClean="0"/>
              <a:t>Terrestrial</a:t>
            </a:r>
            <a:r>
              <a:rPr lang="en-US" dirty="0"/>
              <a:t>, pre-space-geodesy, line-of-sight </a:t>
            </a:r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Easily destroyed, </a:t>
            </a:r>
            <a:r>
              <a:rPr lang="en-US" dirty="0"/>
              <a:t>unmonitored </a:t>
            </a:r>
            <a:r>
              <a:rPr lang="en-US" i="1" dirty="0"/>
              <a:t>passive</a:t>
            </a:r>
            <a:r>
              <a:rPr lang="en-US" dirty="0"/>
              <a:t> control marks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14" y="2714157"/>
            <a:ext cx="1190086" cy="1789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77" y="866274"/>
            <a:ext cx="1192823" cy="185767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5099" y="2839453"/>
            <a:ext cx="4249491" cy="174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VC-005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89914"/>
            <a:ext cx="1732103" cy="129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0" y="3558458"/>
            <a:ext cx="1473152" cy="1104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72" y="2380178"/>
            <a:ext cx="1244652" cy="1118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8672" y="4298968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PID: EZ0840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modernize?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Evidence of systematic errors</a:t>
            </a:r>
          </a:p>
          <a:p>
            <a:pPr lvl="1"/>
            <a:r>
              <a:rPr lang="en-US" dirty="0" smtClean="0"/>
              <a:t>Decades </a:t>
            </a:r>
            <a:r>
              <a:rPr lang="en-US" dirty="0"/>
              <a:t>of space geodetic </a:t>
            </a:r>
            <a:r>
              <a:rPr lang="en-US" dirty="0" smtClean="0"/>
              <a:t>observations</a:t>
            </a:r>
          </a:p>
          <a:p>
            <a:pPr lvl="2"/>
            <a:r>
              <a:rPr lang="en-US" dirty="0" smtClean="0"/>
              <a:t>All of the datums </a:t>
            </a:r>
            <a:r>
              <a:rPr lang="en-US" dirty="0"/>
              <a:t>contain </a:t>
            </a:r>
            <a:r>
              <a:rPr lang="en-US" i="1" dirty="0"/>
              <a:t>systematic</a:t>
            </a:r>
            <a:r>
              <a:rPr lang="en-US" dirty="0"/>
              <a:t> errors </a:t>
            </a:r>
            <a:r>
              <a:rPr lang="en-US" dirty="0" smtClean="0"/>
              <a:t>(decimeters to meters)</a:t>
            </a:r>
          </a:p>
          <a:p>
            <a:pPr lvl="3"/>
            <a:r>
              <a:rPr lang="en-US" dirty="0" smtClean="0"/>
              <a:t>At scales larger than today’s accuracy capabilities (centimeters)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Origin (center of Earth) Offset:  2+ meters</a:t>
            </a:r>
          </a:p>
          <a:p>
            <a:pPr lvl="1"/>
            <a:r>
              <a:rPr lang="en-US" dirty="0" smtClean="0"/>
              <a:t>Zero elevation Surface:  0.5 to 2+ meters</a:t>
            </a:r>
          </a:p>
        </p:txBody>
      </p:sp>
    </p:spTree>
    <p:extLst>
      <p:ext uri="{BB962C8B-B14F-4D97-AF65-F5344CB8AC3E}">
        <p14:creationId xmlns:p14="http://schemas.microsoft.com/office/powerpoint/2010/main" val="86652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Being Replaced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526277" y="778267"/>
            <a:ext cx="68686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What’s being replaced: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kern="0" dirty="0" smtClean="0"/>
              <a:t>	</a:t>
            </a:r>
            <a:r>
              <a:rPr lang="en-US" sz="2800" u="sng" kern="0" dirty="0" smtClean="0"/>
              <a:t>Horizontal</a:t>
            </a:r>
            <a:r>
              <a:rPr lang="en-US" sz="2800" kern="0" dirty="0" smtClean="0"/>
              <a:t>			</a:t>
            </a:r>
            <a:r>
              <a:rPr lang="en-US" sz="2800" u="sng" kern="0" dirty="0" smtClean="0"/>
              <a:t>Vertical</a:t>
            </a:r>
          </a:p>
          <a:p>
            <a:pPr lvl="1"/>
            <a:r>
              <a:rPr lang="en-US" sz="2400" kern="0" dirty="0" smtClean="0"/>
              <a:t>NAD 83(2011)</a:t>
            </a:r>
          </a:p>
          <a:p>
            <a:pPr lvl="1"/>
            <a:r>
              <a:rPr lang="en-US" sz="2400" kern="0" dirty="0" smtClean="0"/>
              <a:t>NAD 83(PA11) </a:t>
            </a:r>
          </a:p>
          <a:p>
            <a:pPr lvl="1"/>
            <a:r>
              <a:rPr lang="en-US" sz="2400" kern="0" dirty="0" smtClean="0"/>
              <a:t>NAD 83(MA11)</a:t>
            </a:r>
          </a:p>
          <a:p>
            <a:pPr lvl="1"/>
            <a:endParaRPr lang="en-US" sz="2400" kern="0" dirty="0" smtClean="0"/>
          </a:p>
          <a:p>
            <a:pPr marL="0" indent="0">
              <a:buFont typeface="Wingdings" pitchFamily="2" charset="2"/>
              <a:buNone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20363" y="1656903"/>
            <a:ext cx="3710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b="0" dirty="0" smtClean="0"/>
              <a:t>NAVD 88</a:t>
            </a:r>
          </a:p>
          <a:p>
            <a:pPr lvl="1"/>
            <a:r>
              <a:rPr lang="en-US" sz="2400" b="0" dirty="0" smtClean="0"/>
              <a:t>PRVD 02</a:t>
            </a:r>
          </a:p>
          <a:p>
            <a:pPr lvl="1"/>
            <a:r>
              <a:rPr lang="en-US" sz="2400" b="0" dirty="0" smtClean="0"/>
              <a:t>VIVD09</a:t>
            </a:r>
          </a:p>
          <a:p>
            <a:pPr lvl="1"/>
            <a:r>
              <a:rPr lang="en-US" sz="2400" b="0" dirty="0" smtClean="0"/>
              <a:t>ASVD02</a:t>
            </a:r>
          </a:p>
          <a:p>
            <a:pPr lvl="1"/>
            <a:r>
              <a:rPr lang="en-US" sz="2400" b="0" dirty="0" smtClean="0"/>
              <a:t>NMVD03</a:t>
            </a:r>
          </a:p>
          <a:p>
            <a:pPr lvl="1"/>
            <a:r>
              <a:rPr lang="en-US" sz="2400" b="0" dirty="0" smtClean="0"/>
              <a:t>GUVD04</a:t>
            </a:r>
          </a:p>
          <a:p>
            <a:pPr lvl="1"/>
            <a:r>
              <a:rPr lang="en-US" sz="2400" b="0" dirty="0" smtClean="0"/>
              <a:t>IGLD 85</a:t>
            </a:r>
            <a:endParaRPr lang="en-US" b="0" dirty="0" smtClean="0"/>
          </a:p>
          <a:p>
            <a:pPr lvl="1"/>
            <a:endParaRPr lang="en-US" sz="2400" b="0" dirty="0" smtClean="0"/>
          </a:p>
          <a:p>
            <a:pPr marL="0" indent="0">
              <a:buFont typeface="Arial" charset="0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9852" y="1688438"/>
            <a:ext cx="3062176" cy="1658175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8195" y="3570784"/>
            <a:ext cx="26035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</a:p>
          <a:p>
            <a:r>
              <a:rPr lang="en-US" dirty="0" smtClean="0"/>
              <a:t>Longitude</a:t>
            </a:r>
          </a:p>
          <a:p>
            <a:r>
              <a:rPr lang="en-US" dirty="0" smtClean="0"/>
              <a:t>Ellipsoid Height</a:t>
            </a:r>
          </a:p>
          <a:p>
            <a:r>
              <a:rPr lang="en-US" dirty="0" smtClean="0"/>
              <a:t>State Plane Coordinates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82705" y="2573078"/>
            <a:ext cx="287147" cy="1705455"/>
          </a:xfrm>
          <a:custGeom>
            <a:avLst/>
            <a:gdLst>
              <a:gd name="connsiteX0" fmla="*/ 265882 w 287147"/>
              <a:gd name="connsiteY0" fmla="*/ 1244009 h 1244009"/>
              <a:gd name="connsiteX1" fmla="*/ 68 w 287147"/>
              <a:gd name="connsiteY1" fmla="*/ 489097 h 1244009"/>
              <a:gd name="connsiteX2" fmla="*/ 287147 w 287147"/>
              <a:gd name="connsiteY2" fmla="*/ 0 h 124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147" h="1244009">
                <a:moveTo>
                  <a:pt x="265882" y="1244009"/>
                </a:moveTo>
                <a:cubicBezTo>
                  <a:pt x="131203" y="970220"/>
                  <a:pt x="-3476" y="696432"/>
                  <a:pt x="68" y="489097"/>
                </a:cubicBezTo>
                <a:cubicBezTo>
                  <a:pt x="3612" y="281762"/>
                  <a:pt x="145379" y="140881"/>
                  <a:pt x="287147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5916" y="1730610"/>
            <a:ext cx="1679944" cy="30728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7394910" y="2573078"/>
            <a:ext cx="1573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Heights</a:t>
            </a:r>
          </a:p>
        </p:txBody>
      </p:sp>
      <p:cxnSp>
        <p:nvCxnSpPr>
          <p:cNvPr id="11" name="Straight Arrow Connector 10"/>
          <p:cNvCxnSpPr>
            <a:stCxn id="10" idx="3"/>
            <a:endCxn id="9" idx="3"/>
          </p:cNvCxnSpPr>
          <p:nvPr/>
        </p:nvCxnSpPr>
        <p:spPr>
          <a:xfrm flipH="1">
            <a:off x="6485860" y="2726967"/>
            <a:ext cx="909050" cy="540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Ten Year Plan</a:t>
            </a:r>
            <a:endParaRPr lang="en-US" dirty="0"/>
          </a:p>
        </p:txBody>
      </p:sp>
      <p:sp>
        <p:nvSpPr>
          <p:cNvPr id="6" name="Shape 105"/>
          <p:cNvSpPr/>
          <p:nvPr/>
        </p:nvSpPr>
        <p:spPr>
          <a:xfrm>
            <a:off x="212791" y="831082"/>
            <a:ext cx="4572000" cy="3597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1600" dirty="0" smtClean="0">
                <a:solidFill>
                  <a:srgbClr val="FF0000"/>
                </a:solidFill>
                <a:latin typeface="Arial Black" panose="020B0A04020102020204" pitchFamily="34" charset="0"/>
                <a:ea typeface="ＭＳ Ｐゴシック" pitchFamily="34" charset="-128"/>
              </a:rPr>
              <a:t>5 Goals: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600" dirty="0">
              <a:solidFill>
                <a:prstClr val="black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Support </a:t>
            </a:r>
            <a:r>
              <a:rPr 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the users </a:t>
            </a: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of the National </a:t>
            </a:r>
            <a:b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Spatial Reference System.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Modernize and improve </a:t>
            </a: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the National </a:t>
            </a:r>
            <a:b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Spatial Reference System.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Expand</a:t>
            </a: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 the National Spatial Reference </a:t>
            </a:r>
            <a:b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System stakeholder base through </a:t>
            </a:r>
            <a:b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partnerships, education, and outreach.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Develop and enable </a:t>
            </a: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a workforce with </a:t>
            </a:r>
            <a:b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a supportive environment.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1600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itchFamily="34" charset="-128"/>
              </a:rPr>
              <a:t>Improve</a:t>
            </a: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 organizational and administrative functionality. </a:t>
            </a:r>
            <a:endParaRPr sz="1600" kern="0" dirty="0">
              <a:solidFill>
                <a:prstClr val="black"/>
              </a:solidFill>
              <a:ea typeface="Times New Roman"/>
              <a:sym typeface="Times New Roman"/>
              <a:rtl val="0"/>
            </a:endParaRPr>
          </a:p>
        </p:txBody>
      </p:sp>
      <p:pic>
        <p:nvPicPr>
          <p:cNvPr id="7" name="Shape 106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6394">
            <a:off x="4838112" y="1150243"/>
            <a:ext cx="2479539" cy="32235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880003" sx="103000" sy="103000" algn="ctr" rotWithShape="0">
              <a:srgbClr val="808080">
                <a:alpha val="1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REVISION" val="1"/>
</p:tagLst>
</file>

<file path=ppt/theme/theme1.xml><?xml version="1.0" encoding="utf-8"?>
<a:theme xmlns:a="http://schemas.openxmlformats.org/drawingml/2006/main" name="Dimensions_2016_PPT_Template_16.9_1920x1080">
  <a:themeElements>
    <a:clrScheme name="Trimble PPT Colors">
      <a:dk1>
        <a:srgbClr val="363545"/>
      </a:dk1>
      <a:lt1>
        <a:srgbClr val="FFFFFF"/>
      </a:lt1>
      <a:dk2>
        <a:srgbClr val="005596"/>
      </a:dk2>
      <a:lt2>
        <a:srgbClr val="2780C7"/>
      </a:lt2>
      <a:accent1>
        <a:srgbClr val="F5C205"/>
      </a:accent1>
      <a:accent2>
        <a:srgbClr val="363545"/>
      </a:accent2>
      <a:accent3>
        <a:srgbClr val="A51D25"/>
      </a:accent3>
      <a:accent4>
        <a:srgbClr val="2780C7"/>
      </a:accent4>
      <a:accent5>
        <a:srgbClr val="005596"/>
      </a:accent5>
      <a:accent6>
        <a:srgbClr val="FFFFFF"/>
      </a:accent6>
      <a:hlink>
        <a:srgbClr val="2780C7"/>
      </a:hlink>
      <a:folHlink>
        <a:srgbClr val="2780C7"/>
      </a:folHlink>
    </a:clrScheme>
    <a:fontScheme name="Const - Heavy and High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None/>
          <a:defRPr sz="3200" dirty="0" smtClean="0">
            <a:solidFill>
              <a:srgbClr val="2F95D2"/>
            </a:solidFill>
          </a:defRPr>
        </a:defPPr>
      </a:lstStyle>
    </a:txDef>
  </a:objectDefaults>
  <a:extraClrSchemeLst>
    <a:extraClrScheme>
      <a:clrScheme name="Const - Heavy and High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t - Heavy and Highway 13">
        <a:dk1>
          <a:srgbClr val="000000"/>
        </a:dk1>
        <a:lt1>
          <a:srgbClr val="00478E"/>
        </a:lt1>
        <a:dk2>
          <a:srgbClr val="FFFFFF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AAB1C6"/>
        </a:accent3>
        <a:accent4>
          <a:srgbClr val="000000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t - Heavy and Highway 14">
        <a:dk1>
          <a:srgbClr val="00478E"/>
        </a:dk1>
        <a:lt1>
          <a:srgbClr val="FFFFFF"/>
        </a:lt1>
        <a:dk2>
          <a:srgbClr val="00478E"/>
        </a:dk2>
        <a:lt2>
          <a:srgbClr val="002C58"/>
        </a:lt2>
        <a:accent1>
          <a:srgbClr val="F5C205"/>
        </a:accent1>
        <a:accent2>
          <a:srgbClr val="BF311A"/>
        </a:accent2>
        <a:accent3>
          <a:srgbClr val="FFFFFF"/>
        </a:accent3>
        <a:accent4>
          <a:srgbClr val="003B78"/>
        </a:accent4>
        <a:accent5>
          <a:srgbClr val="F9DDAA"/>
        </a:accent5>
        <a:accent6>
          <a:srgbClr val="AD2B16"/>
        </a:accent6>
        <a:hlink>
          <a:srgbClr val="3366CC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Dimensions_2016_PPT_Template_16.9_1920x1080</Template>
  <TotalTime>977</TotalTime>
  <Words>1190</Words>
  <Application>Microsoft Office PowerPoint</Application>
  <PresentationFormat>On-screen Show (16:9)</PresentationFormat>
  <Paragraphs>298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MS PGothic</vt:lpstr>
      <vt:lpstr>MS PGothic</vt:lpstr>
      <vt:lpstr>Arial</vt:lpstr>
      <vt:lpstr>Arial Black</vt:lpstr>
      <vt:lpstr>Calibri</vt:lpstr>
      <vt:lpstr>Symbol</vt:lpstr>
      <vt:lpstr>Times New Roman</vt:lpstr>
      <vt:lpstr>Wingdings</vt:lpstr>
      <vt:lpstr>Dimensions_2016_PPT_Template_16.9_1920x1080</vt:lpstr>
      <vt:lpstr>NSRS Modernization Update</vt:lpstr>
      <vt:lpstr>Introduction:  About the NSRS</vt:lpstr>
      <vt:lpstr>Overview</vt:lpstr>
      <vt:lpstr>Federal Users of the NSRS</vt:lpstr>
      <vt:lpstr>Why modernize?</vt:lpstr>
      <vt:lpstr>Why modernize?</vt:lpstr>
      <vt:lpstr>What’s Being Replaced</vt:lpstr>
      <vt:lpstr>Details: Ten Year Plan</vt:lpstr>
      <vt:lpstr>Nomenclature</vt:lpstr>
      <vt:lpstr>Nomenclature</vt:lpstr>
      <vt:lpstr>Objective 1 of 5:  Replace NAD 83</vt:lpstr>
      <vt:lpstr>Replace NAD 83</vt:lpstr>
      <vt:lpstr>Ellipsoid Height Shifts</vt:lpstr>
      <vt:lpstr>Horizontal Shifts</vt:lpstr>
      <vt:lpstr>Replace NAD 83</vt:lpstr>
      <vt:lpstr>Definition of new frames</vt:lpstr>
      <vt:lpstr>Time Dependencies</vt:lpstr>
      <vt:lpstr>Objective 2 of 5:  Replace NAVD 88</vt:lpstr>
      <vt:lpstr>Replace NAVD 88</vt:lpstr>
      <vt:lpstr>Replace NAVD 88</vt:lpstr>
      <vt:lpstr>GRAV-D Coverage</vt:lpstr>
      <vt:lpstr>GRAV-D Status</vt:lpstr>
      <vt:lpstr>Orthometric Heights</vt:lpstr>
      <vt:lpstr>Time Dependencies</vt:lpstr>
      <vt:lpstr>Objective 3 of 5:  Re-invent Bluebooking</vt:lpstr>
      <vt:lpstr>Bluebooking </vt:lpstr>
      <vt:lpstr>OPUS-Projects</vt:lpstr>
      <vt:lpstr>OPUS-Projects</vt:lpstr>
      <vt:lpstr>New Database</vt:lpstr>
      <vt:lpstr>Objective 4 of 5:  Improve the Toolkit</vt:lpstr>
      <vt:lpstr>NGS Toolkit </vt:lpstr>
      <vt:lpstr>New Toolkit</vt:lpstr>
      <vt:lpstr>NADCON 5 </vt:lpstr>
      <vt:lpstr>NADCON 5 example</vt:lpstr>
      <vt:lpstr>NADCON 5 example</vt:lpstr>
      <vt:lpstr>NADCON 5 example</vt:lpstr>
      <vt:lpstr>Toolkit Future</vt:lpstr>
      <vt:lpstr>Objective 5 of 5:  Better Surveying</vt:lpstr>
      <vt:lpstr>Better Surveying </vt:lpstr>
      <vt:lpstr>Better Surveying</vt:lpstr>
      <vt:lpstr>Summary</vt:lpstr>
      <vt:lpstr>Summary</vt:lpstr>
      <vt:lpstr>To learn more</vt:lpstr>
      <vt:lpstr>To learn more</vt:lpstr>
      <vt:lpstr>Questions?</vt:lpstr>
    </vt:vector>
  </TitlesOfParts>
  <Company>Trimble Navigation Ltd.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Windows User</dc:creator>
  <cp:lastModifiedBy>Dru Smith</cp:lastModifiedBy>
  <cp:revision>48</cp:revision>
  <cp:lastPrinted>2013-04-18T21:19:40Z</cp:lastPrinted>
  <dcterms:created xsi:type="dcterms:W3CDTF">2016-05-25T23:24:58Z</dcterms:created>
  <dcterms:modified xsi:type="dcterms:W3CDTF">2016-11-11T14:15:10Z</dcterms:modified>
</cp:coreProperties>
</file>