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3" r:id="rId1"/>
    <p:sldMasterId id="2147483675" r:id="rId2"/>
  </p:sldMasterIdLst>
  <p:notesMasterIdLst>
    <p:notesMasterId r:id="rId34"/>
  </p:notesMasterIdLst>
  <p:sldIdLst>
    <p:sldId id="256" r:id="rId3"/>
    <p:sldId id="257" r:id="rId4"/>
    <p:sldId id="265" r:id="rId5"/>
    <p:sldId id="786" r:id="rId6"/>
    <p:sldId id="267" r:id="rId7"/>
    <p:sldId id="268" r:id="rId8"/>
    <p:sldId id="790" r:id="rId9"/>
    <p:sldId id="787" r:id="rId10"/>
    <p:sldId id="795" r:id="rId11"/>
    <p:sldId id="796" r:id="rId12"/>
    <p:sldId id="797" r:id="rId13"/>
    <p:sldId id="259" r:id="rId14"/>
    <p:sldId id="260" r:id="rId15"/>
    <p:sldId id="791" r:id="rId16"/>
    <p:sldId id="262" r:id="rId17"/>
    <p:sldId id="792" r:id="rId18"/>
    <p:sldId id="258" r:id="rId19"/>
    <p:sldId id="799" r:id="rId20"/>
    <p:sldId id="263" r:id="rId21"/>
    <p:sldId id="793" r:id="rId22"/>
    <p:sldId id="290" r:id="rId23"/>
    <p:sldId id="296" r:id="rId24"/>
    <p:sldId id="308" r:id="rId25"/>
    <p:sldId id="803" r:id="rId26"/>
    <p:sldId id="802" r:id="rId27"/>
    <p:sldId id="804" r:id="rId28"/>
    <p:sldId id="269" r:id="rId29"/>
    <p:sldId id="272" r:id="rId30"/>
    <p:sldId id="271" r:id="rId31"/>
    <p:sldId id="807" r:id="rId32"/>
    <p:sldId id="273" r:id="rId3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156" autoAdjust="0"/>
  </p:normalViewPr>
  <p:slideViewPr>
    <p:cSldViewPr snapToGrid="0">
      <p:cViewPr varScale="1">
        <p:scale>
          <a:sx n="145" d="100"/>
          <a:sy n="145" d="100"/>
        </p:scale>
        <p:origin x="624" y="108"/>
      </p:cViewPr>
      <p:guideLst>
        <p:guide orient="horz" pos="162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geodesy.noaa.gov/datums/newdatums/naming-convention.shtm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345342fbd0a_2_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g345342fbd0a_2_9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A note </a:t>
            </a:r>
            <a:endParaRPr/>
          </a:p>
        </p:txBody>
      </p:sp>
      <p:sp>
        <p:nvSpPr>
          <p:cNvPr id="147" name="Google Shape;147;g345342fbd0a_2_9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5de1d67111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5de1d67111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4398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48d09226c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48d09226c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11839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9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4" name="Google Shape;184;p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56363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348d09226cb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348d09226cb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54352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9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4" name="Google Shape;174;p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602290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2abfd9c2963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2abfd9c2963_0_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Note: GRAV-D is an airborne gravity campaign, not the actual vertical datum.</a:t>
            </a:r>
            <a:endParaRPr/>
          </a:p>
        </p:txBody>
      </p:sp>
    </p:spTree>
    <p:extLst>
      <p:ext uri="{BB962C8B-B14F-4D97-AF65-F5344CB8AC3E}">
        <p14:creationId xmlns:p14="http://schemas.microsoft.com/office/powerpoint/2010/main" val="3349211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abfd9c2963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abfd9c2963_0_1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Divided the country into 4 quadrants. We have already done absolute gravity surveys in the NE and SE quadrants. This year, we intend to do work in the NW quadrant and Alaska. Take absolute gravity measurements and then deploy g-phones for continuous observations.</a:t>
            </a:r>
            <a:endParaRPr/>
          </a:p>
        </p:txBody>
      </p:sp>
    </p:spTree>
    <p:extLst>
      <p:ext uri="{BB962C8B-B14F-4D97-AF65-F5344CB8AC3E}">
        <p14:creationId xmlns:p14="http://schemas.microsoft.com/office/powerpoint/2010/main" val="15152390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33699600198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33699600198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39907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9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5" name="Google Shape;195;p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92410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8" name="Google Shape;218;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37644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345342fbd0a_2_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g345342fbd0a_2_10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g345342fbd0a_2_10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8" name="Google Shape;218;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597857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8" name="Google Shape;218;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785770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21277427d63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21277427d63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06999"/>
              </a:lnSpc>
              <a:spcBef>
                <a:spcPts val="0"/>
              </a:spcBef>
              <a:spcAft>
                <a:spcPts val="0"/>
              </a:spcAft>
              <a:buClr>
                <a:schemeClr val="dk1"/>
              </a:buClr>
              <a:buSzPts val="1100"/>
              <a:buFont typeface="Arial"/>
              <a:buNone/>
            </a:pPr>
            <a:r>
              <a:rPr lang="en-US" sz="1800">
                <a:solidFill>
                  <a:srgbClr val="222222"/>
                </a:solidFill>
                <a:highlight>
                  <a:srgbClr val="FFFFFF"/>
                </a:highlight>
              </a:rPr>
              <a:t>The National Geodetic Survey and National Geospatial Intelligence Agency 2021 Memorandum of Agreement calls for creation of a Geodesy/Geosciences Community of Practice</a:t>
            </a:r>
            <a:endParaRPr sz="1800">
              <a:solidFill>
                <a:srgbClr val="222222"/>
              </a:solidFill>
              <a:highlight>
                <a:srgbClr val="FFFFFF"/>
              </a:highlight>
            </a:endParaRPr>
          </a:p>
          <a:p>
            <a:pPr marL="0" lvl="0" indent="0" algn="l" rtl="0">
              <a:lnSpc>
                <a:spcPct val="106999"/>
              </a:lnSpc>
              <a:spcBef>
                <a:spcPts val="800"/>
              </a:spcBef>
              <a:spcAft>
                <a:spcPts val="0"/>
              </a:spcAft>
              <a:buClr>
                <a:schemeClr val="dk1"/>
              </a:buClr>
              <a:buSzPts val="1100"/>
              <a:buFont typeface="Arial"/>
              <a:buNone/>
            </a:pPr>
            <a:r>
              <a:rPr lang="en-US" sz="1800">
                <a:solidFill>
                  <a:srgbClr val="222222"/>
                </a:solidFill>
                <a:highlight>
                  <a:srgbClr val="FFFFFF"/>
                </a:highlight>
              </a:rPr>
              <a:t>This Community of Practice (CoP) will Build our interagency scientific partnerships, participate in joint operations, and coordinate interagency functions and expertise. </a:t>
            </a:r>
            <a:endParaRPr sz="1800">
              <a:solidFill>
                <a:srgbClr val="222222"/>
              </a:solidFill>
              <a:highlight>
                <a:srgbClr val="FFFFFF"/>
              </a:highlight>
            </a:endParaRPr>
          </a:p>
          <a:p>
            <a:pPr marL="0" lvl="0" indent="0" algn="l" rtl="0">
              <a:lnSpc>
                <a:spcPct val="106999"/>
              </a:lnSpc>
              <a:spcBef>
                <a:spcPts val="800"/>
              </a:spcBef>
              <a:spcAft>
                <a:spcPts val="0"/>
              </a:spcAft>
              <a:buClr>
                <a:schemeClr val="dk1"/>
              </a:buClr>
              <a:buSzPts val="1100"/>
              <a:buFont typeface="Arial"/>
              <a:buNone/>
            </a:pPr>
            <a:r>
              <a:rPr lang="en-US" sz="1800">
                <a:solidFill>
                  <a:srgbClr val="222222"/>
                </a:solidFill>
                <a:highlight>
                  <a:srgbClr val="FFFFFF"/>
                </a:highlight>
              </a:rPr>
              <a:t>Includes, but is not limited to, sharing scientific assets such as equipment, technology, software and expertise, conducting field surveys, equipment calibration and testing studies, and the development of unified products. </a:t>
            </a:r>
            <a:endParaRPr sz="1800">
              <a:solidFill>
                <a:srgbClr val="222222"/>
              </a:solidFill>
              <a:highlight>
                <a:srgbClr val="FFFFFF"/>
              </a:highlight>
            </a:endParaRPr>
          </a:p>
          <a:p>
            <a:pPr marL="0" lvl="0" indent="0" algn="l" rtl="0">
              <a:lnSpc>
                <a:spcPct val="106999"/>
              </a:lnSpc>
              <a:spcBef>
                <a:spcPts val="800"/>
              </a:spcBef>
              <a:spcAft>
                <a:spcPts val="0"/>
              </a:spcAft>
              <a:buClr>
                <a:schemeClr val="dk1"/>
              </a:buClr>
              <a:buSzPts val="1100"/>
              <a:buFont typeface="Arial"/>
              <a:buNone/>
            </a:pPr>
            <a:r>
              <a:rPr lang="en-US" sz="1800">
                <a:solidFill>
                  <a:srgbClr val="222222"/>
                </a:solidFill>
                <a:highlight>
                  <a:srgbClr val="FFFFFF"/>
                </a:highlight>
              </a:rPr>
              <a:t>This CoP is being established, a roadmap is under development and other federal partners are being invited to this developing federal community.    </a:t>
            </a:r>
            <a:endParaRPr sz="1800">
              <a:solidFill>
                <a:srgbClr val="222222"/>
              </a:solidFill>
              <a:highlight>
                <a:srgbClr val="FFFFFF"/>
              </a:highlight>
            </a:endParaRPr>
          </a:p>
          <a:p>
            <a:pPr marL="0" lvl="0" indent="0" algn="l" rtl="0">
              <a:lnSpc>
                <a:spcPct val="106999"/>
              </a:lnSpc>
              <a:spcBef>
                <a:spcPts val="800"/>
              </a:spcBef>
              <a:spcAft>
                <a:spcPts val="0"/>
              </a:spcAft>
              <a:buClr>
                <a:schemeClr val="dk1"/>
              </a:buClr>
              <a:buSzPts val="1100"/>
              <a:buFont typeface="Arial"/>
              <a:buNone/>
            </a:pPr>
            <a:r>
              <a:rPr lang="en-US" sz="1800">
                <a:solidFill>
                  <a:srgbClr val="222222"/>
                </a:solidFill>
                <a:highlight>
                  <a:srgbClr val="FFFFFF"/>
                </a:highlight>
              </a:rPr>
              <a:t>Outcome: Build our Inter-Agency Scientific Partnership in order to share mission resources to accomplish mutually beneficial outcomes and provide both national and international outreach to advance technical capability and global community presence.</a:t>
            </a:r>
            <a:endParaRPr sz="1800">
              <a:solidFill>
                <a:srgbClr val="222222"/>
              </a:solidFill>
              <a:highlight>
                <a:srgbClr val="FFFFFF"/>
              </a:highlight>
            </a:endParaRPr>
          </a:p>
          <a:p>
            <a:pPr marL="0" lvl="0" indent="0" algn="l" rtl="0">
              <a:spcBef>
                <a:spcPts val="800"/>
              </a:spcBef>
              <a:spcAft>
                <a:spcPts val="0"/>
              </a:spcAft>
              <a:buNone/>
            </a:pPr>
            <a:endParaRPr/>
          </a:p>
        </p:txBody>
      </p:sp>
      <p:sp>
        <p:nvSpPr>
          <p:cNvPr id="215" name="Google Shape;215;g21277427d63_0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extLst>
      <p:ext uri="{BB962C8B-B14F-4D97-AF65-F5344CB8AC3E}">
        <p14:creationId xmlns:p14="http://schemas.microsoft.com/office/powerpoint/2010/main" val="34397372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33694506ed9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33694506ed9_0_69: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We serve the public, and we engage with data providers and end user at a federal, state and local level.</a:t>
            </a:r>
            <a:endParaRPr sz="1600"/>
          </a:p>
        </p:txBody>
      </p:sp>
    </p:spTree>
    <p:extLst>
      <p:ext uri="{BB962C8B-B14F-4D97-AF65-F5344CB8AC3E}">
        <p14:creationId xmlns:p14="http://schemas.microsoft.com/office/powerpoint/2010/main" val="22496100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35de1d67111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35de1d6711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6278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8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7" name="Google Shape;87;p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18366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82896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8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5" name="Google Shape;115;p8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115234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8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5" name="Google Shape;115;p8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22400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8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5" name="Google Shape;115;p8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85162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3" name="Google Shape;16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9101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ITRF fixed PLATE specific reference frame.  5</a:t>
            </a:r>
            <a:r>
              <a:rPr lang="en-US" baseline="30000"/>
              <a:t>th</a:t>
            </a:r>
            <a:r>
              <a:rPr lang="en-US"/>
              <a:t> frame will be SIRGAS</a:t>
            </a:r>
            <a:endParaRPr/>
          </a:p>
          <a:p>
            <a:pPr marL="0" lvl="0" indent="0" algn="l" rtl="0">
              <a:spcBef>
                <a:spcPts val="0"/>
              </a:spcBef>
              <a:spcAft>
                <a:spcPts val="0"/>
              </a:spcAft>
              <a:buNone/>
            </a:pPr>
            <a:endParaRPr/>
          </a:p>
          <a:p>
            <a:pPr marL="0" lvl="0" indent="0" algn="l" rtl="0">
              <a:spcBef>
                <a:spcPts val="0"/>
              </a:spcBef>
              <a:spcAft>
                <a:spcPts val="0"/>
              </a:spcAft>
              <a:buNone/>
            </a:pPr>
            <a:r>
              <a:rPr lang="en-US"/>
              <a:t>NSRS Modernization Naming Conventions </a:t>
            </a:r>
            <a:r>
              <a:rPr lang="en-US" u="sng">
                <a:solidFill>
                  <a:schemeClr val="hlink"/>
                </a:solidFill>
                <a:hlinkClick r:id="rId3"/>
              </a:rPr>
              <a:t>https://geodesy.noaa.gov/datums/newdatums/naming-convention.shtml</a:t>
            </a:r>
            <a:endParaRPr/>
          </a:p>
          <a:p>
            <a:pPr marL="0" lvl="0" indent="0" algn="l" rtl="0">
              <a:spcBef>
                <a:spcPts val="0"/>
              </a:spcBef>
              <a:spcAft>
                <a:spcPts val="0"/>
              </a:spcAft>
              <a:buNone/>
            </a:pPr>
            <a:endParaRPr/>
          </a:p>
          <a:p>
            <a:pPr marL="0" lvl="0" indent="0" algn="l" rtl="0">
              <a:spcBef>
                <a:spcPts val="0"/>
              </a:spcBef>
              <a:spcAft>
                <a:spcPts val="0"/>
              </a:spcAft>
              <a:buNone/>
            </a:pPr>
            <a:r>
              <a:rPr lang="en-US"/>
              <a:t>GRAV-D is now 96% completed</a:t>
            </a:r>
            <a:endParaRPr/>
          </a:p>
        </p:txBody>
      </p:sp>
    </p:spTree>
    <p:extLst>
      <p:ext uri="{BB962C8B-B14F-4D97-AF65-F5344CB8AC3E}">
        <p14:creationId xmlns:p14="http://schemas.microsoft.com/office/powerpoint/2010/main" val="38919636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438912" y="1282446"/>
            <a:ext cx="5321808" cy="1351788"/>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accent1"/>
              </a:buClr>
              <a:buSzPts val="3600"/>
              <a:buFont typeface="Arial"/>
              <a:buNone/>
              <a:defRPr sz="3600" b="1" i="0">
                <a:solidFill>
                  <a:schemeClr val="accen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8" name="Google Shape;58;p14"/>
          <p:cNvSpPr txBox="1">
            <a:spLocks noGrp="1"/>
          </p:cNvSpPr>
          <p:nvPr>
            <p:ph type="subTitle" idx="1"/>
          </p:nvPr>
        </p:nvSpPr>
        <p:spPr>
          <a:xfrm>
            <a:off x="438912" y="2701528"/>
            <a:ext cx="5321808" cy="1241821"/>
          </a:xfrm>
          <a:prstGeom prst="rect">
            <a:avLst/>
          </a:prstGeom>
          <a:noFill/>
          <a:ln>
            <a:noFill/>
          </a:ln>
        </p:spPr>
        <p:txBody>
          <a:bodyPr spcFirstLastPara="1" wrap="square" lIns="68575" tIns="34275" rIns="68575" bIns="34275" anchor="t" anchorCtr="0">
            <a:normAutofit/>
          </a:bodyPr>
          <a:lstStyle>
            <a:lvl1pPr lvl="0" algn="l">
              <a:lnSpc>
                <a:spcPct val="90000"/>
              </a:lnSpc>
              <a:spcBef>
                <a:spcPts val="800"/>
              </a:spcBef>
              <a:spcAft>
                <a:spcPts val="0"/>
              </a:spcAft>
              <a:buClr>
                <a:srgbClr val="789A6B"/>
              </a:buClr>
              <a:buSzPts val="1800"/>
              <a:buNone/>
              <a:defRPr sz="1800">
                <a:solidFill>
                  <a:srgbClr val="789A6B"/>
                </a:solidFill>
                <a:latin typeface="Arial"/>
                <a:ea typeface="Arial"/>
                <a:cs typeface="Arial"/>
                <a:sym typeface="Arial"/>
              </a:defRPr>
            </a:lvl1pPr>
            <a:lvl2pPr lvl="1" algn="ctr">
              <a:lnSpc>
                <a:spcPct val="90000"/>
              </a:lnSpc>
              <a:spcBef>
                <a:spcPts val="400"/>
              </a:spcBef>
              <a:spcAft>
                <a:spcPts val="0"/>
              </a:spcAft>
              <a:buClr>
                <a:srgbClr val="323C46"/>
              </a:buClr>
              <a:buSzPts val="1500"/>
              <a:buNone/>
              <a:defRPr sz="1500"/>
            </a:lvl2pPr>
            <a:lvl3pPr lvl="2" algn="ctr">
              <a:lnSpc>
                <a:spcPct val="90000"/>
              </a:lnSpc>
              <a:spcBef>
                <a:spcPts val="400"/>
              </a:spcBef>
              <a:spcAft>
                <a:spcPts val="0"/>
              </a:spcAft>
              <a:buClr>
                <a:srgbClr val="323C46"/>
              </a:buClr>
              <a:buSzPts val="1400"/>
              <a:buNone/>
              <a:defRPr sz="1400"/>
            </a:lvl3pPr>
            <a:lvl4pPr lvl="3" algn="ctr">
              <a:lnSpc>
                <a:spcPct val="90000"/>
              </a:lnSpc>
              <a:spcBef>
                <a:spcPts val="400"/>
              </a:spcBef>
              <a:spcAft>
                <a:spcPts val="0"/>
              </a:spcAft>
              <a:buClr>
                <a:srgbClr val="323C46"/>
              </a:buClr>
              <a:buSzPts val="1200"/>
              <a:buNone/>
              <a:defRPr sz="1200"/>
            </a:lvl4pPr>
            <a:lvl5pPr lvl="4" algn="ctr">
              <a:lnSpc>
                <a:spcPct val="90000"/>
              </a:lnSpc>
              <a:spcBef>
                <a:spcPts val="400"/>
              </a:spcBef>
              <a:spcAft>
                <a:spcPts val="0"/>
              </a:spcAft>
              <a:buClr>
                <a:srgbClr val="323C46"/>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59" name="Google Shape;59;p14"/>
          <p:cNvSpPr txBox="1">
            <a:spLocks noGrp="1"/>
          </p:cNvSpPr>
          <p:nvPr>
            <p:ph type="ftr" idx="11"/>
          </p:nvPr>
        </p:nvSpPr>
        <p:spPr>
          <a:xfrm>
            <a:off x="253746" y="4848606"/>
            <a:ext cx="3086100" cy="273844"/>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0" name="Google Shape;60;p14"/>
          <p:cNvSpPr txBox="1">
            <a:spLocks noGrp="1"/>
          </p:cNvSpPr>
          <p:nvPr>
            <p:ph type="sldNum" idx="12"/>
          </p:nvPr>
        </p:nvSpPr>
        <p:spPr>
          <a:xfrm>
            <a:off x="6832854" y="4836794"/>
            <a:ext cx="2057400" cy="273844"/>
          </a:xfrm>
          <a:prstGeom prst="rect">
            <a:avLst/>
          </a:prstGeom>
          <a:noFill/>
          <a:ln>
            <a:noFill/>
          </a:ln>
        </p:spPr>
        <p:txBody>
          <a:bodyPr spcFirstLastPara="1" wrap="square" lIns="68575" tIns="34275" rIns="68575" bIns="34275"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pic>
        <p:nvPicPr>
          <p:cNvPr id="61" name="Google Shape;61;p14"/>
          <p:cNvPicPr preferRelativeResize="0"/>
          <p:nvPr/>
        </p:nvPicPr>
        <p:blipFill rotWithShape="1">
          <a:blip r:embed="rId3">
            <a:alphaModFix/>
          </a:blip>
          <a:srcRect/>
          <a:stretch/>
        </p:blipFill>
        <p:spPr>
          <a:xfrm>
            <a:off x="327886" y="328232"/>
            <a:ext cx="1594182" cy="633379"/>
          </a:xfrm>
          <a:prstGeom prst="rect">
            <a:avLst/>
          </a:prstGeom>
          <a:noFill/>
          <a:ln>
            <a:noFill/>
          </a:ln>
        </p:spPr>
      </p:pic>
      <p:sp>
        <p:nvSpPr>
          <p:cNvPr id="62" name="Google Shape;62;p14"/>
          <p:cNvSpPr txBox="1"/>
          <p:nvPr/>
        </p:nvSpPr>
        <p:spPr>
          <a:xfrm>
            <a:off x="4808220" y="4848606"/>
            <a:ext cx="1905000" cy="196207"/>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800" b="0" i="0" u="none" strike="noStrike" cap="none">
                <a:solidFill>
                  <a:srgbClr val="0085CA"/>
                </a:solidFill>
                <a:latin typeface="Arial"/>
                <a:ea typeface="Arial"/>
                <a:cs typeface="Arial"/>
                <a:sym typeface="Arial"/>
              </a:rPr>
              <a:t>geodesy.noaa.gov</a:t>
            </a:r>
            <a:endParaRPr sz="800" b="0" i="0" u="none" strike="noStrike" cap="none">
              <a:solidFill>
                <a:srgbClr val="0085CA"/>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8"/>
        <p:cNvGrpSpPr/>
        <p:nvPr/>
      </p:nvGrpSpPr>
      <p:grpSpPr>
        <a:xfrm>
          <a:off x="0" y="0"/>
          <a:ext cx="0" cy="0"/>
          <a:chOff x="0" y="0"/>
          <a:chExt cx="0" cy="0"/>
        </a:xfrm>
      </p:grpSpPr>
      <p:sp>
        <p:nvSpPr>
          <p:cNvPr id="139" name="Google Shape;139;p26"/>
          <p:cNvSpPr txBox="1">
            <a:spLocks noGrp="1"/>
          </p:cNvSpPr>
          <p:nvPr>
            <p:ph type="title"/>
          </p:nvPr>
        </p:nvSpPr>
        <p:spPr>
          <a:xfrm rot="5400000">
            <a:off x="5350073" y="1467445"/>
            <a:ext cx="4358879" cy="1971675"/>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2400"/>
              <a:buFont typeface="Arial"/>
              <a:buNone/>
              <a:defRPr>
                <a:solidFill>
                  <a:schemeClr val="accen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0" name="Google Shape;140;p26"/>
          <p:cNvSpPr txBox="1">
            <a:spLocks noGrp="1"/>
          </p:cNvSpPr>
          <p:nvPr>
            <p:ph type="body" idx="1"/>
          </p:nvPr>
        </p:nvSpPr>
        <p:spPr>
          <a:xfrm rot="5400000">
            <a:off x="1349573" y="-447080"/>
            <a:ext cx="4358879" cy="5800725"/>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accent3"/>
              </a:buClr>
              <a:buSzPts val="2100"/>
              <a:buChar char="•"/>
              <a:defRPr>
                <a:solidFill>
                  <a:schemeClr val="accent3"/>
                </a:solidFill>
              </a:defRPr>
            </a:lvl1pPr>
            <a:lvl2pPr marL="914400" lvl="1" indent="-317500" algn="l">
              <a:lnSpc>
                <a:spcPct val="90000"/>
              </a:lnSpc>
              <a:spcBef>
                <a:spcPts val="400"/>
              </a:spcBef>
              <a:spcAft>
                <a:spcPts val="0"/>
              </a:spcAft>
              <a:buClr>
                <a:srgbClr val="323C46"/>
              </a:buClr>
              <a:buSzPts val="1400"/>
              <a:buChar char="•"/>
              <a:defRPr/>
            </a:lvl2pPr>
            <a:lvl3pPr marL="1371600" lvl="2" indent="-317500" algn="l">
              <a:lnSpc>
                <a:spcPct val="90000"/>
              </a:lnSpc>
              <a:spcBef>
                <a:spcPts val="400"/>
              </a:spcBef>
              <a:spcAft>
                <a:spcPts val="0"/>
              </a:spcAft>
              <a:buClr>
                <a:srgbClr val="323C46"/>
              </a:buClr>
              <a:buSzPts val="1400"/>
              <a:buChar char="•"/>
              <a:defRPr/>
            </a:lvl3pPr>
            <a:lvl4pPr marL="1828800" lvl="3" indent="-317500" algn="l">
              <a:lnSpc>
                <a:spcPct val="90000"/>
              </a:lnSpc>
              <a:spcBef>
                <a:spcPts val="400"/>
              </a:spcBef>
              <a:spcAft>
                <a:spcPts val="0"/>
              </a:spcAft>
              <a:buClr>
                <a:srgbClr val="323C46"/>
              </a:buClr>
              <a:buSzPts val="1400"/>
              <a:buChar char="•"/>
              <a:defRPr/>
            </a:lvl4pPr>
            <a:lvl5pPr marL="2286000" lvl="4" indent="-317500" algn="l">
              <a:lnSpc>
                <a:spcPct val="90000"/>
              </a:lnSpc>
              <a:spcBef>
                <a:spcPts val="400"/>
              </a:spcBef>
              <a:spcAft>
                <a:spcPts val="0"/>
              </a:spcAft>
              <a:buClr>
                <a:srgbClr val="323C46"/>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1" name="Google Shape;141;p26"/>
          <p:cNvSpPr txBox="1">
            <a:spLocks noGrp="1"/>
          </p:cNvSpPr>
          <p:nvPr>
            <p:ph type="dt" idx="10"/>
          </p:nvPr>
        </p:nvSpPr>
        <p:spPr>
          <a:xfrm>
            <a:off x="4647438" y="4848605"/>
            <a:ext cx="2057400" cy="273844"/>
          </a:xfrm>
          <a:prstGeom prst="rect">
            <a:avLst/>
          </a:prstGeom>
          <a:noFill/>
          <a:ln>
            <a:noFill/>
          </a:ln>
        </p:spPr>
        <p:txBody>
          <a:bodyPr spcFirstLastPara="1" wrap="square" lIns="68575" tIns="34275" rIns="68575" bIns="34275" anchor="t"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2" name="Google Shape;142;p26"/>
          <p:cNvSpPr txBox="1">
            <a:spLocks noGrp="1"/>
          </p:cNvSpPr>
          <p:nvPr>
            <p:ph type="ftr" idx="11"/>
          </p:nvPr>
        </p:nvSpPr>
        <p:spPr>
          <a:xfrm>
            <a:off x="253746" y="4848606"/>
            <a:ext cx="3086100" cy="273844"/>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3" name="Google Shape;143;p26"/>
          <p:cNvSpPr txBox="1">
            <a:spLocks noGrp="1"/>
          </p:cNvSpPr>
          <p:nvPr>
            <p:ph type="sldNum" idx="12"/>
          </p:nvPr>
        </p:nvSpPr>
        <p:spPr>
          <a:xfrm>
            <a:off x="6832854" y="4836794"/>
            <a:ext cx="2057400" cy="273844"/>
          </a:xfrm>
          <a:prstGeom prst="rect">
            <a:avLst/>
          </a:prstGeom>
          <a:noFill/>
          <a:ln>
            <a:noFill/>
          </a:ln>
        </p:spPr>
        <p:txBody>
          <a:bodyPr spcFirstLastPara="1" wrap="square" lIns="68575" tIns="34275" rIns="68575" bIns="34275"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Slide">
  <p:cSld name="Content Slide">
    <p:spTree>
      <p:nvGrpSpPr>
        <p:cNvPr id="1" name="Shape 8"/>
        <p:cNvGrpSpPr/>
        <p:nvPr/>
      </p:nvGrpSpPr>
      <p:grpSpPr>
        <a:xfrm>
          <a:off x="0" y="0"/>
          <a:ext cx="0" cy="0"/>
          <a:chOff x="0" y="0"/>
          <a:chExt cx="0" cy="0"/>
        </a:xfrm>
      </p:grpSpPr>
      <p:pic>
        <p:nvPicPr>
          <p:cNvPr id="9" name="Google Shape;9;p47"/>
          <p:cNvPicPr preferRelativeResize="0"/>
          <p:nvPr/>
        </p:nvPicPr>
        <p:blipFill rotWithShape="1">
          <a:blip r:embed="rId2">
            <a:alphaModFix amt="25000"/>
          </a:blip>
          <a:srcRect l="9" r="8"/>
          <a:stretch/>
        </p:blipFill>
        <p:spPr>
          <a:xfrm>
            <a:off x="0" y="0"/>
            <a:ext cx="9144003" cy="5148857"/>
          </a:xfrm>
          <a:prstGeom prst="rect">
            <a:avLst/>
          </a:prstGeom>
          <a:noFill/>
          <a:ln>
            <a:noFill/>
          </a:ln>
        </p:spPr>
      </p:pic>
      <p:sp>
        <p:nvSpPr>
          <p:cNvPr id="10" name="Google Shape;10;p47"/>
          <p:cNvSpPr txBox="1"/>
          <p:nvPr/>
        </p:nvSpPr>
        <p:spPr>
          <a:xfrm>
            <a:off x="6600291" y="4925546"/>
            <a:ext cx="2406131" cy="133723"/>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800"/>
              <a:buFont typeface="Arial"/>
              <a:buNone/>
            </a:pPr>
            <a:fld id="{00000000-1234-1234-1234-123412341234}" type="slidenum">
              <a:rPr lang="en-US" sz="800" b="1" i="0" u="none" strike="noStrike" cap="none">
                <a:solidFill>
                  <a:schemeClr val="lt1"/>
                </a:solidFill>
                <a:latin typeface="Helvetica Neue"/>
                <a:ea typeface="Helvetica Neue"/>
                <a:cs typeface="Helvetica Neue"/>
                <a:sym typeface="Helvetica Neue"/>
              </a:rPr>
              <a:t>‹#›</a:t>
            </a:fld>
            <a:endParaRPr sz="800" b="1" i="0" u="none" strike="noStrike" cap="none">
              <a:solidFill>
                <a:schemeClr val="lt1"/>
              </a:solidFill>
              <a:latin typeface="Helvetica Neue"/>
              <a:ea typeface="Helvetica Neue"/>
              <a:cs typeface="Helvetica Neue"/>
              <a:sym typeface="Helvetica Neue"/>
            </a:endParaRPr>
          </a:p>
        </p:txBody>
      </p:sp>
      <p:sp>
        <p:nvSpPr>
          <p:cNvPr id="11" name="Google Shape;11;p47"/>
          <p:cNvSpPr/>
          <p:nvPr/>
        </p:nvSpPr>
        <p:spPr>
          <a:xfrm>
            <a:off x="-1" y="4777472"/>
            <a:ext cx="9143999" cy="366028"/>
          </a:xfrm>
          <a:custGeom>
            <a:avLst/>
            <a:gdLst/>
            <a:ahLst/>
            <a:cxnLst/>
            <a:rect l="l" t="t" r="r" b="b"/>
            <a:pathLst>
              <a:path w="12245562" h="489925" extrusionOk="0">
                <a:moveTo>
                  <a:pt x="0" y="0"/>
                </a:moveTo>
                <a:lnTo>
                  <a:pt x="12245562" y="0"/>
                </a:lnTo>
                <a:lnTo>
                  <a:pt x="12245562" y="489925"/>
                </a:lnTo>
                <a:lnTo>
                  <a:pt x="0" y="489925"/>
                </a:lnTo>
                <a:close/>
              </a:path>
            </a:pathLst>
          </a:custGeom>
          <a:solidFill>
            <a:schemeClr val="dk2"/>
          </a:solidFill>
          <a:ln>
            <a:noFill/>
          </a:ln>
        </p:spPr>
        <p:txBody>
          <a:bodyPr spcFirstLastPara="1" wrap="square" lIns="0" tIns="22850" rIns="45700"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sp>
        <p:nvSpPr>
          <p:cNvPr id="12" name="Google Shape;12;p47"/>
          <p:cNvSpPr txBox="1"/>
          <p:nvPr/>
        </p:nvSpPr>
        <p:spPr>
          <a:xfrm>
            <a:off x="-1" y="4892051"/>
            <a:ext cx="8864082" cy="145296"/>
          </a:xfrm>
          <a:prstGeom prst="rect">
            <a:avLst/>
          </a:prstGeom>
          <a:noFill/>
          <a:ln>
            <a:noFill/>
          </a:ln>
        </p:spPr>
        <p:txBody>
          <a:bodyPr spcFirstLastPara="1" wrap="square" lIns="0" tIns="0" rIns="0" bIns="0" anchor="t" anchorCtr="0">
            <a:spAutoFit/>
          </a:bodyPr>
          <a:lstStyle/>
          <a:p>
            <a:pPr marL="0" marR="0" lvl="0" indent="0" algn="ctr" rtl="0">
              <a:lnSpc>
                <a:spcPct val="117999"/>
              </a:lnSpc>
              <a:spcBef>
                <a:spcPts val="0"/>
              </a:spcBef>
              <a:spcAft>
                <a:spcPts val="0"/>
              </a:spcAft>
              <a:buClr>
                <a:srgbClr val="000000"/>
              </a:buClr>
              <a:buSzPts val="800"/>
              <a:buFont typeface="Arial"/>
              <a:buNone/>
            </a:pPr>
            <a:r>
              <a:rPr lang="en-US" sz="800" b="0" i="0" u="none" strike="noStrike" cap="none">
                <a:solidFill>
                  <a:srgbClr val="FFFFFF"/>
                </a:solidFill>
                <a:latin typeface="Helvetica Neue"/>
                <a:ea typeface="Helvetica Neue"/>
                <a:cs typeface="Helvetica Neue"/>
                <a:sym typeface="Helvetica Neue"/>
              </a:rPr>
              <a:t>National Oceanic and Atmospheric Administration   </a:t>
            </a:r>
            <a:r>
              <a:rPr lang="en-US" sz="800" b="0" i="0" u="none" strike="noStrike" cap="none">
                <a:solidFill>
                  <a:srgbClr val="D8D8D8"/>
                </a:solidFill>
                <a:latin typeface="Helvetica Neue"/>
                <a:ea typeface="Helvetica Neue"/>
                <a:cs typeface="Helvetica Neue"/>
                <a:sym typeface="Helvetica Neue"/>
              </a:rPr>
              <a:t>|</a:t>
            </a:r>
            <a:r>
              <a:rPr lang="en-US" sz="800" b="0" i="0" u="none" strike="noStrike" cap="none">
                <a:solidFill>
                  <a:srgbClr val="FFFFFF"/>
                </a:solidFill>
                <a:latin typeface="Helvetica Neue"/>
                <a:ea typeface="Helvetica Neue"/>
                <a:cs typeface="Helvetica Neue"/>
                <a:sym typeface="Helvetica Neue"/>
              </a:rPr>
              <a:t>   National Ocean Service   </a:t>
            </a:r>
            <a:r>
              <a:rPr lang="en-US" sz="800" b="0" i="0" u="none" strike="noStrike" cap="none">
                <a:solidFill>
                  <a:srgbClr val="D8D8D8"/>
                </a:solidFill>
                <a:latin typeface="Helvetica Neue"/>
                <a:ea typeface="Helvetica Neue"/>
                <a:cs typeface="Helvetica Neue"/>
                <a:sym typeface="Helvetica Neue"/>
              </a:rPr>
              <a:t>|</a:t>
            </a:r>
            <a:r>
              <a:rPr lang="en-US" sz="800" b="0" i="0" u="none" strike="noStrike" cap="none">
                <a:solidFill>
                  <a:srgbClr val="FFFFFF"/>
                </a:solidFill>
                <a:latin typeface="Helvetica Neue"/>
                <a:ea typeface="Helvetica Neue"/>
                <a:cs typeface="Helvetica Neue"/>
                <a:sym typeface="Helvetica Neue"/>
              </a:rPr>
              <a:t>   Center for Operational Oceanographic Products and Services   </a:t>
            </a:r>
            <a:r>
              <a:rPr lang="en-US" sz="800" b="0" i="0" u="none" strike="noStrike" cap="none">
                <a:solidFill>
                  <a:srgbClr val="D8D8D8"/>
                </a:solidFill>
                <a:latin typeface="Helvetica Neue"/>
                <a:ea typeface="Helvetica Neue"/>
                <a:cs typeface="Helvetica Neue"/>
                <a:sym typeface="Helvetica Neue"/>
              </a:rPr>
              <a:t>|</a:t>
            </a:r>
            <a:r>
              <a:rPr lang="en-US" sz="800" b="0" i="0" u="none" strike="noStrike" cap="none">
                <a:solidFill>
                  <a:srgbClr val="FFFFFF"/>
                </a:solidFill>
                <a:latin typeface="Helvetica Neue"/>
                <a:ea typeface="Helvetica Neue"/>
                <a:cs typeface="Helvetica Neue"/>
                <a:sym typeface="Helvetica Neue"/>
              </a:rPr>
              <a:t>   www.tidesandcurrents.noaa.gov</a:t>
            </a:r>
            <a:endParaRPr sz="800" b="0" i="0" u="none" strike="noStrike" cap="none">
              <a:solidFill>
                <a:srgbClr val="000000"/>
              </a:solidFill>
              <a:latin typeface="Helvetica Neue"/>
              <a:ea typeface="Helvetica Neue"/>
              <a:cs typeface="Helvetica Neue"/>
              <a:sym typeface="Helvetica Neue"/>
            </a:endParaRPr>
          </a:p>
        </p:txBody>
      </p:sp>
      <p:sp>
        <p:nvSpPr>
          <p:cNvPr id="13" name="Google Shape;13;p47"/>
          <p:cNvSpPr txBox="1"/>
          <p:nvPr/>
        </p:nvSpPr>
        <p:spPr>
          <a:xfrm>
            <a:off x="6600291" y="4897838"/>
            <a:ext cx="2406131" cy="133723"/>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800"/>
              <a:buFont typeface="Arial"/>
              <a:buNone/>
            </a:pPr>
            <a:fld id="{00000000-1234-1234-1234-123412341234}" type="slidenum">
              <a:rPr lang="en-US" sz="800" b="1" i="0" u="none" strike="noStrike" cap="none">
                <a:solidFill>
                  <a:schemeClr val="lt1"/>
                </a:solidFill>
                <a:latin typeface="Helvetica Neue"/>
                <a:ea typeface="Helvetica Neue"/>
                <a:cs typeface="Helvetica Neue"/>
                <a:sym typeface="Helvetica Neue"/>
              </a:rPr>
              <a:t>‹#›</a:t>
            </a:fld>
            <a:endParaRPr sz="800" b="1" i="0" u="none" strike="noStrike" cap="none">
              <a:solidFill>
                <a:schemeClr val="lt1"/>
              </a:solidFill>
              <a:latin typeface="Helvetica Neue"/>
              <a:ea typeface="Helvetica Neue"/>
              <a:cs typeface="Helvetica Neue"/>
              <a:sym typeface="Helvetica Neue"/>
            </a:endParaRPr>
          </a:p>
        </p:txBody>
      </p:sp>
      <p:sp>
        <p:nvSpPr>
          <p:cNvPr id="14" name="Google Shape;14;p47"/>
          <p:cNvSpPr txBox="1">
            <a:spLocks noGrp="1"/>
          </p:cNvSpPr>
          <p:nvPr>
            <p:ph type="title"/>
          </p:nvPr>
        </p:nvSpPr>
        <p:spPr>
          <a:xfrm>
            <a:off x="365760" y="365760"/>
            <a:ext cx="7886700" cy="334200"/>
          </a:xfrm>
          <a:prstGeom prst="rect">
            <a:avLst/>
          </a:prstGeom>
          <a:noFill/>
          <a:ln>
            <a:noFill/>
          </a:ln>
        </p:spPr>
        <p:txBody>
          <a:bodyPr spcFirstLastPara="1" wrap="square" lIns="0" tIns="0" rIns="0" bIns="0" anchor="ctr" anchorCtr="0">
            <a:spAutoFit/>
          </a:bodyPr>
          <a:lstStyle>
            <a:lvl1pPr lvl="0" algn="l">
              <a:lnSpc>
                <a:spcPct val="90000"/>
              </a:lnSpc>
              <a:spcBef>
                <a:spcPts val="0"/>
              </a:spcBef>
              <a:spcAft>
                <a:spcPts val="0"/>
              </a:spcAft>
              <a:buClr>
                <a:schemeClr val="dk2"/>
              </a:buClr>
              <a:buSzPts val="2400"/>
              <a:buFont typeface="Helvetica Neue"/>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47"/>
          <p:cNvSpPr txBox="1">
            <a:spLocks noGrp="1"/>
          </p:cNvSpPr>
          <p:nvPr>
            <p:ph type="body" idx="1"/>
          </p:nvPr>
        </p:nvSpPr>
        <p:spPr>
          <a:xfrm>
            <a:off x="365125" y="1371600"/>
            <a:ext cx="7951800" cy="195000"/>
          </a:xfrm>
          <a:prstGeom prst="rect">
            <a:avLst/>
          </a:prstGeom>
          <a:noFill/>
          <a:ln>
            <a:noFill/>
          </a:ln>
        </p:spPr>
        <p:txBody>
          <a:bodyPr spcFirstLastPara="1" wrap="square" lIns="0" tIns="0" rIns="0" bIns="0" anchor="t" anchorCtr="0">
            <a:spAutoFit/>
          </a:bodyPr>
          <a:lstStyle>
            <a:lvl1pPr marL="457200" lvl="0" indent="-317500" algn="l">
              <a:lnSpc>
                <a:spcPct val="90000"/>
              </a:lnSpc>
              <a:spcBef>
                <a:spcPts val="750"/>
              </a:spcBef>
              <a:spcAft>
                <a:spcPts val="0"/>
              </a:spcAft>
              <a:buClr>
                <a:schemeClr val="dk1"/>
              </a:buClr>
              <a:buSzPts val="1400"/>
              <a:buChar char="•"/>
              <a:defRPr sz="1400"/>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6" name="Google Shape;16;p47"/>
          <p:cNvSpPr txBox="1">
            <a:spLocks noGrp="1"/>
          </p:cNvSpPr>
          <p:nvPr>
            <p:ph type="subTitle" idx="2"/>
          </p:nvPr>
        </p:nvSpPr>
        <p:spPr>
          <a:xfrm>
            <a:off x="365125" y="777240"/>
            <a:ext cx="3573900" cy="270900"/>
          </a:xfrm>
          <a:prstGeom prst="rect">
            <a:avLst/>
          </a:prstGeom>
          <a:noFill/>
          <a:ln>
            <a:noFill/>
          </a:ln>
        </p:spPr>
        <p:txBody>
          <a:bodyPr spcFirstLastPara="1" wrap="square" lIns="0" tIns="0" rIns="0" bIns="0" anchor="t" anchorCtr="0">
            <a:spAutoFit/>
          </a:bodyPr>
          <a:lstStyle>
            <a:lvl1pPr lvl="0" algn="l">
              <a:lnSpc>
                <a:spcPct val="90000"/>
              </a:lnSpc>
              <a:spcBef>
                <a:spcPts val="750"/>
              </a:spcBef>
              <a:spcAft>
                <a:spcPts val="0"/>
              </a:spcAft>
              <a:buSzPts val="1800"/>
              <a:buNone/>
              <a:defRPr sz="1800"/>
            </a:lvl1pPr>
            <a:lvl2pPr lvl="1" algn="l">
              <a:lnSpc>
                <a:spcPct val="90000"/>
              </a:lnSpc>
              <a:spcBef>
                <a:spcPts val="375"/>
              </a:spcBef>
              <a:spcAft>
                <a:spcPts val="0"/>
              </a:spcAft>
              <a:buSzPts val="1800"/>
              <a:buNone/>
              <a:defRPr/>
            </a:lvl2pPr>
            <a:lvl3pPr lvl="2" algn="l">
              <a:lnSpc>
                <a:spcPct val="90000"/>
              </a:lnSpc>
              <a:spcBef>
                <a:spcPts val="375"/>
              </a:spcBef>
              <a:spcAft>
                <a:spcPts val="0"/>
              </a:spcAft>
              <a:buSzPts val="1500"/>
              <a:buNone/>
              <a:defRPr/>
            </a:lvl3pPr>
            <a:lvl4pPr lvl="3" algn="l">
              <a:lnSpc>
                <a:spcPct val="90000"/>
              </a:lnSpc>
              <a:spcBef>
                <a:spcPts val="375"/>
              </a:spcBef>
              <a:spcAft>
                <a:spcPts val="0"/>
              </a:spcAft>
              <a:buSzPts val="1350"/>
              <a:buNone/>
              <a:defRPr/>
            </a:lvl4pPr>
            <a:lvl5pPr lvl="4" algn="l">
              <a:lnSpc>
                <a:spcPct val="90000"/>
              </a:lnSpc>
              <a:spcBef>
                <a:spcPts val="375"/>
              </a:spcBef>
              <a:spcAft>
                <a:spcPts val="0"/>
              </a:spcAft>
              <a:buSzPts val="1350"/>
              <a:buNone/>
              <a:defRPr/>
            </a:lvl5pPr>
            <a:lvl6pPr lvl="5" algn="l">
              <a:lnSpc>
                <a:spcPct val="90000"/>
              </a:lnSpc>
              <a:spcBef>
                <a:spcPts val="375"/>
              </a:spcBef>
              <a:spcAft>
                <a:spcPts val="0"/>
              </a:spcAft>
              <a:buSzPts val="1350"/>
              <a:buNone/>
              <a:defRPr/>
            </a:lvl6pPr>
            <a:lvl7pPr lvl="6" algn="l">
              <a:lnSpc>
                <a:spcPct val="90000"/>
              </a:lnSpc>
              <a:spcBef>
                <a:spcPts val="375"/>
              </a:spcBef>
              <a:spcAft>
                <a:spcPts val="0"/>
              </a:spcAft>
              <a:buSzPts val="1350"/>
              <a:buNone/>
              <a:defRPr/>
            </a:lvl7pPr>
            <a:lvl8pPr lvl="7" algn="l">
              <a:lnSpc>
                <a:spcPct val="90000"/>
              </a:lnSpc>
              <a:spcBef>
                <a:spcPts val="375"/>
              </a:spcBef>
              <a:spcAft>
                <a:spcPts val="0"/>
              </a:spcAft>
              <a:buSzPts val="1350"/>
              <a:buNone/>
              <a:defRPr/>
            </a:lvl8pPr>
            <a:lvl9pPr lvl="8" algn="l">
              <a:lnSpc>
                <a:spcPct val="90000"/>
              </a:lnSpc>
              <a:spcBef>
                <a:spcPts val="375"/>
              </a:spcBef>
              <a:spcAft>
                <a:spcPts val="0"/>
              </a:spcAft>
              <a:buSzPts val="1350"/>
              <a:buNone/>
              <a:defRPr/>
            </a:lvl9pPr>
          </a:lstStyle>
          <a:p>
            <a:endParaRPr/>
          </a:p>
        </p:txBody>
      </p:sp>
    </p:spTree>
    <p:extLst>
      <p:ext uri="{BB962C8B-B14F-4D97-AF65-F5344CB8AC3E}">
        <p14:creationId xmlns:p14="http://schemas.microsoft.com/office/powerpoint/2010/main" val="29595956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25811557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4150506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blipFill>
          <a:blip r:embed="rId2">
            <a:alphaModFix/>
          </a:blip>
          <a:stretch>
            <a:fillRect/>
          </a:stretch>
        </a:blipFill>
        <a:effectLst/>
      </p:bgPr>
    </p:bg>
    <p:spTree>
      <p:nvGrpSpPr>
        <p:cNvPr id="1" name="Shape 63"/>
        <p:cNvGrpSpPr/>
        <p:nvPr/>
      </p:nvGrpSpPr>
      <p:grpSpPr>
        <a:xfrm>
          <a:off x="0" y="0"/>
          <a:ext cx="0" cy="0"/>
          <a:chOff x="0" y="0"/>
          <a:chExt cx="0" cy="0"/>
        </a:xfrm>
      </p:grpSpPr>
      <p:sp>
        <p:nvSpPr>
          <p:cNvPr id="64" name="Google Shape;64;p15"/>
          <p:cNvSpPr txBox="1">
            <a:spLocks noGrp="1"/>
          </p:cNvSpPr>
          <p:nvPr>
            <p:ph type="title"/>
          </p:nvPr>
        </p:nvSpPr>
        <p:spPr>
          <a:xfrm>
            <a:off x="1442449" y="102870"/>
            <a:ext cx="7045469" cy="774953"/>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2400"/>
              <a:buFont typeface="Arial"/>
              <a:buNone/>
              <a:defRPr sz="2400" b="1" i="0">
                <a:solidFill>
                  <a:schemeClr val="accen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5" name="Google Shape;65;p15"/>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accent3"/>
              </a:buClr>
              <a:buSzPts val="2100"/>
              <a:buChar char="•"/>
              <a:defRPr>
                <a:solidFill>
                  <a:schemeClr val="accent3"/>
                </a:solidFill>
              </a:defRPr>
            </a:lvl1pPr>
            <a:lvl2pPr marL="914400" lvl="1" indent="-317500" algn="l">
              <a:lnSpc>
                <a:spcPct val="90000"/>
              </a:lnSpc>
              <a:spcBef>
                <a:spcPts val="400"/>
              </a:spcBef>
              <a:spcAft>
                <a:spcPts val="0"/>
              </a:spcAft>
              <a:buClr>
                <a:srgbClr val="323C46"/>
              </a:buClr>
              <a:buSzPts val="1400"/>
              <a:buChar char="•"/>
              <a:defRPr/>
            </a:lvl2pPr>
            <a:lvl3pPr marL="1371600" lvl="2" indent="-317500" algn="l">
              <a:lnSpc>
                <a:spcPct val="90000"/>
              </a:lnSpc>
              <a:spcBef>
                <a:spcPts val="400"/>
              </a:spcBef>
              <a:spcAft>
                <a:spcPts val="0"/>
              </a:spcAft>
              <a:buClr>
                <a:srgbClr val="323C46"/>
              </a:buClr>
              <a:buSzPts val="1400"/>
              <a:buChar char="•"/>
              <a:defRPr/>
            </a:lvl3pPr>
            <a:lvl4pPr marL="1828800" lvl="3" indent="-317500" algn="l">
              <a:lnSpc>
                <a:spcPct val="90000"/>
              </a:lnSpc>
              <a:spcBef>
                <a:spcPts val="400"/>
              </a:spcBef>
              <a:spcAft>
                <a:spcPts val="0"/>
              </a:spcAft>
              <a:buClr>
                <a:srgbClr val="323C46"/>
              </a:buClr>
              <a:buSzPts val="1400"/>
              <a:buChar char="•"/>
              <a:defRPr/>
            </a:lvl4pPr>
            <a:lvl5pPr marL="2286000" lvl="4" indent="-317500" algn="l">
              <a:lnSpc>
                <a:spcPct val="90000"/>
              </a:lnSpc>
              <a:spcBef>
                <a:spcPts val="400"/>
              </a:spcBef>
              <a:spcAft>
                <a:spcPts val="0"/>
              </a:spcAft>
              <a:buClr>
                <a:srgbClr val="323C46"/>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6" name="Google Shape;66;p15"/>
          <p:cNvSpPr txBox="1">
            <a:spLocks noGrp="1"/>
          </p:cNvSpPr>
          <p:nvPr>
            <p:ph type="dt" idx="10"/>
          </p:nvPr>
        </p:nvSpPr>
        <p:spPr>
          <a:xfrm>
            <a:off x="6447698" y="4836794"/>
            <a:ext cx="622693" cy="273844"/>
          </a:xfrm>
          <a:prstGeom prst="rect">
            <a:avLst/>
          </a:prstGeom>
          <a:noFill/>
          <a:ln>
            <a:noFill/>
          </a:ln>
        </p:spPr>
        <p:txBody>
          <a:bodyPr spcFirstLastPara="1" wrap="square" lIns="68575" tIns="34275" rIns="68575" bIns="34275" anchor="t"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7" name="Google Shape;67;p15"/>
          <p:cNvSpPr txBox="1">
            <a:spLocks noGrp="1"/>
          </p:cNvSpPr>
          <p:nvPr>
            <p:ph type="ftr" idx="11"/>
          </p:nvPr>
        </p:nvSpPr>
        <p:spPr>
          <a:xfrm>
            <a:off x="253746" y="4848606"/>
            <a:ext cx="3086100" cy="273844"/>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8" name="Google Shape;68;p15"/>
          <p:cNvSpPr txBox="1">
            <a:spLocks noGrp="1"/>
          </p:cNvSpPr>
          <p:nvPr>
            <p:ph type="sldNum" idx="12"/>
          </p:nvPr>
        </p:nvSpPr>
        <p:spPr>
          <a:xfrm>
            <a:off x="8569036" y="4836794"/>
            <a:ext cx="321218" cy="273844"/>
          </a:xfrm>
          <a:prstGeom prst="rect">
            <a:avLst/>
          </a:prstGeom>
          <a:noFill/>
          <a:ln>
            <a:noFill/>
          </a:ln>
        </p:spPr>
        <p:txBody>
          <a:bodyPr spcFirstLastPara="1" wrap="square" lIns="68575" tIns="34275" rIns="68575" bIns="34275"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cxnSp>
        <p:nvCxnSpPr>
          <p:cNvPr id="69" name="Google Shape;69;p15"/>
          <p:cNvCxnSpPr/>
          <p:nvPr/>
        </p:nvCxnSpPr>
        <p:spPr>
          <a:xfrm>
            <a:off x="1252735" y="70972"/>
            <a:ext cx="0" cy="717698"/>
          </a:xfrm>
          <a:prstGeom prst="straightConnector1">
            <a:avLst/>
          </a:prstGeom>
          <a:noFill/>
          <a:ln w="38100" cap="flat" cmpd="sng">
            <a:solidFill>
              <a:srgbClr val="003087"/>
            </a:solidFill>
            <a:prstDash val="solid"/>
            <a:miter lim="800000"/>
            <a:headEnd type="none" w="sm" len="sm"/>
            <a:tailEnd type="none" w="sm" len="sm"/>
          </a:ln>
        </p:spPr>
      </p:cxnSp>
      <p:pic>
        <p:nvPicPr>
          <p:cNvPr id="70" name="Google Shape;70;p15"/>
          <p:cNvPicPr preferRelativeResize="0"/>
          <p:nvPr/>
        </p:nvPicPr>
        <p:blipFill rotWithShape="1">
          <a:blip r:embed="rId3">
            <a:alphaModFix/>
          </a:blip>
          <a:srcRect/>
          <a:stretch/>
        </p:blipFill>
        <p:spPr>
          <a:xfrm>
            <a:off x="204628" y="292574"/>
            <a:ext cx="858393" cy="341045"/>
          </a:xfrm>
          <a:prstGeom prst="rect">
            <a:avLst/>
          </a:prstGeom>
          <a:noFill/>
          <a:ln>
            <a:noFill/>
          </a:ln>
        </p:spPr>
      </p:pic>
      <p:sp>
        <p:nvSpPr>
          <p:cNvPr id="71" name="Google Shape;71;p15"/>
          <p:cNvSpPr txBox="1"/>
          <p:nvPr/>
        </p:nvSpPr>
        <p:spPr>
          <a:xfrm>
            <a:off x="6671652" y="4848606"/>
            <a:ext cx="1905000" cy="196207"/>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800" b="0" i="0" u="none" strike="noStrike" cap="none">
                <a:solidFill>
                  <a:srgbClr val="0085CA"/>
                </a:solidFill>
                <a:latin typeface="Arial"/>
                <a:ea typeface="Arial"/>
                <a:cs typeface="Arial"/>
                <a:sym typeface="Arial"/>
              </a:rPr>
              <a:t>geodesy.noaa.gov</a:t>
            </a:r>
            <a:endParaRPr sz="800" b="0" i="0" u="none" strike="noStrike" cap="none">
              <a:solidFill>
                <a:srgbClr val="0085CA"/>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7"/>
        <p:cNvGrpSpPr/>
        <p:nvPr/>
      </p:nvGrpSpPr>
      <p:grpSpPr>
        <a:xfrm>
          <a:off x="0" y="0"/>
          <a:ext cx="0" cy="0"/>
          <a:chOff x="0" y="0"/>
          <a:chExt cx="0" cy="0"/>
        </a:xfrm>
      </p:grpSpPr>
      <p:sp>
        <p:nvSpPr>
          <p:cNvPr id="88" name="Google Shape;88;p18"/>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accent1"/>
              </a:buClr>
              <a:buSzPts val="4500"/>
              <a:buFont typeface="Arial"/>
              <a:buNone/>
              <a:defRPr sz="4500">
                <a:solidFill>
                  <a:schemeClr val="accen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9" name="Google Shape;89;p18"/>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accent3"/>
              </a:buClr>
              <a:buSzPts val="1800"/>
              <a:buNone/>
              <a:defRPr sz="1800">
                <a:solidFill>
                  <a:schemeClr val="accent3"/>
                </a:solidFill>
              </a:defRPr>
            </a:lvl1pPr>
            <a:lvl2pPr marL="914400" lvl="1" indent="-228600" algn="l">
              <a:lnSpc>
                <a:spcPct val="90000"/>
              </a:lnSpc>
              <a:spcBef>
                <a:spcPts val="400"/>
              </a:spcBef>
              <a:spcAft>
                <a:spcPts val="0"/>
              </a:spcAft>
              <a:buClr>
                <a:srgbClr val="757681"/>
              </a:buClr>
              <a:buSzPts val="1500"/>
              <a:buNone/>
              <a:defRPr sz="1500">
                <a:solidFill>
                  <a:srgbClr val="757681"/>
                </a:solidFill>
              </a:defRPr>
            </a:lvl2pPr>
            <a:lvl3pPr marL="1371600" lvl="2" indent="-228600" algn="l">
              <a:lnSpc>
                <a:spcPct val="90000"/>
              </a:lnSpc>
              <a:spcBef>
                <a:spcPts val="400"/>
              </a:spcBef>
              <a:spcAft>
                <a:spcPts val="0"/>
              </a:spcAft>
              <a:buClr>
                <a:srgbClr val="757681"/>
              </a:buClr>
              <a:buSzPts val="1400"/>
              <a:buNone/>
              <a:defRPr sz="1400">
                <a:solidFill>
                  <a:srgbClr val="757681"/>
                </a:solidFill>
              </a:defRPr>
            </a:lvl3pPr>
            <a:lvl4pPr marL="1828800" lvl="3" indent="-228600" algn="l">
              <a:lnSpc>
                <a:spcPct val="90000"/>
              </a:lnSpc>
              <a:spcBef>
                <a:spcPts val="400"/>
              </a:spcBef>
              <a:spcAft>
                <a:spcPts val="0"/>
              </a:spcAft>
              <a:buClr>
                <a:srgbClr val="757681"/>
              </a:buClr>
              <a:buSzPts val="1200"/>
              <a:buNone/>
              <a:defRPr sz="1200">
                <a:solidFill>
                  <a:srgbClr val="757681"/>
                </a:solidFill>
              </a:defRPr>
            </a:lvl4pPr>
            <a:lvl5pPr marL="2286000" lvl="4" indent="-228600" algn="l">
              <a:lnSpc>
                <a:spcPct val="90000"/>
              </a:lnSpc>
              <a:spcBef>
                <a:spcPts val="400"/>
              </a:spcBef>
              <a:spcAft>
                <a:spcPts val="0"/>
              </a:spcAft>
              <a:buClr>
                <a:srgbClr val="757681"/>
              </a:buClr>
              <a:buSzPts val="1200"/>
              <a:buNone/>
              <a:defRPr sz="1200">
                <a:solidFill>
                  <a:srgbClr val="757681"/>
                </a:solidFill>
              </a:defRPr>
            </a:lvl5pPr>
            <a:lvl6pPr marL="2743200" lvl="5" indent="-228600" algn="l">
              <a:lnSpc>
                <a:spcPct val="90000"/>
              </a:lnSpc>
              <a:spcBef>
                <a:spcPts val="400"/>
              </a:spcBef>
              <a:spcAft>
                <a:spcPts val="0"/>
              </a:spcAft>
              <a:buClr>
                <a:srgbClr val="757681"/>
              </a:buClr>
              <a:buSzPts val="1200"/>
              <a:buNone/>
              <a:defRPr sz="1200">
                <a:solidFill>
                  <a:srgbClr val="757681"/>
                </a:solidFill>
              </a:defRPr>
            </a:lvl6pPr>
            <a:lvl7pPr marL="3200400" lvl="6" indent="-228600" algn="l">
              <a:lnSpc>
                <a:spcPct val="90000"/>
              </a:lnSpc>
              <a:spcBef>
                <a:spcPts val="400"/>
              </a:spcBef>
              <a:spcAft>
                <a:spcPts val="0"/>
              </a:spcAft>
              <a:buClr>
                <a:srgbClr val="757681"/>
              </a:buClr>
              <a:buSzPts val="1200"/>
              <a:buNone/>
              <a:defRPr sz="1200">
                <a:solidFill>
                  <a:srgbClr val="757681"/>
                </a:solidFill>
              </a:defRPr>
            </a:lvl7pPr>
            <a:lvl8pPr marL="3657600" lvl="7" indent="-228600" algn="l">
              <a:lnSpc>
                <a:spcPct val="90000"/>
              </a:lnSpc>
              <a:spcBef>
                <a:spcPts val="400"/>
              </a:spcBef>
              <a:spcAft>
                <a:spcPts val="0"/>
              </a:spcAft>
              <a:buClr>
                <a:srgbClr val="757681"/>
              </a:buClr>
              <a:buSzPts val="1200"/>
              <a:buNone/>
              <a:defRPr sz="1200">
                <a:solidFill>
                  <a:srgbClr val="757681"/>
                </a:solidFill>
              </a:defRPr>
            </a:lvl8pPr>
            <a:lvl9pPr marL="4114800" lvl="8" indent="-228600" algn="l">
              <a:lnSpc>
                <a:spcPct val="90000"/>
              </a:lnSpc>
              <a:spcBef>
                <a:spcPts val="400"/>
              </a:spcBef>
              <a:spcAft>
                <a:spcPts val="0"/>
              </a:spcAft>
              <a:buClr>
                <a:srgbClr val="757681"/>
              </a:buClr>
              <a:buSzPts val="1200"/>
              <a:buNone/>
              <a:defRPr sz="1200">
                <a:solidFill>
                  <a:srgbClr val="757681"/>
                </a:solidFill>
              </a:defRPr>
            </a:lvl9pPr>
          </a:lstStyle>
          <a:p>
            <a:endParaRPr/>
          </a:p>
        </p:txBody>
      </p:sp>
      <p:sp>
        <p:nvSpPr>
          <p:cNvPr id="90" name="Google Shape;90;p18"/>
          <p:cNvSpPr txBox="1">
            <a:spLocks noGrp="1"/>
          </p:cNvSpPr>
          <p:nvPr>
            <p:ph type="dt" idx="10"/>
          </p:nvPr>
        </p:nvSpPr>
        <p:spPr>
          <a:xfrm>
            <a:off x="4647438" y="4848605"/>
            <a:ext cx="2057400" cy="273844"/>
          </a:xfrm>
          <a:prstGeom prst="rect">
            <a:avLst/>
          </a:prstGeom>
          <a:noFill/>
          <a:ln>
            <a:noFill/>
          </a:ln>
        </p:spPr>
        <p:txBody>
          <a:bodyPr spcFirstLastPara="1" wrap="square" lIns="68575" tIns="34275" rIns="68575" bIns="34275" anchor="t"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1" name="Google Shape;91;p18"/>
          <p:cNvSpPr txBox="1">
            <a:spLocks noGrp="1"/>
          </p:cNvSpPr>
          <p:nvPr>
            <p:ph type="ftr" idx="11"/>
          </p:nvPr>
        </p:nvSpPr>
        <p:spPr>
          <a:xfrm>
            <a:off x="253746" y="4848606"/>
            <a:ext cx="3086100" cy="273844"/>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2" name="Google Shape;92;p18"/>
          <p:cNvSpPr txBox="1">
            <a:spLocks noGrp="1"/>
          </p:cNvSpPr>
          <p:nvPr>
            <p:ph type="sldNum" idx="12"/>
          </p:nvPr>
        </p:nvSpPr>
        <p:spPr>
          <a:xfrm>
            <a:off x="6832854" y="4836794"/>
            <a:ext cx="2057400" cy="273844"/>
          </a:xfrm>
          <a:prstGeom prst="rect">
            <a:avLst/>
          </a:prstGeom>
          <a:noFill/>
          <a:ln>
            <a:noFill/>
          </a:ln>
        </p:spPr>
        <p:txBody>
          <a:bodyPr spcFirstLastPara="1" wrap="square" lIns="68575" tIns="34275" rIns="68575" bIns="34275"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0"/>
        <p:cNvGrpSpPr/>
        <p:nvPr/>
      </p:nvGrpSpPr>
      <p:grpSpPr>
        <a:xfrm>
          <a:off x="0" y="0"/>
          <a:ext cx="0" cy="0"/>
          <a:chOff x="0" y="0"/>
          <a:chExt cx="0" cy="0"/>
        </a:xfrm>
      </p:grpSpPr>
      <p:sp>
        <p:nvSpPr>
          <p:cNvPr id="101" name="Google Shape;101;p20"/>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2400"/>
              <a:buFont typeface="Arial"/>
              <a:buNone/>
              <a:defRPr>
                <a:solidFill>
                  <a:schemeClr val="accen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2" name="Google Shape;102;p20"/>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accent3"/>
              </a:buClr>
              <a:buSzPts val="1800"/>
              <a:buNone/>
              <a:defRPr sz="1800" b="1">
                <a:solidFill>
                  <a:schemeClr val="accent3"/>
                </a:solidFill>
              </a:defRPr>
            </a:lvl1pPr>
            <a:lvl2pPr marL="914400" lvl="1" indent="-228600" algn="l">
              <a:lnSpc>
                <a:spcPct val="90000"/>
              </a:lnSpc>
              <a:spcBef>
                <a:spcPts val="400"/>
              </a:spcBef>
              <a:spcAft>
                <a:spcPts val="0"/>
              </a:spcAft>
              <a:buClr>
                <a:srgbClr val="323C46"/>
              </a:buClr>
              <a:buSzPts val="1500"/>
              <a:buNone/>
              <a:defRPr sz="1500" b="1"/>
            </a:lvl2pPr>
            <a:lvl3pPr marL="1371600" lvl="2" indent="-228600" algn="l">
              <a:lnSpc>
                <a:spcPct val="90000"/>
              </a:lnSpc>
              <a:spcBef>
                <a:spcPts val="400"/>
              </a:spcBef>
              <a:spcAft>
                <a:spcPts val="0"/>
              </a:spcAft>
              <a:buClr>
                <a:srgbClr val="323C46"/>
              </a:buClr>
              <a:buSzPts val="1400"/>
              <a:buNone/>
              <a:defRPr sz="1400" b="1"/>
            </a:lvl3pPr>
            <a:lvl4pPr marL="1828800" lvl="3" indent="-228600" algn="l">
              <a:lnSpc>
                <a:spcPct val="90000"/>
              </a:lnSpc>
              <a:spcBef>
                <a:spcPts val="400"/>
              </a:spcBef>
              <a:spcAft>
                <a:spcPts val="0"/>
              </a:spcAft>
              <a:buClr>
                <a:srgbClr val="323C46"/>
              </a:buClr>
              <a:buSzPts val="1200"/>
              <a:buNone/>
              <a:defRPr sz="1200" b="1"/>
            </a:lvl4pPr>
            <a:lvl5pPr marL="2286000" lvl="4" indent="-228600" algn="l">
              <a:lnSpc>
                <a:spcPct val="90000"/>
              </a:lnSpc>
              <a:spcBef>
                <a:spcPts val="400"/>
              </a:spcBef>
              <a:spcAft>
                <a:spcPts val="0"/>
              </a:spcAft>
              <a:buClr>
                <a:srgbClr val="323C46"/>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03" name="Google Shape;103;p20"/>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323C46"/>
              </a:buClr>
              <a:buSzPts val="1400"/>
              <a:buChar char="•"/>
              <a:defRPr/>
            </a:lvl1pPr>
            <a:lvl2pPr marL="914400" lvl="1" indent="-317500" algn="l">
              <a:lnSpc>
                <a:spcPct val="90000"/>
              </a:lnSpc>
              <a:spcBef>
                <a:spcPts val="400"/>
              </a:spcBef>
              <a:spcAft>
                <a:spcPts val="0"/>
              </a:spcAft>
              <a:buClr>
                <a:srgbClr val="323C46"/>
              </a:buClr>
              <a:buSzPts val="1400"/>
              <a:buChar char="•"/>
              <a:defRPr/>
            </a:lvl2pPr>
            <a:lvl3pPr marL="1371600" lvl="2" indent="-317500" algn="l">
              <a:lnSpc>
                <a:spcPct val="90000"/>
              </a:lnSpc>
              <a:spcBef>
                <a:spcPts val="400"/>
              </a:spcBef>
              <a:spcAft>
                <a:spcPts val="0"/>
              </a:spcAft>
              <a:buClr>
                <a:srgbClr val="323C46"/>
              </a:buClr>
              <a:buSzPts val="1400"/>
              <a:buChar char="•"/>
              <a:defRPr/>
            </a:lvl3pPr>
            <a:lvl4pPr marL="1828800" lvl="3" indent="-317500" algn="l">
              <a:lnSpc>
                <a:spcPct val="90000"/>
              </a:lnSpc>
              <a:spcBef>
                <a:spcPts val="400"/>
              </a:spcBef>
              <a:spcAft>
                <a:spcPts val="0"/>
              </a:spcAft>
              <a:buClr>
                <a:srgbClr val="323C46"/>
              </a:buClr>
              <a:buSzPts val="1400"/>
              <a:buChar char="•"/>
              <a:defRPr/>
            </a:lvl4pPr>
            <a:lvl5pPr marL="2286000" lvl="4" indent="-317500" algn="l">
              <a:lnSpc>
                <a:spcPct val="90000"/>
              </a:lnSpc>
              <a:spcBef>
                <a:spcPts val="400"/>
              </a:spcBef>
              <a:spcAft>
                <a:spcPts val="0"/>
              </a:spcAft>
              <a:buClr>
                <a:srgbClr val="323C46"/>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4" name="Google Shape;104;p20"/>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accent3"/>
              </a:buClr>
              <a:buSzPts val="1800"/>
              <a:buNone/>
              <a:defRPr sz="1800" b="1">
                <a:solidFill>
                  <a:schemeClr val="accent3"/>
                </a:solidFill>
              </a:defRPr>
            </a:lvl1pPr>
            <a:lvl2pPr marL="914400" lvl="1" indent="-228600" algn="l">
              <a:lnSpc>
                <a:spcPct val="90000"/>
              </a:lnSpc>
              <a:spcBef>
                <a:spcPts val="400"/>
              </a:spcBef>
              <a:spcAft>
                <a:spcPts val="0"/>
              </a:spcAft>
              <a:buClr>
                <a:srgbClr val="323C46"/>
              </a:buClr>
              <a:buSzPts val="1500"/>
              <a:buNone/>
              <a:defRPr sz="1500" b="1"/>
            </a:lvl2pPr>
            <a:lvl3pPr marL="1371600" lvl="2" indent="-228600" algn="l">
              <a:lnSpc>
                <a:spcPct val="90000"/>
              </a:lnSpc>
              <a:spcBef>
                <a:spcPts val="400"/>
              </a:spcBef>
              <a:spcAft>
                <a:spcPts val="0"/>
              </a:spcAft>
              <a:buClr>
                <a:srgbClr val="323C46"/>
              </a:buClr>
              <a:buSzPts val="1400"/>
              <a:buNone/>
              <a:defRPr sz="1400" b="1"/>
            </a:lvl3pPr>
            <a:lvl4pPr marL="1828800" lvl="3" indent="-228600" algn="l">
              <a:lnSpc>
                <a:spcPct val="90000"/>
              </a:lnSpc>
              <a:spcBef>
                <a:spcPts val="400"/>
              </a:spcBef>
              <a:spcAft>
                <a:spcPts val="0"/>
              </a:spcAft>
              <a:buClr>
                <a:srgbClr val="323C46"/>
              </a:buClr>
              <a:buSzPts val="1200"/>
              <a:buNone/>
              <a:defRPr sz="1200" b="1"/>
            </a:lvl4pPr>
            <a:lvl5pPr marL="2286000" lvl="4" indent="-228600" algn="l">
              <a:lnSpc>
                <a:spcPct val="90000"/>
              </a:lnSpc>
              <a:spcBef>
                <a:spcPts val="400"/>
              </a:spcBef>
              <a:spcAft>
                <a:spcPts val="0"/>
              </a:spcAft>
              <a:buClr>
                <a:srgbClr val="323C46"/>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05" name="Google Shape;105;p20"/>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323C46"/>
              </a:buClr>
              <a:buSzPts val="1400"/>
              <a:buChar char="•"/>
              <a:defRPr/>
            </a:lvl1pPr>
            <a:lvl2pPr marL="914400" lvl="1" indent="-317500" algn="l">
              <a:lnSpc>
                <a:spcPct val="90000"/>
              </a:lnSpc>
              <a:spcBef>
                <a:spcPts val="400"/>
              </a:spcBef>
              <a:spcAft>
                <a:spcPts val="0"/>
              </a:spcAft>
              <a:buClr>
                <a:srgbClr val="323C46"/>
              </a:buClr>
              <a:buSzPts val="1400"/>
              <a:buChar char="•"/>
              <a:defRPr/>
            </a:lvl2pPr>
            <a:lvl3pPr marL="1371600" lvl="2" indent="-317500" algn="l">
              <a:lnSpc>
                <a:spcPct val="90000"/>
              </a:lnSpc>
              <a:spcBef>
                <a:spcPts val="400"/>
              </a:spcBef>
              <a:spcAft>
                <a:spcPts val="0"/>
              </a:spcAft>
              <a:buClr>
                <a:srgbClr val="323C46"/>
              </a:buClr>
              <a:buSzPts val="1400"/>
              <a:buChar char="•"/>
              <a:defRPr/>
            </a:lvl3pPr>
            <a:lvl4pPr marL="1828800" lvl="3" indent="-317500" algn="l">
              <a:lnSpc>
                <a:spcPct val="90000"/>
              </a:lnSpc>
              <a:spcBef>
                <a:spcPts val="400"/>
              </a:spcBef>
              <a:spcAft>
                <a:spcPts val="0"/>
              </a:spcAft>
              <a:buClr>
                <a:srgbClr val="323C46"/>
              </a:buClr>
              <a:buSzPts val="1400"/>
              <a:buChar char="•"/>
              <a:defRPr/>
            </a:lvl4pPr>
            <a:lvl5pPr marL="2286000" lvl="4" indent="-317500" algn="l">
              <a:lnSpc>
                <a:spcPct val="90000"/>
              </a:lnSpc>
              <a:spcBef>
                <a:spcPts val="400"/>
              </a:spcBef>
              <a:spcAft>
                <a:spcPts val="0"/>
              </a:spcAft>
              <a:buClr>
                <a:srgbClr val="323C46"/>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6" name="Google Shape;106;p20"/>
          <p:cNvSpPr txBox="1">
            <a:spLocks noGrp="1"/>
          </p:cNvSpPr>
          <p:nvPr>
            <p:ph type="dt" idx="10"/>
          </p:nvPr>
        </p:nvSpPr>
        <p:spPr>
          <a:xfrm>
            <a:off x="4647438" y="4848605"/>
            <a:ext cx="2057400" cy="273844"/>
          </a:xfrm>
          <a:prstGeom prst="rect">
            <a:avLst/>
          </a:prstGeom>
          <a:noFill/>
          <a:ln>
            <a:noFill/>
          </a:ln>
        </p:spPr>
        <p:txBody>
          <a:bodyPr spcFirstLastPara="1" wrap="square" lIns="68575" tIns="34275" rIns="68575" bIns="34275" anchor="t"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7" name="Google Shape;107;p20"/>
          <p:cNvSpPr txBox="1">
            <a:spLocks noGrp="1"/>
          </p:cNvSpPr>
          <p:nvPr>
            <p:ph type="ftr" idx="11"/>
          </p:nvPr>
        </p:nvSpPr>
        <p:spPr>
          <a:xfrm>
            <a:off x="253746" y="4848606"/>
            <a:ext cx="3086100" cy="273844"/>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8" name="Google Shape;108;p20"/>
          <p:cNvSpPr txBox="1">
            <a:spLocks noGrp="1"/>
          </p:cNvSpPr>
          <p:nvPr>
            <p:ph type="sldNum" idx="12"/>
          </p:nvPr>
        </p:nvSpPr>
        <p:spPr>
          <a:xfrm>
            <a:off x="6832854" y="4836794"/>
            <a:ext cx="2057400" cy="273844"/>
          </a:xfrm>
          <a:prstGeom prst="rect">
            <a:avLst/>
          </a:prstGeom>
          <a:noFill/>
          <a:ln>
            <a:noFill/>
          </a:ln>
        </p:spPr>
        <p:txBody>
          <a:bodyPr spcFirstLastPara="1" wrap="square" lIns="68575" tIns="34275" rIns="68575" bIns="34275"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9"/>
        <p:cNvGrpSpPr/>
        <p:nvPr/>
      </p:nvGrpSpPr>
      <p:grpSpPr>
        <a:xfrm>
          <a:off x="0" y="0"/>
          <a:ext cx="0" cy="0"/>
          <a:chOff x="0" y="0"/>
          <a:chExt cx="0" cy="0"/>
        </a:xfrm>
      </p:grpSpPr>
      <p:sp>
        <p:nvSpPr>
          <p:cNvPr id="110" name="Google Shape;110;p21"/>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2400"/>
              <a:buFont typeface="Arial"/>
              <a:buNone/>
              <a:defRPr>
                <a:solidFill>
                  <a:schemeClr val="accen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1" name="Google Shape;111;p21"/>
          <p:cNvSpPr txBox="1">
            <a:spLocks noGrp="1"/>
          </p:cNvSpPr>
          <p:nvPr>
            <p:ph type="dt" idx="10"/>
          </p:nvPr>
        </p:nvSpPr>
        <p:spPr>
          <a:xfrm>
            <a:off x="4647438" y="4848605"/>
            <a:ext cx="2057400" cy="273844"/>
          </a:xfrm>
          <a:prstGeom prst="rect">
            <a:avLst/>
          </a:prstGeom>
          <a:noFill/>
          <a:ln>
            <a:noFill/>
          </a:ln>
        </p:spPr>
        <p:txBody>
          <a:bodyPr spcFirstLastPara="1" wrap="square" lIns="68575" tIns="34275" rIns="68575" bIns="34275" anchor="t"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2" name="Google Shape;112;p21"/>
          <p:cNvSpPr txBox="1">
            <a:spLocks noGrp="1"/>
          </p:cNvSpPr>
          <p:nvPr>
            <p:ph type="ftr" idx="11"/>
          </p:nvPr>
        </p:nvSpPr>
        <p:spPr>
          <a:xfrm>
            <a:off x="253746" y="4848606"/>
            <a:ext cx="3086100" cy="273844"/>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3" name="Google Shape;113;p21"/>
          <p:cNvSpPr txBox="1">
            <a:spLocks noGrp="1"/>
          </p:cNvSpPr>
          <p:nvPr>
            <p:ph type="sldNum" idx="12"/>
          </p:nvPr>
        </p:nvSpPr>
        <p:spPr>
          <a:xfrm>
            <a:off x="6832854" y="4836794"/>
            <a:ext cx="2057400" cy="273844"/>
          </a:xfrm>
          <a:prstGeom prst="rect">
            <a:avLst/>
          </a:prstGeom>
          <a:noFill/>
          <a:ln>
            <a:noFill/>
          </a:ln>
        </p:spPr>
        <p:txBody>
          <a:bodyPr spcFirstLastPara="1" wrap="square" lIns="68575" tIns="34275" rIns="68575" bIns="34275"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4"/>
        <p:cNvGrpSpPr/>
        <p:nvPr/>
      </p:nvGrpSpPr>
      <p:grpSpPr>
        <a:xfrm>
          <a:off x="0" y="0"/>
          <a:ext cx="0" cy="0"/>
          <a:chOff x="0" y="0"/>
          <a:chExt cx="0" cy="0"/>
        </a:xfrm>
      </p:grpSpPr>
      <p:sp>
        <p:nvSpPr>
          <p:cNvPr id="115" name="Google Shape;115;p22"/>
          <p:cNvSpPr txBox="1">
            <a:spLocks noGrp="1"/>
          </p:cNvSpPr>
          <p:nvPr>
            <p:ph type="dt" idx="10"/>
          </p:nvPr>
        </p:nvSpPr>
        <p:spPr>
          <a:xfrm>
            <a:off x="4647438" y="4848605"/>
            <a:ext cx="2057400" cy="273844"/>
          </a:xfrm>
          <a:prstGeom prst="rect">
            <a:avLst/>
          </a:prstGeom>
          <a:noFill/>
          <a:ln>
            <a:noFill/>
          </a:ln>
        </p:spPr>
        <p:txBody>
          <a:bodyPr spcFirstLastPara="1" wrap="square" lIns="68575" tIns="34275" rIns="68575" bIns="34275" anchor="t"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6" name="Google Shape;116;p22"/>
          <p:cNvSpPr txBox="1">
            <a:spLocks noGrp="1"/>
          </p:cNvSpPr>
          <p:nvPr>
            <p:ph type="ftr" idx="11"/>
          </p:nvPr>
        </p:nvSpPr>
        <p:spPr>
          <a:xfrm>
            <a:off x="253746" y="4848606"/>
            <a:ext cx="3086100" cy="273844"/>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7" name="Google Shape;117;p22"/>
          <p:cNvSpPr txBox="1">
            <a:spLocks noGrp="1"/>
          </p:cNvSpPr>
          <p:nvPr>
            <p:ph type="sldNum" idx="12"/>
          </p:nvPr>
        </p:nvSpPr>
        <p:spPr>
          <a:xfrm>
            <a:off x="6832854" y="4836794"/>
            <a:ext cx="2057400" cy="273844"/>
          </a:xfrm>
          <a:prstGeom prst="rect">
            <a:avLst/>
          </a:prstGeom>
          <a:noFill/>
          <a:ln>
            <a:noFill/>
          </a:ln>
        </p:spPr>
        <p:txBody>
          <a:bodyPr spcFirstLastPara="1" wrap="square" lIns="68575" tIns="34275" rIns="68575" bIns="34275"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18"/>
        <p:cNvGrpSpPr/>
        <p:nvPr/>
      </p:nvGrpSpPr>
      <p:grpSpPr>
        <a:xfrm>
          <a:off x="0" y="0"/>
          <a:ext cx="0" cy="0"/>
          <a:chOff x="0" y="0"/>
          <a:chExt cx="0" cy="0"/>
        </a:xfrm>
      </p:grpSpPr>
      <p:sp>
        <p:nvSpPr>
          <p:cNvPr id="119" name="Google Shape;119;p23"/>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accent1"/>
              </a:buClr>
              <a:buSzPts val="2400"/>
              <a:buFont typeface="Arial"/>
              <a:buNone/>
              <a:defRPr sz="2400">
                <a:solidFill>
                  <a:schemeClr val="accen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0" name="Google Shape;120;p23"/>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accent3"/>
              </a:buClr>
              <a:buSzPts val="2400"/>
              <a:buChar char="•"/>
              <a:defRPr sz="2400">
                <a:solidFill>
                  <a:schemeClr val="accent3"/>
                </a:solidFill>
              </a:defRPr>
            </a:lvl1pPr>
            <a:lvl2pPr marL="914400" lvl="1" indent="-361950" algn="l">
              <a:lnSpc>
                <a:spcPct val="90000"/>
              </a:lnSpc>
              <a:spcBef>
                <a:spcPts val="400"/>
              </a:spcBef>
              <a:spcAft>
                <a:spcPts val="0"/>
              </a:spcAft>
              <a:buClr>
                <a:srgbClr val="323C46"/>
              </a:buClr>
              <a:buSzPts val="2100"/>
              <a:buChar char="•"/>
              <a:defRPr sz="2100"/>
            </a:lvl2pPr>
            <a:lvl3pPr marL="1371600" lvl="2" indent="-342900" algn="l">
              <a:lnSpc>
                <a:spcPct val="90000"/>
              </a:lnSpc>
              <a:spcBef>
                <a:spcPts val="400"/>
              </a:spcBef>
              <a:spcAft>
                <a:spcPts val="0"/>
              </a:spcAft>
              <a:buClr>
                <a:srgbClr val="323C46"/>
              </a:buClr>
              <a:buSzPts val="1800"/>
              <a:buChar char="•"/>
              <a:defRPr sz="1800"/>
            </a:lvl3pPr>
            <a:lvl4pPr marL="1828800" lvl="3" indent="-323850" algn="l">
              <a:lnSpc>
                <a:spcPct val="90000"/>
              </a:lnSpc>
              <a:spcBef>
                <a:spcPts val="400"/>
              </a:spcBef>
              <a:spcAft>
                <a:spcPts val="0"/>
              </a:spcAft>
              <a:buClr>
                <a:srgbClr val="323C46"/>
              </a:buClr>
              <a:buSzPts val="1500"/>
              <a:buChar char="•"/>
              <a:defRPr sz="1500"/>
            </a:lvl4pPr>
            <a:lvl5pPr marL="2286000" lvl="4" indent="-323850" algn="l">
              <a:lnSpc>
                <a:spcPct val="90000"/>
              </a:lnSpc>
              <a:spcBef>
                <a:spcPts val="400"/>
              </a:spcBef>
              <a:spcAft>
                <a:spcPts val="0"/>
              </a:spcAft>
              <a:buClr>
                <a:srgbClr val="323C46"/>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21" name="Google Shape;121;p23"/>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323C46"/>
              </a:buClr>
              <a:buSzPts val="1200"/>
              <a:buNone/>
              <a:defRPr sz="1200"/>
            </a:lvl1pPr>
            <a:lvl2pPr marL="914400" lvl="1" indent="-228600" algn="l">
              <a:lnSpc>
                <a:spcPct val="90000"/>
              </a:lnSpc>
              <a:spcBef>
                <a:spcPts val="400"/>
              </a:spcBef>
              <a:spcAft>
                <a:spcPts val="0"/>
              </a:spcAft>
              <a:buClr>
                <a:srgbClr val="323C46"/>
              </a:buClr>
              <a:buSzPts val="1100"/>
              <a:buNone/>
              <a:defRPr sz="1100"/>
            </a:lvl2pPr>
            <a:lvl3pPr marL="1371600" lvl="2" indent="-228600" algn="l">
              <a:lnSpc>
                <a:spcPct val="90000"/>
              </a:lnSpc>
              <a:spcBef>
                <a:spcPts val="400"/>
              </a:spcBef>
              <a:spcAft>
                <a:spcPts val="0"/>
              </a:spcAft>
              <a:buClr>
                <a:srgbClr val="323C46"/>
              </a:buClr>
              <a:buSzPts val="900"/>
              <a:buNone/>
              <a:defRPr sz="900"/>
            </a:lvl3pPr>
            <a:lvl4pPr marL="1828800" lvl="3" indent="-228600" algn="l">
              <a:lnSpc>
                <a:spcPct val="90000"/>
              </a:lnSpc>
              <a:spcBef>
                <a:spcPts val="400"/>
              </a:spcBef>
              <a:spcAft>
                <a:spcPts val="0"/>
              </a:spcAft>
              <a:buClr>
                <a:srgbClr val="323C46"/>
              </a:buClr>
              <a:buSzPts val="800"/>
              <a:buNone/>
              <a:defRPr sz="800"/>
            </a:lvl4pPr>
            <a:lvl5pPr marL="2286000" lvl="4" indent="-228600" algn="l">
              <a:lnSpc>
                <a:spcPct val="90000"/>
              </a:lnSpc>
              <a:spcBef>
                <a:spcPts val="400"/>
              </a:spcBef>
              <a:spcAft>
                <a:spcPts val="0"/>
              </a:spcAft>
              <a:buClr>
                <a:srgbClr val="323C46"/>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22" name="Google Shape;122;p23"/>
          <p:cNvSpPr txBox="1">
            <a:spLocks noGrp="1"/>
          </p:cNvSpPr>
          <p:nvPr>
            <p:ph type="dt" idx="10"/>
          </p:nvPr>
        </p:nvSpPr>
        <p:spPr>
          <a:xfrm>
            <a:off x="4647438" y="4848605"/>
            <a:ext cx="2057400" cy="273844"/>
          </a:xfrm>
          <a:prstGeom prst="rect">
            <a:avLst/>
          </a:prstGeom>
          <a:noFill/>
          <a:ln>
            <a:noFill/>
          </a:ln>
        </p:spPr>
        <p:txBody>
          <a:bodyPr spcFirstLastPara="1" wrap="square" lIns="68575" tIns="34275" rIns="68575" bIns="34275" anchor="t"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3" name="Google Shape;123;p23"/>
          <p:cNvSpPr txBox="1">
            <a:spLocks noGrp="1"/>
          </p:cNvSpPr>
          <p:nvPr>
            <p:ph type="ftr" idx="11"/>
          </p:nvPr>
        </p:nvSpPr>
        <p:spPr>
          <a:xfrm>
            <a:off x="253746" y="4848606"/>
            <a:ext cx="3086100" cy="273844"/>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4" name="Google Shape;124;p23"/>
          <p:cNvSpPr txBox="1">
            <a:spLocks noGrp="1"/>
          </p:cNvSpPr>
          <p:nvPr>
            <p:ph type="sldNum" idx="12"/>
          </p:nvPr>
        </p:nvSpPr>
        <p:spPr>
          <a:xfrm>
            <a:off x="6832854" y="4836794"/>
            <a:ext cx="2057400" cy="273844"/>
          </a:xfrm>
          <a:prstGeom prst="rect">
            <a:avLst/>
          </a:prstGeom>
          <a:noFill/>
          <a:ln>
            <a:noFill/>
          </a:ln>
        </p:spPr>
        <p:txBody>
          <a:bodyPr spcFirstLastPara="1" wrap="square" lIns="68575" tIns="34275" rIns="68575" bIns="34275"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25"/>
        <p:cNvGrpSpPr/>
        <p:nvPr/>
      </p:nvGrpSpPr>
      <p:grpSpPr>
        <a:xfrm>
          <a:off x="0" y="0"/>
          <a:ext cx="0" cy="0"/>
          <a:chOff x="0" y="0"/>
          <a:chExt cx="0" cy="0"/>
        </a:xfrm>
      </p:grpSpPr>
      <p:sp>
        <p:nvSpPr>
          <p:cNvPr id="126" name="Google Shape;126;p24"/>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accent1"/>
              </a:buClr>
              <a:buSzPts val="2400"/>
              <a:buFont typeface="Arial"/>
              <a:buNone/>
              <a:defRPr sz="2400">
                <a:solidFill>
                  <a:schemeClr val="accen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7" name="Google Shape;127;p24"/>
          <p:cNvSpPr>
            <a:spLocks noGrp="1"/>
          </p:cNvSpPr>
          <p:nvPr>
            <p:ph type="pic" idx="2"/>
          </p:nvPr>
        </p:nvSpPr>
        <p:spPr>
          <a:xfrm>
            <a:off x="3887391" y="740569"/>
            <a:ext cx="4629150" cy="3655219"/>
          </a:xfrm>
          <a:prstGeom prst="rect">
            <a:avLst/>
          </a:prstGeom>
          <a:noFill/>
          <a:ln>
            <a:noFill/>
          </a:ln>
        </p:spPr>
      </p:sp>
      <p:sp>
        <p:nvSpPr>
          <p:cNvPr id="128" name="Google Shape;128;p24"/>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323C46"/>
              </a:buClr>
              <a:buSzPts val="1200"/>
              <a:buNone/>
              <a:defRPr sz="1200"/>
            </a:lvl1pPr>
            <a:lvl2pPr marL="914400" lvl="1" indent="-228600" algn="l">
              <a:lnSpc>
                <a:spcPct val="90000"/>
              </a:lnSpc>
              <a:spcBef>
                <a:spcPts val="400"/>
              </a:spcBef>
              <a:spcAft>
                <a:spcPts val="0"/>
              </a:spcAft>
              <a:buClr>
                <a:srgbClr val="323C46"/>
              </a:buClr>
              <a:buSzPts val="1100"/>
              <a:buNone/>
              <a:defRPr sz="1100"/>
            </a:lvl2pPr>
            <a:lvl3pPr marL="1371600" lvl="2" indent="-228600" algn="l">
              <a:lnSpc>
                <a:spcPct val="90000"/>
              </a:lnSpc>
              <a:spcBef>
                <a:spcPts val="400"/>
              </a:spcBef>
              <a:spcAft>
                <a:spcPts val="0"/>
              </a:spcAft>
              <a:buClr>
                <a:srgbClr val="323C46"/>
              </a:buClr>
              <a:buSzPts val="900"/>
              <a:buNone/>
              <a:defRPr sz="900"/>
            </a:lvl3pPr>
            <a:lvl4pPr marL="1828800" lvl="3" indent="-228600" algn="l">
              <a:lnSpc>
                <a:spcPct val="90000"/>
              </a:lnSpc>
              <a:spcBef>
                <a:spcPts val="400"/>
              </a:spcBef>
              <a:spcAft>
                <a:spcPts val="0"/>
              </a:spcAft>
              <a:buClr>
                <a:srgbClr val="323C46"/>
              </a:buClr>
              <a:buSzPts val="800"/>
              <a:buNone/>
              <a:defRPr sz="800"/>
            </a:lvl4pPr>
            <a:lvl5pPr marL="2286000" lvl="4" indent="-228600" algn="l">
              <a:lnSpc>
                <a:spcPct val="90000"/>
              </a:lnSpc>
              <a:spcBef>
                <a:spcPts val="400"/>
              </a:spcBef>
              <a:spcAft>
                <a:spcPts val="0"/>
              </a:spcAft>
              <a:buClr>
                <a:srgbClr val="323C46"/>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29" name="Google Shape;129;p24"/>
          <p:cNvSpPr txBox="1">
            <a:spLocks noGrp="1"/>
          </p:cNvSpPr>
          <p:nvPr>
            <p:ph type="dt" idx="10"/>
          </p:nvPr>
        </p:nvSpPr>
        <p:spPr>
          <a:xfrm>
            <a:off x="4647438" y="4848605"/>
            <a:ext cx="2057400" cy="273844"/>
          </a:xfrm>
          <a:prstGeom prst="rect">
            <a:avLst/>
          </a:prstGeom>
          <a:noFill/>
          <a:ln>
            <a:noFill/>
          </a:ln>
        </p:spPr>
        <p:txBody>
          <a:bodyPr spcFirstLastPara="1" wrap="square" lIns="68575" tIns="34275" rIns="68575" bIns="34275" anchor="t"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0" name="Google Shape;130;p24"/>
          <p:cNvSpPr txBox="1">
            <a:spLocks noGrp="1"/>
          </p:cNvSpPr>
          <p:nvPr>
            <p:ph type="ftr" idx="11"/>
          </p:nvPr>
        </p:nvSpPr>
        <p:spPr>
          <a:xfrm>
            <a:off x="253746" y="4848606"/>
            <a:ext cx="3086100" cy="273844"/>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1" name="Google Shape;131;p24"/>
          <p:cNvSpPr txBox="1">
            <a:spLocks noGrp="1"/>
          </p:cNvSpPr>
          <p:nvPr>
            <p:ph type="sldNum" idx="12"/>
          </p:nvPr>
        </p:nvSpPr>
        <p:spPr>
          <a:xfrm>
            <a:off x="6832854" y="4836794"/>
            <a:ext cx="2057400" cy="273844"/>
          </a:xfrm>
          <a:prstGeom prst="rect">
            <a:avLst/>
          </a:prstGeom>
          <a:noFill/>
          <a:ln>
            <a:noFill/>
          </a:ln>
        </p:spPr>
        <p:txBody>
          <a:bodyPr spcFirstLastPara="1" wrap="square" lIns="68575" tIns="34275" rIns="68575" bIns="34275"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2"/>
        <p:cNvGrpSpPr/>
        <p:nvPr/>
      </p:nvGrpSpPr>
      <p:grpSpPr>
        <a:xfrm>
          <a:off x="0" y="0"/>
          <a:ext cx="0" cy="0"/>
          <a:chOff x="0" y="0"/>
          <a:chExt cx="0" cy="0"/>
        </a:xfrm>
      </p:grpSpPr>
      <p:sp>
        <p:nvSpPr>
          <p:cNvPr id="133" name="Google Shape;133;p25"/>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2400"/>
              <a:buFont typeface="Arial"/>
              <a:buNone/>
              <a:defRPr>
                <a:solidFill>
                  <a:schemeClr val="accen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4" name="Google Shape;134;p25"/>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accent3"/>
              </a:buClr>
              <a:buSzPts val="2100"/>
              <a:buChar char="•"/>
              <a:defRPr>
                <a:solidFill>
                  <a:schemeClr val="accent3"/>
                </a:solidFill>
              </a:defRPr>
            </a:lvl1pPr>
            <a:lvl2pPr marL="914400" lvl="1" indent="-317500" algn="l">
              <a:lnSpc>
                <a:spcPct val="90000"/>
              </a:lnSpc>
              <a:spcBef>
                <a:spcPts val="400"/>
              </a:spcBef>
              <a:spcAft>
                <a:spcPts val="0"/>
              </a:spcAft>
              <a:buClr>
                <a:srgbClr val="323C46"/>
              </a:buClr>
              <a:buSzPts val="1400"/>
              <a:buChar char="•"/>
              <a:defRPr/>
            </a:lvl2pPr>
            <a:lvl3pPr marL="1371600" lvl="2" indent="-317500" algn="l">
              <a:lnSpc>
                <a:spcPct val="90000"/>
              </a:lnSpc>
              <a:spcBef>
                <a:spcPts val="400"/>
              </a:spcBef>
              <a:spcAft>
                <a:spcPts val="0"/>
              </a:spcAft>
              <a:buClr>
                <a:srgbClr val="323C46"/>
              </a:buClr>
              <a:buSzPts val="1400"/>
              <a:buChar char="•"/>
              <a:defRPr/>
            </a:lvl3pPr>
            <a:lvl4pPr marL="1828800" lvl="3" indent="-317500" algn="l">
              <a:lnSpc>
                <a:spcPct val="90000"/>
              </a:lnSpc>
              <a:spcBef>
                <a:spcPts val="400"/>
              </a:spcBef>
              <a:spcAft>
                <a:spcPts val="0"/>
              </a:spcAft>
              <a:buClr>
                <a:srgbClr val="323C46"/>
              </a:buClr>
              <a:buSzPts val="1400"/>
              <a:buChar char="•"/>
              <a:defRPr/>
            </a:lvl4pPr>
            <a:lvl5pPr marL="2286000" lvl="4" indent="-317500" algn="l">
              <a:lnSpc>
                <a:spcPct val="90000"/>
              </a:lnSpc>
              <a:spcBef>
                <a:spcPts val="400"/>
              </a:spcBef>
              <a:spcAft>
                <a:spcPts val="0"/>
              </a:spcAft>
              <a:buClr>
                <a:srgbClr val="323C46"/>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35" name="Google Shape;135;p25"/>
          <p:cNvSpPr txBox="1">
            <a:spLocks noGrp="1"/>
          </p:cNvSpPr>
          <p:nvPr>
            <p:ph type="dt" idx="10"/>
          </p:nvPr>
        </p:nvSpPr>
        <p:spPr>
          <a:xfrm>
            <a:off x="4647438" y="4848605"/>
            <a:ext cx="2057400" cy="273844"/>
          </a:xfrm>
          <a:prstGeom prst="rect">
            <a:avLst/>
          </a:prstGeom>
          <a:noFill/>
          <a:ln>
            <a:noFill/>
          </a:ln>
        </p:spPr>
        <p:txBody>
          <a:bodyPr spcFirstLastPara="1" wrap="square" lIns="68575" tIns="34275" rIns="68575" bIns="34275" anchor="t"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6" name="Google Shape;136;p25"/>
          <p:cNvSpPr txBox="1">
            <a:spLocks noGrp="1"/>
          </p:cNvSpPr>
          <p:nvPr>
            <p:ph type="ftr" idx="11"/>
          </p:nvPr>
        </p:nvSpPr>
        <p:spPr>
          <a:xfrm>
            <a:off x="253746" y="4848606"/>
            <a:ext cx="3086100" cy="273844"/>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7" name="Google Shape;137;p25"/>
          <p:cNvSpPr txBox="1">
            <a:spLocks noGrp="1"/>
          </p:cNvSpPr>
          <p:nvPr>
            <p:ph type="sldNum" idx="12"/>
          </p:nvPr>
        </p:nvSpPr>
        <p:spPr>
          <a:xfrm>
            <a:off x="6832854" y="4836794"/>
            <a:ext cx="2057400" cy="273844"/>
          </a:xfrm>
          <a:prstGeom prst="rect">
            <a:avLst/>
          </a:prstGeom>
          <a:noFill/>
          <a:ln>
            <a:noFill/>
          </a:ln>
        </p:spPr>
        <p:txBody>
          <a:bodyPr spcFirstLastPara="1" wrap="square" lIns="68575" tIns="34275" rIns="68575" bIns="34275"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rgbClr val="323C46"/>
              </a:buClr>
              <a:buSzPts val="2400"/>
              <a:buFont typeface="Arial"/>
              <a:buNone/>
              <a:defRPr sz="2400" b="1" i="0" u="none" strike="noStrike" cap="none">
                <a:solidFill>
                  <a:srgbClr val="323C46"/>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rgbClr val="323C46"/>
              </a:buClr>
              <a:buSzPts val="2100"/>
              <a:buFont typeface="Arial"/>
              <a:buChar char="•"/>
              <a:defRPr sz="2100" b="0" i="0" u="none" strike="noStrike" cap="none">
                <a:solidFill>
                  <a:srgbClr val="323C46"/>
                </a:solidFill>
                <a:latin typeface="Arial"/>
                <a:ea typeface="Arial"/>
                <a:cs typeface="Arial"/>
                <a:sym typeface="Arial"/>
              </a:defRPr>
            </a:lvl1pPr>
            <a:lvl2pPr marL="914400" marR="0" lvl="1" indent="-342900" algn="l" rtl="0">
              <a:lnSpc>
                <a:spcPct val="90000"/>
              </a:lnSpc>
              <a:spcBef>
                <a:spcPts val="400"/>
              </a:spcBef>
              <a:spcAft>
                <a:spcPts val="0"/>
              </a:spcAft>
              <a:buClr>
                <a:srgbClr val="323C46"/>
              </a:buClr>
              <a:buSzPts val="1800"/>
              <a:buFont typeface="Arial"/>
              <a:buChar char="•"/>
              <a:defRPr sz="1800" b="0" i="0" u="none" strike="noStrike" cap="none">
                <a:solidFill>
                  <a:srgbClr val="323C46"/>
                </a:solidFill>
                <a:latin typeface="Arial"/>
                <a:ea typeface="Arial"/>
                <a:cs typeface="Arial"/>
                <a:sym typeface="Arial"/>
              </a:defRPr>
            </a:lvl2pPr>
            <a:lvl3pPr marL="1371600" marR="0" lvl="2" indent="-323850" algn="l" rtl="0">
              <a:lnSpc>
                <a:spcPct val="90000"/>
              </a:lnSpc>
              <a:spcBef>
                <a:spcPts val="400"/>
              </a:spcBef>
              <a:spcAft>
                <a:spcPts val="0"/>
              </a:spcAft>
              <a:buClr>
                <a:srgbClr val="323C46"/>
              </a:buClr>
              <a:buSzPts val="1500"/>
              <a:buFont typeface="Arial"/>
              <a:buChar char="•"/>
              <a:defRPr sz="1500" b="0" i="0" u="none" strike="noStrike" cap="none">
                <a:solidFill>
                  <a:srgbClr val="323C46"/>
                </a:solidFill>
                <a:latin typeface="Arial"/>
                <a:ea typeface="Arial"/>
                <a:cs typeface="Arial"/>
                <a:sym typeface="Arial"/>
              </a:defRPr>
            </a:lvl3pPr>
            <a:lvl4pPr marL="1828800" marR="0" lvl="3" indent="-317500" algn="l" rtl="0">
              <a:lnSpc>
                <a:spcPct val="90000"/>
              </a:lnSpc>
              <a:spcBef>
                <a:spcPts val="400"/>
              </a:spcBef>
              <a:spcAft>
                <a:spcPts val="0"/>
              </a:spcAft>
              <a:buClr>
                <a:srgbClr val="323C46"/>
              </a:buClr>
              <a:buSzPts val="1400"/>
              <a:buFont typeface="Arial"/>
              <a:buChar char="•"/>
              <a:defRPr sz="1400" b="0" i="0" u="none" strike="noStrike" cap="none">
                <a:solidFill>
                  <a:srgbClr val="323C46"/>
                </a:solidFill>
                <a:latin typeface="Arial"/>
                <a:ea typeface="Arial"/>
                <a:cs typeface="Arial"/>
                <a:sym typeface="Arial"/>
              </a:defRPr>
            </a:lvl4pPr>
            <a:lvl5pPr marL="2286000" marR="0" lvl="4" indent="-317500" algn="l" rtl="0">
              <a:lnSpc>
                <a:spcPct val="90000"/>
              </a:lnSpc>
              <a:spcBef>
                <a:spcPts val="400"/>
              </a:spcBef>
              <a:spcAft>
                <a:spcPts val="0"/>
              </a:spcAft>
              <a:buClr>
                <a:srgbClr val="323C46"/>
              </a:buClr>
              <a:buSzPts val="1400"/>
              <a:buFont typeface="Arial"/>
              <a:buChar char="•"/>
              <a:defRPr sz="1400" b="0" i="0" u="none" strike="noStrike" cap="none">
                <a:solidFill>
                  <a:srgbClr val="323C46"/>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53" name="Google Shape;53;p13"/>
          <p:cNvSpPr txBox="1">
            <a:spLocks noGrp="1"/>
          </p:cNvSpPr>
          <p:nvPr>
            <p:ph type="dt" idx="10"/>
          </p:nvPr>
        </p:nvSpPr>
        <p:spPr>
          <a:xfrm>
            <a:off x="4647438" y="4848605"/>
            <a:ext cx="2057400" cy="273844"/>
          </a:xfrm>
          <a:prstGeom prst="rect">
            <a:avLst/>
          </a:prstGeom>
          <a:noFill/>
          <a:ln>
            <a:noFill/>
          </a:ln>
        </p:spPr>
        <p:txBody>
          <a:bodyPr spcFirstLastPara="1" wrap="square" lIns="68575" tIns="34275" rIns="68575" bIns="34275" anchor="t" anchorCtr="0">
            <a:noAutofit/>
          </a:bodyPr>
          <a:lstStyle>
            <a:lvl1pPr marR="0" lvl="0" algn="r" rtl="0">
              <a:spcBef>
                <a:spcPts val="0"/>
              </a:spcBef>
              <a:spcAft>
                <a:spcPts val="0"/>
              </a:spcAft>
              <a:buSzPts val="1100"/>
              <a:buNone/>
              <a:defRPr sz="800" b="0" i="0" u="none" strike="noStrike" cap="none">
                <a:solidFill>
                  <a:srgbClr val="0085CA"/>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54" name="Google Shape;54;p13"/>
          <p:cNvSpPr txBox="1">
            <a:spLocks noGrp="1"/>
          </p:cNvSpPr>
          <p:nvPr>
            <p:ph type="ftr" idx="11"/>
          </p:nvPr>
        </p:nvSpPr>
        <p:spPr>
          <a:xfrm>
            <a:off x="253746" y="4848606"/>
            <a:ext cx="3086100" cy="273844"/>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800" b="0" i="0" u="none" strike="noStrike" cap="none">
                <a:solidFill>
                  <a:srgbClr val="0085CA"/>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55" name="Google Shape;55;p13"/>
          <p:cNvSpPr txBox="1">
            <a:spLocks noGrp="1"/>
          </p:cNvSpPr>
          <p:nvPr>
            <p:ph type="sldNum" idx="12"/>
          </p:nvPr>
        </p:nvSpPr>
        <p:spPr>
          <a:xfrm>
            <a:off x="6832854" y="4836794"/>
            <a:ext cx="2057400" cy="273844"/>
          </a:xfrm>
          <a:prstGeom prst="rect">
            <a:avLst/>
          </a:prstGeom>
          <a:noFill/>
          <a:ln>
            <a:noFill/>
          </a:ln>
        </p:spPr>
        <p:txBody>
          <a:bodyPr spcFirstLastPara="1" wrap="square" lIns="68575" tIns="34275" rIns="68575" bIns="34275" anchor="t" anchorCtr="0">
            <a:noAutofit/>
          </a:bodyPr>
          <a:lstStyle>
            <a:lvl1pPr marL="0" marR="0" lvl="0" indent="0" algn="r" rtl="0">
              <a:spcBef>
                <a:spcPts val="0"/>
              </a:spcBef>
              <a:buNone/>
              <a:defRPr sz="800" b="0" i="0" u="none" strike="noStrike" cap="none">
                <a:solidFill>
                  <a:srgbClr val="0085CA"/>
                </a:solidFill>
                <a:latin typeface="Arial"/>
                <a:ea typeface="Arial"/>
                <a:cs typeface="Arial"/>
                <a:sym typeface="Arial"/>
              </a:defRPr>
            </a:lvl1pPr>
            <a:lvl2pPr marL="0" marR="0" lvl="1" indent="0" algn="r" rtl="0">
              <a:spcBef>
                <a:spcPts val="0"/>
              </a:spcBef>
              <a:buNone/>
              <a:defRPr sz="800" b="0" i="0" u="none" strike="noStrike" cap="none">
                <a:solidFill>
                  <a:srgbClr val="0085CA"/>
                </a:solidFill>
                <a:latin typeface="Arial"/>
                <a:ea typeface="Arial"/>
                <a:cs typeface="Arial"/>
                <a:sym typeface="Arial"/>
              </a:defRPr>
            </a:lvl2pPr>
            <a:lvl3pPr marL="0" marR="0" lvl="2" indent="0" algn="r" rtl="0">
              <a:spcBef>
                <a:spcPts val="0"/>
              </a:spcBef>
              <a:buNone/>
              <a:defRPr sz="800" b="0" i="0" u="none" strike="noStrike" cap="none">
                <a:solidFill>
                  <a:srgbClr val="0085CA"/>
                </a:solidFill>
                <a:latin typeface="Arial"/>
                <a:ea typeface="Arial"/>
                <a:cs typeface="Arial"/>
                <a:sym typeface="Arial"/>
              </a:defRPr>
            </a:lvl3pPr>
            <a:lvl4pPr marL="0" marR="0" lvl="3" indent="0" algn="r" rtl="0">
              <a:spcBef>
                <a:spcPts val="0"/>
              </a:spcBef>
              <a:buNone/>
              <a:defRPr sz="800" b="0" i="0" u="none" strike="noStrike" cap="none">
                <a:solidFill>
                  <a:srgbClr val="0085CA"/>
                </a:solidFill>
                <a:latin typeface="Arial"/>
                <a:ea typeface="Arial"/>
                <a:cs typeface="Arial"/>
                <a:sym typeface="Arial"/>
              </a:defRPr>
            </a:lvl4pPr>
            <a:lvl5pPr marL="0" marR="0" lvl="4" indent="0" algn="r" rtl="0">
              <a:spcBef>
                <a:spcPts val="0"/>
              </a:spcBef>
              <a:buNone/>
              <a:defRPr sz="800" b="0" i="0" u="none" strike="noStrike" cap="none">
                <a:solidFill>
                  <a:srgbClr val="0085CA"/>
                </a:solidFill>
                <a:latin typeface="Arial"/>
                <a:ea typeface="Arial"/>
                <a:cs typeface="Arial"/>
                <a:sym typeface="Arial"/>
              </a:defRPr>
            </a:lvl5pPr>
            <a:lvl6pPr marL="0" marR="0" lvl="5" indent="0" algn="r" rtl="0">
              <a:spcBef>
                <a:spcPts val="0"/>
              </a:spcBef>
              <a:buNone/>
              <a:defRPr sz="800" b="0" i="0" u="none" strike="noStrike" cap="none">
                <a:solidFill>
                  <a:srgbClr val="0085CA"/>
                </a:solidFill>
                <a:latin typeface="Arial"/>
                <a:ea typeface="Arial"/>
                <a:cs typeface="Arial"/>
                <a:sym typeface="Arial"/>
              </a:defRPr>
            </a:lvl6pPr>
            <a:lvl7pPr marL="0" marR="0" lvl="6" indent="0" algn="r" rtl="0">
              <a:spcBef>
                <a:spcPts val="0"/>
              </a:spcBef>
              <a:buNone/>
              <a:defRPr sz="800" b="0" i="0" u="none" strike="noStrike" cap="none">
                <a:solidFill>
                  <a:srgbClr val="0085CA"/>
                </a:solidFill>
                <a:latin typeface="Arial"/>
                <a:ea typeface="Arial"/>
                <a:cs typeface="Arial"/>
                <a:sym typeface="Arial"/>
              </a:defRPr>
            </a:lvl7pPr>
            <a:lvl8pPr marL="0" marR="0" lvl="7" indent="0" algn="r" rtl="0">
              <a:spcBef>
                <a:spcPts val="0"/>
              </a:spcBef>
              <a:buNone/>
              <a:defRPr sz="800" b="0" i="0" u="none" strike="noStrike" cap="none">
                <a:solidFill>
                  <a:srgbClr val="0085CA"/>
                </a:solidFill>
                <a:latin typeface="Arial"/>
                <a:ea typeface="Arial"/>
                <a:cs typeface="Arial"/>
                <a:sym typeface="Arial"/>
              </a:defRPr>
            </a:lvl8pPr>
            <a:lvl9pPr marL="0" marR="0" lvl="8" indent="0" algn="r" rtl="0">
              <a:spcBef>
                <a:spcPts val="0"/>
              </a:spcBef>
              <a:buNone/>
              <a:defRPr sz="800" b="0" i="0" u="none" strike="noStrike" cap="none">
                <a:solidFill>
                  <a:srgbClr val="0085CA"/>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3" r:id="rId3"/>
    <p:sldLayoutId id="2147483665" r:id="rId4"/>
    <p:sldLayoutId id="2147483666" r:id="rId5"/>
    <p:sldLayoutId id="2147483667" r:id="rId6"/>
    <p:sldLayoutId id="2147483668" r:id="rId7"/>
    <p:sldLayoutId id="2147483669" r:id="rId8"/>
    <p:sldLayoutId id="2147483670" r:id="rId9"/>
    <p:sldLayoutId id="2147483671" r:id="rId10"/>
    <p:sldLayoutId id="214748367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225104964"/>
      </p:ext>
    </p:extLst>
  </p:cSld>
  <p:clrMap bg1="lt1" tx1="dk1" bg2="dk2" tx2="lt2" accent1="accent1" accent2="accent2" accent3="accent3" accent4="accent4" accent5="accent5" accent6="accent6" hlink="hlink" folHlink="folHlink"/>
  <p:sldLayoutIdLst>
    <p:sldLayoutId id="2147483676" r:id="rId1"/>
    <p:sldLayoutId id="2147483677"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11.jp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4.jp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hyperlink" Target="https://geodesy.noaa.gov/library/pdfs/NOAA_TR_NOS_NGS_0069.pdf"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5.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alaskanmalamutebatkennel.blogspot.com/2012/01/il-vero-standard-dellalaskan-malamute.html" TargetMode="External"/><Relationship Id="rId2" Type="http://schemas.openxmlformats.org/officeDocument/2006/relationships/image" Target="../media/image53.jpg"/><Relationship Id="rId1" Type="http://schemas.openxmlformats.org/officeDocument/2006/relationships/slideLayout" Target="../slideLayouts/slideLayout2.xml"/><Relationship Id="rId6" Type="http://schemas.openxmlformats.org/officeDocument/2006/relationships/hyperlink" Target="https://www.flickr.com/photos/43788330@N05/4045865533" TargetMode="External"/><Relationship Id="rId5" Type="http://schemas.openxmlformats.org/officeDocument/2006/relationships/image" Target="../media/image55.jpg"/><Relationship Id="rId4" Type="http://schemas.openxmlformats.org/officeDocument/2006/relationships/image" Target="../media/image54.jp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59.jp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jpg"/><Relationship Id="rId4" Type="http://schemas.openxmlformats.org/officeDocument/2006/relationships/image" Target="../media/image57.png"/><Relationship Id="rId9"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2.xml"/><Relationship Id="rId5" Type="http://schemas.openxmlformats.org/officeDocument/2006/relationships/image" Target="../media/image69.jpg"/><Relationship Id="rId4" Type="http://schemas.openxmlformats.org/officeDocument/2006/relationships/image" Target="../media/image68.jpg"/></Relationships>
</file>

<file path=ppt/slides/_rels/slide28.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hyperlink" Target="https://en.wikipedia.org/wiki/File:NASA_logo.svg" TargetMode="External"/><Relationship Id="rId7" Type="http://schemas.openxmlformats.org/officeDocument/2006/relationships/image" Target="../media/image73.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hyperlink" Target="https://commons.wikimedia.org/wiki/File:NOAA_logo.svg" TargetMode="External"/><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80.jpg"/><Relationship Id="rId13" Type="http://schemas.openxmlformats.org/officeDocument/2006/relationships/image" Target="../media/image85.jpg"/><Relationship Id="rId18" Type="http://schemas.openxmlformats.org/officeDocument/2006/relationships/image" Target="../media/image90.png"/><Relationship Id="rId3" Type="http://schemas.openxmlformats.org/officeDocument/2006/relationships/image" Target="../media/image75.png"/><Relationship Id="rId7" Type="http://schemas.openxmlformats.org/officeDocument/2006/relationships/image" Target="../media/image79.jpg"/><Relationship Id="rId12" Type="http://schemas.openxmlformats.org/officeDocument/2006/relationships/image" Target="../media/image84.png"/><Relationship Id="rId17" Type="http://schemas.openxmlformats.org/officeDocument/2006/relationships/image" Target="../media/image89.jpg"/><Relationship Id="rId2" Type="http://schemas.openxmlformats.org/officeDocument/2006/relationships/notesSlide" Target="../notesSlides/notesSlide24.xml"/><Relationship Id="rId16" Type="http://schemas.openxmlformats.org/officeDocument/2006/relationships/image" Target="../media/image88.png"/><Relationship Id="rId20" Type="http://schemas.openxmlformats.org/officeDocument/2006/relationships/image" Target="../media/image92.jpg"/><Relationship Id="rId1" Type="http://schemas.openxmlformats.org/officeDocument/2006/relationships/slideLayout" Target="../slideLayouts/slideLayout2.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5" Type="http://schemas.openxmlformats.org/officeDocument/2006/relationships/image" Target="../media/image87.png"/><Relationship Id="rId10" Type="http://schemas.openxmlformats.org/officeDocument/2006/relationships/image" Target="../media/image82.png"/><Relationship Id="rId19" Type="http://schemas.openxmlformats.org/officeDocument/2006/relationships/image" Target="../media/image91.png"/><Relationship Id="rId4" Type="http://schemas.openxmlformats.org/officeDocument/2006/relationships/image" Target="../media/image76.jpg"/><Relationship Id="rId9" Type="http://schemas.openxmlformats.org/officeDocument/2006/relationships/image" Target="../media/image81.jpg"/><Relationship Id="rId14" Type="http://schemas.openxmlformats.org/officeDocument/2006/relationships/image" Target="../media/image86.jpg"/></Relationships>
</file>

<file path=ppt/slides/_rels/slide31.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8.jpg"/><Relationship Id="rId2" Type="http://schemas.openxmlformats.org/officeDocument/2006/relationships/image" Target="../media/image93.jpg"/><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94.jpg"/><Relationship Id="rId4" Type="http://schemas.openxmlformats.org/officeDocument/2006/relationships/image" Target="../media/image18.jp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10" Type="http://schemas.openxmlformats.org/officeDocument/2006/relationships/image" Target="../media/image18.jpg"/><Relationship Id="rId4" Type="http://schemas.openxmlformats.org/officeDocument/2006/relationships/image" Target="../media/image12.jpg"/><Relationship Id="rId9" Type="http://schemas.openxmlformats.org/officeDocument/2006/relationships/image" Target="../media/image17.jpg"/></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7.xml.rels><?xml version="1.0" encoding="UTF-8" standalone="yes"?>
<Relationships xmlns="http://schemas.openxmlformats.org/package/2006/relationships"><Relationship Id="rId3" Type="http://schemas.openxmlformats.org/officeDocument/2006/relationships/hyperlink" Target="https://insidegnss.com/weekend-read-arctic-positioning-challenge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hyperlink" Target="https://oceanservice.noaa.gov/arctic/ngs-arctic.htm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5.jpg"/><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8"/>
        <p:cNvGrpSpPr/>
        <p:nvPr/>
      </p:nvGrpSpPr>
      <p:grpSpPr>
        <a:xfrm>
          <a:off x="0" y="0"/>
          <a:ext cx="0" cy="0"/>
          <a:chOff x="0" y="0"/>
          <a:chExt cx="0" cy="0"/>
        </a:xfrm>
      </p:grpSpPr>
      <p:sp>
        <p:nvSpPr>
          <p:cNvPr id="149" name="Google Shape;149;p27"/>
          <p:cNvSpPr txBox="1">
            <a:spLocks noGrp="1"/>
          </p:cNvSpPr>
          <p:nvPr>
            <p:ph type="ctrTitle"/>
          </p:nvPr>
        </p:nvSpPr>
        <p:spPr>
          <a:xfrm>
            <a:off x="442190" y="987248"/>
            <a:ext cx="6016297" cy="17907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accent1"/>
              </a:buClr>
              <a:buSzPts val="3600"/>
              <a:buFont typeface="Arial"/>
              <a:buNone/>
            </a:pPr>
            <a:r>
              <a:rPr lang="en" dirty="0"/>
              <a:t>Geodesy in the Arctic:</a:t>
            </a:r>
            <a:br>
              <a:rPr lang="en" dirty="0"/>
            </a:br>
            <a:r>
              <a:rPr lang="en" sz="2800" dirty="0"/>
              <a:t>A Focus on Alaska</a:t>
            </a:r>
            <a:br>
              <a:rPr lang="en" dirty="0"/>
            </a:br>
            <a:endParaRPr dirty="0"/>
          </a:p>
        </p:txBody>
      </p:sp>
      <p:sp>
        <p:nvSpPr>
          <p:cNvPr id="150" name="Google Shape;150;p27"/>
          <p:cNvSpPr txBox="1">
            <a:spLocks noGrp="1"/>
          </p:cNvSpPr>
          <p:nvPr>
            <p:ph type="subTitle" idx="1"/>
          </p:nvPr>
        </p:nvSpPr>
        <p:spPr>
          <a:xfrm>
            <a:off x="442190" y="2888342"/>
            <a:ext cx="6589980" cy="1928863"/>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800"/>
              </a:spcBef>
              <a:spcAft>
                <a:spcPts val="0"/>
              </a:spcAft>
              <a:buClr>
                <a:srgbClr val="719364"/>
              </a:buClr>
              <a:buSzPts val="2100"/>
              <a:buNone/>
            </a:pPr>
            <a:r>
              <a:rPr lang="en" sz="1500" dirty="0">
                <a:solidFill>
                  <a:srgbClr val="719364"/>
                </a:solidFill>
              </a:rPr>
              <a:t>Lynda Bell, NOAA/NGS Alaska Regional Geodetic Advisor</a:t>
            </a:r>
          </a:p>
          <a:p>
            <a:pPr marL="0" lvl="0" indent="0" algn="l" rtl="0">
              <a:lnSpc>
                <a:spcPct val="90000"/>
              </a:lnSpc>
              <a:spcBef>
                <a:spcPts val="800"/>
              </a:spcBef>
              <a:spcAft>
                <a:spcPts val="0"/>
              </a:spcAft>
              <a:buClr>
                <a:srgbClr val="719364"/>
              </a:buClr>
              <a:buSzPts val="2100"/>
              <a:buNone/>
            </a:pPr>
            <a:endParaRPr lang="en" sz="1500" i="1" dirty="0">
              <a:solidFill>
                <a:srgbClr val="719364"/>
              </a:solidFill>
            </a:endParaRPr>
          </a:p>
          <a:p>
            <a:pPr marL="0" lvl="0" indent="0" algn="l" rtl="0">
              <a:lnSpc>
                <a:spcPct val="90000"/>
              </a:lnSpc>
              <a:spcBef>
                <a:spcPts val="800"/>
              </a:spcBef>
              <a:spcAft>
                <a:spcPts val="0"/>
              </a:spcAft>
              <a:buClr>
                <a:srgbClr val="719364"/>
              </a:buClr>
              <a:buSzPts val="2100"/>
              <a:buNone/>
            </a:pPr>
            <a:r>
              <a:rPr lang="en" sz="1500" i="1" dirty="0">
                <a:solidFill>
                  <a:srgbClr val="719364"/>
                </a:solidFill>
              </a:rPr>
              <a:t>Arctic Regional Hydrographic Commission Open Science Forum</a:t>
            </a:r>
          </a:p>
          <a:p>
            <a:pPr marL="0" lvl="0" indent="0" algn="l" rtl="0">
              <a:lnSpc>
                <a:spcPct val="90000"/>
              </a:lnSpc>
              <a:spcBef>
                <a:spcPts val="800"/>
              </a:spcBef>
              <a:spcAft>
                <a:spcPts val="0"/>
              </a:spcAft>
              <a:buClr>
                <a:srgbClr val="719364"/>
              </a:buClr>
              <a:buSzPts val="2100"/>
              <a:buNone/>
            </a:pPr>
            <a:r>
              <a:rPr lang="en" sz="1500" i="1" dirty="0">
                <a:solidFill>
                  <a:srgbClr val="719364"/>
                </a:solidFill>
              </a:rPr>
              <a:t>Anchorage, Alaska USA    </a:t>
            </a:r>
          </a:p>
          <a:p>
            <a:pPr marL="0" lvl="0" indent="0" algn="l" rtl="0">
              <a:lnSpc>
                <a:spcPct val="90000"/>
              </a:lnSpc>
              <a:spcBef>
                <a:spcPts val="800"/>
              </a:spcBef>
              <a:spcAft>
                <a:spcPts val="0"/>
              </a:spcAft>
              <a:buClr>
                <a:srgbClr val="719364"/>
              </a:buClr>
              <a:buSzPts val="2100"/>
              <a:buNone/>
            </a:pPr>
            <a:r>
              <a:rPr lang="en" sz="1500" i="1" dirty="0">
                <a:solidFill>
                  <a:srgbClr val="719364"/>
                </a:solidFill>
              </a:rPr>
              <a:t>September 08, 2025</a:t>
            </a:r>
          </a:p>
          <a:p>
            <a:pPr marL="0" lvl="0" indent="0" algn="l" rtl="0">
              <a:lnSpc>
                <a:spcPct val="90000"/>
              </a:lnSpc>
              <a:spcBef>
                <a:spcPts val="800"/>
              </a:spcBef>
              <a:spcAft>
                <a:spcPts val="0"/>
              </a:spcAft>
              <a:buClr>
                <a:srgbClr val="719364"/>
              </a:buClr>
              <a:buSzPts val="2100"/>
              <a:buNone/>
            </a:pPr>
            <a:endParaRPr dirty="0"/>
          </a:p>
        </p:txBody>
      </p:sp>
      <p:sp>
        <p:nvSpPr>
          <p:cNvPr id="151" name="Google Shape;151;p27"/>
          <p:cNvSpPr txBox="1">
            <a:spLocks noGrp="1"/>
          </p:cNvSpPr>
          <p:nvPr>
            <p:ph type="ftr" idx="11"/>
          </p:nvPr>
        </p:nvSpPr>
        <p:spPr>
          <a:xfrm>
            <a:off x="253746" y="4848606"/>
            <a:ext cx="3086100" cy="273844"/>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 dirty="0"/>
              <a:t>National Ocean Service  |  National Geodetic Survey</a:t>
            </a:r>
            <a:endParaRPr dirty="0"/>
          </a:p>
        </p:txBody>
      </p:sp>
      <p:pic>
        <p:nvPicPr>
          <p:cNvPr id="3" name="Picture 2">
            <a:extLst>
              <a:ext uri="{FF2B5EF4-FFF2-40B4-BE49-F238E27FC236}">
                <a16:creationId xmlns:a16="http://schemas.microsoft.com/office/drawing/2014/main" id="{05E77B4A-2136-4C13-BEBB-A960BE5C2454}"/>
              </a:ext>
            </a:extLst>
          </p:cNvPr>
          <p:cNvPicPr>
            <a:picLocks noChangeAspect="1"/>
          </p:cNvPicPr>
          <p:nvPr/>
        </p:nvPicPr>
        <p:blipFill>
          <a:blip r:embed="rId4"/>
          <a:stretch>
            <a:fillRect/>
          </a:stretch>
        </p:blipFill>
        <p:spPr>
          <a:xfrm>
            <a:off x="351639" y="2406186"/>
            <a:ext cx="7085389" cy="48215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3" name="Picture 2">
            <a:extLst>
              <a:ext uri="{FF2B5EF4-FFF2-40B4-BE49-F238E27FC236}">
                <a16:creationId xmlns:a16="http://schemas.microsoft.com/office/drawing/2014/main" id="{7F814964-AA31-42DE-A7FB-DC74AC557627}"/>
              </a:ext>
            </a:extLst>
          </p:cNvPr>
          <p:cNvPicPr>
            <a:picLocks noChangeAspect="1"/>
          </p:cNvPicPr>
          <p:nvPr/>
        </p:nvPicPr>
        <p:blipFill>
          <a:blip r:embed="rId3"/>
          <a:stretch>
            <a:fillRect/>
          </a:stretch>
        </p:blipFill>
        <p:spPr>
          <a:xfrm rot="5400000">
            <a:off x="5160136" y="1301858"/>
            <a:ext cx="3759540" cy="2819654"/>
          </a:xfrm>
          <a:prstGeom prst="rect">
            <a:avLst/>
          </a:prstGeom>
        </p:spPr>
      </p:pic>
      <p:sp>
        <p:nvSpPr>
          <p:cNvPr id="165" name="Google Shape;165;p4"/>
          <p:cNvSpPr txBox="1">
            <a:spLocks noGrp="1"/>
          </p:cNvSpPr>
          <p:nvPr>
            <p:ph type="title"/>
          </p:nvPr>
        </p:nvSpPr>
        <p:spPr>
          <a:prstGeom prst="rect">
            <a:avLst/>
          </a:prstGeom>
          <a:noFill/>
          <a:ln>
            <a:noFill/>
          </a:ln>
        </p:spPr>
        <p:txBody>
          <a:bodyPr spcFirstLastPara="1" wrap="square" lIns="51427" tIns="25706" rIns="51427" bIns="25706" anchor="ctr" anchorCtr="0">
            <a:noAutofit/>
          </a:bodyPr>
          <a:lstStyle/>
          <a:p>
            <a:pPr algn="l"/>
            <a:r>
              <a:rPr lang="en" dirty="0">
                <a:latin typeface="Arial" panose="020B0604020202020204" pitchFamily="34" charset="0"/>
                <a:ea typeface="Times New Roman"/>
                <a:cs typeface="Arial" panose="020B0604020202020204" pitchFamily="34" charset="0"/>
                <a:sym typeface="Times New Roman"/>
              </a:rPr>
              <a:t>Enhancing and Densification of Geodetic Survey Control Improves:</a:t>
            </a:r>
            <a:endParaRPr dirty="0">
              <a:latin typeface="Arial" panose="020B0604020202020204" pitchFamily="34" charset="0"/>
              <a:cs typeface="Arial" panose="020B0604020202020204" pitchFamily="34" charset="0"/>
            </a:endParaRPr>
          </a:p>
        </p:txBody>
      </p:sp>
      <p:sp>
        <p:nvSpPr>
          <p:cNvPr id="166" name="Google Shape;166;p4"/>
          <p:cNvSpPr txBox="1">
            <a:spLocks noGrp="1"/>
          </p:cNvSpPr>
          <p:nvPr>
            <p:ph type="body" idx="1"/>
          </p:nvPr>
        </p:nvSpPr>
        <p:spPr>
          <a:xfrm>
            <a:off x="694267" y="1284051"/>
            <a:ext cx="7554788" cy="3307404"/>
          </a:xfrm>
          <a:prstGeom prst="rect">
            <a:avLst/>
          </a:prstGeom>
          <a:noFill/>
          <a:ln>
            <a:noFill/>
          </a:ln>
        </p:spPr>
        <p:txBody>
          <a:bodyPr spcFirstLastPara="1" wrap="square" lIns="51427" tIns="25706" rIns="51427" bIns="25706" anchor="t" anchorCtr="0">
            <a:noAutofit/>
          </a:bodyPr>
          <a:lstStyle/>
          <a:p>
            <a:pPr marL="42863" indent="0"/>
            <a:r>
              <a:rPr lang="en" sz="1800" b="1" dirty="0">
                <a:latin typeface="Arial" panose="020B0604020202020204" pitchFamily="34" charset="0"/>
                <a:ea typeface="Times New Roman"/>
                <a:cs typeface="Arial" panose="020B0604020202020204" pitchFamily="34" charset="0"/>
                <a:sym typeface="Times New Roman"/>
              </a:rPr>
              <a:t>Positioning</a:t>
            </a:r>
            <a:r>
              <a:rPr lang="en" sz="1800" dirty="0">
                <a:latin typeface="Arial" panose="020B0604020202020204" pitchFamily="34" charset="0"/>
                <a:ea typeface="Times New Roman"/>
                <a:cs typeface="Arial" panose="020B0604020202020204" pitchFamily="34" charset="0"/>
                <a:sym typeface="Times New Roman"/>
              </a:rPr>
              <a:t> – improvements in both </a:t>
            </a:r>
          </a:p>
          <a:p>
            <a:pPr marL="42863" indent="0">
              <a:buNone/>
            </a:pPr>
            <a:r>
              <a:rPr lang="en" sz="1800" dirty="0">
                <a:latin typeface="Arial" panose="020B0604020202020204" pitchFamily="34" charset="0"/>
                <a:ea typeface="Times New Roman"/>
                <a:cs typeface="Arial" panose="020B0604020202020204" pitchFamily="34" charset="0"/>
                <a:sym typeface="Times New Roman"/>
              </a:rPr>
              <a:t>vertical and horizontal positioning</a:t>
            </a:r>
            <a:endParaRPr sz="1800" dirty="0">
              <a:latin typeface="Arial" panose="020B0604020202020204" pitchFamily="34" charset="0"/>
              <a:cs typeface="Arial" panose="020B0604020202020204" pitchFamily="34" charset="0"/>
            </a:endParaRPr>
          </a:p>
          <a:p>
            <a:pPr marL="53579" indent="0"/>
            <a:endParaRPr sz="1800" dirty="0">
              <a:latin typeface="Arial" panose="020B0604020202020204" pitchFamily="34" charset="0"/>
              <a:ea typeface="Times New Roman"/>
              <a:cs typeface="Arial" panose="020B0604020202020204" pitchFamily="34" charset="0"/>
              <a:sym typeface="Times New Roman"/>
            </a:endParaRPr>
          </a:p>
          <a:p>
            <a:pPr marL="42863" indent="0"/>
            <a:r>
              <a:rPr lang="en" sz="1800" b="1" dirty="0">
                <a:latin typeface="Arial" panose="020B0604020202020204" pitchFamily="34" charset="0"/>
                <a:ea typeface="Times New Roman"/>
                <a:cs typeface="Arial" panose="020B0604020202020204" pitchFamily="34" charset="0"/>
                <a:sym typeface="Times New Roman"/>
              </a:rPr>
              <a:t>Ground truthing </a:t>
            </a:r>
            <a:r>
              <a:rPr lang="en" sz="1800" dirty="0">
                <a:latin typeface="Arial" panose="020B0604020202020204" pitchFamily="34" charset="0"/>
                <a:ea typeface="Times New Roman"/>
                <a:cs typeface="Arial" panose="020B0604020202020204" pitchFamily="34" charset="0"/>
                <a:sym typeface="Times New Roman"/>
              </a:rPr>
              <a:t>– improve base station </a:t>
            </a:r>
          </a:p>
          <a:p>
            <a:pPr marL="42863" indent="0">
              <a:buNone/>
            </a:pPr>
            <a:r>
              <a:rPr lang="en" sz="1800" dirty="0">
                <a:latin typeface="Arial" panose="020B0604020202020204" pitchFamily="34" charset="0"/>
                <a:ea typeface="Times New Roman"/>
                <a:cs typeface="Arial" panose="020B0604020202020204" pitchFamily="34" charset="0"/>
                <a:sym typeface="Times New Roman"/>
              </a:rPr>
              <a:t>positions for LIDAR,aerial, drone, </a:t>
            </a:r>
          </a:p>
          <a:p>
            <a:pPr marL="42863" indent="0">
              <a:buNone/>
            </a:pPr>
            <a:r>
              <a:rPr lang="en" sz="1800" dirty="0">
                <a:latin typeface="Arial" panose="020B0604020202020204" pitchFamily="34" charset="0"/>
                <a:ea typeface="Times New Roman"/>
                <a:cs typeface="Arial" panose="020B0604020202020204" pitchFamily="34" charset="0"/>
                <a:sym typeface="Times New Roman"/>
              </a:rPr>
              <a:t>photogrammetric, altimetric data</a:t>
            </a:r>
            <a:endParaRPr sz="1800" dirty="0">
              <a:latin typeface="Arial" panose="020B0604020202020204" pitchFamily="34" charset="0"/>
              <a:cs typeface="Arial" panose="020B0604020202020204" pitchFamily="34" charset="0"/>
            </a:endParaRPr>
          </a:p>
          <a:p>
            <a:pPr marL="53579" indent="0"/>
            <a:endParaRPr sz="1800" dirty="0">
              <a:latin typeface="Arial" panose="020B0604020202020204" pitchFamily="34" charset="0"/>
              <a:ea typeface="Times New Roman"/>
              <a:cs typeface="Arial" panose="020B0604020202020204" pitchFamily="34" charset="0"/>
              <a:sym typeface="Times New Roman"/>
            </a:endParaRPr>
          </a:p>
          <a:p>
            <a:pPr marL="42863" indent="0"/>
            <a:r>
              <a:rPr lang="en" sz="1800" b="1" dirty="0">
                <a:latin typeface="Arial" panose="020B0604020202020204" pitchFamily="34" charset="0"/>
                <a:ea typeface="Times New Roman"/>
                <a:cs typeface="Arial" panose="020B0604020202020204" pitchFamily="34" charset="0"/>
                <a:sym typeface="Times New Roman"/>
              </a:rPr>
              <a:t>Datum consistency </a:t>
            </a:r>
            <a:r>
              <a:rPr lang="en" sz="1800" dirty="0">
                <a:latin typeface="Arial" panose="020B0604020202020204" pitchFamily="34" charset="0"/>
                <a:ea typeface="Times New Roman"/>
                <a:cs typeface="Arial" panose="020B0604020202020204" pitchFamily="34" charset="0"/>
                <a:sym typeface="Times New Roman"/>
              </a:rPr>
              <a:t>-throughout multiple </a:t>
            </a:r>
          </a:p>
          <a:p>
            <a:pPr marL="42863" indent="0"/>
            <a:r>
              <a:rPr lang="en" sz="1800" dirty="0">
                <a:latin typeface="Arial" panose="020B0604020202020204" pitchFamily="34" charset="0"/>
                <a:ea typeface="Times New Roman"/>
                <a:cs typeface="Arial" panose="020B0604020202020204" pitchFamily="34" charset="0"/>
                <a:sym typeface="Times New Roman"/>
              </a:rPr>
              <a:t>data sets used for digital elevation modeling</a:t>
            </a:r>
            <a:endParaRPr sz="1800" dirty="0">
              <a:latin typeface="Arial" panose="020B0604020202020204" pitchFamily="34" charset="0"/>
              <a:cs typeface="Arial" panose="020B0604020202020204" pitchFamily="34" charset="0"/>
            </a:endParaRPr>
          </a:p>
          <a:p>
            <a:pPr marL="257175" indent="-214313"/>
            <a:endParaRPr dirty="0"/>
          </a:p>
        </p:txBody>
      </p:sp>
      <p:sp>
        <p:nvSpPr>
          <p:cNvPr id="167" name="Google Shape;167;p4"/>
          <p:cNvSpPr txBox="1">
            <a:spLocks noGrp="1"/>
          </p:cNvSpPr>
          <p:nvPr>
            <p:ph type="sldNum" idx="12"/>
          </p:nvPr>
        </p:nvSpPr>
        <p:spPr>
          <a:prstGeom prst="rect">
            <a:avLst/>
          </a:prstGeom>
          <a:noFill/>
          <a:ln>
            <a:noFill/>
          </a:ln>
        </p:spPr>
        <p:txBody>
          <a:bodyPr spcFirstLastPara="1" wrap="square" lIns="51427" tIns="25706" rIns="51427" bIns="25706" anchor="ctr" anchorCtr="0">
            <a:noAutofit/>
          </a:bodyPr>
          <a:lstStyle/>
          <a:p>
            <a:pPr defTabSz="514350">
              <a:defRPr/>
            </a:pPr>
            <a:fld id="{00000000-1234-1234-1234-123412341234}" type="slidenum">
              <a:rPr lang="en" kern="0"/>
              <a:pPr defTabSz="514350">
                <a:defRPr/>
              </a:pPr>
              <a:t>10</a:t>
            </a:fld>
            <a:endParaRPr kern="0" dirty="0"/>
          </a:p>
        </p:txBody>
      </p:sp>
    </p:spTree>
    <p:extLst>
      <p:ext uri="{BB962C8B-B14F-4D97-AF65-F5344CB8AC3E}">
        <p14:creationId xmlns:p14="http://schemas.microsoft.com/office/powerpoint/2010/main" val="40290636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5" name="Google Shape;105;p5"/>
          <p:cNvPicPr preferRelativeResize="0"/>
          <p:nvPr/>
        </p:nvPicPr>
        <p:blipFill rotWithShape="1">
          <a:blip r:embed="rId3">
            <a:alphaModFix/>
          </a:blip>
          <a:srcRect b="31398"/>
          <a:stretch/>
        </p:blipFill>
        <p:spPr>
          <a:xfrm>
            <a:off x="4668616" y="2250190"/>
            <a:ext cx="4461350" cy="2364949"/>
          </a:xfrm>
          <a:prstGeom prst="rect">
            <a:avLst/>
          </a:prstGeom>
          <a:noFill/>
          <a:ln>
            <a:noFill/>
          </a:ln>
        </p:spPr>
      </p:pic>
      <p:sp>
        <p:nvSpPr>
          <p:cNvPr id="106" name="Google Shape;106;p5"/>
          <p:cNvSpPr txBox="1"/>
          <p:nvPr/>
        </p:nvSpPr>
        <p:spPr>
          <a:xfrm>
            <a:off x="2516319" y="4235116"/>
            <a:ext cx="92396" cy="300080"/>
          </a:xfrm>
          <a:prstGeom prst="rect">
            <a:avLst/>
          </a:prstGeom>
          <a:noFill/>
          <a:ln>
            <a:noFill/>
          </a:ln>
        </p:spPr>
        <p:txBody>
          <a:bodyPr spcFirstLastPara="1" wrap="square" lIns="45700" tIns="45700" rIns="45700" bIns="45700" anchor="t" anchorCtr="0">
            <a:spAutoFit/>
          </a:bodyPr>
          <a:lstStyle/>
          <a:p>
            <a:pPr marL="0" marR="0" lvl="0" indent="0" algn="l" rtl="0">
              <a:spcBef>
                <a:spcPts val="0"/>
              </a:spcBef>
              <a:spcAft>
                <a:spcPts val="0"/>
              </a:spcAft>
              <a:buNone/>
            </a:pPr>
            <a:endParaRPr sz="1350">
              <a:solidFill>
                <a:schemeClr val="dk2"/>
              </a:solidFill>
              <a:latin typeface="Calibri"/>
              <a:ea typeface="Calibri"/>
              <a:cs typeface="Calibri"/>
              <a:sym typeface="Calibri"/>
            </a:endParaRPr>
          </a:p>
        </p:txBody>
      </p:sp>
      <p:sp>
        <p:nvSpPr>
          <p:cNvPr id="107" name="Google Shape;107;p5"/>
          <p:cNvSpPr txBox="1"/>
          <p:nvPr/>
        </p:nvSpPr>
        <p:spPr>
          <a:xfrm>
            <a:off x="16685" y="898097"/>
            <a:ext cx="4104600" cy="11697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Clr>
                <a:schemeClr val="dk2"/>
              </a:buClr>
              <a:buSzPts val="1600"/>
              <a:buChar char="●"/>
            </a:pPr>
            <a:r>
              <a:rPr lang="en-US" sz="1600" b="1" dirty="0">
                <a:solidFill>
                  <a:schemeClr val="dk2"/>
                </a:solidFill>
              </a:rPr>
              <a:t>NAPGD2022 – replaces NAVD 88</a:t>
            </a:r>
            <a:endParaRPr sz="1600" b="1" dirty="0">
              <a:solidFill>
                <a:schemeClr val="dk2"/>
              </a:solidFill>
            </a:endParaRPr>
          </a:p>
          <a:p>
            <a:pPr marL="914400" lvl="1" indent="-330200" algn="l" rtl="0">
              <a:spcBef>
                <a:spcPts val="0"/>
              </a:spcBef>
              <a:spcAft>
                <a:spcPts val="0"/>
              </a:spcAft>
              <a:buClr>
                <a:schemeClr val="dk2"/>
              </a:buClr>
              <a:buSzPts val="1600"/>
              <a:buChar char="○"/>
            </a:pPr>
            <a:r>
              <a:rPr lang="en-US" sz="1600" b="1" dirty="0">
                <a:solidFill>
                  <a:schemeClr val="dk2"/>
                </a:solidFill>
              </a:rPr>
              <a:t>Geopotential, Geoid	     Deflection of Vertical,</a:t>
            </a:r>
            <a:endParaRPr sz="1600" b="1" dirty="0">
              <a:solidFill>
                <a:schemeClr val="dk2"/>
              </a:solidFill>
            </a:endParaRPr>
          </a:p>
          <a:p>
            <a:pPr marL="914400" lvl="0" indent="0" algn="l" rtl="0">
              <a:spcBef>
                <a:spcPts val="0"/>
              </a:spcBef>
              <a:spcAft>
                <a:spcPts val="0"/>
              </a:spcAft>
              <a:buNone/>
            </a:pPr>
            <a:r>
              <a:rPr lang="en-US" sz="1600" b="1" dirty="0">
                <a:solidFill>
                  <a:schemeClr val="dk2"/>
                </a:solidFill>
              </a:rPr>
              <a:t>&amp; Surface Gravity</a:t>
            </a:r>
            <a:endParaRPr sz="1600" b="1" dirty="0">
              <a:solidFill>
                <a:schemeClr val="dk2"/>
              </a:solidFill>
            </a:endParaRPr>
          </a:p>
        </p:txBody>
      </p:sp>
      <p:pic>
        <p:nvPicPr>
          <p:cNvPr id="108" name="Google Shape;108;p5"/>
          <p:cNvPicPr preferRelativeResize="0"/>
          <p:nvPr/>
        </p:nvPicPr>
        <p:blipFill rotWithShape="1">
          <a:blip r:embed="rId4">
            <a:alphaModFix/>
          </a:blip>
          <a:srcRect l="2890" t="2879" r="2322" b="3320"/>
          <a:stretch/>
        </p:blipFill>
        <p:spPr>
          <a:xfrm>
            <a:off x="215887" y="2354093"/>
            <a:ext cx="4129691" cy="2273987"/>
          </a:xfrm>
          <a:prstGeom prst="rect">
            <a:avLst/>
          </a:prstGeom>
          <a:noFill/>
          <a:ln>
            <a:noFill/>
          </a:ln>
        </p:spPr>
      </p:pic>
      <p:sp>
        <p:nvSpPr>
          <p:cNvPr id="109" name="Google Shape;109;p5"/>
          <p:cNvSpPr txBox="1"/>
          <p:nvPr/>
        </p:nvSpPr>
        <p:spPr>
          <a:xfrm>
            <a:off x="4572000" y="862325"/>
            <a:ext cx="4412400" cy="16623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Clr>
                <a:schemeClr val="dk2"/>
              </a:buClr>
              <a:buSzPts val="1600"/>
              <a:buChar char="●"/>
            </a:pPr>
            <a:r>
              <a:rPr lang="en-US" sz="1600" b="1" dirty="0">
                <a:solidFill>
                  <a:schemeClr val="dk2"/>
                </a:solidFill>
              </a:rPr>
              <a:t>NATRF, CATRF, PATRF, and MATRF2022</a:t>
            </a:r>
            <a:endParaRPr sz="1600" b="1" dirty="0">
              <a:solidFill>
                <a:schemeClr val="dk2"/>
              </a:solidFill>
            </a:endParaRPr>
          </a:p>
          <a:p>
            <a:pPr marL="914400" lvl="1" indent="-330200" algn="l" rtl="0">
              <a:spcBef>
                <a:spcPts val="0"/>
              </a:spcBef>
              <a:spcAft>
                <a:spcPts val="0"/>
              </a:spcAft>
              <a:buClr>
                <a:schemeClr val="dk2"/>
              </a:buClr>
              <a:buSzPts val="1600"/>
              <a:buChar char="○"/>
            </a:pPr>
            <a:r>
              <a:rPr lang="en-US" sz="1600" b="1" dirty="0">
                <a:solidFill>
                  <a:schemeClr val="dk2"/>
                </a:solidFill>
              </a:rPr>
              <a:t>Replaces NAD 83</a:t>
            </a:r>
            <a:endParaRPr sz="1600" b="1" dirty="0">
              <a:solidFill>
                <a:schemeClr val="dk2"/>
              </a:solidFill>
            </a:endParaRPr>
          </a:p>
          <a:p>
            <a:pPr marL="914400" lvl="1" indent="-330200" algn="l" rtl="0">
              <a:spcBef>
                <a:spcPts val="0"/>
              </a:spcBef>
              <a:spcAft>
                <a:spcPts val="0"/>
              </a:spcAft>
              <a:buClr>
                <a:schemeClr val="dk2"/>
              </a:buClr>
              <a:buSzPts val="1600"/>
              <a:buChar char="○"/>
            </a:pPr>
            <a:r>
              <a:rPr lang="en-US" sz="1600" b="1" dirty="0">
                <a:solidFill>
                  <a:schemeClr val="dk2"/>
                </a:solidFill>
              </a:rPr>
              <a:t>Based on densified ITRF model </a:t>
            </a:r>
            <a:endParaRPr sz="1600" b="1" dirty="0">
              <a:solidFill>
                <a:schemeClr val="dk2"/>
              </a:solidFill>
            </a:endParaRPr>
          </a:p>
          <a:p>
            <a:pPr marL="914400" lvl="1" indent="-330200" algn="l" rtl="0">
              <a:spcBef>
                <a:spcPts val="0"/>
              </a:spcBef>
              <a:spcAft>
                <a:spcPts val="0"/>
              </a:spcAft>
              <a:buClr>
                <a:schemeClr val="dk2"/>
              </a:buClr>
              <a:buSzPts val="1600"/>
              <a:buChar char="○"/>
            </a:pPr>
            <a:r>
              <a:rPr lang="en-US" sz="1600" b="1" dirty="0">
                <a:solidFill>
                  <a:schemeClr val="dk2"/>
                </a:solidFill>
              </a:rPr>
              <a:t>Tectonic-plate fixed</a:t>
            </a:r>
            <a:endParaRPr sz="1600" b="1" dirty="0">
              <a:solidFill>
                <a:schemeClr val="dk2"/>
              </a:solidFill>
            </a:endParaRPr>
          </a:p>
          <a:p>
            <a:pPr marL="914400" lvl="0" indent="0" algn="l" rtl="0">
              <a:spcBef>
                <a:spcPts val="0"/>
              </a:spcBef>
              <a:spcAft>
                <a:spcPts val="0"/>
              </a:spcAft>
              <a:buNone/>
            </a:pPr>
            <a:endParaRPr sz="1600" dirty="0"/>
          </a:p>
        </p:txBody>
      </p:sp>
      <p:cxnSp>
        <p:nvCxnSpPr>
          <p:cNvPr id="110" name="Google Shape;110;p5"/>
          <p:cNvCxnSpPr>
            <a:cxnSpLocks/>
          </p:cNvCxnSpPr>
          <p:nvPr/>
        </p:nvCxnSpPr>
        <p:spPr>
          <a:xfrm>
            <a:off x="4581450" y="862325"/>
            <a:ext cx="18900" cy="4035000"/>
          </a:xfrm>
          <a:prstGeom prst="straightConnector1">
            <a:avLst/>
          </a:prstGeom>
          <a:noFill/>
          <a:ln w="38100" cap="flat" cmpd="sng">
            <a:solidFill>
              <a:schemeClr val="dk2"/>
            </a:solidFill>
            <a:prstDash val="solid"/>
            <a:round/>
            <a:headEnd type="none" w="med" len="med"/>
            <a:tailEnd type="none" w="med" len="med"/>
          </a:ln>
        </p:spPr>
      </p:cxnSp>
      <p:sp>
        <p:nvSpPr>
          <p:cNvPr id="2" name="Title 1">
            <a:extLst>
              <a:ext uri="{FF2B5EF4-FFF2-40B4-BE49-F238E27FC236}">
                <a16:creationId xmlns:a16="http://schemas.microsoft.com/office/drawing/2014/main" id="{8444D2C6-CFE3-45C6-BDAF-5B94AE1A73E9}"/>
              </a:ext>
            </a:extLst>
          </p:cNvPr>
          <p:cNvSpPr>
            <a:spLocks noGrp="1"/>
          </p:cNvSpPr>
          <p:nvPr>
            <p:ph type="title"/>
          </p:nvPr>
        </p:nvSpPr>
        <p:spPr>
          <a:xfrm>
            <a:off x="1442449" y="102870"/>
            <a:ext cx="7020615" cy="759649"/>
          </a:xfrm>
        </p:spPr>
        <p:txBody>
          <a:bodyPr/>
          <a:lstStyle/>
          <a:p>
            <a:r>
              <a:rPr lang="en-US" dirty="0"/>
              <a:t>Modernizing the National Datums</a:t>
            </a:r>
          </a:p>
        </p:txBody>
      </p:sp>
    </p:spTree>
    <p:extLst>
      <p:ext uri="{BB962C8B-B14F-4D97-AF65-F5344CB8AC3E}">
        <p14:creationId xmlns:p14="http://schemas.microsoft.com/office/powerpoint/2010/main" val="18335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6" name="Google Shape;106;p21"/>
          <p:cNvSpPr/>
          <p:nvPr/>
        </p:nvSpPr>
        <p:spPr>
          <a:xfrm>
            <a:off x="2515400" y="1869083"/>
            <a:ext cx="6476100" cy="728400"/>
          </a:xfrm>
          <a:prstGeom prst="roundRect">
            <a:avLst>
              <a:gd name="adj" fmla="val 16667"/>
            </a:avLst>
          </a:prstGeom>
          <a:solidFill>
            <a:srgbClr val="4285F4"/>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1600" b="0" i="0" u="none" strike="noStrike" kern="0" cap="none" spc="0" normalizeH="0" baseline="0" noProof="0">
                <a:ln>
                  <a:noFill/>
                </a:ln>
                <a:solidFill>
                  <a:srgbClr val="FFFFFF"/>
                </a:solidFill>
                <a:effectLst/>
                <a:uLnTx/>
                <a:uFillTx/>
                <a:latin typeface="Arial"/>
                <a:cs typeface="Arial"/>
                <a:sym typeface="Arial"/>
              </a:rPr>
              <a:t>Second release of tools and services (Beta site)</a:t>
            </a: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07" name="Google Shape;107;p21"/>
          <p:cNvSpPr/>
          <p:nvPr/>
        </p:nvSpPr>
        <p:spPr>
          <a:xfrm>
            <a:off x="2515400" y="2799192"/>
            <a:ext cx="6476100" cy="728400"/>
          </a:xfrm>
          <a:prstGeom prst="roundRect">
            <a:avLst>
              <a:gd name="adj" fmla="val 16667"/>
            </a:avLst>
          </a:prstGeom>
          <a:solidFill>
            <a:srgbClr val="1F497D"/>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600" b="0" i="0" u="none" strike="noStrike" kern="0" cap="none" spc="0" normalizeH="0" baseline="0" noProof="0">
                <a:ln>
                  <a:noFill/>
                </a:ln>
                <a:solidFill>
                  <a:srgbClr val="FFFFFF"/>
                </a:solidFill>
                <a:effectLst/>
                <a:uLnTx/>
                <a:uFillTx/>
                <a:latin typeface="Arial"/>
                <a:cs typeface="Arial"/>
                <a:sym typeface="Arial"/>
              </a:rPr>
              <a:t>Finalizing tools and service based on comments provided through the Beta site (Beta site) </a:t>
            </a:r>
            <a:endParaRPr kumimoji="0" sz="1600" b="0"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600" b="0"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108" name="Google Shape;108;p21"/>
          <p:cNvSpPr/>
          <p:nvPr/>
        </p:nvSpPr>
        <p:spPr>
          <a:xfrm>
            <a:off x="2515400" y="938975"/>
            <a:ext cx="6476100" cy="728400"/>
          </a:xfrm>
          <a:prstGeom prst="roundRect">
            <a:avLst>
              <a:gd name="adj" fmla="val 16667"/>
            </a:avLst>
          </a:prstGeom>
          <a:solidFill>
            <a:srgbClr val="666666"/>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600" b="0" i="0" u="none" strike="noStrike" kern="0" cap="none" spc="0" normalizeH="0" baseline="0" noProof="0">
                <a:ln>
                  <a:noFill/>
                </a:ln>
                <a:solidFill>
                  <a:srgbClr val="FFFFFF"/>
                </a:solidFill>
                <a:effectLst/>
                <a:uLnTx/>
                <a:uFillTx/>
                <a:latin typeface="Arial"/>
                <a:cs typeface="Arial"/>
                <a:sym typeface="Arial"/>
              </a:rPr>
              <a:t>Initial release of key data sets (Beta site)</a:t>
            </a:r>
            <a:endParaRPr kumimoji="0" sz="16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109" name="Google Shape;109;p21"/>
          <p:cNvSpPr/>
          <p:nvPr/>
        </p:nvSpPr>
        <p:spPr>
          <a:xfrm>
            <a:off x="2515375" y="3729300"/>
            <a:ext cx="6476100" cy="804600"/>
          </a:xfrm>
          <a:prstGeom prst="roundRect">
            <a:avLst>
              <a:gd name="adj" fmla="val 16667"/>
            </a:avLst>
          </a:prstGeom>
          <a:solidFill>
            <a:srgbClr val="674EA7"/>
          </a:solid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1600" b="0" i="0" u="none" strike="noStrike" kern="0" cap="none" spc="0" normalizeH="0" baseline="0" noProof="0">
                <a:ln>
                  <a:noFill/>
                </a:ln>
                <a:solidFill>
                  <a:srgbClr val="FFFFFF"/>
                </a:solidFill>
                <a:effectLst/>
                <a:uLnTx/>
                <a:uFillTx/>
                <a:latin typeface="Arial"/>
                <a:cs typeface="Arial"/>
                <a:sym typeface="Arial"/>
              </a:rPr>
              <a:t>FGDC Approval - Moving all data, tools and services into production</a:t>
            </a:r>
            <a:endParaRPr kumimoji="0" sz="1600" b="0"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900" b="0"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1600" b="1" i="0" u="none" strike="noStrike" kern="0" cap="none" spc="0" normalizeH="0" baseline="0" noProof="0">
                <a:ln>
                  <a:noFill/>
                </a:ln>
                <a:solidFill>
                  <a:srgbClr val="FFFFFF"/>
                </a:solidFill>
                <a:effectLst/>
                <a:uLnTx/>
                <a:uFillTx/>
                <a:latin typeface="Arial"/>
                <a:cs typeface="Arial"/>
                <a:sym typeface="Arial"/>
              </a:rPr>
              <a:t>Modernized NSRS Deploys!</a:t>
            </a:r>
            <a:endParaRPr kumimoji="0" sz="1600" b="0"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110" name="Google Shape;110;p21"/>
          <p:cNvSpPr txBox="1"/>
          <p:nvPr/>
        </p:nvSpPr>
        <p:spPr>
          <a:xfrm>
            <a:off x="401625" y="970925"/>
            <a:ext cx="1877700" cy="8046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400" b="1" i="0" u="none" strike="noStrike" kern="0" cap="none" spc="0" normalizeH="0" baseline="0" noProof="0">
                <a:ln>
                  <a:noFill/>
                </a:ln>
                <a:solidFill>
                  <a:srgbClr val="000000"/>
                </a:solidFill>
                <a:effectLst/>
                <a:uLnTx/>
                <a:uFillTx/>
                <a:latin typeface="Calibri"/>
                <a:ea typeface="Calibri"/>
                <a:cs typeface="Calibri"/>
                <a:sym typeface="Calibri"/>
              </a:rPr>
              <a:t>June 2025</a:t>
            </a:r>
            <a:endParaRPr kumimoji="0" sz="24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1" name="Google Shape;111;p21"/>
          <p:cNvSpPr txBox="1"/>
          <p:nvPr/>
        </p:nvSpPr>
        <p:spPr>
          <a:xfrm>
            <a:off x="401625" y="1919883"/>
            <a:ext cx="1877700" cy="8046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400" b="1" i="0" u="none" strike="noStrike" kern="0" cap="none" spc="0" normalizeH="0" baseline="0" noProof="0">
                <a:ln>
                  <a:noFill/>
                </a:ln>
                <a:solidFill>
                  <a:srgbClr val="000000"/>
                </a:solidFill>
                <a:effectLst/>
                <a:uLnTx/>
                <a:uFillTx/>
                <a:latin typeface="Calibri"/>
                <a:ea typeface="Calibri"/>
                <a:cs typeface="Calibri"/>
                <a:sym typeface="Calibri"/>
              </a:rPr>
              <a:t>Sep 2025</a:t>
            </a:r>
            <a:endParaRPr kumimoji="0" sz="24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2" name="Google Shape;112;p21"/>
          <p:cNvSpPr txBox="1"/>
          <p:nvPr/>
        </p:nvSpPr>
        <p:spPr>
          <a:xfrm>
            <a:off x="401625" y="2900791"/>
            <a:ext cx="1877700" cy="8046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400" b="1" i="0" u="none" strike="noStrike" kern="0" cap="none" spc="0" normalizeH="0" baseline="0" noProof="0">
                <a:ln>
                  <a:noFill/>
                </a:ln>
                <a:solidFill>
                  <a:srgbClr val="000000"/>
                </a:solidFill>
                <a:effectLst/>
                <a:uLnTx/>
                <a:uFillTx/>
                <a:latin typeface="Calibri"/>
                <a:ea typeface="Calibri"/>
                <a:cs typeface="Calibri"/>
                <a:sym typeface="Calibri"/>
              </a:rPr>
              <a:t>Early 2026</a:t>
            </a:r>
            <a:endParaRPr kumimoji="0" sz="24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3" name="Google Shape;113;p21"/>
          <p:cNvSpPr txBox="1"/>
          <p:nvPr/>
        </p:nvSpPr>
        <p:spPr>
          <a:xfrm>
            <a:off x="401625" y="3805500"/>
            <a:ext cx="1877700" cy="7284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400" b="1" i="0" u="none" strike="noStrike" kern="0" cap="none" spc="0" normalizeH="0" baseline="0" noProof="0">
                <a:ln>
                  <a:noFill/>
                </a:ln>
                <a:solidFill>
                  <a:srgbClr val="000000"/>
                </a:solidFill>
                <a:effectLst/>
                <a:uLnTx/>
                <a:uFillTx/>
                <a:latin typeface="Calibri"/>
                <a:ea typeface="Calibri"/>
                <a:cs typeface="Calibri"/>
                <a:sym typeface="Calibri"/>
              </a:rPr>
              <a:t>Late 2026 </a:t>
            </a:r>
            <a:endParaRPr kumimoji="0" sz="24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02472162-8A79-4B11-9F48-00F7A4E289B9}"/>
              </a:ext>
            </a:extLst>
          </p:cNvPr>
          <p:cNvSpPr>
            <a:spLocks noGrp="1"/>
          </p:cNvSpPr>
          <p:nvPr>
            <p:ph type="title"/>
          </p:nvPr>
        </p:nvSpPr>
        <p:spPr>
          <a:xfrm>
            <a:off x="1393477" y="91843"/>
            <a:ext cx="7045469" cy="774953"/>
          </a:xfrm>
        </p:spPr>
        <p:txBody>
          <a:bodyPr/>
          <a:lstStyle/>
          <a:p>
            <a:r>
              <a:rPr lang="en-US" dirty="0"/>
              <a:t>NSRS Modernization Timeline</a:t>
            </a:r>
          </a:p>
        </p:txBody>
      </p:sp>
    </p:spTree>
    <p:extLst>
      <p:ext uri="{BB962C8B-B14F-4D97-AF65-F5344CB8AC3E}">
        <p14:creationId xmlns:p14="http://schemas.microsoft.com/office/powerpoint/2010/main" val="2034455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9" name="Google Shape;119;p22"/>
          <p:cNvSpPr/>
          <p:nvPr/>
        </p:nvSpPr>
        <p:spPr>
          <a:xfrm>
            <a:off x="1410395" y="918725"/>
            <a:ext cx="2559282" cy="4107117"/>
          </a:xfrm>
          <a:prstGeom prst="rtTriangl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120" name="Google Shape;120;p22"/>
          <p:cNvCxnSpPr>
            <a:cxnSpLocks/>
          </p:cNvCxnSpPr>
          <p:nvPr/>
        </p:nvCxnSpPr>
        <p:spPr>
          <a:xfrm>
            <a:off x="1410395" y="4489639"/>
            <a:ext cx="2128305" cy="0"/>
          </a:xfrm>
          <a:prstGeom prst="straightConnector1">
            <a:avLst/>
          </a:prstGeom>
          <a:noFill/>
          <a:ln w="28575" cap="flat" cmpd="sng">
            <a:solidFill>
              <a:srgbClr val="595959"/>
            </a:solidFill>
            <a:prstDash val="solid"/>
            <a:round/>
            <a:headEnd type="none" w="sm" len="sm"/>
            <a:tailEnd type="none" w="sm" len="sm"/>
          </a:ln>
        </p:spPr>
      </p:cxnSp>
      <p:sp>
        <p:nvSpPr>
          <p:cNvPr id="121" name="Google Shape;121;p22"/>
          <p:cNvSpPr txBox="1"/>
          <p:nvPr/>
        </p:nvSpPr>
        <p:spPr>
          <a:xfrm>
            <a:off x="1531669" y="4500919"/>
            <a:ext cx="1860900" cy="4617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 sz="1800" b="1" i="1" u="none" strike="noStrike" kern="0" cap="none" spc="0" normalizeH="0" baseline="0" noProof="0">
                <a:ln>
                  <a:noFill/>
                </a:ln>
                <a:solidFill>
                  <a:srgbClr val="000000"/>
                </a:solidFill>
                <a:effectLst/>
                <a:uLnTx/>
                <a:uFillTx/>
                <a:latin typeface="Calibri"/>
                <a:ea typeface="Calibri"/>
                <a:cs typeface="Calibri"/>
                <a:sym typeface="Calibri"/>
              </a:rPr>
              <a:t>Foundation CORS</a:t>
            </a:r>
            <a:endParaRPr kumimoji="0" sz="1800" b="1" i="1"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2" name="Google Shape;122;p22"/>
          <p:cNvSpPr txBox="1"/>
          <p:nvPr/>
        </p:nvSpPr>
        <p:spPr>
          <a:xfrm>
            <a:off x="3740476" y="326015"/>
            <a:ext cx="3700781" cy="3194852"/>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3500" b="1"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00" b="0" i="0" u="none" strike="noStrike" kern="0" cap="none" spc="0" normalizeH="0" baseline="0" noProof="0" dirty="0">
              <a:ln>
                <a:noFill/>
              </a:ln>
              <a:solidFill>
                <a:srgbClr val="222222"/>
              </a:solidFill>
              <a:effectLst/>
              <a:highlight>
                <a:srgbClr val="FFFFFF"/>
              </a:highligh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500" b="0" i="0" u="none" strike="noStrike" kern="0" cap="none" spc="0" normalizeH="0" baseline="0" noProof="0" dirty="0">
                <a:ln>
                  <a:noFill/>
                </a:ln>
                <a:solidFill>
                  <a:srgbClr val="222222"/>
                </a:solidFill>
                <a:effectLst/>
                <a:highlight>
                  <a:srgbClr val="FFFFFF"/>
                </a:highlight>
                <a:uLnTx/>
                <a:uFillTx/>
                <a:latin typeface="Arial"/>
                <a:cs typeface="Arial"/>
                <a:sym typeface="Arial"/>
              </a:rPr>
              <a:t>The Foundation CORS (FCORS) are the “backbone” of the NOAA permanent GPS Network (also known as, NOAA CORS Network, NCN). The purpose of FCORS is to allow NGS to fulfill its core mission: to define, maintain, and provide access to the national coordinate system defined by NOAA, </a:t>
            </a:r>
            <a:r>
              <a:rPr kumimoji="0" lang="en" sz="1500" b="1" i="0" u="none" strike="noStrike" kern="0" cap="none" spc="0" normalizeH="0" baseline="0" noProof="0" dirty="0">
                <a:ln>
                  <a:noFill/>
                </a:ln>
                <a:solidFill>
                  <a:srgbClr val="FF0000"/>
                </a:solidFill>
                <a:effectLst/>
                <a:highlight>
                  <a:srgbClr val="FFFFFF"/>
                </a:highlight>
                <a:uLnTx/>
                <a:uFillTx/>
                <a:latin typeface="Arial"/>
                <a:cs typeface="Arial"/>
                <a:sym typeface="Arial"/>
              </a:rPr>
              <a:t>even if every single other station in the network were to cease providing data</a:t>
            </a:r>
            <a:endParaRPr kumimoji="0" sz="15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23" name="Google Shape;123;p22"/>
          <p:cNvSpPr txBox="1"/>
          <p:nvPr/>
        </p:nvSpPr>
        <p:spPr>
          <a:xfrm rot="-5400000">
            <a:off x="93172" y="2356200"/>
            <a:ext cx="1626900" cy="4311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 sz="1600" b="0" i="1" u="none" strike="noStrike" kern="0" cap="none" spc="0" normalizeH="0" baseline="0" noProof="0" dirty="0">
                <a:ln>
                  <a:noFill/>
                </a:ln>
                <a:solidFill>
                  <a:srgbClr val="000000"/>
                </a:solidFill>
                <a:effectLst/>
                <a:uLnTx/>
                <a:uFillTx/>
                <a:latin typeface="Arial"/>
                <a:cs typeface="Arial"/>
                <a:sym typeface="Arial"/>
              </a:rPr>
              <a:t># of stations</a:t>
            </a:r>
            <a:endParaRPr kumimoji="0" sz="1600" b="0" i="1" u="none" strike="noStrike" kern="0" cap="none" spc="0" normalizeH="0" baseline="0" noProof="0" dirty="0">
              <a:ln>
                <a:noFill/>
              </a:ln>
              <a:solidFill>
                <a:srgbClr val="000000"/>
              </a:solidFill>
              <a:effectLst/>
              <a:uLnTx/>
              <a:uFillTx/>
              <a:latin typeface="Arial"/>
              <a:cs typeface="Arial"/>
              <a:sym typeface="Arial"/>
            </a:endParaRPr>
          </a:p>
        </p:txBody>
      </p:sp>
      <p:sp>
        <p:nvSpPr>
          <p:cNvPr id="124" name="Google Shape;124;p22"/>
          <p:cNvSpPr txBox="1"/>
          <p:nvPr/>
        </p:nvSpPr>
        <p:spPr>
          <a:xfrm>
            <a:off x="691072" y="4731769"/>
            <a:ext cx="356100" cy="40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 sz="1400" b="0" i="1" u="none" strike="noStrike" kern="0" cap="none" spc="0" normalizeH="0" baseline="0" noProof="0" dirty="0">
                <a:ln>
                  <a:noFill/>
                </a:ln>
                <a:solidFill>
                  <a:srgbClr val="000000"/>
                </a:solidFill>
                <a:effectLst/>
                <a:uLnTx/>
                <a:uFillTx/>
                <a:latin typeface="Arial"/>
                <a:cs typeface="Arial"/>
                <a:sym typeface="Arial"/>
              </a:rPr>
              <a:t>0</a:t>
            </a:r>
            <a:endParaRPr kumimoji="0" sz="1400" b="0" i="1" u="none" strike="noStrike" kern="0" cap="none" spc="0" normalizeH="0" baseline="0" noProof="0" dirty="0">
              <a:ln>
                <a:noFill/>
              </a:ln>
              <a:solidFill>
                <a:srgbClr val="000000"/>
              </a:solidFill>
              <a:effectLst/>
              <a:uLnTx/>
              <a:uFillTx/>
              <a:latin typeface="Arial"/>
              <a:cs typeface="Arial"/>
              <a:sym typeface="Arial"/>
            </a:endParaRPr>
          </a:p>
        </p:txBody>
      </p:sp>
      <p:sp>
        <p:nvSpPr>
          <p:cNvPr id="125" name="Google Shape;125;p22"/>
          <p:cNvSpPr txBox="1"/>
          <p:nvPr/>
        </p:nvSpPr>
        <p:spPr>
          <a:xfrm>
            <a:off x="118156" y="759960"/>
            <a:ext cx="798201" cy="400079"/>
          </a:xfrm>
          <a:prstGeom prst="rect">
            <a:avLst/>
          </a:prstGeom>
          <a:noFill/>
          <a:ln>
            <a:noFill/>
          </a:ln>
        </p:spPr>
        <p:txBody>
          <a:bodyPr spcFirstLastPara="1" wrap="square" lIns="91425" tIns="91425" rIns="91425" bIns="91425"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 sz="1400" b="0" i="1" u="none" strike="noStrike" kern="0" cap="none" spc="0" normalizeH="0" baseline="0" noProof="0" dirty="0">
                <a:ln>
                  <a:noFill/>
                </a:ln>
                <a:solidFill>
                  <a:srgbClr val="000000"/>
                </a:solidFill>
                <a:effectLst/>
                <a:uLnTx/>
                <a:uFillTx/>
                <a:latin typeface="Arial"/>
                <a:cs typeface="Arial"/>
                <a:sym typeface="Arial"/>
              </a:rPr>
              <a:t>2,000</a:t>
            </a:r>
            <a:endParaRPr kumimoji="0" sz="1400" b="0" i="1" u="none" strike="noStrike" kern="0" cap="none" spc="0" normalizeH="0" baseline="0" noProof="0" dirty="0">
              <a:ln>
                <a:noFill/>
              </a:ln>
              <a:solidFill>
                <a:srgbClr val="000000"/>
              </a:solidFill>
              <a:effectLst/>
              <a:uLnTx/>
              <a:uFillTx/>
              <a:latin typeface="Arial"/>
              <a:cs typeface="Arial"/>
              <a:sym typeface="Arial"/>
            </a:endParaRPr>
          </a:p>
        </p:txBody>
      </p:sp>
      <p:cxnSp>
        <p:nvCxnSpPr>
          <p:cNvPr id="126" name="Google Shape;126;p22"/>
          <p:cNvCxnSpPr>
            <a:stCxn id="127" idx="2"/>
            <a:endCxn id="127" idx="2"/>
          </p:cNvCxnSpPr>
          <p:nvPr/>
        </p:nvCxnSpPr>
        <p:spPr>
          <a:xfrm>
            <a:off x="321425" y="1991991"/>
            <a:ext cx="0" cy="0"/>
          </a:xfrm>
          <a:prstGeom prst="straightConnector1">
            <a:avLst/>
          </a:prstGeom>
          <a:noFill/>
          <a:ln w="9525" cap="flat" cmpd="sng">
            <a:solidFill>
              <a:schemeClr val="dk2"/>
            </a:solidFill>
            <a:prstDash val="solid"/>
            <a:round/>
            <a:headEnd type="none" w="med" len="med"/>
            <a:tailEnd type="none" w="med" len="med"/>
          </a:ln>
        </p:spPr>
      </p:cxnSp>
      <p:cxnSp>
        <p:nvCxnSpPr>
          <p:cNvPr id="128" name="Google Shape;128;p22"/>
          <p:cNvCxnSpPr/>
          <p:nvPr/>
        </p:nvCxnSpPr>
        <p:spPr>
          <a:xfrm>
            <a:off x="1200788" y="2805450"/>
            <a:ext cx="187800" cy="0"/>
          </a:xfrm>
          <a:prstGeom prst="straightConnector1">
            <a:avLst/>
          </a:prstGeom>
          <a:noFill/>
          <a:ln w="38100" cap="flat" cmpd="sng">
            <a:solidFill>
              <a:schemeClr val="dk2"/>
            </a:solidFill>
            <a:prstDash val="solid"/>
            <a:round/>
            <a:headEnd type="none" w="med" len="med"/>
            <a:tailEnd type="none" w="med" len="med"/>
          </a:ln>
        </p:spPr>
      </p:cxnSp>
      <p:cxnSp>
        <p:nvCxnSpPr>
          <p:cNvPr id="129" name="Google Shape;129;p22"/>
          <p:cNvCxnSpPr/>
          <p:nvPr/>
        </p:nvCxnSpPr>
        <p:spPr>
          <a:xfrm>
            <a:off x="1212066" y="5003336"/>
            <a:ext cx="187800" cy="0"/>
          </a:xfrm>
          <a:prstGeom prst="straightConnector1">
            <a:avLst/>
          </a:prstGeom>
          <a:noFill/>
          <a:ln w="38100" cap="flat" cmpd="sng">
            <a:solidFill>
              <a:schemeClr val="dk2"/>
            </a:solidFill>
            <a:prstDash val="solid"/>
            <a:round/>
            <a:headEnd type="none" w="med" len="med"/>
            <a:tailEnd type="none" w="med" len="med"/>
          </a:ln>
        </p:spPr>
      </p:cxnSp>
      <p:cxnSp>
        <p:nvCxnSpPr>
          <p:cNvPr id="130" name="Google Shape;130;p22"/>
          <p:cNvCxnSpPr>
            <a:cxnSpLocks/>
            <a:endCxn id="119" idx="0"/>
          </p:cNvCxnSpPr>
          <p:nvPr/>
        </p:nvCxnSpPr>
        <p:spPr>
          <a:xfrm>
            <a:off x="991182" y="918725"/>
            <a:ext cx="419213" cy="0"/>
          </a:xfrm>
          <a:prstGeom prst="straightConnector1">
            <a:avLst/>
          </a:prstGeom>
          <a:noFill/>
          <a:ln w="38100" cap="flat" cmpd="sng">
            <a:solidFill>
              <a:schemeClr val="dk2"/>
            </a:solidFill>
            <a:prstDash val="solid"/>
            <a:round/>
            <a:headEnd type="none" w="med" len="med"/>
            <a:tailEnd type="none" w="med" len="med"/>
          </a:ln>
        </p:spPr>
      </p:cxnSp>
      <p:sp>
        <p:nvSpPr>
          <p:cNvPr id="131" name="Google Shape;131;p22"/>
          <p:cNvSpPr txBox="1"/>
          <p:nvPr/>
        </p:nvSpPr>
        <p:spPr>
          <a:xfrm>
            <a:off x="1385538" y="3514585"/>
            <a:ext cx="1860900" cy="7389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 sz="1800" b="1" i="1" u="none" strike="noStrike" kern="0" cap="none" spc="0" normalizeH="0" baseline="0" noProof="0" dirty="0">
                <a:ln>
                  <a:noFill/>
                </a:ln>
                <a:solidFill>
                  <a:srgbClr val="000000"/>
                </a:solidFill>
                <a:effectLst/>
                <a:uLnTx/>
                <a:uFillTx/>
                <a:latin typeface="Calibri"/>
                <a:ea typeface="Calibri"/>
                <a:cs typeface="Calibri"/>
                <a:sym typeface="Calibri"/>
              </a:rPr>
              <a:t>Alignment and Definitional CORS</a:t>
            </a:r>
            <a:endParaRPr kumimoji="0" sz="1800" b="1" i="1"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A1EB0049-ECAB-4A5E-9BB0-96D8AEA16A83}"/>
              </a:ext>
            </a:extLst>
          </p:cNvPr>
          <p:cNvSpPr>
            <a:spLocks noGrp="1"/>
          </p:cNvSpPr>
          <p:nvPr>
            <p:ph type="title"/>
          </p:nvPr>
        </p:nvSpPr>
        <p:spPr>
          <a:xfrm>
            <a:off x="1336465" y="146653"/>
            <a:ext cx="7045469" cy="774953"/>
          </a:xfrm>
        </p:spPr>
        <p:txBody>
          <a:bodyPr/>
          <a:lstStyle/>
          <a:p>
            <a:r>
              <a:rPr lang="en-US" dirty="0"/>
              <a:t>Foundation CORS (Continuously Operating Reference System)</a:t>
            </a:r>
          </a:p>
        </p:txBody>
      </p:sp>
    </p:spTree>
    <p:extLst>
      <p:ext uri="{BB962C8B-B14F-4D97-AF65-F5344CB8AC3E}">
        <p14:creationId xmlns:p14="http://schemas.microsoft.com/office/powerpoint/2010/main" val="6421298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91"/>
          <p:cNvSpPr txBox="1">
            <a:spLocks noGrp="1"/>
          </p:cNvSpPr>
          <p:nvPr>
            <p:ph type="title"/>
          </p:nvPr>
        </p:nvSpPr>
        <p:spPr>
          <a:xfrm>
            <a:off x="1442449" y="76929"/>
            <a:ext cx="7045469" cy="774953"/>
          </a:xfrm>
          <a:prstGeom prst="rect">
            <a:avLst/>
          </a:prstGeom>
          <a:noFill/>
          <a:ln>
            <a:noFill/>
          </a:ln>
        </p:spPr>
        <p:txBody>
          <a:bodyPr spcFirstLastPara="1" wrap="square" lIns="51427" tIns="25706" rIns="51427" bIns="25706" anchor="ctr" anchorCtr="0">
            <a:noAutofit/>
          </a:bodyPr>
          <a:lstStyle/>
          <a:p>
            <a:pPr algn="l"/>
            <a:r>
              <a:rPr lang="en" u="sng" dirty="0">
                <a:latin typeface="Arial" panose="020B0604020202020204" pitchFamily="34" charset="0"/>
                <a:ea typeface="Times New Roman"/>
                <a:cs typeface="Arial" panose="020B0604020202020204" pitchFamily="34" charset="0"/>
                <a:sym typeface="Times New Roman"/>
              </a:rPr>
              <a:t>NGS in Alaska:  Foundation CORS</a:t>
            </a:r>
            <a:endParaRPr dirty="0">
              <a:latin typeface="Arial" panose="020B0604020202020204" pitchFamily="34" charset="0"/>
              <a:cs typeface="Arial" panose="020B0604020202020204" pitchFamily="34" charset="0"/>
            </a:endParaRPr>
          </a:p>
        </p:txBody>
      </p:sp>
      <p:sp>
        <p:nvSpPr>
          <p:cNvPr id="187" name="Google Shape;187;p91"/>
          <p:cNvSpPr txBox="1">
            <a:spLocks noGrp="1"/>
          </p:cNvSpPr>
          <p:nvPr>
            <p:ph type="body" idx="1"/>
          </p:nvPr>
        </p:nvSpPr>
        <p:spPr>
          <a:xfrm>
            <a:off x="1076122" y="959132"/>
            <a:ext cx="7886700" cy="3263504"/>
          </a:xfrm>
          <a:prstGeom prst="rect">
            <a:avLst/>
          </a:prstGeom>
          <a:noFill/>
          <a:ln>
            <a:noFill/>
          </a:ln>
        </p:spPr>
        <p:txBody>
          <a:bodyPr spcFirstLastPara="1" wrap="square" lIns="51427" tIns="25706" rIns="51427" bIns="25706" anchor="t" anchorCtr="0">
            <a:noAutofit/>
          </a:bodyPr>
          <a:lstStyle/>
          <a:p>
            <a:pPr indent="-317500">
              <a:spcBef>
                <a:spcPts val="360"/>
              </a:spcBef>
              <a:buClr>
                <a:schemeClr val="dk2"/>
              </a:buClr>
              <a:buSzPts val="1400"/>
              <a:buFont typeface="Arial"/>
              <a:buChar char="●"/>
            </a:pPr>
            <a:r>
              <a:rPr kumimoji="0" lang="en-US" sz="1800" b="0" i="0" u="none" strike="noStrike" kern="0" cap="none" spc="0" normalizeH="0" baseline="0" noProof="0" dirty="0">
                <a:ln>
                  <a:noFill/>
                </a:ln>
                <a:solidFill>
                  <a:srgbClr val="000000"/>
                </a:solidFill>
                <a:effectLst/>
                <a:uLnTx/>
                <a:uFillTx/>
                <a:latin typeface="Arial"/>
                <a:cs typeface="Arial"/>
                <a:sym typeface="Arial"/>
              </a:rPr>
              <a:t>A permanent GPS station that provides stable measurements that allows accurate station position and velocity. </a:t>
            </a:r>
            <a:endParaRPr lang="en-US" sz="1800" dirty="0">
              <a:solidFill>
                <a:schemeClr val="dk2"/>
              </a:solidFill>
            </a:endParaRPr>
          </a:p>
          <a:p>
            <a:pPr marL="457200" lvl="0" indent="-317500" algn="l" rtl="0">
              <a:spcBef>
                <a:spcPts val="360"/>
              </a:spcBef>
              <a:spcAft>
                <a:spcPts val="0"/>
              </a:spcAft>
              <a:buClr>
                <a:schemeClr val="dk2"/>
              </a:buClr>
              <a:buSzPts val="1400"/>
              <a:buChar char="●"/>
            </a:pPr>
            <a:r>
              <a:rPr lang="en-US" sz="1800" dirty="0">
                <a:solidFill>
                  <a:schemeClr val="dk2"/>
                </a:solidFill>
              </a:rPr>
              <a:t>Maintain consistency between NSRS and ITRF</a:t>
            </a:r>
          </a:p>
          <a:p>
            <a:pPr marL="457200" lvl="0" indent="-317500" algn="l" rtl="0">
              <a:spcBef>
                <a:spcPts val="0"/>
              </a:spcBef>
              <a:spcAft>
                <a:spcPts val="0"/>
              </a:spcAft>
              <a:buClr>
                <a:schemeClr val="dk2"/>
              </a:buClr>
              <a:buSzPts val="1400"/>
              <a:buChar char="●"/>
            </a:pPr>
            <a:r>
              <a:rPr lang="en-US" sz="1800" dirty="0">
                <a:solidFill>
                  <a:schemeClr val="dk2"/>
                </a:solidFill>
              </a:rPr>
              <a:t>Stations at highest standards and federally owned</a:t>
            </a:r>
          </a:p>
          <a:p>
            <a:pPr marL="914400" lvl="1" indent="-317500" algn="l" rtl="0">
              <a:spcBef>
                <a:spcPts val="0"/>
              </a:spcBef>
              <a:spcAft>
                <a:spcPts val="0"/>
              </a:spcAft>
              <a:buClr>
                <a:schemeClr val="dk2"/>
              </a:buClr>
              <a:buSzPts val="1400"/>
              <a:buChar char="○"/>
            </a:pPr>
            <a:r>
              <a:rPr lang="en-US" dirty="0">
                <a:solidFill>
                  <a:schemeClr val="dk2"/>
                </a:solidFill>
              </a:rPr>
              <a:t>Available &gt; 90% of time</a:t>
            </a:r>
          </a:p>
          <a:p>
            <a:pPr marL="914400" lvl="1" indent="-317500" algn="l" rtl="0">
              <a:spcBef>
                <a:spcPts val="0"/>
              </a:spcBef>
              <a:spcAft>
                <a:spcPts val="0"/>
              </a:spcAft>
              <a:buClr>
                <a:schemeClr val="dk2"/>
              </a:buClr>
              <a:buSzPts val="1400"/>
              <a:buChar char="○"/>
            </a:pPr>
            <a:r>
              <a:rPr lang="en-US" dirty="0">
                <a:solidFill>
                  <a:schemeClr val="dk2"/>
                </a:solidFill>
              </a:rPr>
              <a:t>Down time &lt; 14 days</a:t>
            </a:r>
          </a:p>
          <a:p>
            <a:pPr marL="914400" lvl="1" indent="-317500" algn="l" rtl="0">
              <a:spcBef>
                <a:spcPts val="0"/>
              </a:spcBef>
              <a:spcAft>
                <a:spcPts val="0"/>
              </a:spcAft>
              <a:buClr>
                <a:schemeClr val="dk2"/>
              </a:buClr>
              <a:buSzPts val="1400"/>
              <a:buChar char="○"/>
            </a:pPr>
            <a:r>
              <a:rPr lang="en-US" dirty="0">
                <a:solidFill>
                  <a:schemeClr val="dk2"/>
                </a:solidFill>
              </a:rPr>
              <a:t>800-1000 km to support OPUS service</a:t>
            </a:r>
          </a:p>
          <a:p>
            <a:pPr marL="596900" lvl="1" indent="0" algn="l" rtl="0">
              <a:spcBef>
                <a:spcPts val="0"/>
              </a:spcBef>
              <a:spcAft>
                <a:spcPts val="0"/>
              </a:spcAft>
              <a:buClr>
                <a:schemeClr val="dk2"/>
              </a:buClr>
              <a:buSzPts val="1400"/>
              <a:buNone/>
            </a:pPr>
            <a:endParaRPr lang="en-US" dirty="0">
              <a:solidFill>
                <a:schemeClr val="dk2"/>
              </a:solidFill>
            </a:endParaRPr>
          </a:p>
          <a:p>
            <a:pPr marL="257175" indent="-214313"/>
            <a:endParaRPr sz="1125" dirty="0">
              <a:latin typeface="Times New Roman"/>
              <a:ea typeface="Times New Roman"/>
              <a:cs typeface="Times New Roman"/>
              <a:sym typeface="Times New Roman"/>
            </a:endParaRPr>
          </a:p>
        </p:txBody>
      </p:sp>
      <p:sp>
        <p:nvSpPr>
          <p:cNvPr id="188" name="Google Shape;188;p91"/>
          <p:cNvSpPr txBox="1">
            <a:spLocks noGrp="1"/>
          </p:cNvSpPr>
          <p:nvPr>
            <p:ph type="sldNum" idx="12"/>
          </p:nvPr>
        </p:nvSpPr>
        <p:spPr>
          <a:prstGeom prst="rect">
            <a:avLst/>
          </a:prstGeom>
          <a:noFill/>
          <a:ln>
            <a:noFill/>
          </a:ln>
        </p:spPr>
        <p:txBody>
          <a:bodyPr spcFirstLastPara="1" wrap="square" lIns="51427" tIns="25706" rIns="51427" bIns="25706" anchor="ctr" anchorCtr="0">
            <a:noAutofit/>
          </a:bodyPr>
          <a:lstStyle/>
          <a:p>
            <a:pPr defTabSz="514350">
              <a:defRPr/>
            </a:pPr>
            <a:fld id="{00000000-1234-1234-1234-123412341234}" type="slidenum">
              <a:rPr lang="en" kern="0"/>
              <a:pPr defTabSz="514350">
                <a:defRPr/>
              </a:pPr>
              <a:t>14</a:t>
            </a:fld>
            <a:endParaRPr kern="0" dirty="0"/>
          </a:p>
        </p:txBody>
      </p:sp>
      <p:pic>
        <p:nvPicPr>
          <p:cNvPr id="189" name="Google Shape;189;p91" descr="A person walking in front of a counter&#10;&#10;Description automatically generated"/>
          <p:cNvPicPr preferRelativeResize="0"/>
          <p:nvPr/>
        </p:nvPicPr>
        <p:blipFill rotWithShape="1">
          <a:blip r:embed="rId3">
            <a:alphaModFix/>
          </a:blip>
          <a:srcRect/>
          <a:stretch/>
        </p:blipFill>
        <p:spPr>
          <a:xfrm>
            <a:off x="5632644" y="3176820"/>
            <a:ext cx="1108705" cy="1563344"/>
          </a:xfrm>
          <a:prstGeom prst="rect">
            <a:avLst/>
          </a:prstGeom>
          <a:noFill/>
          <a:ln>
            <a:noFill/>
          </a:ln>
        </p:spPr>
      </p:pic>
      <p:pic>
        <p:nvPicPr>
          <p:cNvPr id="190" name="Google Shape;190;p91" descr="A large satellite dish on a cloudy day&#10;&#10;Description automatically generated"/>
          <p:cNvPicPr preferRelativeResize="0"/>
          <p:nvPr/>
        </p:nvPicPr>
        <p:blipFill rotWithShape="1">
          <a:blip r:embed="rId4">
            <a:alphaModFix/>
          </a:blip>
          <a:srcRect/>
          <a:stretch/>
        </p:blipFill>
        <p:spPr>
          <a:xfrm>
            <a:off x="3511358" y="3100767"/>
            <a:ext cx="1394472" cy="1824673"/>
          </a:xfrm>
          <a:prstGeom prst="rect">
            <a:avLst/>
          </a:prstGeom>
          <a:noFill/>
          <a:ln>
            <a:noFill/>
          </a:ln>
        </p:spPr>
      </p:pic>
      <p:pic>
        <p:nvPicPr>
          <p:cNvPr id="191" name="Google Shape;191;p91" descr="A car parked in front of a large satellite dish&#10;&#10;Description automatically generated"/>
          <p:cNvPicPr preferRelativeResize="0"/>
          <p:nvPr/>
        </p:nvPicPr>
        <p:blipFill rotWithShape="1">
          <a:blip r:embed="rId5">
            <a:alphaModFix/>
          </a:blip>
          <a:srcRect/>
          <a:stretch/>
        </p:blipFill>
        <p:spPr>
          <a:xfrm>
            <a:off x="6850873" y="1811099"/>
            <a:ext cx="2148457" cy="2929065"/>
          </a:xfrm>
          <a:prstGeom prst="rect">
            <a:avLst/>
          </a:prstGeom>
          <a:noFill/>
          <a:ln>
            <a:noFill/>
          </a:ln>
        </p:spPr>
      </p:pic>
      <p:pic>
        <p:nvPicPr>
          <p:cNvPr id="192" name="Google Shape;192;p91" descr="A large satellite dish on a hill&#10;&#10;Description automatically generated"/>
          <p:cNvPicPr preferRelativeResize="0"/>
          <p:nvPr/>
        </p:nvPicPr>
        <p:blipFill rotWithShape="1">
          <a:blip r:embed="rId6">
            <a:alphaModFix/>
          </a:blip>
          <a:srcRect/>
          <a:stretch/>
        </p:blipFill>
        <p:spPr>
          <a:xfrm>
            <a:off x="1655641" y="3100769"/>
            <a:ext cx="1527508" cy="1824672"/>
          </a:xfrm>
          <a:prstGeom prst="rect">
            <a:avLst/>
          </a:prstGeom>
          <a:noFill/>
          <a:ln>
            <a:noFill/>
          </a:ln>
        </p:spPr>
      </p:pic>
    </p:spTree>
    <p:extLst>
      <p:ext uri="{BB962C8B-B14F-4D97-AF65-F5344CB8AC3E}">
        <p14:creationId xmlns:p14="http://schemas.microsoft.com/office/powerpoint/2010/main" val="9109238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24"/>
          <p:cNvPicPr preferRelativeResize="0"/>
          <p:nvPr/>
        </p:nvPicPr>
        <p:blipFill>
          <a:blip r:embed="rId3">
            <a:alphaModFix/>
          </a:blip>
          <a:stretch>
            <a:fillRect/>
          </a:stretch>
        </p:blipFill>
        <p:spPr>
          <a:xfrm>
            <a:off x="152400" y="108858"/>
            <a:ext cx="8839201" cy="4455147"/>
          </a:xfrm>
          <a:prstGeom prst="rect">
            <a:avLst/>
          </a:prstGeom>
          <a:noFill/>
          <a:ln>
            <a:noFill/>
          </a:ln>
        </p:spPr>
      </p:pic>
      <p:sp>
        <p:nvSpPr>
          <p:cNvPr id="155" name="Google Shape;155;p24"/>
          <p:cNvSpPr/>
          <p:nvPr/>
        </p:nvSpPr>
        <p:spPr>
          <a:xfrm>
            <a:off x="3274568" y="2011680"/>
            <a:ext cx="137100" cy="137100"/>
          </a:xfrm>
          <a:prstGeom prst="ellipse">
            <a:avLst/>
          </a:prstGeom>
          <a:solidFill>
            <a:srgbClr val="FF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24"/>
          <p:cNvSpPr/>
          <p:nvPr/>
        </p:nvSpPr>
        <p:spPr>
          <a:xfrm>
            <a:off x="6638544" y="2414016"/>
            <a:ext cx="137100" cy="137100"/>
          </a:xfrm>
          <a:prstGeom prst="ellipse">
            <a:avLst/>
          </a:prstGeom>
          <a:solidFill>
            <a:srgbClr val="FF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24"/>
          <p:cNvSpPr/>
          <p:nvPr/>
        </p:nvSpPr>
        <p:spPr>
          <a:xfrm>
            <a:off x="6428232" y="832104"/>
            <a:ext cx="137100" cy="137100"/>
          </a:xfrm>
          <a:prstGeom prst="ellipse">
            <a:avLst/>
          </a:prstGeom>
          <a:solidFill>
            <a:srgbClr val="FF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24"/>
          <p:cNvSpPr/>
          <p:nvPr/>
        </p:nvSpPr>
        <p:spPr>
          <a:xfrm>
            <a:off x="563118" y="2295144"/>
            <a:ext cx="137100" cy="137100"/>
          </a:xfrm>
          <a:prstGeom prst="ellipse">
            <a:avLst/>
          </a:prstGeom>
          <a:solidFill>
            <a:srgbClr val="FF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24"/>
          <p:cNvSpPr/>
          <p:nvPr/>
        </p:nvSpPr>
        <p:spPr>
          <a:xfrm>
            <a:off x="759968" y="3794731"/>
            <a:ext cx="137100" cy="137100"/>
          </a:xfrm>
          <a:prstGeom prst="ellipse">
            <a:avLst/>
          </a:prstGeom>
          <a:solidFill>
            <a:srgbClr val="FF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24"/>
          <p:cNvSpPr/>
          <p:nvPr/>
        </p:nvSpPr>
        <p:spPr>
          <a:xfrm>
            <a:off x="3552632" y="566928"/>
            <a:ext cx="137100" cy="137100"/>
          </a:xfrm>
          <a:prstGeom prst="ellipse">
            <a:avLst/>
          </a:prstGeom>
          <a:solidFill>
            <a:srgbClr val="00FF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24"/>
          <p:cNvSpPr/>
          <p:nvPr/>
        </p:nvSpPr>
        <p:spPr>
          <a:xfrm>
            <a:off x="2282632" y="1531447"/>
            <a:ext cx="137100" cy="137100"/>
          </a:xfrm>
          <a:prstGeom prst="ellipse">
            <a:avLst/>
          </a:prstGeom>
          <a:solidFill>
            <a:srgbClr val="00FF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24"/>
          <p:cNvSpPr/>
          <p:nvPr/>
        </p:nvSpPr>
        <p:spPr>
          <a:xfrm>
            <a:off x="2447732" y="2871297"/>
            <a:ext cx="137100" cy="137100"/>
          </a:xfrm>
          <a:prstGeom prst="ellipse">
            <a:avLst/>
          </a:prstGeom>
          <a:solidFill>
            <a:srgbClr val="00FF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24"/>
          <p:cNvSpPr/>
          <p:nvPr/>
        </p:nvSpPr>
        <p:spPr>
          <a:xfrm>
            <a:off x="2240280" y="4090497"/>
            <a:ext cx="137100" cy="137100"/>
          </a:xfrm>
          <a:prstGeom prst="ellipse">
            <a:avLst/>
          </a:prstGeom>
          <a:solidFill>
            <a:srgbClr val="00FF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24"/>
          <p:cNvSpPr/>
          <p:nvPr/>
        </p:nvSpPr>
        <p:spPr>
          <a:xfrm>
            <a:off x="5575882" y="1928898"/>
            <a:ext cx="137100" cy="137100"/>
          </a:xfrm>
          <a:prstGeom prst="ellipse">
            <a:avLst/>
          </a:prstGeom>
          <a:solidFill>
            <a:srgbClr val="FF99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24"/>
          <p:cNvSpPr/>
          <p:nvPr/>
        </p:nvSpPr>
        <p:spPr>
          <a:xfrm>
            <a:off x="5144082" y="3008398"/>
            <a:ext cx="137100" cy="137100"/>
          </a:xfrm>
          <a:prstGeom prst="ellipse">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p24"/>
          <p:cNvSpPr/>
          <p:nvPr/>
        </p:nvSpPr>
        <p:spPr>
          <a:xfrm>
            <a:off x="8216532" y="3675888"/>
            <a:ext cx="137100" cy="137100"/>
          </a:xfrm>
          <a:prstGeom prst="ellipse">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24"/>
          <p:cNvSpPr txBox="1"/>
          <p:nvPr/>
        </p:nvSpPr>
        <p:spPr>
          <a:xfrm>
            <a:off x="7891025" y="3712464"/>
            <a:ext cx="462600" cy="40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1000"/>
              </a:spcBef>
              <a:spcAft>
                <a:spcPts val="0"/>
              </a:spcAft>
              <a:buClr>
                <a:srgbClr val="000000"/>
              </a:buClr>
              <a:buSzTx/>
              <a:buFont typeface="Arial"/>
              <a:buNone/>
              <a:tabLst/>
              <a:defRPr/>
            </a:pPr>
            <a:r>
              <a:rPr kumimoji="0" lang="en" sz="700" b="1" i="0" u="none" strike="noStrike" kern="0" cap="none" spc="0" normalizeH="0" baseline="0" noProof="0">
                <a:ln>
                  <a:noFill/>
                </a:ln>
                <a:solidFill>
                  <a:srgbClr val="FFFFFF"/>
                </a:solidFill>
                <a:effectLst/>
                <a:uLnTx/>
                <a:uFillTx/>
                <a:latin typeface="Arial"/>
                <a:cs typeface="Arial"/>
                <a:sym typeface="Arial"/>
              </a:rPr>
              <a:t>AKSI (NGS)</a:t>
            </a:r>
            <a:endParaRPr kumimoji="0" sz="700" b="1" i="0" u="none" strike="noStrike" kern="0" cap="none" spc="0" normalizeH="0" baseline="0" noProof="0">
              <a:ln>
                <a:noFill/>
              </a:ln>
              <a:solidFill>
                <a:srgbClr val="FFFFFF"/>
              </a:solidFill>
              <a:effectLst/>
              <a:uLnTx/>
              <a:uFillTx/>
              <a:latin typeface="Arial"/>
              <a:cs typeface="Arial"/>
              <a:sym typeface="Arial"/>
            </a:endParaRPr>
          </a:p>
        </p:txBody>
      </p:sp>
      <p:sp>
        <p:nvSpPr>
          <p:cNvPr id="168" name="Google Shape;168;p24"/>
          <p:cNvSpPr txBox="1"/>
          <p:nvPr/>
        </p:nvSpPr>
        <p:spPr>
          <a:xfrm>
            <a:off x="5433575" y="1668550"/>
            <a:ext cx="462600" cy="2463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1000"/>
              </a:spcBef>
              <a:spcAft>
                <a:spcPts val="0"/>
              </a:spcAft>
              <a:buClr>
                <a:srgbClr val="000000"/>
              </a:buClr>
              <a:buSzTx/>
              <a:buFont typeface="Arial"/>
              <a:buNone/>
              <a:tabLst/>
              <a:defRPr/>
            </a:pPr>
            <a:r>
              <a:rPr kumimoji="0" lang="en" sz="800" b="1" i="0" u="none" strike="noStrike" kern="0" cap="none" spc="0" normalizeH="0" baseline="0" noProof="0">
                <a:ln>
                  <a:noFill/>
                </a:ln>
                <a:solidFill>
                  <a:srgbClr val="FFFFFF"/>
                </a:solidFill>
                <a:effectLst/>
                <a:uLnTx/>
                <a:uFillTx/>
                <a:latin typeface="Arial"/>
                <a:cs typeface="Arial"/>
                <a:sym typeface="Arial"/>
              </a:rPr>
              <a:t>GCGO (NASA)</a:t>
            </a:r>
            <a:endParaRPr kumimoji="0" sz="800" b="1" i="0" u="none" strike="noStrike" kern="0" cap="none" spc="0" normalizeH="0" baseline="0" noProof="0">
              <a:ln>
                <a:noFill/>
              </a:ln>
              <a:solidFill>
                <a:srgbClr val="FFFFFF"/>
              </a:solidFill>
              <a:effectLst/>
              <a:uLnTx/>
              <a:uFillTx/>
              <a:latin typeface="Arial"/>
              <a:cs typeface="Arial"/>
              <a:sym typeface="Arial"/>
            </a:endParaRPr>
          </a:p>
        </p:txBody>
      </p:sp>
      <p:sp>
        <p:nvSpPr>
          <p:cNvPr id="169" name="Google Shape;169;p24"/>
          <p:cNvSpPr txBox="1"/>
          <p:nvPr/>
        </p:nvSpPr>
        <p:spPr>
          <a:xfrm>
            <a:off x="5128775" y="3192550"/>
            <a:ext cx="462600" cy="2463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1000"/>
              </a:spcBef>
              <a:spcAft>
                <a:spcPts val="0"/>
              </a:spcAft>
              <a:buClr>
                <a:srgbClr val="000000"/>
              </a:buClr>
              <a:buSzTx/>
              <a:buFont typeface="Arial"/>
              <a:buNone/>
              <a:tabLst/>
              <a:defRPr/>
            </a:pPr>
            <a:r>
              <a:rPr kumimoji="0" lang="en" sz="800" b="1" i="0" u="none" strike="noStrike" kern="0" cap="none" spc="0" normalizeH="0" baseline="0" noProof="0">
                <a:ln>
                  <a:noFill/>
                </a:ln>
                <a:solidFill>
                  <a:srgbClr val="FFFFFF"/>
                </a:solidFill>
                <a:effectLst/>
                <a:uLnTx/>
                <a:uFillTx/>
                <a:latin typeface="Arial"/>
                <a:cs typeface="Arial"/>
                <a:sym typeface="Arial"/>
              </a:rPr>
              <a:t>AKSE (NASA)</a:t>
            </a:r>
            <a:endParaRPr kumimoji="0" sz="800" b="1" i="0" u="none" strike="noStrike" kern="0" cap="none" spc="0" normalizeH="0" baseline="0" noProof="0">
              <a:ln>
                <a:noFill/>
              </a:ln>
              <a:solidFill>
                <a:srgbClr val="FFFFFF"/>
              </a:solidFill>
              <a:effectLst/>
              <a:uLnTx/>
              <a:uFillTx/>
              <a:latin typeface="Arial"/>
              <a:cs typeface="Arial"/>
              <a:sym typeface="Arial"/>
            </a:endParaRPr>
          </a:p>
        </p:txBody>
      </p:sp>
      <p:sp>
        <p:nvSpPr>
          <p:cNvPr id="170" name="Google Shape;170;p24"/>
          <p:cNvSpPr/>
          <p:nvPr/>
        </p:nvSpPr>
        <p:spPr>
          <a:xfrm>
            <a:off x="222600" y="219150"/>
            <a:ext cx="1545900" cy="1422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0" cap="none" spc="0" normalizeH="0" baseline="0" noProof="0" dirty="0">
                <a:ln>
                  <a:noFill/>
                </a:ln>
                <a:solidFill>
                  <a:srgbClr val="000000"/>
                </a:solidFill>
                <a:effectLst/>
                <a:uLnTx/>
                <a:uFillTx/>
                <a:latin typeface="Arial"/>
                <a:cs typeface="Arial"/>
                <a:sym typeface="Arial"/>
              </a:rPr>
              <a:t>Legend</a:t>
            </a:r>
            <a:endParaRPr kumimoji="0" sz="14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1400" b="1" i="0" u="none" strike="noStrike" kern="0" cap="none" spc="0" normalizeH="0" baseline="0" noProof="0" dirty="0">
                <a:ln>
                  <a:noFill/>
                </a:ln>
                <a:solidFill>
                  <a:srgbClr val="000000"/>
                </a:solidFill>
                <a:effectLst/>
                <a:uLnTx/>
                <a:uFillTx/>
                <a:latin typeface="Arial"/>
                <a:cs typeface="Arial"/>
                <a:sym typeface="Arial"/>
              </a:rPr>
              <a:t>   </a:t>
            </a:r>
            <a:r>
              <a:rPr kumimoji="0" lang="en" sz="1300" b="1" i="0" u="none" strike="noStrike" kern="0" cap="none" spc="0" normalizeH="0" baseline="0" noProof="0" dirty="0">
                <a:ln>
                  <a:noFill/>
                </a:ln>
                <a:solidFill>
                  <a:srgbClr val="000000"/>
                </a:solidFill>
                <a:effectLst/>
                <a:uLnTx/>
                <a:uFillTx/>
                <a:latin typeface="Arial"/>
                <a:cs typeface="Arial"/>
                <a:sym typeface="Arial"/>
              </a:rPr>
              <a:t>FCORS (NGS)</a:t>
            </a:r>
            <a:endParaRPr kumimoji="0" sz="13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300" b="1" i="0" u="none" strike="noStrike" kern="0" cap="none" spc="0" normalizeH="0" baseline="0" noProof="0" dirty="0">
                <a:ln>
                  <a:noFill/>
                </a:ln>
                <a:solidFill>
                  <a:srgbClr val="000000"/>
                </a:solidFill>
                <a:effectLst/>
                <a:uLnTx/>
                <a:uFillTx/>
                <a:latin typeface="Arial"/>
                <a:cs typeface="Arial"/>
                <a:sym typeface="Arial"/>
              </a:rPr>
              <a:t>   FCORS (NSF)</a:t>
            </a:r>
            <a:endParaRPr kumimoji="0" sz="13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300" b="1" i="0" u="none" strike="noStrike" kern="0" cap="none" spc="0" normalizeH="0" baseline="0" noProof="0" dirty="0">
                <a:ln>
                  <a:noFill/>
                </a:ln>
                <a:solidFill>
                  <a:srgbClr val="000000"/>
                </a:solidFill>
                <a:effectLst/>
                <a:uLnTx/>
                <a:uFillTx/>
                <a:latin typeface="Arial"/>
                <a:cs typeface="Arial"/>
                <a:sym typeface="Arial"/>
              </a:rPr>
              <a:t>   FCORS (NASA)</a:t>
            </a:r>
            <a:endParaRPr kumimoji="0" sz="13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300" b="1" i="0" u="none" strike="noStrike" kern="0" cap="none" spc="0" normalizeH="0" baseline="0" noProof="0" dirty="0">
                <a:ln>
                  <a:noFill/>
                </a:ln>
                <a:solidFill>
                  <a:srgbClr val="000000"/>
                </a:solidFill>
                <a:effectLst/>
                <a:uLnTx/>
                <a:uFillTx/>
                <a:latin typeface="Arial"/>
                <a:cs typeface="Arial"/>
                <a:sym typeface="Arial"/>
              </a:rPr>
              <a:t>   WAAS (FAA)</a:t>
            </a:r>
            <a:endParaRPr kumimoji="0" sz="13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300" b="1" i="0" u="none" strike="noStrike" kern="0" cap="none" spc="0" normalizeH="0" baseline="0" noProof="0" dirty="0">
                <a:ln>
                  <a:noFill/>
                </a:ln>
                <a:solidFill>
                  <a:srgbClr val="000000"/>
                </a:solidFill>
                <a:effectLst/>
                <a:uLnTx/>
                <a:uFillTx/>
                <a:latin typeface="Arial"/>
                <a:cs typeface="Arial"/>
                <a:sym typeface="Arial"/>
              </a:rPr>
              <a:t>   Gap</a:t>
            </a:r>
            <a:endParaRPr kumimoji="0" sz="13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dirty="0">
              <a:ln>
                <a:noFill/>
              </a:ln>
              <a:solidFill>
                <a:srgbClr val="000000"/>
              </a:solidFill>
              <a:effectLst/>
              <a:uLnTx/>
              <a:uFillTx/>
              <a:latin typeface="Arial"/>
              <a:cs typeface="Arial"/>
              <a:sym typeface="Arial"/>
            </a:endParaRPr>
          </a:p>
        </p:txBody>
      </p:sp>
      <p:sp>
        <p:nvSpPr>
          <p:cNvPr id="171" name="Google Shape;171;p24"/>
          <p:cNvSpPr/>
          <p:nvPr/>
        </p:nvSpPr>
        <p:spPr>
          <a:xfrm>
            <a:off x="269207" y="612648"/>
            <a:ext cx="91500" cy="91500"/>
          </a:xfrm>
          <a:prstGeom prst="ellipse">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72;p24"/>
          <p:cNvSpPr/>
          <p:nvPr/>
        </p:nvSpPr>
        <p:spPr>
          <a:xfrm>
            <a:off x="269207" y="1398781"/>
            <a:ext cx="91500" cy="91500"/>
          </a:xfrm>
          <a:prstGeom prst="ellipse">
            <a:avLst/>
          </a:prstGeom>
          <a:solidFill>
            <a:srgbClr val="FF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24"/>
          <p:cNvSpPr/>
          <p:nvPr/>
        </p:nvSpPr>
        <p:spPr>
          <a:xfrm>
            <a:off x="269207" y="777673"/>
            <a:ext cx="91500" cy="91500"/>
          </a:xfrm>
          <a:prstGeom prst="ellipse">
            <a:avLst/>
          </a:prstGeom>
          <a:solidFill>
            <a:schemeClr val="dk1"/>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24"/>
          <p:cNvSpPr/>
          <p:nvPr/>
        </p:nvSpPr>
        <p:spPr>
          <a:xfrm>
            <a:off x="269207" y="979410"/>
            <a:ext cx="91500" cy="91500"/>
          </a:xfrm>
          <a:prstGeom prst="ellipse">
            <a:avLst/>
          </a:prstGeom>
          <a:solidFill>
            <a:srgbClr val="FF99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24"/>
          <p:cNvSpPr/>
          <p:nvPr/>
        </p:nvSpPr>
        <p:spPr>
          <a:xfrm>
            <a:off x="269207" y="1181122"/>
            <a:ext cx="91500" cy="91500"/>
          </a:xfrm>
          <a:prstGeom prst="ellipse">
            <a:avLst/>
          </a:prstGeom>
          <a:solidFill>
            <a:srgbClr val="00FF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24"/>
          <p:cNvSpPr/>
          <p:nvPr/>
        </p:nvSpPr>
        <p:spPr>
          <a:xfrm>
            <a:off x="1075944" y="1801368"/>
            <a:ext cx="137100" cy="137100"/>
          </a:xfrm>
          <a:prstGeom prst="ellipse">
            <a:avLst/>
          </a:prstGeom>
          <a:solidFill>
            <a:schemeClr val="dk1"/>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24"/>
          <p:cNvSpPr/>
          <p:nvPr/>
        </p:nvSpPr>
        <p:spPr>
          <a:xfrm>
            <a:off x="8772144" y="3721608"/>
            <a:ext cx="137100" cy="137100"/>
          </a:xfrm>
          <a:prstGeom prst="ellipse">
            <a:avLst/>
          </a:prstGeom>
          <a:solidFill>
            <a:schemeClr val="dk1"/>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Title 1">
            <a:extLst>
              <a:ext uri="{FF2B5EF4-FFF2-40B4-BE49-F238E27FC236}">
                <a16:creationId xmlns:a16="http://schemas.microsoft.com/office/drawing/2014/main" id="{1B5D0E5B-3F22-4D58-A548-EA13C7467CCA}"/>
              </a:ext>
            </a:extLst>
          </p:cNvPr>
          <p:cNvSpPr>
            <a:spLocks noGrp="1"/>
          </p:cNvSpPr>
          <p:nvPr>
            <p:ph type="title"/>
          </p:nvPr>
        </p:nvSpPr>
        <p:spPr>
          <a:xfrm>
            <a:off x="1428413" y="-27845"/>
            <a:ext cx="7045469" cy="774953"/>
          </a:xfrm>
        </p:spPr>
        <p:txBody>
          <a:bodyPr/>
          <a:lstStyle/>
          <a:p>
            <a:r>
              <a:rPr lang="en-US" dirty="0"/>
              <a:t>     FCORS in Alaska</a:t>
            </a:r>
          </a:p>
        </p:txBody>
      </p:sp>
    </p:spTree>
    <p:extLst>
      <p:ext uri="{BB962C8B-B14F-4D97-AF65-F5344CB8AC3E}">
        <p14:creationId xmlns:p14="http://schemas.microsoft.com/office/powerpoint/2010/main" val="38979845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90"/>
          <p:cNvSpPr txBox="1">
            <a:spLocks noGrp="1"/>
          </p:cNvSpPr>
          <p:nvPr>
            <p:ph type="title"/>
          </p:nvPr>
        </p:nvSpPr>
        <p:spPr>
          <a:prstGeom prst="rect">
            <a:avLst/>
          </a:prstGeom>
          <a:noFill/>
          <a:ln>
            <a:noFill/>
          </a:ln>
        </p:spPr>
        <p:txBody>
          <a:bodyPr spcFirstLastPara="1" wrap="square" lIns="51427" tIns="25706" rIns="51427" bIns="25706" anchor="ctr" anchorCtr="0">
            <a:noAutofit/>
          </a:bodyPr>
          <a:lstStyle/>
          <a:p>
            <a:pPr algn="l"/>
            <a:r>
              <a:rPr lang="en" u="sng" dirty="0">
                <a:latin typeface="Arial" panose="020B0604020202020204" pitchFamily="34" charset="0"/>
                <a:ea typeface="Times New Roman"/>
                <a:cs typeface="Arial" panose="020B0604020202020204" pitchFamily="34" charset="0"/>
                <a:sym typeface="Times New Roman"/>
              </a:rPr>
              <a:t>NGS in Alaska: GRAV-D Complete!</a:t>
            </a:r>
            <a:endParaRPr dirty="0">
              <a:latin typeface="Arial" panose="020B0604020202020204" pitchFamily="34" charset="0"/>
              <a:cs typeface="Arial" panose="020B0604020202020204" pitchFamily="34" charset="0"/>
            </a:endParaRPr>
          </a:p>
        </p:txBody>
      </p:sp>
      <p:sp>
        <p:nvSpPr>
          <p:cNvPr id="177" name="Google Shape;177;p90"/>
          <p:cNvSpPr txBox="1">
            <a:spLocks noGrp="1"/>
          </p:cNvSpPr>
          <p:nvPr>
            <p:ph type="body" idx="1"/>
          </p:nvPr>
        </p:nvSpPr>
        <p:spPr>
          <a:xfrm>
            <a:off x="628650" y="986598"/>
            <a:ext cx="7886700" cy="3263504"/>
          </a:xfrm>
          <a:prstGeom prst="rect">
            <a:avLst/>
          </a:prstGeom>
          <a:noFill/>
          <a:ln>
            <a:noFill/>
          </a:ln>
        </p:spPr>
        <p:txBody>
          <a:bodyPr spcFirstLastPara="1" wrap="square" lIns="51427" tIns="25706" rIns="51427" bIns="25706" anchor="t" anchorCtr="0">
            <a:noAutofit/>
          </a:bodyPr>
          <a:lstStyle/>
          <a:p>
            <a:pPr marL="42863" indent="0"/>
            <a:r>
              <a:rPr lang="en" sz="1600" b="1" dirty="0">
                <a:solidFill>
                  <a:schemeClr val="tx1"/>
                </a:solidFill>
                <a:latin typeface="+mn-lt"/>
                <a:ea typeface="Times New Roman"/>
                <a:cs typeface="Times New Roman"/>
                <a:sym typeface="Times New Roman"/>
              </a:rPr>
              <a:t>The NGS GRAV-D (Gravity for the Redefinition of the American Vertical Datum) aerial surveys were completed in Alaska with the final set of flights flown through the summer of 2023, bringing this 15-year project to successful completion.  This data will be a critical component in the development of the North American-Pacific Geopotential Datum of 2022 (NAPGD2022).</a:t>
            </a:r>
            <a:endParaRPr sz="1600" b="1" dirty="0">
              <a:solidFill>
                <a:schemeClr val="tx1"/>
              </a:solidFill>
              <a:latin typeface="+mn-lt"/>
            </a:endParaRPr>
          </a:p>
          <a:p>
            <a:pPr marL="42863" indent="0"/>
            <a:endParaRPr dirty="0"/>
          </a:p>
        </p:txBody>
      </p:sp>
      <p:sp>
        <p:nvSpPr>
          <p:cNvPr id="178" name="Google Shape;178;p90"/>
          <p:cNvSpPr txBox="1">
            <a:spLocks noGrp="1"/>
          </p:cNvSpPr>
          <p:nvPr>
            <p:ph type="sldNum" idx="12"/>
          </p:nvPr>
        </p:nvSpPr>
        <p:spPr>
          <a:prstGeom prst="rect">
            <a:avLst/>
          </a:prstGeom>
          <a:noFill/>
          <a:ln>
            <a:noFill/>
          </a:ln>
        </p:spPr>
        <p:txBody>
          <a:bodyPr spcFirstLastPara="1" wrap="square" lIns="51427" tIns="25706" rIns="51427" bIns="25706" anchor="ctr" anchorCtr="0">
            <a:noAutofit/>
          </a:bodyPr>
          <a:lstStyle/>
          <a:p>
            <a:pPr defTabSz="514350">
              <a:defRPr/>
            </a:pPr>
            <a:fld id="{00000000-1234-1234-1234-123412341234}" type="slidenum">
              <a:rPr lang="en" kern="0"/>
              <a:pPr defTabSz="514350">
                <a:defRPr/>
              </a:pPr>
              <a:t>16</a:t>
            </a:fld>
            <a:endParaRPr kern="0" dirty="0"/>
          </a:p>
        </p:txBody>
      </p:sp>
      <p:pic>
        <p:nvPicPr>
          <p:cNvPr id="179" name="Google Shape;179;p90" descr="A plane flying over the earth&#10;&#10;Description automatically generated"/>
          <p:cNvPicPr preferRelativeResize="0"/>
          <p:nvPr/>
        </p:nvPicPr>
        <p:blipFill rotWithShape="1">
          <a:blip r:embed="rId3">
            <a:alphaModFix/>
          </a:blip>
          <a:srcRect/>
          <a:stretch/>
        </p:blipFill>
        <p:spPr>
          <a:xfrm>
            <a:off x="3018748" y="2748341"/>
            <a:ext cx="2339656" cy="1754742"/>
          </a:xfrm>
          <a:prstGeom prst="rect">
            <a:avLst/>
          </a:prstGeom>
          <a:noFill/>
          <a:ln>
            <a:noFill/>
          </a:ln>
        </p:spPr>
      </p:pic>
      <p:pic>
        <p:nvPicPr>
          <p:cNvPr id="180" name="Google Shape;180;p90" descr="A plane with propellers on the ground&#10;&#10;Description automatically generated"/>
          <p:cNvPicPr preferRelativeResize="0"/>
          <p:nvPr/>
        </p:nvPicPr>
        <p:blipFill rotWithShape="1">
          <a:blip r:embed="rId4">
            <a:alphaModFix/>
          </a:blip>
          <a:srcRect/>
          <a:stretch/>
        </p:blipFill>
        <p:spPr>
          <a:xfrm rot="10800000">
            <a:off x="5684014" y="2748341"/>
            <a:ext cx="2505725" cy="1879294"/>
          </a:xfrm>
          <a:prstGeom prst="rect">
            <a:avLst/>
          </a:prstGeom>
          <a:noFill/>
          <a:ln>
            <a:noFill/>
          </a:ln>
        </p:spPr>
      </p:pic>
      <p:pic>
        <p:nvPicPr>
          <p:cNvPr id="181" name="Google Shape;181;p90" descr="A view of the mountains from the cockpit of a plane&#10;&#10;Description automatically generated"/>
          <p:cNvPicPr preferRelativeResize="0"/>
          <p:nvPr/>
        </p:nvPicPr>
        <p:blipFill rotWithShape="1">
          <a:blip r:embed="rId5">
            <a:alphaModFix/>
          </a:blip>
          <a:srcRect/>
          <a:stretch/>
        </p:blipFill>
        <p:spPr>
          <a:xfrm>
            <a:off x="749646" y="2748341"/>
            <a:ext cx="1709593" cy="1282195"/>
          </a:xfrm>
          <a:prstGeom prst="rect">
            <a:avLst/>
          </a:prstGeom>
          <a:noFill/>
          <a:ln>
            <a:noFill/>
          </a:ln>
        </p:spPr>
      </p:pic>
    </p:spTree>
    <p:extLst>
      <p:ext uri="{BB962C8B-B14F-4D97-AF65-F5344CB8AC3E}">
        <p14:creationId xmlns:p14="http://schemas.microsoft.com/office/powerpoint/2010/main" val="22603793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g2abfd9c2963_0_62"/>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rtl="0">
              <a:spcBef>
                <a:spcPts val="0"/>
              </a:spcBef>
              <a:spcAft>
                <a:spcPts val="0"/>
              </a:spcAft>
              <a:buNone/>
            </a:pPr>
            <a:r>
              <a:rPr lang="en-US" dirty="0"/>
              <a:t>What is GRAV-D?</a:t>
            </a:r>
            <a:endParaRPr dirty="0"/>
          </a:p>
        </p:txBody>
      </p:sp>
      <p:sp>
        <p:nvSpPr>
          <p:cNvPr id="116" name="Google Shape;116;g2abfd9c2963_0_62"/>
          <p:cNvSpPr txBox="1">
            <a:spLocks noGrp="1"/>
          </p:cNvSpPr>
          <p:nvPr>
            <p:ph type="body" idx="1"/>
          </p:nvPr>
        </p:nvSpPr>
        <p:spPr>
          <a:xfrm>
            <a:off x="255609" y="877823"/>
            <a:ext cx="7886700" cy="3263504"/>
          </a:xfrm>
          <a:prstGeom prst="rect">
            <a:avLst/>
          </a:prstGeom>
        </p:spPr>
        <p:txBody>
          <a:bodyPr spcFirstLastPara="1" wrap="square" lIns="91425" tIns="45700" rIns="91425" bIns="45700" anchor="t" anchorCtr="0">
            <a:noAutofit/>
          </a:bodyPr>
          <a:lstStyle/>
          <a:p>
            <a:pPr marL="0" lvl="0" indent="0" algn="l" rtl="0">
              <a:spcBef>
                <a:spcPts val="480"/>
              </a:spcBef>
              <a:spcAft>
                <a:spcPts val="0"/>
              </a:spcAft>
              <a:buNone/>
            </a:pPr>
            <a:r>
              <a:rPr lang="en-US" sz="1600" dirty="0"/>
              <a:t>Gravity for the Redefinition of the American Vertical Datum (GRAV-D):</a:t>
            </a:r>
            <a:endParaRPr sz="1600" dirty="0"/>
          </a:p>
          <a:p>
            <a:pPr marL="457200" lvl="0" indent="-330200" algn="l" rtl="0">
              <a:spcBef>
                <a:spcPts val="480"/>
              </a:spcBef>
              <a:spcAft>
                <a:spcPts val="0"/>
              </a:spcAft>
              <a:buSzPts val="1600"/>
              <a:buChar char="•"/>
            </a:pPr>
            <a:r>
              <a:rPr lang="en-US" sz="1600" dirty="0"/>
              <a:t>NOAA initiative to collect </a:t>
            </a:r>
            <a:r>
              <a:rPr lang="en-US" sz="1600" b="1" dirty="0"/>
              <a:t>airborne gravity data</a:t>
            </a:r>
            <a:r>
              <a:rPr lang="en-US" sz="1600" dirty="0"/>
              <a:t> over the entire US and territories started circa 2007, referred to as a “high-resolution snapshot” </a:t>
            </a:r>
          </a:p>
          <a:p>
            <a:pPr marL="457200" lvl="0" indent="-330200" algn="l" rtl="0">
              <a:spcBef>
                <a:spcPts val="480"/>
              </a:spcBef>
              <a:spcAft>
                <a:spcPts val="0"/>
              </a:spcAft>
              <a:buSzPts val="1600"/>
              <a:buChar char="•"/>
            </a:pPr>
            <a:r>
              <a:rPr lang="en-US" sz="1600" dirty="0"/>
              <a:t>A “low-resolution movie” of </a:t>
            </a:r>
            <a:r>
              <a:rPr lang="en-US" sz="1600" b="1" dirty="0"/>
              <a:t>gravity changes over time</a:t>
            </a:r>
            <a:r>
              <a:rPr lang="en-US" sz="1600" dirty="0"/>
              <a:t>: Now a project in its own right as the Geoid Monitoring Service (</a:t>
            </a:r>
            <a:r>
              <a:rPr lang="en-US" sz="1600" dirty="0" err="1"/>
              <a:t>GeMS</a:t>
            </a:r>
            <a:r>
              <a:rPr lang="en-US" sz="1600" dirty="0"/>
              <a:t>)</a:t>
            </a:r>
            <a:endParaRPr sz="1600" dirty="0"/>
          </a:p>
          <a:p>
            <a:pPr marL="914400" lvl="1" indent="-311150" algn="l" rtl="0">
              <a:spcBef>
                <a:spcPts val="420"/>
              </a:spcBef>
              <a:spcAft>
                <a:spcPts val="0"/>
              </a:spcAft>
              <a:buSzPts val="1300"/>
              <a:buChar char="–"/>
            </a:pPr>
            <a:r>
              <a:rPr lang="en-US" sz="1300" dirty="0" err="1"/>
              <a:t>GeMS</a:t>
            </a:r>
            <a:r>
              <a:rPr lang="en-US" sz="1300" dirty="0"/>
              <a:t> informs the dynamic DGEOID2022 part of NAPGD2022.</a:t>
            </a:r>
            <a:endParaRPr sz="1300" dirty="0"/>
          </a:p>
        </p:txBody>
      </p:sp>
      <p:pic>
        <p:nvPicPr>
          <p:cNvPr id="117" name="Google Shape;117;g2abfd9c2963_0_62"/>
          <p:cNvPicPr preferRelativeResize="0"/>
          <p:nvPr/>
        </p:nvPicPr>
        <p:blipFill>
          <a:blip r:embed="rId3">
            <a:alphaModFix/>
          </a:blip>
          <a:stretch>
            <a:fillRect/>
          </a:stretch>
        </p:blipFill>
        <p:spPr>
          <a:xfrm>
            <a:off x="5425360" y="2571750"/>
            <a:ext cx="2925087" cy="2167325"/>
          </a:xfrm>
          <a:prstGeom prst="rect">
            <a:avLst/>
          </a:prstGeom>
          <a:noFill/>
          <a:ln>
            <a:noFill/>
          </a:ln>
        </p:spPr>
      </p:pic>
      <p:pic>
        <p:nvPicPr>
          <p:cNvPr id="118" name="Google Shape;118;g2abfd9c2963_0_62"/>
          <p:cNvPicPr preferRelativeResize="0"/>
          <p:nvPr/>
        </p:nvPicPr>
        <p:blipFill rotWithShape="1">
          <a:blip r:embed="rId4">
            <a:alphaModFix/>
          </a:blip>
          <a:srcRect l="38137" t="38798" r="27901" b="15566"/>
          <a:stretch/>
        </p:blipFill>
        <p:spPr>
          <a:xfrm>
            <a:off x="3762152" y="3531476"/>
            <a:ext cx="1243400" cy="1136969"/>
          </a:xfrm>
          <a:prstGeom prst="rect">
            <a:avLst/>
          </a:prstGeom>
          <a:noFill/>
          <a:ln>
            <a:noFill/>
          </a:ln>
        </p:spPr>
      </p:pic>
      <p:pic>
        <p:nvPicPr>
          <p:cNvPr id="119" name="Google Shape;119;g2abfd9c2963_0_62"/>
          <p:cNvPicPr preferRelativeResize="0"/>
          <p:nvPr/>
        </p:nvPicPr>
        <p:blipFill>
          <a:blip r:embed="rId5">
            <a:alphaModFix/>
          </a:blip>
          <a:stretch>
            <a:fillRect/>
          </a:stretch>
        </p:blipFill>
        <p:spPr>
          <a:xfrm>
            <a:off x="3648486" y="2666795"/>
            <a:ext cx="1470039" cy="688358"/>
          </a:xfrm>
          <a:prstGeom prst="rect">
            <a:avLst/>
          </a:prstGeom>
          <a:noFill/>
          <a:ln>
            <a:noFill/>
          </a:ln>
        </p:spPr>
      </p:pic>
      <p:pic>
        <p:nvPicPr>
          <p:cNvPr id="120" name="Google Shape;120;g2abfd9c2963_0_62"/>
          <p:cNvPicPr preferRelativeResize="0"/>
          <p:nvPr/>
        </p:nvPicPr>
        <p:blipFill>
          <a:blip r:embed="rId6">
            <a:alphaModFix/>
          </a:blip>
          <a:stretch>
            <a:fillRect/>
          </a:stretch>
        </p:blipFill>
        <p:spPr>
          <a:xfrm>
            <a:off x="365856" y="2656490"/>
            <a:ext cx="2975796" cy="2011955"/>
          </a:xfrm>
          <a:prstGeom prst="rect">
            <a:avLst/>
          </a:prstGeom>
          <a:noFill/>
          <a:ln>
            <a:noFill/>
          </a:ln>
        </p:spPr>
      </p:pic>
    </p:spTree>
    <p:extLst>
      <p:ext uri="{BB962C8B-B14F-4D97-AF65-F5344CB8AC3E}">
        <p14:creationId xmlns:p14="http://schemas.microsoft.com/office/powerpoint/2010/main" val="8933396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g2abfd9c2963_0_116"/>
          <p:cNvPicPr preferRelativeResize="0"/>
          <p:nvPr/>
        </p:nvPicPr>
        <p:blipFill>
          <a:blip r:embed="rId3">
            <a:alphaModFix/>
          </a:blip>
          <a:stretch>
            <a:fillRect/>
          </a:stretch>
        </p:blipFill>
        <p:spPr>
          <a:xfrm>
            <a:off x="5862536" y="836579"/>
            <a:ext cx="3067455" cy="1582321"/>
          </a:xfrm>
          <a:prstGeom prst="rect">
            <a:avLst/>
          </a:prstGeom>
          <a:noFill/>
          <a:ln>
            <a:noFill/>
          </a:ln>
        </p:spPr>
      </p:pic>
      <p:sp>
        <p:nvSpPr>
          <p:cNvPr id="140" name="Google Shape;140;g2abfd9c2963_0_116"/>
          <p:cNvSpPr txBox="1"/>
          <p:nvPr/>
        </p:nvSpPr>
        <p:spPr>
          <a:xfrm>
            <a:off x="5803925" y="2418900"/>
            <a:ext cx="3271800" cy="30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latin typeface="Calibri"/>
                <a:ea typeface="Calibri"/>
                <a:cs typeface="Calibri"/>
                <a:sym typeface="Calibri"/>
              </a:rPr>
              <a:t>Alaska GeMS Validation Survey: 5 year frequency</a:t>
            </a:r>
            <a:endParaRPr sz="1200">
              <a:latin typeface="Calibri"/>
              <a:ea typeface="Calibri"/>
              <a:cs typeface="Calibri"/>
              <a:sym typeface="Calibri"/>
            </a:endParaRPr>
          </a:p>
        </p:txBody>
      </p:sp>
      <p:pic>
        <p:nvPicPr>
          <p:cNvPr id="141" name="Google Shape;141;g2abfd9c2963_0_116"/>
          <p:cNvPicPr preferRelativeResize="0"/>
          <p:nvPr/>
        </p:nvPicPr>
        <p:blipFill>
          <a:blip r:embed="rId4">
            <a:alphaModFix/>
          </a:blip>
          <a:stretch>
            <a:fillRect/>
          </a:stretch>
        </p:blipFill>
        <p:spPr>
          <a:xfrm>
            <a:off x="5803924" y="2773725"/>
            <a:ext cx="1140739" cy="1939626"/>
          </a:xfrm>
          <a:prstGeom prst="rect">
            <a:avLst/>
          </a:prstGeom>
          <a:noFill/>
          <a:ln>
            <a:noFill/>
          </a:ln>
        </p:spPr>
      </p:pic>
      <p:pic>
        <p:nvPicPr>
          <p:cNvPr id="142" name="Google Shape;142;g2abfd9c2963_0_116"/>
          <p:cNvPicPr preferRelativeResize="0"/>
          <p:nvPr/>
        </p:nvPicPr>
        <p:blipFill>
          <a:blip r:embed="rId5">
            <a:alphaModFix/>
          </a:blip>
          <a:stretch>
            <a:fillRect/>
          </a:stretch>
        </p:blipFill>
        <p:spPr>
          <a:xfrm>
            <a:off x="7050225" y="2773725"/>
            <a:ext cx="1968450" cy="1165475"/>
          </a:xfrm>
          <a:prstGeom prst="rect">
            <a:avLst/>
          </a:prstGeom>
          <a:noFill/>
          <a:ln>
            <a:noFill/>
          </a:ln>
        </p:spPr>
      </p:pic>
      <p:pic>
        <p:nvPicPr>
          <p:cNvPr id="143" name="Google Shape;143;g2abfd9c2963_0_116"/>
          <p:cNvPicPr preferRelativeResize="0"/>
          <p:nvPr/>
        </p:nvPicPr>
        <p:blipFill rotWithShape="1">
          <a:blip r:embed="rId6">
            <a:alphaModFix/>
          </a:blip>
          <a:srcRect l="8854" t="23103" r="8705" b="11335"/>
          <a:stretch/>
        </p:blipFill>
        <p:spPr>
          <a:xfrm>
            <a:off x="92915" y="2010383"/>
            <a:ext cx="5200036" cy="2695617"/>
          </a:xfrm>
          <a:prstGeom prst="rect">
            <a:avLst/>
          </a:prstGeom>
          <a:noFill/>
          <a:ln>
            <a:noFill/>
          </a:ln>
        </p:spPr>
      </p:pic>
      <p:sp>
        <p:nvSpPr>
          <p:cNvPr id="144" name="Google Shape;144;g2abfd9c2963_0_116"/>
          <p:cNvSpPr txBox="1"/>
          <p:nvPr/>
        </p:nvSpPr>
        <p:spPr>
          <a:xfrm>
            <a:off x="81950" y="4713350"/>
            <a:ext cx="5211000" cy="3642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900">
                <a:solidFill>
                  <a:srgbClr val="000000"/>
                </a:solidFill>
                <a:latin typeface="Helvetica Neue"/>
                <a:ea typeface="Helvetica Neue"/>
                <a:cs typeface="Helvetica Neue"/>
                <a:sym typeface="Helvetica Neue"/>
              </a:rPr>
              <a:t>Proposed, preliminary absolute gravity network with geoid rates from GRACE in mm/yr (contour interval = 0.1 mm/yr)</a:t>
            </a:r>
            <a:endParaRPr sz="1100">
              <a:solidFill>
                <a:srgbClr val="000000"/>
              </a:solidFill>
              <a:latin typeface="Helvetica Neue"/>
              <a:ea typeface="Helvetica Neue"/>
              <a:cs typeface="Helvetica Neue"/>
              <a:sym typeface="Helvetica Neue"/>
            </a:endParaRPr>
          </a:p>
        </p:txBody>
      </p:sp>
      <p:sp>
        <p:nvSpPr>
          <p:cNvPr id="145" name="Google Shape;145;g2abfd9c2963_0_116"/>
          <p:cNvSpPr txBox="1"/>
          <p:nvPr/>
        </p:nvSpPr>
        <p:spPr>
          <a:xfrm>
            <a:off x="81950" y="968283"/>
            <a:ext cx="5695200" cy="77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500" dirty="0">
                <a:solidFill>
                  <a:schemeClr val="dk1"/>
                </a:solidFill>
              </a:rPr>
              <a:t>Supports the DGEOID2022 product: How are geoid heights, gravity, orthometric heights, potential, and </a:t>
            </a:r>
            <a:r>
              <a:rPr lang="en-US" sz="1500" dirty="0" err="1">
                <a:solidFill>
                  <a:schemeClr val="dk1"/>
                </a:solidFill>
              </a:rPr>
              <a:t>DoV</a:t>
            </a:r>
            <a:r>
              <a:rPr lang="en-US" sz="1500" dirty="0">
                <a:solidFill>
                  <a:schemeClr val="dk1"/>
                </a:solidFill>
              </a:rPr>
              <a:t> changing over time? (</a:t>
            </a:r>
            <a:r>
              <a:rPr lang="en-US" sz="1500" u="sng" dirty="0">
                <a:solidFill>
                  <a:schemeClr val="accent1"/>
                </a:solidFill>
                <a:hlinkClick r:id="rId7">
                  <a:extLst>
                    <a:ext uri="{A12FA001-AC4F-418D-AE19-62706E023703}">
                      <ahyp:hlinkClr xmlns:ahyp="http://schemas.microsoft.com/office/drawing/2018/hyperlinkcolor" val="tx"/>
                    </a:ext>
                  </a:extLst>
                </a:hlinkClick>
              </a:rPr>
              <a:t>NOAA Technical Report 69</a:t>
            </a:r>
            <a:r>
              <a:rPr lang="en-US" sz="1500" dirty="0">
                <a:solidFill>
                  <a:schemeClr val="dk1"/>
                </a:solidFill>
              </a:rPr>
              <a:t>)</a:t>
            </a:r>
            <a:endParaRPr sz="1500" dirty="0">
              <a:solidFill>
                <a:schemeClr val="dk1"/>
              </a:solidFill>
            </a:endParaRPr>
          </a:p>
        </p:txBody>
      </p:sp>
      <p:sp>
        <p:nvSpPr>
          <p:cNvPr id="146" name="Google Shape;146;g2abfd9c2963_0_116"/>
          <p:cNvSpPr txBox="1"/>
          <p:nvPr/>
        </p:nvSpPr>
        <p:spPr>
          <a:xfrm>
            <a:off x="7078150" y="3970275"/>
            <a:ext cx="1968600" cy="73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dirty="0">
                <a:solidFill>
                  <a:schemeClr val="dk1"/>
                </a:solidFill>
              </a:rPr>
              <a:t>Continuous relative gravity observations. .  Alaska also includes </a:t>
            </a:r>
            <a:r>
              <a:rPr lang="en-US" sz="1100" dirty="0" err="1">
                <a:solidFill>
                  <a:schemeClr val="dk1"/>
                </a:solidFill>
              </a:rPr>
              <a:t>DoV</a:t>
            </a:r>
            <a:r>
              <a:rPr lang="en-US" sz="1100" dirty="0">
                <a:solidFill>
                  <a:schemeClr val="dk1"/>
                </a:solidFill>
              </a:rPr>
              <a:t> and GNSS observations.</a:t>
            </a:r>
            <a:endParaRPr sz="1100" dirty="0">
              <a:solidFill>
                <a:schemeClr val="dk1"/>
              </a:solidFill>
            </a:endParaRPr>
          </a:p>
        </p:txBody>
      </p:sp>
      <p:sp>
        <p:nvSpPr>
          <p:cNvPr id="147" name="Google Shape;147;g2abfd9c2963_0_116"/>
          <p:cNvSpPr txBox="1"/>
          <p:nvPr/>
        </p:nvSpPr>
        <p:spPr>
          <a:xfrm>
            <a:off x="5493125" y="4705875"/>
            <a:ext cx="3553500" cy="43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dirty="0">
                <a:solidFill>
                  <a:schemeClr val="dk1"/>
                </a:solidFill>
              </a:rPr>
              <a:t>Absolute gravity observations</a:t>
            </a:r>
            <a:endParaRPr sz="1100" dirty="0">
              <a:solidFill>
                <a:schemeClr val="dk1"/>
              </a:solidFill>
            </a:endParaRPr>
          </a:p>
        </p:txBody>
      </p:sp>
      <p:sp>
        <p:nvSpPr>
          <p:cNvPr id="148" name="Google Shape;148;g2abfd9c2963_0_116"/>
          <p:cNvSpPr txBox="1">
            <a:spLocks noGrp="1"/>
          </p:cNvSpPr>
          <p:nvPr>
            <p:ph type="title"/>
          </p:nvPr>
        </p:nvSpPr>
        <p:spPr>
          <a:xfrm>
            <a:off x="1335932" y="106496"/>
            <a:ext cx="7099433" cy="620767"/>
          </a:xfrm>
          <a:prstGeom prst="rect">
            <a:avLst/>
          </a:prstGeom>
          <a:noFill/>
        </p:spPr>
        <p:txBody>
          <a:bodyPr spcFirstLastPara="1" wrap="square" lIns="91425" tIns="45700" rIns="91425" bIns="45700" anchor="ctr" anchorCtr="0">
            <a:noAutofit/>
          </a:bodyPr>
          <a:lstStyle/>
          <a:p>
            <a:pPr marL="0" lvl="0" indent="0" rtl="0">
              <a:spcBef>
                <a:spcPts val="0"/>
              </a:spcBef>
              <a:spcAft>
                <a:spcPts val="0"/>
              </a:spcAft>
              <a:buNone/>
            </a:pPr>
            <a:r>
              <a:rPr lang="en-US" dirty="0"/>
              <a:t>What’s Next? Geoid Monitoring Service: </a:t>
            </a:r>
            <a:r>
              <a:rPr lang="en-US" dirty="0" err="1"/>
              <a:t>GeMS</a:t>
            </a:r>
            <a:r>
              <a:rPr lang="en-US" dirty="0"/>
              <a:t> </a:t>
            </a:r>
            <a:br>
              <a:rPr lang="en-US" dirty="0"/>
            </a:br>
            <a:r>
              <a:rPr lang="en-US" sz="2000" dirty="0"/>
              <a:t>Alaska </a:t>
            </a:r>
            <a:r>
              <a:rPr lang="en-US" sz="2000" dirty="0" err="1"/>
              <a:t>GeMs</a:t>
            </a:r>
            <a:r>
              <a:rPr lang="en-US" sz="2000" dirty="0"/>
              <a:t> Validation Survey September 2025</a:t>
            </a:r>
            <a:endParaRPr sz="2000" dirty="0"/>
          </a:p>
        </p:txBody>
      </p:sp>
    </p:spTree>
    <p:extLst>
      <p:ext uri="{BB962C8B-B14F-4D97-AF65-F5344CB8AC3E}">
        <p14:creationId xmlns:p14="http://schemas.microsoft.com/office/powerpoint/2010/main" val="25366189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Google Shape;182;p25"/>
          <p:cNvPicPr preferRelativeResize="0"/>
          <p:nvPr/>
        </p:nvPicPr>
        <p:blipFill>
          <a:blip r:embed="rId3">
            <a:alphaModFix/>
          </a:blip>
          <a:stretch>
            <a:fillRect/>
          </a:stretch>
        </p:blipFill>
        <p:spPr>
          <a:xfrm>
            <a:off x="3985667" y="966512"/>
            <a:ext cx="4666088" cy="3451409"/>
          </a:xfrm>
          <a:prstGeom prst="rect">
            <a:avLst/>
          </a:prstGeom>
          <a:noFill/>
          <a:ln>
            <a:noFill/>
          </a:ln>
        </p:spPr>
      </p:pic>
      <p:sp>
        <p:nvSpPr>
          <p:cNvPr id="183" name="Google Shape;183;p25"/>
          <p:cNvSpPr txBox="1"/>
          <p:nvPr/>
        </p:nvSpPr>
        <p:spPr>
          <a:xfrm>
            <a:off x="936315" y="966512"/>
            <a:ext cx="2949591" cy="3699444"/>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90000"/>
              </a:lnSpc>
              <a:spcBef>
                <a:spcPts val="1400"/>
              </a:spcBef>
              <a:spcAft>
                <a:spcPts val="0"/>
              </a:spcAft>
              <a:buClr>
                <a:srgbClr val="000000"/>
              </a:buClr>
              <a:buSzTx/>
              <a:buFont typeface="Arial"/>
              <a:buNone/>
              <a:tabLst/>
              <a:defRPr/>
            </a:pP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Complete blocks over the Canadian Rockies in 2025</a:t>
            </a:r>
            <a:endParaRPr kumimoji="0" sz="16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90000"/>
              </a:lnSpc>
              <a:spcBef>
                <a:spcPts val="1400"/>
              </a:spcBef>
              <a:spcAft>
                <a:spcPts val="0"/>
              </a:spcAft>
              <a:buClr>
                <a:srgbClr val="000000"/>
              </a:buClr>
              <a:buSzTx/>
              <a:buFont typeface="Arial"/>
              <a:buNone/>
              <a:tabLst/>
              <a:defRPr/>
            </a:pP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Start blocks over Yukon and Northwest Territories in 2025</a:t>
            </a:r>
            <a:endParaRPr kumimoji="0" sz="16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90000"/>
              </a:lnSpc>
              <a:spcBef>
                <a:spcPts val="1400"/>
              </a:spcBef>
              <a:spcAft>
                <a:spcPts val="0"/>
              </a:spcAft>
              <a:buClr>
                <a:srgbClr val="000000"/>
              </a:buClr>
              <a:buSzTx/>
              <a:buFont typeface="Arial"/>
              <a:buNone/>
              <a:tabLst/>
              <a:defRPr/>
            </a:pP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Complete large block over Yukon and Northwest Territories in 2026 with long range aircraft.</a:t>
            </a:r>
            <a:endParaRPr kumimoji="0" sz="16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90000"/>
              </a:lnSpc>
              <a:spcBef>
                <a:spcPts val="1400"/>
              </a:spcBef>
              <a:spcAft>
                <a:spcPts val="0"/>
              </a:spcAft>
              <a:buClr>
                <a:srgbClr val="000000"/>
              </a:buClr>
              <a:buSzTx/>
              <a:buFont typeface="Arial"/>
              <a:buNone/>
              <a:tabLst/>
              <a:defRPr/>
            </a:pP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Start central blocks in 2026 (Below 53°N parallel).</a:t>
            </a:r>
            <a:endParaRPr kumimoji="0" sz="16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90000"/>
              </a:lnSpc>
              <a:spcBef>
                <a:spcPts val="1400"/>
              </a:spcBef>
              <a:spcAft>
                <a:spcPts val="1400"/>
              </a:spcAft>
              <a:buClr>
                <a:srgbClr val="000000"/>
              </a:buClr>
              <a:buSzTx/>
              <a:buFont typeface="Arial"/>
              <a:buNone/>
              <a:tabLst/>
              <a:defRPr/>
            </a:pP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2027 and Beyond move through Ontario.</a:t>
            </a:r>
            <a:endParaRPr kumimoji="0" sz="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0616FE4A-E07D-4E3E-A8B5-19F89CD90546}"/>
              </a:ext>
            </a:extLst>
          </p:cNvPr>
          <p:cNvSpPr>
            <a:spLocks noGrp="1"/>
          </p:cNvSpPr>
          <p:nvPr>
            <p:ph type="title"/>
          </p:nvPr>
        </p:nvSpPr>
        <p:spPr>
          <a:xfrm>
            <a:off x="1289287" y="125643"/>
            <a:ext cx="7045469" cy="774953"/>
          </a:xfrm>
        </p:spPr>
        <p:txBody>
          <a:bodyPr/>
          <a:lstStyle/>
          <a:p>
            <a:r>
              <a:rPr lang="en-US" dirty="0"/>
              <a:t>Airborne gravity (Canada) *NGA funded project</a:t>
            </a:r>
            <a:br>
              <a:rPr lang="en-US" dirty="0"/>
            </a:br>
            <a:endParaRPr lang="en-US" dirty="0"/>
          </a:p>
        </p:txBody>
      </p:sp>
    </p:spTree>
    <p:extLst>
      <p:ext uri="{BB962C8B-B14F-4D97-AF65-F5344CB8AC3E}">
        <p14:creationId xmlns:p14="http://schemas.microsoft.com/office/powerpoint/2010/main" val="4019775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8"/>
          <p:cNvSpPr txBox="1">
            <a:spLocks noGrp="1"/>
          </p:cNvSpPr>
          <p:nvPr>
            <p:ph type="title"/>
          </p:nvPr>
        </p:nvSpPr>
        <p:spPr>
          <a:xfrm>
            <a:off x="1442449" y="102870"/>
            <a:ext cx="7045469" cy="774953"/>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accent1"/>
              </a:buClr>
              <a:buSzPts val="2400"/>
              <a:buFont typeface="Arial"/>
              <a:buNone/>
            </a:pPr>
            <a:r>
              <a:rPr lang="en" dirty="0"/>
              <a:t>What is Geodesy?</a:t>
            </a:r>
            <a:endParaRPr dirty="0"/>
          </a:p>
        </p:txBody>
      </p:sp>
      <p:sp>
        <p:nvSpPr>
          <p:cNvPr id="158" name="Google Shape;158;p28"/>
          <p:cNvSpPr txBox="1">
            <a:spLocks noGrp="1"/>
          </p:cNvSpPr>
          <p:nvPr>
            <p:ph type="ftr" idx="11"/>
          </p:nvPr>
        </p:nvSpPr>
        <p:spPr>
          <a:xfrm>
            <a:off x="253746" y="4848606"/>
            <a:ext cx="3086100" cy="273844"/>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
              <a:t>National Ocean Service  |  National Geodetic Survey</a:t>
            </a:r>
            <a:endParaRPr/>
          </a:p>
        </p:txBody>
      </p:sp>
      <p:sp>
        <p:nvSpPr>
          <p:cNvPr id="159" name="Google Shape;159;p28"/>
          <p:cNvSpPr txBox="1"/>
          <p:nvPr/>
        </p:nvSpPr>
        <p:spPr>
          <a:xfrm>
            <a:off x="4106402" y="988743"/>
            <a:ext cx="4928741" cy="1543590"/>
          </a:xfrm>
          <a:prstGeom prst="rect">
            <a:avLst/>
          </a:prstGeom>
          <a:noFill/>
          <a:ln>
            <a:noFill/>
          </a:ln>
        </p:spPr>
        <p:txBody>
          <a:bodyPr spcFirstLastPara="1" wrap="square" lIns="68575" tIns="34275" rIns="68575" bIns="34275" anchor="t" anchorCtr="0">
            <a:normAutofit/>
          </a:bodyPr>
          <a:lstStyle/>
          <a:p>
            <a:pPr marL="0" marR="0" lvl="0" indent="0" algn="l" rtl="0">
              <a:lnSpc>
                <a:spcPct val="110000"/>
              </a:lnSpc>
              <a:spcBef>
                <a:spcPts val="0"/>
              </a:spcBef>
              <a:spcAft>
                <a:spcPts val="0"/>
              </a:spcAft>
              <a:buClr>
                <a:srgbClr val="719364"/>
              </a:buClr>
              <a:buSzPts val="1500"/>
              <a:buFont typeface="Arial"/>
              <a:buNone/>
            </a:pPr>
            <a:r>
              <a:rPr lang="en" b="1" dirty="0">
                <a:solidFill>
                  <a:srgbClr val="719364"/>
                </a:solidFill>
              </a:rPr>
              <a:t>Definition</a:t>
            </a:r>
            <a:endParaRPr dirty="0"/>
          </a:p>
          <a:p>
            <a:pPr marR="0" lvl="0" algn="l" rtl="0">
              <a:lnSpc>
                <a:spcPct val="110000"/>
              </a:lnSpc>
              <a:spcBef>
                <a:spcPts val="500"/>
              </a:spcBef>
              <a:spcAft>
                <a:spcPts val="0"/>
              </a:spcAft>
              <a:buClr>
                <a:srgbClr val="323C46"/>
              </a:buClr>
              <a:buSzPts val="1100"/>
            </a:pPr>
            <a:r>
              <a:rPr lang="en" b="0" i="0" u="none" strike="noStrike" cap="none" dirty="0">
                <a:solidFill>
                  <a:srgbClr val="323C46"/>
                </a:solidFill>
                <a:latin typeface="Arial"/>
                <a:ea typeface="Arial"/>
                <a:cs typeface="Arial"/>
                <a:sym typeface="Arial"/>
              </a:rPr>
              <a:t>The science of measuring and representing Earth’s shape, orientation in space, and gravity field</a:t>
            </a:r>
          </a:p>
          <a:p>
            <a:pPr marR="0" lvl="0" algn="l" rtl="0">
              <a:lnSpc>
                <a:spcPct val="110000"/>
              </a:lnSpc>
              <a:spcBef>
                <a:spcPts val="500"/>
              </a:spcBef>
              <a:spcAft>
                <a:spcPts val="0"/>
              </a:spcAft>
              <a:buClr>
                <a:srgbClr val="323C46"/>
              </a:buClr>
              <a:buSzPts val="1100"/>
            </a:pPr>
            <a:endParaRPr dirty="0"/>
          </a:p>
          <a:p>
            <a:pPr marR="0" lvl="0" algn="l" rtl="0">
              <a:lnSpc>
                <a:spcPct val="110000"/>
              </a:lnSpc>
              <a:spcBef>
                <a:spcPts val="500"/>
              </a:spcBef>
              <a:spcAft>
                <a:spcPts val="0"/>
              </a:spcAft>
              <a:buClr>
                <a:srgbClr val="323C46"/>
              </a:buClr>
              <a:buSzPts val="1100"/>
            </a:pPr>
            <a:endParaRPr sz="1100" dirty="0"/>
          </a:p>
        </p:txBody>
      </p:sp>
      <p:sp>
        <p:nvSpPr>
          <p:cNvPr id="160" name="Google Shape;160;p28"/>
          <p:cNvSpPr txBox="1"/>
          <p:nvPr/>
        </p:nvSpPr>
        <p:spPr>
          <a:xfrm>
            <a:off x="4106402" y="3430069"/>
            <a:ext cx="4616066" cy="1236199"/>
          </a:xfrm>
          <a:prstGeom prst="rect">
            <a:avLst/>
          </a:prstGeom>
          <a:noFill/>
          <a:ln>
            <a:noFill/>
          </a:ln>
        </p:spPr>
        <p:txBody>
          <a:bodyPr spcFirstLastPara="1" wrap="square" lIns="68575" tIns="34275" rIns="68575" bIns="34275" anchor="t" anchorCtr="0">
            <a:normAutofit/>
          </a:bodyPr>
          <a:lstStyle/>
          <a:p>
            <a:pPr marL="0" marR="0" lvl="0" indent="0" algn="l" rtl="0">
              <a:lnSpc>
                <a:spcPct val="110000"/>
              </a:lnSpc>
              <a:spcBef>
                <a:spcPts val="0"/>
              </a:spcBef>
              <a:spcAft>
                <a:spcPts val="0"/>
              </a:spcAft>
              <a:buClr>
                <a:srgbClr val="719364"/>
              </a:buClr>
              <a:buSzPts val="1500"/>
              <a:buFont typeface="Arial"/>
              <a:buNone/>
            </a:pPr>
            <a:r>
              <a:rPr lang="en" b="1" dirty="0">
                <a:solidFill>
                  <a:srgbClr val="719364"/>
                </a:solidFill>
              </a:rPr>
              <a:t>Importance</a:t>
            </a:r>
            <a:endParaRPr dirty="0"/>
          </a:p>
          <a:p>
            <a:pPr marL="177800" marR="0" lvl="0" indent="-184150" algn="l" rtl="0">
              <a:lnSpc>
                <a:spcPct val="110000"/>
              </a:lnSpc>
              <a:spcBef>
                <a:spcPts val="500"/>
              </a:spcBef>
              <a:spcAft>
                <a:spcPts val="0"/>
              </a:spcAft>
              <a:buClr>
                <a:srgbClr val="323C46"/>
              </a:buClr>
              <a:buSzPts val="1100"/>
              <a:buFont typeface="Arial"/>
              <a:buChar char="•"/>
            </a:pPr>
            <a:r>
              <a:rPr lang="en" dirty="0">
                <a:solidFill>
                  <a:srgbClr val="323C46"/>
                </a:solidFill>
              </a:rPr>
              <a:t>Navigation</a:t>
            </a:r>
          </a:p>
          <a:p>
            <a:pPr marL="177800" marR="0" lvl="0" indent="-184150" algn="l" rtl="0">
              <a:lnSpc>
                <a:spcPct val="110000"/>
              </a:lnSpc>
              <a:spcBef>
                <a:spcPts val="500"/>
              </a:spcBef>
              <a:spcAft>
                <a:spcPts val="0"/>
              </a:spcAft>
              <a:buClr>
                <a:srgbClr val="323C46"/>
              </a:buClr>
              <a:buSzPts val="1100"/>
              <a:buFont typeface="Arial"/>
              <a:buChar char="•"/>
            </a:pPr>
            <a:r>
              <a:rPr lang="en" dirty="0">
                <a:solidFill>
                  <a:srgbClr val="323C46"/>
                </a:solidFill>
              </a:rPr>
              <a:t>Mapping</a:t>
            </a:r>
          </a:p>
          <a:p>
            <a:pPr marL="177800" marR="0" lvl="0" indent="-184150" algn="l" rtl="0">
              <a:lnSpc>
                <a:spcPct val="110000"/>
              </a:lnSpc>
              <a:spcBef>
                <a:spcPts val="500"/>
              </a:spcBef>
              <a:spcAft>
                <a:spcPts val="0"/>
              </a:spcAft>
              <a:buClr>
                <a:srgbClr val="323C46"/>
              </a:buClr>
              <a:buSzPts val="1100"/>
              <a:buFont typeface="Arial"/>
              <a:buChar char="•"/>
            </a:pPr>
            <a:r>
              <a:rPr lang="en" dirty="0">
                <a:solidFill>
                  <a:srgbClr val="323C46"/>
                </a:solidFill>
              </a:rPr>
              <a:t>Infrastructure</a:t>
            </a:r>
            <a:endParaRPr dirty="0"/>
          </a:p>
          <a:p>
            <a:pPr marL="177800" marR="0" lvl="0" indent="-25400" algn="l" rtl="0">
              <a:lnSpc>
                <a:spcPct val="90000"/>
              </a:lnSpc>
              <a:spcBef>
                <a:spcPts val="800"/>
              </a:spcBef>
              <a:spcAft>
                <a:spcPts val="0"/>
              </a:spcAft>
              <a:buClr>
                <a:schemeClr val="dk1"/>
              </a:buClr>
              <a:buSzPts val="2400"/>
              <a:buFont typeface="Arial"/>
              <a:buNone/>
            </a:pPr>
            <a:endParaRPr sz="2400" b="0" i="0" u="none" strike="noStrike" cap="none" dirty="0">
              <a:solidFill>
                <a:schemeClr val="dk1"/>
              </a:solidFill>
              <a:latin typeface="Arial"/>
              <a:ea typeface="Arial"/>
              <a:cs typeface="Arial"/>
              <a:sym typeface="Arial"/>
            </a:endParaRPr>
          </a:p>
        </p:txBody>
      </p:sp>
      <p:sp>
        <p:nvSpPr>
          <p:cNvPr id="8" name="Google Shape;159;p28">
            <a:extLst>
              <a:ext uri="{FF2B5EF4-FFF2-40B4-BE49-F238E27FC236}">
                <a16:creationId xmlns:a16="http://schemas.microsoft.com/office/drawing/2014/main" id="{CBEBCDB2-39DD-4BB0-8547-FECA77FF2289}"/>
              </a:ext>
            </a:extLst>
          </p:cNvPr>
          <p:cNvSpPr txBox="1"/>
          <p:nvPr/>
        </p:nvSpPr>
        <p:spPr>
          <a:xfrm>
            <a:off x="4106402" y="2298902"/>
            <a:ext cx="4442133" cy="1057207"/>
          </a:xfrm>
          <a:prstGeom prst="rect">
            <a:avLst/>
          </a:prstGeom>
          <a:noFill/>
          <a:ln>
            <a:noFill/>
          </a:ln>
        </p:spPr>
        <p:txBody>
          <a:bodyPr spcFirstLastPara="1" wrap="square" lIns="68575" tIns="34275" rIns="68575" bIns="34275" anchor="t" anchorCtr="0">
            <a:normAutofit fontScale="92500" lnSpcReduction="20000"/>
          </a:bodyPr>
          <a:lstStyle/>
          <a:p>
            <a:pPr marL="0" marR="0" lvl="0" indent="0" algn="l" rtl="0">
              <a:lnSpc>
                <a:spcPct val="110000"/>
              </a:lnSpc>
              <a:spcBef>
                <a:spcPts val="0"/>
              </a:spcBef>
              <a:spcAft>
                <a:spcPts val="0"/>
              </a:spcAft>
              <a:buClr>
                <a:srgbClr val="719364"/>
              </a:buClr>
              <a:buSzPts val="1500"/>
              <a:buFont typeface="Arial"/>
              <a:buNone/>
            </a:pPr>
            <a:r>
              <a:rPr lang="en" sz="1500" b="1" dirty="0">
                <a:solidFill>
                  <a:srgbClr val="719364"/>
                </a:solidFill>
              </a:rPr>
              <a:t>Key Elements</a:t>
            </a:r>
            <a:endParaRPr sz="1500" dirty="0"/>
          </a:p>
          <a:p>
            <a:pPr marL="177800" marR="0" lvl="0" indent="-184150" algn="l" rtl="0">
              <a:lnSpc>
                <a:spcPct val="110000"/>
              </a:lnSpc>
              <a:spcBef>
                <a:spcPts val="500"/>
              </a:spcBef>
              <a:spcAft>
                <a:spcPts val="0"/>
              </a:spcAft>
              <a:buClr>
                <a:srgbClr val="323C46"/>
              </a:buClr>
              <a:buSzPts val="1100"/>
              <a:buFont typeface="Arial"/>
              <a:buChar char="•"/>
            </a:pPr>
            <a:r>
              <a:rPr lang="en" dirty="0">
                <a:solidFill>
                  <a:srgbClr val="323C46"/>
                </a:solidFill>
              </a:rPr>
              <a:t>Positioning (latitude, longitude/height)</a:t>
            </a:r>
          </a:p>
          <a:p>
            <a:pPr marL="177800" marR="0" lvl="0" indent="-184150" algn="l" rtl="0">
              <a:lnSpc>
                <a:spcPct val="110000"/>
              </a:lnSpc>
              <a:spcBef>
                <a:spcPts val="500"/>
              </a:spcBef>
              <a:spcAft>
                <a:spcPts val="0"/>
              </a:spcAft>
              <a:buClr>
                <a:srgbClr val="323C46"/>
              </a:buClr>
              <a:buSzPts val="1100"/>
              <a:buFont typeface="Arial"/>
              <a:buChar char="•"/>
            </a:pPr>
            <a:r>
              <a:rPr lang="en" dirty="0">
                <a:solidFill>
                  <a:srgbClr val="323C46"/>
                </a:solidFill>
              </a:rPr>
              <a:t>Gravity</a:t>
            </a:r>
          </a:p>
          <a:p>
            <a:pPr marL="177800" marR="0" lvl="0" indent="-184150" algn="l" rtl="0">
              <a:lnSpc>
                <a:spcPct val="110000"/>
              </a:lnSpc>
              <a:spcBef>
                <a:spcPts val="500"/>
              </a:spcBef>
              <a:spcAft>
                <a:spcPts val="0"/>
              </a:spcAft>
              <a:buClr>
                <a:srgbClr val="323C46"/>
              </a:buClr>
              <a:buSzPts val="1100"/>
              <a:buFont typeface="Arial"/>
              <a:buChar char="•"/>
            </a:pPr>
            <a:r>
              <a:rPr lang="en" dirty="0">
                <a:solidFill>
                  <a:srgbClr val="323C46"/>
                </a:solidFill>
              </a:rPr>
              <a:t>Reference Frames</a:t>
            </a:r>
            <a:endParaRPr dirty="0"/>
          </a:p>
          <a:p>
            <a:pPr marR="0" lvl="0" algn="l" rtl="0">
              <a:lnSpc>
                <a:spcPct val="110000"/>
              </a:lnSpc>
              <a:spcBef>
                <a:spcPts val="500"/>
              </a:spcBef>
              <a:spcAft>
                <a:spcPts val="0"/>
              </a:spcAft>
              <a:buClr>
                <a:srgbClr val="323C46"/>
              </a:buClr>
              <a:buSzPts val="1100"/>
            </a:pPr>
            <a:endParaRPr sz="1100" dirty="0"/>
          </a:p>
        </p:txBody>
      </p:sp>
      <p:pic>
        <p:nvPicPr>
          <p:cNvPr id="2" name="Picture 1">
            <a:extLst>
              <a:ext uri="{FF2B5EF4-FFF2-40B4-BE49-F238E27FC236}">
                <a16:creationId xmlns:a16="http://schemas.microsoft.com/office/drawing/2014/main" id="{3BCB5D28-7637-4DB2-A10F-C5D90C6C2177}"/>
              </a:ext>
            </a:extLst>
          </p:cNvPr>
          <p:cNvPicPr>
            <a:picLocks noChangeAspect="1"/>
          </p:cNvPicPr>
          <p:nvPr/>
        </p:nvPicPr>
        <p:blipFill>
          <a:blip r:embed="rId3"/>
          <a:stretch>
            <a:fillRect/>
          </a:stretch>
        </p:blipFill>
        <p:spPr>
          <a:xfrm>
            <a:off x="382622" y="1102333"/>
            <a:ext cx="3402425" cy="1725173"/>
          </a:xfrm>
          <a:prstGeom prst="rect">
            <a:avLst/>
          </a:prstGeom>
        </p:spPr>
      </p:pic>
      <p:sp>
        <p:nvSpPr>
          <p:cNvPr id="10" name="TextBox 9">
            <a:extLst>
              <a:ext uri="{FF2B5EF4-FFF2-40B4-BE49-F238E27FC236}">
                <a16:creationId xmlns:a16="http://schemas.microsoft.com/office/drawing/2014/main" id="{9EF78AFC-F239-4A62-A099-EBE909C35CC5}"/>
              </a:ext>
            </a:extLst>
          </p:cNvPr>
          <p:cNvSpPr txBox="1"/>
          <p:nvPr/>
        </p:nvSpPr>
        <p:spPr>
          <a:xfrm>
            <a:off x="421532" y="3256088"/>
            <a:ext cx="3429000" cy="1384995"/>
          </a:xfrm>
          <a:prstGeom prst="rect">
            <a:avLst/>
          </a:prstGeom>
          <a:noFill/>
        </p:spPr>
        <p:txBody>
          <a:bodyPr wrap="square">
            <a:spAutoFit/>
          </a:bodyPr>
          <a:lstStyle/>
          <a:p>
            <a:r>
              <a:rPr lang="en-US" sz="900" i="1" dirty="0"/>
              <a:t>While we often think of the Earth as a sphere, our planet is actually very bumpy and irregular. Geodesy is the science of accurately measuring and understanding the Earth's geometric shape, orientation in space, and gravity field. This composite color full-disk visible image was captured on January 15, 2017, by GOES-16, the first spacecraft in NOAA’s next-generation of geostationary satellites</a:t>
            </a:r>
            <a:r>
              <a:rPr lang="en-US" sz="900" dirty="0"/>
              <a:t>.</a:t>
            </a:r>
          </a:p>
          <a:p>
            <a:br>
              <a:rPr lang="en-US" sz="1050" dirty="0"/>
            </a:br>
            <a:endParaRPr lang="en-US" sz="10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92"/>
          <p:cNvSpPr txBox="1">
            <a:spLocks noGrp="1"/>
          </p:cNvSpPr>
          <p:nvPr>
            <p:ph type="title"/>
          </p:nvPr>
        </p:nvSpPr>
        <p:spPr>
          <a:xfrm>
            <a:off x="1442449" y="102870"/>
            <a:ext cx="7447805" cy="947717"/>
          </a:xfrm>
          <a:prstGeom prst="rect">
            <a:avLst/>
          </a:prstGeom>
          <a:noFill/>
          <a:ln>
            <a:noFill/>
          </a:ln>
        </p:spPr>
        <p:txBody>
          <a:bodyPr spcFirstLastPara="1" wrap="square" lIns="51427" tIns="25706" rIns="51427" bIns="25706" anchor="ctr" anchorCtr="0">
            <a:noAutofit/>
          </a:bodyPr>
          <a:lstStyle/>
          <a:p>
            <a:pPr algn="l"/>
            <a:r>
              <a:rPr lang="en" dirty="0">
                <a:latin typeface="Arial" panose="020B0604020202020204" pitchFamily="34" charset="0"/>
                <a:ea typeface="Times New Roman"/>
                <a:cs typeface="Arial" panose="020B0604020202020204" pitchFamily="34" charset="0"/>
                <a:sym typeface="Times New Roman"/>
              </a:rPr>
              <a:t>Supporting Completion of NOAA’s VDatum : Vertical Datum Transformation Tool for use in Alaska</a:t>
            </a:r>
            <a:endParaRPr dirty="0">
              <a:latin typeface="Arial" panose="020B0604020202020204" pitchFamily="34" charset="0"/>
              <a:cs typeface="Arial" panose="020B0604020202020204" pitchFamily="34" charset="0"/>
            </a:endParaRPr>
          </a:p>
        </p:txBody>
      </p:sp>
      <p:sp>
        <p:nvSpPr>
          <p:cNvPr id="198" name="Google Shape;198;p92"/>
          <p:cNvSpPr txBox="1">
            <a:spLocks noGrp="1"/>
          </p:cNvSpPr>
          <p:nvPr>
            <p:ph type="body" idx="1"/>
          </p:nvPr>
        </p:nvSpPr>
        <p:spPr>
          <a:xfrm>
            <a:off x="542852" y="1311937"/>
            <a:ext cx="4164615" cy="3429396"/>
          </a:xfrm>
          <a:prstGeom prst="rect">
            <a:avLst/>
          </a:prstGeom>
          <a:noFill/>
          <a:ln>
            <a:noFill/>
          </a:ln>
        </p:spPr>
        <p:txBody>
          <a:bodyPr spcFirstLastPara="1" wrap="square" lIns="51427" tIns="25706" rIns="51427" bIns="25706" anchor="t" anchorCtr="0">
            <a:noAutofit/>
          </a:bodyPr>
          <a:lstStyle/>
          <a:p>
            <a:pPr marL="42863" indent="0"/>
            <a:r>
              <a:rPr lang="en-US" dirty="0"/>
              <a:t> </a:t>
            </a:r>
            <a:r>
              <a:rPr lang="en-US" sz="1800" dirty="0"/>
              <a:t>VDatum is a free software tool being developed jointly by NOAA’s National Geodetic Survey (NGS), Office of Coast Survey (OCS), and Center for Operational Oceanographic Products and Services (CO-OPS).</a:t>
            </a:r>
          </a:p>
          <a:p>
            <a:pPr marL="42863" indent="0"/>
            <a:r>
              <a:rPr lang="en-US" sz="1800" dirty="0"/>
              <a:t>Designed to vertically transform geospatial data among a variety of tidal, orthometric, and ellipsoidal vertical datums</a:t>
            </a:r>
          </a:p>
          <a:p>
            <a:pPr marL="42863" indent="0"/>
            <a:r>
              <a:rPr lang="en-US" sz="1800" dirty="0"/>
              <a:t>Enables fusion of diverse geospatial data in desired reference levels</a:t>
            </a:r>
          </a:p>
          <a:p>
            <a:pPr marL="42863" indent="0">
              <a:buNone/>
            </a:pPr>
            <a:endParaRPr dirty="0"/>
          </a:p>
        </p:txBody>
      </p:sp>
      <p:sp>
        <p:nvSpPr>
          <p:cNvPr id="199" name="Google Shape;199;p92"/>
          <p:cNvSpPr txBox="1">
            <a:spLocks noGrp="1"/>
          </p:cNvSpPr>
          <p:nvPr>
            <p:ph type="sldNum" idx="12"/>
          </p:nvPr>
        </p:nvSpPr>
        <p:spPr>
          <a:prstGeom prst="rect">
            <a:avLst/>
          </a:prstGeom>
          <a:noFill/>
          <a:ln>
            <a:noFill/>
          </a:ln>
        </p:spPr>
        <p:txBody>
          <a:bodyPr spcFirstLastPara="1" wrap="square" lIns="51427" tIns="25706" rIns="51427" bIns="25706" anchor="ctr" anchorCtr="0">
            <a:noAutofit/>
          </a:bodyPr>
          <a:lstStyle/>
          <a:p>
            <a:pPr defTabSz="514350">
              <a:defRPr/>
            </a:pPr>
            <a:fld id="{00000000-1234-1234-1234-123412341234}" type="slidenum">
              <a:rPr lang="en" kern="0"/>
              <a:pPr defTabSz="514350">
                <a:defRPr/>
              </a:pPr>
              <a:t>20</a:t>
            </a:fld>
            <a:endParaRPr kern="0" dirty="0"/>
          </a:p>
        </p:txBody>
      </p:sp>
      <p:sp>
        <p:nvSpPr>
          <p:cNvPr id="3" name="TextBox 2">
            <a:extLst>
              <a:ext uri="{FF2B5EF4-FFF2-40B4-BE49-F238E27FC236}">
                <a16:creationId xmlns:a16="http://schemas.microsoft.com/office/drawing/2014/main" id="{7B23D829-55DA-B084-649F-FA0A0167858A}"/>
              </a:ext>
            </a:extLst>
          </p:cNvPr>
          <p:cNvSpPr txBox="1"/>
          <p:nvPr/>
        </p:nvSpPr>
        <p:spPr>
          <a:xfrm>
            <a:off x="2857500" y="2462160"/>
            <a:ext cx="3429000" cy="248209"/>
          </a:xfrm>
          <a:prstGeom prst="rect">
            <a:avLst/>
          </a:prstGeom>
          <a:noFill/>
        </p:spPr>
        <p:txBody>
          <a:bodyPr wrap="square">
            <a:spAutoFit/>
          </a:bodyPr>
          <a:lstStyle/>
          <a:p>
            <a:r>
              <a:rPr lang="en-US" sz="1013" dirty="0"/>
              <a:t> </a:t>
            </a:r>
          </a:p>
        </p:txBody>
      </p:sp>
      <p:pic>
        <p:nvPicPr>
          <p:cNvPr id="10" name="Picture 9">
            <a:extLst>
              <a:ext uri="{FF2B5EF4-FFF2-40B4-BE49-F238E27FC236}">
                <a16:creationId xmlns:a16="http://schemas.microsoft.com/office/drawing/2014/main" id="{B77B8889-5B60-4216-9B3F-A57AB37B0BDB}"/>
              </a:ext>
            </a:extLst>
          </p:cNvPr>
          <p:cNvPicPr>
            <a:picLocks noChangeAspect="1"/>
          </p:cNvPicPr>
          <p:nvPr/>
        </p:nvPicPr>
        <p:blipFill>
          <a:blip r:embed="rId3"/>
          <a:stretch>
            <a:fillRect/>
          </a:stretch>
        </p:blipFill>
        <p:spPr>
          <a:xfrm>
            <a:off x="4961757" y="1569543"/>
            <a:ext cx="3879193" cy="2934724"/>
          </a:xfrm>
          <a:prstGeom prst="rect">
            <a:avLst/>
          </a:prstGeom>
        </p:spPr>
      </p:pic>
    </p:spTree>
    <p:extLst>
      <p:ext uri="{BB962C8B-B14F-4D97-AF65-F5344CB8AC3E}">
        <p14:creationId xmlns:p14="http://schemas.microsoft.com/office/powerpoint/2010/main" val="27835558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1" name="Google Shape;221;p37"/>
          <p:cNvSpPr txBox="1">
            <a:spLocks noGrp="1"/>
          </p:cNvSpPr>
          <p:nvPr>
            <p:ph type="title"/>
          </p:nvPr>
        </p:nvSpPr>
        <p:spPr>
          <a:xfrm>
            <a:off x="1049265" y="256275"/>
            <a:ext cx="7045469" cy="553998"/>
          </a:xfrm>
          <a:prstGeom prst="rect">
            <a:avLst/>
          </a:prstGeom>
          <a:noFill/>
          <a:ln>
            <a:noFill/>
          </a:ln>
        </p:spPr>
        <p:txBody>
          <a:bodyPr spcFirstLastPara="1" wrap="square" lIns="0" tIns="0" rIns="0" bIns="0" anchor="ctr" anchorCtr="0">
            <a:spAutoFit/>
          </a:bodyPr>
          <a:lstStyle/>
          <a:p>
            <a:pPr algn="ctr"/>
            <a:r>
              <a:rPr lang="en-US" sz="2000" dirty="0"/>
              <a:t>VDatum “Where we are”:  Models &amp; Current Transformations</a:t>
            </a:r>
          </a:p>
        </p:txBody>
      </p:sp>
      <p:pic>
        <p:nvPicPr>
          <p:cNvPr id="5" name="Picture 4">
            <a:extLst>
              <a:ext uri="{FF2B5EF4-FFF2-40B4-BE49-F238E27FC236}">
                <a16:creationId xmlns:a16="http://schemas.microsoft.com/office/drawing/2014/main" id="{D5BE218A-9166-4B9C-960E-7F6F0072A68A}"/>
              </a:ext>
            </a:extLst>
          </p:cNvPr>
          <p:cNvPicPr>
            <a:picLocks noChangeAspect="1"/>
          </p:cNvPicPr>
          <p:nvPr/>
        </p:nvPicPr>
        <p:blipFill>
          <a:blip r:embed="rId3"/>
          <a:stretch>
            <a:fillRect/>
          </a:stretch>
        </p:blipFill>
        <p:spPr>
          <a:xfrm>
            <a:off x="425691" y="955535"/>
            <a:ext cx="2425708" cy="1587159"/>
          </a:xfrm>
          <a:prstGeom prst="rect">
            <a:avLst/>
          </a:prstGeom>
        </p:spPr>
      </p:pic>
      <p:pic>
        <p:nvPicPr>
          <p:cNvPr id="7" name="Picture 6">
            <a:extLst>
              <a:ext uri="{FF2B5EF4-FFF2-40B4-BE49-F238E27FC236}">
                <a16:creationId xmlns:a16="http://schemas.microsoft.com/office/drawing/2014/main" id="{318A6A71-9F9C-488F-AE3E-9D1F7E9E5EAF}"/>
              </a:ext>
            </a:extLst>
          </p:cNvPr>
          <p:cNvPicPr>
            <a:picLocks noChangeAspect="1"/>
          </p:cNvPicPr>
          <p:nvPr/>
        </p:nvPicPr>
        <p:blipFill>
          <a:blip r:embed="rId4"/>
          <a:stretch>
            <a:fillRect/>
          </a:stretch>
        </p:blipFill>
        <p:spPr>
          <a:xfrm>
            <a:off x="2269854" y="2678129"/>
            <a:ext cx="3158331" cy="2020126"/>
          </a:xfrm>
          <a:prstGeom prst="rect">
            <a:avLst/>
          </a:prstGeom>
        </p:spPr>
      </p:pic>
      <p:pic>
        <p:nvPicPr>
          <p:cNvPr id="9" name="Picture 8">
            <a:extLst>
              <a:ext uri="{FF2B5EF4-FFF2-40B4-BE49-F238E27FC236}">
                <a16:creationId xmlns:a16="http://schemas.microsoft.com/office/drawing/2014/main" id="{838FAAF3-5973-423D-87F7-6BCE08321C8B}"/>
              </a:ext>
            </a:extLst>
          </p:cNvPr>
          <p:cNvPicPr>
            <a:picLocks noChangeAspect="1"/>
          </p:cNvPicPr>
          <p:nvPr/>
        </p:nvPicPr>
        <p:blipFill>
          <a:blip r:embed="rId5"/>
          <a:stretch>
            <a:fillRect/>
          </a:stretch>
        </p:blipFill>
        <p:spPr>
          <a:xfrm>
            <a:off x="6157986" y="944153"/>
            <a:ext cx="2649484" cy="2004413"/>
          </a:xfrm>
          <a:prstGeom prst="rect">
            <a:avLst/>
          </a:prstGeom>
        </p:spPr>
      </p:pic>
      <p:pic>
        <p:nvPicPr>
          <p:cNvPr id="13" name="Picture 12">
            <a:extLst>
              <a:ext uri="{FF2B5EF4-FFF2-40B4-BE49-F238E27FC236}">
                <a16:creationId xmlns:a16="http://schemas.microsoft.com/office/drawing/2014/main" id="{1C9E2BC0-FB9D-4E36-88FB-9FA3C489F707}"/>
              </a:ext>
            </a:extLst>
          </p:cNvPr>
          <p:cNvPicPr>
            <a:picLocks noChangeAspect="1"/>
          </p:cNvPicPr>
          <p:nvPr/>
        </p:nvPicPr>
        <p:blipFill>
          <a:blip r:embed="rId6"/>
          <a:stretch>
            <a:fillRect/>
          </a:stretch>
        </p:blipFill>
        <p:spPr>
          <a:xfrm>
            <a:off x="5536465" y="3069098"/>
            <a:ext cx="1135268" cy="541196"/>
          </a:xfrm>
          <a:prstGeom prst="rect">
            <a:avLst/>
          </a:prstGeom>
        </p:spPr>
      </p:pic>
      <p:sp>
        <p:nvSpPr>
          <p:cNvPr id="17" name="Google Shape;220;p37">
            <a:extLst>
              <a:ext uri="{FF2B5EF4-FFF2-40B4-BE49-F238E27FC236}">
                <a16:creationId xmlns:a16="http://schemas.microsoft.com/office/drawing/2014/main" id="{862AC08D-457A-425C-AC25-DD73FB3C0C86}"/>
              </a:ext>
            </a:extLst>
          </p:cNvPr>
          <p:cNvSpPr txBox="1">
            <a:spLocks/>
          </p:cNvSpPr>
          <p:nvPr/>
        </p:nvSpPr>
        <p:spPr>
          <a:xfrm>
            <a:off x="3033409" y="1274206"/>
            <a:ext cx="2511595" cy="878189"/>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317500" algn="l" rtl="0">
              <a:lnSpc>
                <a:spcPct val="90000"/>
              </a:lnSpc>
              <a:spcBef>
                <a:spcPts val="750"/>
              </a:spcBef>
              <a:spcAft>
                <a:spcPts val="0"/>
              </a:spcAft>
              <a:buClr>
                <a:schemeClr val="dk1"/>
              </a:buClr>
              <a:buSzPts val="1400"/>
              <a:buFont typeface="Arial"/>
              <a:buChar char="•"/>
              <a:defRPr sz="1400" b="0" i="0" u="none" strike="noStrike" cap="none">
                <a:solidFill>
                  <a:schemeClr val="dk1"/>
                </a:solidFill>
                <a:latin typeface="Helvetica Neue"/>
                <a:ea typeface="Helvetica Neue"/>
                <a:cs typeface="Helvetica Neue"/>
                <a:sym typeface="Helvetica Neue"/>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2pPr>
            <a:lvl3pPr marL="1371600" marR="0" lvl="2" indent="-342900" algn="l" rtl="0">
              <a:lnSpc>
                <a:spcPct val="90000"/>
              </a:lnSpc>
              <a:spcBef>
                <a:spcPts val="375"/>
              </a:spcBef>
              <a:spcAft>
                <a:spcPts val="0"/>
              </a:spcAft>
              <a:buClr>
                <a:schemeClr val="dk1"/>
              </a:buClr>
              <a:buSzPts val="1800"/>
              <a:buFont typeface="Arial"/>
              <a:buChar char="•"/>
              <a:defRPr sz="15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pPr marL="139700" indent="0">
              <a:buFont typeface="Arial"/>
              <a:buNone/>
            </a:pPr>
            <a:r>
              <a:rPr lang="en-US" dirty="0"/>
              <a:t>Current VDatum GTX grids:  SE AK (Yakutat, Whale, Glacier), GIS-friendly ASCII-based grids, (but big)</a:t>
            </a:r>
          </a:p>
        </p:txBody>
      </p:sp>
      <p:sp>
        <p:nvSpPr>
          <p:cNvPr id="18" name="Google Shape;220;p37">
            <a:extLst>
              <a:ext uri="{FF2B5EF4-FFF2-40B4-BE49-F238E27FC236}">
                <a16:creationId xmlns:a16="http://schemas.microsoft.com/office/drawing/2014/main" id="{A2B0B030-26C7-4B2D-B231-1BB757869416}"/>
              </a:ext>
            </a:extLst>
          </p:cNvPr>
          <p:cNvSpPr txBox="1">
            <a:spLocks/>
          </p:cNvSpPr>
          <p:nvPr/>
        </p:nvSpPr>
        <p:spPr>
          <a:xfrm>
            <a:off x="5415935" y="3679861"/>
            <a:ext cx="2969452" cy="49039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317500" algn="l" rtl="0">
              <a:lnSpc>
                <a:spcPct val="90000"/>
              </a:lnSpc>
              <a:spcBef>
                <a:spcPts val="750"/>
              </a:spcBef>
              <a:spcAft>
                <a:spcPts val="0"/>
              </a:spcAft>
              <a:buClr>
                <a:schemeClr val="dk1"/>
              </a:buClr>
              <a:buSzPts val="1400"/>
              <a:buFont typeface="Arial"/>
              <a:buChar char="•"/>
              <a:defRPr sz="1400" b="0" i="0" u="none" strike="noStrike" cap="none">
                <a:solidFill>
                  <a:schemeClr val="dk1"/>
                </a:solidFill>
                <a:latin typeface="Helvetica Neue"/>
                <a:ea typeface="Helvetica Neue"/>
                <a:cs typeface="Helvetica Neue"/>
                <a:sym typeface="Helvetica Neue"/>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2pPr>
            <a:lvl3pPr marL="1371600" marR="0" lvl="2" indent="-342900" algn="l" rtl="0">
              <a:lnSpc>
                <a:spcPct val="90000"/>
              </a:lnSpc>
              <a:spcBef>
                <a:spcPts val="375"/>
              </a:spcBef>
              <a:spcAft>
                <a:spcPts val="0"/>
              </a:spcAft>
              <a:buClr>
                <a:schemeClr val="dk1"/>
              </a:buClr>
              <a:buSzPts val="1800"/>
              <a:buFont typeface="Arial"/>
              <a:buChar char="•"/>
              <a:defRPr sz="15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pPr marL="139700" indent="0">
              <a:buFont typeface="Arial"/>
              <a:buNone/>
            </a:pPr>
            <a:r>
              <a:rPr lang="en-US" dirty="0"/>
              <a:t>Pretty limited VDatum model in AK right now…</a:t>
            </a:r>
          </a:p>
        </p:txBody>
      </p:sp>
    </p:spTree>
    <p:extLst>
      <p:ext uri="{BB962C8B-B14F-4D97-AF65-F5344CB8AC3E}">
        <p14:creationId xmlns:p14="http://schemas.microsoft.com/office/powerpoint/2010/main" val="30009221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1" name="Google Shape;221;p37"/>
          <p:cNvSpPr txBox="1">
            <a:spLocks noGrp="1"/>
          </p:cNvSpPr>
          <p:nvPr>
            <p:ph type="title"/>
          </p:nvPr>
        </p:nvSpPr>
        <p:spPr>
          <a:xfrm>
            <a:off x="1442449" y="213347"/>
            <a:ext cx="7045469" cy="553998"/>
          </a:xfrm>
          <a:prstGeom prst="rect">
            <a:avLst/>
          </a:prstGeom>
          <a:noFill/>
          <a:ln>
            <a:noFill/>
          </a:ln>
        </p:spPr>
        <p:txBody>
          <a:bodyPr spcFirstLastPara="1" wrap="square" lIns="0" tIns="0" rIns="0" bIns="0" anchor="ctr" anchorCtr="0">
            <a:spAutoFit/>
          </a:bodyPr>
          <a:lstStyle/>
          <a:p>
            <a:pPr algn="ctr"/>
            <a:r>
              <a:rPr lang="en-US" sz="2000" dirty="0"/>
              <a:t>VDatum “Where we are </a:t>
            </a:r>
            <a:r>
              <a:rPr lang="en-US" sz="2000" i="1" dirty="0"/>
              <a:t>going</a:t>
            </a:r>
            <a:r>
              <a:rPr lang="en-US" sz="2000" dirty="0"/>
              <a:t>:  Water level gaging (model validation by observations)</a:t>
            </a:r>
          </a:p>
        </p:txBody>
      </p:sp>
      <p:pic>
        <p:nvPicPr>
          <p:cNvPr id="3" name="Picture 2">
            <a:extLst>
              <a:ext uri="{FF2B5EF4-FFF2-40B4-BE49-F238E27FC236}">
                <a16:creationId xmlns:a16="http://schemas.microsoft.com/office/drawing/2014/main" id="{AFB3F6B2-6161-442C-BEAE-F466581463EA}"/>
              </a:ext>
            </a:extLst>
          </p:cNvPr>
          <p:cNvPicPr>
            <a:picLocks noChangeAspect="1"/>
          </p:cNvPicPr>
          <p:nvPr/>
        </p:nvPicPr>
        <p:blipFill>
          <a:blip r:embed="rId3"/>
          <a:stretch>
            <a:fillRect/>
          </a:stretch>
        </p:blipFill>
        <p:spPr>
          <a:xfrm>
            <a:off x="136606" y="1018026"/>
            <a:ext cx="3980069" cy="3532831"/>
          </a:xfrm>
          <a:prstGeom prst="rect">
            <a:avLst/>
          </a:prstGeom>
        </p:spPr>
      </p:pic>
      <p:pic>
        <p:nvPicPr>
          <p:cNvPr id="5" name="Picture 4">
            <a:extLst>
              <a:ext uri="{FF2B5EF4-FFF2-40B4-BE49-F238E27FC236}">
                <a16:creationId xmlns:a16="http://schemas.microsoft.com/office/drawing/2014/main" id="{4A2DCE75-C156-4C5B-945D-27B722C130C4}"/>
              </a:ext>
            </a:extLst>
          </p:cNvPr>
          <p:cNvPicPr>
            <a:picLocks noChangeAspect="1"/>
          </p:cNvPicPr>
          <p:nvPr/>
        </p:nvPicPr>
        <p:blipFill>
          <a:blip r:embed="rId4"/>
          <a:stretch>
            <a:fillRect/>
          </a:stretch>
        </p:blipFill>
        <p:spPr>
          <a:xfrm>
            <a:off x="4284778" y="1593661"/>
            <a:ext cx="4687147" cy="926634"/>
          </a:xfrm>
          <a:prstGeom prst="rect">
            <a:avLst/>
          </a:prstGeom>
        </p:spPr>
      </p:pic>
      <p:pic>
        <p:nvPicPr>
          <p:cNvPr id="8" name="Picture 7">
            <a:extLst>
              <a:ext uri="{FF2B5EF4-FFF2-40B4-BE49-F238E27FC236}">
                <a16:creationId xmlns:a16="http://schemas.microsoft.com/office/drawing/2014/main" id="{B6DD1C39-12C0-4938-93D7-AF82E3BC4135}"/>
              </a:ext>
            </a:extLst>
          </p:cNvPr>
          <p:cNvPicPr>
            <a:picLocks noChangeAspect="1"/>
          </p:cNvPicPr>
          <p:nvPr/>
        </p:nvPicPr>
        <p:blipFill>
          <a:blip r:embed="rId5"/>
          <a:stretch>
            <a:fillRect/>
          </a:stretch>
        </p:blipFill>
        <p:spPr>
          <a:xfrm>
            <a:off x="7332133" y="2699388"/>
            <a:ext cx="1564639" cy="1781223"/>
          </a:xfrm>
          <a:prstGeom prst="rect">
            <a:avLst/>
          </a:prstGeom>
        </p:spPr>
      </p:pic>
      <p:sp>
        <p:nvSpPr>
          <p:cNvPr id="12" name="Google Shape;220;p37">
            <a:extLst>
              <a:ext uri="{FF2B5EF4-FFF2-40B4-BE49-F238E27FC236}">
                <a16:creationId xmlns:a16="http://schemas.microsoft.com/office/drawing/2014/main" id="{0167471D-A326-45B8-9331-1A9386916C98}"/>
              </a:ext>
            </a:extLst>
          </p:cNvPr>
          <p:cNvSpPr txBox="1">
            <a:spLocks/>
          </p:cNvSpPr>
          <p:nvPr/>
        </p:nvSpPr>
        <p:spPr>
          <a:xfrm>
            <a:off x="476591" y="4058749"/>
            <a:ext cx="3395978" cy="254942"/>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317500" algn="l" rtl="0">
              <a:lnSpc>
                <a:spcPct val="90000"/>
              </a:lnSpc>
              <a:spcBef>
                <a:spcPts val="750"/>
              </a:spcBef>
              <a:spcAft>
                <a:spcPts val="0"/>
              </a:spcAft>
              <a:buClr>
                <a:schemeClr val="dk1"/>
              </a:buClr>
              <a:buSzPts val="1400"/>
              <a:buFont typeface="Arial"/>
              <a:buChar char="•"/>
              <a:defRPr sz="1400" b="0" i="0" u="none" strike="noStrike" cap="none">
                <a:solidFill>
                  <a:schemeClr val="dk1"/>
                </a:solidFill>
                <a:latin typeface="Helvetica Neue"/>
                <a:ea typeface="Helvetica Neue"/>
                <a:cs typeface="Helvetica Neue"/>
                <a:sym typeface="Helvetica Neue"/>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2pPr>
            <a:lvl3pPr marL="1371600" marR="0" lvl="2" indent="-342900" algn="l" rtl="0">
              <a:lnSpc>
                <a:spcPct val="90000"/>
              </a:lnSpc>
              <a:spcBef>
                <a:spcPts val="375"/>
              </a:spcBef>
              <a:spcAft>
                <a:spcPts val="0"/>
              </a:spcAft>
              <a:buClr>
                <a:schemeClr val="dk1"/>
              </a:buClr>
              <a:buSzPts val="1800"/>
              <a:buFont typeface="Arial"/>
              <a:buChar char="•"/>
              <a:defRPr sz="15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pPr marL="139700" indent="0">
              <a:buFont typeface="Arial"/>
              <a:buNone/>
            </a:pPr>
            <a:r>
              <a:rPr lang="en-US" sz="1100" dirty="0"/>
              <a:t>Alaska Gaging Web Application (later), </a:t>
            </a:r>
            <a:r>
              <a:rPr lang="en-US" sz="1100" i="1" dirty="0"/>
              <a:t>public</a:t>
            </a:r>
          </a:p>
        </p:txBody>
      </p:sp>
      <p:sp>
        <p:nvSpPr>
          <p:cNvPr id="13" name="Google Shape;220;p37">
            <a:extLst>
              <a:ext uri="{FF2B5EF4-FFF2-40B4-BE49-F238E27FC236}">
                <a16:creationId xmlns:a16="http://schemas.microsoft.com/office/drawing/2014/main" id="{1BD5ACDF-A189-47F7-9043-6CD01D29A509}"/>
              </a:ext>
            </a:extLst>
          </p:cNvPr>
          <p:cNvSpPr txBox="1">
            <a:spLocks/>
          </p:cNvSpPr>
          <p:nvPr/>
        </p:nvSpPr>
        <p:spPr>
          <a:xfrm>
            <a:off x="4937185" y="3353238"/>
            <a:ext cx="1975696" cy="76739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317500" algn="l" rtl="0">
              <a:lnSpc>
                <a:spcPct val="90000"/>
              </a:lnSpc>
              <a:spcBef>
                <a:spcPts val="750"/>
              </a:spcBef>
              <a:spcAft>
                <a:spcPts val="0"/>
              </a:spcAft>
              <a:buClr>
                <a:schemeClr val="dk1"/>
              </a:buClr>
              <a:buSzPts val="1400"/>
              <a:buFont typeface="Arial"/>
              <a:buChar char="•"/>
              <a:defRPr sz="1400" b="0" i="0" u="none" strike="noStrike" cap="none">
                <a:solidFill>
                  <a:schemeClr val="dk1"/>
                </a:solidFill>
                <a:latin typeface="Helvetica Neue"/>
                <a:ea typeface="Helvetica Neue"/>
                <a:cs typeface="Helvetica Neue"/>
                <a:sym typeface="Helvetica Neue"/>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2pPr>
            <a:lvl3pPr marL="1371600" marR="0" lvl="2" indent="-342900" algn="l" rtl="0">
              <a:lnSpc>
                <a:spcPct val="90000"/>
              </a:lnSpc>
              <a:spcBef>
                <a:spcPts val="375"/>
              </a:spcBef>
              <a:spcAft>
                <a:spcPts val="0"/>
              </a:spcAft>
              <a:buClr>
                <a:schemeClr val="dk1"/>
              </a:buClr>
              <a:buSzPts val="1800"/>
              <a:buFont typeface="Arial"/>
              <a:buChar char="•"/>
              <a:defRPr sz="15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pPr marL="139700" indent="0">
              <a:buFont typeface="Arial"/>
              <a:buNone/>
            </a:pPr>
            <a:r>
              <a:rPr lang="en-US" sz="1600" b="1" dirty="0"/>
              <a:t>Lots of gaging, around the entire Alaskan coast.</a:t>
            </a:r>
            <a:endParaRPr lang="en-US" sz="1100" i="1" dirty="0"/>
          </a:p>
        </p:txBody>
      </p:sp>
      <p:sp>
        <p:nvSpPr>
          <p:cNvPr id="14" name="TextBox 13">
            <a:extLst>
              <a:ext uri="{FF2B5EF4-FFF2-40B4-BE49-F238E27FC236}">
                <a16:creationId xmlns:a16="http://schemas.microsoft.com/office/drawing/2014/main" id="{DA5F9697-885E-4A2B-B34C-C5B3294D6C18}"/>
              </a:ext>
            </a:extLst>
          </p:cNvPr>
          <p:cNvSpPr txBox="1"/>
          <p:nvPr/>
        </p:nvSpPr>
        <p:spPr>
          <a:xfrm>
            <a:off x="7126478" y="4516222"/>
            <a:ext cx="2722880" cy="338554"/>
          </a:xfrm>
          <a:prstGeom prst="rect">
            <a:avLst/>
          </a:prstGeom>
          <a:noFill/>
        </p:spPr>
        <p:txBody>
          <a:bodyPr wrap="square">
            <a:spAutoFit/>
          </a:bodyPr>
          <a:lstStyle/>
          <a:p>
            <a:pPr marL="139700" indent="0">
              <a:buFont typeface="Arial"/>
              <a:buNone/>
            </a:pPr>
            <a:r>
              <a:rPr lang="en-US" sz="800" dirty="0" err="1"/>
              <a:t>Tenekee</a:t>
            </a:r>
            <a:r>
              <a:rPr lang="en-US" sz="800" dirty="0"/>
              <a:t> Springs</a:t>
            </a:r>
          </a:p>
          <a:p>
            <a:pPr marL="139700" indent="0">
              <a:buFont typeface="Arial"/>
              <a:buNone/>
            </a:pPr>
            <a:r>
              <a:rPr lang="en-US" sz="800" dirty="0"/>
              <a:t>(Photo courtesy of JOA Surveys, LLC)</a:t>
            </a:r>
            <a:endParaRPr lang="en-US" sz="800" i="1" dirty="0"/>
          </a:p>
        </p:txBody>
      </p:sp>
      <p:sp>
        <p:nvSpPr>
          <p:cNvPr id="15" name="Google Shape;220;p37">
            <a:extLst>
              <a:ext uri="{FF2B5EF4-FFF2-40B4-BE49-F238E27FC236}">
                <a16:creationId xmlns:a16="http://schemas.microsoft.com/office/drawing/2014/main" id="{261DA50B-AF13-4F55-8194-7414BCB9FC2C}"/>
              </a:ext>
            </a:extLst>
          </p:cNvPr>
          <p:cNvSpPr txBox="1">
            <a:spLocks/>
          </p:cNvSpPr>
          <p:nvPr/>
        </p:nvSpPr>
        <p:spPr>
          <a:xfrm>
            <a:off x="4387050" y="937365"/>
            <a:ext cx="4391588" cy="856132"/>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317500" algn="l" rtl="0">
              <a:lnSpc>
                <a:spcPct val="90000"/>
              </a:lnSpc>
              <a:spcBef>
                <a:spcPts val="750"/>
              </a:spcBef>
              <a:spcAft>
                <a:spcPts val="0"/>
              </a:spcAft>
              <a:buClr>
                <a:schemeClr val="dk1"/>
              </a:buClr>
              <a:buSzPts val="1400"/>
              <a:buFont typeface="Arial"/>
              <a:buChar char="•"/>
              <a:defRPr sz="1400" b="0" i="0" u="none" strike="noStrike" cap="none">
                <a:solidFill>
                  <a:schemeClr val="dk1"/>
                </a:solidFill>
                <a:latin typeface="Helvetica Neue"/>
                <a:ea typeface="Helvetica Neue"/>
                <a:cs typeface="Helvetica Neue"/>
                <a:sym typeface="Helvetica Neue"/>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2pPr>
            <a:lvl3pPr marL="1371600" marR="0" lvl="2" indent="-342900" algn="l" rtl="0">
              <a:lnSpc>
                <a:spcPct val="90000"/>
              </a:lnSpc>
              <a:spcBef>
                <a:spcPts val="375"/>
              </a:spcBef>
              <a:spcAft>
                <a:spcPts val="0"/>
              </a:spcAft>
              <a:buClr>
                <a:schemeClr val="dk1"/>
              </a:buClr>
              <a:buSzPts val="1800"/>
              <a:buFont typeface="Arial"/>
              <a:buChar char="•"/>
              <a:defRPr sz="15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pPr marL="139700" indent="0">
              <a:buFont typeface="Arial"/>
              <a:buNone/>
            </a:pPr>
            <a:r>
              <a:rPr lang="en-US" sz="1100" dirty="0"/>
              <a:t>A lot of prioritization and assessment, based on stakeholder need (AK State DGGS, AK Water Level Watch, local folks, tribes, etc., etc., etc.)</a:t>
            </a:r>
          </a:p>
          <a:p>
            <a:pPr marL="139700" indent="0">
              <a:buFont typeface="Arial"/>
              <a:buNone/>
            </a:pPr>
            <a:r>
              <a:rPr lang="en-US" b="1" dirty="0"/>
              <a:t>I</a:t>
            </a:r>
            <a:endParaRPr lang="en-US" sz="1100" i="1" dirty="0"/>
          </a:p>
        </p:txBody>
      </p:sp>
      <p:sp>
        <p:nvSpPr>
          <p:cNvPr id="10" name="Arrow: Right 9">
            <a:extLst>
              <a:ext uri="{FF2B5EF4-FFF2-40B4-BE49-F238E27FC236}">
                <a16:creationId xmlns:a16="http://schemas.microsoft.com/office/drawing/2014/main" id="{97104F79-BDDD-44B6-AEE2-7D6DF78686E4}"/>
              </a:ext>
            </a:extLst>
          </p:cNvPr>
          <p:cNvSpPr/>
          <p:nvPr/>
        </p:nvSpPr>
        <p:spPr>
          <a:xfrm rot="513439" flipV="1">
            <a:off x="4637148" y="2878220"/>
            <a:ext cx="2317748" cy="213854"/>
          </a:xfrm>
          <a:prstGeom prst="rightArrow">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1E7A7146-D42A-4032-A03C-76776E6837F6}"/>
              </a:ext>
            </a:extLst>
          </p:cNvPr>
          <p:cNvSpPr/>
          <p:nvPr/>
        </p:nvSpPr>
        <p:spPr>
          <a:xfrm rot="5400000" flipV="1">
            <a:off x="7726805" y="1496845"/>
            <a:ext cx="303302" cy="133328"/>
          </a:xfrm>
          <a:prstGeom prst="rightArrow">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492B613E-B2D8-4123-83E7-A0337C1E3B45}"/>
              </a:ext>
            </a:extLst>
          </p:cNvPr>
          <p:cNvSpPr/>
          <p:nvPr/>
        </p:nvSpPr>
        <p:spPr>
          <a:xfrm rot="9936839" flipV="1">
            <a:off x="2530174" y="2263967"/>
            <a:ext cx="1689377" cy="183522"/>
          </a:xfrm>
          <a:prstGeom prst="rightArrow">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86336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1" name="Google Shape;221;p37"/>
          <p:cNvSpPr txBox="1">
            <a:spLocks noGrp="1"/>
          </p:cNvSpPr>
          <p:nvPr>
            <p:ph type="title"/>
          </p:nvPr>
        </p:nvSpPr>
        <p:spPr>
          <a:xfrm>
            <a:off x="1442449" y="351847"/>
            <a:ext cx="7045469" cy="276999"/>
          </a:xfrm>
          <a:prstGeom prst="rect">
            <a:avLst/>
          </a:prstGeom>
          <a:noFill/>
          <a:ln>
            <a:noFill/>
          </a:ln>
        </p:spPr>
        <p:txBody>
          <a:bodyPr spcFirstLastPara="1" wrap="square" lIns="0" tIns="0" rIns="0" bIns="0" anchor="ctr" anchorCtr="0">
            <a:spAutoFit/>
          </a:bodyPr>
          <a:lstStyle/>
          <a:p>
            <a:pPr algn="ctr"/>
            <a:r>
              <a:rPr lang="en-US" sz="2000" dirty="0"/>
              <a:t>VDatum “Where we are </a:t>
            </a:r>
            <a:r>
              <a:rPr lang="en-US" sz="2000" i="1" dirty="0"/>
              <a:t>going</a:t>
            </a:r>
            <a:r>
              <a:rPr lang="en-US" sz="2000" dirty="0"/>
              <a:t>:  New model development</a:t>
            </a:r>
          </a:p>
        </p:txBody>
      </p:sp>
      <p:sp>
        <p:nvSpPr>
          <p:cNvPr id="11" name="Google Shape;220;p37">
            <a:extLst>
              <a:ext uri="{FF2B5EF4-FFF2-40B4-BE49-F238E27FC236}">
                <a16:creationId xmlns:a16="http://schemas.microsoft.com/office/drawing/2014/main" id="{ECCD75A5-C948-4798-A49F-CD771034582E}"/>
              </a:ext>
            </a:extLst>
          </p:cNvPr>
          <p:cNvSpPr txBox="1">
            <a:spLocks/>
          </p:cNvSpPr>
          <p:nvPr/>
        </p:nvSpPr>
        <p:spPr>
          <a:xfrm>
            <a:off x="903591" y="4515360"/>
            <a:ext cx="8123184" cy="268792"/>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317500" algn="l" rtl="0">
              <a:lnSpc>
                <a:spcPct val="90000"/>
              </a:lnSpc>
              <a:spcBef>
                <a:spcPts val="750"/>
              </a:spcBef>
              <a:spcAft>
                <a:spcPts val="0"/>
              </a:spcAft>
              <a:buClr>
                <a:schemeClr val="dk1"/>
              </a:buClr>
              <a:buSzPts val="1400"/>
              <a:buFont typeface="Arial"/>
              <a:buChar char="•"/>
              <a:defRPr sz="1400" b="0" i="0" u="none" strike="noStrike" cap="none">
                <a:solidFill>
                  <a:schemeClr val="dk1"/>
                </a:solidFill>
                <a:latin typeface="Helvetica Neue"/>
                <a:ea typeface="Helvetica Neue"/>
                <a:cs typeface="Helvetica Neue"/>
                <a:sym typeface="Helvetica Neue"/>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2pPr>
            <a:lvl3pPr marL="1371600" marR="0" lvl="2" indent="-342900" algn="l" rtl="0">
              <a:lnSpc>
                <a:spcPct val="90000"/>
              </a:lnSpc>
              <a:spcBef>
                <a:spcPts val="375"/>
              </a:spcBef>
              <a:spcAft>
                <a:spcPts val="0"/>
              </a:spcAft>
              <a:buClr>
                <a:schemeClr val="dk1"/>
              </a:buClr>
              <a:buSzPts val="1800"/>
              <a:buFont typeface="Arial"/>
              <a:buChar char="•"/>
              <a:defRPr sz="15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pPr marL="139700" indent="0">
              <a:buFont typeface="Arial"/>
              <a:buNone/>
            </a:pPr>
            <a:r>
              <a:rPr lang="en-US" sz="1200" b="1" i="1" u="sng" dirty="0">
                <a:solidFill>
                  <a:srgbClr val="00B050"/>
                </a:solidFill>
              </a:rPr>
              <a:t>“First version” Alaska State-wide VDatum model due by the end of CY2025); final coverage is ‘TBD’.</a:t>
            </a:r>
          </a:p>
        </p:txBody>
      </p:sp>
      <p:pic>
        <p:nvPicPr>
          <p:cNvPr id="3" name="Picture 2">
            <a:extLst>
              <a:ext uri="{FF2B5EF4-FFF2-40B4-BE49-F238E27FC236}">
                <a16:creationId xmlns:a16="http://schemas.microsoft.com/office/drawing/2014/main" id="{63F78D43-A23C-4ADB-A6F2-B0E7911535AA}"/>
              </a:ext>
            </a:extLst>
          </p:cNvPr>
          <p:cNvPicPr>
            <a:picLocks noChangeAspect="1"/>
          </p:cNvPicPr>
          <p:nvPr/>
        </p:nvPicPr>
        <p:blipFill>
          <a:blip r:embed="rId3"/>
          <a:stretch>
            <a:fillRect/>
          </a:stretch>
        </p:blipFill>
        <p:spPr>
          <a:xfrm>
            <a:off x="2034540" y="1158837"/>
            <a:ext cx="5869940" cy="3244795"/>
          </a:xfrm>
          <a:prstGeom prst="rect">
            <a:avLst/>
          </a:prstGeom>
        </p:spPr>
      </p:pic>
      <p:sp>
        <p:nvSpPr>
          <p:cNvPr id="8" name="Google Shape;220;p37">
            <a:extLst>
              <a:ext uri="{FF2B5EF4-FFF2-40B4-BE49-F238E27FC236}">
                <a16:creationId xmlns:a16="http://schemas.microsoft.com/office/drawing/2014/main" id="{D3B131F5-1A3D-4A92-BA13-4ECAE2B00603}"/>
              </a:ext>
            </a:extLst>
          </p:cNvPr>
          <p:cNvSpPr txBox="1">
            <a:spLocks/>
          </p:cNvSpPr>
          <p:nvPr/>
        </p:nvSpPr>
        <p:spPr>
          <a:xfrm>
            <a:off x="1388042" y="825920"/>
            <a:ext cx="5947965" cy="32419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317500" algn="l" rtl="0">
              <a:lnSpc>
                <a:spcPct val="90000"/>
              </a:lnSpc>
              <a:spcBef>
                <a:spcPts val="750"/>
              </a:spcBef>
              <a:spcAft>
                <a:spcPts val="0"/>
              </a:spcAft>
              <a:buClr>
                <a:schemeClr val="dk1"/>
              </a:buClr>
              <a:buSzPts val="1400"/>
              <a:buFont typeface="Arial"/>
              <a:buChar char="•"/>
              <a:defRPr sz="1400" b="0" i="0" u="none" strike="noStrike" cap="none">
                <a:solidFill>
                  <a:schemeClr val="dk1"/>
                </a:solidFill>
                <a:latin typeface="Helvetica Neue"/>
                <a:ea typeface="Helvetica Neue"/>
                <a:cs typeface="Helvetica Neue"/>
                <a:sym typeface="Helvetica Neue"/>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2pPr>
            <a:lvl3pPr marL="1371600" marR="0" lvl="2" indent="-342900" algn="l" rtl="0">
              <a:lnSpc>
                <a:spcPct val="90000"/>
              </a:lnSpc>
              <a:spcBef>
                <a:spcPts val="375"/>
              </a:spcBef>
              <a:spcAft>
                <a:spcPts val="0"/>
              </a:spcAft>
              <a:buClr>
                <a:schemeClr val="dk1"/>
              </a:buClr>
              <a:buSzPts val="1800"/>
              <a:buFont typeface="Arial"/>
              <a:buChar char="•"/>
              <a:defRPr sz="15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pPr marL="139700" indent="0">
              <a:buFont typeface="Arial"/>
              <a:buNone/>
            </a:pPr>
            <a:r>
              <a:rPr lang="en-US" sz="1600" b="1" dirty="0">
                <a:solidFill>
                  <a:schemeClr val="bg2">
                    <a:lumMod val="60000"/>
                    <a:lumOff val="40000"/>
                  </a:schemeClr>
                </a:solidFill>
              </a:rPr>
              <a:t>Cook Inlet / Prince William Sound / Gulf of Alaska AOI Mesh</a:t>
            </a:r>
          </a:p>
        </p:txBody>
      </p:sp>
    </p:spTree>
    <p:extLst>
      <p:ext uri="{BB962C8B-B14F-4D97-AF65-F5344CB8AC3E}">
        <p14:creationId xmlns:p14="http://schemas.microsoft.com/office/powerpoint/2010/main" val="7313814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20377-8AE0-4BA4-B08B-EA234B569845}"/>
              </a:ext>
            </a:extLst>
          </p:cNvPr>
          <p:cNvSpPr>
            <a:spLocks noGrp="1"/>
          </p:cNvSpPr>
          <p:nvPr>
            <p:ph type="title"/>
          </p:nvPr>
        </p:nvSpPr>
        <p:spPr>
          <a:xfrm>
            <a:off x="1442449" y="76929"/>
            <a:ext cx="7045469" cy="774953"/>
          </a:xfrm>
        </p:spPr>
        <p:txBody>
          <a:bodyPr/>
          <a:lstStyle/>
          <a:p>
            <a:r>
              <a:rPr lang="en-US" dirty="0"/>
              <a:t>University Outreach</a:t>
            </a:r>
          </a:p>
        </p:txBody>
      </p:sp>
      <p:sp>
        <p:nvSpPr>
          <p:cNvPr id="3" name="Text Placeholder 2">
            <a:extLst>
              <a:ext uri="{FF2B5EF4-FFF2-40B4-BE49-F238E27FC236}">
                <a16:creationId xmlns:a16="http://schemas.microsoft.com/office/drawing/2014/main" id="{6FB747AB-B868-4350-8B47-2129DD570187}"/>
              </a:ext>
            </a:extLst>
          </p:cNvPr>
          <p:cNvSpPr>
            <a:spLocks noGrp="1"/>
          </p:cNvSpPr>
          <p:nvPr>
            <p:ph type="body" idx="1"/>
          </p:nvPr>
        </p:nvSpPr>
        <p:spPr/>
        <p:txBody>
          <a:bodyPr/>
          <a:lstStyle/>
          <a:p>
            <a:r>
              <a:rPr lang="en-US" dirty="0"/>
              <a:t>NOAA/NGS Geospatial Modeling Grant Recipients in Alaska, University of Alaska Fairbanks, Anchorage sub awardees</a:t>
            </a:r>
          </a:p>
          <a:p>
            <a:r>
              <a:rPr lang="en-US" dirty="0"/>
              <a:t>NGS Alaska Regional Advisor University of Alaska Anchorage Geomatics Board Member, Geodesy Curriculum Support</a:t>
            </a:r>
          </a:p>
          <a:p>
            <a:r>
              <a:rPr lang="en-US" dirty="0"/>
              <a:t>NOAA Fellows in Alaska</a:t>
            </a:r>
          </a:p>
        </p:txBody>
      </p:sp>
      <p:pic>
        <p:nvPicPr>
          <p:cNvPr id="5" name="Picture 4">
            <a:extLst>
              <a:ext uri="{FF2B5EF4-FFF2-40B4-BE49-F238E27FC236}">
                <a16:creationId xmlns:a16="http://schemas.microsoft.com/office/drawing/2014/main" id="{D02A81E1-67A7-4AD2-8EA2-A6ACB2D8431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168400" y="3460749"/>
            <a:ext cx="1261533" cy="1261533"/>
          </a:xfrm>
          <a:prstGeom prst="rect">
            <a:avLst/>
          </a:prstGeom>
        </p:spPr>
      </p:pic>
      <p:pic>
        <p:nvPicPr>
          <p:cNvPr id="8" name="Picture 7">
            <a:extLst>
              <a:ext uri="{FF2B5EF4-FFF2-40B4-BE49-F238E27FC236}">
                <a16:creationId xmlns:a16="http://schemas.microsoft.com/office/drawing/2014/main" id="{38B6A4B8-AF14-4FC2-9427-528F03CEDE18}"/>
              </a:ext>
            </a:extLst>
          </p:cNvPr>
          <p:cNvPicPr>
            <a:picLocks noChangeAspect="1"/>
          </p:cNvPicPr>
          <p:nvPr/>
        </p:nvPicPr>
        <p:blipFill>
          <a:blip r:embed="rId4"/>
          <a:stretch>
            <a:fillRect/>
          </a:stretch>
        </p:blipFill>
        <p:spPr>
          <a:xfrm>
            <a:off x="3139016" y="3707342"/>
            <a:ext cx="3035300" cy="539750"/>
          </a:xfrm>
          <a:prstGeom prst="rect">
            <a:avLst/>
          </a:prstGeom>
        </p:spPr>
      </p:pic>
      <p:pic>
        <p:nvPicPr>
          <p:cNvPr id="10" name="Picture 9">
            <a:extLst>
              <a:ext uri="{FF2B5EF4-FFF2-40B4-BE49-F238E27FC236}">
                <a16:creationId xmlns:a16="http://schemas.microsoft.com/office/drawing/2014/main" id="{38D6BD4A-9C9E-47A4-95E9-32B8099BC524}"/>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714069" y="3115732"/>
            <a:ext cx="1570994" cy="1516991"/>
          </a:xfrm>
          <a:prstGeom prst="rect">
            <a:avLst/>
          </a:prstGeom>
        </p:spPr>
      </p:pic>
    </p:spTree>
    <p:extLst>
      <p:ext uri="{BB962C8B-B14F-4D97-AF65-F5344CB8AC3E}">
        <p14:creationId xmlns:p14="http://schemas.microsoft.com/office/powerpoint/2010/main" val="39060873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g21277427d63_0_8"/>
          <p:cNvSpPr txBox="1">
            <a:spLocks noGrp="1"/>
          </p:cNvSpPr>
          <p:nvPr>
            <p:ph type="title"/>
          </p:nvPr>
        </p:nvSpPr>
        <p:spPr>
          <a:xfrm>
            <a:off x="457200" y="80027"/>
            <a:ext cx="8229600" cy="857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b="1" dirty="0"/>
              <a:t>Geodesy Community of Practice (CoP)</a:t>
            </a:r>
            <a:endParaRPr b="1" dirty="0"/>
          </a:p>
        </p:txBody>
      </p:sp>
      <p:sp>
        <p:nvSpPr>
          <p:cNvPr id="218" name="Google Shape;218;g21277427d63_0_8"/>
          <p:cNvSpPr txBox="1">
            <a:spLocks noGrp="1"/>
          </p:cNvSpPr>
          <p:nvPr>
            <p:ph type="body" idx="1"/>
          </p:nvPr>
        </p:nvSpPr>
        <p:spPr>
          <a:xfrm>
            <a:off x="1667933" y="2756171"/>
            <a:ext cx="5151158" cy="2002096"/>
          </a:xfrm>
          <a:prstGeom prst="rect">
            <a:avLst/>
          </a:prstGeom>
        </p:spPr>
        <p:txBody>
          <a:bodyPr spcFirstLastPara="1" wrap="square" lIns="91425" tIns="45700" rIns="91425" bIns="45700" anchor="t" anchorCtr="0">
            <a:noAutofit/>
          </a:bodyPr>
          <a:lstStyle/>
          <a:p>
            <a:pPr marL="457200" lvl="0" indent="-342900" algn="l" rtl="0">
              <a:spcBef>
                <a:spcPts val="360"/>
              </a:spcBef>
              <a:spcAft>
                <a:spcPts val="0"/>
              </a:spcAft>
              <a:buClr>
                <a:schemeClr val="dk2"/>
              </a:buClr>
              <a:buSzPts val="1800"/>
              <a:buChar char="•"/>
            </a:pPr>
            <a:r>
              <a:rPr lang="en-US" sz="1600" dirty="0">
                <a:solidFill>
                  <a:schemeClr val="dk2"/>
                </a:solidFill>
              </a:rPr>
              <a:t>NGS, NGA, NASA, USGS</a:t>
            </a:r>
            <a:endParaRPr sz="1600" dirty="0">
              <a:solidFill>
                <a:schemeClr val="dk2"/>
              </a:solidFill>
            </a:endParaRPr>
          </a:p>
          <a:p>
            <a:pPr marL="457200" lvl="0" indent="-342900" algn="l" rtl="0">
              <a:spcBef>
                <a:spcPts val="0"/>
              </a:spcBef>
              <a:spcAft>
                <a:spcPts val="0"/>
              </a:spcAft>
              <a:buClr>
                <a:schemeClr val="dk2"/>
              </a:buClr>
              <a:buSzPts val="1800"/>
              <a:buChar char="•"/>
            </a:pPr>
            <a:r>
              <a:rPr lang="en-US" sz="1600" dirty="0">
                <a:solidFill>
                  <a:schemeClr val="dk2"/>
                </a:solidFill>
              </a:rPr>
              <a:t>Sharing resources,  equipment, tech, software, and expertise</a:t>
            </a:r>
            <a:endParaRPr sz="1600" dirty="0">
              <a:solidFill>
                <a:schemeClr val="dk2"/>
              </a:solidFill>
            </a:endParaRPr>
          </a:p>
          <a:p>
            <a:pPr marL="457200" lvl="0" indent="-342900" algn="l" rtl="0">
              <a:spcBef>
                <a:spcPts val="0"/>
              </a:spcBef>
              <a:spcAft>
                <a:spcPts val="0"/>
              </a:spcAft>
              <a:buClr>
                <a:schemeClr val="dk2"/>
              </a:buClr>
              <a:buSzPts val="1800"/>
              <a:buChar char="•"/>
            </a:pPr>
            <a:r>
              <a:rPr lang="en-US" sz="1600" dirty="0">
                <a:solidFill>
                  <a:schemeClr val="dk2"/>
                </a:solidFill>
              </a:rPr>
              <a:t>Technical working groups formed</a:t>
            </a:r>
            <a:endParaRPr sz="1600" dirty="0">
              <a:solidFill>
                <a:schemeClr val="dk2"/>
              </a:solidFill>
            </a:endParaRPr>
          </a:p>
          <a:p>
            <a:pPr marL="914400" lvl="1" indent="-342900" algn="l" rtl="0">
              <a:spcBef>
                <a:spcPts val="0"/>
              </a:spcBef>
              <a:spcAft>
                <a:spcPts val="0"/>
              </a:spcAft>
              <a:buClr>
                <a:schemeClr val="dk2"/>
              </a:buClr>
              <a:buSzPts val="1800"/>
              <a:buChar char="–"/>
            </a:pPr>
            <a:r>
              <a:rPr lang="en-US" sz="1600" dirty="0">
                <a:solidFill>
                  <a:schemeClr val="dk2"/>
                </a:solidFill>
              </a:rPr>
              <a:t>Surveys cooperation</a:t>
            </a:r>
            <a:endParaRPr sz="1600" dirty="0">
              <a:solidFill>
                <a:schemeClr val="dk2"/>
              </a:solidFill>
            </a:endParaRPr>
          </a:p>
          <a:p>
            <a:pPr marL="914400" lvl="1" indent="-342900" algn="l" rtl="0">
              <a:spcBef>
                <a:spcPts val="0"/>
              </a:spcBef>
              <a:spcAft>
                <a:spcPts val="0"/>
              </a:spcAft>
              <a:buClr>
                <a:schemeClr val="dk2"/>
              </a:buClr>
              <a:buSzPts val="1800"/>
              <a:buChar char="–"/>
            </a:pPr>
            <a:r>
              <a:rPr lang="en-US" sz="1600" dirty="0">
                <a:solidFill>
                  <a:schemeClr val="dk2"/>
                </a:solidFill>
              </a:rPr>
              <a:t>Reference frames &amp; modeling coordination</a:t>
            </a:r>
            <a:endParaRPr sz="1600" dirty="0">
              <a:solidFill>
                <a:schemeClr val="dk2"/>
              </a:solidFill>
            </a:endParaRPr>
          </a:p>
          <a:p>
            <a:pPr marL="914400" lvl="1" indent="-342900" algn="l" rtl="0">
              <a:spcBef>
                <a:spcPts val="0"/>
              </a:spcBef>
              <a:spcAft>
                <a:spcPts val="0"/>
              </a:spcAft>
              <a:buClr>
                <a:schemeClr val="dk2"/>
              </a:buClr>
              <a:buSzPts val="1800"/>
              <a:buChar char="–"/>
            </a:pPr>
            <a:r>
              <a:rPr lang="en-US" sz="1600" dirty="0">
                <a:solidFill>
                  <a:schemeClr val="dk2"/>
                </a:solidFill>
              </a:rPr>
              <a:t>GNSS cooperation</a:t>
            </a:r>
            <a:endParaRPr sz="1600" dirty="0">
              <a:solidFill>
                <a:schemeClr val="dk2"/>
              </a:solidFill>
            </a:endParaRPr>
          </a:p>
          <a:p>
            <a:pPr marL="914400" lvl="1" indent="-342900" algn="l" rtl="0">
              <a:spcBef>
                <a:spcPts val="0"/>
              </a:spcBef>
              <a:spcAft>
                <a:spcPts val="0"/>
              </a:spcAft>
              <a:buClr>
                <a:schemeClr val="dk2"/>
              </a:buClr>
              <a:buSzPts val="1800"/>
              <a:buChar char="–"/>
            </a:pPr>
            <a:r>
              <a:rPr lang="en-US" sz="1600" dirty="0">
                <a:solidFill>
                  <a:schemeClr val="dk2"/>
                </a:solidFill>
              </a:rPr>
              <a:t>Geodesy lunar cooperation</a:t>
            </a:r>
            <a:endParaRPr sz="1600" dirty="0">
              <a:solidFill>
                <a:schemeClr val="dk2"/>
              </a:solidFill>
            </a:endParaRPr>
          </a:p>
        </p:txBody>
      </p:sp>
      <p:pic>
        <p:nvPicPr>
          <p:cNvPr id="4" name="Picture 3">
            <a:extLst>
              <a:ext uri="{FF2B5EF4-FFF2-40B4-BE49-F238E27FC236}">
                <a16:creationId xmlns:a16="http://schemas.microsoft.com/office/drawing/2014/main" id="{E25B2CFA-CA2B-4EB1-AE4B-1EE6393BC508}"/>
              </a:ext>
            </a:extLst>
          </p:cNvPr>
          <p:cNvPicPr>
            <a:picLocks noChangeAspect="1"/>
          </p:cNvPicPr>
          <p:nvPr/>
        </p:nvPicPr>
        <p:blipFill>
          <a:blip r:embed="rId3"/>
          <a:stretch>
            <a:fillRect/>
          </a:stretch>
        </p:blipFill>
        <p:spPr>
          <a:xfrm>
            <a:off x="1796374" y="937427"/>
            <a:ext cx="3402425" cy="1725173"/>
          </a:xfrm>
          <a:prstGeom prst="rect">
            <a:avLst/>
          </a:prstGeom>
        </p:spPr>
      </p:pic>
    </p:spTree>
    <p:extLst>
      <p:ext uri="{BB962C8B-B14F-4D97-AF65-F5344CB8AC3E}">
        <p14:creationId xmlns:p14="http://schemas.microsoft.com/office/powerpoint/2010/main" val="28640860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148100" y="133350"/>
            <a:ext cx="8957100" cy="85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400"/>
              <a:buNone/>
            </a:pPr>
            <a:r>
              <a:rPr lang="en" sz="2400" b="1"/>
              <a:t>NGS engagement with Federal, State, and local communities</a:t>
            </a:r>
            <a:endParaRPr sz="2400" b="1"/>
          </a:p>
        </p:txBody>
      </p:sp>
      <p:pic>
        <p:nvPicPr>
          <p:cNvPr id="75" name="Google Shape;75;p19"/>
          <p:cNvPicPr preferRelativeResize="0"/>
          <p:nvPr/>
        </p:nvPicPr>
        <p:blipFill>
          <a:blip r:embed="rId3">
            <a:alphaModFix/>
          </a:blip>
          <a:stretch>
            <a:fillRect/>
          </a:stretch>
        </p:blipFill>
        <p:spPr>
          <a:xfrm>
            <a:off x="596587" y="2366850"/>
            <a:ext cx="939375" cy="721134"/>
          </a:xfrm>
          <a:prstGeom prst="rect">
            <a:avLst/>
          </a:prstGeom>
          <a:noFill/>
          <a:ln>
            <a:noFill/>
          </a:ln>
        </p:spPr>
      </p:pic>
      <p:pic>
        <p:nvPicPr>
          <p:cNvPr id="76" name="Google Shape;76;p19"/>
          <p:cNvPicPr preferRelativeResize="0"/>
          <p:nvPr/>
        </p:nvPicPr>
        <p:blipFill rotWithShape="1">
          <a:blip r:embed="rId4">
            <a:alphaModFix/>
          </a:blip>
          <a:srcRect l="31336" t="16498" r="31354" b="16838"/>
          <a:stretch/>
        </p:blipFill>
        <p:spPr>
          <a:xfrm>
            <a:off x="148092" y="918778"/>
            <a:ext cx="939300" cy="932400"/>
          </a:xfrm>
          <a:prstGeom prst="ellipse">
            <a:avLst/>
          </a:prstGeom>
          <a:noFill/>
          <a:ln>
            <a:noFill/>
          </a:ln>
        </p:spPr>
      </p:pic>
      <p:pic>
        <p:nvPicPr>
          <p:cNvPr id="77" name="Google Shape;77;p19"/>
          <p:cNvPicPr preferRelativeResize="0"/>
          <p:nvPr/>
        </p:nvPicPr>
        <p:blipFill>
          <a:blip r:embed="rId5">
            <a:alphaModFix/>
          </a:blip>
          <a:stretch>
            <a:fillRect/>
          </a:stretch>
        </p:blipFill>
        <p:spPr>
          <a:xfrm>
            <a:off x="8002163" y="2523272"/>
            <a:ext cx="939403" cy="942975"/>
          </a:xfrm>
          <a:prstGeom prst="rect">
            <a:avLst/>
          </a:prstGeom>
          <a:noFill/>
          <a:ln>
            <a:noFill/>
          </a:ln>
        </p:spPr>
      </p:pic>
      <p:pic>
        <p:nvPicPr>
          <p:cNvPr id="78" name="Google Shape;78;p19"/>
          <p:cNvPicPr preferRelativeResize="0"/>
          <p:nvPr/>
        </p:nvPicPr>
        <p:blipFill>
          <a:blip r:embed="rId6">
            <a:alphaModFix/>
          </a:blip>
          <a:stretch>
            <a:fillRect/>
          </a:stretch>
        </p:blipFill>
        <p:spPr>
          <a:xfrm>
            <a:off x="7129909" y="3422367"/>
            <a:ext cx="939403" cy="939403"/>
          </a:xfrm>
          <a:prstGeom prst="rect">
            <a:avLst/>
          </a:prstGeom>
          <a:noFill/>
          <a:ln>
            <a:noFill/>
          </a:ln>
        </p:spPr>
      </p:pic>
      <p:pic>
        <p:nvPicPr>
          <p:cNvPr id="79" name="Google Shape;79;p19"/>
          <p:cNvPicPr preferRelativeResize="0"/>
          <p:nvPr/>
        </p:nvPicPr>
        <p:blipFill>
          <a:blip r:embed="rId7">
            <a:alphaModFix/>
          </a:blip>
          <a:stretch>
            <a:fillRect/>
          </a:stretch>
        </p:blipFill>
        <p:spPr>
          <a:xfrm>
            <a:off x="8028680" y="892814"/>
            <a:ext cx="1114964" cy="932513"/>
          </a:xfrm>
          <a:prstGeom prst="rect">
            <a:avLst/>
          </a:prstGeom>
          <a:noFill/>
          <a:ln>
            <a:noFill/>
          </a:ln>
        </p:spPr>
      </p:pic>
      <p:sp>
        <p:nvSpPr>
          <p:cNvPr id="80" name="Google Shape;80;p19"/>
          <p:cNvSpPr/>
          <p:nvPr/>
        </p:nvSpPr>
        <p:spPr>
          <a:xfrm>
            <a:off x="2295288" y="1122336"/>
            <a:ext cx="3501195" cy="1852806"/>
          </a:xfrm>
          <a:custGeom>
            <a:avLst/>
            <a:gdLst/>
            <a:ahLst/>
            <a:cxnLst/>
            <a:rect l="l" t="t" r="r" b="b"/>
            <a:pathLst>
              <a:path w="422467" h="229663" extrusionOk="0">
                <a:moveTo>
                  <a:pt x="12759" y="103490"/>
                </a:moveTo>
                <a:lnTo>
                  <a:pt x="0" y="165868"/>
                </a:lnTo>
                <a:lnTo>
                  <a:pt x="97819" y="229663"/>
                </a:lnTo>
                <a:lnTo>
                  <a:pt x="269358" y="223992"/>
                </a:lnTo>
                <a:lnTo>
                  <a:pt x="324647" y="155944"/>
                </a:lnTo>
                <a:lnTo>
                  <a:pt x="411125" y="136097"/>
                </a:lnTo>
                <a:lnTo>
                  <a:pt x="422467" y="85060"/>
                </a:lnTo>
                <a:lnTo>
                  <a:pt x="395531" y="0"/>
                </a:lnTo>
                <a:lnTo>
                  <a:pt x="168703" y="1418"/>
                </a:lnTo>
                <a:lnTo>
                  <a:pt x="150273" y="29771"/>
                </a:lnTo>
                <a:lnTo>
                  <a:pt x="107743" y="52454"/>
                </a:lnTo>
                <a:close/>
              </a:path>
            </a:pathLst>
          </a:custGeom>
          <a:noFill/>
          <a:ln w="76200" cap="flat" cmpd="sng">
            <a:solidFill>
              <a:srgbClr val="FF0000"/>
            </a:solidFill>
            <a:prstDash val="solid"/>
            <a:round/>
            <a:headEnd type="none" w="med" len="med"/>
            <a:tailEnd type="none" w="med" len="med"/>
          </a:ln>
        </p:spPr>
      </p:sp>
      <p:sp>
        <p:nvSpPr>
          <p:cNvPr id="81" name="Google Shape;81;p19"/>
          <p:cNvSpPr txBox="1"/>
          <p:nvPr/>
        </p:nvSpPr>
        <p:spPr>
          <a:xfrm>
            <a:off x="55284" y="1877677"/>
            <a:ext cx="1125000" cy="330900"/>
          </a:xfrm>
          <a:prstGeom prst="rect">
            <a:avLst/>
          </a:prstGeom>
          <a:noFill/>
          <a:ln>
            <a:noFill/>
          </a:ln>
        </p:spPr>
        <p:txBody>
          <a:bodyPr spcFirstLastPara="1" wrap="square" lIns="34275" tIns="34275" rIns="34275" bIns="3427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NGA</a:t>
            </a:r>
            <a:endParaRPr kumimoji="0"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82" name="Google Shape;82;p19"/>
          <p:cNvSpPr txBox="1"/>
          <p:nvPr/>
        </p:nvSpPr>
        <p:spPr>
          <a:xfrm>
            <a:off x="7980084" y="3487402"/>
            <a:ext cx="1125000" cy="330900"/>
          </a:xfrm>
          <a:prstGeom prst="rect">
            <a:avLst/>
          </a:prstGeom>
          <a:noFill/>
          <a:ln>
            <a:noFill/>
          </a:ln>
        </p:spPr>
        <p:txBody>
          <a:bodyPr spcFirstLastPara="1" wrap="square" lIns="34275" tIns="34275" rIns="34275" bIns="3427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DoT</a:t>
            </a:r>
            <a:endParaRPr kumimoji="0"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83" name="Google Shape;83;p19"/>
          <p:cNvSpPr txBox="1"/>
          <p:nvPr/>
        </p:nvSpPr>
        <p:spPr>
          <a:xfrm>
            <a:off x="7037109" y="4344652"/>
            <a:ext cx="1125000" cy="330900"/>
          </a:xfrm>
          <a:prstGeom prst="rect">
            <a:avLst/>
          </a:prstGeom>
          <a:noFill/>
          <a:ln>
            <a:noFill/>
          </a:ln>
        </p:spPr>
        <p:txBody>
          <a:bodyPr spcFirstLastPara="1" wrap="square" lIns="34275" tIns="34275" rIns="34275" bIns="3427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USGS</a:t>
            </a:r>
            <a:endParaRPr kumimoji="0"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84" name="Google Shape;84;p19"/>
          <p:cNvSpPr txBox="1"/>
          <p:nvPr/>
        </p:nvSpPr>
        <p:spPr>
          <a:xfrm>
            <a:off x="7980084" y="1772902"/>
            <a:ext cx="1125000" cy="330900"/>
          </a:xfrm>
          <a:prstGeom prst="rect">
            <a:avLst/>
          </a:prstGeom>
          <a:noFill/>
          <a:ln>
            <a:noFill/>
          </a:ln>
        </p:spPr>
        <p:txBody>
          <a:bodyPr spcFirstLastPara="1" wrap="square" lIns="34275" tIns="34275" rIns="34275" bIns="3427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NASA</a:t>
            </a:r>
            <a:endParaRPr kumimoji="0"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85" name="Google Shape;85;p19"/>
          <p:cNvSpPr txBox="1"/>
          <p:nvPr/>
        </p:nvSpPr>
        <p:spPr>
          <a:xfrm>
            <a:off x="522009" y="3173077"/>
            <a:ext cx="1125000" cy="330900"/>
          </a:xfrm>
          <a:prstGeom prst="rect">
            <a:avLst/>
          </a:prstGeom>
          <a:noFill/>
          <a:ln>
            <a:noFill/>
          </a:ln>
        </p:spPr>
        <p:txBody>
          <a:bodyPr spcFirstLastPara="1" wrap="square" lIns="34275" tIns="34275" rIns="34275" bIns="3427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USACE</a:t>
            </a:r>
            <a:endParaRPr kumimoji="0"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pic>
        <p:nvPicPr>
          <p:cNvPr id="86" name="Google Shape;86;p19"/>
          <p:cNvPicPr preferRelativeResize="0"/>
          <p:nvPr/>
        </p:nvPicPr>
        <p:blipFill rotWithShape="1">
          <a:blip r:embed="rId8">
            <a:alphaModFix/>
          </a:blip>
          <a:srcRect l="8152" r="9826"/>
          <a:stretch/>
        </p:blipFill>
        <p:spPr>
          <a:xfrm>
            <a:off x="1241616" y="3570131"/>
            <a:ext cx="840659" cy="764438"/>
          </a:xfrm>
          <a:prstGeom prst="rect">
            <a:avLst/>
          </a:prstGeom>
          <a:noFill/>
          <a:ln>
            <a:noFill/>
          </a:ln>
        </p:spPr>
      </p:pic>
      <p:sp>
        <p:nvSpPr>
          <p:cNvPr id="87" name="Google Shape;87;p19"/>
          <p:cNvSpPr txBox="1"/>
          <p:nvPr/>
        </p:nvSpPr>
        <p:spPr>
          <a:xfrm>
            <a:off x="1093509" y="4258927"/>
            <a:ext cx="1125000" cy="330900"/>
          </a:xfrm>
          <a:prstGeom prst="rect">
            <a:avLst/>
          </a:prstGeom>
          <a:noFill/>
          <a:ln>
            <a:noFill/>
          </a:ln>
        </p:spPr>
        <p:txBody>
          <a:bodyPr spcFirstLastPara="1" wrap="square" lIns="34275" tIns="34275" rIns="34275" bIns="3427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USAF</a:t>
            </a:r>
            <a:endParaRPr kumimoji="0"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pic>
        <p:nvPicPr>
          <p:cNvPr id="88" name="Google Shape;88;p19"/>
          <p:cNvPicPr preferRelativeResize="0"/>
          <p:nvPr/>
        </p:nvPicPr>
        <p:blipFill rotWithShape="1">
          <a:blip r:embed="rId9">
            <a:alphaModFix/>
          </a:blip>
          <a:srcRect b="4970"/>
          <a:stretch/>
        </p:blipFill>
        <p:spPr>
          <a:xfrm>
            <a:off x="1485900" y="847725"/>
            <a:ext cx="6307200" cy="3037200"/>
          </a:xfrm>
          <a:prstGeom prst="roundRect">
            <a:avLst>
              <a:gd name="adj" fmla="val 46919"/>
            </a:avLst>
          </a:prstGeom>
          <a:noFill/>
          <a:ln>
            <a:noFill/>
          </a:ln>
        </p:spPr>
      </p:pic>
      <p:pic>
        <p:nvPicPr>
          <p:cNvPr id="89" name="Google Shape;89;p19" descr="Diagram&#10;&#10;Description automatically generated"/>
          <p:cNvPicPr preferRelativeResize="0"/>
          <p:nvPr/>
        </p:nvPicPr>
        <p:blipFill rotWithShape="1">
          <a:blip r:embed="rId10">
            <a:alphaModFix/>
          </a:blip>
          <a:srcRect l="31458" r="31211"/>
          <a:stretch/>
        </p:blipFill>
        <p:spPr>
          <a:xfrm>
            <a:off x="3826323" y="3274163"/>
            <a:ext cx="1591200" cy="1669200"/>
          </a:xfrm>
          <a:prstGeom prst="ellipse">
            <a:avLst/>
          </a:prstGeom>
          <a:noFill/>
          <a:ln>
            <a:noFill/>
          </a:ln>
        </p:spPr>
      </p:pic>
      <p:pic>
        <p:nvPicPr>
          <p:cNvPr id="90" name="Google Shape;90;p19"/>
          <p:cNvPicPr preferRelativeResize="0"/>
          <p:nvPr/>
        </p:nvPicPr>
        <p:blipFill>
          <a:blip r:embed="rId11">
            <a:alphaModFix/>
          </a:blip>
          <a:stretch>
            <a:fillRect/>
          </a:stretch>
        </p:blipFill>
        <p:spPr>
          <a:xfrm>
            <a:off x="2552728" y="3634915"/>
            <a:ext cx="939300" cy="947700"/>
          </a:xfrm>
          <a:prstGeom prst="ellipse">
            <a:avLst/>
          </a:prstGeom>
          <a:noFill/>
          <a:ln>
            <a:noFill/>
          </a:ln>
        </p:spPr>
      </p:pic>
      <p:sp>
        <p:nvSpPr>
          <p:cNvPr id="91" name="Google Shape;91;p19"/>
          <p:cNvSpPr txBox="1"/>
          <p:nvPr/>
        </p:nvSpPr>
        <p:spPr>
          <a:xfrm>
            <a:off x="2493684" y="4544677"/>
            <a:ext cx="1125000" cy="330900"/>
          </a:xfrm>
          <a:prstGeom prst="rect">
            <a:avLst/>
          </a:prstGeom>
          <a:noFill/>
          <a:ln>
            <a:noFill/>
          </a:ln>
        </p:spPr>
        <p:txBody>
          <a:bodyPr spcFirstLastPara="1" wrap="square" lIns="34275" tIns="34275" rIns="34275" bIns="3427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Navy</a:t>
            </a:r>
            <a:endParaRPr kumimoji="0"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pic>
        <p:nvPicPr>
          <p:cNvPr id="92" name="Google Shape;92;p19"/>
          <p:cNvPicPr preferRelativeResize="0"/>
          <p:nvPr/>
        </p:nvPicPr>
        <p:blipFill rotWithShape="1">
          <a:blip r:embed="rId12">
            <a:alphaModFix/>
          </a:blip>
          <a:srcRect l="18390" t="1424" r="18390" b="35812"/>
          <a:stretch/>
        </p:blipFill>
        <p:spPr>
          <a:xfrm>
            <a:off x="5796084" y="3665171"/>
            <a:ext cx="998700" cy="991200"/>
          </a:xfrm>
          <a:prstGeom prst="ellipse">
            <a:avLst/>
          </a:prstGeom>
          <a:noFill/>
          <a:ln>
            <a:noFill/>
          </a:ln>
        </p:spPr>
      </p:pic>
      <p:sp>
        <p:nvSpPr>
          <p:cNvPr id="93" name="Google Shape;93;p19"/>
          <p:cNvSpPr txBox="1"/>
          <p:nvPr/>
        </p:nvSpPr>
        <p:spPr>
          <a:xfrm>
            <a:off x="5597400" y="4573256"/>
            <a:ext cx="1439700" cy="330900"/>
          </a:xfrm>
          <a:prstGeom prst="rect">
            <a:avLst/>
          </a:prstGeom>
          <a:noFill/>
          <a:ln>
            <a:noFill/>
          </a:ln>
        </p:spPr>
        <p:txBody>
          <a:bodyPr spcFirstLastPara="1" wrap="square" lIns="34275" tIns="34275" rIns="34275" bIns="3427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USCG/FEMA</a:t>
            </a:r>
            <a:endParaRPr kumimoji="0"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94" name="Google Shape;94;p19"/>
          <p:cNvSpPr/>
          <p:nvPr/>
        </p:nvSpPr>
        <p:spPr>
          <a:xfrm>
            <a:off x="2352450" y="967625"/>
            <a:ext cx="3501175" cy="2064675"/>
          </a:xfrm>
          <a:custGeom>
            <a:avLst/>
            <a:gdLst/>
            <a:ahLst/>
            <a:cxnLst/>
            <a:rect l="l" t="t" r="r" b="b"/>
            <a:pathLst>
              <a:path w="140047" h="82587" extrusionOk="0">
                <a:moveTo>
                  <a:pt x="3699" y="21138"/>
                </a:moveTo>
                <a:lnTo>
                  <a:pt x="0" y="62000"/>
                </a:lnTo>
                <a:lnTo>
                  <a:pt x="32427" y="82587"/>
                </a:lnTo>
                <a:lnTo>
                  <a:pt x="89292" y="80757"/>
                </a:lnTo>
                <a:lnTo>
                  <a:pt x="107620" y="58798"/>
                </a:lnTo>
                <a:lnTo>
                  <a:pt x="136287" y="52393"/>
                </a:lnTo>
                <a:lnTo>
                  <a:pt x="140047" y="35923"/>
                </a:lnTo>
                <a:lnTo>
                  <a:pt x="131118" y="8474"/>
                </a:lnTo>
                <a:lnTo>
                  <a:pt x="129586" y="0"/>
                </a:lnTo>
                <a:lnTo>
                  <a:pt x="66329" y="610"/>
                </a:lnTo>
                <a:lnTo>
                  <a:pt x="43029" y="802"/>
                </a:lnTo>
                <a:close/>
              </a:path>
            </a:pathLst>
          </a:custGeom>
          <a:noFill/>
          <a:ln w="76200" cap="flat" cmpd="sng">
            <a:solidFill>
              <a:srgbClr val="FF0000"/>
            </a:solidFill>
            <a:prstDash val="solid"/>
            <a:round/>
            <a:headEnd type="none" w="med" len="med"/>
            <a:tailEnd type="none" w="med" len="med"/>
          </a:ln>
        </p:spPr>
      </p:sp>
    </p:spTree>
    <p:extLst>
      <p:ext uri="{BB962C8B-B14F-4D97-AF65-F5344CB8AC3E}">
        <p14:creationId xmlns:p14="http://schemas.microsoft.com/office/powerpoint/2010/main" val="80735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dirty="0">
                <a:solidFill>
                  <a:srgbClr val="003366"/>
                </a:solidFill>
                <a:latin typeface="Arial" panose="020B0604020202020204" pitchFamily="34" charset="0"/>
                <a:cs typeface="Arial" panose="020B0604020202020204" pitchFamily="34" charset="0"/>
              </a:rPr>
              <a:t>Applications in Alaska</a:t>
            </a:r>
          </a:p>
        </p:txBody>
      </p:sp>
      <p:sp>
        <p:nvSpPr>
          <p:cNvPr id="3" name="Content Placeholder 2"/>
          <p:cNvSpPr>
            <a:spLocks noGrp="1"/>
          </p:cNvSpPr>
          <p:nvPr>
            <p:ph idx="1"/>
          </p:nvPr>
        </p:nvSpPr>
        <p:spPr>
          <a:xfrm>
            <a:off x="790779" y="939998"/>
            <a:ext cx="7886700" cy="3263504"/>
          </a:xfrm>
        </p:spPr>
        <p:txBody>
          <a:bodyPr/>
          <a:lstStyle/>
          <a:p>
            <a:pPr algn="l"/>
            <a:r>
              <a:rPr sz="1800" dirty="0">
                <a:solidFill>
                  <a:srgbClr val="333333"/>
                </a:solidFill>
                <a:latin typeface="Arial" panose="020B0604020202020204" pitchFamily="34" charset="0"/>
                <a:cs typeface="Arial" panose="020B0604020202020204" pitchFamily="34" charset="0"/>
              </a:rPr>
              <a:t>Monitoring glaciers &amp; ice loss</a:t>
            </a:r>
          </a:p>
          <a:p>
            <a:pPr algn="l"/>
            <a:r>
              <a:rPr sz="1800" dirty="0">
                <a:solidFill>
                  <a:srgbClr val="333333"/>
                </a:solidFill>
                <a:latin typeface="Arial" panose="020B0604020202020204" pitchFamily="34" charset="0"/>
                <a:cs typeface="Arial" panose="020B0604020202020204" pitchFamily="34" charset="0"/>
              </a:rPr>
              <a:t>Sea-level rise &amp; coastal erosion studies</a:t>
            </a:r>
          </a:p>
          <a:p>
            <a:pPr algn="l"/>
            <a:r>
              <a:rPr sz="1800" dirty="0">
                <a:solidFill>
                  <a:srgbClr val="333333"/>
                </a:solidFill>
                <a:latin typeface="Arial" panose="020B0604020202020204" pitchFamily="34" charset="0"/>
                <a:cs typeface="Arial" panose="020B0604020202020204" pitchFamily="34" charset="0"/>
              </a:rPr>
              <a:t>Earthquake &amp; tectonic motion tracking</a:t>
            </a:r>
          </a:p>
          <a:p>
            <a:pPr algn="l"/>
            <a:r>
              <a:rPr sz="1800" dirty="0">
                <a:solidFill>
                  <a:srgbClr val="333333"/>
                </a:solidFill>
                <a:latin typeface="Arial" panose="020B0604020202020204" pitchFamily="34" charset="0"/>
                <a:cs typeface="Arial" panose="020B0604020202020204" pitchFamily="34" charset="0"/>
              </a:rPr>
              <a:t>Infrastructure planning (pipelines, roads, communities)</a:t>
            </a:r>
          </a:p>
          <a:p>
            <a:pPr algn="l"/>
            <a:r>
              <a:rPr sz="1800" dirty="0">
                <a:solidFill>
                  <a:srgbClr val="333333"/>
                </a:solidFill>
                <a:latin typeface="Arial" panose="020B0604020202020204" pitchFamily="34" charset="0"/>
                <a:cs typeface="Arial" panose="020B0604020202020204" pitchFamily="34" charset="0"/>
              </a:rPr>
              <a:t>Navigation for aviation &amp; shipping in the Arctic</a:t>
            </a:r>
          </a:p>
        </p:txBody>
      </p:sp>
      <p:pic>
        <p:nvPicPr>
          <p:cNvPr id="4" name="Google Shape;168;p4" descr="A boat in the water&#10;&#10;Description automatically generated">
            <a:extLst>
              <a:ext uri="{FF2B5EF4-FFF2-40B4-BE49-F238E27FC236}">
                <a16:creationId xmlns:a16="http://schemas.microsoft.com/office/drawing/2014/main" id="{B83B2732-FBE3-4B6C-A2A8-0634BD1D2799}"/>
              </a:ext>
            </a:extLst>
          </p:cNvPr>
          <p:cNvPicPr preferRelativeResize="0"/>
          <p:nvPr/>
        </p:nvPicPr>
        <p:blipFill rotWithShape="1">
          <a:blip r:embed="rId2">
            <a:alphaModFix/>
          </a:blip>
          <a:srcRect/>
          <a:stretch/>
        </p:blipFill>
        <p:spPr>
          <a:xfrm>
            <a:off x="940338" y="3197157"/>
            <a:ext cx="1686130" cy="1435566"/>
          </a:xfrm>
          <a:prstGeom prst="rect">
            <a:avLst/>
          </a:prstGeom>
          <a:noFill/>
          <a:ln>
            <a:noFill/>
          </a:ln>
        </p:spPr>
      </p:pic>
      <p:pic>
        <p:nvPicPr>
          <p:cNvPr id="5" name="Google Shape;169;p4" descr="A group of people on a boat in the water&#10;&#10;Description automatically generated">
            <a:extLst>
              <a:ext uri="{FF2B5EF4-FFF2-40B4-BE49-F238E27FC236}">
                <a16:creationId xmlns:a16="http://schemas.microsoft.com/office/drawing/2014/main" id="{59BE3CF8-7A0C-4E62-BE7E-4829FB6AD20F}"/>
              </a:ext>
            </a:extLst>
          </p:cNvPr>
          <p:cNvPicPr preferRelativeResize="0"/>
          <p:nvPr/>
        </p:nvPicPr>
        <p:blipFill rotWithShape="1">
          <a:blip r:embed="rId3">
            <a:alphaModFix/>
          </a:blip>
          <a:srcRect/>
          <a:stretch/>
        </p:blipFill>
        <p:spPr>
          <a:xfrm>
            <a:off x="2911169" y="3197158"/>
            <a:ext cx="1498704" cy="1414244"/>
          </a:xfrm>
          <a:prstGeom prst="rect">
            <a:avLst/>
          </a:prstGeom>
          <a:noFill/>
          <a:ln>
            <a:noFill/>
          </a:ln>
        </p:spPr>
      </p:pic>
      <p:pic>
        <p:nvPicPr>
          <p:cNvPr id="6" name="Google Shape;170;p4" descr="A person sitting on a rocky shore&#10;&#10;Description automatically generated">
            <a:extLst>
              <a:ext uri="{FF2B5EF4-FFF2-40B4-BE49-F238E27FC236}">
                <a16:creationId xmlns:a16="http://schemas.microsoft.com/office/drawing/2014/main" id="{A4A0EEED-10EC-4A05-ADEB-9E2FD213CA44}"/>
              </a:ext>
            </a:extLst>
          </p:cNvPr>
          <p:cNvPicPr preferRelativeResize="0"/>
          <p:nvPr/>
        </p:nvPicPr>
        <p:blipFill rotWithShape="1">
          <a:blip r:embed="rId4">
            <a:alphaModFix/>
          </a:blip>
          <a:srcRect/>
          <a:stretch/>
        </p:blipFill>
        <p:spPr>
          <a:xfrm>
            <a:off x="4820024" y="3197158"/>
            <a:ext cx="1574291" cy="1414244"/>
          </a:xfrm>
          <a:prstGeom prst="rect">
            <a:avLst/>
          </a:prstGeom>
          <a:noFill/>
          <a:ln>
            <a:noFill/>
          </a:ln>
        </p:spPr>
      </p:pic>
      <p:pic>
        <p:nvPicPr>
          <p:cNvPr id="7" name="Google Shape;171;p4" descr="A boat in the water&#10;&#10;Description automatically generated">
            <a:extLst>
              <a:ext uri="{FF2B5EF4-FFF2-40B4-BE49-F238E27FC236}">
                <a16:creationId xmlns:a16="http://schemas.microsoft.com/office/drawing/2014/main" id="{68BBF33A-FBE6-4958-8346-089646D1104B}"/>
              </a:ext>
            </a:extLst>
          </p:cNvPr>
          <p:cNvPicPr preferRelativeResize="0"/>
          <p:nvPr/>
        </p:nvPicPr>
        <p:blipFill rotWithShape="1">
          <a:blip r:embed="rId5">
            <a:alphaModFix/>
          </a:blip>
          <a:srcRect/>
          <a:stretch/>
        </p:blipFill>
        <p:spPr>
          <a:xfrm>
            <a:off x="6797981" y="3191669"/>
            <a:ext cx="1574291" cy="139292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dirty="0">
                <a:solidFill>
                  <a:srgbClr val="003366"/>
                </a:solidFill>
                <a:latin typeface="Arial" panose="020B0604020202020204" pitchFamily="34" charset="0"/>
                <a:cs typeface="Arial" panose="020B0604020202020204" pitchFamily="34" charset="0"/>
              </a:rPr>
              <a:t>Looking Forward</a:t>
            </a:r>
          </a:p>
        </p:txBody>
      </p:sp>
      <p:sp>
        <p:nvSpPr>
          <p:cNvPr id="3" name="Content Placeholder 2"/>
          <p:cNvSpPr>
            <a:spLocks noGrp="1"/>
          </p:cNvSpPr>
          <p:nvPr>
            <p:ph idx="1"/>
          </p:nvPr>
        </p:nvSpPr>
        <p:spPr>
          <a:xfrm>
            <a:off x="1138991" y="1172864"/>
            <a:ext cx="7886700" cy="3263504"/>
          </a:xfrm>
        </p:spPr>
        <p:txBody>
          <a:bodyPr>
            <a:normAutofit/>
          </a:bodyPr>
          <a:lstStyle/>
          <a:p>
            <a:pPr algn="l"/>
            <a:r>
              <a:rPr sz="2000" dirty="0">
                <a:solidFill>
                  <a:srgbClr val="333333"/>
                </a:solidFill>
                <a:latin typeface="Arial" panose="020B0604020202020204" pitchFamily="34" charset="0"/>
                <a:cs typeface="Arial" panose="020B0604020202020204" pitchFamily="34" charset="0"/>
              </a:rPr>
              <a:t>Improved satellite missions (GRACE-FO, SWOT, ICESat-2)</a:t>
            </a:r>
          </a:p>
          <a:p>
            <a:pPr algn="l"/>
            <a:r>
              <a:rPr sz="2000" dirty="0">
                <a:solidFill>
                  <a:srgbClr val="333333"/>
                </a:solidFill>
                <a:latin typeface="Arial" panose="020B0604020202020204" pitchFamily="34" charset="0"/>
                <a:cs typeface="Arial" panose="020B0604020202020204" pitchFamily="34" charset="0"/>
              </a:rPr>
              <a:t>Expanded GNSS networks in Alaska</a:t>
            </a:r>
          </a:p>
          <a:p>
            <a:pPr algn="l"/>
            <a:r>
              <a:rPr sz="2000" dirty="0">
                <a:solidFill>
                  <a:srgbClr val="333333"/>
                </a:solidFill>
                <a:latin typeface="Arial" panose="020B0604020202020204" pitchFamily="34" charset="0"/>
                <a:cs typeface="Arial" panose="020B0604020202020204" pitchFamily="34" charset="0"/>
              </a:rPr>
              <a:t>Integration of Indigenous knowledge with geodetic science</a:t>
            </a:r>
          </a:p>
          <a:p>
            <a:pPr algn="l"/>
            <a:r>
              <a:rPr sz="2000" dirty="0">
                <a:solidFill>
                  <a:srgbClr val="333333"/>
                </a:solidFill>
                <a:latin typeface="Arial" panose="020B0604020202020204" pitchFamily="34" charset="0"/>
                <a:cs typeface="Arial" panose="020B0604020202020204" pitchFamily="34" charset="0"/>
              </a:rPr>
              <a:t>Better models for sea-level rise and infrastructure adaptation</a:t>
            </a:r>
            <a:endParaRPr lang="en-US" sz="2000" dirty="0">
              <a:solidFill>
                <a:srgbClr val="333333"/>
              </a:solidFill>
              <a:latin typeface="Arial" panose="020B0604020202020204" pitchFamily="34" charset="0"/>
              <a:cs typeface="Arial" panose="020B0604020202020204" pitchFamily="34" charset="0"/>
            </a:endParaRPr>
          </a:p>
          <a:p>
            <a:pPr algn="l"/>
            <a:r>
              <a:rPr lang="en-US" sz="2000" dirty="0">
                <a:solidFill>
                  <a:srgbClr val="333333"/>
                </a:solidFill>
                <a:latin typeface="Arial" panose="020B0604020202020204" pitchFamily="34" charset="0"/>
                <a:cs typeface="Arial" panose="020B0604020202020204" pitchFamily="34" charset="0"/>
              </a:rPr>
              <a:t>Modernization of the National Spatial Reference System</a:t>
            </a:r>
          </a:p>
        </p:txBody>
      </p:sp>
      <p:pic>
        <p:nvPicPr>
          <p:cNvPr id="8" name="Picture 7">
            <a:extLst>
              <a:ext uri="{FF2B5EF4-FFF2-40B4-BE49-F238E27FC236}">
                <a16:creationId xmlns:a16="http://schemas.microsoft.com/office/drawing/2014/main" id="{983FD70A-E43C-41A7-ADC9-BC259E5DD79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079539" y="133940"/>
            <a:ext cx="864000" cy="722881"/>
          </a:xfrm>
          <a:prstGeom prst="rect">
            <a:avLst/>
          </a:prstGeom>
        </p:spPr>
      </p:pic>
      <p:pic>
        <p:nvPicPr>
          <p:cNvPr id="11" name="Picture 10">
            <a:extLst>
              <a:ext uri="{FF2B5EF4-FFF2-40B4-BE49-F238E27FC236}">
                <a16:creationId xmlns:a16="http://schemas.microsoft.com/office/drawing/2014/main" id="{0D0A8D1F-5834-4B72-9F49-E63AFA0EAAF5}"/>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4445000" y="210370"/>
            <a:ext cx="736600" cy="739669"/>
          </a:xfrm>
          <a:prstGeom prst="rect">
            <a:avLst/>
          </a:prstGeom>
        </p:spPr>
      </p:pic>
      <p:pic>
        <p:nvPicPr>
          <p:cNvPr id="14" name="Picture 13">
            <a:extLst>
              <a:ext uri="{FF2B5EF4-FFF2-40B4-BE49-F238E27FC236}">
                <a16:creationId xmlns:a16="http://schemas.microsoft.com/office/drawing/2014/main" id="{7C0BA069-C372-4482-8100-8F804AD2EFBF}"/>
              </a:ext>
            </a:extLst>
          </p:cNvPr>
          <p:cNvPicPr>
            <a:picLocks noChangeAspect="1"/>
          </p:cNvPicPr>
          <p:nvPr/>
        </p:nvPicPr>
        <p:blipFill>
          <a:blip r:embed="rId6"/>
          <a:stretch>
            <a:fillRect/>
          </a:stretch>
        </p:blipFill>
        <p:spPr>
          <a:xfrm>
            <a:off x="1512136" y="3398159"/>
            <a:ext cx="6602328" cy="1381199"/>
          </a:xfrm>
          <a:prstGeom prst="rect">
            <a:avLst/>
          </a:prstGeom>
        </p:spPr>
      </p:pic>
      <p:pic>
        <p:nvPicPr>
          <p:cNvPr id="16" name="Picture 15">
            <a:extLst>
              <a:ext uri="{FF2B5EF4-FFF2-40B4-BE49-F238E27FC236}">
                <a16:creationId xmlns:a16="http://schemas.microsoft.com/office/drawing/2014/main" id="{D657B6E3-15BE-4DC8-A43E-71CD5F064B8F}"/>
              </a:ext>
            </a:extLst>
          </p:cNvPr>
          <p:cNvPicPr>
            <a:picLocks noChangeAspect="1"/>
          </p:cNvPicPr>
          <p:nvPr/>
        </p:nvPicPr>
        <p:blipFill>
          <a:blip r:embed="rId7"/>
          <a:stretch>
            <a:fillRect/>
          </a:stretch>
        </p:blipFill>
        <p:spPr>
          <a:xfrm>
            <a:off x="5215539" y="383994"/>
            <a:ext cx="864000" cy="788870"/>
          </a:xfrm>
          <a:prstGeom prst="rect">
            <a:avLst/>
          </a:prstGeom>
        </p:spPr>
      </p:pic>
      <p:pic>
        <p:nvPicPr>
          <p:cNvPr id="18" name="Picture 17">
            <a:extLst>
              <a:ext uri="{FF2B5EF4-FFF2-40B4-BE49-F238E27FC236}">
                <a16:creationId xmlns:a16="http://schemas.microsoft.com/office/drawing/2014/main" id="{07B38F60-C9CC-402F-A356-6F710B7548BF}"/>
              </a:ext>
            </a:extLst>
          </p:cNvPr>
          <p:cNvPicPr>
            <a:picLocks noChangeAspect="1"/>
          </p:cNvPicPr>
          <p:nvPr/>
        </p:nvPicPr>
        <p:blipFill>
          <a:blip r:embed="rId8"/>
          <a:stretch>
            <a:fillRect/>
          </a:stretch>
        </p:blipFill>
        <p:spPr>
          <a:xfrm>
            <a:off x="6977478" y="203591"/>
            <a:ext cx="2572665" cy="956776"/>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003366"/>
                </a:solidFill>
                <a:latin typeface="Arial" panose="020B0604020202020204" pitchFamily="34" charset="0"/>
                <a:cs typeface="Arial" panose="020B0604020202020204" pitchFamily="34" charset="0"/>
              </a:rPr>
              <a:t>Geodesy in the Arctic:</a:t>
            </a:r>
            <a:br>
              <a:rPr lang="en-US" dirty="0">
                <a:solidFill>
                  <a:srgbClr val="003366"/>
                </a:solidFill>
                <a:latin typeface="Arial" panose="020B0604020202020204" pitchFamily="34" charset="0"/>
                <a:cs typeface="Arial" panose="020B0604020202020204" pitchFamily="34" charset="0"/>
              </a:rPr>
            </a:br>
            <a:r>
              <a:rPr lang="en-US" dirty="0">
                <a:solidFill>
                  <a:srgbClr val="003366"/>
                </a:solidFill>
                <a:latin typeface="Arial" panose="020B0604020202020204" pitchFamily="34" charset="0"/>
                <a:cs typeface="Arial" panose="020B0604020202020204" pitchFamily="34" charset="0"/>
              </a:rPr>
              <a:t>Principle Organizations </a:t>
            </a:r>
            <a:r>
              <a:rPr dirty="0">
                <a:solidFill>
                  <a:srgbClr val="003366"/>
                </a:solidFill>
                <a:latin typeface="Arial" panose="020B0604020202020204" pitchFamily="34" charset="0"/>
                <a:cs typeface="Arial" panose="020B0604020202020204" pitchFamily="34" charset="0"/>
              </a:rPr>
              <a:t>&amp; Projects</a:t>
            </a:r>
            <a:r>
              <a:rPr lang="en-US" dirty="0">
                <a:solidFill>
                  <a:srgbClr val="003366"/>
                </a:solidFill>
                <a:latin typeface="Arial" panose="020B0604020202020204" pitchFamily="34" charset="0"/>
                <a:cs typeface="Arial" panose="020B0604020202020204" pitchFamily="34" charset="0"/>
              </a:rPr>
              <a:t> in Alaska</a:t>
            </a:r>
            <a:endParaRPr dirty="0">
              <a:solidFill>
                <a:srgbClr val="003366"/>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759290" y="1047156"/>
            <a:ext cx="8300044" cy="3871977"/>
          </a:xfrm>
        </p:spPr>
        <p:txBody>
          <a:bodyPr>
            <a:normAutofit fontScale="32500" lnSpcReduction="20000"/>
          </a:bodyPr>
          <a:lstStyle/>
          <a:p>
            <a:pPr algn="l"/>
            <a:r>
              <a:rPr lang="en-US" sz="3400" dirty="0">
                <a:solidFill>
                  <a:srgbClr val="333333"/>
                </a:solidFill>
                <a:latin typeface="Arial" panose="020B0604020202020204" pitchFamily="34" charset="0"/>
                <a:cs typeface="Arial" panose="020B0604020202020204" pitchFamily="34" charset="0"/>
              </a:rPr>
              <a:t>NOAA’s National Ocean Service’s  </a:t>
            </a:r>
            <a:r>
              <a:rPr sz="3400" dirty="0">
                <a:solidFill>
                  <a:srgbClr val="333333"/>
                </a:solidFill>
                <a:latin typeface="Arial" panose="020B0604020202020204" pitchFamily="34" charset="0"/>
                <a:cs typeface="Arial" panose="020B0604020202020204" pitchFamily="34" charset="0"/>
              </a:rPr>
              <a:t>National Geodetic Survey (NGS)</a:t>
            </a:r>
            <a:r>
              <a:rPr lang="en-US" sz="3400" dirty="0">
                <a:solidFill>
                  <a:srgbClr val="333333"/>
                </a:solidFill>
                <a:latin typeface="Arial" panose="020B0604020202020204" pitchFamily="34" charset="0"/>
                <a:cs typeface="Arial" panose="020B0604020202020204" pitchFamily="34" charset="0"/>
              </a:rPr>
              <a:t>, Office of Coast Survey (OCS), Office of Coastal Management (OCM), and NOAA Center for Operational Oceanographic Products and Services (CO-OPS)</a:t>
            </a:r>
          </a:p>
          <a:p>
            <a:pPr algn="l"/>
            <a:r>
              <a:rPr lang="en-US" sz="3400" dirty="0">
                <a:solidFill>
                  <a:srgbClr val="333333"/>
                </a:solidFill>
                <a:latin typeface="Arial" panose="020B0604020202020204" pitchFamily="34" charset="0"/>
                <a:cs typeface="Arial" panose="020B0604020202020204" pitchFamily="34" charset="0"/>
              </a:rPr>
              <a:t>NOAA’s National Weather Service Alaska Region National Tsunami Warning Center,  Barrow Atmospheric Baseline Observatory Global Monitoring Laboratory</a:t>
            </a:r>
          </a:p>
          <a:p>
            <a:pPr algn="l"/>
            <a:r>
              <a:rPr lang="en-US" sz="3400" dirty="0">
                <a:solidFill>
                  <a:srgbClr val="333333"/>
                </a:solidFill>
                <a:latin typeface="Arial" panose="020B0604020202020204" pitchFamily="34" charset="0"/>
                <a:cs typeface="Arial" panose="020B0604020202020204" pitchFamily="34" charset="0"/>
              </a:rPr>
              <a:t>Alaska Water Level Monitoring Network :NOAA CO-OPS (NWLON, PORTS),  partnered with the Alaska Ocean Observing System (AOOS), Alaska Water Level Watch</a:t>
            </a:r>
          </a:p>
          <a:p>
            <a:pPr algn="l"/>
            <a:r>
              <a:rPr lang="en-US" sz="3400" dirty="0">
                <a:solidFill>
                  <a:srgbClr val="333333"/>
                </a:solidFill>
                <a:latin typeface="Arial" panose="020B0604020202020204" pitchFamily="34" charset="0"/>
                <a:cs typeface="Arial" panose="020B0604020202020204" pitchFamily="34" charset="0"/>
              </a:rPr>
              <a:t>Alaska Mapping Executive Committee (AMEC)</a:t>
            </a:r>
            <a:endParaRPr sz="3400" dirty="0">
              <a:solidFill>
                <a:srgbClr val="333333"/>
              </a:solidFill>
              <a:latin typeface="Arial" panose="020B0604020202020204" pitchFamily="34" charset="0"/>
              <a:cs typeface="Arial" panose="020B0604020202020204" pitchFamily="34" charset="0"/>
            </a:endParaRPr>
          </a:p>
          <a:p>
            <a:pPr algn="l"/>
            <a:r>
              <a:rPr sz="3400" dirty="0">
                <a:solidFill>
                  <a:srgbClr val="333333"/>
                </a:solidFill>
                <a:latin typeface="Arial" panose="020B0604020202020204" pitchFamily="34" charset="0"/>
                <a:cs typeface="Arial" panose="020B0604020202020204" pitchFamily="34" charset="0"/>
              </a:rPr>
              <a:t>EarthScope</a:t>
            </a:r>
            <a:r>
              <a:rPr lang="en-US" sz="3400" dirty="0">
                <a:solidFill>
                  <a:srgbClr val="333333"/>
                </a:solidFill>
                <a:latin typeface="Arial" panose="020B0604020202020204" pitchFamily="34" charset="0"/>
                <a:cs typeface="Arial" panose="020B0604020202020204" pitchFamily="34" charset="0"/>
              </a:rPr>
              <a:t> </a:t>
            </a:r>
            <a:r>
              <a:rPr sz="3400" dirty="0">
                <a:solidFill>
                  <a:srgbClr val="333333"/>
                </a:solidFill>
                <a:latin typeface="Arial" panose="020B0604020202020204" pitchFamily="34" charset="0"/>
                <a:cs typeface="Arial" panose="020B0604020202020204" pitchFamily="34" charset="0"/>
              </a:rPr>
              <a:t> </a:t>
            </a:r>
            <a:r>
              <a:rPr lang="en-US" sz="3400" dirty="0">
                <a:solidFill>
                  <a:srgbClr val="333333"/>
                </a:solidFill>
                <a:latin typeface="Arial" panose="020B0604020202020204" pitchFamily="34" charset="0"/>
                <a:cs typeface="Arial" panose="020B0604020202020204" pitchFamily="34" charset="0"/>
              </a:rPr>
              <a:t>Alaska </a:t>
            </a:r>
            <a:r>
              <a:rPr sz="3400" dirty="0">
                <a:solidFill>
                  <a:srgbClr val="333333"/>
                </a:solidFill>
                <a:latin typeface="Arial" panose="020B0604020202020204" pitchFamily="34" charset="0"/>
                <a:cs typeface="Arial" panose="020B0604020202020204" pitchFamily="34" charset="0"/>
              </a:rPr>
              <a:t>GPS</a:t>
            </a:r>
            <a:r>
              <a:rPr lang="en-US" sz="3400" dirty="0">
                <a:solidFill>
                  <a:srgbClr val="333333"/>
                </a:solidFill>
                <a:latin typeface="Arial" panose="020B0604020202020204" pitchFamily="34" charset="0"/>
                <a:cs typeface="Arial" panose="020B0604020202020204" pitchFamily="34" charset="0"/>
              </a:rPr>
              <a:t>/GNSS</a:t>
            </a:r>
            <a:r>
              <a:rPr sz="3400" dirty="0">
                <a:solidFill>
                  <a:srgbClr val="333333"/>
                </a:solidFill>
                <a:latin typeface="Arial" panose="020B0604020202020204" pitchFamily="34" charset="0"/>
                <a:cs typeface="Arial" panose="020B0604020202020204" pitchFamily="34" charset="0"/>
              </a:rPr>
              <a:t> </a:t>
            </a:r>
            <a:r>
              <a:rPr lang="en-US" sz="3400" dirty="0">
                <a:solidFill>
                  <a:srgbClr val="333333"/>
                </a:solidFill>
                <a:latin typeface="Arial" panose="020B0604020202020204" pitchFamily="34" charset="0"/>
                <a:cs typeface="Arial" panose="020B0604020202020204" pitchFamily="34" charset="0"/>
              </a:rPr>
              <a:t>Network</a:t>
            </a:r>
          </a:p>
          <a:p>
            <a:pPr algn="l"/>
            <a:r>
              <a:rPr lang="en-US" sz="3400" dirty="0">
                <a:solidFill>
                  <a:srgbClr val="333333"/>
                </a:solidFill>
                <a:latin typeface="Arial" panose="020B0604020202020204" pitchFamily="34" charset="0"/>
                <a:cs typeface="Arial" panose="020B0604020202020204" pitchFamily="34" charset="0"/>
              </a:rPr>
              <a:t>Alaska DNR/Alaska Dept. of Transportation Alaska Continuously Operating Real-time Network (ACORN)</a:t>
            </a:r>
            <a:endParaRPr sz="3400" dirty="0">
              <a:solidFill>
                <a:srgbClr val="333333"/>
              </a:solidFill>
              <a:latin typeface="Arial" panose="020B0604020202020204" pitchFamily="34" charset="0"/>
              <a:cs typeface="Arial" panose="020B0604020202020204" pitchFamily="34" charset="0"/>
            </a:endParaRPr>
          </a:p>
          <a:p>
            <a:pPr algn="l"/>
            <a:r>
              <a:rPr lang="en-US" sz="3400" dirty="0">
                <a:solidFill>
                  <a:srgbClr val="333333"/>
                </a:solidFill>
                <a:latin typeface="Arial" panose="020B0604020202020204" pitchFamily="34" charset="0"/>
                <a:cs typeface="Arial" panose="020B0604020202020204" pitchFamily="34" charset="0"/>
              </a:rPr>
              <a:t>Alaska DNR Alaska Geospatial Office</a:t>
            </a:r>
          </a:p>
          <a:p>
            <a:r>
              <a:rPr lang="en-US" sz="3400" dirty="0">
                <a:solidFill>
                  <a:srgbClr val="333333"/>
                </a:solidFill>
                <a:latin typeface="Arial" panose="020B0604020202020204" pitchFamily="34" charset="0"/>
                <a:cs typeface="Arial" panose="020B0604020202020204" pitchFamily="34" charset="0"/>
              </a:rPr>
              <a:t>NASA’s Arctic Boreal Vulnerability Experiment (</a:t>
            </a:r>
            <a:r>
              <a:rPr lang="en-US" sz="3400" dirty="0" err="1">
                <a:solidFill>
                  <a:srgbClr val="333333"/>
                </a:solidFill>
                <a:latin typeface="Arial" panose="020B0604020202020204" pitchFamily="34" charset="0"/>
                <a:cs typeface="Arial" panose="020B0604020202020204" pitchFamily="34" charset="0"/>
              </a:rPr>
              <a:t>ABoVE</a:t>
            </a:r>
            <a:r>
              <a:rPr lang="en-US" sz="3400" dirty="0">
                <a:solidFill>
                  <a:srgbClr val="333333"/>
                </a:solidFill>
                <a:latin typeface="Arial" panose="020B0604020202020204" pitchFamily="34" charset="0"/>
                <a:cs typeface="Arial" panose="020B0604020202020204" pitchFamily="34" charset="0"/>
              </a:rPr>
              <a:t>), NASA SAR Alaska Satellite Facility at UAF</a:t>
            </a:r>
          </a:p>
          <a:p>
            <a:r>
              <a:rPr lang="en-US" sz="3400" dirty="0">
                <a:solidFill>
                  <a:srgbClr val="333333"/>
                </a:solidFill>
                <a:latin typeface="Arial" panose="020B0604020202020204" pitchFamily="34" charset="0"/>
                <a:cs typeface="Arial" panose="020B0604020202020204" pitchFamily="34" charset="0"/>
              </a:rPr>
              <a:t>University of Alaska Fairbanks Poker Flat Research Range NASA AWESOME Mission, Aurora studies</a:t>
            </a:r>
          </a:p>
          <a:p>
            <a:r>
              <a:rPr lang="en-US" sz="3400" dirty="0">
                <a:solidFill>
                  <a:srgbClr val="333333"/>
                </a:solidFill>
                <a:latin typeface="Arial" panose="020B0604020202020204" pitchFamily="34" charset="0"/>
                <a:cs typeface="Arial" panose="020B0604020202020204" pitchFamily="34" charset="0"/>
              </a:rPr>
              <a:t>JOA Surveys LLC </a:t>
            </a:r>
          </a:p>
          <a:p>
            <a:pPr algn="l"/>
            <a:r>
              <a:rPr lang="en-US" sz="3400" dirty="0">
                <a:solidFill>
                  <a:srgbClr val="333333"/>
                </a:solidFill>
                <a:latin typeface="Arial" panose="020B0604020202020204" pitchFamily="34" charset="0"/>
                <a:cs typeface="Arial" panose="020B0604020202020204" pitchFamily="34" charset="0"/>
              </a:rPr>
              <a:t>U.S. Department of the Interior’s Bureau of Land Management, National Park Service Alaska Region</a:t>
            </a:r>
          </a:p>
          <a:p>
            <a:pPr algn="l"/>
            <a:r>
              <a:rPr lang="en-US" sz="3400" dirty="0">
                <a:solidFill>
                  <a:srgbClr val="333333"/>
                </a:solidFill>
                <a:latin typeface="Arial" panose="020B0604020202020204" pitchFamily="34" charset="0"/>
                <a:cs typeface="Arial" panose="020B0604020202020204" pitchFamily="34" charset="0"/>
              </a:rPr>
              <a:t>Federal Aviation Administration</a:t>
            </a:r>
          </a:p>
          <a:p>
            <a:pPr algn="l"/>
            <a:r>
              <a:rPr lang="en-US" sz="3400" dirty="0">
                <a:solidFill>
                  <a:srgbClr val="333333"/>
                </a:solidFill>
                <a:latin typeface="Arial" panose="020B0604020202020204" pitchFamily="34" charset="0"/>
                <a:cs typeface="Arial" panose="020B0604020202020204" pitchFamily="34" charset="0"/>
              </a:rPr>
              <a:t>Alaska State Professional Land Surveyors</a:t>
            </a:r>
          </a:p>
          <a:p>
            <a:pPr algn="l"/>
            <a:r>
              <a:rPr lang="en-US" sz="3400" dirty="0">
                <a:solidFill>
                  <a:srgbClr val="333333"/>
                </a:solidFill>
                <a:latin typeface="Arial" panose="020B0604020202020204" pitchFamily="34" charset="0"/>
                <a:cs typeface="Arial" panose="020B0604020202020204" pitchFamily="34" charset="0"/>
              </a:rPr>
              <a:t>University of Alaska Fairbanks Geophysical Institute</a:t>
            </a:r>
          </a:p>
          <a:p>
            <a:pPr algn="l"/>
            <a:r>
              <a:rPr lang="en-US" sz="3400" dirty="0">
                <a:solidFill>
                  <a:srgbClr val="333333"/>
                </a:solidFill>
                <a:latin typeface="Arial" panose="020B0604020202020204" pitchFamily="34" charset="0"/>
                <a:cs typeface="Arial" panose="020B0604020202020204" pitchFamily="34" charset="0"/>
              </a:rPr>
              <a:t>University of Alaska Anchorage Geomatics Department</a:t>
            </a:r>
          </a:p>
          <a:p>
            <a:pPr algn="l"/>
            <a:endParaRPr sz="1800" dirty="0">
              <a:solidFill>
                <a:srgbClr val="333333"/>
              </a:solidFill>
              <a:latin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dirty="0">
                <a:solidFill>
                  <a:srgbClr val="003366"/>
                </a:solidFill>
                <a:latin typeface="+mn-lt"/>
              </a:rPr>
              <a:t>Why </a:t>
            </a:r>
            <a:r>
              <a:rPr dirty="0">
                <a:latin typeface="+mn-lt"/>
              </a:rPr>
              <a:t>the</a:t>
            </a:r>
            <a:r>
              <a:rPr dirty="0">
                <a:solidFill>
                  <a:srgbClr val="003366"/>
                </a:solidFill>
                <a:latin typeface="+mn-lt"/>
              </a:rPr>
              <a:t> Arctic Matters</a:t>
            </a:r>
          </a:p>
        </p:txBody>
      </p:sp>
      <p:sp>
        <p:nvSpPr>
          <p:cNvPr id="4" name="Text Placeholder 3">
            <a:extLst>
              <a:ext uri="{FF2B5EF4-FFF2-40B4-BE49-F238E27FC236}">
                <a16:creationId xmlns:a16="http://schemas.microsoft.com/office/drawing/2014/main" id="{5420BD06-02DB-4155-BBE7-191A0549A2F9}"/>
              </a:ext>
            </a:extLst>
          </p:cNvPr>
          <p:cNvSpPr>
            <a:spLocks noGrp="1"/>
          </p:cNvSpPr>
          <p:nvPr>
            <p:ph type="body" idx="1"/>
          </p:nvPr>
        </p:nvSpPr>
        <p:spPr>
          <a:xfrm>
            <a:off x="601217" y="1055464"/>
            <a:ext cx="8332325" cy="3263504"/>
          </a:xfrm>
        </p:spPr>
        <p:txBody>
          <a:bodyPr/>
          <a:lstStyle/>
          <a:p>
            <a:pPr marL="457200" marR="0" lvl="0" indent="-381000" algn="l" defTabSz="914400" rtl="0" eaLnBrk="1" fontAlgn="auto" latinLnBrk="0" hangingPunct="1">
              <a:lnSpc>
                <a:spcPct val="90000"/>
              </a:lnSpc>
              <a:spcBef>
                <a:spcPts val="800"/>
              </a:spcBef>
              <a:spcAft>
                <a:spcPts val="0"/>
              </a:spcAft>
              <a:buClr>
                <a:srgbClr val="4B8320"/>
              </a:buClr>
              <a:buSzPts val="2400"/>
              <a:buFont typeface="Arial"/>
              <a:buChar char="•"/>
              <a:tabLst/>
              <a:defRPr/>
            </a:pPr>
            <a:r>
              <a:rPr kumimoji="0" lang="en-US" sz="1800" b="0" i="0" u="none" strike="noStrike" kern="0" cap="none" spc="0" normalizeH="0" baseline="0" noProof="0" dirty="0">
                <a:ln>
                  <a:noFill/>
                </a:ln>
                <a:solidFill>
                  <a:srgbClr val="333333"/>
                </a:solidFill>
                <a:effectLst/>
                <a:uLnTx/>
                <a:uFillTx/>
                <a:latin typeface="+mn-lt"/>
                <a:cs typeface="Arial"/>
                <a:sym typeface="Arial"/>
              </a:rPr>
              <a:t>Rapid environmental change → melting ice, permafrost thaw, sea-level rise</a:t>
            </a:r>
          </a:p>
          <a:p>
            <a:pPr marL="457200" marR="0" lvl="0" indent="-381000" algn="l" defTabSz="914400" rtl="0" eaLnBrk="1" fontAlgn="auto" latinLnBrk="0" hangingPunct="1">
              <a:lnSpc>
                <a:spcPct val="90000"/>
              </a:lnSpc>
              <a:spcBef>
                <a:spcPts val="800"/>
              </a:spcBef>
              <a:spcAft>
                <a:spcPts val="0"/>
              </a:spcAft>
              <a:buClr>
                <a:srgbClr val="4B8320"/>
              </a:buClr>
              <a:buSzPts val="2400"/>
              <a:buFont typeface="Arial"/>
              <a:buChar char="•"/>
              <a:tabLst/>
              <a:defRPr/>
            </a:pPr>
            <a:r>
              <a:rPr kumimoji="0" lang="en-US" sz="1800" b="0" i="0" u="none" strike="noStrike" kern="0" cap="none" spc="0" normalizeH="0" baseline="0" noProof="0" dirty="0">
                <a:ln>
                  <a:noFill/>
                </a:ln>
                <a:solidFill>
                  <a:srgbClr val="333333"/>
                </a:solidFill>
                <a:effectLst/>
                <a:uLnTx/>
                <a:uFillTx/>
                <a:latin typeface="+mn-lt"/>
                <a:cs typeface="Arial"/>
                <a:sym typeface="Arial"/>
              </a:rPr>
              <a:t>Strategic importance: shipping routes, natural resources, defense</a:t>
            </a:r>
          </a:p>
          <a:p>
            <a:pPr marL="457200" marR="0" lvl="0" indent="-381000" algn="l" defTabSz="914400" rtl="0" eaLnBrk="1" fontAlgn="auto" latinLnBrk="0" hangingPunct="1">
              <a:lnSpc>
                <a:spcPct val="90000"/>
              </a:lnSpc>
              <a:spcBef>
                <a:spcPts val="800"/>
              </a:spcBef>
              <a:spcAft>
                <a:spcPts val="0"/>
              </a:spcAft>
              <a:buClr>
                <a:srgbClr val="4B8320"/>
              </a:buClr>
              <a:buSzPts val="2400"/>
              <a:buFont typeface="Arial"/>
              <a:buChar char="•"/>
              <a:tabLst/>
              <a:defRPr/>
            </a:pPr>
            <a:r>
              <a:rPr kumimoji="0" lang="en-US" sz="1800" b="0" i="0" u="none" strike="noStrike" kern="0" cap="none" spc="0" normalizeH="0" baseline="0" noProof="0" dirty="0">
                <a:ln>
                  <a:noFill/>
                </a:ln>
                <a:solidFill>
                  <a:srgbClr val="333333"/>
                </a:solidFill>
                <a:effectLst/>
                <a:uLnTx/>
                <a:uFillTx/>
                <a:latin typeface="+mn-lt"/>
                <a:cs typeface="Arial"/>
                <a:sym typeface="Arial"/>
              </a:rPr>
              <a:t>Sensitive region for geodetic monitoring</a:t>
            </a:r>
          </a:p>
          <a:p>
            <a:endParaRPr lang="en-US" dirty="0"/>
          </a:p>
        </p:txBody>
      </p:sp>
      <p:pic>
        <p:nvPicPr>
          <p:cNvPr id="7" name="Picture 6">
            <a:extLst>
              <a:ext uri="{FF2B5EF4-FFF2-40B4-BE49-F238E27FC236}">
                <a16:creationId xmlns:a16="http://schemas.microsoft.com/office/drawing/2014/main" id="{BA50D8F4-FFC6-4BC6-AF04-E33951A30C21}"/>
              </a:ext>
            </a:extLst>
          </p:cNvPr>
          <p:cNvPicPr>
            <a:picLocks noChangeAspect="1"/>
          </p:cNvPicPr>
          <p:nvPr/>
        </p:nvPicPr>
        <p:blipFill>
          <a:blip r:embed="rId2"/>
          <a:stretch>
            <a:fillRect/>
          </a:stretch>
        </p:blipFill>
        <p:spPr>
          <a:xfrm>
            <a:off x="763363" y="1081405"/>
            <a:ext cx="5450606" cy="3263504"/>
          </a:xfrm>
          <a:prstGeom prst="rect">
            <a:avLst/>
          </a:prstGeom>
        </p:spPr>
      </p:pic>
      <p:sp>
        <p:nvSpPr>
          <p:cNvPr id="9" name="TextBox 8">
            <a:extLst>
              <a:ext uri="{FF2B5EF4-FFF2-40B4-BE49-F238E27FC236}">
                <a16:creationId xmlns:a16="http://schemas.microsoft.com/office/drawing/2014/main" id="{C8E87B58-66EA-4310-B087-59FFF4104D7B}"/>
              </a:ext>
            </a:extLst>
          </p:cNvPr>
          <p:cNvSpPr txBox="1"/>
          <p:nvPr/>
        </p:nvSpPr>
        <p:spPr>
          <a:xfrm>
            <a:off x="903786" y="4235671"/>
            <a:ext cx="4556125" cy="261610"/>
          </a:xfrm>
          <a:prstGeom prst="rect">
            <a:avLst/>
          </a:prstGeom>
          <a:noFill/>
        </p:spPr>
        <p:txBody>
          <a:bodyPr wrap="square">
            <a:spAutoFit/>
          </a:bodyPr>
          <a:lstStyle/>
          <a:p>
            <a:r>
              <a:rPr lang="pt-BR" sz="1100" dirty="0">
                <a:latin typeface="Times New Roman" panose="02020603050405020304" pitchFamily="18" charset="0"/>
                <a:cs typeface="Times New Roman" panose="02020603050405020304" pitchFamily="18" charset="0"/>
              </a:rPr>
              <a:t>Creel et al, PNAS 2024 Vol. 121 No. 50 e2409411121</a:t>
            </a:r>
            <a:endParaRPr lang="en-US" sz="1100" dirty="0">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52EC1E16-FE40-4E27-9820-88498D3485E2}"/>
              </a:ext>
            </a:extLst>
          </p:cNvPr>
          <p:cNvPicPr>
            <a:picLocks noChangeAspect="1"/>
          </p:cNvPicPr>
          <p:nvPr/>
        </p:nvPicPr>
        <p:blipFill>
          <a:blip r:embed="rId3"/>
          <a:stretch>
            <a:fillRect/>
          </a:stretch>
        </p:blipFill>
        <p:spPr>
          <a:xfrm>
            <a:off x="5901422" y="2024742"/>
            <a:ext cx="2479215" cy="2650853"/>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4" name="Google Shape;234;p29" title="Leica.png"/>
          <p:cNvPicPr preferRelativeResize="0"/>
          <p:nvPr/>
        </p:nvPicPr>
        <p:blipFill>
          <a:blip r:embed="rId3">
            <a:alphaModFix/>
          </a:blip>
          <a:stretch>
            <a:fillRect/>
          </a:stretch>
        </p:blipFill>
        <p:spPr>
          <a:xfrm>
            <a:off x="7871700" y="2094547"/>
            <a:ext cx="1144449" cy="742450"/>
          </a:xfrm>
          <a:prstGeom prst="rect">
            <a:avLst/>
          </a:prstGeom>
          <a:noFill/>
          <a:ln>
            <a:noFill/>
          </a:ln>
        </p:spPr>
      </p:pic>
      <p:pic>
        <p:nvPicPr>
          <p:cNvPr id="235" name="Google Shape;235;p29" title="NV5.jpeg"/>
          <p:cNvPicPr preferRelativeResize="0"/>
          <p:nvPr/>
        </p:nvPicPr>
        <p:blipFill>
          <a:blip r:embed="rId4">
            <a:alphaModFix/>
          </a:blip>
          <a:stretch>
            <a:fillRect/>
          </a:stretch>
        </p:blipFill>
        <p:spPr>
          <a:xfrm>
            <a:off x="1931300" y="2952775"/>
            <a:ext cx="1144500" cy="683400"/>
          </a:xfrm>
          <a:prstGeom prst="ellipse">
            <a:avLst/>
          </a:prstGeom>
          <a:noFill/>
          <a:ln>
            <a:noFill/>
          </a:ln>
        </p:spPr>
      </p:pic>
      <p:pic>
        <p:nvPicPr>
          <p:cNvPr id="236" name="Google Shape;236;p29" title="Autodesk.png"/>
          <p:cNvPicPr preferRelativeResize="0"/>
          <p:nvPr/>
        </p:nvPicPr>
        <p:blipFill rotWithShape="1">
          <a:blip r:embed="rId5">
            <a:alphaModFix/>
          </a:blip>
          <a:srcRect l="10631" t="13298" r="10148" b="15318"/>
          <a:stretch/>
        </p:blipFill>
        <p:spPr>
          <a:xfrm>
            <a:off x="270650" y="1446775"/>
            <a:ext cx="2017250" cy="527425"/>
          </a:xfrm>
          <a:prstGeom prst="rect">
            <a:avLst/>
          </a:prstGeom>
          <a:noFill/>
          <a:ln>
            <a:noFill/>
          </a:ln>
        </p:spPr>
      </p:pic>
      <p:pic>
        <p:nvPicPr>
          <p:cNvPr id="237" name="Google Shape;237;p29" title="Bluemarble.png"/>
          <p:cNvPicPr preferRelativeResize="0"/>
          <p:nvPr/>
        </p:nvPicPr>
        <p:blipFill rotWithShape="1">
          <a:blip r:embed="rId6">
            <a:alphaModFix/>
          </a:blip>
          <a:srcRect t="19270" b="15340"/>
          <a:stretch/>
        </p:blipFill>
        <p:spPr>
          <a:xfrm>
            <a:off x="2468550" y="1424700"/>
            <a:ext cx="1883720" cy="683400"/>
          </a:xfrm>
          <a:prstGeom prst="rect">
            <a:avLst/>
          </a:prstGeom>
          <a:noFill/>
          <a:ln>
            <a:noFill/>
          </a:ln>
        </p:spPr>
      </p:pic>
      <p:pic>
        <p:nvPicPr>
          <p:cNvPr id="238" name="Google Shape;238;p29" title="Cansel.jfif"/>
          <p:cNvPicPr preferRelativeResize="0"/>
          <p:nvPr/>
        </p:nvPicPr>
        <p:blipFill>
          <a:blip r:embed="rId7">
            <a:alphaModFix/>
          </a:blip>
          <a:stretch>
            <a:fillRect/>
          </a:stretch>
        </p:blipFill>
        <p:spPr>
          <a:xfrm>
            <a:off x="4677450" y="1447800"/>
            <a:ext cx="1883725" cy="683400"/>
          </a:xfrm>
          <a:prstGeom prst="rect">
            <a:avLst/>
          </a:prstGeom>
          <a:noFill/>
          <a:ln>
            <a:noFill/>
          </a:ln>
        </p:spPr>
      </p:pic>
      <p:pic>
        <p:nvPicPr>
          <p:cNvPr id="239" name="Google Shape;239;p29" title="dewberry.jfif"/>
          <p:cNvPicPr preferRelativeResize="0"/>
          <p:nvPr/>
        </p:nvPicPr>
        <p:blipFill>
          <a:blip r:embed="rId8">
            <a:alphaModFix/>
          </a:blip>
          <a:stretch>
            <a:fillRect/>
          </a:stretch>
        </p:blipFill>
        <p:spPr>
          <a:xfrm>
            <a:off x="6745200" y="1603600"/>
            <a:ext cx="1980425" cy="371800"/>
          </a:xfrm>
          <a:prstGeom prst="rect">
            <a:avLst/>
          </a:prstGeom>
          <a:noFill/>
          <a:ln>
            <a:noFill/>
          </a:ln>
        </p:spPr>
      </p:pic>
      <p:pic>
        <p:nvPicPr>
          <p:cNvPr id="240" name="Google Shape;240;p29" title="ESRI.jfif"/>
          <p:cNvPicPr preferRelativeResize="0"/>
          <p:nvPr/>
        </p:nvPicPr>
        <p:blipFill>
          <a:blip r:embed="rId9">
            <a:alphaModFix/>
          </a:blip>
          <a:stretch>
            <a:fillRect/>
          </a:stretch>
        </p:blipFill>
        <p:spPr>
          <a:xfrm>
            <a:off x="258750" y="2053206"/>
            <a:ext cx="1455750" cy="625700"/>
          </a:xfrm>
          <a:prstGeom prst="rect">
            <a:avLst/>
          </a:prstGeom>
          <a:noFill/>
          <a:ln>
            <a:noFill/>
          </a:ln>
        </p:spPr>
      </p:pic>
      <p:pic>
        <p:nvPicPr>
          <p:cNvPr id="241" name="Google Shape;241;p29" title="Fugro.png"/>
          <p:cNvPicPr preferRelativeResize="0"/>
          <p:nvPr/>
        </p:nvPicPr>
        <p:blipFill>
          <a:blip r:embed="rId10">
            <a:alphaModFix/>
          </a:blip>
          <a:stretch>
            <a:fillRect/>
          </a:stretch>
        </p:blipFill>
        <p:spPr>
          <a:xfrm>
            <a:off x="2046550" y="1985812"/>
            <a:ext cx="1270075" cy="959950"/>
          </a:xfrm>
          <a:prstGeom prst="rect">
            <a:avLst/>
          </a:prstGeom>
          <a:noFill/>
          <a:ln>
            <a:noFill/>
          </a:ln>
        </p:spPr>
      </p:pic>
      <p:pic>
        <p:nvPicPr>
          <p:cNvPr id="242" name="Google Shape;242;p29" title="Hexagon.png"/>
          <p:cNvPicPr preferRelativeResize="0"/>
          <p:nvPr/>
        </p:nvPicPr>
        <p:blipFill>
          <a:blip r:embed="rId11">
            <a:alphaModFix/>
          </a:blip>
          <a:stretch>
            <a:fillRect/>
          </a:stretch>
        </p:blipFill>
        <p:spPr>
          <a:xfrm>
            <a:off x="3706500" y="2184312"/>
            <a:ext cx="2017257" cy="625700"/>
          </a:xfrm>
          <a:prstGeom prst="rect">
            <a:avLst/>
          </a:prstGeom>
          <a:noFill/>
          <a:ln>
            <a:noFill/>
          </a:ln>
        </p:spPr>
      </p:pic>
      <p:pic>
        <p:nvPicPr>
          <p:cNvPr id="243" name="Google Shape;243;p29" title="Hobu.png"/>
          <p:cNvPicPr preferRelativeResize="0"/>
          <p:nvPr/>
        </p:nvPicPr>
        <p:blipFill>
          <a:blip r:embed="rId12">
            <a:alphaModFix/>
          </a:blip>
          <a:stretch>
            <a:fillRect/>
          </a:stretch>
        </p:blipFill>
        <p:spPr>
          <a:xfrm>
            <a:off x="6014327" y="2269113"/>
            <a:ext cx="1566800" cy="448725"/>
          </a:xfrm>
          <a:prstGeom prst="rect">
            <a:avLst/>
          </a:prstGeom>
          <a:noFill/>
          <a:ln>
            <a:noFill/>
          </a:ln>
        </p:spPr>
      </p:pic>
      <p:pic>
        <p:nvPicPr>
          <p:cNvPr id="244" name="Google Shape;244;p29" title="Look.ai.jfif"/>
          <p:cNvPicPr preferRelativeResize="0"/>
          <p:nvPr/>
        </p:nvPicPr>
        <p:blipFill rotWithShape="1">
          <a:blip r:embed="rId13">
            <a:alphaModFix/>
          </a:blip>
          <a:srcRect t="29701" b="32317"/>
          <a:stretch/>
        </p:blipFill>
        <p:spPr>
          <a:xfrm>
            <a:off x="245325" y="3011550"/>
            <a:ext cx="1388400" cy="527400"/>
          </a:xfrm>
          <a:prstGeom prst="ellipse">
            <a:avLst/>
          </a:prstGeom>
          <a:noFill/>
          <a:ln>
            <a:noFill/>
          </a:ln>
        </p:spPr>
      </p:pic>
      <p:pic>
        <p:nvPicPr>
          <p:cNvPr id="245" name="Google Shape;245;p29" title="Sanborn.jfif"/>
          <p:cNvPicPr preferRelativeResize="0"/>
          <p:nvPr/>
        </p:nvPicPr>
        <p:blipFill>
          <a:blip r:embed="rId14">
            <a:alphaModFix/>
          </a:blip>
          <a:stretch>
            <a:fillRect/>
          </a:stretch>
        </p:blipFill>
        <p:spPr>
          <a:xfrm>
            <a:off x="653475" y="3795600"/>
            <a:ext cx="1702475" cy="625800"/>
          </a:xfrm>
          <a:prstGeom prst="rect">
            <a:avLst/>
          </a:prstGeom>
          <a:noFill/>
          <a:ln>
            <a:noFill/>
          </a:ln>
        </p:spPr>
      </p:pic>
      <p:pic>
        <p:nvPicPr>
          <p:cNvPr id="246" name="Google Shape;246;p29" title="Shell.png"/>
          <p:cNvPicPr preferRelativeResize="0"/>
          <p:nvPr/>
        </p:nvPicPr>
        <p:blipFill rotWithShape="1">
          <a:blip r:embed="rId15">
            <a:alphaModFix/>
          </a:blip>
          <a:srcRect l="21913" r="19180"/>
          <a:stretch/>
        </p:blipFill>
        <p:spPr>
          <a:xfrm>
            <a:off x="2914100" y="3659250"/>
            <a:ext cx="840225" cy="845175"/>
          </a:xfrm>
          <a:prstGeom prst="rect">
            <a:avLst/>
          </a:prstGeom>
          <a:noFill/>
          <a:ln>
            <a:noFill/>
          </a:ln>
        </p:spPr>
      </p:pic>
      <p:pic>
        <p:nvPicPr>
          <p:cNvPr id="247" name="Google Shape;247;p29" title="Trimble.png"/>
          <p:cNvPicPr preferRelativeResize="0"/>
          <p:nvPr/>
        </p:nvPicPr>
        <p:blipFill rotWithShape="1">
          <a:blip r:embed="rId16">
            <a:alphaModFix/>
          </a:blip>
          <a:srcRect t="18933" b="23953"/>
          <a:stretch/>
        </p:blipFill>
        <p:spPr>
          <a:xfrm>
            <a:off x="4207725" y="3818125"/>
            <a:ext cx="1647300" cy="527426"/>
          </a:xfrm>
          <a:prstGeom prst="rect">
            <a:avLst/>
          </a:prstGeom>
          <a:noFill/>
          <a:ln>
            <a:noFill/>
          </a:ln>
        </p:spPr>
      </p:pic>
      <p:pic>
        <p:nvPicPr>
          <p:cNvPr id="248" name="Google Shape;248;p29" title="Woolpert-logo.jpg"/>
          <p:cNvPicPr preferRelativeResize="0"/>
          <p:nvPr/>
        </p:nvPicPr>
        <p:blipFill>
          <a:blip r:embed="rId17">
            <a:alphaModFix/>
          </a:blip>
          <a:stretch>
            <a:fillRect/>
          </a:stretch>
        </p:blipFill>
        <p:spPr>
          <a:xfrm>
            <a:off x="6216525" y="3769899"/>
            <a:ext cx="2145976" cy="625801"/>
          </a:xfrm>
          <a:prstGeom prst="rect">
            <a:avLst/>
          </a:prstGeom>
          <a:noFill/>
          <a:ln>
            <a:noFill/>
          </a:ln>
        </p:spPr>
      </p:pic>
      <p:pic>
        <p:nvPicPr>
          <p:cNvPr id="249" name="Google Shape;249;p29" title="PROJ.png"/>
          <p:cNvPicPr preferRelativeResize="0"/>
          <p:nvPr/>
        </p:nvPicPr>
        <p:blipFill>
          <a:blip r:embed="rId18">
            <a:alphaModFix/>
          </a:blip>
          <a:stretch>
            <a:fillRect/>
          </a:stretch>
        </p:blipFill>
        <p:spPr>
          <a:xfrm>
            <a:off x="3415100" y="3085011"/>
            <a:ext cx="1144450" cy="371789"/>
          </a:xfrm>
          <a:prstGeom prst="rect">
            <a:avLst/>
          </a:prstGeom>
          <a:noFill/>
          <a:ln>
            <a:noFill/>
          </a:ln>
        </p:spPr>
      </p:pic>
      <p:pic>
        <p:nvPicPr>
          <p:cNvPr id="250" name="Google Shape;250;p29" title="SmartnetNA.png"/>
          <p:cNvPicPr preferRelativeResize="0"/>
          <p:nvPr/>
        </p:nvPicPr>
        <p:blipFill>
          <a:blip r:embed="rId19">
            <a:alphaModFix/>
          </a:blip>
          <a:stretch>
            <a:fillRect/>
          </a:stretch>
        </p:blipFill>
        <p:spPr>
          <a:xfrm>
            <a:off x="4815499" y="3017148"/>
            <a:ext cx="2017250" cy="529641"/>
          </a:xfrm>
          <a:prstGeom prst="rect">
            <a:avLst/>
          </a:prstGeom>
          <a:noFill/>
          <a:ln>
            <a:noFill/>
          </a:ln>
        </p:spPr>
      </p:pic>
      <p:pic>
        <p:nvPicPr>
          <p:cNvPr id="251" name="Google Shape;251;p29" title="Towill.jfif"/>
          <p:cNvPicPr preferRelativeResize="0"/>
          <p:nvPr/>
        </p:nvPicPr>
        <p:blipFill>
          <a:blip r:embed="rId20">
            <a:alphaModFix/>
          </a:blip>
          <a:stretch>
            <a:fillRect/>
          </a:stretch>
        </p:blipFill>
        <p:spPr>
          <a:xfrm>
            <a:off x="6973738" y="3033538"/>
            <a:ext cx="2017250" cy="508968"/>
          </a:xfrm>
          <a:prstGeom prst="rect">
            <a:avLst/>
          </a:prstGeom>
          <a:noFill/>
          <a:ln>
            <a:noFill/>
          </a:ln>
        </p:spPr>
      </p:pic>
      <p:sp>
        <p:nvSpPr>
          <p:cNvPr id="2" name="Title 1">
            <a:extLst>
              <a:ext uri="{FF2B5EF4-FFF2-40B4-BE49-F238E27FC236}">
                <a16:creationId xmlns:a16="http://schemas.microsoft.com/office/drawing/2014/main" id="{7F3DC3FD-2D2F-44EE-AB7B-0E5487DBC4D2}"/>
              </a:ext>
            </a:extLst>
          </p:cNvPr>
          <p:cNvSpPr>
            <a:spLocks noGrp="1"/>
          </p:cNvSpPr>
          <p:nvPr>
            <p:ph type="title"/>
          </p:nvPr>
        </p:nvSpPr>
        <p:spPr/>
        <p:txBody>
          <a:bodyPr/>
          <a:lstStyle/>
          <a:p>
            <a:r>
              <a:rPr lang="en-US" dirty="0"/>
              <a:t>Working with industry</a:t>
            </a:r>
          </a:p>
        </p:txBody>
      </p:sp>
    </p:spTree>
    <p:extLst>
      <p:ext uri="{BB962C8B-B14F-4D97-AF65-F5344CB8AC3E}">
        <p14:creationId xmlns:p14="http://schemas.microsoft.com/office/powerpoint/2010/main" val="34013667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2239" y="105931"/>
            <a:ext cx="7045469" cy="774953"/>
          </a:xfrm>
        </p:spPr>
        <p:txBody>
          <a:bodyPr>
            <a:normAutofit/>
          </a:bodyPr>
          <a:lstStyle/>
          <a:p>
            <a:r>
              <a:rPr dirty="0">
                <a:solidFill>
                  <a:srgbClr val="003366"/>
                </a:solidFill>
                <a:latin typeface="Arial" panose="020B0604020202020204" pitchFamily="34" charset="0"/>
                <a:cs typeface="Arial" panose="020B0604020202020204" pitchFamily="34" charset="0"/>
              </a:rPr>
              <a:t>Conclusion</a:t>
            </a:r>
          </a:p>
        </p:txBody>
      </p:sp>
      <p:sp>
        <p:nvSpPr>
          <p:cNvPr id="3" name="Content Placeholder 2"/>
          <p:cNvSpPr>
            <a:spLocks noGrp="1"/>
          </p:cNvSpPr>
          <p:nvPr>
            <p:ph idx="1"/>
          </p:nvPr>
        </p:nvSpPr>
        <p:spPr>
          <a:xfrm>
            <a:off x="1011623" y="692144"/>
            <a:ext cx="7886700" cy="3263504"/>
          </a:xfrm>
        </p:spPr>
        <p:txBody>
          <a:bodyPr>
            <a:normAutofit/>
          </a:bodyPr>
          <a:lstStyle/>
          <a:p>
            <a:pPr algn="l"/>
            <a:r>
              <a:rPr sz="2000" dirty="0">
                <a:solidFill>
                  <a:srgbClr val="333333"/>
                </a:solidFill>
                <a:latin typeface="Arial" panose="020B0604020202020204" pitchFamily="34" charset="0"/>
                <a:cs typeface="Arial" panose="020B0604020202020204" pitchFamily="34" charset="0"/>
              </a:rPr>
              <a:t>Geodesy is vital to understanding Arctic change</a:t>
            </a:r>
          </a:p>
          <a:p>
            <a:pPr algn="l"/>
            <a:r>
              <a:rPr sz="2000" dirty="0">
                <a:solidFill>
                  <a:srgbClr val="333333"/>
                </a:solidFill>
                <a:latin typeface="Arial" panose="020B0604020202020204" pitchFamily="34" charset="0"/>
                <a:cs typeface="Arial" panose="020B0604020202020204" pitchFamily="34" charset="0"/>
              </a:rPr>
              <a:t>Alaska is a critical location for U.S. Arctic geodesy</a:t>
            </a:r>
          </a:p>
          <a:p>
            <a:pPr algn="l"/>
            <a:r>
              <a:rPr sz="2000" dirty="0">
                <a:solidFill>
                  <a:srgbClr val="333333"/>
                </a:solidFill>
                <a:latin typeface="Arial" panose="020B0604020202020204" pitchFamily="34" charset="0"/>
                <a:cs typeface="Arial" panose="020B0604020202020204" pitchFamily="34" charset="0"/>
              </a:rPr>
              <a:t>Data supports navigation, hazard monitoring, </a:t>
            </a:r>
            <a:endParaRPr lang="en-US" sz="2000" dirty="0">
              <a:solidFill>
                <a:srgbClr val="333333"/>
              </a:solidFill>
              <a:latin typeface="Arial" panose="020B0604020202020204" pitchFamily="34" charset="0"/>
              <a:cs typeface="Arial" panose="020B0604020202020204" pitchFamily="34" charset="0"/>
            </a:endParaRPr>
          </a:p>
          <a:p>
            <a:pPr algn="l"/>
            <a:r>
              <a:rPr sz="2000" dirty="0">
                <a:solidFill>
                  <a:srgbClr val="333333"/>
                </a:solidFill>
                <a:latin typeface="Arial" panose="020B0604020202020204" pitchFamily="34" charset="0"/>
                <a:cs typeface="Arial" panose="020B0604020202020204" pitchFamily="34" charset="0"/>
              </a:rPr>
              <a:t>climate research, and planning</a:t>
            </a:r>
          </a:p>
        </p:txBody>
      </p:sp>
      <p:pic>
        <p:nvPicPr>
          <p:cNvPr id="5" name="Picture 4">
            <a:extLst>
              <a:ext uri="{FF2B5EF4-FFF2-40B4-BE49-F238E27FC236}">
                <a16:creationId xmlns:a16="http://schemas.microsoft.com/office/drawing/2014/main" id="{15346C40-2A73-4D2C-91E4-C990E4E47B3F}"/>
              </a:ext>
            </a:extLst>
          </p:cNvPr>
          <p:cNvPicPr>
            <a:picLocks noChangeAspect="1"/>
          </p:cNvPicPr>
          <p:nvPr/>
        </p:nvPicPr>
        <p:blipFill>
          <a:blip r:embed="rId2"/>
          <a:stretch>
            <a:fillRect/>
          </a:stretch>
        </p:blipFill>
        <p:spPr>
          <a:xfrm rot="5400000">
            <a:off x="6723870" y="2964902"/>
            <a:ext cx="2033009" cy="1524757"/>
          </a:xfrm>
          <a:prstGeom prst="rect">
            <a:avLst/>
          </a:prstGeom>
        </p:spPr>
      </p:pic>
      <p:pic>
        <p:nvPicPr>
          <p:cNvPr id="7" name="Picture 6">
            <a:extLst>
              <a:ext uri="{FF2B5EF4-FFF2-40B4-BE49-F238E27FC236}">
                <a16:creationId xmlns:a16="http://schemas.microsoft.com/office/drawing/2014/main" id="{8027CBC5-4841-4C6C-89AA-09890C65353E}"/>
              </a:ext>
            </a:extLst>
          </p:cNvPr>
          <p:cNvPicPr>
            <a:picLocks noChangeAspect="1"/>
          </p:cNvPicPr>
          <p:nvPr/>
        </p:nvPicPr>
        <p:blipFill>
          <a:blip r:embed="rId3"/>
          <a:stretch>
            <a:fillRect/>
          </a:stretch>
        </p:blipFill>
        <p:spPr>
          <a:xfrm>
            <a:off x="3258470" y="2631196"/>
            <a:ext cx="1696504" cy="2101983"/>
          </a:xfrm>
          <a:prstGeom prst="rect">
            <a:avLst/>
          </a:prstGeom>
        </p:spPr>
      </p:pic>
      <p:pic>
        <p:nvPicPr>
          <p:cNvPr id="9" name="Picture 8">
            <a:extLst>
              <a:ext uri="{FF2B5EF4-FFF2-40B4-BE49-F238E27FC236}">
                <a16:creationId xmlns:a16="http://schemas.microsoft.com/office/drawing/2014/main" id="{518390A0-E822-437A-BE26-871BF81F9B7E}"/>
              </a:ext>
            </a:extLst>
          </p:cNvPr>
          <p:cNvPicPr>
            <a:picLocks noChangeAspect="1"/>
          </p:cNvPicPr>
          <p:nvPr/>
        </p:nvPicPr>
        <p:blipFill>
          <a:blip r:embed="rId4"/>
          <a:stretch>
            <a:fillRect/>
          </a:stretch>
        </p:blipFill>
        <p:spPr>
          <a:xfrm rot="5400000">
            <a:off x="1268023" y="2984362"/>
            <a:ext cx="2112589" cy="1406256"/>
          </a:xfrm>
          <a:prstGeom prst="rect">
            <a:avLst/>
          </a:prstGeom>
        </p:spPr>
      </p:pic>
      <p:pic>
        <p:nvPicPr>
          <p:cNvPr id="11" name="Picture 10">
            <a:extLst>
              <a:ext uri="{FF2B5EF4-FFF2-40B4-BE49-F238E27FC236}">
                <a16:creationId xmlns:a16="http://schemas.microsoft.com/office/drawing/2014/main" id="{CE38FC91-7B7A-4C47-8157-3A1D5CFCF94C}"/>
              </a:ext>
            </a:extLst>
          </p:cNvPr>
          <p:cNvPicPr>
            <a:picLocks noChangeAspect="1"/>
          </p:cNvPicPr>
          <p:nvPr/>
        </p:nvPicPr>
        <p:blipFill>
          <a:blip r:embed="rId5"/>
          <a:stretch>
            <a:fillRect/>
          </a:stretch>
        </p:blipFill>
        <p:spPr>
          <a:xfrm rot="5400000">
            <a:off x="4903653" y="2893944"/>
            <a:ext cx="2101982" cy="1576487"/>
          </a:xfrm>
          <a:prstGeom prst="rect">
            <a:avLst/>
          </a:prstGeom>
        </p:spPr>
      </p:pic>
      <p:pic>
        <p:nvPicPr>
          <p:cNvPr id="13" name="Picture 12">
            <a:extLst>
              <a:ext uri="{FF2B5EF4-FFF2-40B4-BE49-F238E27FC236}">
                <a16:creationId xmlns:a16="http://schemas.microsoft.com/office/drawing/2014/main" id="{8DA22B81-7CB3-4302-B175-EA0A62469E6C}"/>
              </a:ext>
            </a:extLst>
          </p:cNvPr>
          <p:cNvPicPr>
            <a:picLocks noChangeAspect="1"/>
          </p:cNvPicPr>
          <p:nvPr/>
        </p:nvPicPr>
        <p:blipFill>
          <a:blip r:embed="rId6"/>
          <a:stretch>
            <a:fillRect/>
          </a:stretch>
        </p:blipFill>
        <p:spPr>
          <a:xfrm rot="5400000">
            <a:off x="7125646" y="1060982"/>
            <a:ext cx="1440784" cy="1080588"/>
          </a:xfrm>
          <a:prstGeom prst="rect">
            <a:avLst/>
          </a:prstGeom>
        </p:spPr>
      </p:pic>
      <p:pic>
        <p:nvPicPr>
          <p:cNvPr id="15" name="Picture 14">
            <a:extLst>
              <a:ext uri="{FF2B5EF4-FFF2-40B4-BE49-F238E27FC236}">
                <a16:creationId xmlns:a16="http://schemas.microsoft.com/office/drawing/2014/main" id="{5C3768E9-AF64-4651-98DC-3900DD8792F0}"/>
              </a:ext>
            </a:extLst>
          </p:cNvPr>
          <p:cNvPicPr>
            <a:picLocks noChangeAspect="1"/>
          </p:cNvPicPr>
          <p:nvPr/>
        </p:nvPicPr>
        <p:blipFill>
          <a:blip r:embed="rId7"/>
          <a:stretch>
            <a:fillRect/>
          </a:stretch>
        </p:blipFill>
        <p:spPr>
          <a:xfrm>
            <a:off x="107004" y="2631195"/>
            <a:ext cx="1367559" cy="210198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82"/>
          <p:cNvSpPr txBox="1">
            <a:spLocks noGrp="1"/>
          </p:cNvSpPr>
          <p:nvPr>
            <p:ph type="title"/>
          </p:nvPr>
        </p:nvSpPr>
        <p:spPr>
          <a:prstGeom prst="rect">
            <a:avLst/>
          </a:prstGeom>
          <a:noFill/>
          <a:ln>
            <a:noFill/>
          </a:ln>
        </p:spPr>
        <p:txBody>
          <a:bodyPr spcFirstLastPara="1" wrap="square" lIns="51427" tIns="25706" rIns="51427" bIns="25706" anchor="ctr" anchorCtr="0">
            <a:noAutofit/>
          </a:bodyPr>
          <a:lstStyle/>
          <a:p>
            <a:r>
              <a:rPr lang="en" sz="1800" dirty="0">
                <a:latin typeface="Times New Roman"/>
                <a:ea typeface="Times New Roman"/>
                <a:cs typeface="Times New Roman"/>
                <a:sym typeface="Times New Roman"/>
              </a:rPr>
              <a:t>         </a:t>
            </a:r>
            <a:r>
              <a:rPr lang="en" dirty="0">
                <a:latin typeface="+mn-lt"/>
                <a:ea typeface="Times New Roman"/>
                <a:cs typeface="Times New Roman"/>
                <a:sym typeface="Times New Roman"/>
              </a:rPr>
              <a:t> </a:t>
            </a:r>
            <a:br>
              <a:rPr lang="en" dirty="0">
                <a:latin typeface="+mn-lt"/>
                <a:ea typeface="Times New Roman"/>
                <a:cs typeface="Times New Roman"/>
                <a:sym typeface="Times New Roman"/>
              </a:rPr>
            </a:br>
            <a:br>
              <a:rPr lang="en" dirty="0">
                <a:latin typeface="+mn-lt"/>
                <a:ea typeface="Times New Roman"/>
                <a:cs typeface="Times New Roman"/>
                <a:sym typeface="Times New Roman"/>
              </a:rPr>
            </a:br>
            <a:r>
              <a:rPr lang="en" dirty="0">
                <a:latin typeface="+mn-lt"/>
                <a:ea typeface="Times New Roman"/>
                <a:cs typeface="Times New Roman"/>
                <a:sym typeface="Times New Roman"/>
              </a:rPr>
              <a:t>Alaska’s Role : US Arctic Gateway</a:t>
            </a:r>
            <a:br>
              <a:rPr lang="en" sz="2100" u="sng" dirty="0">
                <a:latin typeface="Times New Roman"/>
                <a:ea typeface="Times New Roman"/>
                <a:cs typeface="Times New Roman"/>
                <a:sym typeface="Times New Roman"/>
              </a:rPr>
            </a:br>
            <a:br>
              <a:rPr lang="en" sz="2100" u="sng" dirty="0">
                <a:latin typeface="Times New Roman"/>
                <a:ea typeface="Times New Roman"/>
                <a:cs typeface="Times New Roman"/>
                <a:sym typeface="Times New Roman"/>
              </a:rPr>
            </a:br>
            <a:endParaRPr sz="2025" dirty="0"/>
          </a:p>
        </p:txBody>
      </p:sp>
      <p:sp>
        <p:nvSpPr>
          <p:cNvPr id="2" name="Text Placeholder 1">
            <a:extLst>
              <a:ext uri="{FF2B5EF4-FFF2-40B4-BE49-F238E27FC236}">
                <a16:creationId xmlns:a16="http://schemas.microsoft.com/office/drawing/2014/main" id="{47AECE27-5065-49DC-963B-235C443E81BC}"/>
              </a:ext>
            </a:extLst>
          </p:cNvPr>
          <p:cNvSpPr>
            <a:spLocks noGrp="1"/>
          </p:cNvSpPr>
          <p:nvPr>
            <p:ph type="body" idx="1"/>
          </p:nvPr>
        </p:nvSpPr>
        <p:spPr>
          <a:xfrm>
            <a:off x="1154351" y="1031991"/>
            <a:ext cx="7845892" cy="3804801"/>
          </a:xfrm>
        </p:spPr>
        <p:txBody>
          <a:bodyPr>
            <a:normAutofit/>
          </a:bodyPr>
          <a:lstStyle/>
          <a:p>
            <a:pPr marL="95250" indent="0">
              <a:buNone/>
            </a:pPr>
            <a:r>
              <a:rPr lang="en-US" sz="1800" dirty="0"/>
              <a:t>The Setting: Active Plate Boundary, </a:t>
            </a:r>
          </a:p>
          <a:p>
            <a:pPr marL="95250" indent="0">
              <a:buNone/>
            </a:pPr>
            <a:r>
              <a:rPr lang="en-US" sz="1800" dirty="0"/>
              <a:t>Glacial Retreat, Isostatic Rebound  </a:t>
            </a:r>
          </a:p>
          <a:p>
            <a:pPr marL="95250" indent="0">
              <a:buNone/>
            </a:pPr>
            <a:r>
              <a:rPr lang="en-US" sz="1800" dirty="0"/>
              <a:t>Periodic Strain Release</a:t>
            </a:r>
          </a:p>
          <a:p>
            <a:pPr marL="95250" indent="0" algn="l">
              <a:buNone/>
            </a:pPr>
            <a:endParaRPr lang="en-US" sz="1600" dirty="0">
              <a:solidFill>
                <a:srgbClr val="333333"/>
              </a:solidFill>
              <a:latin typeface="Arial" panose="020B0604020202020204" pitchFamily="34" charset="0"/>
              <a:cs typeface="Arial" panose="020B0604020202020204" pitchFamily="34" charset="0"/>
            </a:endParaRPr>
          </a:p>
          <a:p>
            <a:pPr algn="l"/>
            <a:r>
              <a:rPr lang="en-US" sz="1600" dirty="0">
                <a:solidFill>
                  <a:srgbClr val="333333"/>
                </a:solidFill>
                <a:latin typeface="Arial" panose="020B0604020202020204" pitchFamily="34" charset="0"/>
                <a:cs typeface="Arial" panose="020B0604020202020204" pitchFamily="34" charset="0"/>
              </a:rPr>
              <a:t>Unique geophysical setting: </a:t>
            </a:r>
          </a:p>
          <a:p>
            <a:pPr marL="95250" indent="0" algn="l">
              <a:buNone/>
            </a:pPr>
            <a:r>
              <a:rPr lang="en-US" sz="1600" dirty="0">
                <a:solidFill>
                  <a:srgbClr val="333333"/>
                </a:solidFill>
                <a:latin typeface="Arial" panose="020B0604020202020204" pitchFamily="34" charset="0"/>
                <a:cs typeface="Arial" panose="020B0604020202020204" pitchFamily="34" charset="0"/>
              </a:rPr>
              <a:t>      tectonics, glaciers, permafrost, </a:t>
            </a:r>
          </a:p>
          <a:p>
            <a:pPr marL="95250" indent="0" algn="l">
              <a:buNone/>
            </a:pPr>
            <a:r>
              <a:rPr lang="en-US" sz="1600" dirty="0">
                <a:solidFill>
                  <a:srgbClr val="333333"/>
                </a:solidFill>
                <a:latin typeface="Arial" panose="020B0604020202020204" pitchFamily="34" charset="0"/>
                <a:cs typeface="Arial" panose="020B0604020202020204" pitchFamily="34" charset="0"/>
              </a:rPr>
              <a:t>      33,904 miles of coastline</a:t>
            </a:r>
          </a:p>
          <a:p>
            <a:pPr marL="95250" indent="0" algn="l">
              <a:buNone/>
            </a:pPr>
            <a:endParaRPr lang="en-US" sz="1600" dirty="0">
              <a:solidFill>
                <a:srgbClr val="333333"/>
              </a:solidFill>
              <a:latin typeface="Arial" panose="020B0604020202020204" pitchFamily="34" charset="0"/>
              <a:cs typeface="Arial" panose="020B0604020202020204" pitchFamily="34" charset="0"/>
            </a:endParaRPr>
          </a:p>
          <a:p>
            <a:pPr algn="l"/>
            <a:r>
              <a:rPr lang="en-US" sz="1600" dirty="0">
                <a:solidFill>
                  <a:srgbClr val="333333"/>
                </a:solidFill>
                <a:latin typeface="Arial" panose="020B0604020202020204" pitchFamily="34" charset="0"/>
                <a:cs typeface="Arial" panose="020B0604020202020204" pitchFamily="34" charset="0"/>
              </a:rPr>
              <a:t>Key site for geodetic observations </a:t>
            </a:r>
          </a:p>
          <a:p>
            <a:pPr marL="95250" indent="0" algn="l">
              <a:buNone/>
            </a:pPr>
            <a:r>
              <a:rPr lang="en-US" sz="1600" dirty="0">
                <a:solidFill>
                  <a:srgbClr val="333333"/>
                </a:solidFill>
                <a:latin typeface="Arial" panose="020B0604020202020204" pitchFamily="34" charset="0"/>
                <a:cs typeface="Arial" panose="020B0604020202020204" pitchFamily="34" charset="0"/>
              </a:rPr>
              <a:t>      and Arctic research</a:t>
            </a:r>
          </a:p>
          <a:p>
            <a:pPr marL="95250" indent="0">
              <a:buNone/>
            </a:pPr>
            <a:endParaRPr lang="en-US" dirty="0"/>
          </a:p>
        </p:txBody>
      </p:sp>
      <p:sp>
        <p:nvSpPr>
          <p:cNvPr id="91" name="Google Shape;91;p82"/>
          <p:cNvSpPr txBox="1">
            <a:spLocks noGrp="1"/>
          </p:cNvSpPr>
          <p:nvPr>
            <p:ph type="sldNum" idx="12"/>
          </p:nvPr>
        </p:nvSpPr>
        <p:spPr>
          <a:prstGeom prst="rect">
            <a:avLst/>
          </a:prstGeom>
          <a:noFill/>
          <a:ln>
            <a:noFill/>
          </a:ln>
        </p:spPr>
        <p:txBody>
          <a:bodyPr spcFirstLastPara="1" wrap="square" lIns="51427" tIns="25706" rIns="51427" bIns="25706" anchor="ctr" anchorCtr="0">
            <a:noAutofit/>
          </a:bodyPr>
          <a:lstStyle/>
          <a:p>
            <a:pPr defTabSz="514350">
              <a:defRPr/>
            </a:pPr>
            <a:fld id="{00000000-1234-1234-1234-123412341234}" type="slidenum">
              <a:rPr lang="en" kern="0"/>
              <a:pPr defTabSz="514350">
                <a:defRPr/>
              </a:pPr>
              <a:t>4</a:t>
            </a:fld>
            <a:endParaRPr kern="0" dirty="0"/>
          </a:p>
        </p:txBody>
      </p:sp>
      <p:pic>
        <p:nvPicPr>
          <p:cNvPr id="5" name="Picture 4" descr="A plane flying over a glacier&#10;&#10;Description automatically generated">
            <a:extLst>
              <a:ext uri="{FF2B5EF4-FFF2-40B4-BE49-F238E27FC236}">
                <a16:creationId xmlns:a16="http://schemas.microsoft.com/office/drawing/2014/main" id="{44E7D4E2-F6D3-89F4-A25B-F7EB40A45D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836" y="1218540"/>
            <a:ext cx="2473001" cy="1642227"/>
          </a:xfrm>
          <a:prstGeom prst="rect">
            <a:avLst/>
          </a:prstGeom>
        </p:spPr>
      </p:pic>
      <p:pic>
        <p:nvPicPr>
          <p:cNvPr id="7" name="Picture 6" descr="A map of the earthquake in alaska&#10;&#10;Description automatically generated">
            <a:extLst>
              <a:ext uri="{FF2B5EF4-FFF2-40B4-BE49-F238E27FC236}">
                <a16:creationId xmlns:a16="http://schemas.microsoft.com/office/drawing/2014/main" id="{B82042A9-A0FF-012A-44F7-B6B7C798BB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2837" y="2934392"/>
            <a:ext cx="2618061" cy="1721914"/>
          </a:xfrm>
          <a:prstGeom prst="rect">
            <a:avLst/>
          </a:prstGeom>
        </p:spPr>
      </p:pic>
    </p:spTree>
    <p:extLst>
      <p:ext uri="{BB962C8B-B14F-4D97-AF65-F5344CB8AC3E}">
        <p14:creationId xmlns:p14="http://schemas.microsoft.com/office/powerpoint/2010/main" val="27330895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2449" y="76930"/>
            <a:ext cx="7045469" cy="774953"/>
          </a:xfrm>
        </p:spPr>
        <p:txBody>
          <a:bodyPr>
            <a:normAutofit/>
          </a:bodyPr>
          <a:lstStyle/>
          <a:p>
            <a:r>
              <a:rPr dirty="0">
                <a:latin typeface="+mn-lt"/>
              </a:rPr>
              <a:t>Tools</a:t>
            </a:r>
            <a:r>
              <a:rPr dirty="0">
                <a:solidFill>
                  <a:srgbClr val="003366"/>
                </a:solidFill>
                <a:latin typeface="+mn-lt"/>
              </a:rPr>
              <a:t> &amp; Techniques in Arctic Geodesy</a:t>
            </a:r>
          </a:p>
        </p:txBody>
      </p:sp>
      <p:sp>
        <p:nvSpPr>
          <p:cNvPr id="3" name="Content Placeholder 2"/>
          <p:cNvSpPr>
            <a:spLocks noGrp="1"/>
          </p:cNvSpPr>
          <p:nvPr>
            <p:ph idx="1"/>
          </p:nvPr>
        </p:nvSpPr>
        <p:spPr>
          <a:xfrm>
            <a:off x="945633" y="865691"/>
            <a:ext cx="4019550" cy="3318355"/>
          </a:xfrm>
        </p:spPr>
        <p:txBody>
          <a:bodyPr/>
          <a:lstStyle/>
          <a:p>
            <a:pPr algn="l"/>
            <a:r>
              <a:rPr sz="1800" dirty="0">
                <a:solidFill>
                  <a:srgbClr val="333333"/>
                </a:solidFill>
                <a:latin typeface="+mn-lt"/>
              </a:rPr>
              <a:t>GNSS (Global Navigation Satellite Systems)</a:t>
            </a:r>
          </a:p>
          <a:p>
            <a:pPr algn="l"/>
            <a:r>
              <a:rPr sz="1800" dirty="0">
                <a:solidFill>
                  <a:srgbClr val="333333"/>
                </a:solidFill>
                <a:latin typeface="+mn-lt"/>
              </a:rPr>
              <a:t>Gravimetry (absolute &amp; relative gravity measurements)</a:t>
            </a:r>
          </a:p>
          <a:p>
            <a:pPr algn="l"/>
            <a:r>
              <a:rPr sz="1800" dirty="0">
                <a:solidFill>
                  <a:srgbClr val="333333"/>
                </a:solidFill>
                <a:latin typeface="+mn-lt"/>
              </a:rPr>
              <a:t>Remote sensing (satellite altimetry, InSAR, LiDAR)</a:t>
            </a:r>
          </a:p>
          <a:p>
            <a:pPr algn="l"/>
            <a:r>
              <a:rPr sz="1800" dirty="0">
                <a:solidFill>
                  <a:srgbClr val="333333"/>
                </a:solidFill>
                <a:latin typeface="+mn-lt"/>
              </a:rPr>
              <a:t>Tide gauges &amp; sea-level monitoring</a:t>
            </a:r>
          </a:p>
        </p:txBody>
      </p:sp>
      <p:pic>
        <p:nvPicPr>
          <p:cNvPr id="6" name="Google Shape;190;p91" descr="A large satellite dish on a cloudy day&#10;&#10;Description automatically generated">
            <a:extLst>
              <a:ext uri="{FF2B5EF4-FFF2-40B4-BE49-F238E27FC236}">
                <a16:creationId xmlns:a16="http://schemas.microsoft.com/office/drawing/2014/main" id="{794BBF39-ACF2-4593-896D-761F019F28FB}"/>
              </a:ext>
            </a:extLst>
          </p:cNvPr>
          <p:cNvPicPr preferRelativeResize="0"/>
          <p:nvPr/>
        </p:nvPicPr>
        <p:blipFill rotWithShape="1">
          <a:blip r:embed="rId3">
            <a:alphaModFix/>
          </a:blip>
          <a:srcRect/>
          <a:stretch/>
        </p:blipFill>
        <p:spPr>
          <a:xfrm>
            <a:off x="6443089" y="994576"/>
            <a:ext cx="1184359" cy="1579145"/>
          </a:xfrm>
          <a:prstGeom prst="rect">
            <a:avLst/>
          </a:prstGeom>
          <a:noFill/>
          <a:ln>
            <a:solidFill>
              <a:schemeClr val="bg2"/>
            </a:solidFill>
          </a:ln>
        </p:spPr>
      </p:pic>
      <p:pic>
        <p:nvPicPr>
          <p:cNvPr id="7" name="Google Shape;186;p27">
            <a:extLst>
              <a:ext uri="{FF2B5EF4-FFF2-40B4-BE49-F238E27FC236}">
                <a16:creationId xmlns:a16="http://schemas.microsoft.com/office/drawing/2014/main" id="{0FE41C57-B06C-4556-9E16-2F4C8601D505}"/>
              </a:ext>
            </a:extLst>
          </p:cNvPr>
          <p:cNvPicPr preferRelativeResize="0"/>
          <p:nvPr/>
        </p:nvPicPr>
        <p:blipFill>
          <a:blip r:embed="rId4">
            <a:alphaModFix/>
          </a:blip>
          <a:stretch>
            <a:fillRect/>
          </a:stretch>
        </p:blipFill>
        <p:spPr>
          <a:xfrm>
            <a:off x="4769053" y="1050586"/>
            <a:ext cx="1394582" cy="1521163"/>
          </a:xfrm>
          <a:prstGeom prst="rect">
            <a:avLst/>
          </a:prstGeom>
          <a:noFill/>
          <a:ln w="28575" cap="flat" cmpd="sng">
            <a:solidFill>
              <a:srgbClr val="1F497D"/>
            </a:solidFill>
            <a:prstDash val="solid"/>
            <a:round/>
            <a:headEnd type="none" w="sm" len="sm"/>
            <a:tailEnd type="none" w="sm" len="sm"/>
          </a:ln>
        </p:spPr>
      </p:pic>
      <p:pic>
        <p:nvPicPr>
          <p:cNvPr id="8" name="Google Shape;181;p90" descr="A view of the mountains from the cockpit of a plane&#10;&#10;Description automatically generated">
            <a:extLst>
              <a:ext uri="{FF2B5EF4-FFF2-40B4-BE49-F238E27FC236}">
                <a16:creationId xmlns:a16="http://schemas.microsoft.com/office/drawing/2014/main" id="{56CF84E7-BBF4-466D-8F1F-B7A42D2B2637}"/>
              </a:ext>
            </a:extLst>
          </p:cNvPr>
          <p:cNvPicPr preferRelativeResize="0"/>
          <p:nvPr/>
        </p:nvPicPr>
        <p:blipFill rotWithShape="1">
          <a:blip r:embed="rId5">
            <a:alphaModFix/>
          </a:blip>
          <a:srcRect/>
          <a:stretch/>
        </p:blipFill>
        <p:spPr>
          <a:xfrm>
            <a:off x="4484712" y="2730570"/>
            <a:ext cx="1709593" cy="1282195"/>
          </a:xfrm>
          <a:prstGeom prst="rect">
            <a:avLst/>
          </a:prstGeom>
          <a:noFill/>
          <a:ln>
            <a:solidFill>
              <a:schemeClr val="bg2"/>
            </a:solidFill>
          </a:ln>
        </p:spPr>
      </p:pic>
      <p:pic>
        <p:nvPicPr>
          <p:cNvPr id="9" name="Google Shape;180;p90" descr="A plane with propellers on the ground&#10;&#10;Description automatically generated">
            <a:extLst>
              <a:ext uri="{FF2B5EF4-FFF2-40B4-BE49-F238E27FC236}">
                <a16:creationId xmlns:a16="http://schemas.microsoft.com/office/drawing/2014/main" id="{BBE03170-E23C-4662-A217-BC88BFDD998C}"/>
              </a:ext>
            </a:extLst>
          </p:cNvPr>
          <p:cNvPicPr preferRelativeResize="0"/>
          <p:nvPr/>
        </p:nvPicPr>
        <p:blipFill rotWithShape="1">
          <a:blip r:embed="rId6">
            <a:alphaModFix/>
          </a:blip>
          <a:srcRect/>
          <a:stretch/>
        </p:blipFill>
        <p:spPr>
          <a:xfrm rot="10800000">
            <a:off x="6494472" y="2787222"/>
            <a:ext cx="2502733" cy="1940420"/>
          </a:xfrm>
          <a:prstGeom prst="rect">
            <a:avLst/>
          </a:prstGeom>
          <a:noFill/>
          <a:ln>
            <a:solidFill>
              <a:schemeClr val="bg2"/>
            </a:solidFill>
          </a:ln>
        </p:spPr>
      </p:pic>
      <p:pic>
        <p:nvPicPr>
          <p:cNvPr id="5" name="Picture 4">
            <a:extLst>
              <a:ext uri="{FF2B5EF4-FFF2-40B4-BE49-F238E27FC236}">
                <a16:creationId xmlns:a16="http://schemas.microsoft.com/office/drawing/2014/main" id="{A8C51995-6148-4807-8DBD-B176349A4976}"/>
              </a:ext>
            </a:extLst>
          </p:cNvPr>
          <p:cNvPicPr>
            <a:picLocks noChangeAspect="1"/>
          </p:cNvPicPr>
          <p:nvPr/>
        </p:nvPicPr>
        <p:blipFill>
          <a:blip r:embed="rId7"/>
          <a:stretch>
            <a:fillRect/>
          </a:stretch>
        </p:blipFill>
        <p:spPr>
          <a:xfrm rot="5400000">
            <a:off x="2545723" y="3379842"/>
            <a:ext cx="1828890" cy="1371669"/>
          </a:xfrm>
          <a:prstGeom prst="rect">
            <a:avLst/>
          </a:prstGeom>
          <a:ln>
            <a:solidFill>
              <a:schemeClr val="bg2"/>
            </a:solidFill>
          </a:ln>
        </p:spPr>
      </p:pic>
      <p:pic>
        <p:nvPicPr>
          <p:cNvPr id="13" name="Picture 12">
            <a:extLst>
              <a:ext uri="{FF2B5EF4-FFF2-40B4-BE49-F238E27FC236}">
                <a16:creationId xmlns:a16="http://schemas.microsoft.com/office/drawing/2014/main" id="{2A636355-2440-464E-AABC-DCB5D77A8F9C}"/>
              </a:ext>
            </a:extLst>
          </p:cNvPr>
          <p:cNvPicPr>
            <a:picLocks noChangeAspect="1"/>
          </p:cNvPicPr>
          <p:nvPr/>
        </p:nvPicPr>
        <p:blipFill>
          <a:blip r:embed="rId8"/>
          <a:stretch>
            <a:fillRect/>
          </a:stretch>
        </p:blipFill>
        <p:spPr>
          <a:xfrm>
            <a:off x="4484712" y="4104501"/>
            <a:ext cx="1489991" cy="869468"/>
          </a:xfrm>
          <a:prstGeom prst="rect">
            <a:avLst/>
          </a:prstGeom>
          <a:ln>
            <a:solidFill>
              <a:schemeClr val="bg2"/>
            </a:solidFill>
          </a:ln>
        </p:spPr>
      </p:pic>
      <p:pic>
        <p:nvPicPr>
          <p:cNvPr id="17" name="Picture 16">
            <a:extLst>
              <a:ext uri="{FF2B5EF4-FFF2-40B4-BE49-F238E27FC236}">
                <a16:creationId xmlns:a16="http://schemas.microsoft.com/office/drawing/2014/main" id="{F09B8F80-0570-4A64-8041-945D098E87E2}"/>
              </a:ext>
            </a:extLst>
          </p:cNvPr>
          <p:cNvPicPr>
            <a:picLocks noChangeAspect="1"/>
          </p:cNvPicPr>
          <p:nvPr/>
        </p:nvPicPr>
        <p:blipFill>
          <a:blip r:embed="rId9"/>
          <a:stretch>
            <a:fillRect/>
          </a:stretch>
        </p:blipFill>
        <p:spPr>
          <a:xfrm rot="5400000">
            <a:off x="7615456" y="1190001"/>
            <a:ext cx="1579143" cy="1184357"/>
          </a:xfrm>
          <a:prstGeom prst="rect">
            <a:avLst/>
          </a:prstGeom>
          <a:ln>
            <a:solidFill>
              <a:schemeClr val="bg2"/>
            </a:solidFill>
          </a:ln>
        </p:spPr>
      </p:pic>
      <p:pic>
        <p:nvPicPr>
          <p:cNvPr id="21" name="Picture 20">
            <a:extLst>
              <a:ext uri="{FF2B5EF4-FFF2-40B4-BE49-F238E27FC236}">
                <a16:creationId xmlns:a16="http://schemas.microsoft.com/office/drawing/2014/main" id="{492FCA7C-4F4E-48BF-89B1-9F1518018815}"/>
              </a:ext>
            </a:extLst>
          </p:cNvPr>
          <p:cNvPicPr>
            <a:picLocks noChangeAspect="1"/>
          </p:cNvPicPr>
          <p:nvPr/>
        </p:nvPicPr>
        <p:blipFill>
          <a:blip r:embed="rId10"/>
          <a:stretch>
            <a:fillRect/>
          </a:stretch>
        </p:blipFill>
        <p:spPr>
          <a:xfrm rot="5400000">
            <a:off x="1083114" y="3605055"/>
            <a:ext cx="1543973" cy="1157981"/>
          </a:xfrm>
          <a:prstGeom prst="rect">
            <a:avLst/>
          </a:prstGeom>
          <a:ln>
            <a:solidFill>
              <a:schemeClr val="bg2"/>
            </a:solid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dirty="0">
                <a:solidFill>
                  <a:srgbClr val="003366"/>
                </a:solidFill>
                <a:latin typeface="Arial" panose="020B0604020202020204" pitchFamily="34" charset="0"/>
                <a:cs typeface="Arial" panose="020B0604020202020204" pitchFamily="34" charset="0"/>
              </a:rPr>
              <a:t>Challenges in Alaska</a:t>
            </a:r>
          </a:p>
        </p:txBody>
      </p:sp>
      <p:sp>
        <p:nvSpPr>
          <p:cNvPr id="3" name="Content Placeholder 2"/>
          <p:cNvSpPr>
            <a:spLocks noGrp="1"/>
          </p:cNvSpPr>
          <p:nvPr>
            <p:ph idx="1"/>
          </p:nvPr>
        </p:nvSpPr>
        <p:spPr>
          <a:xfrm>
            <a:off x="628650" y="939998"/>
            <a:ext cx="7886700" cy="3263504"/>
          </a:xfrm>
        </p:spPr>
        <p:txBody>
          <a:bodyPr>
            <a:normAutofit/>
          </a:bodyPr>
          <a:lstStyle/>
          <a:p>
            <a:pPr algn="l"/>
            <a:r>
              <a:rPr sz="1600" dirty="0">
                <a:solidFill>
                  <a:srgbClr val="333333"/>
                </a:solidFill>
                <a:latin typeface="Arial" panose="020B0604020202020204" pitchFamily="34" charset="0"/>
                <a:cs typeface="Arial" panose="020B0604020202020204" pitchFamily="34" charset="0"/>
              </a:rPr>
              <a:t>Harsh weather &amp; remoteness → station maintenance difficulties</a:t>
            </a:r>
          </a:p>
          <a:p>
            <a:pPr algn="l"/>
            <a:r>
              <a:rPr sz="1600" dirty="0">
                <a:solidFill>
                  <a:srgbClr val="333333"/>
                </a:solidFill>
                <a:latin typeface="Arial" panose="020B0604020202020204" pitchFamily="34" charset="0"/>
                <a:cs typeface="Arial" panose="020B0604020202020204" pitchFamily="34" charset="0"/>
              </a:rPr>
              <a:t>Seasonal accessibility</a:t>
            </a:r>
          </a:p>
          <a:p>
            <a:pPr algn="l"/>
            <a:r>
              <a:rPr sz="1600" dirty="0">
                <a:solidFill>
                  <a:srgbClr val="333333"/>
                </a:solidFill>
                <a:latin typeface="Arial" panose="020B0604020202020204" pitchFamily="34" charset="0"/>
                <a:cs typeface="Arial" panose="020B0604020202020204" pitchFamily="34" charset="0"/>
              </a:rPr>
              <a:t>Permafrost impact on geodetic benchmarks</a:t>
            </a:r>
          </a:p>
          <a:p>
            <a:pPr algn="l"/>
            <a:r>
              <a:rPr sz="1600" dirty="0">
                <a:solidFill>
                  <a:srgbClr val="333333"/>
                </a:solidFill>
                <a:latin typeface="Arial" panose="020B0604020202020204" pitchFamily="34" charset="0"/>
                <a:cs typeface="Arial" panose="020B0604020202020204" pitchFamily="34" charset="0"/>
              </a:rPr>
              <a:t>Polar ionospheric effects on GNSS signals</a:t>
            </a:r>
          </a:p>
        </p:txBody>
      </p:sp>
      <p:pic>
        <p:nvPicPr>
          <p:cNvPr id="5" name="Picture 4">
            <a:extLst>
              <a:ext uri="{FF2B5EF4-FFF2-40B4-BE49-F238E27FC236}">
                <a16:creationId xmlns:a16="http://schemas.microsoft.com/office/drawing/2014/main" id="{38B3B2A3-40ED-4DED-8CB5-BAC817C8969C}"/>
              </a:ext>
            </a:extLst>
          </p:cNvPr>
          <p:cNvPicPr>
            <a:picLocks noChangeAspect="1"/>
          </p:cNvPicPr>
          <p:nvPr/>
        </p:nvPicPr>
        <p:blipFill>
          <a:blip r:embed="rId2"/>
          <a:stretch>
            <a:fillRect/>
          </a:stretch>
        </p:blipFill>
        <p:spPr>
          <a:xfrm>
            <a:off x="4424806" y="3213850"/>
            <a:ext cx="2184698" cy="1638524"/>
          </a:xfrm>
          <a:prstGeom prst="rect">
            <a:avLst/>
          </a:prstGeom>
        </p:spPr>
      </p:pic>
      <p:pic>
        <p:nvPicPr>
          <p:cNvPr id="7" name="Picture 6">
            <a:extLst>
              <a:ext uri="{FF2B5EF4-FFF2-40B4-BE49-F238E27FC236}">
                <a16:creationId xmlns:a16="http://schemas.microsoft.com/office/drawing/2014/main" id="{FB9B36CF-C582-49E3-925B-DFE8F00183E7}"/>
              </a:ext>
            </a:extLst>
          </p:cNvPr>
          <p:cNvPicPr>
            <a:picLocks noChangeAspect="1"/>
          </p:cNvPicPr>
          <p:nvPr/>
        </p:nvPicPr>
        <p:blipFill>
          <a:blip r:embed="rId3"/>
          <a:stretch>
            <a:fillRect/>
          </a:stretch>
        </p:blipFill>
        <p:spPr>
          <a:xfrm rot="5400000">
            <a:off x="6354811" y="1895639"/>
            <a:ext cx="3072306" cy="2304230"/>
          </a:xfrm>
          <a:prstGeom prst="rect">
            <a:avLst/>
          </a:prstGeom>
        </p:spPr>
      </p:pic>
      <p:pic>
        <p:nvPicPr>
          <p:cNvPr id="9" name="Picture 8">
            <a:extLst>
              <a:ext uri="{FF2B5EF4-FFF2-40B4-BE49-F238E27FC236}">
                <a16:creationId xmlns:a16="http://schemas.microsoft.com/office/drawing/2014/main" id="{36BAADBB-26F9-45B9-8E44-7ABB878D979B}"/>
              </a:ext>
            </a:extLst>
          </p:cNvPr>
          <p:cNvPicPr>
            <a:picLocks noChangeAspect="1"/>
          </p:cNvPicPr>
          <p:nvPr/>
        </p:nvPicPr>
        <p:blipFill>
          <a:blip r:embed="rId4"/>
          <a:stretch>
            <a:fillRect/>
          </a:stretch>
        </p:blipFill>
        <p:spPr>
          <a:xfrm rot="5400000">
            <a:off x="490160" y="2946444"/>
            <a:ext cx="2178205" cy="1633654"/>
          </a:xfrm>
          <a:prstGeom prst="rect">
            <a:avLst/>
          </a:prstGeom>
        </p:spPr>
      </p:pic>
      <p:pic>
        <p:nvPicPr>
          <p:cNvPr id="11" name="Picture 10">
            <a:extLst>
              <a:ext uri="{FF2B5EF4-FFF2-40B4-BE49-F238E27FC236}">
                <a16:creationId xmlns:a16="http://schemas.microsoft.com/office/drawing/2014/main" id="{9E361E72-4DF3-40A6-9F19-DD0F35F42BA3}"/>
              </a:ext>
            </a:extLst>
          </p:cNvPr>
          <p:cNvPicPr>
            <a:picLocks noChangeAspect="1"/>
          </p:cNvPicPr>
          <p:nvPr/>
        </p:nvPicPr>
        <p:blipFill>
          <a:blip r:embed="rId5"/>
          <a:stretch>
            <a:fillRect/>
          </a:stretch>
        </p:blipFill>
        <p:spPr>
          <a:xfrm rot="5400000">
            <a:off x="5328734" y="1694568"/>
            <a:ext cx="1463737" cy="1097803"/>
          </a:xfrm>
          <a:prstGeom prst="rect">
            <a:avLst/>
          </a:prstGeom>
        </p:spPr>
      </p:pic>
      <p:pic>
        <p:nvPicPr>
          <p:cNvPr id="13" name="Picture 12">
            <a:extLst>
              <a:ext uri="{FF2B5EF4-FFF2-40B4-BE49-F238E27FC236}">
                <a16:creationId xmlns:a16="http://schemas.microsoft.com/office/drawing/2014/main" id="{5DF33550-D92A-458C-A459-7B366282D4FE}"/>
              </a:ext>
            </a:extLst>
          </p:cNvPr>
          <p:cNvPicPr>
            <a:picLocks noChangeAspect="1"/>
          </p:cNvPicPr>
          <p:nvPr/>
        </p:nvPicPr>
        <p:blipFill>
          <a:blip r:embed="rId6"/>
          <a:stretch>
            <a:fillRect/>
          </a:stretch>
        </p:blipFill>
        <p:spPr>
          <a:xfrm rot="5400000">
            <a:off x="2386145" y="2946928"/>
            <a:ext cx="2182075" cy="163655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85"/>
          <p:cNvSpPr txBox="1">
            <a:spLocks noGrp="1"/>
          </p:cNvSpPr>
          <p:nvPr>
            <p:ph type="title"/>
          </p:nvPr>
        </p:nvSpPr>
        <p:spPr>
          <a:prstGeom prst="rect">
            <a:avLst/>
          </a:prstGeom>
          <a:noFill/>
          <a:ln>
            <a:noFill/>
          </a:ln>
        </p:spPr>
        <p:txBody>
          <a:bodyPr spcFirstLastPara="1" wrap="square" lIns="51427" tIns="25706" rIns="51427" bIns="25706" anchor="ctr" anchorCtr="0">
            <a:noAutofit/>
          </a:bodyPr>
          <a:lstStyle/>
          <a:p>
            <a:pPr algn="l"/>
            <a:r>
              <a:rPr lang="en" u="sng" dirty="0">
                <a:latin typeface="Arial" panose="020B0604020202020204" pitchFamily="34" charset="0"/>
                <a:ea typeface="Times New Roman"/>
                <a:cs typeface="Arial" panose="020B0604020202020204" pitchFamily="34" charset="0"/>
                <a:sym typeface="Times New Roman"/>
              </a:rPr>
              <a:t>Mapping Challenges in Alaska: </a:t>
            </a:r>
            <a:br>
              <a:rPr lang="en" u="sng" dirty="0">
                <a:latin typeface="Arial" panose="020B0604020202020204" pitchFamily="34" charset="0"/>
                <a:ea typeface="Times New Roman"/>
                <a:cs typeface="Arial" panose="020B0604020202020204" pitchFamily="34" charset="0"/>
                <a:sym typeface="Times New Roman"/>
              </a:rPr>
            </a:br>
            <a:r>
              <a:rPr lang="en" dirty="0">
                <a:latin typeface="Arial" panose="020B0604020202020204" pitchFamily="34" charset="0"/>
                <a:ea typeface="Times New Roman"/>
                <a:cs typeface="Arial" panose="020B0604020202020204" pitchFamily="34" charset="0"/>
                <a:sym typeface="Times New Roman"/>
              </a:rPr>
              <a:t>Size, Remoteness, and Data Gaps</a:t>
            </a:r>
            <a:endParaRPr dirty="0">
              <a:latin typeface="Arial" panose="020B0604020202020204" pitchFamily="34" charset="0"/>
              <a:cs typeface="Arial" panose="020B0604020202020204" pitchFamily="34" charset="0"/>
            </a:endParaRPr>
          </a:p>
        </p:txBody>
      </p:sp>
      <p:sp>
        <p:nvSpPr>
          <p:cNvPr id="118" name="Google Shape;118;p85"/>
          <p:cNvSpPr txBox="1">
            <a:spLocks noGrp="1"/>
          </p:cNvSpPr>
          <p:nvPr>
            <p:ph type="body" idx="1"/>
          </p:nvPr>
        </p:nvSpPr>
        <p:spPr>
          <a:xfrm>
            <a:off x="1257300" y="1044964"/>
            <a:ext cx="7886700" cy="3263504"/>
          </a:xfrm>
          <a:prstGeom prst="rect">
            <a:avLst/>
          </a:prstGeom>
          <a:noFill/>
          <a:ln>
            <a:noFill/>
          </a:ln>
        </p:spPr>
        <p:txBody>
          <a:bodyPr spcFirstLastPara="1" wrap="square" lIns="51427" tIns="25706" rIns="51427" bIns="25706" anchor="t" anchorCtr="0">
            <a:noAutofit/>
          </a:bodyPr>
          <a:lstStyle/>
          <a:p>
            <a:pPr marL="0" indent="0"/>
            <a:r>
              <a:rPr lang="en-US" dirty="0">
                <a:hlinkClick r:id="rId3"/>
              </a:rPr>
              <a:t>https://insidegnss.com/weekend-read-arctic-positioning-challenges/</a:t>
            </a:r>
            <a:r>
              <a:rPr lang="en-US" dirty="0"/>
              <a:t>, Published March 23, 2024, Inside GNSS</a:t>
            </a:r>
            <a:endParaRPr dirty="0"/>
          </a:p>
        </p:txBody>
      </p:sp>
      <p:sp>
        <p:nvSpPr>
          <p:cNvPr id="119" name="Google Shape;119;p85"/>
          <p:cNvSpPr txBox="1">
            <a:spLocks noGrp="1"/>
          </p:cNvSpPr>
          <p:nvPr>
            <p:ph type="sldNum" idx="12"/>
          </p:nvPr>
        </p:nvSpPr>
        <p:spPr>
          <a:prstGeom prst="rect">
            <a:avLst/>
          </a:prstGeom>
          <a:noFill/>
          <a:ln>
            <a:noFill/>
          </a:ln>
        </p:spPr>
        <p:txBody>
          <a:bodyPr spcFirstLastPara="1" wrap="square" lIns="51427" tIns="25706" rIns="51427" bIns="25706" anchor="ctr" anchorCtr="0">
            <a:noAutofit/>
          </a:bodyPr>
          <a:lstStyle/>
          <a:p>
            <a:pPr defTabSz="514350">
              <a:defRPr/>
            </a:pPr>
            <a:fld id="{00000000-1234-1234-1234-123412341234}" type="slidenum">
              <a:rPr lang="en" kern="0"/>
              <a:pPr defTabSz="514350">
                <a:defRPr/>
              </a:pPr>
              <a:t>7</a:t>
            </a:fld>
            <a:endParaRPr kern="0" dirty="0"/>
          </a:p>
        </p:txBody>
      </p:sp>
      <p:pic>
        <p:nvPicPr>
          <p:cNvPr id="3" name="Picture 2">
            <a:extLst>
              <a:ext uri="{FF2B5EF4-FFF2-40B4-BE49-F238E27FC236}">
                <a16:creationId xmlns:a16="http://schemas.microsoft.com/office/drawing/2014/main" id="{31AD90D4-0A93-4DCC-44B6-7135A26E1B10}"/>
              </a:ext>
            </a:extLst>
          </p:cNvPr>
          <p:cNvPicPr>
            <a:picLocks noChangeAspect="1"/>
          </p:cNvPicPr>
          <p:nvPr/>
        </p:nvPicPr>
        <p:blipFill>
          <a:blip r:embed="rId4"/>
          <a:stretch>
            <a:fillRect/>
          </a:stretch>
        </p:blipFill>
        <p:spPr>
          <a:xfrm>
            <a:off x="1348530" y="2225135"/>
            <a:ext cx="2870473" cy="2250474"/>
          </a:xfrm>
          <a:prstGeom prst="rect">
            <a:avLst/>
          </a:prstGeom>
          <a:ln>
            <a:solidFill>
              <a:schemeClr val="tx1"/>
            </a:solidFill>
          </a:ln>
        </p:spPr>
      </p:pic>
      <p:pic>
        <p:nvPicPr>
          <p:cNvPr id="5" name="Picture 4" descr="A large satellite dish on a hill&#10;&#10;Description automatically generated">
            <a:extLst>
              <a:ext uri="{FF2B5EF4-FFF2-40B4-BE49-F238E27FC236}">
                <a16:creationId xmlns:a16="http://schemas.microsoft.com/office/drawing/2014/main" id="{5311E3FD-15E9-5D9F-41EE-D8F6CA62F3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2121" y="2204518"/>
            <a:ext cx="2184617" cy="2271091"/>
          </a:xfrm>
          <a:prstGeom prst="rect">
            <a:avLst/>
          </a:prstGeom>
        </p:spPr>
      </p:pic>
    </p:spTree>
    <p:extLst>
      <p:ext uri="{BB962C8B-B14F-4D97-AF65-F5344CB8AC3E}">
        <p14:creationId xmlns:p14="http://schemas.microsoft.com/office/powerpoint/2010/main" val="9981757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85"/>
          <p:cNvSpPr txBox="1">
            <a:spLocks noGrp="1"/>
          </p:cNvSpPr>
          <p:nvPr>
            <p:ph type="title"/>
          </p:nvPr>
        </p:nvSpPr>
        <p:spPr>
          <a:prstGeom prst="rect">
            <a:avLst/>
          </a:prstGeom>
          <a:noFill/>
          <a:ln>
            <a:noFill/>
          </a:ln>
        </p:spPr>
        <p:txBody>
          <a:bodyPr spcFirstLastPara="1" wrap="square" lIns="51427" tIns="25706" rIns="51427" bIns="25706" anchor="ctr" anchorCtr="0">
            <a:noAutofit/>
          </a:bodyPr>
          <a:lstStyle/>
          <a:p>
            <a:pPr algn="l"/>
            <a:r>
              <a:rPr lang="en" sz="2000" u="sng" dirty="0">
                <a:latin typeface="Arial" panose="020B0604020202020204" pitchFamily="34" charset="0"/>
                <a:ea typeface="Times New Roman"/>
                <a:cs typeface="Arial" panose="020B0604020202020204" pitchFamily="34" charset="0"/>
                <a:sym typeface="Times New Roman"/>
              </a:rPr>
              <a:t>National Ocean Service:The Arctic Oceans &amp; Coasts </a:t>
            </a:r>
            <a:br>
              <a:rPr lang="en" sz="2000" u="sng" dirty="0">
                <a:latin typeface="Arial" panose="020B0604020202020204" pitchFamily="34" charset="0"/>
                <a:ea typeface="Times New Roman"/>
                <a:cs typeface="Arial" panose="020B0604020202020204" pitchFamily="34" charset="0"/>
                <a:sym typeface="Times New Roman"/>
              </a:rPr>
            </a:br>
            <a:r>
              <a:rPr lang="en" sz="2000" i="1" dirty="0">
                <a:latin typeface="Arial" panose="020B0604020202020204" pitchFamily="34" charset="0"/>
                <a:ea typeface="Times New Roman"/>
                <a:cs typeface="Arial" panose="020B0604020202020204" pitchFamily="34" charset="0"/>
                <a:sym typeface="Times New Roman"/>
              </a:rPr>
              <a:t>Accurate Positioning Data for Alaska and the Arctic</a:t>
            </a:r>
            <a:endParaRPr sz="2000" i="1" dirty="0">
              <a:latin typeface="Arial" panose="020B0604020202020204" pitchFamily="34" charset="0"/>
              <a:cs typeface="Arial" panose="020B0604020202020204" pitchFamily="34" charset="0"/>
            </a:endParaRPr>
          </a:p>
        </p:txBody>
      </p:sp>
      <p:sp>
        <p:nvSpPr>
          <p:cNvPr id="118" name="Google Shape;118;p85"/>
          <p:cNvSpPr txBox="1">
            <a:spLocks noGrp="1"/>
          </p:cNvSpPr>
          <p:nvPr>
            <p:ph type="body" idx="1"/>
          </p:nvPr>
        </p:nvSpPr>
        <p:spPr>
          <a:xfrm>
            <a:off x="1442449" y="940339"/>
            <a:ext cx="7126587" cy="3156171"/>
          </a:xfrm>
          <a:prstGeom prst="rect">
            <a:avLst/>
          </a:prstGeom>
          <a:noFill/>
          <a:ln>
            <a:noFill/>
          </a:ln>
        </p:spPr>
        <p:txBody>
          <a:bodyPr spcFirstLastPara="1" wrap="square" lIns="51427" tIns="25706" rIns="51427" bIns="25706" anchor="t" anchorCtr="0">
            <a:noAutofit/>
          </a:bodyPr>
          <a:lstStyle/>
          <a:p>
            <a:pPr marL="0" indent="0"/>
            <a:r>
              <a:rPr lang="en-US" dirty="0">
                <a:hlinkClick r:id="rId3"/>
              </a:rPr>
              <a:t>https://oceanservice.noaa.gov/arctic/ngs-arctic.html</a:t>
            </a:r>
            <a:endParaRPr lang="en-US" dirty="0"/>
          </a:p>
          <a:p>
            <a:pPr marL="0" indent="0"/>
            <a:r>
              <a:rPr lang="en-US" dirty="0"/>
              <a:t>Published 2024</a:t>
            </a:r>
            <a:endParaRPr dirty="0"/>
          </a:p>
        </p:txBody>
      </p:sp>
      <p:sp>
        <p:nvSpPr>
          <p:cNvPr id="119" name="Google Shape;119;p85"/>
          <p:cNvSpPr txBox="1">
            <a:spLocks noGrp="1"/>
          </p:cNvSpPr>
          <p:nvPr>
            <p:ph type="sldNum" idx="12"/>
          </p:nvPr>
        </p:nvSpPr>
        <p:spPr>
          <a:prstGeom prst="rect">
            <a:avLst/>
          </a:prstGeom>
          <a:noFill/>
          <a:ln>
            <a:noFill/>
          </a:ln>
        </p:spPr>
        <p:txBody>
          <a:bodyPr spcFirstLastPara="1" wrap="square" lIns="51427" tIns="25706" rIns="51427" bIns="25706" anchor="ctr" anchorCtr="0">
            <a:noAutofit/>
          </a:bodyPr>
          <a:lstStyle/>
          <a:p>
            <a:pPr defTabSz="514350">
              <a:defRPr/>
            </a:pPr>
            <a:fld id="{00000000-1234-1234-1234-123412341234}" type="slidenum">
              <a:rPr lang="en" kern="0"/>
              <a:pPr defTabSz="514350">
                <a:defRPr/>
              </a:pPr>
              <a:t>8</a:t>
            </a:fld>
            <a:endParaRPr kern="0" dirty="0"/>
          </a:p>
        </p:txBody>
      </p:sp>
      <p:pic>
        <p:nvPicPr>
          <p:cNvPr id="3" name="Picture 2" descr="A plane on the snow&#10;&#10;Description automatically generated">
            <a:extLst>
              <a:ext uri="{FF2B5EF4-FFF2-40B4-BE49-F238E27FC236}">
                <a16:creationId xmlns:a16="http://schemas.microsoft.com/office/drawing/2014/main" id="{0AD3D803-7FFA-D79F-DC92-FAAF8FF214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0565" y="2016178"/>
            <a:ext cx="3741392" cy="2492702"/>
          </a:xfrm>
          <a:prstGeom prst="rect">
            <a:avLst/>
          </a:prstGeom>
        </p:spPr>
      </p:pic>
      <p:pic>
        <p:nvPicPr>
          <p:cNvPr id="5" name="Picture 4" descr="A large satellite dish on a hill&#10;&#10;Description automatically generated">
            <a:extLst>
              <a:ext uri="{FF2B5EF4-FFF2-40B4-BE49-F238E27FC236}">
                <a16:creationId xmlns:a16="http://schemas.microsoft.com/office/drawing/2014/main" id="{95A4D5E1-D7BA-96AC-ED5B-9DEAF08ABD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7057" y="2016177"/>
            <a:ext cx="1199867" cy="1247361"/>
          </a:xfrm>
          <a:prstGeom prst="rect">
            <a:avLst/>
          </a:prstGeom>
        </p:spPr>
      </p:pic>
      <p:pic>
        <p:nvPicPr>
          <p:cNvPr id="7" name="Picture 6" descr="A plane flying over the earth">
            <a:extLst>
              <a:ext uri="{FF2B5EF4-FFF2-40B4-BE49-F238E27FC236}">
                <a16:creationId xmlns:a16="http://schemas.microsoft.com/office/drawing/2014/main" id="{CD2DB027-0182-0BB0-9104-98B115FD2D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6416" y="3593057"/>
            <a:ext cx="1221096" cy="915822"/>
          </a:xfrm>
          <a:prstGeom prst="rect">
            <a:avLst/>
          </a:prstGeom>
        </p:spPr>
      </p:pic>
    </p:spTree>
    <p:extLst>
      <p:ext uri="{BB962C8B-B14F-4D97-AF65-F5344CB8AC3E}">
        <p14:creationId xmlns:p14="http://schemas.microsoft.com/office/powerpoint/2010/main" val="37402939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3" name="Picture 2">
            <a:extLst>
              <a:ext uri="{FF2B5EF4-FFF2-40B4-BE49-F238E27FC236}">
                <a16:creationId xmlns:a16="http://schemas.microsoft.com/office/drawing/2014/main" id="{3756F821-AF87-4CA4-A24D-1A0AD1D24674}"/>
              </a:ext>
            </a:extLst>
          </p:cNvPr>
          <p:cNvPicPr>
            <a:picLocks noChangeAspect="1"/>
          </p:cNvPicPr>
          <p:nvPr/>
        </p:nvPicPr>
        <p:blipFill>
          <a:blip r:embed="rId3"/>
          <a:stretch>
            <a:fillRect/>
          </a:stretch>
        </p:blipFill>
        <p:spPr>
          <a:xfrm rot="5400000">
            <a:off x="-1320167" y="2511255"/>
            <a:ext cx="4181265" cy="914401"/>
          </a:xfrm>
          <a:prstGeom prst="rect">
            <a:avLst/>
          </a:prstGeom>
        </p:spPr>
      </p:pic>
      <p:sp>
        <p:nvSpPr>
          <p:cNvPr id="117" name="Google Shape;117;p85"/>
          <p:cNvSpPr txBox="1">
            <a:spLocks noGrp="1"/>
          </p:cNvSpPr>
          <p:nvPr>
            <p:ph type="title"/>
          </p:nvPr>
        </p:nvSpPr>
        <p:spPr>
          <a:prstGeom prst="rect">
            <a:avLst/>
          </a:prstGeom>
          <a:noFill/>
          <a:ln>
            <a:noFill/>
          </a:ln>
        </p:spPr>
        <p:txBody>
          <a:bodyPr spcFirstLastPara="1" wrap="square" lIns="51427" tIns="25706" rIns="51427" bIns="25706" anchor="ctr" anchorCtr="0">
            <a:noAutofit/>
          </a:bodyPr>
          <a:lstStyle/>
          <a:p>
            <a:pPr algn="l"/>
            <a:r>
              <a:rPr lang="en" sz="2000" u="sng" dirty="0">
                <a:latin typeface="Arial" panose="020B0604020202020204" pitchFamily="34" charset="0"/>
                <a:ea typeface="Times New Roman"/>
                <a:cs typeface="Arial" panose="020B0604020202020204" pitchFamily="34" charset="0"/>
                <a:sym typeface="Times New Roman"/>
              </a:rPr>
              <a:t>Positioning &amp; Modernization Challenges in Alaska: </a:t>
            </a:r>
            <a:r>
              <a:rPr lang="en" sz="2000" dirty="0">
                <a:latin typeface="Arial" panose="020B0604020202020204" pitchFamily="34" charset="0"/>
                <a:ea typeface="Times New Roman"/>
                <a:cs typeface="Arial" panose="020B0604020202020204" pitchFamily="34" charset="0"/>
                <a:sym typeface="Times New Roman"/>
              </a:rPr>
              <a:t>Solutions : Support Regional Preparation</a:t>
            </a:r>
            <a:endParaRPr sz="2000" dirty="0">
              <a:latin typeface="Arial" panose="020B0604020202020204" pitchFamily="34" charset="0"/>
              <a:cs typeface="Arial" panose="020B0604020202020204" pitchFamily="34" charset="0"/>
            </a:endParaRPr>
          </a:p>
        </p:txBody>
      </p:sp>
      <p:sp>
        <p:nvSpPr>
          <p:cNvPr id="118" name="Google Shape;118;p85"/>
          <p:cNvSpPr txBox="1">
            <a:spLocks noGrp="1"/>
          </p:cNvSpPr>
          <p:nvPr>
            <p:ph type="body" idx="1"/>
          </p:nvPr>
        </p:nvSpPr>
        <p:spPr>
          <a:xfrm>
            <a:off x="1442449" y="490346"/>
            <a:ext cx="7886700" cy="3263504"/>
          </a:xfrm>
          <a:prstGeom prst="rect">
            <a:avLst/>
          </a:prstGeom>
          <a:noFill/>
          <a:ln>
            <a:noFill/>
          </a:ln>
        </p:spPr>
        <p:txBody>
          <a:bodyPr spcFirstLastPara="1" wrap="square" lIns="51427" tIns="25706" rIns="51427" bIns="25706" anchor="t" anchorCtr="0">
            <a:noAutofit/>
          </a:bodyPr>
          <a:lstStyle/>
          <a:p>
            <a:pPr marL="0" indent="0">
              <a:buNone/>
            </a:pPr>
            <a:endParaRPr lang="en-US" dirty="0"/>
          </a:p>
          <a:p>
            <a:pPr marL="257175" indent="-257175">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Improving Geodetic Survey Control and Coastal Mapping in Alaska through Federal, State, and Industry Partnerships</a:t>
            </a:r>
          </a:p>
          <a:p>
            <a:pPr marL="257175" indent="-257175">
              <a:buFont typeface="Arial" panose="020B0604020202020204" pitchFamily="34" charset="0"/>
              <a:buChar char="•"/>
            </a:pPr>
            <a:endParaRPr lang="en-US" sz="1600" dirty="0">
              <a:solidFill>
                <a:schemeClr val="tx1"/>
              </a:solidFill>
              <a:latin typeface="Arial" panose="020B0604020202020204" pitchFamily="34" charset="0"/>
              <a:cs typeface="Arial" panose="020B0604020202020204" pitchFamily="34" charset="0"/>
            </a:endParaRPr>
          </a:p>
          <a:p>
            <a:pPr marL="257175" indent="-257175">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Building NOAA Foundation CORS in Alaska and NOAA CORS Network Improvements through Alaska state, federal, and private industry partnerships</a:t>
            </a:r>
          </a:p>
          <a:p>
            <a:pPr marL="257175" indent="-257175">
              <a:buFont typeface="Arial" panose="020B0604020202020204" pitchFamily="34" charset="0"/>
              <a:buChar char="•"/>
            </a:pPr>
            <a:endParaRPr lang="en-US" sz="1600" dirty="0">
              <a:solidFill>
                <a:schemeClr val="tx1"/>
              </a:solidFill>
              <a:latin typeface="Arial" panose="020B0604020202020204" pitchFamily="34" charset="0"/>
              <a:cs typeface="Arial" panose="020B0604020202020204" pitchFamily="34" charset="0"/>
            </a:endParaRPr>
          </a:p>
          <a:p>
            <a:pPr marL="257175" indent="-257175">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NOAA’s NGS GRAV-D Completion 2024! Continue to improve gravity models through GeMs program 2025 and beyond in Alaska</a:t>
            </a:r>
          </a:p>
          <a:p>
            <a:pPr marL="257175" indent="-257175">
              <a:buFont typeface="Arial" panose="020B0604020202020204" pitchFamily="34" charset="0"/>
              <a:buChar char="•"/>
            </a:pPr>
            <a:endParaRPr lang="en-US" sz="1600" dirty="0">
              <a:solidFill>
                <a:schemeClr val="tx1"/>
              </a:solidFill>
              <a:latin typeface="Arial" panose="020B0604020202020204" pitchFamily="34" charset="0"/>
              <a:cs typeface="Arial" panose="020B0604020202020204" pitchFamily="34" charset="0"/>
            </a:endParaRPr>
          </a:p>
          <a:p>
            <a:pPr marL="257175" indent="-257175">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VDATUM moving towards completion in Alaska through State and Industry Partnerships </a:t>
            </a:r>
          </a:p>
          <a:p>
            <a:pPr marL="257175" indent="-257175">
              <a:buFont typeface="Arial" panose="020B0604020202020204" pitchFamily="34" charset="0"/>
              <a:buChar char="•"/>
            </a:pPr>
            <a:endParaRPr lang="en-US" sz="1600" dirty="0">
              <a:solidFill>
                <a:schemeClr val="tx1"/>
              </a:solidFill>
              <a:latin typeface="Arial" panose="020B0604020202020204" pitchFamily="34" charset="0"/>
              <a:cs typeface="Arial" panose="020B0604020202020204" pitchFamily="34" charset="0"/>
            </a:endParaRPr>
          </a:p>
          <a:p>
            <a:pPr marL="257175" indent="-257175">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University Outreach : training the future geodetic workforce</a:t>
            </a:r>
          </a:p>
          <a:p>
            <a:pPr marL="257175" indent="-257175">
              <a:buFont typeface="Arial" panose="020B0604020202020204" pitchFamily="34" charset="0"/>
              <a:buChar char="•"/>
            </a:pPr>
            <a:endParaRPr lang="en-US" dirty="0">
              <a:solidFill>
                <a:schemeClr val="tx1"/>
              </a:solidFill>
              <a:latin typeface="Times New Roman" panose="02020603050405020304" pitchFamily="18" charset="0"/>
              <a:cs typeface="Times New Roman" panose="02020603050405020304" pitchFamily="18" charset="0"/>
            </a:endParaRPr>
          </a:p>
          <a:p>
            <a:pPr marL="0" indent="0"/>
            <a:endParaRPr lang="en-US" dirty="0"/>
          </a:p>
          <a:p>
            <a:pPr marL="0" indent="0"/>
            <a:endParaRPr dirty="0"/>
          </a:p>
        </p:txBody>
      </p:sp>
      <p:sp>
        <p:nvSpPr>
          <p:cNvPr id="119" name="Google Shape;119;p85"/>
          <p:cNvSpPr txBox="1">
            <a:spLocks noGrp="1"/>
          </p:cNvSpPr>
          <p:nvPr>
            <p:ph type="sldNum" idx="12"/>
          </p:nvPr>
        </p:nvSpPr>
        <p:spPr>
          <a:prstGeom prst="rect">
            <a:avLst/>
          </a:prstGeom>
          <a:noFill/>
          <a:ln>
            <a:noFill/>
          </a:ln>
        </p:spPr>
        <p:txBody>
          <a:bodyPr spcFirstLastPara="1" wrap="square" lIns="51427" tIns="25706" rIns="51427" bIns="25706" anchor="ctr" anchorCtr="0">
            <a:noAutofit/>
          </a:bodyPr>
          <a:lstStyle/>
          <a:p>
            <a:pPr defTabSz="514350">
              <a:defRPr/>
            </a:pPr>
            <a:fld id="{00000000-1234-1234-1234-123412341234}" type="slidenum">
              <a:rPr lang="en" kern="0"/>
              <a:pPr defTabSz="514350">
                <a:defRPr/>
              </a:pPr>
              <a:t>9</a:t>
            </a:fld>
            <a:endParaRPr kern="0" dirty="0"/>
          </a:p>
        </p:txBody>
      </p:sp>
    </p:spTree>
    <p:extLst>
      <p:ext uri="{BB962C8B-B14F-4D97-AF65-F5344CB8AC3E}">
        <p14:creationId xmlns:p14="http://schemas.microsoft.com/office/powerpoint/2010/main" val="9989098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Office Theme">
  <a:themeElements>
    <a:clrScheme name="NGS Brand 2025">
      <a:dk1>
        <a:srgbClr val="001743"/>
      </a:dk1>
      <a:lt1>
        <a:srgbClr val="FFFFFF"/>
      </a:lt1>
      <a:dk2>
        <a:srgbClr val="323C46"/>
      </a:dk2>
      <a:lt2>
        <a:srgbClr val="E7E6E6"/>
      </a:lt2>
      <a:accent1>
        <a:srgbClr val="003087"/>
      </a:accent1>
      <a:accent2>
        <a:srgbClr val="0085CA"/>
      </a:accent2>
      <a:accent3>
        <a:srgbClr val="4B8320"/>
      </a:accent3>
      <a:accent4>
        <a:srgbClr val="CBDAC5"/>
      </a:accent4>
      <a:accent5>
        <a:srgbClr val="C6E6F0"/>
      </a:accent5>
      <a:accent6>
        <a:srgbClr val="CBCFD1"/>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995</TotalTime>
  <Words>2029</Words>
  <Application>Microsoft Office PowerPoint</Application>
  <PresentationFormat>On-screen Show (16:9)</PresentationFormat>
  <Paragraphs>242</Paragraphs>
  <Slides>31</Slides>
  <Notes>24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31</vt:i4>
      </vt:variant>
    </vt:vector>
  </HeadingPairs>
  <TitlesOfParts>
    <vt:vector size="37" baseType="lpstr">
      <vt:lpstr>Arial</vt:lpstr>
      <vt:lpstr>Calibri</vt:lpstr>
      <vt:lpstr>Helvetica Neue</vt:lpstr>
      <vt:lpstr>Times New Roman</vt:lpstr>
      <vt:lpstr>Office Theme</vt:lpstr>
      <vt:lpstr>Simple Light</vt:lpstr>
      <vt:lpstr>Geodesy in the Arctic: A Focus on Alaska </vt:lpstr>
      <vt:lpstr>What is Geodesy?</vt:lpstr>
      <vt:lpstr>Why the Arctic Matters</vt:lpstr>
      <vt:lpstr>            Alaska’s Role : US Arctic Gateway  </vt:lpstr>
      <vt:lpstr>Tools &amp; Techniques in Arctic Geodesy</vt:lpstr>
      <vt:lpstr>Challenges in Alaska</vt:lpstr>
      <vt:lpstr>Mapping Challenges in Alaska:  Size, Remoteness, and Data Gaps</vt:lpstr>
      <vt:lpstr>National Ocean Service:The Arctic Oceans &amp; Coasts  Accurate Positioning Data for Alaska and the Arctic</vt:lpstr>
      <vt:lpstr>Positioning &amp; Modernization Challenges in Alaska: Solutions : Support Regional Preparation</vt:lpstr>
      <vt:lpstr>Enhancing and Densification of Geodetic Survey Control Improves:</vt:lpstr>
      <vt:lpstr>Modernizing the National Datums</vt:lpstr>
      <vt:lpstr>NSRS Modernization Timeline</vt:lpstr>
      <vt:lpstr>Foundation CORS (Continuously Operating Reference System)</vt:lpstr>
      <vt:lpstr>NGS in Alaska:  Foundation CORS</vt:lpstr>
      <vt:lpstr>     FCORS in Alaska</vt:lpstr>
      <vt:lpstr>NGS in Alaska: GRAV-D Complete!</vt:lpstr>
      <vt:lpstr>What is GRAV-D?</vt:lpstr>
      <vt:lpstr>What’s Next? Geoid Monitoring Service: GeMS  Alaska GeMs Validation Survey September 2025</vt:lpstr>
      <vt:lpstr>Airborne gravity (Canada) *NGA funded project </vt:lpstr>
      <vt:lpstr>Supporting Completion of NOAA’s VDatum : Vertical Datum Transformation Tool for use in Alaska</vt:lpstr>
      <vt:lpstr>VDatum “Where we are”:  Models &amp; Current Transformations</vt:lpstr>
      <vt:lpstr>VDatum “Where we are going:  Water level gaging (model validation by observations)</vt:lpstr>
      <vt:lpstr>VDatum “Where we are going:  New model development</vt:lpstr>
      <vt:lpstr>University Outreach</vt:lpstr>
      <vt:lpstr>Geodesy Community of Practice (CoP)</vt:lpstr>
      <vt:lpstr>NGS engagement with Federal, State, and local communities</vt:lpstr>
      <vt:lpstr>Applications in Alaska</vt:lpstr>
      <vt:lpstr>Looking Forward</vt:lpstr>
      <vt:lpstr>Geodesy in the Arctic: Principle Organizations &amp; Projects in Alaska</vt:lpstr>
      <vt:lpstr>Working with industry</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Geodesy in the Arctic</dc:title>
  <dc:creator>Lynda Bell</dc:creator>
  <cp:lastModifiedBy>Lynda Bell</cp:lastModifiedBy>
  <cp:revision>81</cp:revision>
  <dcterms:modified xsi:type="dcterms:W3CDTF">2025-09-08T23:05:18Z</dcterms:modified>
</cp:coreProperties>
</file>