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7" r:id="rId2"/>
    <p:sldId id="295" r:id="rId3"/>
    <p:sldId id="3138" r:id="rId4"/>
    <p:sldId id="3027" r:id="rId5"/>
    <p:sldId id="3088" r:id="rId6"/>
    <p:sldId id="265" r:id="rId7"/>
    <p:sldId id="3072" r:id="rId8"/>
    <p:sldId id="3139" r:id="rId9"/>
    <p:sldId id="3068" r:id="rId10"/>
    <p:sldId id="3022" r:id="rId11"/>
    <p:sldId id="3102" r:id="rId12"/>
    <p:sldId id="3104" r:id="rId13"/>
    <p:sldId id="3040" r:id="rId14"/>
    <p:sldId id="3118" r:id="rId15"/>
    <p:sldId id="1036" r:id="rId16"/>
    <p:sldId id="405" r:id="rId17"/>
    <p:sldId id="3042" r:id="rId18"/>
    <p:sldId id="3043" r:id="rId19"/>
    <p:sldId id="3133" r:id="rId20"/>
    <p:sldId id="3134" r:id="rId21"/>
    <p:sldId id="3051" r:id="rId22"/>
    <p:sldId id="2409" r:id="rId23"/>
    <p:sldId id="3115" r:id="rId24"/>
    <p:sldId id="3047" r:id="rId25"/>
    <p:sldId id="3053" r:id="rId26"/>
    <p:sldId id="3054" r:id="rId27"/>
    <p:sldId id="3078" r:id="rId28"/>
    <p:sldId id="984" r:id="rId29"/>
    <p:sldId id="3057" r:id="rId30"/>
    <p:sldId id="3085" r:id="rId31"/>
    <p:sldId id="3103" r:id="rId32"/>
    <p:sldId id="3061" r:id="rId33"/>
    <p:sldId id="3062" r:id="rId34"/>
    <p:sldId id="3063" r:id="rId35"/>
    <p:sldId id="3064" r:id="rId36"/>
    <p:sldId id="3086" r:id="rId37"/>
    <p:sldId id="285" r:id="rId38"/>
    <p:sldId id="3113" r:id="rId39"/>
    <p:sldId id="3137" r:id="rId40"/>
    <p:sldId id="3090" r:id="rId41"/>
    <p:sldId id="1064" r:id="rId42"/>
    <p:sldId id="297"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961" autoAdjust="0"/>
  </p:normalViewPr>
  <p:slideViewPr>
    <p:cSldViewPr snapToGrid="0" snapToObjects="1">
      <p:cViewPr varScale="1">
        <p:scale>
          <a:sx n="116" d="100"/>
          <a:sy n="116" d="100"/>
        </p:scale>
        <p:origin x="1446" y="102"/>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6E2FE4-6FC4-4054-B667-1C231D0FAE64}"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8F55B0-25DE-470F-B6C1-4BA6F3A80D13}" type="slidenum">
              <a:rPr lang="en-US" smtClean="0"/>
              <a:t>‹#›</a:t>
            </a:fld>
            <a:endParaRPr lang="en-US"/>
          </a:p>
        </p:txBody>
      </p:sp>
    </p:spTree>
    <p:extLst>
      <p:ext uri="{BB962C8B-B14F-4D97-AF65-F5344CB8AC3E}">
        <p14:creationId xmlns:p14="http://schemas.microsoft.com/office/powerpoint/2010/main" val="6671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gs.noaa.gov/PUBS_LIB/Benchmark_4_1_2011.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45 minutes</a:t>
            </a:r>
          </a:p>
          <a:p>
            <a:r>
              <a:rPr lang="en-US" sz="1200" b="0" i="0" kern="1200" dirty="0">
                <a:solidFill>
                  <a:schemeClr val="tx1"/>
                </a:solidFill>
                <a:effectLst/>
                <a:latin typeface="+mn-lt"/>
                <a:ea typeface="+mn-ea"/>
                <a:cs typeface="+mn-cs"/>
              </a:rPr>
              <a:t>NGS’s Online Positioning User Service (OPUS) provides simplified access to high-accuracy National Spatial Reference System (NSRS) coordinates. OPUS Projects gives users web-based access to simple management and processing tools for projects involving multiple sites and multiple occupations. As NGS modernizes the NSRS, these tools are being updated to better serve the needs of surveyors and other users of the NSRS. I'll discuss these recent updates to these online tools, including how to utilize GNSS vectors derived from real time network observations, as well as future goals to improve the OPUS suite of tools.</a:t>
            </a:r>
          </a:p>
          <a:p>
            <a:endParaRPr lang="en-US" dirty="0"/>
          </a:p>
        </p:txBody>
      </p:sp>
      <p:sp>
        <p:nvSpPr>
          <p:cNvPr id="4" name="Slide Number Placeholder 3"/>
          <p:cNvSpPr>
            <a:spLocks noGrp="1"/>
          </p:cNvSpPr>
          <p:nvPr>
            <p:ph type="sldNum" sz="quarter" idx="5"/>
          </p:nvPr>
        </p:nvSpPr>
        <p:spPr/>
        <p:txBody>
          <a:bodyPr/>
          <a:lstStyle/>
          <a:p>
            <a:fld id="{C88F55B0-25DE-470F-B6C1-4BA6F3A80D13}" type="slidenum">
              <a:rPr lang="en-US" smtClean="0"/>
              <a:t>1</a:t>
            </a:fld>
            <a:endParaRPr lang="en-US"/>
          </a:p>
        </p:txBody>
      </p:sp>
    </p:spTree>
    <p:extLst>
      <p:ext uri="{BB962C8B-B14F-4D97-AF65-F5344CB8AC3E}">
        <p14:creationId xmlns:p14="http://schemas.microsoft.com/office/powerpoint/2010/main" val="1414665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here we have 3 screenshots, first here showing the Production OPUS Projects gateway page </a:t>
            </a:r>
          </a:p>
          <a:p>
            <a:r>
              <a:rPr lang="en-US" b="1" baseline="0" dirty="0"/>
              <a:t>CLICK</a:t>
            </a:r>
          </a:p>
          <a:p>
            <a:r>
              <a:rPr lang="en-US" dirty="0"/>
              <a:t>Second is</a:t>
            </a:r>
            <a:r>
              <a:rPr lang="en-US" baseline="0" dirty="0"/>
              <a:t> the Beta page, with the text here showing the URL for our Beta homepage</a:t>
            </a:r>
          </a:p>
          <a:p>
            <a:r>
              <a:rPr lang="en-US" baseline="0" dirty="0"/>
              <a:t>-How do you find that beta page?  substitute “beta” for “www”</a:t>
            </a:r>
          </a:p>
          <a:p>
            <a:r>
              <a:rPr lang="en-US" baseline="0" dirty="0"/>
              <a:t>-or most tools that have a beta will have a link to that beta platform</a:t>
            </a:r>
          </a:p>
          <a:p>
            <a:r>
              <a:rPr lang="en-US" b="1" baseline="0" dirty="0"/>
              <a:t>CLICK</a:t>
            </a:r>
          </a:p>
          <a:p>
            <a:r>
              <a:rPr lang="en-US" baseline="0" dirty="0"/>
              <a:t>Last is the Development or DEV example, which again you will not see unless via a demo from NGS personnel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F8C030-6EFD-4E8C-8A9A-285A35F1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193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DE9524, a mark near Springfield</a:t>
            </a:r>
          </a:p>
        </p:txBody>
      </p:sp>
      <p:sp>
        <p:nvSpPr>
          <p:cNvPr id="4" name="Slide Number Placeholder 3"/>
          <p:cNvSpPr>
            <a:spLocks noGrp="1"/>
          </p:cNvSpPr>
          <p:nvPr>
            <p:ph type="sldNum" sz="quarter" idx="5"/>
          </p:nvPr>
        </p:nvSpPr>
        <p:spPr/>
        <p:txBody>
          <a:bodyPr/>
          <a:lstStyle/>
          <a:p>
            <a:fld id="{C1509EB3-BC24-4466-81E7-26F4DEB0FFCC}" type="slidenum">
              <a:rPr lang="en-US" smtClean="0"/>
              <a:t>32</a:t>
            </a:fld>
            <a:endParaRPr lang="en-US"/>
          </a:p>
        </p:txBody>
      </p:sp>
    </p:spTree>
    <p:extLst>
      <p:ext uri="{BB962C8B-B14F-4D97-AF65-F5344CB8AC3E}">
        <p14:creationId xmlns:p14="http://schemas.microsoft.com/office/powerpoint/2010/main" val="282095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NGS’ GPSonBM program is now requesting data to build the models that NCAT and </a:t>
            </a:r>
            <a:r>
              <a:rPr lang="en-US" sz="1200" dirty="0" err="1"/>
              <a:t>VDatum</a:t>
            </a:r>
            <a:r>
              <a:rPr lang="en-US" sz="1200" dirty="0"/>
              <a:t> will use to transform geospatial data from existing datums to the Modernized National Spatial Reference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These are the benefits that we derive that other countries could derive as well.</a:t>
            </a:r>
            <a:r>
              <a:rPr lang="en-US" sz="1200" baseline="0" dirty="0"/>
              <a:t> The processes, tools, workflow, and technical specifications that we have developed can be applied in other places. We are keeping in house the definition of the NSRS, outsourcing the observations to realize the frames</a:t>
            </a:r>
            <a:endParaRPr lang="en-US" sz="1200" dirty="0"/>
          </a:p>
          <a:p>
            <a:endParaRPr lang="en-US" dirty="0"/>
          </a:p>
          <a:p>
            <a:r>
              <a:rPr lang="en-US" dirty="0"/>
              <a:t>Went back to marks that were set before that are no longer accessible or </a:t>
            </a:r>
            <a:r>
              <a:rPr lang="en-US" dirty="0" err="1"/>
              <a:t>gpsable</a:t>
            </a:r>
            <a:r>
              <a:rPr lang="en-US" dirty="0"/>
              <a:t> – so this provides ongoing maintenance. Marks were set open fields and now are developments – road widening (Chicago grew)  </a:t>
            </a:r>
          </a:p>
          <a:p>
            <a:r>
              <a:rPr lang="en-US" dirty="0"/>
              <a:t>revisit Geodetic infrastructure regularly for maintenance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898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Arial" panose="020B0604020202020204" pitchFamily="34" charset="0"/>
                <a:cs typeface="Arial" panose="020B0604020202020204" pitchFamily="34" charset="0"/>
              </a:rPr>
              <a:t>Q: What is the deadline to submit </a:t>
            </a:r>
            <a:r>
              <a:rPr lang="en-US" sz="1200" dirty="0" err="1">
                <a:latin typeface="Arial" panose="020B0604020202020204" pitchFamily="34" charset="0"/>
                <a:cs typeface="Arial" panose="020B0604020202020204" pitchFamily="34" charset="0"/>
              </a:rPr>
              <a:t>GPSonBM</a:t>
            </a:r>
            <a:r>
              <a:rPr lang="en-US" sz="1200" dirty="0">
                <a:latin typeface="Arial" panose="020B0604020202020204" pitchFamily="34" charset="0"/>
                <a:cs typeface="Arial" panose="020B0604020202020204" pitchFamily="34" charset="0"/>
              </a:rPr>
              <a:t> for the Transformation Tool?</a:t>
            </a:r>
          </a:p>
          <a:p>
            <a:pPr marL="0" indent="0">
              <a:buNone/>
            </a:pPr>
            <a:r>
              <a:rPr lang="en-US" sz="1200" dirty="0">
                <a:latin typeface="Arial" panose="020B0604020202020204" pitchFamily="34" charset="0"/>
                <a:cs typeface="Arial" panose="020B0604020202020204" pitchFamily="34" charset="0"/>
              </a:rPr>
              <a:t>A: </a:t>
            </a:r>
            <a:r>
              <a:rPr lang="en-US" sz="1200" b="1" dirty="0">
                <a:latin typeface="Arial" panose="020B0604020202020204" pitchFamily="34" charset="0"/>
                <a:cs typeface="Arial" panose="020B0604020202020204" pitchFamily="34" charset="0"/>
              </a:rPr>
              <a:t>September 30, 2023</a:t>
            </a:r>
            <a:r>
              <a:rPr lang="en-US" sz="1200" dirty="0">
                <a:latin typeface="Arial" panose="020B0604020202020204" pitchFamily="34" charset="0"/>
                <a:cs typeface="Arial" panose="020B0604020202020204" pitchFamily="34" charset="0"/>
              </a:rPr>
              <a:t>– so that observations can be used to create 2020.0 Reference Epoch Coordinates (See Blueprint 3 -Working in the Modernized NSRS)</a:t>
            </a:r>
            <a:endParaRPr lang="en-US" sz="16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Q: Can we submit previous observations?</a:t>
            </a:r>
          </a:p>
          <a:p>
            <a:pPr marL="0" indent="0">
              <a:buNone/>
            </a:pPr>
            <a:r>
              <a:rPr lang="en-US" sz="1200" dirty="0">
                <a:latin typeface="Arial" panose="020B0604020202020204" pitchFamily="34" charset="0"/>
                <a:cs typeface="Arial" panose="020B0604020202020204" pitchFamily="34" charset="0"/>
              </a:rPr>
              <a:t>A:  Yes! Observations made within the past 3 years may be submitted </a:t>
            </a:r>
            <a:r>
              <a:rPr lang="en-US" sz="1200" u="sng" dirty="0">
                <a:latin typeface="Arial" panose="020B0604020202020204" pitchFamily="34" charset="0"/>
                <a:cs typeface="Arial" panose="020B0604020202020204" pitchFamily="34" charset="0"/>
              </a:rPr>
              <a:t>if you have the required metadata and pictures</a:t>
            </a:r>
            <a:r>
              <a:rPr lang="en-US" sz="1200" dirty="0">
                <a:latin typeface="Arial" panose="020B0604020202020204" pitchFamily="34" charset="0"/>
                <a:cs typeface="Arial" panose="020B0604020202020204" pitchFamily="34" charset="0"/>
              </a:rPr>
              <a:t>.</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Q: What do we do if we can’t find the priority mark or if it not observable with GPS?</a:t>
            </a:r>
          </a:p>
          <a:p>
            <a:pPr marL="0" indent="0">
              <a:buNone/>
            </a:pPr>
            <a:r>
              <a:rPr lang="en-US" sz="1200" dirty="0">
                <a:latin typeface="Arial" panose="020B0604020202020204" pitchFamily="34" charset="0"/>
                <a:cs typeface="Arial" panose="020B0604020202020204" pitchFamily="34" charset="0"/>
              </a:rPr>
              <a:t>A: 1) Submit a Mark Recovery with the new Mark Recovery Form. </a:t>
            </a:r>
          </a:p>
          <a:p>
            <a:pPr marL="0" indent="0">
              <a:buNone/>
            </a:pPr>
            <a:r>
              <a:rPr lang="en-US" sz="1200" dirty="0">
                <a:latin typeface="Arial" panose="020B0604020202020204" pitchFamily="34" charset="0"/>
                <a:cs typeface="Arial" panose="020B0604020202020204" pitchFamily="34" charset="0"/>
              </a:rPr>
              <a:t>2) Find and observe an secondary mark listed in the hexagon layer on the web map.</a:t>
            </a:r>
          </a:p>
          <a:p>
            <a:pPr marL="0" indent="0">
              <a:buNone/>
            </a:pPr>
            <a:r>
              <a:rPr lang="en-US" sz="1200" dirty="0">
                <a:latin typeface="Arial" panose="020B0604020202020204" pitchFamily="34" charset="0"/>
                <a:cs typeface="Arial" panose="020B0604020202020204" pitchFamily="34" charset="0"/>
              </a:rPr>
              <a:t>Q: Can we submit offset observations for marks that are not GPS-able?</a:t>
            </a:r>
          </a:p>
          <a:p>
            <a:pPr marL="0" indent="0">
              <a:buNone/>
            </a:pPr>
            <a:r>
              <a:rPr lang="en-US" sz="1200" dirty="0">
                <a:latin typeface="Arial" panose="020B0604020202020204" pitchFamily="34" charset="0"/>
                <a:cs typeface="Arial" panose="020B0604020202020204" pitchFamily="34" charset="0"/>
              </a:rPr>
              <a:t>A: Not for now, unless you follow the NGS </a:t>
            </a:r>
            <a:r>
              <a:rPr lang="en-US" sz="1200" dirty="0">
                <a:latin typeface="Arial" panose="020B0604020202020204" pitchFamily="34" charset="0"/>
                <a:cs typeface="Arial" panose="020B0604020202020204" pitchFamily="34" charset="0"/>
                <a:hlinkClick r:id="rId3"/>
              </a:rPr>
              <a:t>Mark Reset Procedures</a:t>
            </a:r>
            <a:r>
              <a:rPr lang="en-US" sz="1200" dirty="0">
                <a:latin typeface="Arial" panose="020B0604020202020204" pitchFamily="34" charset="0"/>
                <a:cs typeface="Arial" panose="020B0604020202020204" pitchFamily="34" charset="0"/>
              </a:rPr>
              <a:t>. In the future, OPUS 6.0 will enable you to process and adjust GPS, leveling, and total station observations together, and submit them to NGS.</a:t>
            </a:r>
          </a:p>
          <a:p>
            <a:pPr marL="0" indent="0">
              <a:buNone/>
            </a:pPr>
            <a:endParaRPr lang="en-US" sz="4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Q: Can we submit less than 4 hours of data?</a:t>
            </a:r>
          </a:p>
          <a:p>
            <a:pPr marL="0" indent="0">
              <a:buNone/>
            </a:pPr>
            <a:r>
              <a:rPr lang="en-US" sz="1200" dirty="0">
                <a:latin typeface="Arial" panose="020B0604020202020204" pitchFamily="34" charset="0"/>
                <a:cs typeface="Arial" panose="020B0604020202020204" pitchFamily="34" charset="0"/>
              </a:rPr>
              <a:t>A: Yes, but only by using OPUS Projects to Bluebook the data.</a:t>
            </a:r>
          </a:p>
          <a:p>
            <a:pPr marL="0" indent="0">
              <a:buNone/>
            </a:pPr>
            <a:endParaRPr lang="en-US" sz="8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Q: Can we submit RTK observations?</a:t>
            </a:r>
          </a:p>
          <a:p>
            <a:pPr marL="0" indent="0">
              <a:buNone/>
            </a:pPr>
            <a:r>
              <a:rPr lang="en-US" sz="1200" dirty="0">
                <a:latin typeface="Arial" panose="020B0604020202020204" pitchFamily="34" charset="0"/>
                <a:cs typeface="Arial" panose="020B0604020202020204" pitchFamily="34" charset="0"/>
              </a:rPr>
              <a:t>A: YES! The recently released BETA version of OPUS Projects 5.1 enables processing of Hybrid Survey Networks that include both static and real-time observations uploaded in the new GVX vector exchange file format.</a:t>
            </a:r>
          </a:p>
          <a:p>
            <a:endParaRPr lang="en-US" dirty="0"/>
          </a:p>
        </p:txBody>
      </p:sp>
      <p:sp>
        <p:nvSpPr>
          <p:cNvPr id="4" name="Slide Number Placeholder 3"/>
          <p:cNvSpPr>
            <a:spLocks noGrp="1"/>
          </p:cNvSpPr>
          <p:nvPr>
            <p:ph type="sldNum" sz="quarter" idx="5"/>
          </p:nvPr>
        </p:nvSpPr>
        <p:spPr/>
        <p:txBody>
          <a:bodyPr/>
          <a:lstStyle/>
          <a:p>
            <a:fld id="{C88F55B0-25DE-470F-B6C1-4BA6F3A80D13}" type="slidenum">
              <a:rPr lang="en-US" smtClean="0"/>
              <a:t>38</a:t>
            </a:fld>
            <a:endParaRPr lang="en-US"/>
          </a:p>
        </p:txBody>
      </p:sp>
    </p:spTree>
    <p:extLst>
      <p:ext uri="{BB962C8B-B14F-4D97-AF65-F5344CB8AC3E}">
        <p14:creationId xmlns:p14="http://schemas.microsoft.com/office/powerpoint/2010/main" val="1146325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Monthly webinar series</a:t>
            </a:r>
          </a:p>
          <a:p>
            <a:pPr lvl="1"/>
            <a:r>
              <a:rPr lang="en-US" dirty="0">
                <a:latin typeface="Arial" panose="020B0604020202020204" pitchFamily="34" charset="0"/>
                <a:cs typeface="Arial" panose="020B0604020202020204" pitchFamily="34" charset="0"/>
              </a:rPr>
              <a:t>All webinars are recorded and available online</a:t>
            </a:r>
          </a:p>
          <a:p>
            <a:r>
              <a:rPr lang="en-US" dirty="0">
                <a:latin typeface="Arial" panose="020B0604020202020204" pitchFamily="34" charset="0"/>
                <a:cs typeface="Arial" panose="020B0604020202020204" pitchFamily="34" charset="0"/>
              </a:rPr>
              <a:t>Online lessons</a:t>
            </a:r>
          </a:p>
          <a:p>
            <a:r>
              <a:rPr lang="en-US" dirty="0">
                <a:latin typeface="Arial" panose="020B0604020202020204" pitchFamily="34" charset="0"/>
                <a:cs typeface="Arial" panose="020B0604020202020204" pitchFamily="34" charset="0"/>
              </a:rPr>
              <a:t>Video library</a:t>
            </a:r>
          </a:p>
          <a:p>
            <a:r>
              <a:rPr lang="en-US" dirty="0">
                <a:latin typeface="Arial" panose="020B0604020202020204" pitchFamily="34" charset="0"/>
                <a:cs typeface="Arial" panose="020B0604020202020204" pitchFamily="34" charset="0"/>
              </a:rPr>
              <a:t>Publication library</a:t>
            </a:r>
          </a:p>
          <a:p>
            <a:r>
              <a:rPr lang="en-US" dirty="0">
                <a:latin typeface="Arial" panose="020B0604020202020204" pitchFamily="34" charset="0"/>
                <a:cs typeface="Arial" panose="020B0604020202020204" pitchFamily="34" charset="0"/>
              </a:rPr>
              <a:t>NSRS Modernization News</a:t>
            </a:r>
          </a:p>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41</a:t>
            </a:fld>
            <a:endParaRPr lang="en-US"/>
          </a:p>
        </p:txBody>
      </p:sp>
    </p:spTree>
    <p:extLst>
      <p:ext uri="{BB962C8B-B14F-4D97-AF65-F5344CB8AC3E}">
        <p14:creationId xmlns:p14="http://schemas.microsoft.com/office/powerpoint/2010/main" val="770851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42</a:t>
            </a:fld>
            <a:endParaRPr lang="en-US"/>
          </a:p>
        </p:txBody>
      </p:sp>
    </p:spTree>
    <p:extLst>
      <p:ext uri="{BB962C8B-B14F-4D97-AF65-F5344CB8AC3E}">
        <p14:creationId xmlns:p14="http://schemas.microsoft.com/office/powerpoint/2010/main" val="1247801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indent="0">
              <a:buNone/>
            </a:pPr>
            <a:r>
              <a:rPr lang="en-US" dirty="0"/>
              <a:t>This photo is a little out of date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a:t>
            </a:fld>
            <a:endParaRPr lang="en-US"/>
          </a:p>
        </p:txBody>
      </p:sp>
    </p:spTree>
    <p:extLst>
      <p:ext uri="{BB962C8B-B14F-4D97-AF65-F5344CB8AC3E}">
        <p14:creationId xmlns:p14="http://schemas.microsoft.com/office/powerpoint/2010/main" val="2553454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4</a:t>
            </a:fld>
            <a:endParaRPr lang="en-US"/>
          </a:p>
        </p:txBody>
      </p:sp>
    </p:spTree>
    <p:extLst>
      <p:ext uri="{BB962C8B-B14F-4D97-AF65-F5344CB8AC3E}">
        <p14:creationId xmlns:p14="http://schemas.microsoft.com/office/powerpoint/2010/main" val="193113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6</a:t>
            </a:fld>
            <a:endParaRPr lang="en-US"/>
          </a:p>
        </p:txBody>
      </p:sp>
    </p:spTree>
    <p:extLst>
      <p:ext uri="{BB962C8B-B14F-4D97-AF65-F5344CB8AC3E}">
        <p14:creationId xmlns:p14="http://schemas.microsoft.com/office/powerpoint/2010/main" val="58615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 4.0, our recent improvement allows users to submit campaign-style GPS surveys for inclusion into the NGS Integrated Database</a:t>
            </a:r>
          </a:p>
          <a:p>
            <a:r>
              <a:rPr lang="en-US" dirty="0">
                <a:sym typeface="Wingdings" panose="05000000000000000000" pitchFamily="2" charset="2"/>
              </a:rPr>
              <a:t>if you haven’t heard the phrase IDB before, that’s the database that holds the coordinates</a:t>
            </a:r>
            <a:r>
              <a:rPr lang="en-US" baseline="0" dirty="0">
                <a:sym typeface="Wingdings" panose="05000000000000000000" pitchFamily="2" charset="2"/>
              </a:rPr>
              <a:t> that you get on a Datasheet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ym typeface="Wingdings" panose="05000000000000000000" pitchFamily="2" charset="2"/>
              </a:rPr>
              <a:t>So with version 4.0 you can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Upload GPS data to OPUS-S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Upload mark descriptions and photos … I do want to point out that descriptions and photos must be created/formatted with another tool we provide called </a:t>
            </a:r>
            <a:r>
              <a:rPr lang="en-US" baseline="0" dirty="0" err="1">
                <a:sym typeface="Wingdings" panose="05000000000000000000" pitchFamily="2" charset="2"/>
              </a:rPr>
              <a:t>WinDesc</a:t>
            </a:r>
            <a:endParaRPr lang="en-US"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Process simultaneous/overlapping sessions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Run least squares adjustment on the resulting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Then when you’re ready to submit just click the “Submit” button to send to us!</a:t>
            </a:r>
          </a:p>
          <a:p>
            <a:endParaRPr lang="en-US" baseline="0" dirty="0">
              <a:sym typeface="Wingdings" panose="05000000000000000000" pitchFamily="2" charset="2"/>
            </a:endParaRPr>
          </a:p>
          <a:p>
            <a:r>
              <a:rPr lang="en-US" b="1" baseline="0" dirty="0">
                <a:sym typeface="Wingdings" panose="05000000000000000000" pitchFamily="2" charset="2"/>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For full details see our Webinar Series, recorded on 11 February 2021</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F8C030-6EFD-4E8C-8A9A-285A35F1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38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VRS</a:t>
            </a:r>
          </a:p>
          <a:p>
            <a:r>
              <a:rPr lang="en-US" altLang="en-US"/>
              <a:t>1.) Rover sends approx. position to RTN control center</a:t>
            </a:r>
          </a:p>
          <a:p>
            <a:r>
              <a:rPr lang="en-US" altLang="en-US"/>
              <a:t>2.) Control center assigns this position as the location of an imaginary base station and interpolates corrections at this virtual location</a:t>
            </a:r>
          </a:p>
          <a:p>
            <a:r>
              <a:rPr lang="en-US" altLang="en-US"/>
              <a:t>3.) These interpolated corrections are used to generate corrected pseudo-observables that are “transmitted” from the virtual base to the rover to be processed using conventional single-base RTK algorithms to solve for precise geodetic coordinates at the rover (Wang et al. 2010) </a:t>
            </a:r>
          </a:p>
          <a:p>
            <a:r>
              <a:rPr lang="en-US" altLang="en-US" b="1"/>
              <a:t>MAC</a:t>
            </a:r>
          </a:p>
          <a:p>
            <a:r>
              <a:rPr lang="en-US" altLang="en-US"/>
              <a:t>1.) The rover transmits an uncorrected point position to the central server, and then the server searches and selects a “cell” of reference stations for generating corrections </a:t>
            </a:r>
          </a:p>
          <a:p>
            <a:r>
              <a:rPr lang="en-US" altLang="en-US"/>
              <a:t>2.) The phase ranges from all selected stations are reduced to a common ambiguity level, and dispersive and nondispersive errors for each frequency and satellite-receiver pair are computed relative to the master station</a:t>
            </a:r>
          </a:p>
          <a:p>
            <a:r>
              <a:rPr lang="en-US" altLang="en-US"/>
              <a:t>3.) The residual corrections between the auxiliary stations and the master station, as well as the full corrections and published coordinates at the master station are transmitted to the rover. The rover then interpolates the received corrections and network information to derive its precise position (Janssen 2009). </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06EBC0-AC88-4657-9E88-6E14CCED7D94}" type="slidenum">
              <a:rPr lang="en-US" altLang="en-US" smtClean="0">
                <a:latin typeface="Calibri" panose="020F0502020204030204" pitchFamily="34" charset="0"/>
                <a:ea typeface="MS PGothic" panose="020B0600070205080204" pitchFamily="34" charset="-128"/>
              </a:rPr>
              <a:pPr/>
              <a:t>17</a:t>
            </a:fld>
            <a:endParaRPr lang="en-US" altLang="en-US">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250339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EC7C2-2797-4141-BEE3-A4E0AD397BA7}" type="slidenum">
              <a:rPr lang="en-US" smtClean="0"/>
              <a:t>20</a:t>
            </a:fld>
            <a:endParaRPr lang="en-US"/>
          </a:p>
        </p:txBody>
      </p:sp>
    </p:spTree>
    <p:extLst>
      <p:ext uri="{BB962C8B-B14F-4D97-AF65-F5344CB8AC3E}">
        <p14:creationId xmlns:p14="http://schemas.microsoft.com/office/powerpoint/2010/main" val="603791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this information here </a:t>
            </a:r>
            <a:r>
              <a:rPr lang="en-US" i="1" dirty="0"/>
              <a:t>can only reflect what we know</a:t>
            </a:r>
            <a:r>
              <a:rPr lang="en-US" dirty="0"/>
              <a:t>.  If you are a developer working on incorporating GVX into your software… reach out to us!  We would be happy to assist you, just as we have assisted some of our other commercial partners named here.</a:t>
            </a:r>
          </a:p>
          <a:p>
            <a:endParaRPr lang="en-US" dirty="0"/>
          </a:p>
          <a:p>
            <a:r>
              <a:rPr lang="en-US" dirty="0"/>
              <a:t>-What would make us happiest is if the list got so long we couldn’t fit in on this slide.</a:t>
            </a:r>
          </a:p>
          <a:p>
            <a:endParaRPr lang="en-US" dirty="0"/>
          </a:p>
          <a:p>
            <a:r>
              <a:rPr lang="en-US" dirty="0"/>
              <a:t>-Oh, and hey, you customers out there… express your desire for GVX to your suppliers/dealers or Support team</a:t>
            </a:r>
          </a:p>
          <a:p>
            <a:r>
              <a:rPr lang="en-US" dirty="0"/>
              <a:t>NGS is still testing/vetting the Carlson exporter</a:t>
            </a:r>
          </a:p>
        </p:txBody>
      </p:sp>
      <p:sp>
        <p:nvSpPr>
          <p:cNvPr id="4" name="Slide Number Placeholder 3"/>
          <p:cNvSpPr>
            <a:spLocks noGrp="1"/>
          </p:cNvSpPr>
          <p:nvPr>
            <p:ph type="sldNum" sz="quarter" idx="5"/>
          </p:nvPr>
        </p:nvSpPr>
        <p:spPr/>
        <p:txBody>
          <a:bodyPr/>
          <a:lstStyle/>
          <a:p>
            <a:fld id="{123EC7C2-2797-4141-BEE3-A4E0AD397BA7}" type="slidenum">
              <a:rPr lang="en-US" smtClean="0"/>
              <a:t>22</a:t>
            </a:fld>
            <a:endParaRPr lang="en-US"/>
          </a:p>
        </p:txBody>
      </p:sp>
    </p:spTree>
    <p:extLst>
      <p:ext uri="{BB962C8B-B14F-4D97-AF65-F5344CB8AC3E}">
        <p14:creationId xmlns:p14="http://schemas.microsoft.com/office/powerpoint/2010/main" val="1644337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OPUS 6 will allow you to upload multiple types of data, and multiple files for each type, to a single survey project.  You can then process/reduce the data, and adjust it.</a:t>
            </a:r>
          </a:p>
          <a:p>
            <a:r>
              <a:rPr lang="en-US" dirty="0"/>
              <a:t>The colors imply how finished each format is.  RINEX is well established, GVX was released in 2021 but requires an update, likely in 2022 in a joint roll-out with CVX and LVX.  RGX has not been substantially fleshed out yet.</a:t>
            </a:r>
          </a:p>
          <a:p>
            <a:endParaRPr lang="en-US" dirty="0"/>
          </a:p>
        </p:txBody>
      </p:sp>
      <p:sp>
        <p:nvSpPr>
          <p:cNvPr id="4" name="Slide Number Placeholder 3"/>
          <p:cNvSpPr>
            <a:spLocks noGrp="1"/>
          </p:cNvSpPr>
          <p:nvPr>
            <p:ph type="sldNum" sz="quarter" idx="5"/>
          </p:nvPr>
        </p:nvSpPr>
        <p:spPr/>
        <p:txBody>
          <a:bodyPr/>
          <a:lstStyle/>
          <a:p>
            <a:fld id="{2268CE47-5B0A-4DF9-A3F6-DE92D71E5BD0}" type="slidenum">
              <a:rPr lang="en-US" smtClean="0"/>
              <a:t>27</a:t>
            </a:fld>
            <a:endParaRPr lang="en-US"/>
          </a:p>
        </p:txBody>
      </p:sp>
    </p:spTree>
    <p:extLst>
      <p:ext uri="{BB962C8B-B14F-4D97-AF65-F5344CB8AC3E}">
        <p14:creationId xmlns:p14="http://schemas.microsoft.com/office/powerpoint/2010/main" val="2358166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02/24/2023</a:t>
            </a:r>
          </a:p>
        </p:txBody>
      </p:sp>
      <p:sp>
        <p:nvSpPr>
          <p:cNvPr id="5" name="Footer Placeholder 4"/>
          <p:cNvSpPr>
            <a:spLocks noGrp="1"/>
          </p:cNvSpPr>
          <p:nvPr>
            <p:ph type="ftr" sz="quarter" idx="11"/>
          </p:nvPr>
        </p:nvSpPr>
        <p:spPr/>
        <p:txBody>
          <a:bodyPr/>
          <a:lstStyle/>
          <a:p>
            <a:r>
              <a:rPr lang="fr-FR"/>
              <a:t>MSPS 2023 Convention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02/24/2023</a:t>
            </a:r>
          </a:p>
        </p:txBody>
      </p:sp>
      <p:sp>
        <p:nvSpPr>
          <p:cNvPr id="5" name="Footer Placeholder 4"/>
          <p:cNvSpPr>
            <a:spLocks noGrp="1"/>
          </p:cNvSpPr>
          <p:nvPr>
            <p:ph type="ftr" sz="quarter" idx="11"/>
          </p:nvPr>
        </p:nvSpPr>
        <p:spPr/>
        <p:txBody>
          <a:bodyPr/>
          <a:lstStyle/>
          <a:p>
            <a:r>
              <a:rPr lang="fr-FR"/>
              <a:t>MSPS 2023 Convention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02/24/2023</a:t>
            </a:r>
          </a:p>
        </p:txBody>
      </p:sp>
      <p:sp>
        <p:nvSpPr>
          <p:cNvPr id="5" name="Footer Placeholder 4"/>
          <p:cNvSpPr>
            <a:spLocks noGrp="1"/>
          </p:cNvSpPr>
          <p:nvPr>
            <p:ph type="ftr" sz="quarter" idx="11"/>
          </p:nvPr>
        </p:nvSpPr>
        <p:spPr/>
        <p:txBody>
          <a:bodyPr/>
          <a:lstStyle/>
          <a:p>
            <a:r>
              <a:rPr lang="fr-FR"/>
              <a:t>MSPS 2023 Convention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028700"/>
            <a:ext cx="8229600" cy="325755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4992291"/>
            <a:ext cx="1828800" cy="136922"/>
          </a:xfrm>
        </p:spPr>
        <p:txBody>
          <a:bodyPr/>
          <a:lstStyle>
            <a:lvl1pPr>
              <a:defRPr/>
            </a:lvl1pPr>
          </a:lstStyle>
          <a:p>
            <a:pPr>
              <a:defRPr/>
            </a:pPr>
            <a:r>
              <a:rPr lang="en-US" altLang="en-US"/>
              <a:t>02/24/2023</a:t>
            </a:r>
            <a:endParaRPr lang="en-US" altLang="en-US" dirty="0"/>
          </a:p>
        </p:txBody>
      </p:sp>
      <p:sp>
        <p:nvSpPr>
          <p:cNvPr id="6" name="Slide Number Placeholder 7"/>
          <p:cNvSpPr>
            <a:spLocks noGrp="1"/>
          </p:cNvSpPr>
          <p:nvPr>
            <p:ph type="sldNum" sz="quarter" idx="11"/>
          </p:nvPr>
        </p:nvSpPr>
        <p:spPr>
          <a:xfrm>
            <a:off x="17860" y="4856560"/>
            <a:ext cx="364331" cy="136922"/>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460770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02/24/2023</a:t>
            </a:r>
          </a:p>
        </p:txBody>
      </p:sp>
      <p:sp>
        <p:nvSpPr>
          <p:cNvPr id="5" name="Footer Placeholder 4"/>
          <p:cNvSpPr>
            <a:spLocks noGrp="1"/>
          </p:cNvSpPr>
          <p:nvPr>
            <p:ph type="ftr" sz="quarter" idx="11"/>
          </p:nvPr>
        </p:nvSpPr>
        <p:spPr/>
        <p:txBody>
          <a:bodyPr/>
          <a:lstStyle/>
          <a:p>
            <a:r>
              <a:rPr lang="fr-FR"/>
              <a:t>MSPS 2023 Convention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02/24/2023</a:t>
            </a:r>
          </a:p>
        </p:txBody>
      </p:sp>
      <p:sp>
        <p:nvSpPr>
          <p:cNvPr id="5" name="Footer Placeholder 4"/>
          <p:cNvSpPr>
            <a:spLocks noGrp="1"/>
          </p:cNvSpPr>
          <p:nvPr>
            <p:ph type="ftr" sz="quarter" idx="11"/>
          </p:nvPr>
        </p:nvSpPr>
        <p:spPr/>
        <p:txBody>
          <a:bodyPr/>
          <a:lstStyle/>
          <a:p>
            <a:r>
              <a:rPr lang="fr-FR"/>
              <a:t>MSPS 2023 Convention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02/24/2023</a:t>
            </a:r>
          </a:p>
        </p:txBody>
      </p:sp>
      <p:sp>
        <p:nvSpPr>
          <p:cNvPr id="6" name="Footer Placeholder 5"/>
          <p:cNvSpPr>
            <a:spLocks noGrp="1"/>
          </p:cNvSpPr>
          <p:nvPr>
            <p:ph type="ftr" sz="quarter" idx="11"/>
          </p:nvPr>
        </p:nvSpPr>
        <p:spPr/>
        <p:txBody>
          <a:bodyPr/>
          <a:lstStyle/>
          <a:p>
            <a:r>
              <a:rPr lang="fr-FR"/>
              <a:t>MSPS 2023 Convention</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02/24/2023</a:t>
            </a:r>
          </a:p>
        </p:txBody>
      </p:sp>
      <p:sp>
        <p:nvSpPr>
          <p:cNvPr id="8" name="Footer Placeholder 7"/>
          <p:cNvSpPr>
            <a:spLocks noGrp="1"/>
          </p:cNvSpPr>
          <p:nvPr>
            <p:ph type="ftr" sz="quarter" idx="11"/>
          </p:nvPr>
        </p:nvSpPr>
        <p:spPr/>
        <p:txBody>
          <a:bodyPr/>
          <a:lstStyle/>
          <a:p>
            <a:r>
              <a:rPr lang="fr-FR"/>
              <a:t>MSPS 2023 Convention</a:t>
            </a:r>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02/24/2023</a:t>
            </a:r>
          </a:p>
        </p:txBody>
      </p:sp>
      <p:sp>
        <p:nvSpPr>
          <p:cNvPr id="4" name="Footer Placeholder 3"/>
          <p:cNvSpPr>
            <a:spLocks noGrp="1"/>
          </p:cNvSpPr>
          <p:nvPr>
            <p:ph type="ftr" sz="quarter" idx="11"/>
          </p:nvPr>
        </p:nvSpPr>
        <p:spPr/>
        <p:txBody>
          <a:bodyPr/>
          <a:lstStyle/>
          <a:p>
            <a:r>
              <a:rPr lang="fr-FR"/>
              <a:t>MSPS 2023 Convention</a:t>
            </a:r>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02/24/2023</a:t>
            </a:r>
          </a:p>
        </p:txBody>
      </p:sp>
      <p:sp>
        <p:nvSpPr>
          <p:cNvPr id="3" name="Footer Placeholder 2"/>
          <p:cNvSpPr>
            <a:spLocks noGrp="1"/>
          </p:cNvSpPr>
          <p:nvPr>
            <p:ph type="ftr" sz="quarter" idx="11"/>
          </p:nvPr>
        </p:nvSpPr>
        <p:spPr/>
        <p:txBody>
          <a:bodyPr/>
          <a:lstStyle/>
          <a:p>
            <a:r>
              <a:rPr lang="fr-FR"/>
              <a:t>MSPS 2023 Convention</a:t>
            </a:r>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02/24/2023</a:t>
            </a:r>
          </a:p>
        </p:txBody>
      </p:sp>
      <p:sp>
        <p:nvSpPr>
          <p:cNvPr id="6" name="Footer Placeholder 5"/>
          <p:cNvSpPr>
            <a:spLocks noGrp="1"/>
          </p:cNvSpPr>
          <p:nvPr>
            <p:ph type="ftr" sz="quarter" idx="11"/>
          </p:nvPr>
        </p:nvSpPr>
        <p:spPr/>
        <p:txBody>
          <a:bodyPr/>
          <a:lstStyle/>
          <a:p>
            <a:r>
              <a:rPr lang="fr-FR"/>
              <a:t>MSPS 2023 Convention</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02/24/2023</a:t>
            </a:r>
          </a:p>
        </p:txBody>
      </p:sp>
      <p:sp>
        <p:nvSpPr>
          <p:cNvPr id="6" name="Footer Placeholder 5"/>
          <p:cNvSpPr>
            <a:spLocks noGrp="1"/>
          </p:cNvSpPr>
          <p:nvPr>
            <p:ph type="ftr" sz="quarter" idx="11"/>
          </p:nvPr>
        </p:nvSpPr>
        <p:spPr/>
        <p:txBody>
          <a:bodyPr/>
          <a:lstStyle/>
          <a:p>
            <a:r>
              <a:rPr lang="fr-FR"/>
              <a:t>MSPS 2023 Convention</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en-US"/>
              <a:t>02/24/2023</a:t>
            </a:r>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fr-FR"/>
              <a:t>MSPS 2023 Convention</a:t>
            </a:r>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beta.ngs.noaa.gov/OP-bluebook/OpusProjects.s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ngs.noaa.gov/data/formats/GVX/index.shtml" TargetMode="Externa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geodesy.noaa.gov/corbin/class_description/WinDesc/" TargetMode="External"/><Relationship Id="rId2" Type="http://schemas.openxmlformats.org/officeDocument/2006/relationships/hyperlink" Target="https://geodesy.noaa.gov/SurveyProposal/" TargetMode="External"/><Relationship Id="rId1" Type="http://schemas.openxmlformats.org/officeDocument/2006/relationships/slideLayout" Target="../slideLayouts/slideLayout2.xml"/><Relationship Id="rId4" Type="http://schemas.openxmlformats.org/officeDocument/2006/relationships/hyperlink" Target="https://www.ngs.noaa.gov/OPUS-Projects/docs/Documentation.pdf"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mailto:NGS.Feedback@noaa.gov"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mailto:jacob.heck@noaa.gov"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geodesy.noaa.g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p:txBody>
          <a:bodyPr>
            <a:noAutofit/>
          </a:bodyPr>
          <a:lstStyle/>
          <a:p>
            <a:r>
              <a:rPr lang="en-US" sz="3200" b="1" dirty="0">
                <a:latin typeface="Times New Roman" panose="02020603050405020304" pitchFamily="18" charset="0"/>
                <a:cs typeface="Times New Roman" panose="02020603050405020304" pitchFamily="18" charset="0"/>
              </a:rPr>
              <a:t>Modernizing OPUS Projects: How NGS is Improving Tools to Access the NSRS</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p:txBody>
          <a:bodyPr>
            <a:normAutofit fontScale="77500" lnSpcReduction="20000"/>
          </a:bodyPr>
          <a:lstStyle/>
          <a:p>
            <a:r>
              <a:rPr lang="en-US" sz="3600" b="1" dirty="0">
                <a:latin typeface="Times New Roman" charset="0"/>
                <a:cs typeface="Times New Roman" charset="0"/>
              </a:rPr>
              <a:t>Jacob Heck</a:t>
            </a:r>
          </a:p>
          <a:p>
            <a:r>
              <a:rPr lang="en-US" b="1" dirty="0">
                <a:latin typeface="Times New Roman" charset="0"/>
                <a:cs typeface="Times New Roman" charset="0"/>
              </a:rPr>
              <a:t>NGS Great Lakes Regional Geodetic Advisor</a:t>
            </a:r>
          </a:p>
          <a:p>
            <a:r>
              <a:rPr lang="en-US" b="1" dirty="0">
                <a:latin typeface="Times New Roman" charset="0"/>
                <a:cs typeface="Times New Roman" charset="0"/>
              </a:rPr>
              <a:t>MSPS 2023 Convention</a:t>
            </a: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9BB8EDD6-4612-43A3-9F0E-829FB6A01787}"/>
              </a:ext>
            </a:extLst>
          </p:cNvPr>
          <p:cNvSpPr>
            <a:spLocks noGrp="1"/>
          </p:cNvSpPr>
          <p:nvPr>
            <p:ph type="dt" sz="half" idx="10"/>
          </p:nvPr>
        </p:nvSpPr>
        <p:spPr/>
        <p:txBody>
          <a:bodyPr/>
          <a:lstStyle/>
          <a:p>
            <a:r>
              <a:rPr lang="en-US"/>
              <a:t>02/24/2023</a:t>
            </a:r>
          </a:p>
        </p:txBody>
      </p:sp>
      <p:sp>
        <p:nvSpPr>
          <p:cNvPr id="3" name="Footer Placeholder 2">
            <a:extLst>
              <a:ext uri="{FF2B5EF4-FFF2-40B4-BE49-F238E27FC236}">
                <a16:creationId xmlns:a16="http://schemas.microsoft.com/office/drawing/2014/main" id="{BBE4E9C3-B6E5-4F23-B817-2576BE0E1A7E}"/>
              </a:ext>
            </a:extLst>
          </p:cNvPr>
          <p:cNvSpPr>
            <a:spLocks noGrp="1"/>
          </p:cNvSpPr>
          <p:nvPr>
            <p:ph type="ftr" sz="quarter" idx="11"/>
          </p:nvPr>
        </p:nvSpPr>
        <p:spPr/>
        <p:txBody>
          <a:bodyPr/>
          <a:lstStyle/>
          <a:p>
            <a:r>
              <a:rPr lang="fr-FR"/>
              <a:t>MSPS 2023 Convention</a:t>
            </a:r>
            <a:endParaRPr lang="en-US"/>
          </a:p>
        </p:txBody>
      </p:sp>
      <p:sp>
        <p:nvSpPr>
          <p:cNvPr id="4" name="Slide Number Placeholder 3">
            <a:extLst>
              <a:ext uri="{FF2B5EF4-FFF2-40B4-BE49-F238E27FC236}">
                <a16:creationId xmlns:a16="http://schemas.microsoft.com/office/drawing/2014/main" id="{76288BD9-EEE2-4BC5-B20E-D07F9A09215B}"/>
              </a:ext>
            </a:extLst>
          </p:cNvPr>
          <p:cNvSpPr>
            <a:spLocks noGrp="1"/>
          </p:cNvSpPr>
          <p:nvPr>
            <p:ph type="sldNum" sz="quarter" idx="12"/>
          </p:nvPr>
        </p:nvSpPr>
        <p:spPr/>
        <p:txBody>
          <a:bodyPr/>
          <a:lstStyle/>
          <a:p>
            <a:fld id="{D3D538F9-49A3-B84F-B36B-A7030CDE5D5B}" type="slidenum">
              <a:rPr lang="en-US" smtClean="0"/>
              <a:t>1</a:t>
            </a:fld>
            <a:endParaRPr lang="en-US"/>
          </a:p>
        </p:txBody>
      </p:sp>
    </p:spTree>
    <p:extLst>
      <p:ext uri="{BB962C8B-B14F-4D97-AF65-F5344CB8AC3E}">
        <p14:creationId xmlns:p14="http://schemas.microsoft.com/office/powerpoint/2010/main" val="3413184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FA52-B11E-44D5-B297-178303CAF00C}"/>
              </a:ext>
            </a:extLst>
          </p:cNvPr>
          <p:cNvSpPr>
            <a:spLocks noGrp="1"/>
          </p:cNvSpPr>
          <p:nvPr>
            <p:ph type="title"/>
          </p:nvPr>
        </p:nvSpPr>
        <p:spPr/>
        <p:txBody>
          <a:bodyPr/>
          <a:lstStyle/>
          <a:p>
            <a:r>
              <a:rPr lang="en-US" dirty="0">
                <a:cs typeface="Arial" panose="020B0604020202020204" pitchFamily="34" charset="0"/>
              </a:rPr>
              <a:t>OPUS-PROJECTS Updates</a:t>
            </a:r>
          </a:p>
        </p:txBody>
      </p:sp>
      <p:sp>
        <p:nvSpPr>
          <p:cNvPr id="3" name="Text Placeholder 2">
            <a:extLst>
              <a:ext uri="{FF2B5EF4-FFF2-40B4-BE49-F238E27FC236}">
                <a16:creationId xmlns:a16="http://schemas.microsoft.com/office/drawing/2014/main" id="{5DA98961-1592-4E61-B062-FCC198D62A98}"/>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B19F640-1131-4081-93D7-77579EA9B1C5}"/>
              </a:ext>
            </a:extLst>
          </p:cNvPr>
          <p:cNvSpPr>
            <a:spLocks noGrp="1"/>
          </p:cNvSpPr>
          <p:nvPr>
            <p:ph type="dt" sz="half" idx="10"/>
          </p:nvPr>
        </p:nvSpPr>
        <p:spPr/>
        <p:txBody>
          <a:bodyPr/>
          <a:lstStyle/>
          <a:p>
            <a:r>
              <a:rPr lang="en-US"/>
              <a:t>02/24/2023</a:t>
            </a:r>
          </a:p>
        </p:txBody>
      </p:sp>
      <p:sp>
        <p:nvSpPr>
          <p:cNvPr id="5" name="Footer Placeholder 4">
            <a:extLst>
              <a:ext uri="{FF2B5EF4-FFF2-40B4-BE49-F238E27FC236}">
                <a16:creationId xmlns:a16="http://schemas.microsoft.com/office/drawing/2014/main" id="{EDFFA3E5-C194-4D97-B3B1-C83B16F11CA1}"/>
              </a:ext>
            </a:extLst>
          </p:cNvPr>
          <p:cNvSpPr>
            <a:spLocks noGrp="1"/>
          </p:cNvSpPr>
          <p:nvPr>
            <p:ph type="ftr" sz="quarter" idx="11"/>
          </p:nvPr>
        </p:nvSpPr>
        <p:spPr/>
        <p:txBody>
          <a:bodyPr/>
          <a:lstStyle/>
          <a:p>
            <a:r>
              <a:rPr lang="fr-FR"/>
              <a:t>MSPS 2023 Convention</a:t>
            </a:r>
            <a:endParaRPr lang="en-US"/>
          </a:p>
        </p:txBody>
      </p:sp>
      <p:sp>
        <p:nvSpPr>
          <p:cNvPr id="6" name="Slide Number Placeholder 5">
            <a:extLst>
              <a:ext uri="{FF2B5EF4-FFF2-40B4-BE49-F238E27FC236}">
                <a16:creationId xmlns:a16="http://schemas.microsoft.com/office/drawing/2014/main" id="{1DC32E75-6516-4033-94E0-4C7C36D87BAB}"/>
              </a:ext>
            </a:extLst>
          </p:cNvPr>
          <p:cNvSpPr>
            <a:spLocks noGrp="1"/>
          </p:cNvSpPr>
          <p:nvPr>
            <p:ph type="sldNum" sz="quarter" idx="12"/>
          </p:nvPr>
        </p:nvSpPr>
        <p:spPr/>
        <p:txBody>
          <a:bodyPr/>
          <a:lstStyle/>
          <a:p>
            <a:fld id="{D3D538F9-49A3-B84F-B36B-A7030CDE5D5B}" type="slidenum">
              <a:rPr lang="en-US" smtClean="0"/>
              <a:t>10</a:t>
            </a:fld>
            <a:endParaRPr lang="en-US"/>
          </a:p>
        </p:txBody>
      </p:sp>
    </p:spTree>
    <p:extLst>
      <p:ext uri="{BB962C8B-B14F-4D97-AF65-F5344CB8AC3E}">
        <p14:creationId xmlns:p14="http://schemas.microsoft.com/office/powerpoint/2010/main" val="1261697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8CC0-6FC2-43EE-852D-A2DD341893AD}"/>
              </a:ext>
            </a:extLst>
          </p:cNvPr>
          <p:cNvSpPr>
            <a:spLocks noGrp="1"/>
          </p:cNvSpPr>
          <p:nvPr>
            <p:ph type="title"/>
          </p:nvPr>
        </p:nvSpPr>
        <p:spPr/>
        <p:txBody>
          <a:bodyPr>
            <a:normAutofit/>
          </a:bodyPr>
          <a:lstStyle/>
          <a:p>
            <a:r>
              <a:rPr lang="en-US" sz="3600" b="1" dirty="0">
                <a:latin typeface="+mn-lt"/>
              </a:rPr>
              <a:t>What is OPUS?</a:t>
            </a:r>
          </a:p>
        </p:txBody>
      </p:sp>
      <p:sp>
        <p:nvSpPr>
          <p:cNvPr id="3" name="Content Placeholder 2">
            <a:extLst>
              <a:ext uri="{FF2B5EF4-FFF2-40B4-BE49-F238E27FC236}">
                <a16:creationId xmlns:a16="http://schemas.microsoft.com/office/drawing/2014/main" id="{03F14CC6-F349-49CF-89AA-7D05394C8ABA}"/>
              </a:ext>
            </a:extLst>
          </p:cNvPr>
          <p:cNvSpPr>
            <a:spLocks noGrp="1"/>
          </p:cNvSpPr>
          <p:nvPr>
            <p:ph sz="half" idx="1"/>
          </p:nvPr>
        </p:nvSpPr>
        <p:spPr/>
        <p:txBody>
          <a:bodyPr>
            <a:normAutofit fontScale="85000" lnSpcReduction="20000"/>
          </a:bodyPr>
          <a:lstStyle/>
          <a:p>
            <a:pPr>
              <a:buFont typeface="Arial" panose="020B0604020202020204" pitchFamily="34" charset="0"/>
              <a:buChar char="•"/>
              <a:defRPr/>
            </a:pPr>
            <a:r>
              <a:rPr lang="en-US" altLang="en-US" dirty="0">
                <a:latin typeface="Arial" panose="020B0604020202020204" pitchFamily="34" charset="0"/>
                <a:ea typeface="ＭＳ Ｐゴシック" pitchFamily="34" charset="-128"/>
                <a:cs typeface="Arial" panose="020B0604020202020204" pitchFamily="34" charset="0"/>
              </a:rPr>
              <a:t>OPUS-S (static processing, 2-48 hours)</a:t>
            </a:r>
          </a:p>
          <a:p>
            <a:pPr>
              <a:buFont typeface="Arial" panose="020B0604020202020204" pitchFamily="34" charset="0"/>
              <a:buChar char="•"/>
              <a:defRPr/>
            </a:pPr>
            <a:r>
              <a:rPr lang="en-US" altLang="en-US" dirty="0">
                <a:latin typeface="Arial" panose="020B0604020202020204" pitchFamily="34" charset="0"/>
                <a:ea typeface="ＭＳ Ｐゴシック" pitchFamily="34" charset="-128"/>
                <a:cs typeface="Arial" panose="020B0604020202020204" pitchFamily="34" charset="0"/>
              </a:rPr>
              <a:t>OPUS-RS (rapid-static, 15 minutes – 2 hours)</a:t>
            </a:r>
          </a:p>
          <a:p>
            <a:pPr>
              <a:buFont typeface="Arial" panose="020B0604020202020204" pitchFamily="34" charset="0"/>
              <a:buChar char="•"/>
              <a:defRPr/>
            </a:pPr>
            <a:r>
              <a:rPr lang="en-US" altLang="en-US" dirty="0">
                <a:latin typeface="Arial" panose="020B0604020202020204" pitchFamily="34" charset="0"/>
                <a:ea typeface="ＭＳ Ｐゴシック" pitchFamily="34" charset="-128"/>
                <a:cs typeface="Arial" panose="020B0604020202020204" pitchFamily="34" charset="0"/>
              </a:rPr>
              <a:t>Sharing database of solutions</a:t>
            </a:r>
          </a:p>
          <a:p>
            <a:pPr>
              <a:buFont typeface="Arial" panose="020B0604020202020204" pitchFamily="34" charset="0"/>
              <a:buChar char="•"/>
              <a:defRPr/>
            </a:pPr>
            <a:r>
              <a:rPr lang="en-US" altLang="en-US" dirty="0">
                <a:latin typeface="Arial" panose="020B0604020202020204" pitchFamily="34" charset="0"/>
                <a:ea typeface="ＭＳ Ｐゴシック" pitchFamily="34" charset="-128"/>
                <a:cs typeface="Arial" panose="020B0604020202020204" pitchFamily="34" charset="0"/>
              </a:rPr>
              <a:t>OPUS Projects </a:t>
            </a:r>
          </a:p>
          <a:p>
            <a:pPr lvl="1">
              <a:buFont typeface="Arial" panose="020B0604020202020204" pitchFamily="34" charset="0"/>
              <a:buChar char="•"/>
              <a:defRPr/>
            </a:pPr>
            <a:r>
              <a:rPr lang="en-US" altLang="en-US" dirty="0">
                <a:latin typeface="Arial" panose="020B0604020202020204" pitchFamily="34" charset="0"/>
                <a:ea typeface="ＭＳ Ｐゴシック" pitchFamily="34" charset="-128"/>
                <a:cs typeface="Arial" panose="020B0604020202020204" pitchFamily="34" charset="0"/>
              </a:rPr>
              <a:t>campaign style survey- processing, adjustments, publication</a:t>
            </a:r>
          </a:p>
          <a:p>
            <a:endParaRPr lang="en-US" dirty="0"/>
          </a:p>
        </p:txBody>
      </p:sp>
      <p:pic>
        <p:nvPicPr>
          <p:cNvPr id="5" name="Content Placeholder 4" descr="Screenshot of NGS OPUS webpage">
            <a:extLst>
              <a:ext uri="{FF2B5EF4-FFF2-40B4-BE49-F238E27FC236}">
                <a16:creationId xmlns:a16="http://schemas.microsoft.com/office/drawing/2014/main" id="{ACB86D8C-A071-410B-84F9-B1DAF176BA36}"/>
              </a:ext>
            </a:extLst>
          </p:cNvPr>
          <p:cNvPicPr>
            <a:picLocks noGrp="1" noChangeAspect="1"/>
          </p:cNvPicPr>
          <p:nvPr>
            <p:ph sz="half" idx="2"/>
          </p:nvPr>
        </p:nvPicPr>
        <p:blipFill>
          <a:blip r:embed="rId2"/>
          <a:stretch>
            <a:fillRect/>
          </a:stretch>
        </p:blipFill>
        <p:spPr>
          <a:xfrm>
            <a:off x="4744320" y="1200150"/>
            <a:ext cx="3846360" cy="3394075"/>
          </a:xfrm>
          <a:prstGeom prst="rect">
            <a:avLst/>
          </a:prstGeom>
        </p:spPr>
      </p:pic>
      <p:sp>
        <p:nvSpPr>
          <p:cNvPr id="4" name="Date Placeholder 3">
            <a:extLst>
              <a:ext uri="{FF2B5EF4-FFF2-40B4-BE49-F238E27FC236}">
                <a16:creationId xmlns:a16="http://schemas.microsoft.com/office/drawing/2014/main" id="{6E751CCA-862C-422D-976F-CB551E8DB1F4}"/>
              </a:ext>
            </a:extLst>
          </p:cNvPr>
          <p:cNvSpPr>
            <a:spLocks noGrp="1"/>
          </p:cNvSpPr>
          <p:nvPr>
            <p:ph type="dt" sz="half" idx="10"/>
          </p:nvPr>
        </p:nvSpPr>
        <p:spPr/>
        <p:txBody>
          <a:bodyPr/>
          <a:lstStyle/>
          <a:p>
            <a:r>
              <a:rPr lang="en-US"/>
              <a:t>02/24/2023</a:t>
            </a:r>
          </a:p>
        </p:txBody>
      </p:sp>
      <p:sp>
        <p:nvSpPr>
          <p:cNvPr id="6" name="Footer Placeholder 5">
            <a:extLst>
              <a:ext uri="{FF2B5EF4-FFF2-40B4-BE49-F238E27FC236}">
                <a16:creationId xmlns:a16="http://schemas.microsoft.com/office/drawing/2014/main" id="{3E0C1741-8C06-4F8C-8775-CE9497F8D0B3}"/>
              </a:ext>
            </a:extLst>
          </p:cNvPr>
          <p:cNvSpPr>
            <a:spLocks noGrp="1"/>
          </p:cNvSpPr>
          <p:nvPr>
            <p:ph type="ftr" sz="quarter" idx="11"/>
          </p:nvPr>
        </p:nvSpPr>
        <p:spPr/>
        <p:txBody>
          <a:bodyPr/>
          <a:lstStyle/>
          <a:p>
            <a:r>
              <a:rPr lang="fr-FR"/>
              <a:t>MSPS 2023 Convention</a:t>
            </a:r>
            <a:endParaRPr lang="en-US"/>
          </a:p>
        </p:txBody>
      </p:sp>
      <p:sp>
        <p:nvSpPr>
          <p:cNvPr id="7" name="Slide Number Placeholder 6">
            <a:extLst>
              <a:ext uri="{FF2B5EF4-FFF2-40B4-BE49-F238E27FC236}">
                <a16:creationId xmlns:a16="http://schemas.microsoft.com/office/drawing/2014/main" id="{59639C6A-7D63-4814-A3D3-79EE6F32AF48}"/>
              </a:ext>
            </a:extLst>
          </p:cNvPr>
          <p:cNvSpPr>
            <a:spLocks noGrp="1"/>
          </p:cNvSpPr>
          <p:nvPr>
            <p:ph type="sldNum" sz="quarter" idx="12"/>
          </p:nvPr>
        </p:nvSpPr>
        <p:spPr/>
        <p:txBody>
          <a:bodyPr/>
          <a:lstStyle/>
          <a:p>
            <a:fld id="{D3D538F9-49A3-B84F-B36B-A7030CDE5D5B}" type="slidenum">
              <a:rPr lang="en-US" smtClean="0"/>
              <a:t>11</a:t>
            </a:fld>
            <a:endParaRPr lang="en-US"/>
          </a:p>
        </p:txBody>
      </p:sp>
    </p:spTree>
    <p:extLst>
      <p:ext uri="{BB962C8B-B14F-4D97-AF65-F5344CB8AC3E}">
        <p14:creationId xmlns:p14="http://schemas.microsoft.com/office/powerpoint/2010/main" val="3281467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680E5-85E8-4A0A-9042-D2CF312C648D}"/>
              </a:ext>
            </a:extLst>
          </p:cNvPr>
          <p:cNvSpPr>
            <a:spLocks noGrp="1"/>
          </p:cNvSpPr>
          <p:nvPr>
            <p:ph type="title"/>
          </p:nvPr>
        </p:nvSpPr>
        <p:spPr/>
        <p:txBody>
          <a:bodyPr>
            <a:noAutofit/>
          </a:bodyPr>
          <a:lstStyle/>
          <a:p>
            <a:r>
              <a:rPr lang="en-US" sz="3200" b="1" dirty="0">
                <a:solidFill>
                  <a:prstClr val="black"/>
                </a:solidFill>
                <a:latin typeface="Arial" panose="020B0604020202020204" pitchFamily="34" charset="0"/>
                <a:cs typeface="Arial" panose="020B0604020202020204" pitchFamily="34" charset="0"/>
              </a:rPr>
              <a:t>Share GPS observations through OPUS </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043FC35-654C-4A4E-A3F0-EC76085D59D3}"/>
              </a:ext>
            </a:extLst>
          </p:cNvPr>
          <p:cNvSpPr>
            <a:spLocks noGrp="1"/>
          </p:cNvSpPr>
          <p:nvPr>
            <p:ph sz="half" idx="1"/>
          </p:nvPr>
        </p:nvSpPr>
        <p:spPr/>
        <p:txBody>
          <a:bodyPr>
            <a:normAutofit fontScale="70000" lnSpcReduction="20000"/>
          </a:bodyPr>
          <a:lstStyle/>
          <a:p>
            <a:r>
              <a:rPr lang="en-US" altLang="en-US" dirty="0">
                <a:solidFill>
                  <a:srgbClr val="000000"/>
                </a:solidFill>
                <a:latin typeface="+mn-lt"/>
                <a:cs typeface="Times New Roman" panose="02020603050405020304" pitchFamily="18" charset="0"/>
              </a:rPr>
              <a:t>Upload 4+hour GPS observation file</a:t>
            </a:r>
          </a:p>
          <a:p>
            <a:r>
              <a:rPr lang="en-US" altLang="en-US" dirty="0">
                <a:solidFill>
                  <a:srgbClr val="000000"/>
                </a:solidFill>
                <a:latin typeface="+mn-lt"/>
                <a:cs typeface="Times New Roman" panose="02020603050405020304" pitchFamily="18" charset="0"/>
              </a:rPr>
              <a:t>Provide antenna type, antenna height, and email address</a:t>
            </a:r>
          </a:p>
          <a:p>
            <a:r>
              <a:rPr lang="en-US" altLang="en-US" dirty="0">
                <a:solidFill>
                  <a:srgbClr val="000000"/>
                </a:solidFill>
                <a:latin typeface="+mn-lt"/>
                <a:cs typeface="Times New Roman" panose="02020603050405020304" pitchFamily="18" charset="0"/>
              </a:rPr>
              <a:t>Click “Options” &amp; Select “Yes, Share” </a:t>
            </a:r>
          </a:p>
          <a:p>
            <a:r>
              <a:rPr lang="en-US" altLang="en-US" dirty="0">
                <a:solidFill>
                  <a:srgbClr val="000000"/>
                </a:solidFill>
                <a:latin typeface="+mn-lt"/>
                <a:cs typeface="Times New Roman" panose="02020603050405020304" pitchFamily="18" charset="0"/>
              </a:rPr>
              <a:t>Identify the Mark by PID</a:t>
            </a:r>
          </a:p>
          <a:p>
            <a:r>
              <a:rPr lang="en-US" altLang="en-US" dirty="0">
                <a:solidFill>
                  <a:srgbClr val="000000"/>
                </a:solidFill>
                <a:latin typeface="+mn-lt"/>
                <a:cs typeface="Times New Roman" panose="02020603050405020304" pitchFamily="18" charset="0"/>
              </a:rPr>
              <a:t>Write a “To Reach” description </a:t>
            </a:r>
          </a:p>
          <a:p>
            <a:r>
              <a:rPr lang="en-US" altLang="en-US" dirty="0">
                <a:solidFill>
                  <a:srgbClr val="000000"/>
                </a:solidFill>
                <a:latin typeface="+mn-lt"/>
                <a:cs typeface="Times New Roman" panose="02020603050405020304" pitchFamily="18" charset="0"/>
              </a:rPr>
              <a:t>Attach 2 photos: Close up &amp; Horizon</a:t>
            </a:r>
          </a:p>
          <a:p>
            <a:r>
              <a:rPr lang="en-US" altLang="en-US" dirty="0">
                <a:solidFill>
                  <a:srgbClr val="000000"/>
                </a:solidFill>
                <a:latin typeface="+mn-lt"/>
                <a:cs typeface="Times New Roman" panose="02020603050405020304" pitchFamily="18" charset="0"/>
              </a:rPr>
              <a:t>Respond to confirmation email</a:t>
            </a:r>
          </a:p>
          <a:p>
            <a:endParaRPr lang="en-US" dirty="0"/>
          </a:p>
        </p:txBody>
      </p:sp>
      <p:sp>
        <p:nvSpPr>
          <p:cNvPr id="6" name="TextBox 5" descr="Screenshot of OPUS Share">
            <a:extLst>
              <a:ext uri="{FF2B5EF4-FFF2-40B4-BE49-F238E27FC236}">
                <a16:creationId xmlns:a16="http://schemas.microsoft.com/office/drawing/2014/main" id="{7BF4497D-6A43-48ED-83C8-7807156E0E19}"/>
              </a:ext>
            </a:extLst>
          </p:cNvPr>
          <p:cNvSpPr txBox="1"/>
          <p:nvPr/>
        </p:nvSpPr>
        <p:spPr>
          <a:xfrm>
            <a:off x="4495800" y="4208351"/>
            <a:ext cx="4305300" cy="2654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1125" dirty="0">
                <a:solidFill>
                  <a:schemeClr val="tx1"/>
                </a:solidFill>
              </a:rPr>
              <a:t>geodesy.noaa.gov/</a:t>
            </a:r>
            <a:r>
              <a:rPr lang="en-US" sz="1125" dirty="0" err="1">
                <a:solidFill>
                  <a:schemeClr val="tx1"/>
                </a:solidFill>
              </a:rPr>
              <a:t>corbin</a:t>
            </a:r>
            <a:r>
              <a:rPr lang="en-US" sz="1125" dirty="0">
                <a:solidFill>
                  <a:schemeClr val="tx1"/>
                </a:solidFill>
              </a:rPr>
              <a:t>/</a:t>
            </a:r>
            <a:r>
              <a:rPr lang="en-US" sz="1125" dirty="0" err="1">
                <a:solidFill>
                  <a:schemeClr val="tx1"/>
                </a:solidFill>
              </a:rPr>
              <a:t>class_description</a:t>
            </a:r>
            <a:r>
              <a:rPr lang="en-US" sz="1125" dirty="0">
                <a:solidFill>
                  <a:schemeClr val="tx1"/>
                </a:solidFill>
              </a:rPr>
              <a:t>/opus-share-tutorial/</a:t>
            </a:r>
          </a:p>
        </p:txBody>
      </p:sp>
      <p:pic>
        <p:nvPicPr>
          <p:cNvPr id="7" name="Content Placeholder 6" descr="Screenshot of video How to Submit and OPUS Share Observation">
            <a:extLst>
              <a:ext uri="{FF2B5EF4-FFF2-40B4-BE49-F238E27FC236}">
                <a16:creationId xmlns:a16="http://schemas.microsoft.com/office/drawing/2014/main" id="{4732832A-9A9E-4279-AF1C-5A6229EA082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046900"/>
            <a:ext cx="4038600" cy="253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9DAA2910-6108-41B1-A324-591C72F83DC9}"/>
              </a:ext>
            </a:extLst>
          </p:cNvPr>
          <p:cNvSpPr>
            <a:spLocks noGrp="1"/>
          </p:cNvSpPr>
          <p:nvPr>
            <p:ph type="dt" sz="half" idx="10"/>
          </p:nvPr>
        </p:nvSpPr>
        <p:spPr/>
        <p:txBody>
          <a:bodyPr/>
          <a:lstStyle/>
          <a:p>
            <a:r>
              <a:rPr lang="en-US"/>
              <a:t>02/24/2023</a:t>
            </a:r>
          </a:p>
        </p:txBody>
      </p:sp>
      <p:sp>
        <p:nvSpPr>
          <p:cNvPr id="5" name="Footer Placeholder 4">
            <a:extLst>
              <a:ext uri="{FF2B5EF4-FFF2-40B4-BE49-F238E27FC236}">
                <a16:creationId xmlns:a16="http://schemas.microsoft.com/office/drawing/2014/main" id="{2088C550-6699-4C94-938C-A142842BBEEF}"/>
              </a:ext>
            </a:extLst>
          </p:cNvPr>
          <p:cNvSpPr>
            <a:spLocks noGrp="1"/>
          </p:cNvSpPr>
          <p:nvPr>
            <p:ph type="ftr" sz="quarter" idx="11"/>
          </p:nvPr>
        </p:nvSpPr>
        <p:spPr/>
        <p:txBody>
          <a:bodyPr/>
          <a:lstStyle/>
          <a:p>
            <a:r>
              <a:rPr lang="fr-FR"/>
              <a:t>MSPS 2023 Convention</a:t>
            </a:r>
            <a:endParaRPr lang="en-US"/>
          </a:p>
        </p:txBody>
      </p:sp>
      <p:sp>
        <p:nvSpPr>
          <p:cNvPr id="8" name="Slide Number Placeholder 7">
            <a:extLst>
              <a:ext uri="{FF2B5EF4-FFF2-40B4-BE49-F238E27FC236}">
                <a16:creationId xmlns:a16="http://schemas.microsoft.com/office/drawing/2014/main" id="{869E2B41-B439-415C-B78D-11ED9435E485}"/>
              </a:ext>
            </a:extLst>
          </p:cNvPr>
          <p:cNvSpPr>
            <a:spLocks noGrp="1"/>
          </p:cNvSpPr>
          <p:nvPr>
            <p:ph type="sldNum" sz="quarter" idx="12"/>
          </p:nvPr>
        </p:nvSpPr>
        <p:spPr/>
        <p:txBody>
          <a:bodyPr/>
          <a:lstStyle/>
          <a:p>
            <a:fld id="{D3D538F9-49A3-B84F-B36B-A7030CDE5D5B}" type="slidenum">
              <a:rPr lang="en-US" smtClean="0"/>
              <a:t>12</a:t>
            </a:fld>
            <a:endParaRPr lang="en-US"/>
          </a:p>
        </p:txBody>
      </p:sp>
    </p:spTree>
    <p:extLst>
      <p:ext uri="{BB962C8B-B14F-4D97-AF65-F5344CB8AC3E}">
        <p14:creationId xmlns:p14="http://schemas.microsoft.com/office/powerpoint/2010/main" val="1356126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E7B3-DFEE-492C-8E70-4E062CAB7032}"/>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Why use OPUS-Projects?</a:t>
            </a:r>
          </a:p>
        </p:txBody>
      </p:sp>
      <p:sp>
        <p:nvSpPr>
          <p:cNvPr id="3" name="Content Placeholder 2">
            <a:extLst>
              <a:ext uri="{FF2B5EF4-FFF2-40B4-BE49-F238E27FC236}">
                <a16:creationId xmlns:a16="http://schemas.microsoft.com/office/drawing/2014/main" id="{FE4B8758-EC23-4127-9694-882CF01FFE9D}"/>
              </a:ext>
            </a:extLst>
          </p:cNvPr>
          <p:cNvSpPr>
            <a:spLocks noGrp="1"/>
          </p:cNvSpPr>
          <p:nvPr>
            <p:ph idx="1"/>
          </p:nvPr>
        </p:nvSpPr>
        <p:spPr>
          <a:xfrm>
            <a:off x="457199" y="982133"/>
            <a:ext cx="8348134" cy="4058974"/>
          </a:xfrm>
        </p:spPr>
        <p:txBody>
          <a:bodyPr>
            <a:normAutofit fontScale="55000" lnSpcReduction="20000"/>
          </a:bodyPr>
          <a:lstStyle/>
          <a:p>
            <a:r>
              <a:rPr lang="en-US" sz="3600" dirty="0">
                <a:latin typeface="Arial" panose="020B0604020202020204" pitchFamily="34" charset="0"/>
                <a:cs typeface="Arial" panose="020B0604020202020204" pitchFamily="34" charset="0"/>
              </a:rPr>
              <a:t>Supports both static GPS and RTK GNSS surveys</a:t>
            </a:r>
          </a:p>
          <a:p>
            <a:r>
              <a:rPr lang="en-US" sz="3600" dirty="0">
                <a:latin typeface="Arial" panose="020B0604020202020204" pitchFamily="34" charset="0"/>
                <a:cs typeface="Arial" panose="020B0604020202020204" pitchFamily="34" charset="0"/>
              </a:rPr>
              <a:t>Organizes data for multiple occupations on more than one mark</a:t>
            </a:r>
          </a:p>
          <a:p>
            <a:pPr lvl="1"/>
            <a:r>
              <a:rPr lang="en-US" sz="2900" dirty="0">
                <a:latin typeface="Arial" panose="020B0604020202020204" pitchFamily="34" charset="0"/>
                <a:cs typeface="Arial" panose="020B0604020202020204" pitchFamily="34" charset="0"/>
              </a:rPr>
              <a:t>Campaign-style surveys for control</a:t>
            </a:r>
          </a:p>
          <a:p>
            <a:r>
              <a:rPr lang="en-US" sz="3600" dirty="0">
                <a:latin typeface="Arial" panose="020B0604020202020204" pitchFamily="34" charset="0"/>
                <a:cs typeface="Arial" panose="020B0604020202020204" pitchFamily="34" charset="0"/>
              </a:rPr>
              <a:t>Performs least squares adjustments of control survey networks</a:t>
            </a:r>
          </a:p>
          <a:p>
            <a:pPr lvl="1"/>
            <a:r>
              <a:rPr lang="en-US" sz="2900" dirty="0">
                <a:latin typeface="Arial" panose="020B0604020202020204" pitchFamily="34" charset="0"/>
                <a:cs typeface="Arial" panose="020B0604020202020204" pitchFamily="34" charset="0"/>
              </a:rPr>
              <a:t>Estimate relative accuracy between marks</a:t>
            </a:r>
          </a:p>
          <a:p>
            <a:r>
              <a:rPr lang="en-US" sz="3600" dirty="0">
                <a:latin typeface="Arial" panose="020B0604020202020204" pitchFamily="34" charset="0"/>
                <a:cs typeface="Arial" panose="020B0604020202020204" pitchFamily="34" charset="0"/>
              </a:rPr>
              <a:t>Constrains NAVD 88 bench marks – check/establish NAVD 88 heights</a:t>
            </a:r>
          </a:p>
          <a:p>
            <a:r>
              <a:rPr lang="en-US" sz="3600" dirty="0">
                <a:latin typeface="Arial" panose="020B0604020202020204" pitchFamily="34" charset="0"/>
                <a:cs typeface="Arial" panose="020B0604020202020204" pitchFamily="34" charset="0"/>
              </a:rPr>
              <a:t>Ensures survey is tied to the NSRS</a:t>
            </a:r>
          </a:p>
          <a:p>
            <a:pPr lvl="1"/>
            <a:r>
              <a:rPr lang="en-US" sz="2900" dirty="0">
                <a:latin typeface="Arial" panose="020B0604020202020204" pitchFamily="34" charset="0"/>
                <a:cs typeface="Arial" panose="020B0604020202020204" pitchFamily="34" charset="0"/>
              </a:rPr>
              <a:t>CORS data and published coordinates/heights</a:t>
            </a:r>
          </a:p>
          <a:p>
            <a:pPr lvl="1"/>
            <a:r>
              <a:rPr lang="en-US" sz="2900" dirty="0">
                <a:latin typeface="Arial" panose="020B0604020202020204" pitchFamily="34" charset="0"/>
                <a:cs typeface="Arial" panose="020B0604020202020204" pitchFamily="34" charset="0"/>
              </a:rPr>
              <a:t>Official models (HTDP, GEOID18)</a:t>
            </a:r>
          </a:p>
          <a:p>
            <a:r>
              <a:rPr lang="en-US" sz="3600" dirty="0">
                <a:latin typeface="Arial" panose="020B0604020202020204" pitchFamily="34" charset="0"/>
                <a:cs typeface="Arial" panose="020B0604020202020204" pitchFamily="34" charset="0"/>
              </a:rPr>
              <a:t>Submits survey to NGS for review, loading in database, and publication on datasheets</a:t>
            </a:r>
          </a:p>
          <a:p>
            <a:pPr lvl="1"/>
            <a:r>
              <a:rPr lang="en-US" sz="2900" dirty="0">
                <a:latin typeface="Arial" panose="020B0604020202020204" pitchFamily="34" charset="0"/>
                <a:cs typeface="Arial" panose="020B0604020202020204" pitchFamily="34" charset="0"/>
              </a:rPr>
              <a:t>Establishment of geodetic control</a:t>
            </a:r>
          </a:p>
          <a:p>
            <a:pPr lvl="1"/>
            <a:r>
              <a:rPr lang="en-US" sz="2900" dirty="0">
                <a:latin typeface="Arial" panose="020B0604020202020204" pitchFamily="34" charset="0"/>
                <a:cs typeface="Arial" panose="020B0604020202020204" pitchFamily="34" charset="0"/>
              </a:rPr>
              <a:t>NGS will use data for making models (e.g., future transformation model for the new datums)</a:t>
            </a:r>
          </a:p>
          <a:p>
            <a:endParaRPr lang="en-US"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C982B82A-BD27-45E3-B4F3-70574D027E10}"/>
              </a:ext>
            </a:extLst>
          </p:cNvPr>
          <p:cNvSpPr>
            <a:spLocks noGrp="1"/>
          </p:cNvSpPr>
          <p:nvPr>
            <p:ph type="dt" sz="half" idx="10"/>
          </p:nvPr>
        </p:nvSpPr>
        <p:spPr/>
        <p:txBody>
          <a:bodyPr/>
          <a:lstStyle/>
          <a:p>
            <a:r>
              <a:rPr lang="en-US"/>
              <a:t>02/24/2023</a:t>
            </a:r>
          </a:p>
        </p:txBody>
      </p:sp>
      <p:sp>
        <p:nvSpPr>
          <p:cNvPr id="5" name="Footer Placeholder 4">
            <a:extLst>
              <a:ext uri="{FF2B5EF4-FFF2-40B4-BE49-F238E27FC236}">
                <a16:creationId xmlns:a16="http://schemas.microsoft.com/office/drawing/2014/main" id="{3F019AB9-4718-4DA1-AF56-0A0D9E2B4D2A}"/>
              </a:ext>
            </a:extLst>
          </p:cNvPr>
          <p:cNvSpPr>
            <a:spLocks noGrp="1"/>
          </p:cNvSpPr>
          <p:nvPr>
            <p:ph type="ftr" sz="quarter" idx="11"/>
          </p:nvPr>
        </p:nvSpPr>
        <p:spPr/>
        <p:txBody>
          <a:bodyPr/>
          <a:lstStyle/>
          <a:p>
            <a:r>
              <a:rPr lang="fr-FR"/>
              <a:t>MSPS 2023 Convention</a:t>
            </a:r>
            <a:endParaRPr lang="en-US"/>
          </a:p>
        </p:txBody>
      </p:sp>
      <p:sp>
        <p:nvSpPr>
          <p:cNvPr id="6" name="Slide Number Placeholder 5">
            <a:extLst>
              <a:ext uri="{FF2B5EF4-FFF2-40B4-BE49-F238E27FC236}">
                <a16:creationId xmlns:a16="http://schemas.microsoft.com/office/drawing/2014/main" id="{AC84873F-3C4E-41E7-8755-1647307E1883}"/>
              </a:ext>
            </a:extLst>
          </p:cNvPr>
          <p:cNvSpPr>
            <a:spLocks noGrp="1"/>
          </p:cNvSpPr>
          <p:nvPr>
            <p:ph type="sldNum" sz="quarter" idx="12"/>
          </p:nvPr>
        </p:nvSpPr>
        <p:spPr/>
        <p:txBody>
          <a:bodyPr/>
          <a:lstStyle/>
          <a:p>
            <a:fld id="{D3D538F9-49A3-B84F-B36B-A7030CDE5D5B}" type="slidenum">
              <a:rPr lang="en-US" smtClean="0"/>
              <a:t>13</a:t>
            </a:fld>
            <a:endParaRPr lang="en-US"/>
          </a:p>
        </p:txBody>
      </p:sp>
    </p:spTree>
    <p:extLst>
      <p:ext uri="{BB962C8B-B14F-4D97-AF65-F5344CB8AC3E}">
        <p14:creationId xmlns:p14="http://schemas.microsoft.com/office/powerpoint/2010/main" val="496577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D1813A-62A9-4494-B240-26C276886840}"/>
              </a:ext>
            </a:extLst>
          </p:cNvPr>
          <p:cNvSpPr>
            <a:spLocks noGrp="1"/>
          </p:cNvSpPr>
          <p:nvPr>
            <p:ph type="title"/>
          </p:nvPr>
        </p:nvSpPr>
        <p:spPr/>
        <p:txBody>
          <a:bodyPr>
            <a:normAutofit/>
          </a:bodyPr>
          <a:lstStyle/>
          <a:p>
            <a:r>
              <a:rPr lang="en-US" sz="3600" b="1" dirty="0">
                <a:latin typeface="+mn-lt"/>
              </a:rPr>
              <a:t>Training Opportunities</a:t>
            </a:r>
          </a:p>
        </p:txBody>
      </p:sp>
      <p:sp>
        <p:nvSpPr>
          <p:cNvPr id="11" name="Text Placeholder 10">
            <a:extLst>
              <a:ext uri="{FF2B5EF4-FFF2-40B4-BE49-F238E27FC236}">
                <a16:creationId xmlns:a16="http://schemas.microsoft.com/office/drawing/2014/main" id="{BD31E971-D6C7-4121-8CF4-5039584D13B1}"/>
              </a:ext>
            </a:extLst>
          </p:cNvPr>
          <p:cNvSpPr>
            <a:spLocks noGrp="1"/>
          </p:cNvSpPr>
          <p:nvPr>
            <p:ph type="body" idx="1"/>
          </p:nvPr>
        </p:nvSpPr>
        <p:spPr/>
        <p:txBody>
          <a:bodyPr>
            <a:normAutofit fontScale="62500" lnSpcReduction="20000"/>
          </a:bodyPr>
          <a:lstStyle/>
          <a:p>
            <a:r>
              <a:rPr lang="en-US" dirty="0"/>
              <a:t>https://geodesy.noaa.gov/optrainingvideos/</a:t>
            </a:r>
          </a:p>
        </p:txBody>
      </p:sp>
      <p:pic>
        <p:nvPicPr>
          <p:cNvPr id="7" name="Content Placeholder 6" descr="Screenshot from NGS website">
            <a:extLst>
              <a:ext uri="{FF2B5EF4-FFF2-40B4-BE49-F238E27FC236}">
                <a16:creationId xmlns:a16="http://schemas.microsoft.com/office/drawing/2014/main" id="{A5149CB4-1E33-4809-B1A2-C9FEDCF40944}"/>
              </a:ext>
            </a:extLst>
          </p:cNvPr>
          <p:cNvPicPr>
            <a:picLocks noGrp="1" noChangeAspect="1"/>
          </p:cNvPicPr>
          <p:nvPr>
            <p:ph sz="half" idx="2"/>
          </p:nvPr>
        </p:nvPicPr>
        <p:blipFill>
          <a:blip r:embed="rId2"/>
          <a:stretch>
            <a:fillRect/>
          </a:stretch>
        </p:blipFill>
        <p:spPr>
          <a:xfrm>
            <a:off x="1031774" y="1630363"/>
            <a:ext cx="2891039" cy="2963862"/>
          </a:xfrm>
          <a:prstGeom prst="rect">
            <a:avLst/>
          </a:prstGeom>
        </p:spPr>
      </p:pic>
      <p:sp>
        <p:nvSpPr>
          <p:cNvPr id="12" name="Text Placeholder 11">
            <a:extLst>
              <a:ext uri="{FF2B5EF4-FFF2-40B4-BE49-F238E27FC236}">
                <a16:creationId xmlns:a16="http://schemas.microsoft.com/office/drawing/2014/main" id="{6615F101-9AA0-42AD-B815-1B8CE5FF10A2}"/>
              </a:ext>
            </a:extLst>
          </p:cNvPr>
          <p:cNvSpPr>
            <a:spLocks noGrp="1"/>
          </p:cNvSpPr>
          <p:nvPr>
            <p:ph type="body" sz="quarter" idx="3"/>
          </p:nvPr>
        </p:nvSpPr>
        <p:spPr/>
        <p:txBody>
          <a:bodyPr>
            <a:normAutofit fontScale="62500" lnSpcReduction="20000"/>
          </a:bodyPr>
          <a:lstStyle/>
          <a:p>
            <a:r>
              <a:rPr lang="en-US" dirty="0"/>
              <a:t>https://geodesy.noaa.gov/corbin/calendar.shtml</a:t>
            </a:r>
          </a:p>
        </p:txBody>
      </p:sp>
      <p:pic>
        <p:nvPicPr>
          <p:cNvPr id="10" name="Content Placeholder 9" descr="Screenshot from NGS website">
            <a:extLst>
              <a:ext uri="{FF2B5EF4-FFF2-40B4-BE49-F238E27FC236}">
                <a16:creationId xmlns:a16="http://schemas.microsoft.com/office/drawing/2014/main" id="{08FAAA9E-1D65-4F86-9D89-2F2D2388AA52}"/>
              </a:ext>
            </a:extLst>
          </p:cNvPr>
          <p:cNvPicPr>
            <a:picLocks noGrp="1" noChangeAspect="1"/>
          </p:cNvPicPr>
          <p:nvPr>
            <p:ph sz="quarter" idx="4"/>
          </p:nvPr>
        </p:nvPicPr>
        <p:blipFill>
          <a:blip r:embed="rId3"/>
          <a:stretch>
            <a:fillRect/>
          </a:stretch>
        </p:blipFill>
        <p:spPr>
          <a:xfrm>
            <a:off x="5309886" y="1630363"/>
            <a:ext cx="2712052" cy="2963862"/>
          </a:xfrm>
          <a:prstGeom prst="rect">
            <a:avLst/>
          </a:prstGeom>
        </p:spPr>
      </p:pic>
      <p:sp>
        <p:nvSpPr>
          <p:cNvPr id="13" name="Date Placeholder 12">
            <a:extLst>
              <a:ext uri="{FF2B5EF4-FFF2-40B4-BE49-F238E27FC236}">
                <a16:creationId xmlns:a16="http://schemas.microsoft.com/office/drawing/2014/main" id="{5197E36F-A8C6-47EE-BECB-C915826131A6}"/>
              </a:ext>
            </a:extLst>
          </p:cNvPr>
          <p:cNvSpPr>
            <a:spLocks noGrp="1"/>
          </p:cNvSpPr>
          <p:nvPr>
            <p:ph type="dt" sz="half" idx="10"/>
          </p:nvPr>
        </p:nvSpPr>
        <p:spPr/>
        <p:txBody>
          <a:bodyPr/>
          <a:lstStyle/>
          <a:p>
            <a:r>
              <a:rPr lang="en-US"/>
              <a:t>02/24/2023</a:t>
            </a:r>
          </a:p>
        </p:txBody>
      </p:sp>
      <p:sp>
        <p:nvSpPr>
          <p:cNvPr id="14" name="Footer Placeholder 13">
            <a:extLst>
              <a:ext uri="{FF2B5EF4-FFF2-40B4-BE49-F238E27FC236}">
                <a16:creationId xmlns:a16="http://schemas.microsoft.com/office/drawing/2014/main" id="{3B5F286B-4771-4D45-8A2C-2BD082B46FD3}"/>
              </a:ext>
            </a:extLst>
          </p:cNvPr>
          <p:cNvSpPr>
            <a:spLocks noGrp="1"/>
          </p:cNvSpPr>
          <p:nvPr>
            <p:ph type="ftr" sz="quarter" idx="11"/>
          </p:nvPr>
        </p:nvSpPr>
        <p:spPr/>
        <p:txBody>
          <a:bodyPr/>
          <a:lstStyle/>
          <a:p>
            <a:r>
              <a:rPr lang="fr-FR"/>
              <a:t>MSPS 2023 Convention</a:t>
            </a:r>
            <a:endParaRPr lang="en-US"/>
          </a:p>
        </p:txBody>
      </p:sp>
      <p:sp>
        <p:nvSpPr>
          <p:cNvPr id="15" name="Slide Number Placeholder 14">
            <a:extLst>
              <a:ext uri="{FF2B5EF4-FFF2-40B4-BE49-F238E27FC236}">
                <a16:creationId xmlns:a16="http://schemas.microsoft.com/office/drawing/2014/main" id="{240C2C1C-8E71-4BDB-B718-EDFBC72ED1BC}"/>
              </a:ext>
            </a:extLst>
          </p:cNvPr>
          <p:cNvSpPr>
            <a:spLocks noGrp="1"/>
          </p:cNvSpPr>
          <p:nvPr>
            <p:ph type="sldNum" sz="quarter" idx="12"/>
          </p:nvPr>
        </p:nvSpPr>
        <p:spPr/>
        <p:txBody>
          <a:bodyPr/>
          <a:lstStyle/>
          <a:p>
            <a:fld id="{D3D538F9-49A3-B84F-B36B-A7030CDE5D5B}" type="slidenum">
              <a:rPr lang="en-US" smtClean="0"/>
              <a:t>14</a:t>
            </a:fld>
            <a:endParaRPr lang="en-US"/>
          </a:p>
        </p:txBody>
      </p:sp>
    </p:spTree>
    <p:extLst>
      <p:ext uri="{BB962C8B-B14F-4D97-AF65-F5344CB8AC3E}">
        <p14:creationId xmlns:p14="http://schemas.microsoft.com/office/powerpoint/2010/main" val="1146822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32" y="205979"/>
            <a:ext cx="8897352" cy="857250"/>
          </a:xfrm>
        </p:spPr>
        <p:txBody>
          <a:bodyPr>
            <a:noAutofit/>
          </a:bodyPr>
          <a:lstStyle/>
          <a:p>
            <a:r>
              <a:rPr lang="en-US" sz="3600" b="1" dirty="0">
                <a:latin typeface="Arial" panose="020B0604020202020204" pitchFamily="34" charset="0"/>
                <a:cs typeface="Arial" panose="020B0604020202020204" pitchFamily="34" charset="0"/>
              </a:rPr>
              <a:t>OPUS-Project 4.0</a:t>
            </a:r>
          </a:p>
        </p:txBody>
      </p:sp>
      <p:sp>
        <p:nvSpPr>
          <p:cNvPr id="3" name="Content Placeholder 2"/>
          <p:cNvSpPr>
            <a:spLocks noGrp="1"/>
          </p:cNvSpPr>
          <p:nvPr>
            <p:ph idx="1"/>
          </p:nvPr>
        </p:nvSpPr>
        <p:spPr>
          <a:xfrm>
            <a:off x="126332" y="1063230"/>
            <a:ext cx="8897352" cy="3976440"/>
          </a:xfrm>
          <a:effectLst/>
        </p:spPr>
        <p:txBody>
          <a:bodyPr>
            <a:noAutofit/>
          </a:bodyPr>
          <a:lstStyle/>
          <a:p>
            <a:r>
              <a:rPr lang="en-US" sz="2800" dirty="0">
                <a:latin typeface="Arial" panose="020B0604020202020204" pitchFamily="34" charset="0"/>
                <a:cs typeface="Arial" panose="020B0604020202020204" pitchFamily="34" charset="0"/>
              </a:rPr>
              <a:t>Currently on Production</a:t>
            </a:r>
          </a:p>
          <a:p>
            <a:r>
              <a:rPr lang="en-US" sz="2800" dirty="0">
                <a:latin typeface="Arial" panose="020B0604020202020204" pitchFamily="34" charset="0"/>
                <a:cs typeface="Arial" panose="020B0604020202020204" pitchFamily="34" charset="0"/>
              </a:rPr>
              <a:t>What does this version add?</a:t>
            </a:r>
          </a:p>
          <a:p>
            <a:pPr marL="573088" lvl="1"/>
            <a:r>
              <a:rPr lang="en-US" sz="2400" dirty="0">
                <a:latin typeface="Arial" panose="020B0604020202020204" pitchFamily="34" charset="0"/>
                <a:cs typeface="Arial" panose="020B0604020202020204" pitchFamily="34" charset="0"/>
              </a:rPr>
              <a:t>Allows you to submit campaign style GPS survey to NGS for inclusion in the IDB (Integrated </a:t>
            </a:r>
            <a:r>
              <a:rPr lang="en-US" sz="2400" dirty="0" err="1">
                <a:latin typeface="Arial" panose="020B0604020202020204" pitchFamily="34" charset="0"/>
                <a:cs typeface="Arial" panose="020B0604020202020204" pitchFamily="34" charset="0"/>
              </a:rPr>
              <a:t>DataBase</a:t>
            </a:r>
            <a:r>
              <a:rPr lang="en-US" sz="2400" dirty="0">
                <a:latin typeface="Arial" panose="020B0604020202020204" pitchFamily="34" charset="0"/>
                <a:cs typeface="Arial" panose="020B0604020202020204" pitchFamily="34" charset="0"/>
              </a:rPr>
              <a:t>)</a:t>
            </a:r>
          </a:p>
          <a:p>
            <a:pPr marL="973138" lvl="2"/>
            <a:r>
              <a:rPr lang="en-US" sz="2000" dirty="0">
                <a:latin typeface="Arial" panose="020B0604020202020204" pitchFamily="34" charset="0"/>
                <a:cs typeface="Arial" panose="020B0604020202020204" pitchFamily="34" charset="0"/>
              </a:rPr>
              <a:t>Upload GPS data to OPUS-S</a:t>
            </a:r>
          </a:p>
          <a:p>
            <a:pPr marL="973138" lvl="2"/>
            <a:r>
              <a:rPr lang="en-US" sz="2000" dirty="0">
                <a:latin typeface="Arial" panose="020B0604020202020204" pitchFamily="34" charset="0"/>
                <a:cs typeface="Arial" panose="020B0604020202020204" pitchFamily="34" charset="0"/>
              </a:rPr>
              <a:t>Upload photos and mark descriptions</a:t>
            </a:r>
          </a:p>
          <a:p>
            <a:pPr marL="973138" lvl="2"/>
            <a:r>
              <a:rPr lang="en-US" sz="2000" dirty="0">
                <a:latin typeface="Arial" panose="020B0604020202020204" pitchFamily="34" charset="0"/>
                <a:cs typeface="Arial" panose="020B0604020202020204" pitchFamily="34" charset="0"/>
              </a:rPr>
              <a:t>Process simultaneous/overlapping sessions</a:t>
            </a:r>
          </a:p>
          <a:p>
            <a:pPr marL="973138" lvl="2"/>
            <a:r>
              <a:rPr lang="en-US" sz="2000" dirty="0">
                <a:latin typeface="Arial" panose="020B0604020202020204" pitchFamily="34" charset="0"/>
                <a:cs typeface="Arial" panose="020B0604020202020204" pitchFamily="34" charset="0"/>
              </a:rPr>
              <a:t>Run network adjustment (using GPSCOM and ADJUST)</a:t>
            </a:r>
          </a:p>
          <a:p>
            <a:pPr marL="973138" lvl="2"/>
            <a:r>
              <a:rPr lang="en-US" sz="2000" dirty="0">
                <a:latin typeface="Arial" panose="020B0604020202020204" pitchFamily="34" charset="0"/>
                <a:cs typeface="Arial" panose="020B0604020202020204" pitchFamily="34" charset="0"/>
              </a:rPr>
              <a:t>Click the “Submit” button to send to NGS!</a:t>
            </a:r>
          </a:p>
        </p:txBody>
      </p:sp>
      <p:grpSp>
        <p:nvGrpSpPr>
          <p:cNvPr id="7" name="Group 6" descr="Grey box with wording (must be created using WinDesc)&#10;"/>
          <p:cNvGrpSpPr/>
          <p:nvPr/>
        </p:nvGrpSpPr>
        <p:grpSpPr>
          <a:xfrm>
            <a:off x="5421664" y="3107501"/>
            <a:ext cx="3126666" cy="646331"/>
            <a:chOff x="6326090" y="2953000"/>
            <a:chExt cx="2691578" cy="646331"/>
          </a:xfrm>
        </p:grpSpPr>
        <p:cxnSp>
          <p:nvCxnSpPr>
            <p:cNvPr id="6" name="Straight Arrow Connector 5"/>
            <p:cNvCxnSpPr/>
            <p:nvPr/>
          </p:nvCxnSpPr>
          <p:spPr>
            <a:xfrm flipH="1">
              <a:off x="6326090" y="3271016"/>
              <a:ext cx="746877" cy="0"/>
            </a:xfrm>
            <a:prstGeom prst="straightConnector1">
              <a:avLst/>
            </a:prstGeom>
            <a:ln>
              <a:solidFill>
                <a:schemeClr val="bg1">
                  <a:lumMod val="75000"/>
                </a:schemeClr>
              </a:solidFill>
              <a:tailEnd type="triangle"/>
            </a:ln>
            <a:effectLst/>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88722" y="2953000"/>
              <a:ext cx="2128946" cy="646331"/>
            </a:xfrm>
            <a:prstGeom prst="rect">
              <a:avLst/>
            </a:prstGeom>
            <a:solidFill>
              <a:schemeClr val="bg1">
                <a:lumMod val="75000"/>
              </a:schemeClr>
            </a:solidFill>
            <a:effectLst>
              <a:softEdge rad="31750"/>
            </a:effectLst>
          </p:spPr>
          <p:txBody>
            <a:bodyPr wrap="square" rtlCol="0">
              <a:spAutoFit/>
            </a:bodyPr>
            <a:lstStyle/>
            <a:p>
              <a:pPr algn="ctr"/>
              <a:r>
                <a:rPr lang="en-US" dirty="0"/>
                <a:t>(must be created using </a:t>
              </a:r>
              <a:r>
                <a:rPr lang="en-US" dirty="0" err="1"/>
                <a:t>WinDesc</a:t>
              </a:r>
              <a:r>
                <a:rPr lang="en-US" dirty="0"/>
                <a:t>)</a:t>
              </a:r>
            </a:p>
          </p:txBody>
        </p:sp>
      </p:grpSp>
      <p:sp>
        <p:nvSpPr>
          <p:cNvPr id="5" name="Date Placeholder 4">
            <a:extLst>
              <a:ext uri="{FF2B5EF4-FFF2-40B4-BE49-F238E27FC236}">
                <a16:creationId xmlns:a16="http://schemas.microsoft.com/office/drawing/2014/main" id="{6E00D950-FC02-4C1F-B96B-52C8137A8FA0}"/>
              </a:ext>
            </a:extLst>
          </p:cNvPr>
          <p:cNvSpPr>
            <a:spLocks noGrp="1"/>
          </p:cNvSpPr>
          <p:nvPr>
            <p:ph type="dt" sz="half" idx="10"/>
          </p:nvPr>
        </p:nvSpPr>
        <p:spPr/>
        <p:txBody>
          <a:bodyPr/>
          <a:lstStyle/>
          <a:p>
            <a:r>
              <a:rPr lang="en-US"/>
              <a:t>02/24/2023</a:t>
            </a:r>
          </a:p>
        </p:txBody>
      </p:sp>
      <p:sp>
        <p:nvSpPr>
          <p:cNvPr id="8" name="Footer Placeholder 7">
            <a:extLst>
              <a:ext uri="{FF2B5EF4-FFF2-40B4-BE49-F238E27FC236}">
                <a16:creationId xmlns:a16="http://schemas.microsoft.com/office/drawing/2014/main" id="{CE23E5F5-0350-4E6E-ABC8-AC4B0638017C}"/>
              </a:ext>
            </a:extLst>
          </p:cNvPr>
          <p:cNvSpPr>
            <a:spLocks noGrp="1"/>
          </p:cNvSpPr>
          <p:nvPr>
            <p:ph type="ftr" sz="quarter" idx="11"/>
          </p:nvPr>
        </p:nvSpPr>
        <p:spPr/>
        <p:txBody>
          <a:bodyPr/>
          <a:lstStyle/>
          <a:p>
            <a:r>
              <a:rPr lang="fr-FR"/>
              <a:t>MSPS 2023 Convention</a:t>
            </a:r>
            <a:endParaRPr lang="en-US"/>
          </a:p>
        </p:txBody>
      </p:sp>
      <p:sp>
        <p:nvSpPr>
          <p:cNvPr id="9" name="Slide Number Placeholder 8">
            <a:extLst>
              <a:ext uri="{FF2B5EF4-FFF2-40B4-BE49-F238E27FC236}">
                <a16:creationId xmlns:a16="http://schemas.microsoft.com/office/drawing/2014/main" id="{10238B60-A289-4834-B578-94BCC25F7E47}"/>
              </a:ext>
            </a:extLst>
          </p:cNvPr>
          <p:cNvSpPr>
            <a:spLocks noGrp="1"/>
          </p:cNvSpPr>
          <p:nvPr>
            <p:ph type="sldNum" sz="quarter" idx="12"/>
          </p:nvPr>
        </p:nvSpPr>
        <p:spPr/>
        <p:txBody>
          <a:bodyPr/>
          <a:lstStyle/>
          <a:p>
            <a:fld id="{D3D538F9-49A3-B84F-B36B-A7030CDE5D5B}" type="slidenum">
              <a:rPr lang="en-US" smtClean="0"/>
              <a:t>15</a:t>
            </a:fld>
            <a:endParaRPr lang="en-US"/>
          </a:p>
        </p:txBody>
      </p:sp>
    </p:spTree>
    <p:extLst>
      <p:ext uri="{BB962C8B-B14F-4D97-AF65-F5344CB8AC3E}">
        <p14:creationId xmlns:p14="http://schemas.microsoft.com/office/powerpoint/2010/main" val="2601600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mn-lt"/>
              </a:rPr>
              <a:t>OPUS-Projects 5.1</a:t>
            </a:r>
          </a:p>
        </p:txBody>
      </p:sp>
      <p:sp>
        <p:nvSpPr>
          <p:cNvPr id="3" name="Content Placeholder 2"/>
          <p:cNvSpPr>
            <a:spLocks noGrp="1"/>
          </p:cNvSpPr>
          <p:nvPr>
            <p:ph idx="1"/>
          </p:nvPr>
        </p:nvSpPr>
        <p:spPr>
          <a:xfrm>
            <a:off x="0" y="961629"/>
            <a:ext cx="9144000" cy="3394472"/>
          </a:xfrm>
        </p:spPr>
        <p:txBody>
          <a:bodyPr>
            <a:noAutofit/>
          </a:bodyPr>
          <a:lstStyle/>
          <a:p>
            <a:r>
              <a:rPr lang="en-US" sz="1900" dirty="0">
                <a:latin typeface="Arial" panose="020B0604020202020204" pitchFamily="34" charset="0"/>
                <a:cs typeface="Arial" panose="020B0604020202020204" pitchFamily="34" charset="0"/>
              </a:rPr>
              <a:t>Available on BETA at: </a:t>
            </a:r>
            <a:r>
              <a:rPr lang="en-US" sz="1900" dirty="0">
                <a:latin typeface="Arial" panose="020B0604020202020204" pitchFamily="34" charset="0"/>
                <a:cs typeface="Arial" panose="020B0604020202020204" pitchFamily="34" charset="0"/>
                <a:hlinkClick r:id="rId2"/>
              </a:rPr>
              <a:t>https://beta.ngs.noaa.gov/OP-bluebook/OpusProjects.shtml</a:t>
            </a:r>
            <a:r>
              <a:rPr lang="en-US" sz="1900" dirty="0">
                <a:latin typeface="Arial" panose="020B0604020202020204" pitchFamily="34" charset="0"/>
                <a:cs typeface="Arial" panose="020B0604020202020204" pitchFamily="34" charset="0"/>
              </a:rPr>
              <a:t> </a:t>
            </a:r>
          </a:p>
          <a:p>
            <a:r>
              <a:rPr lang="en-US" sz="1900" dirty="0">
                <a:latin typeface="Arial" panose="020B0604020202020204" pitchFamily="34" charset="0"/>
                <a:cs typeface="Arial" panose="020B0604020202020204" pitchFamily="34" charset="0"/>
              </a:rPr>
              <a:t>Continues to support static GPS baseline processing and network adjustments</a:t>
            </a:r>
          </a:p>
          <a:p>
            <a:r>
              <a:rPr lang="en-US" sz="1900" dirty="0">
                <a:latin typeface="Arial" panose="020B0604020202020204" pitchFamily="34" charset="0"/>
                <a:cs typeface="Arial" panose="020B0604020202020204" pitchFamily="34" charset="0"/>
              </a:rPr>
              <a:t>Continues to prepares all files according to FGCS Bluebook for submission to NGS for loading in the NGS Integrated Database and publication on Datasheets</a:t>
            </a:r>
          </a:p>
          <a:p>
            <a:r>
              <a:rPr lang="en-US" sz="1900" dirty="0">
                <a:latin typeface="Arial" panose="020B0604020202020204" pitchFamily="34" charset="0"/>
                <a:cs typeface="Arial" panose="020B0604020202020204" pitchFamily="34" charset="0"/>
              </a:rPr>
              <a:t>Supports GVX </a:t>
            </a:r>
            <a:r>
              <a:rPr lang="en-US" sz="1900" dirty="0">
                <a:latin typeface="Arial" panose="020B0604020202020204" pitchFamily="34" charset="0"/>
                <a:cs typeface="Arial" panose="020B0604020202020204" pitchFamily="34" charset="0"/>
                <a:sym typeface="Wingdings" panose="05000000000000000000" pitchFamily="2" charset="2"/>
              </a:rPr>
              <a:t> </a:t>
            </a:r>
            <a:r>
              <a:rPr lang="en-US" sz="1900" dirty="0">
                <a:latin typeface="Arial" panose="020B0604020202020204" pitchFamily="34" charset="0"/>
                <a:cs typeface="Arial" panose="020B0604020202020204" pitchFamily="34" charset="0"/>
              </a:rPr>
              <a:t>uploading of previously processed GNSS vectors</a:t>
            </a:r>
          </a:p>
          <a:p>
            <a:pPr lvl="1"/>
            <a:r>
              <a:rPr lang="en-US" sz="1900" dirty="0">
                <a:latin typeface="Arial" panose="020B0604020202020204" pitchFamily="34" charset="0"/>
                <a:cs typeface="Arial" panose="020B0604020202020204" pitchFamily="34" charset="0"/>
              </a:rPr>
              <a:t>Single-base RTK vectors</a:t>
            </a:r>
          </a:p>
          <a:p>
            <a:pPr lvl="1"/>
            <a:r>
              <a:rPr lang="en-US" sz="1900" dirty="0">
                <a:latin typeface="Arial" panose="020B0604020202020204" pitchFamily="34" charset="0"/>
                <a:cs typeface="Arial" panose="020B0604020202020204" pitchFamily="34" charset="0"/>
              </a:rPr>
              <a:t>Network RTK vectors</a:t>
            </a:r>
          </a:p>
          <a:p>
            <a:pPr lvl="1"/>
            <a:r>
              <a:rPr lang="en-US" sz="1900" dirty="0">
                <a:latin typeface="Arial" panose="020B0604020202020204" pitchFamily="34" charset="0"/>
                <a:cs typeface="Arial" panose="020B0604020202020204" pitchFamily="34" charset="0"/>
              </a:rPr>
              <a:t>Vectors post-processed in other software</a:t>
            </a:r>
          </a:p>
          <a:p>
            <a:r>
              <a:rPr lang="en-US" sz="1900" dirty="0">
                <a:latin typeface="Arial" panose="020B0604020202020204" pitchFamily="34" charset="0"/>
                <a:cs typeface="Arial" panose="020B0604020202020204" pitchFamily="34" charset="0"/>
              </a:rPr>
              <a:t>Automatically “weights” uploaded vectors in a network least squares adjustment</a:t>
            </a:r>
          </a:p>
        </p:txBody>
      </p:sp>
      <p:sp>
        <p:nvSpPr>
          <p:cNvPr id="4" name="Date Placeholder 3">
            <a:extLst>
              <a:ext uri="{FF2B5EF4-FFF2-40B4-BE49-F238E27FC236}">
                <a16:creationId xmlns:a16="http://schemas.microsoft.com/office/drawing/2014/main" id="{F6448E2B-88BC-49C7-9AAB-F35EB1DD8A54}"/>
              </a:ext>
            </a:extLst>
          </p:cNvPr>
          <p:cNvSpPr>
            <a:spLocks noGrp="1"/>
          </p:cNvSpPr>
          <p:nvPr>
            <p:ph type="dt" sz="half" idx="10"/>
          </p:nvPr>
        </p:nvSpPr>
        <p:spPr/>
        <p:txBody>
          <a:bodyPr/>
          <a:lstStyle/>
          <a:p>
            <a:r>
              <a:rPr lang="en-US"/>
              <a:t>02/24/2023</a:t>
            </a:r>
          </a:p>
        </p:txBody>
      </p:sp>
      <p:sp>
        <p:nvSpPr>
          <p:cNvPr id="5" name="Footer Placeholder 4">
            <a:extLst>
              <a:ext uri="{FF2B5EF4-FFF2-40B4-BE49-F238E27FC236}">
                <a16:creationId xmlns:a16="http://schemas.microsoft.com/office/drawing/2014/main" id="{84E1480E-EFC5-4E55-BC3F-BBFD94687CE8}"/>
              </a:ext>
            </a:extLst>
          </p:cNvPr>
          <p:cNvSpPr>
            <a:spLocks noGrp="1"/>
          </p:cNvSpPr>
          <p:nvPr>
            <p:ph type="ftr" sz="quarter" idx="11"/>
          </p:nvPr>
        </p:nvSpPr>
        <p:spPr/>
        <p:txBody>
          <a:bodyPr/>
          <a:lstStyle/>
          <a:p>
            <a:r>
              <a:rPr lang="fr-FR"/>
              <a:t>MSPS 2023 Convention</a:t>
            </a:r>
            <a:endParaRPr lang="en-US"/>
          </a:p>
        </p:txBody>
      </p:sp>
      <p:sp>
        <p:nvSpPr>
          <p:cNvPr id="6" name="Slide Number Placeholder 5">
            <a:extLst>
              <a:ext uri="{FF2B5EF4-FFF2-40B4-BE49-F238E27FC236}">
                <a16:creationId xmlns:a16="http://schemas.microsoft.com/office/drawing/2014/main" id="{A8A3B75C-D0C8-4457-8DE5-8B6F38DB83A8}"/>
              </a:ext>
            </a:extLst>
          </p:cNvPr>
          <p:cNvSpPr>
            <a:spLocks noGrp="1"/>
          </p:cNvSpPr>
          <p:nvPr>
            <p:ph type="sldNum" sz="quarter" idx="12"/>
          </p:nvPr>
        </p:nvSpPr>
        <p:spPr/>
        <p:txBody>
          <a:bodyPr/>
          <a:lstStyle/>
          <a:p>
            <a:fld id="{D3D538F9-49A3-B84F-B36B-A7030CDE5D5B}" type="slidenum">
              <a:rPr lang="en-US" smtClean="0"/>
              <a:t>16</a:t>
            </a:fld>
            <a:endParaRPr lang="en-US"/>
          </a:p>
        </p:txBody>
      </p:sp>
    </p:spTree>
    <p:extLst>
      <p:ext uri="{BB962C8B-B14F-4D97-AF65-F5344CB8AC3E}">
        <p14:creationId xmlns:p14="http://schemas.microsoft.com/office/powerpoint/2010/main" val="146255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Title 1"/>
          <p:cNvSpPr>
            <a:spLocks noGrp="1"/>
          </p:cNvSpPr>
          <p:nvPr>
            <p:ph type="title" idx="4294967295"/>
          </p:nvPr>
        </p:nvSpPr>
        <p:spPr>
          <a:xfrm>
            <a:off x="1485900" y="326231"/>
            <a:ext cx="6172200" cy="514350"/>
          </a:xfrm>
        </p:spPr>
        <p:txBody>
          <a:bodyPr>
            <a:noAutofit/>
          </a:bodyPr>
          <a:lstStyle/>
          <a:p>
            <a:r>
              <a:rPr lang="en-US" altLang="en-US" sz="3600" b="1" dirty="0">
                <a:solidFill>
                  <a:srgbClr val="000000"/>
                </a:solidFill>
                <a:latin typeface="Arial" panose="020B0604020202020204" pitchFamily="34" charset="0"/>
                <a:cs typeface="Arial" panose="020B0604020202020204" pitchFamily="34" charset="0"/>
              </a:rPr>
              <a:t>Real-Time Networks </a:t>
            </a:r>
          </a:p>
        </p:txBody>
      </p:sp>
      <p:sp>
        <p:nvSpPr>
          <p:cNvPr id="94213" name="Content Placeholder 1"/>
          <p:cNvSpPr>
            <a:spLocks noGrp="1"/>
          </p:cNvSpPr>
          <p:nvPr>
            <p:ph idx="4294967295"/>
          </p:nvPr>
        </p:nvSpPr>
        <p:spPr>
          <a:xfrm>
            <a:off x="804672" y="894160"/>
            <a:ext cx="3756613" cy="1039415"/>
          </a:xfrm>
        </p:spPr>
        <p:txBody>
          <a:bodyPr/>
          <a:lstStyle/>
          <a:p>
            <a:pPr marL="0" indent="0" algn="ctr">
              <a:buNone/>
            </a:pPr>
            <a:r>
              <a:rPr lang="en-US" altLang="en-US" sz="1500" u="sng" dirty="0">
                <a:solidFill>
                  <a:srgbClr val="000000"/>
                </a:solidFill>
                <a:latin typeface="Times New Roman" panose="02020603050405020304" pitchFamily="18" charset="0"/>
                <a:cs typeface="Times New Roman" panose="02020603050405020304" pitchFamily="18" charset="0"/>
              </a:rPr>
              <a:t>Virtual Reference Stations (VRS)</a:t>
            </a:r>
          </a:p>
        </p:txBody>
      </p:sp>
      <p:sp>
        <p:nvSpPr>
          <p:cNvPr id="94214" name="Content Placeholder 1"/>
          <p:cNvSpPr txBox="1">
            <a:spLocks/>
          </p:cNvSpPr>
          <p:nvPr/>
        </p:nvSpPr>
        <p:spPr bwMode="auto">
          <a:xfrm>
            <a:off x="4561285" y="894160"/>
            <a:ext cx="3756613" cy="103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460375"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lgn="ctr" eaLnBrk="1" hangingPunct="1">
              <a:buFontTx/>
              <a:buNone/>
            </a:pPr>
            <a:r>
              <a:rPr lang="en-US" altLang="en-US" sz="1500" u="sng"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Master-Auxiliary Concept (MAC)</a:t>
            </a:r>
          </a:p>
        </p:txBody>
      </p:sp>
      <p:pic>
        <p:nvPicPr>
          <p:cNvPr id="94215" name="Picture 17" descr="Cartoon of a surveyor using a VRS RTK syste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71687"/>
            <a:ext cx="3418285"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TextBox 16"/>
          <p:cNvSpPr txBox="1">
            <a:spLocks noChangeArrowheads="1"/>
          </p:cNvSpPr>
          <p:nvPr/>
        </p:nvSpPr>
        <p:spPr bwMode="auto">
          <a:xfrm>
            <a:off x="2926556" y="2900363"/>
            <a:ext cx="421910"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VRS</a:t>
            </a:r>
          </a:p>
        </p:txBody>
      </p:sp>
      <p:sp>
        <p:nvSpPr>
          <p:cNvPr id="94217" name="Rectangle 19"/>
          <p:cNvSpPr>
            <a:spLocks noChangeArrowheads="1"/>
          </p:cNvSpPr>
          <p:nvPr/>
        </p:nvSpPr>
        <p:spPr bwMode="auto">
          <a:xfrm>
            <a:off x="2156222" y="4744641"/>
            <a:ext cx="112082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(Landau et al. 2002)</a:t>
            </a:r>
          </a:p>
        </p:txBody>
      </p:sp>
      <p:sp>
        <p:nvSpPr>
          <p:cNvPr id="94218" name="TextBox 21"/>
          <p:cNvSpPr txBox="1">
            <a:spLocks noChangeArrowheads="1"/>
          </p:cNvSpPr>
          <p:nvPr/>
        </p:nvSpPr>
        <p:spPr bwMode="auto">
          <a:xfrm>
            <a:off x="2072879" y="1870472"/>
            <a:ext cx="668773"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94219" name="TextBox 22"/>
          <p:cNvSpPr txBox="1">
            <a:spLocks noChangeArrowheads="1"/>
          </p:cNvSpPr>
          <p:nvPr/>
        </p:nvSpPr>
        <p:spPr bwMode="auto">
          <a:xfrm>
            <a:off x="3914776" y="1853804"/>
            <a:ext cx="668773"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94220" name="TextBox 23"/>
          <p:cNvSpPr txBox="1">
            <a:spLocks noChangeArrowheads="1"/>
          </p:cNvSpPr>
          <p:nvPr/>
        </p:nvSpPr>
        <p:spPr bwMode="auto">
          <a:xfrm>
            <a:off x="3806429" y="4705350"/>
            <a:ext cx="668773"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94221" name="Content Placeholder 1"/>
          <p:cNvSpPr txBox="1">
            <a:spLocks/>
          </p:cNvSpPr>
          <p:nvPr/>
        </p:nvSpPr>
        <p:spPr bwMode="auto">
          <a:xfrm>
            <a:off x="1369219" y="1151335"/>
            <a:ext cx="3192066" cy="7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460375"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buFontTx/>
              <a:buChar char="•"/>
            </a:pPr>
            <a:r>
              <a:rPr lang="en-US" altLang="en-US" sz="135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Vector “tails” referenced to virtual base station</a:t>
            </a:r>
          </a:p>
          <a:p>
            <a:pPr eaLnBrk="1" hangingPunct="1">
              <a:buFontTx/>
              <a:buChar char="•"/>
            </a:pPr>
            <a:r>
              <a:rPr lang="en-US" altLang="en-US" sz="135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Base station position is variable </a:t>
            </a:r>
          </a:p>
        </p:txBody>
      </p:sp>
      <p:sp>
        <p:nvSpPr>
          <p:cNvPr id="94222" name="Content Placeholder 1"/>
          <p:cNvSpPr txBox="1">
            <a:spLocks/>
          </p:cNvSpPr>
          <p:nvPr/>
        </p:nvSpPr>
        <p:spPr bwMode="auto">
          <a:xfrm>
            <a:off x="4893469" y="1144191"/>
            <a:ext cx="3096816"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460375"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buFontTx/>
              <a:buChar char="•"/>
            </a:pPr>
            <a:r>
              <a:rPr lang="en-US" altLang="en-US" sz="135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Vector “tails” connected to physical base station</a:t>
            </a:r>
          </a:p>
          <a:p>
            <a:pPr eaLnBrk="1" hangingPunct="1">
              <a:buFontTx/>
              <a:buChar char="•"/>
            </a:pPr>
            <a:r>
              <a:rPr lang="en-US" altLang="en-US" sz="135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Base station position is fixed</a:t>
            </a:r>
          </a:p>
        </p:txBody>
      </p:sp>
      <p:cxnSp>
        <p:nvCxnSpPr>
          <p:cNvPr id="94223" name="Straight Connector 14" descr="Black line"/>
          <p:cNvCxnSpPr>
            <a:cxnSpLocks noChangeShapeType="1"/>
          </p:cNvCxnSpPr>
          <p:nvPr/>
        </p:nvCxnSpPr>
        <p:spPr bwMode="auto">
          <a:xfrm>
            <a:off x="4561285" y="879873"/>
            <a:ext cx="0" cy="424934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94224" name="Rectangle 26"/>
          <p:cNvSpPr>
            <a:spLocks noChangeArrowheads="1"/>
          </p:cNvSpPr>
          <p:nvPr/>
        </p:nvSpPr>
        <p:spPr bwMode="auto">
          <a:xfrm>
            <a:off x="5892404" y="4856560"/>
            <a:ext cx="77777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(Leica 2005)</a:t>
            </a:r>
          </a:p>
        </p:txBody>
      </p:sp>
      <p:sp>
        <p:nvSpPr>
          <p:cNvPr id="94225" name="TextBox 27"/>
          <p:cNvSpPr txBox="1">
            <a:spLocks noChangeArrowheads="1"/>
          </p:cNvSpPr>
          <p:nvPr/>
        </p:nvSpPr>
        <p:spPr bwMode="auto">
          <a:xfrm>
            <a:off x="1231107" y="3539729"/>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Control</a:t>
            </a:r>
          </a:p>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Center</a:t>
            </a:r>
          </a:p>
        </p:txBody>
      </p:sp>
      <p:pic>
        <p:nvPicPr>
          <p:cNvPr id="94226" name="Picture 20" descr="Image result for master auxiliary concept Leica take it to the ma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3432" y="2077641"/>
            <a:ext cx="3375422" cy="283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6FBF4749-6531-4666-AA34-E3B33851CB04}"/>
              </a:ext>
            </a:extLst>
          </p:cNvPr>
          <p:cNvSpPr>
            <a:spLocks noGrp="1"/>
          </p:cNvSpPr>
          <p:nvPr>
            <p:ph type="dt" sz="half" idx="10"/>
          </p:nvPr>
        </p:nvSpPr>
        <p:spPr/>
        <p:txBody>
          <a:bodyPr/>
          <a:lstStyle/>
          <a:p>
            <a:r>
              <a:rPr lang="en-US"/>
              <a:t>02/24/2023</a:t>
            </a:r>
          </a:p>
        </p:txBody>
      </p:sp>
      <p:sp>
        <p:nvSpPr>
          <p:cNvPr id="4" name="Footer Placeholder 3">
            <a:extLst>
              <a:ext uri="{FF2B5EF4-FFF2-40B4-BE49-F238E27FC236}">
                <a16:creationId xmlns:a16="http://schemas.microsoft.com/office/drawing/2014/main" id="{D307C27D-4383-4007-B0B3-C7EDB8870A89}"/>
              </a:ext>
            </a:extLst>
          </p:cNvPr>
          <p:cNvSpPr>
            <a:spLocks noGrp="1"/>
          </p:cNvSpPr>
          <p:nvPr>
            <p:ph type="ftr" sz="quarter" idx="11"/>
          </p:nvPr>
        </p:nvSpPr>
        <p:spPr/>
        <p:txBody>
          <a:bodyPr/>
          <a:lstStyle/>
          <a:p>
            <a:r>
              <a:rPr lang="fr-FR"/>
              <a:t>MSPS 2023 Convention</a:t>
            </a:r>
            <a:endParaRPr lang="en-US"/>
          </a:p>
        </p:txBody>
      </p:sp>
      <p:sp>
        <p:nvSpPr>
          <p:cNvPr id="5" name="Slide Number Placeholder 4">
            <a:extLst>
              <a:ext uri="{FF2B5EF4-FFF2-40B4-BE49-F238E27FC236}">
                <a16:creationId xmlns:a16="http://schemas.microsoft.com/office/drawing/2014/main" id="{476A63B5-DDA9-43BE-997C-48390A0FBA48}"/>
              </a:ext>
            </a:extLst>
          </p:cNvPr>
          <p:cNvSpPr>
            <a:spLocks noGrp="1"/>
          </p:cNvSpPr>
          <p:nvPr>
            <p:ph type="sldNum" sz="quarter" idx="12"/>
          </p:nvPr>
        </p:nvSpPr>
        <p:spPr/>
        <p:txBody>
          <a:bodyPr/>
          <a:lstStyle/>
          <a:p>
            <a:fld id="{D3D538F9-49A3-B84F-B36B-A7030CDE5D5B}" type="slidenum">
              <a:rPr lang="en-US" smtClean="0"/>
              <a:t>17</a:t>
            </a:fld>
            <a:endParaRPr lang="en-US"/>
          </a:p>
        </p:txBody>
      </p:sp>
    </p:spTree>
    <p:extLst>
      <p:ext uri="{BB962C8B-B14F-4D97-AF65-F5344CB8AC3E}">
        <p14:creationId xmlns:p14="http://schemas.microsoft.com/office/powerpoint/2010/main" val="2086046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33375" y="452438"/>
            <a:ext cx="8810625" cy="514350"/>
          </a:xfrm>
        </p:spPr>
        <p:txBody>
          <a:bodyPr>
            <a:noAutofit/>
          </a:bodyPr>
          <a:lstStyle/>
          <a:p>
            <a:r>
              <a:rPr lang="en-US" altLang="en-US" sz="2800" b="1" dirty="0">
                <a:latin typeface="Arial" panose="020B0604020202020204" pitchFamily="34" charset="0"/>
                <a:cs typeface="Arial" panose="020B0604020202020204" pitchFamily="34" charset="0"/>
              </a:rPr>
              <a:t>Empirical Evaluation of the Accuracy of RTNs</a:t>
            </a:r>
          </a:p>
        </p:txBody>
      </p:sp>
      <p:pic>
        <p:nvPicPr>
          <p:cNvPr id="13315" name="Picture 3" descr="Graph showing RMSE as a function of session duration for GPS-only, GPS+GLONASS in vertical and horizontal."/>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53422" y="1195432"/>
            <a:ext cx="6137672"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7"/>
          <p:cNvSpPr txBox="1">
            <a:spLocks noChangeArrowheads="1"/>
          </p:cNvSpPr>
          <p:nvPr/>
        </p:nvSpPr>
        <p:spPr bwMode="auto">
          <a:xfrm>
            <a:off x="5662219" y="4848225"/>
            <a:ext cx="18145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Times New Roman" panose="02020603050405020304" pitchFamily="18" charset="0"/>
                <a:cs typeface="Times New Roman" panose="02020603050405020304" pitchFamily="18" charset="0"/>
              </a:rPr>
              <a:t>[</a:t>
            </a:r>
            <a:r>
              <a:rPr lang="en-US" altLang="en-US" sz="1350" dirty="0" err="1">
                <a:latin typeface="Times New Roman" panose="02020603050405020304" pitchFamily="18" charset="0"/>
                <a:cs typeface="Times New Roman" panose="02020603050405020304" pitchFamily="18" charset="0"/>
              </a:rPr>
              <a:t>Allahyari</a:t>
            </a:r>
            <a:r>
              <a:rPr lang="en-US" altLang="en-US" sz="1350" dirty="0">
                <a:latin typeface="Times New Roman" panose="02020603050405020304" pitchFamily="18" charset="0"/>
                <a:cs typeface="Times New Roman" panose="02020603050405020304" pitchFamily="18" charset="0"/>
              </a:rPr>
              <a:t> et al. 2018]</a:t>
            </a:r>
          </a:p>
        </p:txBody>
      </p:sp>
      <p:sp>
        <p:nvSpPr>
          <p:cNvPr id="2" name="TextBox 1"/>
          <p:cNvSpPr txBox="1"/>
          <p:nvPr/>
        </p:nvSpPr>
        <p:spPr>
          <a:xfrm>
            <a:off x="6701194" y="2501807"/>
            <a:ext cx="2092849" cy="2031325"/>
          </a:xfrm>
          <a:prstGeom prst="rect">
            <a:avLst/>
          </a:prstGeom>
          <a:noFill/>
          <a:ln>
            <a:solidFill>
              <a:srgbClr val="000000"/>
            </a:solidFill>
          </a:ln>
        </p:spPr>
        <p:txBody>
          <a:bodyPr wrap="square" rtlCol="0">
            <a:spAutoFit/>
          </a:bodyPr>
          <a:lstStyle/>
          <a:p>
            <a:r>
              <a:rPr lang="en-US" b="1" i="1" u="sng" dirty="0">
                <a:latin typeface="Times New Roman" panose="02020603050405020304" pitchFamily="18" charset="0"/>
                <a:cs typeface="Times New Roman" panose="02020603050405020304" pitchFamily="18" charset="0"/>
              </a:rPr>
              <a:t>95% Confidence</a:t>
            </a:r>
          </a:p>
          <a:p>
            <a:r>
              <a:rPr lang="en-US" b="1" i="1" dirty="0">
                <a:latin typeface="Times New Roman" panose="02020603050405020304" pitchFamily="18" charset="0"/>
                <a:cs typeface="Times New Roman" panose="02020603050405020304" pitchFamily="18" charset="0"/>
              </a:rPr>
              <a:t>± 5.0 cm, vertical</a:t>
            </a:r>
          </a:p>
          <a:p>
            <a:r>
              <a:rPr lang="en-US" b="1" i="1" dirty="0">
                <a:latin typeface="Times New Roman" panose="02020603050405020304" pitchFamily="18" charset="0"/>
                <a:cs typeface="Times New Roman" panose="02020603050405020304" pitchFamily="18" charset="0"/>
              </a:rPr>
              <a:t>± 2.5 cm, horizontal</a:t>
            </a:r>
          </a:p>
          <a:p>
            <a:endParaRPr lang="en-US" b="1" i="1"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Or similar to accuracy of a 2-h OPUS-S solution!</a:t>
            </a:r>
          </a:p>
        </p:txBody>
      </p:sp>
      <p:sp>
        <p:nvSpPr>
          <p:cNvPr id="3" name="Oval 2" descr="Black oval"/>
          <p:cNvSpPr/>
          <p:nvPr/>
        </p:nvSpPr>
        <p:spPr>
          <a:xfrm>
            <a:off x="3431569" y="2609635"/>
            <a:ext cx="616449" cy="1633591"/>
          </a:xfrm>
          <a:prstGeom prst="ellipse">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descr="Black arrow"/>
          <p:cNvCxnSpPr>
            <a:stCxn id="2" idx="1"/>
            <a:endCxn id="3" idx="6"/>
          </p:cNvCxnSpPr>
          <p:nvPr/>
        </p:nvCxnSpPr>
        <p:spPr>
          <a:xfrm flipH="1" flipV="1">
            <a:off x="4048018" y="3426431"/>
            <a:ext cx="2653176" cy="910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rot="253147">
            <a:off x="4063566" y="2705636"/>
            <a:ext cx="1709530" cy="369332"/>
          </a:xfrm>
          <a:prstGeom prst="rect">
            <a:avLst/>
          </a:prstGeom>
          <a:noFill/>
        </p:spPr>
        <p:txBody>
          <a:bodyPr wrap="square" rtlCol="0">
            <a:spAutoFit/>
          </a:bodyPr>
          <a:lstStyle/>
          <a:p>
            <a:r>
              <a:rPr lang="en-US" dirty="0"/>
              <a:t>Ellipsoid Height</a:t>
            </a:r>
          </a:p>
        </p:txBody>
      </p:sp>
      <p:sp>
        <p:nvSpPr>
          <p:cNvPr id="11" name="TextBox 10"/>
          <p:cNvSpPr txBox="1"/>
          <p:nvPr/>
        </p:nvSpPr>
        <p:spPr>
          <a:xfrm rot="253147">
            <a:off x="4262613" y="3534336"/>
            <a:ext cx="1709530" cy="369332"/>
          </a:xfrm>
          <a:prstGeom prst="rect">
            <a:avLst/>
          </a:prstGeom>
          <a:noFill/>
        </p:spPr>
        <p:txBody>
          <a:bodyPr wrap="square" rtlCol="0">
            <a:spAutoFit/>
          </a:bodyPr>
          <a:lstStyle/>
          <a:p>
            <a:r>
              <a:rPr lang="en-US" dirty="0"/>
              <a:t>Horizontal</a:t>
            </a:r>
          </a:p>
        </p:txBody>
      </p:sp>
      <p:sp>
        <p:nvSpPr>
          <p:cNvPr id="13" name="Slide Number Placeholder 4"/>
          <p:cNvSpPr>
            <a:spLocks noGrp="1"/>
          </p:cNvSpPr>
          <p:nvPr>
            <p:ph type="sldNum" sz="quarter" idx="4294967295"/>
          </p:nvPr>
        </p:nvSpPr>
        <p:spPr bwMode="auto">
          <a:xfrm>
            <a:off x="8679681" y="4875703"/>
            <a:ext cx="21336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a:spcBef>
                <a:spcPct val="0"/>
              </a:spcBef>
              <a:buFontTx/>
              <a:buNone/>
            </a:pPr>
            <a:fld id="{F3F3FEED-352B-4E63-A80B-62BAA8BCEE63}" type="slidenum">
              <a:rPr lang="en-US" altLang="en-US" sz="900">
                <a:solidFill>
                  <a:srgbClr val="717171"/>
                </a:solidFill>
                <a:latin typeface="Verdana" panose="020B0604030504040204" pitchFamily="34" charset="0"/>
                <a:ea typeface="MS PGothic" panose="020B0600070205080204" pitchFamily="34" charset="-128"/>
              </a:rPr>
              <a:pPr>
                <a:spcBef>
                  <a:spcPct val="0"/>
                </a:spcBef>
                <a:buFontTx/>
                <a:buNone/>
              </a:pPr>
              <a:t>18</a:t>
            </a:fld>
            <a:endParaRPr lang="en-US" altLang="en-US" sz="900" dirty="0">
              <a:solidFill>
                <a:srgbClr val="717171"/>
              </a:solidFill>
              <a:latin typeface="Verdana" panose="020B0604030504040204" pitchFamily="34" charset="0"/>
              <a:ea typeface="MS PGothic" panose="020B0600070205080204" pitchFamily="34" charset="-128"/>
            </a:endParaRPr>
          </a:p>
        </p:txBody>
      </p:sp>
      <p:sp>
        <p:nvSpPr>
          <p:cNvPr id="6" name="Date Placeholder 5">
            <a:extLst>
              <a:ext uri="{FF2B5EF4-FFF2-40B4-BE49-F238E27FC236}">
                <a16:creationId xmlns:a16="http://schemas.microsoft.com/office/drawing/2014/main" id="{3823EB18-6A91-48EA-A456-13CA79491289}"/>
              </a:ext>
            </a:extLst>
          </p:cNvPr>
          <p:cNvSpPr>
            <a:spLocks noGrp="1"/>
          </p:cNvSpPr>
          <p:nvPr>
            <p:ph type="dt" sz="half" idx="10"/>
          </p:nvPr>
        </p:nvSpPr>
        <p:spPr/>
        <p:txBody>
          <a:bodyPr/>
          <a:lstStyle/>
          <a:p>
            <a:pPr>
              <a:defRPr/>
            </a:pPr>
            <a:r>
              <a:rPr lang="en-US" altLang="en-US"/>
              <a:t>02/24/2023</a:t>
            </a:r>
            <a:endParaRPr lang="en-US" altLang="en-US" dirty="0"/>
          </a:p>
        </p:txBody>
      </p:sp>
    </p:spTree>
    <p:extLst>
      <p:ext uri="{BB962C8B-B14F-4D97-AF65-F5344CB8AC3E}">
        <p14:creationId xmlns:p14="http://schemas.microsoft.com/office/powerpoint/2010/main" val="1455770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0654-50E8-4A2A-B33F-8329CBAB4AC4}"/>
              </a:ext>
            </a:extLst>
          </p:cNvPr>
          <p:cNvSpPr>
            <a:spLocks noGrp="1"/>
          </p:cNvSpPr>
          <p:nvPr>
            <p:ph type="title"/>
          </p:nvPr>
        </p:nvSpPr>
        <p:spPr/>
        <p:txBody>
          <a:bodyPr>
            <a:normAutofit/>
          </a:bodyPr>
          <a:lstStyle/>
          <a:p>
            <a:r>
              <a:rPr lang="en-US" sz="3600" b="1" u="sng" dirty="0">
                <a:latin typeface="+mn-lt"/>
              </a:rPr>
              <a:t>G</a:t>
            </a:r>
            <a:r>
              <a:rPr lang="en-US" sz="3600" dirty="0">
                <a:latin typeface="+mn-lt"/>
              </a:rPr>
              <a:t>NSS </a:t>
            </a:r>
            <a:r>
              <a:rPr lang="en-US" sz="3600" b="1" u="sng" dirty="0">
                <a:latin typeface="+mn-lt"/>
              </a:rPr>
              <a:t>V</a:t>
            </a:r>
            <a:r>
              <a:rPr lang="en-US" sz="3600" dirty="0">
                <a:latin typeface="+mn-lt"/>
              </a:rPr>
              <a:t>ector </a:t>
            </a:r>
            <a:r>
              <a:rPr lang="en-US" sz="3600" dirty="0" err="1">
                <a:latin typeface="+mn-lt"/>
              </a:rPr>
              <a:t>e</a:t>
            </a:r>
            <a:r>
              <a:rPr lang="en-US" sz="3600" b="1" u="sng" dirty="0" err="1">
                <a:latin typeface="+mn-lt"/>
              </a:rPr>
              <a:t>X</a:t>
            </a:r>
            <a:r>
              <a:rPr lang="en-US" sz="3600" dirty="0" err="1">
                <a:latin typeface="+mn-lt"/>
              </a:rPr>
              <a:t>change</a:t>
            </a:r>
            <a:r>
              <a:rPr lang="en-US" sz="3600" dirty="0">
                <a:latin typeface="+mn-lt"/>
              </a:rPr>
              <a:t> (GVX)</a:t>
            </a:r>
          </a:p>
        </p:txBody>
      </p:sp>
      <p:sp>
        <p:nvSpPr>
          <p:cNvPr id="3" name="Content Placeholder 2">
            <a:extLst>
              <a:ext uri="{FF2B5EF4-FFF2-40B4-BE49-F238E27FC236}">
                <a16:creationId xmlns:a16="http://schemas.microsoft.com/office/drawing/2014/main" id="{D9A6AC89-8298-4083-A953-57CBAB242CE7}"/>
              </a:ext>
            </a:extLst>
          </p:cNvPr>
          <p:cNvSpPr>
            <a:spLocks noGrp="1"/>
          </p:cNvSpPr>
          <p:nvPr>
            <p:ph idx="1"/>
          </p:nvPr>
        </p:nvSpPr>
        <p:spPr>
          <a:xfrm>
            <a:off x="457200" y="1063229"/>
            <a:ext cx="8229600" cy="3406525"/>
          </a:xfrm>
        </p:spPr>
        <p:txBody>
          <a:bodyPr>
            <a:noAutofit/>
          </a:bodyPr>
          <a:lstStyle/>
          <a:p>
            <a:pPr marL="0" indent="0" algn="ctr">
              <a:buNone/>
            </a:pPr>
            <a:r>
              <a:rPr lang="en-US" sz="1800" dirty="0">
                <a:ea typeface="Cambria" panose="02040503050406030204" pitchFamily="18" charset="0"/>
                <a:cs typeface="Open Sans" panose="020B0606030504020204" pitchFamily="34" charset="0"/>
                <a:hlinkClick r:id="rId2"/>
              </a:rPr>
              <a:t>Hyperlink to GVX Info Page</a:t>
            </a:r>
            <a:endParaRPr lang="en-US" sz="1800" dirty="0">
              <a:ea typeface="Cambria" panose="02040503050406030204" pitchFamily="18" charset="0"/>
              <a:cs typeface="Open Sans" panose="020B0606030504020204" pitchFamily="34" charset="0"/>
            </a:endParaRPr>
          </a:p>
          <a:p>
            <a:r>
              <a:rPr lang="en-US" sz="2000" dirty="0">
                <a:ea typeface="Cambria" panose="02040503050406030204" pitchFamily="18" charset="0"/>
                <a:cs typeface="Open Sans" panose="020B0606030504020204" pitchFamily="34" charset="0"/>
              </a:rPr>
              <a:t>Detailed documentation, Schema, and Example File available</a:t>
            </a:r>
          </a:p>
          <a:p>
            <a:r>
              <a:rPr lang="en-US" sz="2000" dirty="0">
                <a:ea typeface="Cambria" panose="02040503050406030204" pitchFamily="18" charset="0"/>
                <a:cs typeface="Open Sans" panose="020B0606030504020204" pitchFamily="34" charset="0"/>
              </a:rPr>
              <a:t>Any major search engine: “</a:t>
            </a:r>
            <a:r>
              <a:rPr lang="en-US" sz="2000" dirty="0" err="1">
                <a:ea typeface="Cambria" panose="02040503050406030204" pitchFamily="18" charset="0"/>
                <a:cs typeface="Open Sans" panose="020B0606030504020204" pitchFamily="34" charset="0"/>
              </a:rPr>
              <a:t>ngs</a:t>
            </a:r>
            <a:r>
              <a:rPr lang="en-US" sz="2000" dirty="0">
                <a:ea typeface="Cambria" panose="02040503050406030204" pitchFamily="18" charset="0"/>
                <a:cs typeface="Open Sans" panose="020B0606030504020204" pitchFamily="34" charset="0"/>
              </a:rPr>
              <a:t> </a:t>
            </a:r>
            <a:r>
              <a:rPr lang="en-US" sz="2000" dirty="0" err="1">
                <a:ea typeface="Cambria" panose="02040503050406030204" pitchFamily="18" charset="0"/>
                <a:cs typeface="Open Sans" panose="020B0606030504020204" pitchFamily="34" charset="0"/>
              </a:rPr>
              <a:t>gvx</a:t>
            </a:r>
            <a:r>
              <a:rPr lang="en-US" sz="2000" dirty="0">
                <a:ea typeface="Cambria" panose="02040503050406030204" pitchFamily="18" charset="0"/>
                <a:cs typeface="Open Sans" panose="020B0606030504020204" pitchFamily="34" charset="0"/>
              </a:rPr>
              <a:t> file format”</a:t>
            </a:r>
          </a:p>
          <a:p>
            <a:r>
              <a:rPr lang="en-US" sz="2000" dirty="0">
                <a:ea typeface="Cambria" panose="02040503050406030204" pitchFamily="18" charset="0"/>
                <a:cs typeface="Open Sans" panose="020B0606030504020204" pitchFamily="34" charset="0"/>
              </a:rPr>
              <a:t>Open standard for anyone to use or integrate</a:t>
            </a:r>
          </a:p>
          <a:p>
            <a:pPr marL="0" indent="0" algn="ctr">
              <a:buNone/>
            </a:pPr>
            <a:r>
              <a:rPr lang="en-US" sz="3100" b="1" dirty="0">
                <a:ea typeface="Cambria" panose="02040503050406030204" pitchFamily="18" charset="0"/>
                <a:cs typeface="Open Sans" panose="020B0606030504020204" pitchFamily="34" charset="0"/>
              </a:rPr>
              <a:t>GVX is sort of like RINEX for RTK/RTN data</a:t>
            </a:r>
          </a:p>
          <a:p>
            <a:endParaRPr lang="en-US" sz="2000" dirty="0">
              <a:ea typeface="Cambria" panose="02040503050406030204" pitchFamily="18" charset="0"/>
              <a:cs typeface="Open Sans" panose="020B0606030504020204" pitchFamily="34" charset="0"/>
            </a:endParaRPr>
          </a:p>
        </p:txBody>
      </p:sp>
      <p:sp>
        <p:nvSpPr>
          <p:cNvPr id="4" name="Date Placeholder 3">
            <a:extLst>
              <a:ext uri="{FF2B5EF4-FFF2-40B4-BE49-F238E27FC236}">
                <a16:creationId xmlns:a16="http://schemas.microsoft.com/office/drawing/2014/main" id="{CCA6A20C-13FB-4FD3-9615-D2978FCCA97B}"/>
              </a:ext>
            </a:extLst>
          </p:cNvPr>
          <p:cNvSpPr>
            <a:spLocks noGrp="1"/>
          </p:cNvSpPr>
          <p:nvPr>
            <p:ph type="dt" sz="half" idx="10"/>
          </p:nvPr>
        </p:nvSpPr>
        <p:spPr/>
        <p:txBody>
          <a:bodyPr/>
          <a:lstStyle/>
          <a:p>
            <a:r>
              <a:rPr lang="en-US"/>
              <a:t>02/24/2023</a:t>
            </a:r>
          </a:p>
        </p:txBody>
      </p:sp>
      <p:sp>
        <p:nvSpPr>
          <p:cNvPr id="6" name="Slide Number Placeholder 5">
            <a:extLst>
              <a:ext uri="{FF2B5EF4-FFF2-40B4-BE49-F238E27FC236}">
                <a16:creationId xmlns:a16="http://schemas.microsoft.com/office/drawing/2014/main" id="{ABF2A1EE-B4A2-497E-B9D2-BA7335035219}"/>
              </a:ext>
            </a:extLst>
          </p:cNvPr>
          <p:cNvSpPr>
            <a:spLocks noGrp="1"/>
          </p:cNvSpPr>
          <p:nvPr>
            <p:ph type="sldNum" sz="quarter" idx="12"/>
          </p:nvPr>
        </p:nvSpPr>
        <p:spPr/>
        <p:txBody>
          <a:bodyPr/>
          <a:lstStyle/>
          <a:p>
            <a:fld id="{D3D538F9-49A3-B84F-B36B-A7030CDE5D5B}" type="slidenum">
              <a:rPr lang="en-US" smtClean="0"/>
              <a:t>19</a:t>
            </a:fld>
            <a:endParaRPr lang="en-US"/>
          </a:p>
        </p:txBody>
      </p:sp>
      <p:pic>
        <p:nvPicPr>
          <p:cNvPr id="8" name="FIG paper" descr="Title page of a paper about GVX.">
            <a:extLst>
              <a:ext uri="{FF2B5EF4-FFF2-40B4-BE49-F238E27FC236}">
                <a16:creationId xmlns:a16="http://schemas.microsoft.com/office/drawing/2014/main" id="{5A3AFEF2-73B3-4E93-9627-093A8F886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37" y="4039579"/>
            <a:ext cx="3049363" cy="1040203"/>
          </a:xfrm>
          <a:prstGeom prst="rect">
            <a:avLst/>
          </a:prstGeom>
          <a:solidFill>
            <a:schemeClr val="lt2"/>
          </a:solidFill>
          <a:ln w="38100">
            <a:solidFill>
              <a:schemeClr val="bg1">
                <a:lumMod val="75000"/>
              </a:schemeClr>
            </a:solidFill>
          </a:ln>
        </p:spPr>
      </p:pic>
      <p:pic>
        <p:nvPicPr>
          <p:cNvPr id="9" name="GVX homepage" descr="Screenshots ">
            <a:extLst>
              <a:ext uri="{FF2B5EF4-FFF2-40B4-BE49-F238E27FC236}">
                <a16:creationId xmlns:a16="http://schemas.microsoft.com/office/drawing/2014/main" id="{4DCA50BD-7DEF-4FAD-96AF-E8F5B73D99C0}"/>
              </a:ext>
            </a:extLst>
          </p:cNvPr>
          <p:cNvPicPr>
            <a:picLocks noChangeAspect="1"/>
          </p:cNvPicPr>
          <p:nvPr/>
        </p:nvPicPr>
        <p:blipFill rotWithShape="1">
          <a:blip r:embed="rId4"/>
          <a:srcRect t="15946" b="32200"/>
          <a:stretch/>
        </p:blipFill>
        <p:spPr>
          <a:xfrm>
            <a:off x="1541417" y="3100997"/>
            <a:ext cx="3047658" cy="957529"/>
          </a:xfrm>
          <a:prstGeom prst="rect">
            <a:avLst/>
          </a:prstGeom>
          <a:solidFill>
            <a:schemeClr val="lt2"/>
          </a:solidFill>
          <a:ln w="38100">
            <a:solidFill>
              <a:schemeClr val="bg1">
                <a:lumMod val="75000"/>
              </a:schemeClr>
            </a:solidFill>
          </a:ln>
        </p:spPr>
      </p:pic>
      <p:pic>
        <p:nvPicPr>
          <p:cNvPr id="10" name="2020 May webinar" descr="Screenshots promoting NGS webinars on GVX.">
            <a:extLst>
              <a:ext uri="{FF2B5EF4-FFF2-40B4-BE49-F238E27FC236}">
                <a16:creationId xmlns:a16="http://schemas.microsoft.com/office/drawing/2014/main" id="{609B9E6D-61C7-4FC5-9169-3FDA239C0EFC}"/>
              </a:ext>
            </a:extLst>
          </p:cNvPr>
          <p:cNvPicPr>
            <a:picLocks noChangeAspect="1"/>
          </p:cNvPicPr>
          <p:nvPr/>
        </p:nvPicPr>
        <p:blipFill>
          <a:blip r:embed="rId5"/>
          <a:stretch>
            <a:fillRect/>
          </a:stretch>
        </p:blipFill>
        <p:spPr>
          <a:xfrm>
            <a:off x="5038836" y="4163005"/>
            <a:ext cx="3028727" cy="828435"/>
          </a:xfrm>
          <a:prstGeom prst="rect">
            <a:avLst/>
          </a:prstGeom>
          <a:solidFill>
            <a:schemeClr val="lt2"/>
          </a:solidFill>
          <a:ln w="38100">
            <a:solidFill>
              <a:schemeClr val="bg1">
                <a:lumMod val="75000"/>
              </a:schemeClr>
            </a:solidFill>
          </a:ln>
        </p:spPr>
      </p:pic>
      <p:pic>
        <p:nvPicPr>
          <p:cNvPr id="11" name="2022 March webinar" descr="Screenshots promoting NGS webinars on GVX.">
            <a:extLst>
              <a:ext uri="{FF2B5EF4-FFF2-40B4-BE49-F238E27FC236}">
                <a16:creationId xmlns:a16="http://schemas.microsoft.com/office/drawing/2014/main" id="{177905FB-9F1A-421A-A10F-82860867414E}"/>
              </a:ext>
            </a:extLst>
          </p:cNvPr>
          <p:cNvPicPr>
            <a:picLocks noChangeAspect="1"/>
          </p:cNvPicPr>
          <p:nvPr/>
        </p:nvPicPr>
        <p:blipFill>
          <a:blip r:embed="rId6"/>
          <a:stretch>
            <a:fillRect/>
          </a:stretch>
        </p:blipFill>
        <p:spPr>
          <a:xfrm>
            <a:off x="5816228" y="3127542"/>
            <a:ext cx="3252935" cy="912037"/>
          </a:xfrm>
          <a:prstGeom prst="rect">
            <a:avLst/>
          </a:prstGeom>
          <a:solidFill>
            <a:schemeClr val="lt2"/>
          </a:solidFill>
          <a:ln w="38100">
            <a:solidFill>
              <a:schemeClr val="bg1">
                <a:lumMod val="75000"/>
              </a:schemeClr>
            </a:solidFill>
          </a:ln>
        </p:spPr>
      </p:pic>
      <p:sp>
        <p:nvSpPr>
          <p:cNvPr id="5" name="Footer Placeholder 4">
            <a:extLst>
              <a:ext uri="{FF2B5EF4-FFF2-40B4-BE49-F238E27FC236}">
                <a16:creationId xmlns:a16="http://schemas.microsoft.com/office/drawing/2014/main" id="{220AC27F-BC1F-4949-BB3D-9DF5EF1108E7}"/>
              </a:ext>
            </a:extLst>
          </p:cNvPr>
          <p:cNvSpPr>
            <a:spLocks noGrp="1"/>
          </p:cNvSpPr>
          <p:nvPr>
            <p:ph type="ftr" sz="quarter" idx="11"/>
          </p:nvPr>
        </p:nvSpPr>
        <p:spPr/>
        <p:txBody>
          <a:bodyPr/>
          <a:lstStyle/>
          <a:p>
            <a:r>
              <a:rPr lang="fr-FR"/>
              <a:t>MSPS 2023 Convention</a:t>
            </a:r>
            <a:endParaRPr lang="en-US"/>
          </a:p>
        </p:txBody>
      </p:sp>
    </p:spTree>
    <p:extLst>
      <p:ext uri="{BB962C8B-B14F-4D97-AF65-F5344CB8AC3E}">
        <p14:creationId xmlns:p14="http://schemas.microsoft.com/office/powerpoint/2010/main" val="277575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870" y="192360"/>
            <a:ext cx="7302260" cy="857250"/>
          </a:xfrm>
        </p:spPr>
        <p:txBody>
          <a:bodyPr>
            <a:normAutofit/>
          </a:bodyPr>
          <a:lstStyle/>
          <a:p>
            <a:r>
              <a:rPr lang="en-US" sz="3200" b="1" dirty="0">
                <a:latin typeface="Arial" panose="020B0604020202020204" pitchFamily="34" charset="0"/>
                <a:ea typeface="Cambria" panose="02040503050406030204" pitchFamily="18" charset="0"/>
                <a:cs typeface="Arial" panose="020B0604020202020204" pitchFamily="34" charset="0"/>
              </a:rPr>
              <a:t>Regional Geodetic Advisor Program</a:t>
            </a:r>
            <a:endParaRPr lang="en-US" sz="3200" b="1" dirty="0">
              <a:latin typeface="Arial" panose="020B0604020202020204" pitchFamily="34" charset="0"/>
              <a:cs typeface="Arial" panose="020B0604020202020204" pitchFamily="34" charset="0"/>
            </a:endParaRPr>
          </a:p>
        </p:txBody>
      </p:sp>
      <p:pic>
        <p:nvPicPr>
          <p:cNvPr id="6" name="Picture 5" descr="A map of the US with 14 regions broken up by color with labeled photos of the geodetic advisors on top.">
            <a:extLst>
              <a:ext uri="{FF2B5EF4-FFF2-40B4-BE49-F238E27FC236}">
                <a16:creationId xmlns:a16="http://schemas.microsoft.com/office/drawing/2014/main" id="{08BB53C4-23C4-4FE1-8B97-EBD879969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317" y="1049610"/>
            <a:ext cx="4871366" cy="3669266"/>
          </a:xfrm>
          <a:prstGeom prst="rect">
            <a:avLst/>
          </a:prstGeom>
        </p:spPr>
      </p:pic>
      <p:sp>
        <p:nvSpPr>
          <p:cNvPr id="5" name="Rectangle 4"/>
          <p:cNvSpPr/>
          <p:nvPr/>
        </p:nvSpPr>
        <p:spPr>
          <a:xfrm>
            <a:off x="3124200" y="1002078"/>
            <a:ext cx="3173176" cy="334707"/>
          </a:xfrm>
          <a:prstGeom prst="rect">
            <a:avLst/>
          </a:prstGeom>
        </p:spPr>
        <p:txBody>
          <a:bodyPr wrap="none">
            <a:spAutoFit/>
          </a:bodyPr>
          <a:lstStyle/>
          <a:p>
            <a:pPr marL="127695" indent="-127695"/>
            <a:r>
              <a:rPr lang="en-US" sz="1575" b="1" dirty="0">
                <a:latin typeface="Arial" panose="020B0604020202020204" pitchFamily="34" charset="0"/>
                <a:ea typeface="Cambria" panose="02040503050406030204" pitchFamily="18" charset="0"/>
                <a:cs typeface="Arial" panose="020B0604020202020204" pitchFamily="34" charset="0"/>
              </a:rPr>
              <a:t>www.ngs.noaa.gov/ADVISORS/</a:t>
            </a:r>
          </a:p>
        </p:txBody>
      </p:sp>
      <p:sp>
        <p:nvSpPr>
          <p:cNvPr id="3" name="Date Placeholder 2">
            <a:extLst>
              <a:ext uri="{FF2B5EF4-FFF2-40B4-BE49-F238E27FC236}">
                <a16:creationId xmlns:a16="http://schemas.microsoft.com/office/drawing/2014/main" id="{53D7CE51-9346-4AE4-A8B8-56924965A7E0}"/>
              </a:ext>
            </a:extLst>
          </p:cNvPr>
          <p:cNvSpPr>
            <a:spLocks noGrp="1"/>
          </p:cNvSpPr>
          <p:nvPr>
            <p:ph type="dt" sz="half" idx="10"/>
          </p:nvPr>
        </p:nvSpPr>
        <p:spPr/>
        <p:txBody>
          <a:bodyPr/>
          <a:lstStyle/>
          <a:p>
            <a:r>
              <a:rPr lang="en-US"/>
              <a:t>02/24/2023</a:t>
            </a:r>
          </a:p>
        </p:txBody>
      </p:sp>
      <p:sp>
        <p:nvSpPr>
          <p:cNvPr id="4" name="Footer Placeholder 3">
            <a:extLst>
              <a:ext uri="{FF2B5EF4-FFF2-40B4-BE49-F238E27FC236}">
                <a16:creationId xmlns:a16="http://schemas.microsoft.com/office/drawing/2014/main" id="{52B835D9-2C91-4B07-A790-D9114084A655}"/>
              </a:ext>
            </a:extLst>
          </p:cNvPr>
          <p:cNvSpPr>
            <a:spLocks noGrp="1"/>
          </p:cNvSpPr>
          <p:nvPr>
            <p:ph type="ftr" sz="quarter" idx="11"/>
          </p:nvPr>
        </p:nvSpPr>
        <p:spPr/>
        <p:txBody>
          <a:bodyPr/>
          <a:lstStyle/>
          <a:p>
            <a:r>
              <a:rPr lang="fr-FR"/>
              <a:t>MSPS 2023 Convention</a:t>
            </a:r>
            <a:endParaRPr lang="en-US"/>
          </a:p>
        </p:txBody>
      </p:sp>
      <p:sp>
        <p:nvSpPr>
          <p:cNvPr id="7" name="Slide Number Placeholder 6">
            <a:extLst>
              <a:ext uri="{FF2B5EF4-FFF2-40B4-BE49-F238E27FC236}">
                <a16:creationId xmlns:a16="http://schemas.microsoft.com/office/drawing/2014/main" id="{00C95CEF-2281-49F0-B54A-052A5F35E420}"/>
              </a:ext>
            </a:extLst>
          </p:cNvPr>
          <p:cNvSpPr>
            <a:spLocks noGrp="1"/>
          </p:cNvSpPr>
          <p:nvPr>
            <p:ph type="sldNum" sz="quarter" idx="12"/>
          </p:nvPr>
        </p:nvSpPr>
        <p:spPr/>
        <p:txBody>
          <a:bodyPr/>
          <a:lstStyle/>
          <a:p>
            <a:fld id="{D3D538F9-49A3-B84F-B36B-A7030CDE5D5B}" type="slidenum">
              <a:rPr lang="en-US" smtClean="0"/>
              <a:t>2</a:t>
            </a:fld>
            <a:endParaRPr lang="en-US"/>
          </a:p>
        </p:txBody>
      </p:sp>
    </p:spTree>
    <p:extLst>
      <p:ext uri="{BB962C8B-B14F-4D97-AF65-F5344CB8AC3E}">
        <p14:creationId xmlns:p14="http://schemas.microsoft.com/office/powerpoint/2010/main" val="544704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A0A1-FB69-49C7-9803-F885179E58B9}"/>
              </a:ext>
            </a:extLst>
          </p:cNvPr>
          <p:cNvSpPr>
            <a:spLocks noGrp="1"/>
          </p:cNvSpPr>
          <p:nvPr>
            <p:ph type="title"/>
          </p:nvPr>
        </p:nvSpPr>
        <p:spPr/>
        <p:txBody>
          <a:bodyPr>
            <a:normAutofit/>
          </a:bodyPr>
          <a:lstStyle/>
          <a:p>
            <a:r>
              <a:rPr lang="en-US" sz="3600" b="1" dirty="0">
                <a:latin typeface="+mn-lt"/>
              </a:rPr>
              <a:t>GVX ≈ RINEX for RTK/RTN data</a:t>
            </a:r>
          </a:p>
        </p:txBody>
      </p:sp>
      <p:sp>
        <p:nvSpPr>
          <p:cNvPr id="3" name="Text Placeholder 2">
            <a:extLst>
              <a:ext uri="{FF2B5EF4-FFF2-40B4-BE49-F238E27FC236}">
                <a16:creationId xmlns:a16="http://schemas.microsoft.com/office/drawing/2014/main" id="{0CE2FA01-D215-4F4C-8ADD-EC8ED181B012}"/>
              </a:ext>
            </a:extLst>
          </p:cNvPr>
          <p:cNvSpPr>
            <a:spLocks noGrp="1"/>
          </p:cNvSpPr>
          <p:nvPr>
            <p:ph type="body" idx="1"/>
          </p:nvPr>
        </p:nvSpPr>
        <p:spPr>
          <a:xfrm>
            <a:off x="457199" y="1063229"/>
            <a:ext cx="4040188" cy="479822"/>
          </a:xfrm>
        </p:spPr>
        <p:txBody>
          <a:bodyPr>
            <a:noAutofit/>
          </a:bodyPr>
          <a:lstStyle/>
          <a:p>
            <a:pPr algn="ctr"/>
            <a:r>
              <a:rPr lang="en-US" sz="2800" dirty="0"/>
              <a:t>RINEX</a:t>
            </a:r>
          </a:p>
        </p:txBody>
      </p:sp>
      <p:sp>
        <p:nvSpPr>
          <p:cNvPr id="4" name="Content Placeholder 3">
            <a:extLst>
              <a:ext uri="{FF2B5EF4-FFF2-40B4-BE49-F238E27FC236}">
                <a16:creationId xmlns:a16="http://schemas.microsoft.com/office/drawing/2014/main" id="{825AB0B0-DEAB-481F-99B0-D8AD78C6C59C}"/>
              </a:ext>
            </a:extLst>
          </p:cNvPr>
          <p:cNvSpPr>
            <a:spLocks noGrp="1"/>
          </p:cNvSpPr>
          <p:nvPr>
            <p:ph sz="half" idx="2"/>
          </p:nvPr>
        </p:nvSpPr>
        <p:spPr>
          <a:xfrm>
            <a:off x="457199" y="1543049"/>
            <a:ext cx="4040188" cy="3224213"/>
          </a:xfrm>
        </p:spPr>
        <p:txBody>
          <a:bodyPr>
            <a:noAutofit/>
          </a:bodyPr>
          <a:lstStyle/>
          <a:p>
            <a:pPr marL="0" indent="0">
              <a:buNone/>
            </a:pPr>
            <a:r>
              <a:rPr lang="en-US" sz="1800" b="1" u="sng" dirty="0"/>
              <a:t>Un</a:t>
            </a:r>
            <a:r>
              <a:rPr lang="en-US" sz="1800" dirty="0"/>
              <a:t>corrected </a:t>
            </a:r>
            <a:r>
              <a:rPr lang="en-US" sz="1800" b="1" dirty="0"/>
              <a:t>Observations</a:t>
            </a:r>
          </a:p>
          <a:p>
            <a:pPr marL="174625" indent="-112713">
              <a:spcBef>
                <a:spcPts val="0"/>
              </a:spcBef>
            </a:pPr>
            <a:r>
              <a:rPr lang="en-US" sz="1400" dirty="0"/>
              <a:t>That’s why we post-process them</a:t>
            </a:r>
          </a:p>
          <a:p>
            <a:pPr marL="0" indent="0">
              <a:spcBef>
                <a:spcPts val="600"/>
              </a:spcBef>
              <a:buNone/>
            </a:pPr>
            <a:r>
              <a:rPr lang="en-US" sz="1800" dirty="0"/>
              <a:t>Static Observations</a:t>
            </a:r>
          </a:p>
          <a:p>
            <a:pPr marL="174625" indent="-112713">
              <a:spcBef>
                <a:spcPts val="0"/>
              </a:spcBef>
            </a:pPr>
            <a:r>
              <a:rPr lang="en-US" sz="1400" dirty="0"/>
              <a:t>One observation per file</a:t>
            </a:r>
          </a:p>
          <a:p>
            <a:pPr marL="0" indent="0">
              <a:spcBef>
                <a:spcPts val="600"/>
              </a:spcBef>
              <a:buNone/>
            </a:pPr>
            <a:r>
              <a:rPr lang="en-US" sz="1800" dirty="0"/>
              <a:t>Proprietary Format </a:t>
            </a:r>
            <a:r>
              <a:rPr lang="en-US" sz="1800" dirty="0">
                <a:sym typeface="Wingdings" panose="05000000000000000000" pitchFamily="2" charset="2"/>
              </a:rPr>
              <a:t> Open Standard</a:t>
            </a:r>
            <a:endParaRPr lang="en-US" sz="1800" dirty="0"/>
          </a:p>
          <a:p>
            <a:pPr marL="174625" indent="-112713">
              <a:spcBef>
                <a:spcPts val="0"/>
              </a:spcBef>
            </a:pPr>
            <a:r>
              <a:rPr lang="en-US" sz="1400" dirty="0"/>
              <a:t>Export RINEX using your COTS software</a:t>
            </a:r>
          </a:p>
          <a:p>
            <a:pPr marL="0" indent="0">
              <a:spcBef>
                <a:spcPts val="600"/>
              </a:spcBef>
              <a:buNone/>
            </a:pPr>
            <a:r>
              <a:rPr lang="en-US" sz="1800" dirty="0"/>
              <a:t>Metadata</a:t>
            </a:r>
          </a:p>
          <a:p>
            <a:pPr marL="174625" indent="-112713">
              <a:spcBef>
                <a:spcPts val="0"/>
              </a:spcBef>
            </a:pPr>
            <a:r>
              <a:rPr lang="en-US" sz="1400" dirty="0"/>
              <a:t>Antenna, Rx, HI, Point Name, Start Time, SVs at each epoch</a:t>
            </a:r>
          </a:p>
          <a:p>
            <a:pPr marL="0" indent="0">
              <a:spcBef>
                <a:spcPts val="600"/>
              </a:spcBef>
              <a:buNone/>
            </a:pPr>
            <a:r>
              <a:rPr lang="en-US" sz="1800" dirty="0"/>
              <a:t>Based on ASCII Text File Format</a:t>
            </a:r>
          </a:p>
          <a:p>
            <a:pPr marL="174625" indent="-112713">
              <a:spcBef>
                <a:spcPts val="0"/>
              </a:spcBef>
            </a:pPr>
            <a:r>
              <a:rPr lang="en-US" sz="1400" dirty="0"/>
              <a:t>Longtime industry standard</a:t>
            </a:r>
          </a:p>
          <a:p>
            <a:pPr marL="574675" lvl="1" indent="-112713">
              <a:spcBef>
                <a:spcPts val="0"/>
              </a:spcBef>
            </a:pPr>
            <a:r>
              <a:rPr lang="en-US" sz="1200" dirty="0"/>
              <a:t>Way too many to list!</a:t>
            </a:r>
          </a:p>
          <a:p>
            <a:endParaRPr lang="en-US" sz="1600" dirty="0"/>
          </a:p>
        </p:txBody>
      </p:sp>
      <p:sp>
        <p:nvSpPr>
          <p:cNvPr id="5" name="Text Placeholder 4">
            <a:extLst>
              <a:ext uri="{FF2B5EF4-FFF2-40B4-BE49-F238E27FC236}">
                <a16:creationId xmlns:a16="http://schemas.microsoft.com/office/drawing/2014/main" id="{567F70D6-5357-4FDF-A2C3-530ACBEC1193}"/>
              </a:ext>
            </a:extLst>
          </p:cNvPr>
          <p:cNvSpPr>
            <a:spLocks noGrp="1"/>
          </p:cNvSpPr>
          <p:nvPr>
            <p:ph type="body" sz="quarter" idx="3"/>
          </p:nvPr>
        </p:nvSpPr>
        <p:spPr>
          <a:xfrm>
            <a:off x="4645025" y="1063229"/>
            <a:ext cx="4041775" cy="479822"/>
          </a:xfrm>
        </p:spPr>
        <p:txBody>
          <a:bodyPr>
            <a:noAutofit/>
          </a:bodyPr>
          <a:lstStyle/>
          <a:p>
            <a:pPr algn="ctr"/>
            <a:r>
              <a:rPr lang="en-US" sz="2800" dirty="0"/>
              <a:t>GVX</a:t>
            </a:r>
          </a:p>
        </p:txBody>
      </p:sp>
      <p:sp>
        <p:nvSpPr>
          <p:cNvPr id="6" name="Content Placeholder 5">
            <a:extLst>
              <a:ext uri="{FF2B5EF4-FFF2-40B4-BE49-F238E27FC236}">
                <a16:creationId xmlns:a16="http://schemas.microsoft.com/office/drawing/2014/main" id="{0026090F-A6E0-4C31-8EE0-949944482F89}"/>
              </a:ext>
            </a:extLst>
          </p:cNvPr>
          <p:cNvSpPr>
            <a:spLocks noGrp="1"/>
          </p:cNvSpPr>
          <p:nvPr>
            <p:ph sz="quarter" idx="4"/>
          </p:nvPr>
        </p:nvSpPr>
        <p:spPr>
          <a:xfrm>
            <a:off x="4645025" y="1543049"/>
            <a:ext cx="4041775" cy="3224213"/>
          </a:xfrm>
        </p:spPr>
        <p:txBody>
          <a:bodyPr>
            <a:normAutofit lnSpcReduction="10000"/>
          </a:bodyPr>
          <a:lstStyle/>
          <a:p>
            <a:pPr marL="0" lvl="0" indent="0">
              <a:spcBef>
                <a:spcPts val="600"/>
              </a:spcBef>
              <a:buNone/>
            </a:pPr>
            <a:r>
              <a:rPr lang="en-US" sz="1800" dirty="0"/>
              <a:t>Corrected/Processed </a:t>
            </a:r>
            <a:r>
              <a:rPr lang="en-US" sz="1800" b="1" dirty="0"/>
              <a:t>Positions</a:t>
            </a:r>
          </a:p>
          <a:p>
            <a:pPr marL="174625" lvl="0" indent="-112713">
              <a:spcBef>
                <a:spcPts val="0"/>
              </a:spcBef>
            </a:pPr>
            <a:r>
              <a:rPr lang="en-US" sz="1400" i="1" dirty="0">
                <a:solidFill>
                  <a:prstClr val="black"/>
                </a:solidFill>
              </a:rPr>
              <a:t>And</a:t>
            </a:r>
            <a:r>
              <a:rPr lang="en-US" sz="1400" dirty="0">
                <a:solidFill>
                  <a:prstClr val="black"/>
                </a:solidFill>
              </a:rPr>
              <a:t> the Vectors used to create them</a:t>
            </a:r>
          </a:p>
          <a:p>
            <a:pPr marL="0" lvl="0" indent="0">
              <a:spcBef>
                <a:spcPts val="600"/>
              </a:spcBef>
              <a:buNone/>
            </a:pPr>
            <a:r>
              <a:rPr lang="nl-NL" sz="1800" dirty="0"/>
              <a:t>RTN, RTK, PP Static, even PPK</a:t>
            </a:r>
          </a:p>
          <a:p>
            <a:pPr marL="174625" lvl="0" indent="-112713">
              <a:spcBef>
                <a:spcPts val="0"/>
              </a:spcBef>
            </a:pPr>
            <a:r>
              <a:rPr lang="en-US" sz="1400" dirty="0">
                <a:solidFill>
                  <a:prstClr val="black"/>
                </a:solidFill>
              </a:rPr>
              <a:t>Many observations, any mix of above</a:t>
            </a:r>
          </a:p>
          <a:p>
            <a:pPr marL="0" lvl="0" indent="0">
              <a:spcBef>
                <a:spcPts val="600"/>
              </a:spcBef>
              <a:buNone/>
            </a:pPr>
            <a:r>
              <a:rPr lang="en-US" sz="1800" dirty="0"/>
              <a:t>Proprietary Format </a:t>
            </a:r>
            <a:r>
              <a:rPr lang="en-US" sz="1800" dirty="0">
                <a:sym typeface="Wingdings" panose="05000000000000000000" pitchFamily="2" charset="2"/>
              </a:rPr>
              <a:t> Open Standard</a:t>
            </a:r>
            <a:endParaRPr lang="en-US" sz="1800" dirty="0"/>
          </a:p>
          <a:p>
            <a:pPr marL="174625" lvl="0" indent="-112713">
              <a:spcBef>
                <a:spcPts val="0"/>
              </a:spcBef>
            </a:pPr>
            <a:r>
              <a:rPr lang="en-US" sz="1400" dirty="0">
                <a:solidFill>
                  <a:prstClr val="black"/>
                </a:solidFill>
              </a:rPr>
              <a:t>Export GVX using your COTS software</a:t>
            </a:r>
          </a:p>
          <a:p>
            <a:pPr marL="0" lvl="0" indent="0">
              <a:spcBef>
                <a:spcPts val="600"/>
              </a:spcBef>
              <a:buNone/>
            </a:pPr>
            <a:r>
              <a:rPr lang="en-US" sz="1800" dirty="0"/>
              <a:t>Metadata - same as RINEX, </a:t>
            </a:r>
            <a:r>
              <a:rPr lang="en-US" sz="1800" i="1" dirty="0"/>
              <a:t>plus…</a:t>
            </a:r>
          </a:p>
          <a:p>
            <a:pPr marL="174625" lvl="0" indent="-112713">
              <a:spcBef>
                <a:spcPts val="0"/>
              </a:spcBef>
            </a:pPr>
            <a:r>
              <a:rPr lang="en-US" sz="1400" dirty="0">
                <a:solidFill>
                  <a:prstClr val="black"/>
                </a:solidFill>
              </a:rPr>
              <a:t>Project Info, Solution Types, PDOP, Mount Points, Correlation Matrices, QC data</a:t>
            </a:r>
          </a:p>
          <a:p>
            <a:pPr marL="0" lvl="0" indent="0">
              <a:spcBef>
                <a:spcPts val="600"/>
              </a:spcBef>
              <a:buNone/>
            </a:pPr>
            <a:r>
              <a:rPr lang="en-US" sz="1800" dirty="0"/>
              <a:t>Based on XML File Format</a:t>
            </a:r>
          </a:p>
          <a:p>
            <a:pPr marL="174625" lvl="0" indent="-112713">
              <a:spcBef>
                <a:spcPts val="0"/>
              </a:spcBef>
            </a:pPr>
            <a:r>
              <a:rPr lang="en-US" sz="1400" dirty="0">
                <a:solidFill>
                  <a:prstClr val="black"/>
                </a:solidFill>
              </a:rPr>
              <a:t>Longtime industry standard</a:t>
            </a:r>
          </a:p>
          <a:p>
            <a:pPr marL="574675" lvl="1" indent="-112713">
              <a:spcBef>
                <a:spcPts val="0"/>
              </a:spcBef>
            </a:pPr>
            <a:r>
              <a:rPr lang="en-US" sz="1200" dirty="0">
                <a:solidFill>
                  <a:prstClr val="black"/>
                </a:solidFill>
              </a:rPr>
              <a:t>e.g. </a:t>
            </a:r>
            <a:r>
              <a:rPr lang="en-US" sz="1200" dirty="0" err="1">
                <a:solidFill>
                  <a:prstClr val="black"/>
                </a:solidFill>
              </a:rPr>
              <a:t>LandXML</a:t>
            </a:r>
            <a:r>
              <a:rPr lang="en-US" sz="1200" dirty="0">
                <a:solidFill>
                  <a:prstClr val="black"/>
                </a:solidFill>
              </a:rPr>
              <a:t>, JXL, MAXML, KML/KMZ</a:t>
            </a:r>
          </a:p>
          <a:p>
            <a:pPr lvl="0"/>
            <a:endParaRPr lang="en-US" sz="1600" dirty="0">
              <a:solidFill>
                <a:prstClr val="black"/>
              </a:solidFill>
            </a:endParaRPr>
          </a:p>
          <a:p>
            <a:endParaRPr lang="en-US" dirty="0"/>
          </a:p>
        </p:txBody>
      </p:sp>
      <p:sp>
        <p:nvSpPr>
          <p:cNvPr id="7" name="Date Placeholder 6">
            <a:extLst>
              <a:ext uri="{FF2B5EF4-FFF2-40B4-BE49-F238E27FC236}">
                <a16:creationId xmlns:a16="http://schemas.microsoft.com/office/drawing/2014/main" id="{F48D82C2-226B-4F33-B910-E5F13997EE86}"/>
              </a:ext>
            </a:extLst>
          </p:cNvPr>
          <p:cNvSpPr>
            <a:spLocks noGrp="1"/>
          </p:cNvSpPr>
          <p:nvPr>
            <p:ph type="dt" sz="half" idx="10"/>
          </p:nvPr>
        </p:nvSpPr>
        <p:spPr/>
        <p:txBody>
          <a:bodyPr/>
          <a:lstStyle/>
          <a:p>
            <a:r>
              <a:rPr lang="en-US"/>
              <a:t>02/24/2023</a:t>
            </a:r>
          </a:p>
        </p:txBody>
      </p:sp>
      <p:sp>
        <p:nvSpPr>
          <p:cNvPr id="9" name="Slide Number Placeholder 8">
            <a:extLst>
              <a:ext uri="{FF2B5EF4-FFF2-40B4-BE49-F238E27FC236}">
                <a16:creationId xmlns:a16="http://schemas.microsoft.com/office/drawing/2014/main" id="{C500D495-9CE8-49AD-9DFF-A6F6D4571074}"/>
              </a:ext>
            </a:extLst>
          </p:cNvPr>
          <p:cNvSpPr>
            <a:spLocks noGrp="1"/>
          </p:cNvSpPr>
          <p:nvPr>
            <p:ph type="sldNum" sz="quarter" idx="12"/>
          </p:nvPr>
        </p:nvSpPr>
        <p:spPr/>
        <p:txBody>
          <a:bodyPr/>
          <a:lstStyle/>
          <a:p>
            <a:fld id="{D3D538F9-49A3-B84F-B36B-A7030CDE5D5B}" type="slidenum">
              <a:rPr lang="en-US" smtClean="0"/>
              <a:t>20</a:t>
            </a:fld>
            <a:endParaRPr lang="en-US"/>
          </a:p>
        </p:txBody>
      </p:sp>
      <p:cxnSp>
        <p:nvCxnSpPr>
          <p:cNvPr id="11" name="Straight Connector 10" descr="Vertical line">
            <a:extLst>
              <a:ext uri="{FF2B5EF4-FFF2-40B4-BE49-F238E27FC236}">
                <a16:creationId xmlns:a16="http://schemas.microsoft.com/office/drawing/2014/main" id="{1C4A7ECC-CC30-47CA-B12E-5467D9016F20}"/>
              </a:ext>
            </a:extLst>
          </p:cNvPr>
          <p:cNvCxnSpPr>
            <a:cxnSpLocks/>
          </p:cNvCxnSpPr>
          <p:nvPr/>
        </p:nvCxnSpPr>
        <p:spPr>
          <a:xfrm>
            <a:off x="4488595" y="1063229"/>
            <a:ext cx="8792" cy="3939594"/>
          </a:xfrm>
          <a:prstGeom prst="line">
            <a:avLst/>
          </a:prstGeom>
          <a:ln w="38100"/>
        </p:spPr>
        <p:style>
          <a:lnRef idx="2">
            <a:schemeClr val="accent6"/>
          </a:lnRef>
          <a:fillRef idx="0">
            <a:schemeClr val="accent6"/>
          </a:fillRef>
          <a:effectRef idx="1">
            <a:schemeClr val="accent6"/>
          </a:effectRef>
          <a:fontRef idx="minor">
            <a:schemeClr val="tx1"/>
          </a:fontRef>
        </p:style>
      </p:cxnSp>
      <p:sp>
        <p:nvSpPr>
          <p:cNvPr id="8" name="Footer Placeholder 7">
            <a:extLst>
              <a:ext uri="{FF2B5EF4-FFF2-40B4-BE49-F238E27FC236}">
                <a16:creationId xmlns:a16="http://schemas.microsoft.com/office/drawing/2014/main" id="{F168833F-BC9F-4744-AACF-F15D2F66F0A7}"/>
              </a:ext>
            </a:extLst>
          </p:cNvPr>
          <p:cNvSpPr>
            <a:spLocks noGrp="1"/>
          </p:cNvSpPr>
          <p:nvPr>
            <p:ph type="ftr" sz="quarter" idx="11"/>
          </p:nvPr>
        </p:nvSpPr>
        <p:spPr/>
        <p:txBody>
          <a:bodyPr/>
          <a:lstStyle/>
          <a:p>
            <a:r>
              <a:rPr lang="fr-FR"/>
              <a:t>MSPS 2023 Convention</a:t>
            </a:r>
            <a:endParaRPr lang="en-US"/>
          </a:p>
        </p:txBody>
      </p:sp>
    </p:spTree>
    <p:extLst>
      <p:ext uri="{BB962C8B-B14F-4D97-AF65-F5344CB8AC3E}">
        <p14:creationId xmlns:p14="http://schemas.microsoft.com/office/powerpoint/2010/main" val="405248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3BB7C-82DE-46A1-B7F2-899A6D6BE15A}"/>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Equipment Setup</a:t>
            </a:r>
          </a:p>
        </p:txBody>
      </p:sp>
      <p:sp>
        <p:nvSpPr>
          <p:cNvPr id="3" name="Content Placeholder 2">
            <a:extLst>
              <a:ext uri="{FF2B5EF4-FFF2-40B4-BE49-F238E27FC236}">
                <a16:creationId xmlns:a16="http://schemas.microsoft.com/office/drawing/2014/main" id="{64B31384-CBAE-4CF4-A6DD-73C8FE83CEC4}"/>
              </a:ext>
            </a:extLst>
          </p:cNvPr>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When using VRS, store points as </a:t>
            </a:r>
            <a:r>
              <a:rPr lang="en-US" sz="2800" u="sng" dirty="0">
                <a:latin typeface="Arial" panose="020B0604020202020204" pitchFamily="34" charset="0"/>
                <a:cs typeface="Arial" panose="020B0604020202020204" pitchFamily="34" charset="0"/>
              </a:rPr>
              <a:t>vectors</a:t>
            </a:r>
          </a:p>
        </p:txBody>
      </p:sp>
      <p:pic>
        <p:nvPicPr>
          <p:cNvPr id="1026" name="Picture 2" descr="Screenshot of rover options for RTK">
            <a:extLst>
              <a:ext uri="{FF2B5EF4-FFF2-40B4-BE49-F238E27FC236}">
                <a16:creationId xmlns:a16="http://schemas.microsoft.com/office/drawing/2014/main" id="{7759E556-D424-4457-A749-C2F79B6EE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518" y="2015385"/>
            <a:ext cx="4858462" cy="263488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7A8C11B1-91A5-4DAD-9106-35797BECE1F8}"/>
              </a:ext>
            </a:extLst>
          </p:cNvPr>
          <p:cNvSpPr>
            <a:spLocks noGrp="1"/>
          </p:cNvSpPr>
          <p:nvPr>
            <p:ph type="dt" sz="half" idx="10"/>
          </p:nvPr>
        </p:nvSpPr>
        <p:spPr/>
        <p:txBody>
          <a:bodyPr/>
          <a:lstStyle/>
          <a:p>
            <a:r>
              <a:rPr lang="en-US"/>
              <a:t>02/24/2023</a:t>
            </a:r>
          </a:p>
        </p:txBody>
      </p:sp>
      <p:sp>
        <p:nvSpPr>
          <p:cNvPr id="5" name="Footer Placeholder 4">
            <a:extLst>
              <a:ext uri="{FF2B5EF4-FFF2-40B4-BE49-F238E27FC236}">
                <a16:creationId xmlns:a16="http://schemas.microsoft.com/office/drawing/2014/main" id="{0D76F9F9-7F45-4031-9083-10CD374DC040}"/>
              </a:ext>
            </a:extLst>
          </p:cNvPr>
          <p:cNvSpPr>
            <a:spLocks noGrp="1"/>
          </p:cNvSpPr>
          <p:nvPr>
            <p:ph type="ftr" sz="quarter" idx="11"/>
          </p:nvPr>
        </p:nvSpPr>
        <p:spPr/>
        <p:txBody>
          <a:bodyPr/>
          <a:lstStyle/>
          <a:p>
            <a:r>
              <a:rPr lang="fr-FR"/>
              <a:t>MSPS 2023 Convention</a:t>
            </a:r>
            <a:endParaRPr lang="en-US"/>
          </a:p>
        </p:txBody>
      </p:sp>
      <p:sp>
        <p:nvSpPr>
          <p:cNvPr id="6" name="Slide Number Placeholder 5">
            <a:extLst>
              <a:ext uri="{FF2B5EF4-FFF2-40B4-BE49-F238E27FC236}">
                <a16:creationId xmlns:a16="http://schemas.microsoft.com/office/drawing/2014/main" id="{5EFFA1B5-446A-4370-93A5-FFB44E3D93FE}"/>
              </a:ext>
            </a:extLst>
          </p:cNvPr>
          <p:cNvSpPr>
            <a:spLocks noGrp="1"/>
          </p:cNvSpPr>
          <p:nvPr>
            <p:ph type="sldNum" sz="quarter" idx="12"/>
          </p:nvPr>
        </p:nvSpPr>
        <p:spPr/>
        <p:txBody>
          <a:bodyPr/>
          <a:lstStyle/>
          <a:p>
            <a:fld id="{D3D538F9-49A3-B84F-B36B-A7030CDE5D5B}" type="slidenum">
              <a:rPr lang="en-US" smtClean="0"/>
              <a:t>21</a:t>
            </a:fld>
            <a:endParaRPr lang="en-US"/>
          </a:p>
        </p:txBody>
      </p:sp>
    </p:spTree>
    <p:extLst>
      <p:ext uri="{BB962C8B-B14F-4D97-AF65-F5344CB8AC3E}">
        <p14:creationId xmlns:p14="http://schemas.microsoft.com/office/powerpoint/2010/main" val="2339758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A5502B8-40E1-42FA-8C6B-92FDC171B68C}"/>
              </a:ext>
            </a:extLst>
          </p:cNvPr>
          <p:cNvSpPr>
            <a:spLocks noGrp="1"/>
          </p:cNvSpPr>
          <p:nvPr>
            <p:ph type="title"/>
          </p:nvPr>
        </p:nvSpPr>
        <p:spPr>
          <a:xfrm>
            <a:off x="457200" y="236459"/>
            <a:ext cx="8229600" cy="857250"/>
          </a:xfrm>
        </p:spPr>
        <p:txBody>
          <a:bodyPr>
            <a:normAutofit/>
          </a:bodyPr>
          <a:lstStyle/>
          <a:p>
            <a:r>
              <a:rPr lang="en-US" sz="3600" b="1" dirty="0">
                <a:latin typeface="+mn-lt"/>
              </a:rPr>
              <a:t>Status of GVX Exporters</a:t>
            </a:r>
          </a:p>
        </p:txBody>
      </p:sp>
      <p:sp>
        <p:nvSpPr>
          <p:cNvPr id="7" name="Date Placeholder 6">
            <a:extLst>
              <a:ext uri="{FF2B5EF4-FFF2-40B4-BE49-F238E27FC236}">
                <a16:creationId xmlns:a16="http://schemas.microsoft.com/office/drawing/2014/main" id="{C207097C-D52A-42F7-9802-5E39B5721E48}"/>
              </a:ext>
            </a:extLst>
          </p:cNvPr>
          <p:cNvSpPr>
            <a:spLocks noGrp="1"/>
          </p:cNvSpPr>
          <p:nvPr>
            <p:ph type="dt" sz="half" idx="10"/>
          </p:nvPr>
        </p:nvSpPr>
        <p:spPr/>
        <p:txBody>
          <a:bodyPr/>
          <a:lstStyle/>
          <a:p>
            <a:r>
              <a:rPr lang="en-US"/>
              <a:t>02/24/2023</a:t>
            </a:r>
          </a:p>
        </p:txBody>
      </p:sp>
      <p:sp>
        <p:nvSpPr>
          <p:cNvPr id="8" name="Slide Number Placeholder 7">
            <a:extLst>
              <a:ext uri="{FF2B5EF4-FFF2-40B4-BE49-F238E27FC236}">
                <a16:creationId xmlns:a16="http://schemas.microsoft.com/office/drawing/2014/main" id="{7C0E275E-CA70-4B44-AD91-38B7B3955892}"/>
              </a:ext>
            </a:extLst>
          </p:cNvPr>
          <p:cNvSpPr>
            <a:spLocks noGrp="1"/>
          </p:cNvSpPr>
          <p:nvPr>
            <p:ph type="sldNum" sz="quarter" idx="12"/>
          </p:nvPr>
        </p:nvSpPr>
        <p:spPr/>
        <p:txBody>
          <a:bodyPr/>
          <a:lstStyle/>
          <a:p>
            <a:fld id="{D3D538F9-49A3-B84F-B36B-A7030CDE5D5B}" type="slidenum">
              <a:rPr lang="en-US" smtClean="0"/>
              <a:pPr/>
              <a:t>22</a:t>
            </a:fld>
            <a:endParaRPr lang="en-US"/>
          </a:p>
        </p:txBody>
      </p:sp>
      <p:sp>
        <p:nvSpPr>
          <p:cNvPr id="10" name="main text">
            <a:extLst>
              <a:ext uri="{FF2B5EF4-FFF2-40B4-BE49-F238E27FC236}">
                <a16:creationId xmlns:a16="http://schemas.microsoft.com/office/drawing/2014/main" id="{0740CCE9-BC68-42D7-9C80-548D5FCC8DD1}"/>
              </a:ext>
            </a:extLst>
          </p:cNvPr>
          <p:cNvSpPr txBox="1"/>
          <p:nvPr/>
        </p:nvSpPr>
        <p:spPr>
          <a:xfrm>
            <a:off x="241825" y="1093710"/>
            <a:ext cx="8690577" cy="3813332"/>
          </a:xfrm>
          <a:prstGeom prst="rect">
            <a:avLst/>
          </a:prstGeom>
          <a:noFill/>
        </p:spPr>
        <p:txBody>
          <a:bodyPr wrap="square" rtlCol="0">
            <a:noAutofit/>
          </a:bodyPr>
          <a:lstStyle/>
          <a:p>
            <a:pPr algn="ctr"/>
            <a:r>
              <a:rPr lang="en-US" sz="2000" b="1" u="sng" dirty="0">
                <a:latin typeface="Cambria" panose="02040503050406030204" pitchFamily="18" charset="0"/>
                <a:ea typeface="Cambria" panose="02040503050406030204" pitchFamily="18" charset="0"/>
                <a:cs typeface="Times New Roman" panose="02020603050405020304" pitchFamily="18" charset="0"/>
              </a:rPr>
              <a:t>Available Now</a:t>
            </a:r>
          </a:p>
          <a:p>
            <a:pPr marL="171450" lvl="0" indent="-171450" eaLnBrk="0" hangingPunct="0">
              <a:spcBef>
                <a:spcPct val="20000"/>
              </a:spcBef>
              <a:buFont typeface="Arial"/>
              <a:buChar char="•"/>
            </a:pPr>
            <a:r>
              <a:rPr lang="en-US" dirty="0">
                <a:solidFill>
                  <a:prstClr val="black"/>
                </a:solidFill>
                <a:latin typeface="Cambria" panose="02040503050406030204" pitchFamily="18" charset="0"/>
                <a:ea typeface="Cambria" panose="02040503050406030204" pitchFamily="18" charset="0"/>
                <a:cs typeface="Times New Roman" pitchFamily="18" charset="0"/>
              </a:rPr>
              <a:t>Trimble Business Center (TBC) v5.60 - released Nov 2021</a:t>
            </a:r>
          </a:p>
          <a:p>
            <a:pPr marL="171450" lvl="0" indent="-171450" eaLnBrk="0" hangingPunct="0">
              <a:spcBef>
                <a:spcPct val="20000"/>
              </a:spcBef>
              <a:buFont typeface="Arial"/>
              <a:buChar char="•"/>
            </a:pPr>
            <a:r>
              <a:rPr lang="en-US" dirty="0">
                <a:solidFill>
                  <a:prstClr val="black"/>
                </a:solidFill>
                <a:latin typeface="Cambria" panose="02040503050406030204" pitchFamily="18" charset="0"/>
                <a:ea typeface="Cambria" panose="02040503050406030204" pitchFamily="18" charset="0"/>
                <a:cs typeface="Times New Roman" pitchFamily="18" charset="0"/>
              </a:rPr>
              <a:t>Topcon MAGNET Software v7.2 - released Nov 2021</a:t>
            </a:r>
          </a:p>
          <a:p>
            <a:pPr marL="171450" indent="-171450" eaLnBrk="0" hangingPunct="0">
              <a:spcBef>
                <a:spcPct val="20000"/>
              </a:spcBef>
              <a:buFont typeface="Arial"/>
              <a:buChar char="•"/>
            </a:pPr>
            <a:r>
              <a:rPr lang="en-US" dirty="0">
                <a:solidFill>
                  <a:prstClr val="black"/>
                </a:solidFill>
                <a:latin typeface="Cambria" panose="02040503050406030204" pitchFamily="18" charset="0"/>
                <a:ea typeface="Cambria" panose="02040503050406030204" pitchFamily="18" charset="0"/>
                <a:cs typeface="Times New Roman" pitchFamily="18" charset="0"/>
              </a:rPr>
              <a:t>Leica Infinity 4.0.0 </a:t>
            </a:r>
            <a:r>
              <a:rPr lang="en-US" dirty="0">
                <a:solidFill>
                  <a:prstClr val="black"/>
                </a:solidFill>
                <a:latin typeface="Cambria" panose="02040503050406030204" pitchFamily="18" charset="0"/>
                <a:ea typeface="Cambria" panose="02040503050406030204" pitchFamily="18" charset="0"/>
                <a:cs typeface="Times New Roman" pitchFamily="18" charset="0"/>
                <a:sym typeface="Wingdings" panose="05000000000000000000" pitchFamily="2" charset="2"/>
              </a:rPr>
              <a:t>- </a:t>
            </a:r>
            <a:r>
              <a:rPr lang="en-US" dirty="0">
                <a:solidFill>
                  <a:prstClr val="black"/>
                </a:solidFill>
                <a:latin typeface="Cambria" panose="02040503050406030204" pitchFamily="18" charset="0"/>
                <a:ea typeface="Cambria" panose="02040503050406030204" pitchFamily="18" charset="0"/>
                <a:cs typeface="Times New Roman" pitchFamily="18" charset="0"/>
              </a:rPr>
              <a:t>released May 2022</a:t>
            </a:r>
          </a:p>
          <a:p>
            <a:pPr algn="ctr" eaLnBrk="0" hangingPunct="0">
              <a:spcBef>
                <a:spcPts val="1200"/>
              </a:spcBef>
            </a:pPr>
            <a:r>
              <a:rPr lang="en-US" sz="2000" b="1" u="sng" dirty="0">
                <a:latin typeface="Cambria" panose="02040503050406030204" pitchFamily="18" charset="0"/>
                <a:ea typeface="Cambria" panose="02040503050406030204" pitchFamily="18" charset="0"/>
                <a:cs typeface="Times New Roman" panose="02020603050405020304" pitchFamily="18" charset="0"/>
              </a:rPr>
              <a:t>Developers who have expressed interest to us</a:t>
            </a:r>
          </a:p>
          <a:p>
            <a:pPr marL="171450" indent="-171450" eaLnBrk="0" hangingPunct="0">
              <a:spcBef>
                <a:spcPct val="20000"/>
              </a:spcBef>
              <a:buFont typeface="Arial"/>
              <a:buChar char="•"/>
            </a:pPr>
            <a:r>
              <a:rPr lang="en-US" dirty="0" err="1">
                <a:solidFill>
                  <a:prstClr val="black"/>
                </a:solidFill>
                <a:latin typeface="Cambria" panose="02040503050406030204" pitchFamily="18" charset="0"/>
                <a:ea typeface="Cambria" panose="02040503050406030204" pitchFamily="18" charset="0"/>
                <a:cs typeface="Times New Roman" pitchFamily="18" charset="0"/>
              </a:rPr>
              <a:t>iGage</a:t>
            </a:r>
            <a:endParaRPr lang="en-US" dirty="0">
              <a:solidFill>
                <a:prstClr val="black"/>
              </a:solidFill>
              <a:latin typeface="Cambria" panose="02040503050406030204" pitchFamily="18" charset="0"/>
              <a:ea typeface="Cambria" panose="02040503050406030204" pitchFamily="18" charset="0"/>
              <a:cs typeface="Times New Roman" pitchFamily="18" charset="0"/>
            </a:endParaRPr>
          </a:p>
          <a:p>
            <a:pPr marL="171450" indent="-171450" eaLnBrk="0" hangingPunct="0">
              <a:spcBef>
                <a:spcPct val="20000"/>
              </a:spcBef>
              <a:buFont typeface="Arial"/>
              <a:buChar char="•"/>
            </a:pPr>
            <a:r>
              <a:rPr lang="en-US" dirty="0" err="1">
                <a:solidFill>
                  <a:prstClr val="black"/>
                </a:solidFill>
                <a:latin typeface="Cambria" panose="02040503050406030204" pitchFamily="18" charset="0"/>
                <a:ea typeface="Cambria" panose="02040503050406030204" pitchFamily="18" charset="0"/>
                <a:cs typeface="Times New Roman" pitchFamily="18" charset="0"/>
              </a:rPr>
              <a:t>Emlid</a:t>
            </a:r>
            <a:endParaRPr lang="en-US" dirty="0">
              <a:solidFill>
                <a:prstClr val="black"/>
              </a:solidFill>
              <a:latin typeface="Cambria" panose="02040503050406030204" pitchFamily="18" charset="0"/>
              <a:ea typeface="Cambria" panose="02040503050406030204" pitchFamily="18" charset="0"/>
              <a:cs typeface="Times New Roman" pitchFamily="18" charset="0"/>
            </a:endParaRPr>
          </a:p>
          <a:p>
            <a:pPr algn="ctr" eaLnBrk="0" hangingPunct="0">
              <a:spcBef>
                <a:spcPts val="1200"/>
              </a:spcBef>
            </a:pPr>
            <a:r>
              <a:rPr lang="en-US" sz="2000" b="1" u="sng" dirty="0">
                <a:latin typeface="Cambria" panose="02040503050406030204" pitchFamily="18" charset="0"/>
                <a:ea typeface="Cambria" panose="02040503050406030204" pitchFamily="18" charset="0"/>
                <a:cs typeface="Times New Roman" panose="02020603050405020304" pitchFamily="18" charset="0"/>
              </a:rPr>
              <a:t>Available, but not fully functional</a:t>
            </a:r>
          </a:p>
          <a:p>
            <a:pPr marL="171450" indent="-171450" eaLnBrk="0" hangingPunct="0">
              <a:spcBef>
                <a:spcPct val="20000"/>
              </a:spcBef>
              <a:buFont typeface="Arial"/>
              <a:buChar char="•"/>
            </a:pPr>
            <a:r>
              <a:rPr lang="en-US" dirty="0">
                <a:solidFill>
                  <a:prstClr val="black"/>
                </a:solidFill>
                <a:latin typeface="Cambria" panose="02040503050406030204" pitchFamily="18" charset="0"/>
                <a:ea typeface="Cambria" panose="02040503050406030204" pitchFamily="18" charset="0"/>
                <a:cs typeface="Times New Roman" pitchFamily="18" charset="0"/>
              </a:rPr>
              <a:t>JAVAD J-field - onboard Triumph-LS device</a:t>
            </a:r>
          </a:p>
          <a:p>
            <a:pPr marL="171450" indent="-171450" eaLnBrk="0" hangingPunct="0">
              <a:spcBef>
                <a:spcPct val="20000"/>
              </a:spcBef>
              <a:buFont typeface="Arial"/>
              <a:buChar char="•"/>
            </a:pPr>
            <a:r>
              <a:rPr lang="en-US" dirty="0">
                <a:solidFill>
                  <a:prstClr val="black"/>
                </a:solidFill>
                <a:latin typeface="Cambria" panose="02040503050406030204" pitchFamily="18" charset="0"/>
                <a:ea typeface="Cambria" panose="02040503050406030204" pitchFamily="18" charset="0"/>
                <a:cs typeface="Times New Roman" pitchFamily="18" charset="0"/>
              </a:rPr>
              <a:t>Carlson </a:t>
            </a:r>
            <a:r>
              <a:rPr lang="en-US" dirty="0" err="1">
                <a:solidFill>
                  <a:prstClr val="black"/>
                </a:solidFill>
                <a:latin typeface="Cambria" panose="02040503050406030204" pitchFamily="18" charset="0"/>
                <a:ea typeface="Cambria" panose="02040503050406030204" pitchFamily="18" charset="0"/>
                <a:cs typeface="Times New Roman" pitchFamily="18" charset="0"/>
              </a:rPr>
              <a:t>SurvPC</a:t>
            </a:r>
            <a:r>
              <a:rPr lang="en-US" dirty="0">
                <a:solidFill>
                  <a:prstClr val="black"/>
                </a:solidFill>
                <a:latin typeface="Cambria" panose="02040503050406030204" pitchFamily="18" charset="0"/>
                <a:ea typeface="Cambria" panose="02040503050406030204" pitchFamily="18" charset="0"/>
                <a:cs typeface="Times New Roman" pitchFamily="18" charset="0"/>
              </a:rPr>
              <a:t> 7 </a:t>
            </a:r>
            <a:r>
              <a:rPr lang="en-US" dirty="0">
                <a:solidFill>
                  <a:prstClr val="black"/>
                </a:solidFill>
                <a:latin typeface="Cambria" panose="02040503050406030204" pitchFamily="18" charset="0"/>
                <a:ea typeface="Cambria" panose="02040503050406030204" pitchFamily="18" charset="0"/>
                <a:cs typeface="Times New Roman" pitchFamily="18" charset="0"/>
                <a:sym typeface="Wingdings" panose="05000000000000000000" pitchFamily="2" charset="2"/>
              </a:rPr>
              <a:t>-</a:t>
            </a:r>
            <a:r>
              <a:rPr lang="en-US" dirty="0">
                <a:solidFill>
                  <a:prstClr val="black"/>
                </a:solidFill>
                <a:latin typeface="Cambria" panose="02040503050406030204" pitchFamily="18" charset="0"/>
                <a:ea typeface="Cambria" panose="02040503050406030204" pitchFamily="18" charset="0"/>
                <a:cs typeface="Times New Roman" pitchFamily="18" charset="0"/>
              </a:rPr>
              <a:t> released February 2023</a:t>
            </a:r>
          </a:p>
          <a:p>
            <a:pPr marL="171450" indent="-171450" eaLnBrk="0" hangingPunct="0">
              <a:spcBef>
                <a:spcPct val="20000"/>
              </a:spcBef>
              <a:buFont typeface="Arial"/>
              <a:buChar char="•"/>
            </a:pPr>
            <a:endParaRPr lang="en-US" dirty="0">
              <a:solidFill>
                <a:prstClr val="black"/>
              </a:solidFill>
              <a:latin typeface="Cambria" panose="02040503050406030204" pitchFamily="18" charset="0"/>
              <a:ea typeface="Cambria" panose="02040503050406030204" pitchFamily="18" charset="0"/>
              <a:cs typeface="Times New Roman" pitchFamily="18" charset="0"/>
            </a:endParaRPr>
          </a:p>
          <a:p>
            <a:pPr marL="171450" indent="-171450" eaLnBrk="0" hangingPunct="0">
              <a:spcBef>
                <a:spcPct val="20000"/>
              </a:spcBef>
              <a:buFont typeface="Arial"/>
              <a:buChar char="•"/>
            </a:pPr>
            <a:endParaRPr lang="en-US" dirty="0">
              <a:solidFill>
                <a:prstClr val="black"/>
              </a:solidFill>
              <a:latin typeface="Cambria" panose="02040503050406030204" pitchFamily="18" charset="0"/>
              <a:ea typeface="Cambria" panose="02040503050406030204" pitchFamily="18" charset="0"/>
              <a:cs typeface="Times New Roman" pitchFamily="18" charset="0"/>
            </a:endParaRPr>
          </a:p>
          <a:p>
            <a:pPr marL="171450" indent="-171450" eaLnBrk="0" hangingPunct="0">
              <a:spcBef>
                <a:spcPct val="20000"/>
              </a:spcBef>
              <a:buFont typeface="Arial"/>
              <a:buChar char="•"/>
            </a:pPr>
            <a:endParaRPr lang="en-US" dirty="0">
              <a:solidFill>
                <a:prstClr val="black"/>
              </a:solidFill>
              <a:latin typeface="Cambria" panose="02040503050406030204" pitchFamily="18" charset="0"/>
              <a:ea typeface="Cambria" panose="02040503050406030204" pitchFamily="18" charset="0"/>
              <a:cs typeface="Times New Roman" pitchFamily="18" charset="0"/>
            </a:endParaRPr>
          </a:p>
        </p:txBody>
      </p:sp>
      <p:pic>
        <p:nvPicPr>
          <p:cNvPr id="11" name="trimble" descr="Image result for trimble logo">
            <a:extLst>
              <a:ext uri="{FF2B5EF4-FFF2-40B4-BE49-F238E27FC236}">
                <a16:creationId xmlns:a16="http://schemas.microsoft.com/office/drawing/2014/main" id="{67DA834D-E979-4F37-BA85-AAC8D938EFE8}"/>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31915"/>
          <a:stretch/>
        </p:blipFill>
        <p:spPr bwMode="auto">
          <a:xfrm>
            <a:off x="6324449" y="1191729"/>
            <a:ext cx="1404525" cy="496761"/>
          </a:xfrm>
          <a:prstGeom prst="rect">
            <a:avLst/>
          </a:prstGeom>
          <a:noFill/>
          <a:extLst>
            <a:ext uri="{909E8E84-426E-40DD-AFC4-6F175D3DCCD1}">
              <a14:hiddenFill xmlns:a14="http://schemas.microsoft.com/office/drawing/2010/main">
                <a:solidFill>
                  <a:srgbClr val="FFFFFF"/>
                </a:solidFill>
              </a14:hiddenFill>
            </a:ext>
          </a:extLst>
        </p:spPr>
      </p:pic>
      <p:pic>
        <p:nvPicPr>
          <p:cNvPr id="12" name="topcon" descr="Image result for topcon logo">
            <a:extLst>
              <a:ext uri="{FF2B5EF4-FFF2-40B4-BE49-F238E27FC236}">
                <a16:creationId xmlns:a16="http://schemas.microsoft.com/office/drawing/2014/main" id="{B16072DA-222B-4989-ABB3-D23BD4C382C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00819" y="1362329"/>
            <a:ext cx="902039" cy="767485"/>
          </a:xfrm>
          <a:prstGeom prst="rect">
            <a:avLst/>
          </a:prstGeom>
          <a:noFill/>
          <a:extLst>
            <a:ext uri="{909E8E84-426E-40DD-AFC4-6F175D3DCCD1}">
              <a14:hiddenFill xmlns:a14="http://schemas.microsoft.com/office/drawing/2010/main">
                <a:solidFill>
                  <a:srgbClr val="FFFFFF"/>
                </a:solidFill>
              </a14:hiddenFill>
            </a:ext>
          </a:extLst>
        </p:spPr>
      </p:pic>
      <p:pic>
        <p:nvPicPr>
          <p:cNvPr id="13" name="leica" descr="Image result for leica geosystems logo">
            <a:extLst>
              <a:ext uri="{FF2B5EF4-FFF2-40B4-BE49-F238E27FC236}">
                <a16:creationId xmlns:a16="http://schemas.microsoft.com/office/drawing/2014/main" id="{348D1474-5218-42A0-AB2E-2985E962A73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65284" y="1723234"/>
            <a:ext cx="1180746" cy="767485"/>
          </a:xfrm>
          <a:prstGeom prst="rect">
            <a:avLst/>
          </a:prstGeom>
          <a:noFill/>
          <a:extLst>
            <a:ext uri="{909E8E84-426E-40DD-AFC4-6F175D3DCCD1}">
              <a14:hiddenFill xmlns:a14="http://schemas.microsoft.com/office/drawing/2010/main">
                <a:solidFill>
                  <a:srgbClr val="FFFFFF"/>
                </a:solidFill>
              </a14:hiddenFill>
            </a:ext>
          </a:extLst>
        </p:spPr>
      </p:pic>
      <p:pic>
        <p:nvPicPr>
          <p:cNvPr id="14" name="igage" descr="Image result for igage gnss logo">
            <a:extLst>
              <a:ext uri="{FF2B5EF4-FFF2-40B4-BE49-F238E27FC236}">
                <a16:creationId xmlns:a16="http://schemas.microsoft.com/office/drawing/2014/main" id="{A474BADF-56DF-4D60-9A5B-1D95B3C9629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15160" y="3000376"/>
            <a:ext cx="1351280" cy="604521"/>
          </a:xfrm>
          <a:prstGeom prst="rect">
            <a:avLst/>
          </a:prstGeom>
          <a:noFill/>
          <a:extLst>
            <a:ext uri="{909E8E84-426E-40DD-AFC4-6F175D3DCCD1}">
              <a14:hiddenFill xmlns:a14="http://schemas.microsoft.com/office/drawing/2010/main">
                <a:solidFill>
                  <a:srgbClr val="FFFFFF"/>
                </a:solidFill>
              </a14:hiddenFill>
            </a:ext>
          </a:extLst>
        </p:spPr>
      </p:pic>
      <p:pic>
        <p:nvPicPr>
          <p:cNvPr id="15" name="javad" descr="Image result for javad gnss logo">
            <a:extLst>
              <a:ext uri="{FF2B5EF4-FFF2-40B4-BE49-F238E27FC236}">
                <a16:creationId xmlns:a16="http://schemas.microsoft.com/office/drawing/2014/main" id="{F8D0ABBA-5A13-424F-93A8-C80D1B6B8E79}"/>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31278" b="28756"/>
          <a:stretch/>
        </p:blipFill>
        <p:spPr bwMode="auto">
          <a:xfrm>
            <a:off x="4861499" y="4451586"/>
            <a:ext cx="1691701" cy="4131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D67A032-9AC9-4B90-B704-263EBCDAC375}"/>
              </a:ext>
            </a:extLst>
          </p:cNvPr>
          <p:cNvSpPr txBox="1"/>
          <p:nvPr/>
        </p:nvSpPr>
        <p:spPr bwMode="auto">
          <a:xfrm>
            <a:off x="6991283" y="840637"/>
            <a:ext cx="2152717" cy="400110"/>
          </a:xfrm>
          <a:prstGeom prst="rect">
            <a:avLst/>
          </a:prstGeom>
          <a:noFill/>
          <a:ln w="9525">
            <a:noFill/>
            <a:miter lim="800000"/>
            <a:headEnd/>
            <a:tailEnd/>
          </a:ln>
        </p:spPr>
        <p:txBody>
          <a:bodyPr wrap="square" rtlCol="0">
            <a:spAutoFit/>
          </a:bodyPr>
          <a:lstStyle/>
          <a:p>
            <a:pPr algn="ctr"/>
            <a:r>
              <a:rPr lang="en-US" sz="2000" i="1" dirty="0">
                <a:latin typeface="Cambria" panose="02040503050406030204" pitchFamily="18" charset="0"/>
                <a:ea typeface="Cambria" panose="02040503050406030204" pitchFamily="18" charset="0"/>
              </a:rPr>
              <a:t>…that we know of.</a:t>
            </a:r>
          </a:p>
        </p:txBody>
      </p:sp>
      <p:pic>
        <p:nvPicPr>
          <p:cNvPr id="2050" name="Picture 2" descr="Emlid logo">
            <a:extLst>
              <a:ext uri="{FF2B5EF4-FFF2-40B4-BE49-F238E27FC236}">
                <a16:creationId xmlns:a16="http://schemas.microsoft.com/office/drawing/2014/main" id="{00DB9264-2CD6-4717-BB6F-A4C7AE4ED9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2340" y="3137105"/>
            <a:ext cx="1746633" cy="4001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lson logo">
            <a:extLst>
              <a:ext uri="{FF2B5EF4-FFF2-40B4-BE49-F238E27FC236}">
                <a16:creationId xmlns:a16="http://schemas.microsoft.com/office/drawing/2014/main" id="{EB0DB964-C2FC-4AD3-9EF0-D3CA0FB7FA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8574" y="3978539"/>
            <a:ext cx="2133601" cy="52581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D172224-CD45-4583-B3D7-3A7DF3E6A2D2}"/>
              </a:ext>
            </a:extLst>
          </p:cNvPr>
          <p:cNvSpPr>
            <a:spLocks noGrp="1"/>
          </p:cNvSpPr>
          <p:nvPr>
            <p:ph type="ftr" sz="quarter" idx="11"/>
          </p:nvPr>
        </p:nvSpPr>
        <p:spPr/>
        <p:txBody>
          <a:bodyPr/>
          <a:lstStyle/>
          <a:p>
            <a:r>
              <a:rPr lang="fr-FR"/>
              <a:t>MSPS 2023 Convention</a:t>
            </a:r>
            <a:endParaRPr lang="en-US"/>
          </a:p>
        </p:txBody>
      </p:sp>
    </p:spTree>
    <p:extLst>
      <p:ext uri="{BB962C8B-B14F-4D97-AF65-F5344CB8AC3E}">
        <p14:creationId xmlns:p14="http://schemas.microsoft.com/office/powerpoint/2010/main" val="1203292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mn-lt"/>
              </a:rPr>
              <a:t>GVX Flow Chart</a:t>
            </a:r>
          </a:p>
        </p:txBody>
      </p:sp>
      <p:pic>
        <p:nvPicPr>
          <p:cNvPr id="42" name="Picture 41" descr="Flow chart showing how to use OPUS Projects with GNSS vectors."/>
          <p:cNvPicPr>
            <a:picLocks noChangeAspect="1"/>
          </p:cNvPicPr>
          <p:nvPr/>
        </p:nvPicPr>
        <p:blipFill>
          <a:blip r:embed="rId2"/>
          <a:stretch>
            <a:fillRect/>
          </a:stretch>
        </p:blipFill>
        <p:spPr>
          <a:xfrm>
            <a:off x="161813" y="970761"/>
            <a:ext cx="8982187" cy="3432274"/>
          </a:xfrm>
          <a:prstGeom prst="rect">
            <a:avLst/>
          </a:prstGeom>
        </p:spPr>
      </p:pic>
      <p:sp>
        <p:nvSpPr>
          <p:cNvPr id="43" name="Date Placeholder 42"/>
          <p:cNvSpPr>
            <a:spLocks noGrp="1"/>
          </p:cNvSpPr>
          <p:nvPr>
            <p:ph type="dt" sz="half" idx="10"/>
          </p:nvPr>
        </p:nvSpPr>
        <p:spPr/>
        <p:txBody>
          <a:bodyPr/>
          <a:lstStyle/>
          <a:p>
            <a:r>
              <a:rPr lang="en-US"/>
              <a:t>02/24/2023</a:t>
            </a:r>
          </a:p>
        </p:txBody>
      </p:sp>
      <p:sp>
        <p:nvSpPr>
          <p:cNvPr id="44" name="Slide Number Placeholder 43"/>
          <p:cNvSpPr>
            <a:spLocks noGrp="1"/>
          </p:cNvSpPr>
          <p:nvPr>
            <p:ph type="sldNum" sz="quarter" idx="12"/>
          </p:nvPr>
        </p:nvSpPr>
        <p:spPr/>
        <p:txBody>
          <a:bodyPr/>
          <a:lstStyle/>
          <a:p>
            <a:fld id="{D3D538F9-49A3-B84F-B36B-A7030CDE5D5B}" type="slidenum">
              <a:rPr lang="en-US" smtClean="0"/>
              <a:t>23</a:t>
            </a:fld>
            <a:endParaRPr lang="en-US" dirty="0"/>
          </a:p>
        </p:txBody>
      </p:sp>
      <p:sp>
        <p:nvSpPr>
          <p:cNvPr id="3" name="Footer Placeholder 2">
            <a:extLst>
              <a:ext uri="{FF2B5EF4-FFF2-40B4-BE49-F238E27FC236}">
                <a16:creationId xmlns:a16="http://schemas.microsoft.com/office/drawing/2014/main" id="{B0C15745-EBBF-48D0-AE39-0C4901D96E29}"/>
              </a:ext>
            </a:extLst>
          </p:cNvPr>
          <p:cNvSpPr>
            <a:spLocks noGrp="1"/>
          </p:cNvSpPr>
          <p:nvPr>
            <p:ph type="ftr" sz="quarter" idx="11"/>
          </p:nvPr>
        </p:nvSpPr>
        <p:spPr/>
        <p:txBody>
          <a:bodyPr/>
          <a:lstStyle/>
          <a:p>
            <a:r>
              <a:rPr lang="fr-FR"/>
              <a:t>MSPS 2023 Convention</a:t>
            </a:r>
            <a:endParaRPr lang="en-US"/>
          </a:p>
        </p:txBody>
      </p:sp>
    </p:spTree>
    <p:extLst>
      <p:ext uri="{BB962C8B-B14F-4D97-AF65-F5344CB8AC3E}">
        <p14:creationId xmlns:p14="http://schemas.microsoft.com/office/powerpoint/2010/main" val="2720567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67B8B-91BC-4DF3-A72A-CA39AD8D05E6}"/>
              </a:ext>
            </a:extLst>
          </p:cNvPr>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Steps for Submitting a Survey to NGS</a:t>
            </a:r>
          </a:p>
        </p:txBody>
      </p:sp>
      <p:sp>
        <p:nvSpPr>
          <p:cNvPr id="3" name="Content Placeholder 2">
            <a:extLst>
              <a:ext uri="{FF2B5EF4-FFF2-40B4-BE49-F238E27FC236}">
                <a16:creationId xmlns:a16="http://schemas.microsoft.com/office/drawing/2014/main" id="{1EB908A5-E9F0-43F1-85A6-449869FE5752}"/>
              </a:ext>
            </a:extLst>
          </p:cNvPr>
          <p:cNvSpPr>
            <a:spLocks noGrp="1"/>
          </p:cNvSpPr>
          <p:nvPr>
            <p:ph idx="1"/>
          </p:nvPr>
        </p:nvSpPr>
        <p:spPr>
          <a:xfrm>
            <a:off x="457200" y="1045212"/>
            <a:ext cx="8229600" cy="3394472"/>
          </a:xfrm>
        </p:spPr>
        <p:txBody>
          <a:bodyPr>
            <a:normAutofit fontScale="62500" lnSpcReduction="20000"/>
          </a:bodyPr>
          <a:lstStyle/>
          <a:p>
            <a:pPr marL="514350" indent="-514350">
              <a:buFont typeface="+mj-lt"/>
              <a:buAutoNum type="arabicPeriod"/>
            </a:pPr>
            <a:r>
              <a:rPr lang="en-US" dirty="0">
                <a:latin typeface="Arial" panose="020B0604020202020204" pitchFamily="34" charset="0"/>
                <a:cs typeface="Arial" panose="020B0604020202020204" pitchFamily="34" charset="0"/>
              </a:rPr>
              <a:t>Submit a </a:t>
            </a:r>
            <a:r>
              <a:rPr lang="en-US" dirty="0">
                <a:latin typeface="Arial" panose="020B0604020202020204" pitchFamily="34" charset="0"/>
                <a:cs typeface="Arial" panose="020B0604020202020204" pitchFamily="34" charset="0"/>
                <a:hlinkClick r:id="rId2"/>
              </a:rPr>
              <a:t>survey project proposal</a:t>
            </a:r>
            <a:r>
              <a:rPr lang="en-US" dirty="0">
                <a:latin typeface="Arial" panose="020B0604020202020204" pitchFamily="34" charset="0"/>
                <a:cs typeface="Arial" panose="020B0604020202020204" pitchFamily="34" charset="0"/>
              </a:rPr>
              <a:t> and obtain a project tracking ID</a:t>
            </a:r>
          </a:p>
          <a:p>
            <a:pPr marL="514350" indent="-514350">
              <a:buFont typeface="+mj-lt"/>
              <a:buAutoNum type="arabicPeriod"/>
            </a:pPr>
            <a:r>
              <a:rPr lang="en-US" dirty="0">
                <a:latin typeface="Arial" panose="020B0604020202020204" pitchFamily="34" charset="0"/>
                <a:cs typeface="Arial" panose="020B0604020202020204" pitchFamily="34" charset="0"/>
              </a:rPr>
              <a:t>Create descriptions for marks in </a:t>
            </a:r>
            <a:r>
              <a:rPr lang="en-US" dirty="0" err="1">
                <a:latin typeface="Arial" panose="020B0604020202020204" pitchFamily="34" charset="0"/>
                <a:cs typeface="Arial" panose="020B0604020202020204" pitchFamily="34" charset="0"/>
              </a:rPr>
              <a:t>WinDesc</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3"/>
              </a:rPr>
              <a:t>Tutorial video</a:t>
            </a:r>
            <a:r>
              <a:rPr lang="en-US" dirty="0">
                <a:latin typeface="Arial" panose="020B0604020202020204" pitchFamily="34" charset="0"/>
                <a:cs typeface="Arial" panose="020B0604020202020204" pitchFamily="34" charset="0"/>
              </a:rPr>
              <a:t> available</a:t>
            </a:r>
          </a:p>
          <a:p>
            <a:pPr marL="514350" indent="-514350">
              <a:buFont typeface="+mj-lt"/>
              <a:buAutoNum type="arabicPeriod"/>
            </a:pPr>
            <a:r>
              <a:rPr lang="en-US" dirty="0">
                <a:latin typeface="Arial" panose="020B0604020202020204" pitchFamily="34" charset="0"/>
                <a:cs typeface="Arial" panose="020B0604020202020204" pitchFamily="34" charset="0"/>
              </a:rPr>
              <a:t>Upload all static data via Beta OPUS-S</a:t>
            </a:r>
          </a:p>
          <a:p>
            <a:pPr marL="514350" indent="-514350">
              <a:buFont typeface="+mj-lt"/>
              <a:buAutoNum type="arabicPeriod"/>
            </a:pPr>
            <a:r>
              <a:rPr lang="en-US" b="1" dirty="0">
                <a:latin typeface="Arial" panose="020B0604020202020204" pitchFamily="34" charset="0"/>
                <a:cs typeface="Arial" panose="020B0604020202020204" pitchFamily="34" charset="0"/>
              </a:rPr>
              <a:t>Upload GVX file(s)</a:t>
            </a:r>
          </a:p>
          <a:p>
            <a:pPr marL="514350" indent="-514350">
              <a:buFont typeface="+mj-lt"/>
              <a:buAutoNum type="arabicPeriod"/>
            </a:pPr>
            <a:r>
              <a:rPr lang="en-US" dirty="0">
                <a:latin typeface="Arial" panose="020B0604020202020204" pitchFamily="34" charset="0"/>
                <a:cs typeface="Arial" panose="020B0604020202020204" pitchFamily="34" charset="0"/>
              </a:rPr>
              <a:t>Upload description files from </a:t>
            </a:r>
            <a:r>
              <a:rPr lang="en-US" dirty="0" err="1">
                <a:latin typeface="Arial" panose="020B0604020202020204" pitchFamily="34" charset="0"/>
                <a:cs typeface="Arial" panose="020B0604020202020204" pitchFamily="34" charset="0"/>
              </a:rPr>
              <a:t>WinDesc</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a:latin typeface="Arial" panose="020B0604020202020204" pitchFamily="34" charset="0"/>
                <a:cs typeface="Arial" panose="020B0604020202020204" pitchFamily="34" charset="0"/>
              </a:rPr>
              <a:t>Perform session baseline processing</a:t>
            </a:r>
          </a:p>
          <a:p>
            <a:pPr marL="514350" indent="-514350">
              <a:buFont typeface="+mj-lt"/>
              <a:buAutoNum type="arabicPeriod"/>
            </a:pPr>
            <a:r>
              <a:rPr lang="en-US" dirty="0">
                <a:latin typeface="Arial" panose="020B0604020202020204" pitchFamily="34" charset="0"/>
                <a:cs typeface="Arial" panose="020B0604020202020204" pitchFamily="34" charset="0"/>
              </a:rPr>
              <a:t>Run all 5 network adjustments</a:t>
            </a:r>
          </a:p>
          <a:p>
            <a:pPr marL="514350" indent="-514350">
              <a:buFont typeface="+mj-lt"/>
              <a:buAutoNum type="arabicPeriod"/>
            </a:pPr>
            <a:r>
              <a:rPr lang="en-US" dirty="0">
                <a:latin typeface="Arial" panose="020B0604020202020204" pitchFamily="34" charset="0"/>
                <a:cs typeface="Arial" panose="020B0604020202020204" pitchFamily="34" charset="0"/>
              </a:rPr>
              <a:t>Upload 3 photos per mark (close-up of mark, horizon photo, and downward from eye-level)</a:t>
            </a:r>
          </a:p>
          <a:p>
            <a:pPr marL="514350" indent="-514350">
              <a:buFont typeface="+mj-lt"/>
              <a:buAutoNum type="arabicPeriod"/>
            </a:pPr>
            <a:r>
              <a:rPr lang="en-US" dirty="0">
                <a:latin typeface="Arial" panose="020B0604020202020204" pitchFamily="34" charset="0"/>
                <a:cs typeface="Arial" panose="020B0604020202020204" pitchFamily="34" charset="0"/>
              </a:rPr>
              <a:t>Upload observation logs (as a single PDF), and a project report</a:t>
            </a:r>
          </a:p>
          <a:p>
            <a:pPr marL="514350" indent="-514350">
              <a:buFont typeface="+mj-lt"/>
              <a:buAutoNum type="arabicPeriod"/>
            </a:pPr>
            <a:r>
              <a:rPr lang="en-US" dirty="0">
                <a:latin typeface="Arial" panose="020B0604020202020204" pitchFamily="34" charset="0"/>
                <a:cs typeface="Arial" panose="020B0604020202020204" pitchFamily="34" charset="0"/>
              </a:rPr>
              <a:t>Submit to NGS (</a:t>
            </a:r>
            <a:r>
              <a:rPr lang="en-US" i="1" dirty="0">
                <a:solidFill>
                  <a:srgbClr val="FF0000"/>
                </a:solidFill>
                <a:latin typeface="Arial" panose="020B0604020202020204" pitchFamily="34" charset="0"/>
                <a:cs typeface="Arial" panose="020B0604020202020204" pitchFamily="34" charset="0"/>
              </a:rPr>
              <a:t>button not enabled on Beta</a:t>
            </a:r>
            <a:r>
              <a:rPr lang="en-US"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1383A58F-A191-493C-9B92-6DDBC5209FE9}"/>
              </a:ext>
            </a:extLst>
          </p:cNvPr>
          <p:cNvSpPr txBox="1"/>
          <p:nvPr/>
        </p:nvSpPr>
        <p:spPr>
          <a:xfrm>
            <a:off x="4126654" y="4439684"/>
            <a:ext cx="386757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i="1" dirty="0"/>
              <a:t>All but step 4 is currently explained in the </a:t>
            </a:r>
            <a:r>
              <a:rPr lang="en-US" i="1" dirty="0">
                <a:hlinkClick r:id="rId4"/>
              </a:rPr>
              <a:t>OPUS-Projects User Guide! </a:t>
            </a:r>
            <a:endParaRPr lang="en-US" i="1" dirty="0"/>
          </a:p>
        </p:txBody>
      </p:sp>
      <p:sp>
        <p:nvSpPr>
          <p:cNvPr id="4" name="Date Placeholder 3">
            <a:extLst>
              <a:ext uri="{FF2B5EF4-FFF2-40B4-BE49-F238E27FC236}">
                <a16:creationId xmlns:a16="http://schemas.microsoft.com/office/drawing/2014/main" id="{05646949-C802-4FA2-9213-7003E89FA7D8}"/>
              </a:ext>
            </a:extLst>
          </p:cNvPr>
          <p:cNvSpPr>
            <a:spLocks noGrp="1"/>
          </p:cNvSpPr>
          <p:nvPr>
            <p:ph type="dt" sz="half" idx="10"/>
          </p:nvPr>
        </p:nvSpPr>
        <p:spPr/>
        <p:txBody>
          <a:bodyPr/>
          <a:lstStyle/>
          <a:p>
            <a:r>
              <a:rPr lang="en-US"/>
              <a:t>02/24/2023</a:t>
            </a:r>
          </a:p>
        </p:txBody>
      </p:sp>
      <p:sp>
        <p:nvSpPr>
          <p:cNvPr id="5" name="Footer Placeholder 4">
            <a:extLst>
              <a:ext uri="{FF2B5EF4-FFF2-40B4-BE49-F238E27FC236}">
                <a16:creationId xmlns:a16="http://schemas.microsoft.com/office/drawing/2014/main" id="{EBA63A28-47B0-4A79-A6C7-2A5F844D0D1B}"/>
              </a:ext>
            </a:extLst>
          </p:cNvPr>
          <p:cNvSpPr>
            <a:spLocks noGrp="1"/>
          </p:cNvSpPr>
          <p:nvPr>
            <p:ph type="ftr" sz="quarter" idx="11"/>
          </p:nvPr>
        </p:nvSpPr>
        <p:spPr/>
        <p:txBody>
          <a:bodyPr/>
          <a:lstStyle/>
          <a:p>
            <a:r>
              <a:rPr lang="fr-FR"/>
              <a:t>MSPS 2023 Convention</a:t>
            </a:r>
            <a:endParaRPr lang="en-US"/>
          </a:p>
        </p:txBody>
      </p:sp>
      <p:sp>
        <p:nvSpPr>
          <p:cNvPr id="7" name="Slide Number Placeholder 6">
            <a:extLst>
              <a:ext uri="{FF2B5EF4-FFF2-40B4-BE49-F238E27FC236}">
                <a16:creationId xmlns:a16="http://schemas.microsoft.com/office/drawing/2014/main" id="{3984CD6D-D13B-40B2-9897-C682158F149B}"/>
              </a:ext>
            </a:extLst>
          </p:cNvPr>
          <p:cNvSpPr>
            <a:spLocks noGrp="1"/>
          </p:cNvSpPr>
          <p:nvPr>
            <p:ph type="sldNum" sz="quarter" idx="12"/>
          </p:nvPr>
        </p:nvSpPr>
        <p:spPr/>
        <p:txBody>
          <a:bodyPr/>
          <a:lstStyle/>
          <a:p>
            <a:fld id="{D3D538F9-49A3-B84F-B36B-A7030CDE5D5B}" type="slidenum">
              <a:rPr lang="en-US" smtClean="0"/>
              <a:t>24</a:t>
            </a:fld>
            <a:endParaRPr lang="en-US"/>
          </a:p>
        </p:txBody>
      </p:sp>
    </p:spTree>
    <p:extLst>
      <p:ext uri="{BB962C8B-B14F-4D97-AF65-F5344CB8AC3E}">
        <p14:creationId xmlns:p14="http://schemas.microsoft.com/office/powerpoint/2010/main" val="2989549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DB8D-A9FC-4865-A380-0F6CF19F84E0}"/>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Future Directions</a:t>
            </a:r>
          </a:p>
        </p:txBody>
      </p:sp>
      <p:sp>
        <p:nvSpPr>
          <p:cNvPr id="3" name="Content Placeholder 2">
            <a:extLst>
              <a:ext uri="{FF2B5EF4-FFF2-40B4-BE49-F238E27FC236}">
                <a16:creationId xmlns:a16="http://schemas.microsoft.com/office/drawing/2014/main" id="{3C1A5DFA-CA32-487B-BC84-EB2220DF2431}"/>
              </a:ext>
            </a:extLst>
          </p:cNvPr>
          <p:cNvSpPr>
            <a:spLocks noGrp="1"/>
          </p:cNvSpPr>
          <p:nvPr>
            <p:ph idx="1"/>
          </p:nvPr>
        </p:nvSpPr>
        <p:spPr/>
        <p:txBody>
          <a:bodyPr>
            <a:normAutofit fontScale="85000" lnSpcReduction="20000"/>
          </a:bodyPr>
          <a:lstStyle/>
          <a:p>
            <a:r>
              <a:rPr lang="en-US" dirty="0">
                <a:latin typeface="Arial" panose="020B0604020202020204" pitchFamily="34" charset="0"/>
                <a:cs typeface="Arial" panose="020B0604020202020204" pitchFamily="34" charset="0"/>
              </a:rPr>
              <a:t>Perform Beta Testing and respond to feedback from users</a:t>
            </a:r>
          </a:p>
          <a:p>
            <a:pPr lvl="1"/>
            <a:r>
              <a:rPr lang="en-US" dirty="0">
                <a:latin typeface="Arial" panose="020B0604020202020204" pitchFamily="34" charset="0"/>
                <a:cs typeface="Arial" panose="020B0604020202020204" pitchFamily="34" charset="0"/>
              </a:rPr>
              <a:t>Provide your feedback! </a:t>
            </a:r>
            <a:r>
              <a:rPr lang="en-US" b="1" dirty="0">
                <a:latin typeface="Arial" panose="020B0604020202020204" pitchFamily="34" charset="0"/>
                <a:cs typeface="Arial" panose="020B0604020202020204" pitchFamily="34" charset="0"/>
                <a:hlinkClick r:id="rId2"/>
              </a:rPr>
              <a:t>NGS.Feedback@noaa.gov</a:t>
            </a:r>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Finish OPUS-Projects 5 development and enable “submit” button</a:t>
            </a:r>
          </a:p>
          <a:p>
            <a:r>
              <a:rPr lang="en-US" dirty="0">
                <a:latin typeface="Arial" panose="020B0604020202020204" pitchFamily="34" charset="0"/>
                <a:cs typeface="Arial" panose="020B0604020202020204" pitchFamily="34" charset="0"/>
              </a:rPr>
              <a:t>Update OPUS-Projects User Guide materials to include GVX workflow</a:t>
            </a:r>
          </a:p>
          <a:p>
            <a:r>
              <a:rPr lang="en-US" dirty="0">
                <a:latin typeface="Arial" panose="020B0604020202020204" pitchFamily="34" charset="0"/>
                <a:cs typeface="Arial" panose="020B0604020202020204" pitchFamily="34" charset="0"/>
              </a:rPr>
              <a:t>Draft new guidelines for surveying with RTK/RTN to replace NGS-58/59</a:t>
            </a:r>
          </a:p>
          <a:p>
            <a:endParaRPr lang="en-US"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68111324-648F-40E5-80E6-1ED078D2F5DE}"/>
              </a:ext>
            </a:extLst>
          </p:cNvPr>
          <p:cNvSpPr>
            <a:spLocks noGrp="1"/>
          </p:cNvSpPr>
          <p:nvPr>
            <p:ph type="dt" sz="half" idx="10"/>
          </p:nvPr>
        </p:nvSpPr>
        <p:spPr/>
        <p:txBody>
          <a:bodyPr/>
          <a:lstStyle/>
          <a:p>
            <a:r>
              <a:rPr lang="en-US"/>
              <a:t>02/24/2023</a:t>
            </a:r>
          </a:p>
        </p:txBody>
      </p:sp>
      <p:sp>
        <p:nvSpPr>
          <p:cNvPr id="5" name="Footer Placeholder 4">
            <a:extLst>
              <a:ext uri="{FF2B5EF4-FFF2-40B4-BE49-F238E27FC236}">
                <a16:creationId xmlns:a16="http://schemas.microsoft.com/office/drawing/2014/main" id="{1938975A-EA6F-42F1-9094-988D8F708400}"/>
              </a:ext>
            </a:extLst>
          </p:cNvPr>
          <p:cNvSpPr>
            <a:spLocks noGrp="1"/>
          </p:cNvSpPr>
          <p:nvPr>
            <p:ph type="ftr" sz="quarter" idx="11"/>
          </p:nvPr>
        </p:nvSpPr>
        <p:spPr/>
        <p:txBody>
          <a:bodyPr/>
          <a:lstStyle/>
          <a:p>
            <a:r>
              <a:rPr lang="fr-FR"/>
              <a:t>MSPS 2023 Convention</a:t>
            </a:r>
            <a:endParaRPr lang="en-US"/>
          </a:p>
        </p:txBody>
      </p:sp>
      <p:sp>
        <p:nvSpPr>
          <p:cNvPr id="6" name="Slide Number Placeholder 5">
            <a:extLst>
              <a:ext uri="{FF2B5EF4-FFF2-40B4-BE49-F238E27FC236}">
                <a16:creationId xmlns:a16="http://schemas.microsoft.com/office/drawing/2014/main" id="{5C328F79-C370-4D20-A9A2-0F9D0A8F5423}"/>
              </a:ext>
            </a:extLst>
          </p:cNvPr>
          <p:cNvSpPr>
            <a:spLocks noGrp="1"/>
          </p:cNvSpPr>
          <p:nvPr>
            <p:ph type="sldNum" sz="quarter" idx="12"/>
          </p:nvPr>
        </p:nvSpPr>
        <p:spPr/>
        <p:txBody>
          <a:bodyPr/>
          <a:lstStyle/>
          <a:p>
            <a:fld id="{D3D538F9-49A3-B84F-B36B-A7030CDE5D5B}" type="slidenum">
              <a:rPr lang="en-US" smtClean="0"/>
              <a:t>25</a:t>
            </a:fld>
            <a:endParaRPr lang="en-US"/>
          </a:p>
        </p:txBody>
      </p:sp>
    </p:spTree>
    <p:extLst>
      <p:ext uri="{BB962C8B-B14F-4D97-AF65-F5344CB8AC3E}">
        <p14:creationId xmlns:p14="http://schemas.microsoft.com/office/powerpoint/2010/main" val="3894357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938154"/>
            <a:ext cx="6172200" cy="857250"/>
          </a:xfrm>
        </p:spPr>
        <p:txBody>
          <a:bodyPr>
            <a:normAutofit fontScale="90000"/>
          </a:bodyPr>
          <a:lstStyle/>
          <a:p>
            <a:r>
              <a:rPr lang="en-US" dirty="0">
                <a:latin typeface="Arial" panose="020B0604020202020204" pitchFamily="34" charset="0"/>
                <a:cs typeface="Arial" panose="020B0604020202020204" pitchFamily="34" charset="0"/>
              </a:rPr>
              <a:t>Brief overview:</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Re-inventing “</a:t>
            </a:r>
            <a:r>
              <a:rPr lang="en-US" dirty="0" err="1">
                <a:latin typeface="Arial" panose="020B0604020202020204" pitchFamily="34" charset="0"/>
                <a:cs typeface="Arial" panose="020B0604020202020204" pitchFamily="34" charset="0"/>
              </a:rPr>
              <a:t>Bluebooking</a:t>
            </a:r>
            <a:r>
              <a:rPr lang="en-US" dirty="0">
                <a:latin typeface="Arial" panose="020B0604020202020204" pitchFamily="34" charset="0"/>
                <a:cs typeface="Arial" panose="020B0604020202020204" pitchFamily="34" charset="0"/>
              </a:rPr>
              <a:t>” or</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1" i="1" u="sng" dirty="0">
                <a:latin typeface="Arial" panose="020B0604020202020204" pitchFamily="34" charset="0"/>
                <a:cs typeface="Arial" panose="020B0604020202020204" pitchFamily="34" charset="0"/>
              </a:rPr>
              <a:t>The Modernized OPUS</a:t>
            </a:r>
            <a:br>
              <a:rPr lang="en-US" b="1" i="1" u="sng" dirty="0">
                <a:latin typeface="Arial" panose="020B0604020202020204" pitchFamily="34" charset="0"/>
                <a:cs typeface="Arial" panose="020B0604020202020204" pitchFamily="34" charset="0"/>
              </a:rPr>
            </a:br>
            <a:r>
              <a:rPr lang="en-US" b="1" i="1" u="sng" dirty="0">
                <a:latin typeface="Arial" panose="020B0604020202020204" pitchFamily="34" charset="0"/>
                <a:cs typeface="Arial" panose="020B0604020202020204" pitchFamily="34" charset="0"/>
              </a:rPr>
              <a:t>AKA </a:t>
            </a:r>
            <a:br>
              <a:rPr lang="en-US" b="1" i="1" u="sng" dirty="0">
                <a:latin typeface="Arial" panose="020B0604020202020204" pitchFamily="34" charset="0"/>
                <a:cs typeface="Arial" panose="020B0604020202020204" pitchFamily="34" charset="0"/>
              </a:rPr>
            </a:br>
            <a:r>
              <a:rPr lang="en-US" b="1" i="1" u="sng" dirty="0">
                <a:latin typeface="Arial" panose="020B0604020202020204" pitchFamily="34" charset="0"/>
                <a:cs typeface="Arial" panose="020B0604020202020204" pitchFamily="34" charset="0"/>
              </a:rPr>
              <a:t>“OPUS 6”</a:t>
            </a:r>
          </a:p>
        </p:txBody>
      </p:sp>
      <p:sp>
        <p:nvSpPr>
          <p:cNvPr id="3" name="Date Placeholder 2">
            <a:extLst>
              <a:ext uri="{FF2B5EF4-FFF2-40B4-BE49-F238E27FC236}">
                <a16:creationId xmlns:a16="http://schemas.microsoft.com/office/drawing/2014/main" id="{66BBDAC9-DDD7-4CE0-ADE8-59F3B1BB07F2}"/>
              </a:ext>
            </a:extLst>
          </p:cNvPr>
          <p:cNvSpPr>
            <a:spLocks noGrp="1"/>
          </p:cNvSpPr>
          <p:nvPr>
            <p:ph type="dt" sz="half" idx="10"/>
          </p:nvPr>
        </p:nvSpPr>
        <p:spPr/>
        <p:txBody>
          <a:bodyPr/>
          <a:lstStyle/>
          <a:p>
            <a:r>
              <a:rPr lang="en-US"/>
              <a:t>02/24/2023</a:t>
            </a:r>
          </a:p>
        </p:txBody>
      </p:sp>
      <p:sp>
        <p:nvSpPr>
          <p:cNvPr id="4" name="Footer Placeholder 3">
            <a:extLst>
              <a:ext uri="{FF2B5EF4-FFF2-40B4-BE49-F238E27FC236}">
                <a16:creationId xmlns:a16="http://schemas.microsoft.com/office/drawing/2014/main" id="{71CC14DB-1CB5-437A-A5FA-C387C75DBD28}"/>
              </a:ext>
            </a:extLst>
          </p:cNvPr>
          <p:cNvSpPr>
            <a:spLocks noGrp="1"/>
          </p:cNvSpPr>
          <p:nvPr>
            <p:ph type="ftr" sz="quarter" idx="11"/>
          </p:nvPr>
        </p:nvSpPr>
        <p:spPr/>
        <p:txBody>
          <a:bodyPr/>
          <a:lstStyle/>
          <a:p>
            <a:r>
              <a:rPr lang="fr-FR"/>
              <a:t>MSPS 2023 Convention</a:t>
            </a:r>
            <a:endParaRPr lang="en-US"/>
          </a:p>
        </p:txBody>
      </p:sp>
      <p:sp>
        <p:nvSpPr>
          <p:cNvPr id="5" name="Slide Number Placeholder 4">
            <a:extLst>
              <a:ext uri="{FF2B5EF4-FFF2-40B4-BE49-F238E27FC236}">
                <a16:creationId xmlns:a16="http://schemas.microsoft.com/office/drawing/2014/main" id="{5E56D65C-6C6F-4FB9-BA18-A132D69E5C07}"/>
              </a:ext>
            </a:extLst>
          </p:cNvPr>
          <p:cNvSpPr>
            <a:spLocks noGrp="1"/>
          </p:cNvSpPr>
          <p:nvPr>
            <p:ph type="sldNum" sz="quarter" idx="12"/>
          </p:nvPr>
        </p:nvSpPr>
        <p:spPr/>
        <p:txBody>
          <a:bodyPr/>
          <a:lstStyle/>
          <a:p>
            <a:fld id="{D3D538F9-49A3-B84F-B36B-A7030CDE5D5B}" type="slidenum">
              <a:rPr lang="en-US" smtClean="0"/>
              <a:t>26</a:t>
            </a:fld>
            <a:endParaRPr lang="en-US"/>
          </a:p>
        </p:txBody>
      </p:sp>
    </p:spTree>
    <p:extLst>
      <p:ext uri="{BB962C8B-B14F-4D97-AF65-F5344CB8AC3E}">
        <p14:creationId xmlns:p14="http://schemas.microsoft.com/office/powerpoint/2010/main" val="2221965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F1DD-5FE8-4636-A5A5-36FEA7532905}"/>
              </a:ext>
            </a:extLst>
          </p:cNvPr>
          <p:cNvSpPr>
            <a:spLocks noGrp="1"/>
          </p:cNvSpPr>
          <p:nvPr>
            <p:ph type="title"/>
          </p:nvPr>
        </p:nvSpPr>
        <p:spPr/>
        <p:txBody>
          <a:bodyPr/>
          <a:lstStyle/>
          <a:p>
            <a:r>
              <a:rPr lang="en-US" sz="3600" b="1" dirty="0">
                <a:latin typeface="+mn-lt"/>
              </a:rPr>
              <a:t>Future of OPUS</a:t>
            </a:r>
            <a:endParaRPr lang="en-US" b="1" dirty="0">
              <a:latin typeface="+mn-lt"/>
            </a:endParaRPr>
          </a:p>
        </p:txBody>
      </p:sp>
      <p:grpSp>
        <p:nvGrpSpPr>
          <p:cNvPr id="4" name="Group 3" descr="Different types of surveying equipment with labels and arrows coming together.">
            <a:extLst>
              <a:ext uri="{FF2B5EF4-FFF2-40B4-BE49-F238E27FC236}">
                <a16:creationId xmlns:a16="http://schemas.microsoft.com/office/drawing/2014/main" id="{C472F54A-FA4A-4236-A965-24B2D4D2921B}"/>
              </a:ext>
            </a:extLst>
          </p:cNvPr>
          <p:cNvGrpSpPr/>
          <p:nvPr/>
        </p:nvGrpSpPr>
        <p:grpSpPr>
          <a:xfrm>
            <a:off x="152073" y="1765143"/>
            <a:ext cx="8810426" cy="2562476"/>
            <a:chOff x="152073" y="1765143"/>
            <a:chExt cx="8810426" cy="2562476"/>
          </a:xfrm>
        </p:grpSpPr>
        <p:cxnSp>
          <p:nvCxnSpPr>
            <p:cNvPr id="5" name="Connector: Elbow 4">
              <a:extLst>
                <a:ext uri="{FF2B5EF4-FFF2-40B4-BE49-F238E27FC236}">
                  <a16:creationId xmlns:a16="http://schemas.microsoft.com/office/drawing/2014/main" id="{E77CFC17-F0FB-4E5A-BD50-7C2C156DC6B2}"/>
                </a:ext>
              </a:extLst>
            </p:cNvPr>
            <p:cNvCxnSpPr>
              <a:cxnSpLocks/>
              <a:stCxn id="18" idx="2"/>
            </p:cNvCxnSpPr>
            <p:nvPr/>
          </p:nvCxnSpPr>
          <p:spPr>
            <a:xfrm rot="16200000" flipH="1">
              <a:off x="2461118" y="2203571"/>
              <a:ext cx="529489" cy="3718605"/>
            </a:xfrm>
            <a:prstGeom prst="bentConnector3">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6DD72BB-DCCF-4187-97BF-3DB8CA4B3F4B}"/>
                </a:ext>
              </a:extLst>
            </p:cNvPr>
            <p:cNvSpPr txBox="1"/>
            <p:nvPr/>
          </p:nvSpPr>
          <p:spPr>
            <a:xfrm>
              <a:off x="8354013" y="3477879"/>
              <a:ext cx="476412" cy="300082"/>
            </a:xfrm>
            <a:prstGeom prst="rect">
              <a:avLst/>
            </a:prstGeom>
            <a:solidFill>
              <a:srgbClr val="FF0000"/>
            </a:solidFill>
            <a:ln>
              <a:solidFill>
                <a:schemeClr val="tx1"/>
              </a:solidFill>
            </a:ln>
          </p:spPr>
          <p:txBody>
            <a:bodyPr wrap="none" rtlCol="0">
              <a:spAutoFit/>
            </a:bodyPr>
            <a:lstStyle/>
            <a:p>
              <a:r>
                <a:rPr lang="en-US" sz="1350" dirty="0">
                  <a:solidFill>
                    <a:schemeClr val="bg1"/>
                  </a:solidFill>
                </a:rPr>
                <a:t>RGX</a:t>
              </a:r>
            </a:p>
          </p:txBody>
        </p:sp>
        <p:sp>
          <p:nvSpPr>
            <p:cNvPr id="7" name="TextBox 6">
              <a:extLst>
                <a:ext uri="{FF2B5EF4-FFF2-40B4-BE49-F238E27FC236}">
                  <a16:creationId xmlns:a16="http://schemas.microsoft.com/office/drawing/2014/main" id="{1E836A12-A4C8-43AE-A55D-FFB32FED47EB}"/>
                </a:ext>
              </a:extLst>
            </p:cNvPr>
            <p:cNvSpPr txBox="1"/>
            <p:nvPr/>
          </p:nvSpPr>
          <p:spPr>
            <a:xfrm>
              <a:off x="8239713" y="3363579"/>
              <a:ext cx="476412" cy="300082"/>
            </a:xfrm>
            <a:prstGeom prst="rect">
              <a:avLst/>
            </a:prstGeom>
            <a:solidFill>
              <a:srgbClr val="FF0000"/>
            </a:solidFill>
            <a:ln>
              <a:solidFill>
                <a:schemeClr val="tx1"/>
              </a:solidFill>
            </a:ln>
          </p:spPr>
          <p:txBody>
            <a:bodyPr wrap="none" rtlCol="0">
              <a:spAutoFit/>
            </a:bodyPr>
            <a:lstStyle/>
            <a:p>
              <a:r>
                <a:rPr lang="en-US" sz="1350" dirty="0">
                  <a:solidFill>
                    <a:schemeClr val="bg1"/>
                  </a:solidFill>
                </a:rPr>
                <a:t>RGX</a:t>
              </a:r>
            </a:p>
          </p:txBody>
        </p:sp>
        <p:sp>
          <p:nvSpPr>
            <p:cNvPr id="8" name="TextBox 7">
              <a:extLst>
                <a:ext uri="{FF2B5EF4-FFF2-40B4-BE49-F238E27FC236}">
                  <a16:creationId xmlns:a16="http://schemas.microsoft.com/office/drawing/2014/main" id="{F6BF7F21-078C-43EA-92DD-8E10D528BE3F}"/>
                </a:ext>
              </a:extLst>
            </p:cNvPr>
            <p:cNvSpPr txBox="1"/>
            <p:nvPr/>
          </p:nvSpPr>
          <p:spPr>
            <a:xfrm>
              <a:off x="8125413" y="3249279"/>
              <a:ext cx="476412" cy="300082"/>
            </a:xfrm>
            <a:prstGeom prst="rect">
              <a:avLst/>
            </a:prstGeom>
            <a:solidFill>
              <a:srgbClr val="FF0000"/>
            </a:solidFill>
            <a:ln>
              <a:solidFill>
                <a:schemeClr val="tx1"/>
              </a:solidFill>
            </a:ln>
          </p:spPr>
          <p:txBody>
            <a:bodyPr wrap="none" rtlCol="0">
              <a:spAutoFit/>
            </a:bodyPr>
            <a:lstStyle/>
            <a:p>
              <a:r>
                <a:rPr lang="en-US" sz="1350" dirty="0">
                  <a:solidFill>
                    <a:schemeClr val="bg1"/>
                  </a:solidFill>
                </a:rPr>
                <a:t>RGX</a:t>
              </a:r>
            </a:p>
          </p:txBody>
        </p:sp>
        <p:sp>
          <p:nvSpPr>
            <p:cNvPr id="9" name="TextBox 8">
              <a:extLst>
                <a:ext uri="{FF2B5EF4-FFF2-40B4-BE49-F238E27FC236}">
                  <a16:creationId xmlns:a16="http://schemas.microsoft.com/office/drawing/2014/main" id="{162E5099-8491-4959-8F6B-5805F65207B3}"/>
                </a:ext>
              </a:extLst>
            </p:cNvPr>
            <p:cNvSpPr txBox="1"/>
            <p:nvPr/>
          </p:nvSpPr>
          <p:spPr>
            <a:xfrm>
              <a:off x="4525816" y="3501628"/>
              <a:ext cx="465192"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CVX</a:t>
              </a:r>
            </a:p>
          </p:txBody>
        </p:sp>
        <p:sp>
          <p:nvSpPr>
            <p:cNvPr id="10" name="TextBox 9">
              <a:extLst>
                <a:ext uri="{FF2B5EF4-FFF2-40B4-BE49-F238E27FC236}">
                  <a16:creationId xmlns:a16="http://schemas.microsoft.com/office/drawing/2014/main" id="{A6F960E9-470E-440E-803F-5283397A8AA3}"/>
                </a:ext>
              </a:extLst>
            </p:cNvPr>
            <p:cNvSpPr txBox="1"/>
            <p:nvPr/>
          </p:nvSpPr>
          <p:spPr>
            <a:xfrm>
              <a:off x="4411516" y="3387328"/>
              <a:ext cx="465192"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CVX</a:t>
              </a:r>
            </a:p>
          </p:txBody>
        </p:sp>
        <p:sp>
          <p:nvSpPr>
            <p:cNvPr id="11" name="TextBox 10">
              <a:extLst>
                <a:ext uri="{FF2B5EF4-FFF2-40B4-BE49-F238E27FC236}">
                  <a16:creationId xmlns:a16="http://schemas.microsoft.com/office/drawing/2014/main" id="{84B5B7A9-29E9-46FF-8AA6-9A112B5D08EB}"/>
                </a:ext>
              </a:extLst>
            </p:cNvPr>
            <p:cNvSpPr txBox="1"/>
            <p:nvPr/>
          </p:nvSpPr>
          <p:spPr>
            <a:xfrm>
              <a:off x="4297216" y="3273028"/>
              <a:ext cx="465192"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CVX</a:t>
              </a:r>
            </a:p>
          </p:txBody>
        </p:sp>
        <p:sp>
          <p:nvSpPr>
            <p:cNvPr id="12" name="TextBox 11">
              <a:extLst>
                <a:ext uri="{FF2B5EF4-FFF2-40B4-BE49-F238E27FC236}">
                  <a16:creationId xmlns:a16="http://schemas.microsoft.com/office/drawing/2014/main" id="{09249B50-F773-4931-8C51-70814EF56217}"/>
                </a:ext>
              </a:extLst>
            </p:cNvPr>
            <p:cNvSpPr txBox="1"/>
            <p:nvPr/>
          </p:nvSpPr>
          <p:spPr>
            <a:xfrm>
              <a:off x="6461251" y="3491538"/>
              <a:ext cx="431913"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LVX</a:t>
              </a:r>
            </a:p>
          </p:txBody>
        </p:sp>
        <p:sp>
          <p:nvSpPr>
            <p:cNvPr id="13" name="TextBox 12">
              <a:extLst>
                <a:ext uri="{FF2B5EF4-FFF2-40B4-BE49-F238E27FC236}">
                  <a16:creationId xmlns:a16="http://schemas.microsoft.com/office/drawing/2014/main" id="{C86690DD-8FA2-4948-80C1-0C903CC19784}"/>
                </a:ext>
              </a:extLst>
            </p:cNvPr>
            <p:cNvSpPr txBox="1"/>
            <p:nvPr/>
          </p:nvSpPr>
          <p:spPr>
            <a:xfrm>
              <a:off x="6346951" y="3377238"/>
              <a:ext cx="431913"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LVX</a:t>
              </a:r>
            </a:p>
          </p:txBody>
        </p:sp>
        <p:sp>
          <p:nvSpPr>
            <p:cNvPr id="14" name="TextBox 13">
              <a:extLst>
                <a:ext uri="{FF2B5EF4-FFF2-40B4-BE49-F238E27FC236}">
                  <a16:creationId xmlns:a16="http://schemas.microsoft.com/office/drawing/2014/main" id="{B09668C1-DC65-4199-B1F4-11C09AB97F1F}"/>
                </a:ext>
              </a:extLst>
            </p:cNvPr>
            <p:cNvSpPr txBox="1"/>
            <p:nvPr/>
          </p:nvSpPr>
          <p:spPr>
            <a:xfrm>
              <a:off x="6232651" y="3262938"/>
              <a:ext cx="431913"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LVX</a:t>
              </a:r>
            </a:p>
          </p:txBody>
        </p:sp>
        <p:sp>
          <p:nvSpPr>
            <p:cNvPr id="15" name="TextBox 14">
              <a:extLst>
                <a:ext uri="{FF2B5EF4-FFF2-40B4-BE49-F238E27FC236}">
                  <a16:creationId xmlns:a16="http://schemas.microsoft.com/office/drawing/2014/main" id="{6951165A-F327-4F8A-91B2-45C93BE34E3E}"/>
                </a:ext>
              </a:extLst>
            </p:cNvPr>
            <p:cNvSpPr txBox="1"/>
            <p:nvPr/>
          </p:nvSpPr>
          <p:spPr>
            <a:xfrm>
              <a:off x="2760764" y="3496258"/>
              <a:ext cx="480388" cy="300082"/>
            </a:xfrm>
            <a:prstGeom prst="rect">
              <a:avLst/>
            </a:prstGeom>
            <a:solidFill>
              <a:srgbClr val="FFFF00"/>
            </a:solidFill>
            <a:ln>
              <a:solidFill>
                <a:schemeClr val="tx1"/>
              </a:solidFill>
            </a:ln>
          </p:spPr>
          <p:txBody>
            <a:bodyPr wrap="none" rtlCol="0">
              <a:spAutoFit/>
            </a:bodyPr>
            <a:lstStyle/>
            <a:p>
              <a:r>
                <a:rPr lang="en-US" sz="1350" dirty="0"/>
                <a:t>GVX</a:t>
              </a:r>
            </a:p>
          </p:txBody>
        </p:sp>
        <p:sp>
          <p:nvSpPr>
            <p:cNvPr id="16" name="TextBox 15">
              <a:extLst>
                <a:ext uri="{FF2B5EF4-FFF2-40B4-BE49-F238E27FC236}">
                  <a16:creationId xmlns:a16="http://schemas.microsoft.com/office/drawing/2014/main" id="{9DCD6B45-FBEE-401F-BE3B-A60F9B81D4BF}"/>
                </a:ext>
              </a:extLst>
            </p:cNvPr>
            <p:cNvSpPr txBox="1"/>
            <p:nvPr/>
          </p:nvSpPr>
          <p:spPr>
            <a:xfrm>
              <a:off x="2646464" y="3381958"/>
              <a:ext cx="480388" cy="300082"/>
            </a:xfrm>
            <a:prstGeom prst="rect">
              <a:avLst/>
            </a:prstGeom>
            <a:solidFill>
              <a:srgbClr val="FFFF00"/>
            </a:solidFill>
            <a:ln>
              <a:solidFill>
                <a:schemeClr val="tx1"/>
              </a:solidFill>
            </a:ln>
          </p:spPr>
          <p:txBody>
            <a:bodyPr wrap="none" rtlCol="0">
              <a:spAutoFit/>
            </a:bodyPr>
            <a:lstStyle/>
            <a:p>
              <a:r>
                <a:rPr lang="en-US" sz="1350" dirty="0"/>
                <a:t>GVX</a:t>
              </a:r>
            </a:p>
          </p:txBody>
        </p:sp>
        <p:sp>
          <p:nvSpPr>
            <p:cNvPr id="17" name="TextBox 16">
              <a:extLst>
                <a:ext uri="{FF2B5EF4-FFF2-40B4-BE49-F238E27FC236}">
                  <a16:creationId xmlns:a16="http://schemas.microsoft.com/office/drawing/2014/main" id="{8E338F84-546F-45D1-BA40-FBB904DE07BA}"/>
                </a:ext>
              </a:extLst>
            </p:cNvPr>
            <p:cNvSpPr txBox="1"/>
            <p:nvPr/>
          </p:nvSpPr>
          <p:spPr>
            <a:xfrm>
              <a:off x="2532164" y="3267658"/>
              <a:ext cx="480388" cy="300082"/>
            </a:xfrm>
            <a:prstGeom prst="rect">
              <a:avLst/>
            </a:prstGeom>
            <a:solidFill>
              <a:srgbClr val="FFFF00"/>
            </a:solidFill>
            <a:ln>
              <a:solidFill>
                <a:schemeClr val="tx1"/>
              </a:solidFill>
            </a:ln>
          </p:spPr>
          <p:txBody>
            <a:bodyPr wrap="none" rtlCol="0">
              <a:spAutoFit/>
            </a:bodyPr>
            <a:lstStyle/>
            <a:p>
              <a:r>
                <a:rPr lang="en-US" sz="1350" dirty="0"/>
                <a:t>GVX</a:t>
              </a:r>
            </a:p>
          </p:txBody>
        </p:sp>
        <p:sp>
          <p:nvSpPr>
            <p:cNvPr id="18" name="TextBox 17">
              <a:extLst>
                <a:ext uri="{FF2B5EF4-FFF2-40B4-BE49-F238E27FC236}">
                  <a16:creationId xmlns:a16="http://schemas.microsoft.com/office/drawing/2014/main" id="{C2906618-64DB-4E11-B730-B86DDA69AB2E}"/>
                </a:ext>
              </a:extLst>
            </p:cNvPr>
            <p:cNvSpPr txBox="1"/>
            <p:nvPr/>
          </p:nvSpPr>
          <p:spPr>
            <a:xfrm>
              <a:off x="561829" y="3498048"/>
              <a:ext cx="609462" cy="300082"/>
            </a:xfrm>
            <a:prstGeom prst="rect">
              <a:avLst/>
            </a:prstGeom>
            <a:solidFill>
              <a:srgbClr val="00FF00"/>
            </a:solidFill>
            <a:ln>
              <a:solidFill>
                <a:schemeClr val="tx1"/>
              </a:solidFill>
            </a:ln>
          </p:spPr>
          <p:txBody>
            <a:bodyPr wrap="none" rtlCol="0">
              <a:spAutoFit/>
            </a:bodyPr>
            <a:lstStyle/>
            <a:p>
              <a:r>
                <a:rPr lang="en-US" sz="1350" dirty="0"/>
                <a:t>RINEX</a:t>
              </a:r>
            </a:p>
          </p:txBody>
        </p:sp>
        <p:sp>
          <p:nvSpPr>
            <p:cNvPr id="19" name="TextBox 18">
              <a:extLst>
                <a:ext uri="{FF2B5EF4-FFF2-40B4-BE49-F238E27FC236}">
                  <a16:creationId xmlns:a16="http://schemas.microsoft.com/office/drawing/2014/main" id="{1231083A-D447-4590-8A38-6A6F36CEC819}"/>
                </a:ext>
              </a:extLst>
            </p:cNvPr>
            <p:cNvSpPr txBox="1"/>
            <p:nvPr/>
          </p:nvSpPr>
          <p:spPr>
            <a:xfrm>
              <a:off x="447529" y="3383748"/>
              <a:ext cx="609462" cy="300082"/>
            </a:xfrm>
            <a:prstGeom prst="rect">
              <a:avLst/>
            </a:prstGeom>
            <a:solidFill>
              <a:srgbClr val="00FF00"/>
            </a:solidFill>
            <a:ln>
              <a:solidFill>
                <a:schemeClr val="tx1"/>
              </a:solidFill>
            </a:ln>
          </p:spPr>
          <p:txBody>
            <a:bodyPr wrap="none" rtlCol="0">
              <a:spAutoFit/>
            </a:bodyPr>
            <a:lstStyle/>
            <a:p>
              <a:r>
                <a:rPr lang="en-US" sz="1350" dirty="0"/>
                <a:t>RINEX</a:t>
              </a:r>
            </a:p>
          </p:txBody>
        </p:sp>
        <p:sp>
          <p:nvSpPr>
            <p:cNvPr id="20" name="TextBox 19">
              <a:extLst>
                <a:ext uri="{FF2B5EF4-FFF2-40B4-BE49-F238E27FC236}">
                  <a16:creationId xmlns:a16="http://schemas.microsoft.com/office/drawing/2014/main" id="{C7485A43-18A5-4B15-8873-E9547DF9CF11}"/>
                </a:ext>
              </a:extLst>
            </p:cNvPr>
            <p:cNvSpPr txBox="1"/>
            <p:nvPr/>
          </p:nvSpPr>
          <p:spPr>
            <a:xfrm>
              <a:off x="333229" y="3269448"/>
              <a:ext cx="609462" cy="300082"/>
            </a:xfrm>
            <a:prstGeom prst="rect">
              <a:avLst/>
            </a:prstGeom>
            <a:solidFill>
              <a:srgbClr val="00FF00"/>
            </a:solidFill>
            <a:ln>
              <a:solidFill>
                <a:schemeClr val="tx1"/>
              </a:solidFill>
            </a:ln>
          </p:spPr>
          <p:txBody>
            <a:bodyPr wrap="none" rtlCol="0">
              <a:spAutoFit/>
            </a:bodyPr>
            <a:lstStyle/>
            <a:p>
              <a:r>
                <a:rPr lang="en-US" sz="1350" dirty="0"/>
                <a:t>RINEX</a:t>
              </a:r>
            </a:p>
          </p:txBody>
        </p:sp>
        <p:pic>
          <p:nvPicPr>
            <p:cNvPr id="21" name="Picture 20" descr="GNSS setup">
              <a:extLst>
                <a:ext uri="{FF2B5EF4-FFF2-40B4-BE49-F238E27FC236}">
                  <a16:creationId xmlns:a16="http://schemas.microsoft.com/office/drawing/2014/main" id="{86C82F5C-4F1E-4F52-995F-BCC56A9CEDAD}"/>
                </a:ext>
              </a:extLst>
            </p:cNvPr>
            <p:cNvPicPr>
              <a:picLocks noChangeAspect="1"/>
            </p:cNvPicPr>
            <p:nvPr/>
          </p:nvPicPr>
          <p:blipFill>
            <a:blip r:embed="rId3"/>
            <a:stretch>
              <a:fillRect/>
            </a:stretch>
          </p:blipFill>
          <p:spPr>
            <a:xfrm>
              <a:off x="315443" y="2055802"/>
              <a:ext cx="790657" cy="964427"/>
            </a:xfrm>
            <a:prstGeom prst="rect">
              <a:avLst/>
            </a:prstGeom>
          </p:spPr>
        </p:pic>
        <p:pic>
          <p:nvPicPr>
            <p:cNvPr id="22" name="Picture 21" descr="Surveyor collecting RTK">
              <a:extLst>
                <a:ext uri="{FF2B5EF4-FFF2-40B4-BE49-F238E27FC236}">
                  <a16:creationId xmlns:a16="http://schemas.microsoft.com/office/drawing/2014/main" id="{782DBD66-08AF-4EF4-8ABE-9874385BA85A}"/>
                </a:ext>
              </a:extLst>
            </p:cNvPr>
            <p:cNvPicPr>
              <a:picLocks noChangeAspect="1"/>
            </p:cNvPicPr>
            <p:nvPr/>
          </p:nvPicPr>
          <p:blipFill>
            <a:blip r:embed="rId4"/>
            <a:stretch>
              <a:fillRect/>
            </a:stretch>
          </p:blipFill>
          <p:spPr>
            <a:xfrm>
              <a:off x="2416216" y="2055802"/>
              <a:ext cx="721925" cy="949198"/>
            </a:xfrm>
            <a:prstGeom prst="rect">
              <a:avLst/>
            </a:prstGeom>
          </p:spPr>
        </p:pic>
        <p:pic>
          <p:nvPicPr>
            <p:cNvPr id="23" name="Picture 22" descr="Leveling crew">
              <a:extLst>
                <a:ext uri="{FF2B5EF4-FFF2-40B4-BE49-F238E27FC236}">
                  <a16:creationId xmlns:a16="http://schemas.microsoft.com/office/drawing/2014/main" id="{B1F32998-391B-4663-B296-D1542F24C877}"/>
                </a:ext>
              </a:extLst>
            </p:cNvPr>
            <p:cNvPicPr>
              <a:picLocks noChangeAspect="1"/>
            </p:cNvPicPr>
            <p:nvPr/>
          </p:nvPicPr>
          <p:blipFill>
            <a:blip r:embed="rId5"/>
            <a:stretch>
              <a:fillRect/>
            </a:stretch>
          </p:blipFill>
          <p:spPr>
            <a:xfrm>
              <a:off x="6084712" y="2055801"/>
              <a:ext cx="829211" cy="942647"/>
            </a:xfrm>
            <a:prstGeom prst="rect">
              <a:avLst/>
            </a:prstGeom>
          </p:spPr>
        </p:pic>
        <p:pic>
          <p:nvPicPr>
            <p:cNvPr id="24" name="Picture 23" descr="Total station">
              <a:extLst>
                <a:ext uri="{FF2B5EF4-FFF2-40B4-BE49-F238E27FC236}">
                  <a16:creationId xmlns:a16="http://schemas.microsoft.com/office/drawing/2014/main" id="{57952CEE-2890-48C1-8B89-46FCDE36F08F}"/>
                </a:ext>
              </a:extLst>
            </p:cNvPr>
            <p:cNvPicPr>
              <a:picLocks noChangeAspect="1"/>
            </p:cNvPicPr>
            <p:nvPr/>
          </p:nvPicPr>
          <p:blipFill>
            <a:blip r:embed="rId6"/>
            <a:stretch>
              <a:fillRect/>
            </a:stretch>
          </p:blipFill>
          <p:spPr>
            <a:xfrm>
              <a:off x="4180882" y="2042143"/>
              <a:ext cx="721925" cy="1012223"/>
            </a:xfrm>
            <a:prstGeom prst="rect">
              <a:avLst/>
            </a:prstGeom>
          </p:spPr>
        </p:pic>
        <p:pic>
          <p:nvPicPr>
            <p:cNvPr id="25" name="Picture 24" descr="Gravimeter">
              <a:extLst>
                <a:ext uri="{FF2B5EF4-FFF2-40B4-BE49-F238E27FC236}">
                  <a16:creationId xmlns:a16="http://schemas.microsoft.com/office/drawing/2014/main" id="{589A96BF-907E-40CD-A1A9-16A4F6F369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8431" y="2055801"/>
              <a:ext cx="847750" cy="1012223"/>
            </a:xfrm>
            <a:prstGeom prst="rect">
              <a:avLst/>
            </a:prstGeom>
          </p:spPr>
        </p:pic>
        <p:sp>
          <p:nvSpPr>
            <p:cNvPr id="26" name="TextBox 25">
              <a:extLst>
                <a:ext uri="{FF2B5EF4-FFF2-40B4-BE49-F238E27FC236}">
                  <a16:creationId xmlns:a16="http://schemas.microsoft.com/office/drawing/2014/main" id="{5183ECCD-D658-4934-B5F2-1A3F0568E620}"/>
                </a:ext>
              </a:extLst>
            </p:cNvPr>
            <p:cNvSpPr txBox="1"/>
            <p:nvPr/>
          </p:nvSpPr>
          <p:spPr>
            <a:xfrm>
              <a:off x="152073" y="1778802"/>
              <a:ext cx="1194907" cy="300082"/>
            </a:xfrm>
            <a:prstGeom prst="rect">
              <a:avLst/>
            </a:prstGeom>
            <a:solidFill>
              <a:schemeClr val="bg1"/>
            </a:solidFill>
          </p:spPr>
          <p:txBody>
            <a:bodyPr wrap="square" rtlCol="0">
              <a:spAutoFit/>
            </a:bodyPr>
            <a:lstStyle/>
            <a:p>
              <a:pPr algn="ctr"/>
              <a:r>
                <a:rPr lang="en-US" sz="1350" dirty="0"/>
                <a:t>Static GNSS</a:t>
              </a:r>
            </a:p>
          </p:txBody>
        </p:sp>
        <p:sp>
          <p:nvSpPr>
            <p:cNvPr id="27" name="TextBox 26">
              <a:extLst>
                <a:ext uri="{FF2B5EF4-FFF2-40B4-BE49-F238E27FC236}">
                  <a16:creationId xmlns:a16="http://schemas.microsoft.com/office/drawing/2014/main" id="{B52BEF4A-2C2F-4D3E-BB49-7ADC904A8EE4}"/>
                </a:ext>
              </a:extLst>
            </p:cNvPr>
            <p:cNvSpPr txBox="1"/>
            <p:nvPr/>
          </p:nvSpPr>
          <p:spPr>
            <a:xfrm>
              <a:off x="2159880" y="1778802"/>
              <a:ext cx="1128086" cy="300082"/>
            </a:xfrm>
            <a:prstGeom prst="rect">
              <a:avLst/>
            </a:prstGeom>
            <a:solidFill>
              <a:schemeClr val="bg1"/>
            </a:solidFill>
          </p:spPr>
          <p:txBody>
            <a:bodyPr wrap="square" rtlCol="0">
              <a:spAutoFit/>
            </a:bodyPr>
            <a:lstStyle/>
            <a:p>
              <a:pPr algn="ctr"/>
              <a:r>
                <a:rPr lang="en-US" sz="1350" dirty="0"/>
                <a:t>RTK/RTN</a:t>
              </a:r>
            </a:p>
          </p:txBody>
        </p:sp>
        <p:sp>
          <p:nvSpPr>
            <p:cNvPr id="28" name="TextBox 27">
              <a:extLst>
                <a:ext uri="{FF2B5EF4-FFF2-40B4-BE49-F238E27FC236}">
                  <a16:creationId xmlns:a16="http://schemas.microsoft.com/office/drawing/2014/main" id="{30499013-0189-4BB8-A288-0A1135ACA583}"/>
                </a:ext>
              </a:extLst>
            </p:cNvPr>
            <p:cNvSpPr txBox="1"/>
            <p:nvPr/>
          </p:nvSpPr>
          <p:spPr>
            <a:xfrm>
              <a:off x="5935274" y="1778802"/>
              <a:ext cx="1128086" cy="300082"/>
            </a:xfrm>
            <a:prstGeom prst="rect">
              <a:avLst/>
            </a:prstGeom>
            <a:solidFill>
              <a:schemeClr val="bg1"/>
            </a:solidFill>
          </p:spPr>
          <p:txBody>
            <a:bodyPr wrap="square" rtlCol="0">
              <a:spAutoFit/>
            </a:bodyPr>
            <a:lstStyle/>
            <a:p>
              <a:pPr algn="ctr"/>
              <a:r>
                <a:rPr lang="en-US" sz="1350" dirty="0"/>
                <a:t>Leveling</a:t>
              </a:r>
            </a:p>
          </p:txBody>
        </p:sp>
        <p:sp>
          <p:nvSpPr>
            <p:cNvPr id="29" name="TextBox 28">
              <a:extLst>
                <a:ext uri="{FF2B5EF4-FFF2-40B4-BE49-F238E27FC236}">
                  <a16:creationId xmlns:a16="http://schemas.microsoft.com/office/drawing/2014/main" id="{A4D05C4D-3C30-442C-B01E-3229A51FBBA1}"/>
                </a:ext>
              </a:extLst>
            </p:cNvPr>
            <p:cNvSpPr txBox="1"/>
            <p:nvPr/>
          </p:nvSpPr>
          <p:spPr>
            <a:xfrm>
              <a:off x="3958467" y="1772703"/>
              <a:ext cx="1086240" cy="300082"/>
            </a:xfrm>
            <a:prstGeom prst="rect">
              <a:avLst/>
            </a:prstGeom>
            <a:solidFill>
              <a:schemeClr val="bg1"/>
            </a:solidFill>
          </p:spPr>
          <p:txBody>
            <a:bodyPr wrap="square" rtlCol="0">
              <a:spAutoFit/>
            </a:bodyPr>
            <a:lstStyle/>
            <a:p>
              <a:pPr algn="ctr"/>
              <a:r>
                <a:rPr lang="en-US" sz="1350" dirty="0"/>
                <a:t>Classical</a:t>
              </a:r>
            </a:p>
          </p:txBody>
        </p:sp>
        <p:sp>
          <p:nvSpPr>
            <p:cNvPr id="30" name="TextBox 29">
              <a:extLst>
                <a:ext uri="{FF2B5EF4-FFF2-40B4-BE49-F238E27FC236}">
                  <a16:creationId xmlns:a16="http://schemas.microsoft.com/office/drawing/2014/main" id="{3F80E083-45C8-4353-BA78-60932EE1BC49}"/>
                </a:ext>
              </a:extLst>
            </p:cNvPr>
            <p:cNvSpPr txBox="1"/>
            <p:nvPr/>
          </p:nvSpPr>
          <p:spPr>
            <a:xfrm>
              <a:off x="7876259" y="1765143"/>
              <a:ext cx="1086240" cy="300082"/>
            </a:xfrm>
            <a:prstGeom prst="rect">
              <a:avLst/>
            </a:prstGeom>
            <a:solidFill>
              <a:schemeClr val="bg1"/>
            </a:solidFill>
          </p:spPr>
          <p:txBody>
            <a:bodyPr wrap="square" rtlCol="0">
              <a:spAutoFit/>
            </a:bodyPr>
            <a:lstStyle/>
            <a:p>
              <a:pPr algn="ctr"/>
              <a:r>
                <a:rPr lang="en-US" sz="1350" dirty="0"/>
                <a:t>Rel. Gravity</a:t>
              </a:r>
            </a:p>
          </p:txBody>
        </p:sp>
        <p:sp>
          <p:nvSpPr>
            <p:cNvPr id="31" name="TextBox 30">
              <a:extLst>
                <a:ext uri="{FF2B5EF4-FFF2-40B4-BE49-F238E27FC236}">
                  <a16:creationId xmlns:a16="http://schemas.microsoft.com/office/drawing/2014/main" id="{FCB6D1E7-CFED-4713-B811-6144C582468B}"/>
                </a:ext>
              </a:extLst>
            </p:cNvPr>
            <p:cNvSpPr txBox="1"/>
            <p:nvPr/>
          </p:nvSpPr>
          <p:spPr>
            <a:xfrm>
              <a:off x="218929" y="3155148"/>
              <a:ext cx="609462" cy="300082"/>
            </a:xfrm>
            <a:prstGeom prst="rect">
              <a:avLst/>
            </a:prstGeom>
            <a:solidFill>
              <a:srgbClr val="00FF00"/>
            </a:solidFill>
            <a:ln>
              <a:solidFill>
                <a:schemeClr val="tx1"/>
              </a:solidFill>
            </a:ln>
          </p:spPr>
          <p:txBody>
            <a:bodyPr wrap="none" rtlCol="0">
              <a:spAutoFit/>
            </a:bodyPr>
            <a:lstStyle/>
            <a:p>
              <a:r>
                <a:rPr lang="en-US" sz="1350" dirty="0"/>
                <a:t>RINEX</a:t>
              </a:r>
            </a:p>
          </p:txBody>
        </p:sp>
        <p:sp>
          <p:nvSpPr>
            <p:cNvPr id="32" name="TextBox 31">
              <a:extLst>
                <a:ext uri="{FF2B5EF4-FFF2-40B4-BE49-F238E27FC236}">
                  <a16:creationId xmlns:a16="http://schemas.microsoft.com/office/drawing/2014/main" id="{8A3D6A89-16BD-423A-9802-D249B7C87E4A}"/>
                </a:ext>
              </a:extLst>
            </p:cNvPr>
            <p:cNvSpPr txBox="1"/>
            <p:nvPr/>
          </p:nvSpPr>
          <p:spPr>
            <a:xfrm>
              <a:off x="2417864" y="3153358"/>
              <a:ext cx="480388" cy="300082"/>
            </a:xfrm>
            <a:prstGeom prst="rect">
              <a:avLst/>
            </a:prstGeom>
            <a:solidFill>
              <a:srgbClr val="FFFF00"/>
            </a:solidFill>
            <a:ln>
              <a:solidFill>
                <a:schemeClr val="tx1"/>
              </a:solidFill>
            </a:ln>
          </p:spPr>
          <p:txBody>
            <a:bodyPr wrap="none" rtlCol="0">
              <a:spAutoFit/>
            </a:bodyPr>
            <a:lstStyle/>
            <a:p>
              <a:r>
                <a:rPr lang="en-US" sz="1350" dirty="0"/>
                <a:t>GVX</a:t>
              </a:r>
            </a:p>
          </p:txBody>
        </p:sp>
        <p:sp>
          <p:nvSpPr>
            <p:cNvPr id="33" name="TextBox 32">
              <a:extLst>
                <a:ext uri="{FF2B5EF4-FFF2-40B4-BE49-F238E27FC236}">
                  <a16:creationId xmlns:a16="http://schemas.microsoft.com/office/drawing/2014/main" id="{3079AF72-CA4A-475D-87CC-7F31B43502B8}"/>
                </a:ext>
              </a:extLst>
            </p:cNvPr>
            <p:cNvSpPr txBox="1"/>
            <p:nvPr/>
          </p:nvSpPr>
          <p:spPr>
            <a:xfrm>
              <a:off x="6118351" y="3148638"/>
              <a:ext cx="431913"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LVX</a:t>
              </a:r>
            </a:p>
          </p:txBody>
        </p:sp>
        <p:sp>
          <p:nvSpPr>
            <p:cNvPr id="34" name="TextBox 33">
              <a:extLst>
                <a:ext uri="{FF2B5EF4-FFF2-40B4-BE49-F238E27FC236}">
                  <a16:creationId xmlns:a16="http://schemas.microsoft.com/office/drawing/2014/main" id="{3214026A-0DC5-4BD0-9152-59F98DA1B491}"/>
                </a:ext>
              </a:extLst>
            </p:cNvPr>
            <p:cNvSpPr txBox="1"/>
            <p:nvPr/>
          </p:nvSpPr>
          <p:spPr>
            <a:xfrm>
              <a:off x="4182916" y="3158728"/>
              <a:ext cx="465192"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CVX</a:t>
              </a:r>
            </a:p>
          </p:txBody>
        </p:sp>
        <p:sp>
          <p:nvSpPr>
            <p:cNvPr id="35" name="TextBox 34">
              <a:extLst>
                <a:ext uri="{FF2B5EF4-FFF2-40B4-BE49-F238E27FC236}">
                  <a16:creationId xmlns:a16="http://schemas.microsoft.com/office/drawing/2014/main" id="{4B226D8E-A0F2-40F4-9ED1-A078C1B11C03}"/>
                </a:ext>
              </a:extLst>
            </p:cNvPr>
            <p:cNvSpPr txBox="1"/>
            <p:nvPr/>
          </p:nvSpPr>
          <p:spPr>
            <a:xfrm>
              <a:off x="8011113" y="3134979"/>
              <a:ext cx="476412" cy="300082"/>
            </a:xfrm>
            <a:prstGeom prst="rect">
              <a:avLst/>
            </a:prstGeom>
            <a:solidFill>
              <a:srgbClr val="FF0000"/>
            </a:solidFill>
            <a:ln>
              <a:solidFill>
                <a:schemeClr val="tx1"/>
              </a:solidFill>
            </a:ln>
          </p:spPr>
          <p:txBody>
            <a:bodyPr wrap="none" rtlCol="0">
              <a:spAutoFit/>
            </a:bodyPr>
            <a:lstStyle/>
            <a:p>
              <a:r>
                <a:rPr lang="en-US" sz="1350" dirty="0">
                  <a:solidFill>
                    <a:schemeClr val="bg1"/>
                  </a:solidFill>
                </a:rPr>
                <a:t>RGX</a:t>
              </a:r>
            </a:p>
          </p:txBody>
        </p:sp>
        <p:cxnSp>
          <p:nvCxnSpPr>
            <p:cNvPr id="36" name="Connector: Elbow 35">
              <a:extLst>
                <a:ext uri="{FF2B5EF4-FFF2-40B4-BE49-F238E27FC236}">
                  <a16:creationId xmlns:a16="http://schemas.microsoft.com/office/drawing/2014/main" id="{2F5610C9-C7A7-41CC-A3C9-46BF0DB50E96}"/>
                </a:ext>
              </a:extLst>
            </p:cNvPr>
            <p:cNvCxnSpPr>
              <a:cxnSpLocks/>
              <a:stCxn id="15" idx="2"/>
            </p:cNvCxnSpPr>
            <p:nvPr/>
          </p:nvCxnSpPr>
          <p:spPr>
            <a:xfrm rot="16200000" flipH="1">
              <a:off x="3527422" y="3269875"/>
              <a:ext cx="531279" cy="1584207"/>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Connector: Elbow 36">
              <a:extLst>
                <a:ext uri="{FF2B5EF4-FFF2-40B4-BE49-F238E27FC236}">
                  <a16:creationId xmlns:a16="http://schemas.microsoft.com/office/drawing/2014/main" id="{E17F08EF-33D0-43C3-9CB3-55FB7D75525D}"/>
                </a:ext>
              </a:extLst>
            </p:cNvPr>
            <p:cNvCxnSpPr>
              <a:cxnSpLocks/>
              <a:stCxn id="9" idx="2"/>
            </p:cNvCxnSpPr>
            <p:nvPr/>
          </p:nvCxnSpPr>
          <p:spPr>
            <a:xfrm rot="5400000">
              <a:off x="4408835" y="3978041"/>
              <a:ext cx="525909" cy="173247"/>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Connector: Elbow 37">
              <a:extLst>
                <a:ext uri="{FF2B5EF4-FFF2-40B4-BE49-F238E27FC236}">
                  <a16:creationId xmlns:a16="http://schemas.microsoft.com/office/drawing/2014/main" id="{11329198-380F-4364-887C-D7DB4F832660}"/>
                </a:ext>
              </a:extLst>
            </p:cNvPr>
            <p:cNvCxnSpPr>
              <a:cxnSpLocks/>
              <a:stCxn id="12" idx="2"/>
            </p:cNvCxnSpPr>
            <p:nvPr/>
          </p:nvCxnSpPr>
          <p:spPr>
            <a:xfrm rot="5400000">
              <a:off x="5363188" y="3013598"/>
              <a:ext cx="535999" cy="2092043"/>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onnector: Elbow 38">
              <a:extLst>
                <a:ext uri="{FF2B5EF4-FFF2-40B4-BE49-F238E27FC236}">
                  <a16:creationId xmlns:a16="http://schemas.microsoft.com/office/drawing/2014/main" id="{8CF18EB8-50F9-4A90-A255-AAFD835B2054}"/>
                </a:ext>
              </a:extLst>
            </p:cNvPr>
            <p:cNvCxnSpPr>
              <a:cxnSpLocks/>
              <a:stCxn id="6" idx="2"/>
            </p:cNvCxnSpPr>
            <p:nvPr/>
          </p:nvCxnSpPr>
          <p:spPr>
            <a:xfrm rot="5400000">
              <a:off x="6313863" y="2049263"/>
              <a:ext cx="549658" cy="4007054"/>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 name="Date Placeholder 2">
            <a:extLst>
              <a:ext uri="{FF2B5EF4-FFF2-40B4-BE49-F238E27FC236}">
                <a16:creationId xmlns:a16="http://schemas.microsoft.com/office/drawing/2014/main" id="{882F9A60-2346-4431-B314-D21719C9C34B}"/>
              </a:ext>
            </a:extLst>
          </p:cNvPr>
          <p:cNvSpPr>
            <a:spLocks noGrp="1"/>
          </p:cNvSpPr>
          <p:nvPr>
            <p:ph type="dt" sz="half" idx="10"/>
          </p:nvPr>
        </p:nvSpPr>
        <p:spPr/>
        <p:txBody>
          <a:bodyPr/>
          <a:lstStyle/>
          <a:p>
            <a:r>
              <a:rPr lang="en-US"/>
              <a:t>02/24/2023</a:t>
            </a:r>
          </a:p>
        </p:txBody>
      </p:sp>
      <p:sp>
        <p:nvSpPr>
          <p:cNvPr id="40" name="Footer Placeholder 39">
            <a:extLst>
              <a:ext uri="{FF2B5EF4-FFF2-40B4-BE49-F238E27FC236}">
                <a16:creationId xmlns:a16="http://schemas.microsoft.com/office/drawing/2014/main" id="{510F598F-8C5F-4E56-8EC0-2831C03BABF8}"/>
              </a:ext>
            </a:extLst>
          </p:cNvPr>
          <p:cNvSpPr>
            <a:spLocks noGrp="1"/>
          </p:cNvSpPr>
          <p:nvPr>
            <p:ph type="ftr" sz="quarter" idx="11"/>
          </p:nvPr>
        </p:nvSpPr>
        <p:spPr/>
        <p:txBody>
          <a:bodyPr/>
          <a:lstStyle/>
          <a:p>
            <a:r>
              <a:rPr lang="fr-FR"/>
              <a:t>MSPS 2023 Convention</a:t>
            </a:r>
            <a:endParaRPr lang="en-US"/>
          </a:p>
        </p:txBody>
      </p:sp>
      <p:sp>
        <p:nvSpPr>
          <p:cNvPr id="41" name="Slide Number Placeholder 40">
            <a:extLst>
              <a:ext uri="{FF2B5EF4-FFF2-40B4-BE49-F238E27FC236}">
                <a16:creationId xmlns:a16="http://schemas.microsoft.com/office/drawing/2014/main" id="{69BE47CE-FF5A-47A7-9E4D-51B1DCF2B6B1}"/>
              </a:ext>
            </a:extLst>
          </p:cNvPr>
          <p:cNvSpPr>
            <a:spLocks noGrp="1"/>
          </p:cNvSpPr>
          <p:nvPr>
            <p:ph type="sldNum" sz="quarter" idx="12"/>
          </p:nvPr>
        </p:nvSpPr>
        <p:spPr/>
        <p:txBody>
          <a:bodyPr/>
          <a:lstStyle/>
          <a:p>
            <a:fld id="{D3D538F9-49A3-B84F-B36B-A7030CDE5D5B}" type="slidenum">
              <a:rPr lang="en-US" smtClean="0"/>
              <a:t>27</a:t>
            </a:fld>
            <a:endParaRPr lang="en-US"/>
          </a:p>
        </p:txBody>
      </p:sp>
    </p:spTree>
    <p:extLst>
      <p:ext uri="{BB962C8B-B14F-4D97-AF65-F5344CB8AC3E}">
        <p14:creationId xmlns:p14="http://schemas.microsoft.com/office/powerpoint/2010/main" val="4164585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421706" y="2082901"/>
            <a:ext cx="2722294" cy="646331"/>
          </a:xfrm>
          <a:prstGeom prst="rect">
            <a:avLst/>
          </a:prstGeom>
          <a:solidFill>
            <a:schemeClr val="bg1">
              <a:lumMod val="85000"/>
            </a:schemeClr>
          </a:solidFill>
          <a:effectLst>
            <a:softEdge rad="50800"/>
          </a:effectLst>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Remember, you won’t see the DEV environment…</a:t>
            </a:r>
          </a:p>
        </p:txBody>
      </p:sp>
      <p:pic>
        <p:nvPicPr>
          <p:cNvPr id="6" name="PROD" descr="Screenshot of OPUS Projects production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2" y="32605"/>
            <a:ext cx="4420903" cy="5130221"/>
          </a:xfrm>
          <a:prstGeom prst="rect">
            <a:avLst/>
          </a:prstGeom>
          <a:ln w="28575">
            <a:solidFill>
              <a:schemeClr val="tx1"/>
            </a:solidFill>
          </a:ln>
        </p:spPr>
      </p:pic>
      <p:pic>
        <p:nvPicPr>
          <p:cNvPr id="7" name="BETA" descr="Screenshot of OPUS Projects beta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03" y="1000919"/>
            <a:ext cx="4420903" cy="4663440"/>
          </a:xfrm>
          <a:prstGeom prst="rect">
            <a:avLst/>
          </a:prstGeom>
          <a:ln w="28575">
            <a:solidFill>
              <a:schemeClr val="tx1"/>
            </a:solidFill>
          </a:ln>
        </p:spPr>
      </p:pic>
      <p:pic>
        <p:nvPicPr>
          <p:cNvPr id="8" name="DEV" descr="Screenshot of OPUS Projects development website (disappears on clic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9545" y="1990870"/>
            <a:ext cx="4411601" cy="5131304"/>
          </a:xfrm>
          <a:prstGeom prst="rect">
            <a:avLst/>
          </a:prstGeom>
          <a:ln w="28575">
            <a:solidFill>
              <a:schemeClr val="tx1"/>
            </a:solidFill>
          </a:ln>
        </p:spPr>
      </p:pic>
      <p:sp>
        <p:nvSpPr>
          <p:cNvPr id="10" name="TextBox 9"/>
          <p:cNvSpPr txBox="1"/>
          <p:nvPr/>
        </p:nvSpPr>
        <p:spPr>
          <a:xfrm>
            <a:off x="4481225" y="292308"/>
            <a:ext cx="27222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www.ngs.noaa.gov</a:t>
            </a:r>
          </a:p>
        </p:txBody>
      </p:sp>
      <p:sp>
        <p:nvSpPr>
          <p:cNvPr id="11" name="TextBox 10"/>
          <p:cNvSpPr txBox="1"/>
          <p:nvPr/>
        </p:nvSpPr>
        <p:spPr>
          <a:xfrm>
            <a:off x="6421706" y="1045048"/>
            <a:ext cx="27222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beta.ngs.noaa.gov</a:t>
            </a:r>
          </a:p>
        </p:txBody>
      </p:sp>
      <p:sp>
        <p:nvSpPr>
          <p:cNvPr id="2" name="Date Placeholder 1">
            <a:extLst>
              <a:ext uri="{FF2B5EF4-FFF2-40B4-BE49-F238E27FC236}">
                <a16:creationId xmlns:a16="http://schemas.microsoft.com/office/drawing/2014/main" id="{33F90FF8-20EE-490A-B597-1F856257EF28}"/>
              </a:ext>
            </a:extLst>
          </p:cNvPr>
          <p:cNvSpPr>
            <a:spLocks noGrp="1"/>
          </p:cNvSpPr>
          <p:nvPr>
            <p:ph type="dt" sz="half" idx="10"/>
          </p:nvPr>
        </p:nvSpPr>
        <p:spPr/>
        <p:txBody>
          <a:bodyPr/>
          <a:lstStyle/>
          <a:p>
            <a:r>
              <a:rPr lang="en-US"/>
              <a:t>02/24/2023</a:t>
            </a:r>
          </a:p>
        </p:txBody>
      </p:sp>
      <p:sp>
        <p:nvSpPr>
          <p:cNvPr id="3" name="Footer Placeholder 2">
            <a:extLst>
              <a:ext uri="{FF2B5EF4-FFF2-40B4-BE49-F238E27FC236}">
                <a16:creationId xmlns:a16="http://schemas.microsoft.com/office/drawing/2014/main" id="{A73EDF0C-2E0E-43AE-91F5-EC3212107EA0}"/>
              </a:ext>
            </a:extLst>
          </p:cNvPr>
          <p:cNvSpPr>
            <a:spLocks noGrp="1"/>
          </p:cNvSpPr>
          <p:nvPr>
            <p:ph type="ftr" sz="quarter" idx="11"/>
          </p:nvPr>
        </p:nvSpPr>
        <p:spPr/>
        <p:txBody>
          <a:bodyPr/>
          <a:lstStyle/>
          <a:p>
            <a:r>
              <a:rPr lang="fr-FR"/>
              <a:t>MSPS 2023 Convention</a:t>
            </a:r>
            <a:endParaRPr lang="en-US"/>
          </a:p>
        </p:txBody>
      </p:sp>
      <p:sp>
        <p:nvSpPr>
          <p:cNvPr id="4" name="Slide Number Placeholder 3">
            <a:extLst>
              <a:ext uri="{FF2B5EF4-FFF2-40B4-BE49-F238E27FC236}">
                <a16:creationId xmlns:a16="http://schemas.microsoft.com/office/drawing/2014/main" id="{0FB09164-46F6-46B1-819E-ED2AEEA96C70}"/>
              </a:ext>
            </a:extLst>
          </p:cNvPr>
          <p:cNvSpPr>
            <a:spLocks noGrp="1"/>
          </p:cNvSpPr>
          <p:nvPr>
            <p:ph type="sldNum" sz="quarter" idx="12"/>
          </p:nvPr>
        </p:nvSpPr>
        <p:spPr/>
        <p:txBody>
          <a:bodyPr/>
          <a:lstStyle/>
          <a:p>
            <a:fld id="{D3D538F9-49A3-B84F-B36B-A7030CDE5D5B}" type="slidenum">
              <a:rPr lang="en-US" smtClean="0"/>
              <a:t>28</a:t>
            </a:fld>
            <a:endParaRPr lang="en-US"/>
          </a:p>
        </p:txBody>
      </p:sp>
    </p:spTree>
    <p:extLst>
      <p:ext uri="{BB962C8B-B14F-4D97-AF65-F5344CB8AC3E}">
        <p14:creationId xmlns:p14="http://schemas.microsoft.com/office/powerpoint/2010/main" val="938289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xit" presetSubtype="0" fill="hold" nodeType="afterEffect">
                                  <p:stCondLst>
                                    <p:cond delay="175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B923-0CFC-48B1-B747-F6BFDB79674E}"/>
              </a:ext>
            </a:extLst>
          </p:cNvPr>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Data Delivery System </a:t>
            </a:r>
          </a:p>
        </p:txBody>
      </p:sp>
      <p:sp>
        <p:nvSpPr>
          <p:cNvPr id="3" name="Content Placeholder 2">
            <a:extLst>
              <a:ext uri="{FF2B5EF4-FFF2-40B4-BE49-F238E27FC236}">
                <a16:creationId xmlns:a16="http://schemas.microsoft.com/office/drawing/2014/main" id="{7D5245DC-F3AE-44D6-BCCB-3D877397BF6E}"/>
              </a:ext>
            </a:extLst>
          </p:cNvPr>
          <p:cNvSpPr>
            <a:spLocks noGrp="1"/>
          </p:cNvSpPr>
          <p:nvPr>
            <p:ph idx="1"/>
          </p:nvPr>
        </p:nvSpPr>
        <p:spPr/>
        <p:txBody>
          <a:bodyPr>
            <a:normAutofit lnSpcReduction="10000"/>
          </a:bodyPr>
          <a:lstStyle/>
          <a:p>
            <a:r>
              <a:rPr lang="en-US" sz="3000" dirty="0">
                <a:latin typeface="+mn-lt"/>
              </a:rPr>
              <a:t>The </a:t>
            </a:r>
            <a:r>
              <a:rPr lang="en-US" sz="3000" b="1" dirty="0">
                <a:latin typeface="+mn-lt"/>
              </a:rPr>
              <a:t>Data Delivery System </a:t>
            </a:r>
            <a:r>
              <a:rPr lang="en-US" sz="3000" dirty="0">
                <a:latin typeface="+mn-lt"/>
              </a:rPr>
              <a:t>(DDS) is a system for querying the new </a:t>
            </a:r>
            <a:r>
              <a:rPr lang="en-US" sz="3000" b="1" dirty="0">
                <a:latin typeface="+mn-lt"/>
              </a:rPr>
              <a:t>NSRS database</a:t>
            </a:r>
          </a:p>
          <a:p>
            <a:pPr lvl="1"/>
            <a:r>
              <a:rPr lang="en-US" sz="2600" dirty="0">
                <a:latin typeface="+mn-lt"/>
              </a:rPr>
              <a:t>The most common query will be for a new version of </a:t>
            </a:r>
            <a:r>
              <a:rPr lang="en-US" sz="2600" b="1" dirty="0">
                <a:latin typeface="+mn-lt"/>
              </a:rPr>
              <a:t>datasheets</a:t>
            </a:r>
          </a:p>
          <a:p>
            <a:pPr lvl="1"/>
            <a:r>
              <a:rPr lang="en-US" sz="2600" dirty="0">
                <a:latin typeface="+mn-lt"/>
              </a:rPr>
              <a:t>But other queries will be part of the DDS</a:t>
            </a:r>
          </a:p>
          <a:p>
            <a:pPr lvl="2"/>
            <a:r>
              <a:rPr lang="en-US" sz="2200" dirty="0">
                <a:latin typeface="+mn-lt"/>
              </a:rPr>
              <a:t>Mark recovery and mark reporting</a:t>
            </a:r>
          </a:p>
          <a:p>
            <a:pPr lvl="2"/>
            <a:r>
              <a:rPr lang="en-US" sz="2200" dirty="0">
                <a:latin typeface="+mn-lt"/>
              </a:rPr>
              <a:t>Active control (CORSs)</a:t>
            </a:r>
          </a:p>
          <a:p>
            <a:pPr lvl="2"/>
            <a:r>
              <a:rPr lang="en-US" sz="2200" dirty="0">
                <a:latin typeface="+mn-lt"/>
              </a:rPr>
              <a:t>Projects, observations, data, etc.</a:t>
            </a:r>
          </a:p>
          <a:p>
            <a:pPr lvl="1"/>
            <a:endParaRPr lang="en-US" i="1" dirty="0"/>
          </a:p>
          <a:p>
            <a:pPr lvl="1"/>
            <a:endParaRPr lang="en-US" i="1" dirty="0"/>
          </a:p>
        </p:txBody>
      </p:sp>
      <p:sp>
        <p:nvSpPr>
          <p:cNvPr id="4" name="Date Placeholder 3">
            <a:extLst>
              <a:ext uri="{FF2B5EF4-FFF2-40B4-BE49-F238E27FC236}">
                <a16:creationId xmlns:a16="http://schemas.microsoft.com/office/drawing/2014/main" id="{65D4E952-6E05-4226-966D-BA7635713340}"/>
              </a:ext>
            </a:extLst>
          </p:cNvPr>
          <p:cNvSpPr>
            <a:spLocks noGrp="1"/>
          </p:cNvSpPr>
          <p:nvPr>
            <p:ph type="dt" sz="half" idx="10"/>
          </p:nvPr>
        </p:nvSpPr>
        <p:spPr/>
        <p:txBody>
          <a:bodyPr/>
          <a:lstStyle/>
          <a:p>
            <a:r>
              <a:rPr lang="en-US"/>
              <a:t>02/24/2023</a:t>
            </a:r>
          </a:p>
        </p:txBody>
      </p:sp>
      <p:sp>
        <p:nvSpPr>
          <p:cNvPr id="5" name="Footer Placeholder 4">
            <a:extLst>
              <a:ext uri="{FF2B5EF4-FFF2-40B4-BE49-F238E27FC236}">
                <a16:creationId xmlns:a16="http://schemas.microsoft.com/office/drawing/2014/main" id="{F0A673F5-1AEA-41BD-9ADF-5F8E42C94467}"/>
              </a:ext>
            </a:extLst>
          </p:cNvPr>
          <p:cNvSpPr>
            <a:spLocks noGrp="1"/>
          </p:cNvSpPr>
          <p:nvPr>
            <p:ph type="ftr" sz="quarter" idx="11"/>
          </p:nvPr>
        </p:nvSpPr>
        <p:spPr/>
        <p:txBody>
          <a:bodyPr/>
          <a:lstStyle/>
          <a:p>
            <a:r>
              <a:rPr lang="fr-FR"/>
              <a:t>MSPS 2023 Convention</a:t>
            </a:r>
            <a:endParaRPr lang="en-US"/>
          </a:p>
        </p:txBody>
      </p:sp>
      <p:sp>
        <p:nvSpPr>
          <p:cNvPr id="6" name="Slide Number Placeholder 5">
            <a:extLst>
              <a:ext uri="{FF2B5EF4-FFF2-40B4-BE49-F238E27FC236}">
                <a16:creationId xmlns:a16="http://schemas.microsoft.com/office/drawing/2014/main" id="{FDA03000-1DD5-4339-A8CB-9B184AE591E0}"/>
              </a:ext>
            </a:extLst>
          </p:cNvPr>
          <p:cNvSpPr>
            <a:spLocks noGrp="1"/>
          </p:cNvSpPr>
          <p:nvPr>
            <p:ph type="sldNum" sz="quarter" idx="12"/>
          </p:nvPr>
        </p:nvSpPr>
        <p:spPr/>
        <p:txBody>
          <a:bodyPr/>
          <a:lstStyle/>
          <a:p>
            <a:fld id="{D3D538F9-49A3-B84F-B36B-A7030CDE5D5B}" type="slidenum">
              <a:rPr lang="en-US" smtClean="0"/>
              <a:t>29</a:t>
            </a:fld>
            <a:endParaRPr lang="en-US"/>
          </a:p>
        </p:txBody>
      </p:sp>
    </p:spTree>
    <p:extLst>
      <p:ext uri="{BB962C8B-B14F-4D97-AF65-F5344CB8AC3E}">
        <p14:creationId xmlns:p14="http://schemas.microsoft.com/office/powerpoint/2010/main" val="2512793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NGS, MDOT, and NPS crew at Isle Royale CORS">
            <a:extLst>
              <a:ext uri="{FF2B5EF4-FFF2-40B4-BE49-F238E27FC236}">
                <a16:creationId xmlns:a16="http://schemas.microsoft.com/office/drawing/2014/main" id="{ADAD5E21-1B06-490C-87CA-54414363152E}"/>
              </a:ext>
            </a:extLst>
          </p:cNvPr>
          <p:cNvPicPr>
            <a:picLocks noGrp="1" noChangeAspect="1"/>
          </p:cNvPicPr>
          <p:nvPr>
            <p:ph sz="half" idx="1"/>
          </p:nvPr>
        </p:nvPicPr>
        <p:blipFill>
          <a:blip r:embed="rId2"/>
          <a:stretch>
            <a:fillRect/>
          </a:stretch>
        </p:blipFill>
        <p:spPr>
          <a:xfrm>
            <a:off x="0" y="73626"/>
            <a:ext cx="3124200" cy="2343150"/>
          </a:xfrm>
        </p:spPr>
      </p:pic>
      <p:pic>
        <p:nvPicPr>
          <p:cNvPr id="11" name="Content Placeholder 10" descr="Isle Royale CORS welding">
            <a:extLst>
              <a:ext uri="{FF2B5EF4-FFF2-40B4-BE49-F238E27FC236}">
                <a16:creationId xmlns:a16="http://schemas.microsoft.com/office/drawing/2014/main" id="{0F84EAC8-5B36-4B80-8C63-51F441638B71}"/>
              </a:ext>
            </a:extLst>
          </p:cNvPr>
          <p:cNvPicPr>
            <a:picLocks noGrp="1" noChangeAspect="1"/>
          </p:cNvPicPr>
          <p:nvPr>
            <p:ph sz="half" idx="2"/>
          </p:nvPr>
        </p:nvPicPr>
        <p:blipFill>
          <a:blip r:embed="rId3"/>
          <a:stretch>
            <a:fillRect/>
          </a:stretch>
        </p:blipFill>
        <p:spPr>
          <a:xfrm>
            <a:off x="5826034" y="83276"/>
            <a:ext cx="3289819" cy="2467364"/>
          </a:xfrm>
        </p:spPr>
      </p:pic>
      <p:sp>
        <p:nvSpPr>
          <p:cNvPr id="5" name="Date Placeholder 4">
            <a:extLst>
              <a:ext uri="{FF2B5EF4-FFF2-40B4-BE49-F238E27FC236}">
                <a16:creationId xmlns:a16="http://schemas.microsoft.com/office/drawing/2014/main" id="{CE3FF9B3-D51B-4A71-85D9-06443306D20A}"/>
              </a:ext>
            </a:extLst>
          </p:cNvPr>
          <p:cNvSpPr>
            <a:spLocks noGrp="1"/>
          </p:cNvSpPr>
          <p:nvPr>
            <p:ph type="dt" sz="half" idx="10"/>
          </p:nvPr>
        </p:nvSpPr>
        <p:spPr/>
        <p:txBody>
          <a:bodyPr/>
          <a:lstStyle/>
          <a:p>
            <a:r>
              <a:rPr lang="en-US"/>
              <a:t>02/24/2023</a:t>
            </a:r>
          </a:p>
        </p:txBody>
      </p:sp>
      <p:sp>
        <p:nvSpPr>
          <p:cNvPr id="6" name="Footer Placeholder 5">
            <a:extLst>
              <a:ext uri="{FF2B5EF4-FFF2-40B4-BE49-F238E27FC236}">
                <a16:creationId xmlns:a16="http://schemas.microsoft.com/office/drawing/2014/main" id="{3487226B-31B1-4999-9BF0-A67B61A65CDC}"/>
              </a:ext>
            </a:extLst>
          </p:cNvPr>
          <p:cNvSpPr>
            <a:spLocks noGrp="1"/>
          </p:cNvSpPr>
          <p:nvPr>
            <p:ph type="ftr" sz="quarter" idx="11"/>
          </p:nvPr>
        </p:nvSpPr>
        <p:spPr/>
        <p:txBody>
          <a:bodyPr/>
          <a:lstStyle/>
          <a:p>
            <a:r>
              <a:rPr lang="fr-FR"/>
              <a:t>MSPS 2023 Convention</a:t>
            </a:r>
            <a:endParaRPr lang="en-US"/>
          </a:p>
        </p:txBody>
      </p:sp>
      <p:sp>
        <p:nvSpPr>
          <p:cNvPr id="7" name="Slide Number Placeholder 6">
            <a:extLst>
              <a:ext uri="{FF2B5EF4-FFF2-40B4-BE49-F238E27FC236}">
                <a16:creationId xmlns:a16="http://schemas.microsoft.com/office/drawing/2014/main" id="{EC7CEA61-76E7-4972-A9C0-2A788C5AC963}"/>
              </a:ext>
            </a:extLst>
          </p:cNvPr>
          <p:cNvSpPr>
            <a:spLocks noGrp="1"/>
          </p:cNvSpPr>
          <p:nvPr>
            <p:ph type="sldNum" sz="quarter" idx="12"/>
          </p:nvPr>
        </p:nvSpPr>
        <p:spPr/>
        <p:txBody>
          <a:bodyPr/>
          <a:lstStyle/>
          <a:p>
            <a:fld id="{D3D538F9-49A3-B84F-B36B-A7030CDE5D5B}" type="slidenum">
              <a:rPr lang="en-US" smtClean="0"/>
              <a:t>3</a:t>
            </a:fld>
            <a:endParaRPr lang="en-US"/>
          </a:p>
        </p:txBody>
      </p:sp>
      <p:pic>
        <p:nvPicPr>
          <p:cNvPr id="4" name="Picture 3" descr="Isle Royale CORS construction">
            <a:extLst>
              <a:ext uri="{FF2B5EF4-FFF2-40B4-BE49-F238E27FC236}">
                <a16:creationId xmlns:a16="http://schemas.microsoft.com/office/drawing/2014/main" id="{5A4C3CE6-E380-41D4-9558-513DB93B61A1}"/>
              </a:ext>
            </a:extLst>
          </p:cNvPr>
          <p:cNvPicPr>
            <a:picLocks noChangeAspect="1"/>
          </p:cNvPicPr>
          <p:nvPr/>
        </p:nvPicPr>
        <p:blipFill>
          <a:blip r:embed="rId4"/>
          <a:stretch>
            <a:fillRect/>
          </a:stretch>
        </p:blipFill>
        <p:spPr>
          <a:xfrm>
            <a:off x="979616" y="2649236"/>
            <a:ext cx="3222368" cy="2416776"/>
          </a:xfrm>
          <a:prstGeom prst="rect">
            <a:avLst/>
          </a:prstGeom>
        </p:spPr>
      </p:pic>
      <p:pic>
        <p:nvPicPr>
          <p:cNvPr id="8" name="Picture 7" descr="Installing a CORS radome.">
            <a:extLst>
              <a:ext uri="{FF2B5EF4-FFF2-40B4-BE49-F238E27FC236}">
                <a16:creationId xmlns:a16="http://schemas.microsoft.com/office/drawing/2014/main" id="{FD5BA18E-AF9D-418D-AE4D-6B9F9F75B0BF}"/>
              </a:ext>
            </a:extLst>
          </p:cNvPr>
          <p:cNvPicPr>
            <a:picLocks noChangeAspect="1"/>
          </p:cNvPicPr>
          <p:nvPr/>
        </p:nvPicPr>
        <p:blipFill>
          <a:blip r:embed="rId5"/>
          <a:stretch>
            <a:fillRect/>
          </a:stretch>
        </p:blipFill>
        <p:spPr>
          <a:xfrm>
            <a:off x="4735384" y="2649233"/>
            <a:ext cx="3222369" cy="2416777"/>
          </a:xfrm>
          <a:prstGeom prst="rect">
            <a:avLst/>
          </a:prstGeom>
        </p:spPr>
      </p:pic>
      <p:sp>
        <p:nvSpPr>
          <p:cNvPr id="2" name="Title 1">
            <a:extLst>
              <a:ext uri="{FF2B5EF4-FFF2-40B4-BE49-F238E27FC236}">
                <a16:creationId xmlns:a16="http://schemas.microsoft.com/office/drawing/2014/main" id="{EDFCE14E-6158-42AF-BE40-19A967E3E1C3}"/>
              </a:ext>
            </a:extLst>
          </p:cNvPr>
          <p:cNvSpPr>
            <a:spLocks noGrp="1"/>
          </p:cNvSpPr>
          <p:nvPr>
            <p:ph type="title"/>
          </p:nvPr>
        </p:nvSpPr>
        <p:spPr>
          <a:xfrm>
            <a:off x="2590800" y="902674"/>
            <a:ext cx="3757749" cy="857250"/>
          </a:xfrm>
          <a:noFill/>
        </p:spPr>
        <p:txBody>
          <a:bodyPr>
            <a:normAutofit/>
          </a:bodyPr>
          <a:lstStyle/>
          <a:p>
            <a:r>
              <a:rPr lang="en-US" sz="3600" b="1" dirty="0">
                <a:latin typeface="+mn-lt"/>
              </a:rPr>
              <a:t>Field Action</a:t>
            </a:r>
          </a:p>
        </p:txBody>
      </p:sp>
    </p:spTree>
    <p:extLst>
      <p:ext uri="{BB962C8B-B14F-4D97-AF65-F5344CB8AC3E}">
        <p14:creationId xmlns:p14="http://schemas.microsoft.com/office/powerpoint/2010/main" val="3313445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B443F8-C41C-4821-9097-961562B16D1F}"/>
              </a:ext>
            </a:extLst>
          </p:cNvPr>
          <p:cNvSpPr>
            <a:spLocks noGrp="1"/>
          </p:cNvSpPr>
          <p:nvPr>
            <p:ph type="title"/>
          </p:nvPr>
        </p:nvSpPr>
        <p:spPr>
          <a:xfrm>
            <a:off x="4381500" y="205979"/>
            <a:ext cx="4305300" cy="857250"/>
          </a:xfrm>
        </p:spPr>
        <p:txBody>
          <a:bodyPr>
            <a:normAutofit/>
          </a:bodyPr>
          <a:lstStyle/>
          <a:p>
            <a:r>
              <a:rPr lang="en-US" sz="3600" b="1" dirty="0">
                <a:latin typeface="+mn-lt"/>
              </a:rPr>
              <a:t>Datasheets</a:t>
            </a:r>
          </a:p>
        </p:txBody>
      </p:sp>
      <p:sp>
        <p:nvSpPr>
          <p:cNvPr id="8" name="Content Placeholder 7">
            <a:extLst>
              <a:ext uri="{FF2B5EF4-FFF2-40B4-BE49-F238E27FC236}">
                <a16:creationId xmlns:a16="http://schemas.microsoft.com/office/drawing/2014/main" id="{FE39F1D8-6A10-4AB2-8E20-20C6E6A60428}"/>
              </a:ext>
            </a:extLst>
          </p:cNvPr>
          <p:cNvSpPr>
            <a:spLocks noGrp="1"/>
          </p:cNvSpPr>
          <p:nvPr>
            <p:ph sz="half" idx="1"/>
          </p:nvPr>
        </p:nvSpPr>
        <p:spPr/>
        <p:txBody>
          <a:bodyPr/>
          <a:lstStyle/>
          <a:p>
            <a:endParaRPr lang="en-US"/>
          </a:p>
        </p:txBody>
      </p:sp>
      <p:sp>
        <p:nvSpPr>
          <p:cNvPr id="9" name="Content Placeholder 8">
            <a:extLst>
              <a:ext uri="{FF2B5EF4-FFF2-40B4-BE49-F238E27FC236}">
                <a16:creationId xmlns:a16="http://schemas.microsoft.com/office/drawing/2014/main" id="{316E14A3-B41F-47F1-A33C-535C0BACAB06}"/>
              </a:ext>
            </a:extLst>
          </p:cNvPr>
          <p:cNvSpPr>
            <a:spLocks noGrp="1"/>
          </p:cNvSpPr>
          <p:nvPr>
            <p:ph sz="half" idx="2"/>
          </p:nvPr>
        </p:nvSpPr>
        <p:spPr/>
        <p:txBody>
          <a:bodyPr/>
          <a:lstStyle/>
          <a:p>
            <a:r>
              <a:rPr lang="en-US" dirty="0">
                <a:latin typeface="Arial" panose="020B0604020202020204" pitchFamily="34" charset="0"/>
                <a:cs typeface="Arial" panose="020B0604020202020204" pitchFamily="34" charset="0"/>
              </a:rPr>
              <a:t>Datasheets are the current way to access the NSRS</a:t>
            </a:r>
          </a:p>
          <a:p>
            <a:r>
              <a:rPr lang="en-US" dirty="0">
                <a:latin typeface="Arial" panose="020B0604020202020204" pitchFamily="34" charset="0"/>
                <a:cs typeface="Arial" panose="020B0604020202020204" pitchFamily="34" charset="0"/>
              </a:rPr>
              <a:t>Give information about passive marks, including coordinates</a:t>
            </a:r>
          </a:p>
        </p:txBody>
      </p:sp>
      <p:pic>
        <p:nvPicPr>
          <p:cNvPr id="2" name="Picture 1" descr="Image of an NGS datasheet">
            <a:extLst>
              <a:ext uri="{FF2B5EF4-FFF2-40B4-BE49-F238E27FC236}">
                <a16:creationId xmlns:a16="http://schemas.microsoft.com/office/drawing/2014/main" id="{4FCFBF1F-D04D-4798-B1B7-429F1FEFABCC}"/>
              </a:ext>
            </a:extLst>
          </p:cNvPr>
          <p:cNvPicPr>
            <a:picLocks noChangeAspect="1"/>
          </p:cNvPicPr>
          <p:nvPr/>
        </p:nvPicPr>
        <p:blipFill>
          <a:blip r:embed="rId2"/>
          <a:stretch>
            <a:fillRect/>
          </a:stretch>
        </p:blipFill>
        <p:spPr>
          <a:xfrm>
            <a:off x="395586" y="0"/>
            <a:ext cx="3985914" cy="5143500"/>
          </a:xfrm>
          <a:prstGeom prst="rect">
            <a:avLst/>
          </a:prstGeom>
        </p:spPr>
      </p:pic>
      <p:sp>
        <p:nvSpPr>
          <p:cNvPr id="3" name="Date Placeholder 2">
            <a:extLst>
              <a:ext uri="{FF2B5EF4-FFF2-40B4-BE49-F238E27FC236}">
                <a16:creationId xmlns:a16="http://schemas.microsoft.com/office/drawing/2014/main" id="{2195ED75-B899-4519-9F53-1BFB2C4F2691}"/>
              </a:ext>
            </a:extLst>
          </p:cNvPr>
          <p:cNvSpPr>
            <a:spLocks noGrp="1"/>
          </p:cNvSpPr>
          <p:nvPr>
            <p:ph type="dt" sz="half" idx="10"/>
          </p:nvPr>
        </p:nvSpPr>
        <p:spPr/>
        <p:txBody>
          <a:bodyPr/>
          <a:lstStyle/>
          <a:p>
            <a:r>
              <a:rPr lang="en-US"/>
              <a:t>02/24/2023</a:t>
            </a:r>
          </a:p>
        </p:txBody>
      </p:sp>
      <p:sp>
        <p:nvSpPr>
          <p:cNvPr id="4" name="Footer Placeholder 3">
            <a:extLst>
              <a:ext uri="{FF2B5EF4-FFF2-40B4-BE49-F238E27FC236}">
                <a16:creationId xmlns:a16="http://schemas.microsoft.com/office/drawing/2014/main" id="{423FF528-AA42-4901-B767-6C3DE78DA423}"/>
              </a:ext>
            </a:extLst>
          </p:cNvPr>
          <p:cNvSpPr>
            <a:spLocks noGrp="1"/>
          </p:cNvSpPr>
          <p:nvPr>
            <p:ph type="ftr" sz="quarter" idx="11"/>
          </p:nvPr>
        </p:nvSpPr>
        <p:spPr/>
        <p:txBody>
          <a:bodyPr/>
          <a:lstStyle/>
          <a:p>
            <a:r>
              <a:rPr lang="fr-FR"/>
              <a:t>MSPS 2023 Convention</a:t>
            </a:r>
            <a:endParaRPr lang="en-US"/>
          </a:p>
        </p:txBody>
      </p:sp>
      <p:sp>
        <p:nvSpPr>
          <p:cNvPr id="5" name="Slide Number Placeholder 4">
            <a:extLst>
              <a:ext uri="{FF2B5EF4-FFF2-40B4-BE49-F238E27FC236}">
                <a16:creationId xmlns:a16="http://schemas.microsoft.com/office/drawing/2014/main" id="{B206CFC9-E048-496F-B1F8-615C5CB1B7AA}"/>
              </a:ext>
            </a:extLst>
          </p:cNvPr>
          <p:cNvSpPr>
            <a:spLocks noGrp="1"/>
          </p:cNvSpPr>
          <p:nvPr>
            <p:ph type="sldNum" sz="quarter" idx="12"/>
          </p:nvPr>
        </p:nvSpPr>
        <p:spPr/>
        <p:txBody>
          <a:bodyPr/>
          <a:lstStyle/>
          <a:p>
            <a:fld id="{D3D538F9-49A3-B84F-B36B-A7030CDE5D5B}" type="slidenum">
              <a:rPr lang="en-US" smtClean="0"/>
              <a:t>30</a:t>
            </a:fld>
            <a:endParaRPr lang="en-US"/>
          </a:p>
        </p:txBody>
      </p:sp>
    </p:spTree>
    <p:extLst>
      <p:ext uri="{BB962C8B-B14F-4D97-AF65-F5344CB8AC3E}">
        <p14:creationId xmlns:p14="http://schemas.microsoft.com/office/powerpoint/2010/main" val="3116583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31FC-B279-4F58-B503-F189A26B1C3C}"/>
              </a:ext>
            </a:extLst>
          </p:cNvPr>
          <p:cNvSpPr>
            <a:spLocks noGrp="1"/>
          </p:cNvSpPr>
          <p:nvPr>
            <p:ph type="title"/>
          </p:nvPr>
        </p:nvSpPr>
        <p:spPr/>
        <p:txBody>
          <a:bodyPr>
            <a:normAutofit/>
          </a:bodyPr>
          <a:lstStyle/>
          <a:p>
            <a:r>
              <a:rPr lang="en-US" sz="3200" b="1" dirty="0">
                <a:latin typeface="+mn-lt"/>
              </a:rPr>
              <a:t>The Data in the Datasheet</a:t>
            </a:r>
          </a:p>
        </p:txBody>
      </p:sp>
      <p:sp>
        <p:nvSpPr>
          <p:cNvPr id="5" name="Text Placeholder 4">
            <a:extLst>
              <a:ext uri="{FF2B5EF4-FFF2-40B4-BE49-F238E27FC236}">
                <a16:creationId xmlns:a16="http://schemas.microsoft.com/office/drawing/2014/main" id="{C3539CBD-10B2-4705-9726-2372F60677F2}"/>
              </a:ext>
            </a:extLst>
          </p:cNvPr>
          <p:cNvSpPr>
            <a:spLocks noGrp="1"/>
          </p:cNvSpPr>
          <p:nvPr>
            <p:ph type="body" idx="1"/>
          </p:nvPr>
        </p:nvSpPr>
        <p:spPr>
          <a:xfrm rot="16200000">
            <a:off x="7484253" y="1341729"/>
            <a:ext cx="2405094" cy="479822"/>
          </a:xfrm>
        </p:spPr>
        <p:txBody>
          <a:bodyPr>
            <a:normAutofit/>
          </a:bodyPr>
          <a:lstStyle/>
          <a:p>
            <a:r>
              <a:rPr lang="en-US" sz="2000" dirty="0">
                <a:latin typeface="+mn-lt"/>
              </a:rPr>
              <a:t>In ASCII format</a:t>
            </a:r>
          </a:p>
        </p:txBody>
      </p:sp>
      <p:sp>
        <p:nvSpPr>
          <p:cNvPr id="3" name="Content Placeholder 2">
            <a:extLst>
              <a:ext uri="{FF2B5EF4-FFF2-40B4-BE49-F238E27FC236}">
                <a16:creationId xmlns:a16="http://schemas.microsoft.com/office/drawing/2014/main" id="{9A6B2965-646E-4B90-A03A-52D6BC53B07A}"/>
              </a:ext>
            </a:extLst>
          </p:cNvPr>
          <p:cNvSpPr>
            <a:spLocks noGrp="1"/>
          </p:cNvSpPr>
          <p:nvPr>
            <p:ph sz="half" idx="2"/>
          </p:nvPr>
        </p:nvSpPr>
        <p:spPr>
          <a:xfrm>
            <a:off x="2846189" y="921449"/>
            <a:ext cx="5698671" cy="1615509"/>
          </a:xfrm>
          <a:ln>
            <a:solidFill>
              <a:schemeClr val="tx1"/>
            </a:solidFill>
          </a:ln>
        </p:spPr>
        <p:txBody>
          <a:bodyPr>
            <a:normAutofit fontScale="77500" lnSpcReduction="20000"/>
          </a:bodyPr>
          <a:lstStyle/>
          <a:p>
            <a:pPr marL="0" lvl="0" indent="0">
              <a:spcBef>
                <a:spcPts val="0"/>
              </a:spcBef>
              <a:buNone/>
            </a:pPr>
            <a:r>
              <a:rPr lang="en-US" sz="1100" dirty="0">
                <a:solidFill>
                  <a:srgbClr val="000000"/>
                </a:solidFill>
                <a:latin typeface="Courier New"/>
                <a:ea typeface="Courier New"/>
                <a:cs typeface="Courier New"/>
                <a:sym typeface="Courier New"/>
              </a:rPr>
              <a:t>Starting Datasheet Retrieval...</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1        National Geodetic Survey,   Retrieval Date = JULY  1, 2022</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HT_MOD      -  This is a Height Modernization Survey Station.</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PACS        -  This is a Primary Airport Control Station.</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DESIGNATION -  AZC A</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PID         -  AC6803</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STATE/COUNTY-  AZ/MOHAVE</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COUNTRY     -  US</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USGS QUAD   -  LOST SPRING MOUNTAIN EAST (2018)</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a:t>
            </a:r>
            <a:endParaRPr lang="en-US" sz="1800" dirty="0">
              <a:solidFill>
                <a:prstClr val="black"/>
              </a:solidFill>
              <a:latin typeface="Arial" panose="020B0604020202020204"/>
            </a:endParaRPr>
          </a:p>
          <a:p>
            <a:pPr marL="0" lvl="0" indent="0">
              <a:spcBef>
                <a:spcPts val="0"/>
              </a:spcBef>
              <a:buNone/>
            </a:pPr>
            <a:r>
              <a:rPr lang="en-US" b="1" dirty="0">
                <a:solidFill>
                  <a:srgbClr val="FF0000"/>
                </a:solidFill>
                <a:latin typeface="Arial"/>
                <a:ea typeface="Arial"/>
                <a:cs typeface="Arial"/>
                <a:sym typeface="Arial"/>
              </a:rPr>
              <a:t>…</a:t>
            </a:r>
          </a:p>
          <a:p>
            <a:endParaRPr lang="en-US" dirty="0"/>
          </a:p>
        </p:txBody>
      </p:sp>
      <p:sp>
        <p:nvSpPr>
          <p:cNvPr id="6" name="Text Placeholder 5">
            <a:extLst>
              <a:ext uri="{FF2B5EF4-FFF2-40B4-BE49-F238E27FC236}">
                <a16:creationId xmlns:a16="http://schemas.microsoft.com/office/drawing/2014/main" id="{E5764772-D4A9-4646-B896-9AFB328E1A20}"/>
              </a:ext>
            </a:extLst>
          </p:cNvPr>
          <p:cNvSpPr>
            <a:spLocks noGrp="1"/>
          </p:cNvSpPr>
          <p:nvPr>
            <p:ph type="body" sz="quarter" idx="3"/>
          </p:nvPr>
        </p:nvSpPr>
        <p:spPr>
          <a:xfrm rot="16200000">
            <a:off x="-582612" y="3403014"/>
            <a:ext cx="2079625" cy="479822"/>
          </a:xfrm>
        </p:spPr>
        <p:txBody>
          <a:bodyPr>
            <a:normAutofit/>
          </a:bodyPr>
          <a:lstStyle/>
          <a:p>
            <a:r>
              <a:rPr lang="en-US" sz="2000" dirty="0">
                <a:latin typeface="+mn-lt"/>
              </a:rPr>
              <a:t>In JSON format</a:t>
            </a:r>
          </a:p>
        </p:txBody>
      </p:sp>
      <p:sp>
        <p:nvSpPr>
          <p:cNvPr id="4" name="Content Placeholder 3">
            <a:extLst>
              <a:ext uri="{FF2B5EF4-FFF2-40B4-BE49-F238E27FC236}">
                <a16:creationId xmlns:a16="http://schemas.microsoft.com/office/drawing/2014/main" id="{53381D13-3DB3-430D-A977-F630BB2F4DEF}"/>
              </a:ext>
            </a:extLst>
          </p:cNvPr>
          <p:cNvSpPr>
            <a:spLocks noGrp="1"/>
          </p:cNvSpPr>
          <p:nvPr>
            <p:ph sz="quarter" idx="4"/>
          </p:nvPr>
        </p:nvSpPr>
        <p:spPr>
          <a:xfrm>
            <a:off x="697112" y="2536958"/>
            <a:ext cx="6092144" cy="2390693"/>
          </a:xfrm>
          <a:ln>
            <a:solidFill>
              <a:schemeClr val="tx1"/>
            </a:solidFill>
          </a:ln>
        </p:spPr>
        <p:txBody>
          <a:bodyPr>
            <a:normAutofit fontScale="77500" lnSpcReduction="20000"/>
          </a:bodyPr>
          <a:lstStyle/>
          <a:p>
            <a:pPr marL="0" lvl="0" indent="0">
              <a:spcBef>
                <a:spcPts val="0"/>
              </a:spcBef>
              <a:buNone/>
            </a:pPr>
            <a:r>
              <a:rPr lang="en-US" sz="1050" b="1" dirty="0">
                <a:solidFill>
                  <a:srgbClr val="000000"/>
                </a:solidFill>
                <a:latin typeface="Courier New"/>
                <a:ea typeface="Courier New"/>
                <a:cs typeface="Courier New"/>
                <a:sym typeface="Courier New"/>
              </a:rPr>
              <a:t>{"datasheet":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datasheetHeading</a:t>
            </a:r>
            <a:r>
              <a:rPr lang="en-US" sz="1050" b="1" dirty="0">
                <a:solidFill>
                  <a:srgbClr val="000000"/>
                </a:solidFill>
                <a:latin typeface="Courier New"/>
                <a:ea typeface="Courier New"/>
                <a:cs typeface="Courier New"/>
                <a:sym typeface="Courier New"/>
              </a:rPr>
              <a:t>":"National Geodetic Survey",</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datasheetRetrievalDate</a:t>
            </a:r>
            <a:r>
              <a:rPr lang="en-US" sz="1050" b="1" dirty="0">
                <a:solidFill>
                  <a:srgbClr val="000000"/>
                </a:solidFill>
                <a:latin typeface="Courier New"/>
                <a:ea typeface="Courier New"/>
                <a:cs typeface="Courier New"/>
                <a:sym typeface="Courier New"/>
              </a:rPr>
              <a:t>":"JULY  1, 2022",</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htMod</a:t>
            </a:r>
            <a:r>
              <a:rPr lang="en-US" sz="1050" b="1" dirty="0">
                <a:solidFill>
                  <a:srgbClr val="000000"/>
                </a:solidFill>
                <a:latin typeface="Courier New"/>
                <a:ea typeface="Courier New"/>
                <a:cs typeface="Courier New"/>
                <a:sym typeface="Courier New"/>
              </a:rPr>
              <a:t>":"This is a Height Modernization Survey Station.",</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pacs</a:t>
            </a:r>
            <a:r>
              <a:rPr lang="en-US" sz="1050" b="1" dirty="0">
                <a:solidFill>
                  <a:srgbClr val="000000"/>
                </a:solidFill>
                <a:latin typeface="Courier New"/>
                <a:ea typeface="Courier New"/>
                <a:cs typeface="Courier New"/>
                <a:sym typeface="Courier New"/>
              </a:rPr>
              <a:t>":"This is a Primary Airport Control Station.",</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determinedProjects</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{"project":"GPS1154"},{"project":"GPS2300"},{"project":"GPS2507"},{"project":"GPS280"},</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{"project":"GPS2846"}</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observedProjects</a:t>
            </a:r>
            <a:r>
              <a:rPr lang="en-US" sz="1050" b="1" dirty="0">
                <a:solidFill>
                  <a:srgbClr val="000000"/>
                </a:solidFill>
                <a:latin typeface="Courier New"/>
                <a:ea typeface="Courier New"/>
                <a:cs typeface="Courier New"/>
                <a:sym typeface="Courier New"/>
              </a:rPr>
              <a:t>":[{"project":"GPS1154"},{"project":"GPS1195/11"},{"project":"GPS2507"}],</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occupiedProjects</a:t>
            </a:r>
            <a:r>
              <a:rPr lang="en-US" sz="1050" b="1" dirty="0">
                <a:solidFill>
                  <a:srgbClr val="000000"/>
                </a:solidFill>
                <a:latin typeface="Courier New"/>
                <a:ea typeface="Courier New"/>
                <a:cs typeface="Courier New"/>
                <a:sym typeface="Courier New"/>
              </a:rPr>
              <a:t>":[{"project":"GPS1154"},{"project":"GPS1195/11"}],</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designation":"AZC</a:t>
            </a:r>
            <a:r>
              <a:rPr lang="en-US" sz="1050" b="1" dirty="0">
                <a:solidFill>
                  <a:srgbClr val="000000"/>
                </a:solidFill>
                <a:latin typeface="Courier New"/>
                <a:ea typeface="Courier New"/>
                <a:cs typeface="Courier New"/>
                <a:sym typeface="Courier New"/>
              </a:rPr>
              <a:t> A",</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"pid":"AC6803",</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state":"AZ</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county":"MOHAVE</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country":"US</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quad":"LOST</a:t>
            </a:r>
            <a:r>
              <a:rPr lang="en-US" sz="1050" b="1" dirty="0">
                <a:solidFill>
                  <a:srgbClr val="000000"/>
                </a:solidFill>
                <a:latin typeface="Courier New"/>
                <a:ea typeface="Courier New"/>
                <a:cs typeface="Courier New"/>
                <a:sym typeface="Courier New"/>
              </a:rPr>
              <a:t> SPRING MOUNTAIN EAST (2018)",</a:t>
            </a:r>
            <a:endParaRPr lang="en-US" sz="1800" dirty="0">
              <a:solidFill>
                <a:prstClr val="black"/>
              </a:solidFill>
              <a:latin typeface="Arial" panose="020B0604020202020204"/>
            </a:endParaRPr>
          </a:p>
          <a:p>
            <a:pPr marL="0" lvl="0" indent="0">
              <a:spcBef>
                <a:spcPts val="0"/>
              </a:spcBef>
              <a:buNone/>
            </a:pPr>
            <a:r>
              <a:rPr lang="en-US" b="1" dirty="0">
                <a:solidFill>
                  <a:srgbClr val="FF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a:t>
            </a:r>
          </a:p>
        </p:txBody>
      </p:sp>
      <p:sp>
        <p:nvSpPr>
          <p:cNvPr id="7" name="Date Placeholder 6">
            <a:extLst>
              <a:ext uri="{FF2B5EF4-FFF2-40B4-BE49-F238E27FC236}">
                <a16:creationId xmlns:a16="http://schemas.microsoft.com/office/drawing/2014/main" id="{5A3FB3DA-9169-4C28-B8B5-C792459CB79F}"/>
              </a:ext>
            </a:extLst>
          </p:cNvPr>
          <p:cNvSpPr>
            <a:spLocks noGrp="1"/>
          </p:cNvSpPr>
          <p:nvPr>
            <p:ph type="dt" sz="half" idx="10"/>
          </p:nvPr>
        </p:nvSpPr>
        <p:spPr/>
        <p:txBody>
          <a:bodyPr/>
          <a:lstStyle/>
          <a:p>
            <a:r>
              <a:rPr lang="en-US"/>
              <a:t>02/24/2023</a:t>
            </a:r>
          </a:p>
        </p:txBody>
      </p:sp>
      <p:sp>
        <p:nvSpPr>
          <p:cNvPr id="8" name="Footer Placeholder 7">
            <a:extLst>
              <a:ext uri="{FF2B5EF4-FFF2-40B4-BE49-F238E27FC236}">
                <a16:creationId xmlns:a16="http://schemas.microsoft.com/office/drawing/2014/main" id="{688FDD9B-35FC-48D6-8554-D95C4C83D220}"/>
              </a:ext>
            </a:extLst>
          </p:cNvPr>
          <p:cNvSpPr>
            <a:spLocks noGrp="1"/>
          </p:cNvSpPr>
          <p:nvPr>
            <p:ph type="ftr" sz="quarter" idx="11"/>
          </p:nvPr>
        </p:nvSpPr>
        <p:spPr/>
        <p:txBody>
          <a:bodyPr/>
          <a:lstStyle/>
          <a:p>
            <a:r>
              <a:rPr lang="fr-FR"/>
              <a:t>MSPS 2023 Convention</a:t>
            </a:r>
            <a:endParaRPr lang="en-US"/>
          </a:p>
        </p:txBody>
      </p:sp>
      <p:sp>
        <p:nvSpPr>
          <p:cNvPr id="9" name="Slide Number Placeholder 8">
            <a:extLst>
              <a:ext uri="{FF2B5EF4-FFF2-40B4-BE49-F238E27FC236}">
                <a16:creationId xmlns:a16="http://schemas.microsoft.com/office/drawing/2014/main" id="{8824C889-0C3C-4E1A-8E26-3D184501D5BD}"/>
              </a:ext>
            </a:extLst>
          </p:cNvPr>
          <p:cNvSpPr>
            <a:spLocks noGrp="1"/>
          </p:cNvSpPr>
          <p:nvPr>
            <p:ph type="sldNum" sz="quarter" idx="12"/>
          </p:nvPr>
        </p:nvSpPr>
        <p:spPr/>
        <p:txBody>
          <a:bodyPr/>
          <a:lstStyle/>
          <a:p>
            <a:fld id="{D3D538F9-49A3-B84F-B36B-A7030CDE5D5B}" type="slidenum">
              <a:rPr lang="en-US" smtClean="0"/>
              <a:t>31</a:t>
            </a:fld>
            <a:endParaRPr lang="en-US"/>
          </a:p>
        </p:txBody>
      </p:sp>
    </p:spTree>
    <p:extLst>
      <p:ext uri="{BB962C8B-B14F-4D97-AF65-F5344CB8AC3E}">
        <p14:creationId xmlns:p14="http://schemas.microsoft.com/office/powerpoint/2010/main" val="2380870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B2-1A6E-4067-BDF1-F83199FEE5D3}"/>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Beta Passive Marks page</a:t>
            </a:r>
          </a:p>
        </p:txBody>
      </p:sp>
      <p:sp>
        <p:nvSpPr>
          <p:cNvPr id="9" name="Content Placeholder 8">
            <a:extLst>
              <a:ext uri="{FF2B5EF4-FFF2-40B4-BE49-F238E27FC236}">
                <a16:creationId xmlns:a16="http://schemas.microsoft.com/office/drawing/2014/main" id="{0883D571-53C8-4CA5-82D5-F8D4C89EAC3B}"/>
              </a:ext>
            </a:extLst>
          </p:cNvPr>
          <p:cNvSpPr>
            <a:spLocks noGrp="1"/>
          </p:cNvSpPr>
          <p:nvPr>
            <p:ph sz="half" idx="1"/>
          </p:nvPr>
        </p:nvSpPr>
        <p:spPr>
          <a:xfrm>
            <a:off x="457200" y="1200151"/>
            <a:ext cx="3494601" cy="3394472"/>
          </a:xfrm>
        </p:spPr>
        <p:txBody>
          <a:bodyPr/>
          <a:lstStyle/>
          <a:p>
            <a:r>
              <a:rPr lang="en-US" dirty="0">
                <a:latin typeface="Arial" panose="020B0604020202020204" pitchFamily="34" charset="0"/>
                <a:cs typeface="Arial" panose="020B0604020202020204" pitchFamily="34" charset="0"/>
              </a:rPr>
              <a:t>Easier to read</a:t>
            </a:r>
          </a:p>
          <a:p>
            <a:r>
              <a:rPr lang="en-US" dirty="0">
                <a:latin typeface="Arial" panose="020B0604020202020204" pitchFamily="34" charset="0"/>
                <a:cs typeface="Arial" panose="020B0604020202020204" pitchFamily="34" charset="0"/>
              </a:rPr>
              <a:t>Includes geospatial information</a:t>
            </a:r>
          </a:p>
          <a:p>
            <a:r>
              <a:rPr lang="en-US" dirty="0">
                <a:latin typeface="Arial" panose="020B0604020202020204" pitchFamily="34" charset="0"/>
                <a:cs typeface="Arial" panose="020B0604020202020204" pitchFamily="34" charset="0"/>
              </a:rPr>
              <a:t>A preview of the future data delivery system</a:t>
            </a:r>
          </a:p>
        </p:txBody>
      </p:sp>
      <p:sp>
        <p:nvSpPr>
          <p:cNvPr id="10" name="Content Placeholder 9">
            <a:extLst>
              <a:ext uri="{FF2B5EF4-FFF2-40B4-BE49-F238E27FC236}">
                <a16:creationId xmlns:a16="http://schemas.microsoft.com/office/drawing/2014/main" id="{3FE94E00-FD31-4679-9F7C-96BAD8F9C061}"/>
              </a:ext>
            </a:extLst>
          </p:cNvPr>
          <p:cNvSpPr>
            <a:spLocks noGrp="1"/>
          </p:cNvSpPr>
          <p:nvPr>
            <p:ph sz="half" idx="2"/>
          </p:nvPr>
        </p:nvSpPr>
        <p:spPr/>
        <p:txBody>
          <a:bodyPr/>
          <a:lstStyle/>
          <a:p>
            <a:endParaRPr lang="en-US"/>
          </a:p>
        </p:txBody>
      </p:sp>
      <p:sp>
        <p:nvSpPr>
          <p:cNvPr id="7" name="Rectangle 6">
            <a:extLst>
              <a:ext uri="{FF2B5EF4-FFF2-40B4-BE49-F238E27FC236}">
                <a16:creationId xmlns:a16="http://schemas.microsoft.com/office/drawing/2014/main" id="{2E01940C-2A29-461D-84D0-8FEA4E32447B}"/>
              </a:ext>
            </a:extLst>
          </p:cNvPr>
          <p:cNvSpPr/>
          <p:nvPr/>
        </p:nvSpPr>
        <p:spPr>
          <a:xfrm>
            <a:off x="1276927" y="4397931"/>
            <a:ext cx="6590145" cy="369332"/>
          </a:xfrm>
          <a:prstGeom prst="rect">
            <a:avLst/>
          </a:prstGeom>
        </p:spPr>
        <p:txBody>
          <a:bodyPr wrap="square">
            <a:spAutoFit/>
          </a:bodyPr>
          <a:lstStyle/>
          <a:p>
            <a:r>
              <a:rPr lang="en-US" dirty="0"/>
              <a:t>https://beta.ngs.noaa.gov/datasheets/passive-marks/index.html</a:t>
            </a:r>
          </a:p>
        </p:txBody>
      </p:sp>
      <p:pic>
        <p:nvPicPr>
          <p:cNvPr id="8" name="Picture 7" descr="Screenshot of NGS Passive Marks page">
            <a:extLst>
              <a:ext uri="{FF2B5EF4-FFF2-40B4-BE49-F238E27FC236}">
                <a16:creationId xmlns:a16="http://schemas.microsoft.com/office/drawing/2014/main" id="{4E22149B-4100-4334-A7DE-B56A486FB471}"/>
              </a:ext>
            </a:extLst>
          </p:cNvPr>
          <p:cNvPicPr>
            <a:picLocks noChangeAspect="1"/>
          </p:cNvPicPr>
          <p:nvPr/>
        </p:nvPicPr>
        <p:blipFill>
          <a:blip r:embed="rId3"/>
          <a:stretch>
            <a:fillRect/>
          </a:stretch>
        </p:blipFill>
        <p:spPr>
          <a:xfrm>
            <a:off x="3951801" y="1235869"/>
            <a:ext cx="5202798" cy="3162062"/>
          </a:xfrm>
          <a:prstGeom prst="rect">
            <a:avLst/>
          </a:prstGeom>
        </p:spPr>
      </p:pic>
      <p:sp>
        <p:nvSpPr>
          <p:cNvPr id="3" name="Date Placeholder 2">
            <a:extLst>
              <a:ext uri="{FF2B5EF4-FFF2-40B4-BE49-F238E27FC236}">
                <a16:creationId xmlns:a16="http://schemas.microsoft.com/office/drawing/2014/main" id="{E665614F-2737-4DDF-8295-E825611F59CD}"/>
              </a:ext>
            </a:extLst>
          </p:cNvPr>
          <p:cNvSpPr>
            <a:spLocks noGrp="1"/>
          </p:cNvSpPr>
          <p:nvPr>
            <p:ph type="dt" sz="half" idx="10"/>
          </p:nvPr>
        </p:nvSpPr>
        <p:spPr/>
        <p:txBody>
          <a:bodyPr/>
          <a:lstStyle/>
          <a:p>
            <a:r>
              <a:rPr lang="en-US"/>
              <a:t>02/24/2023</a:t>
            </a:r>
          </a:p>
        </p:txBody>
      </p:sp>
      <p:sp>
        <p:nvSpPr>
          <p:cNvPr id="4" name="Footer Placeholder 3">
            <a:extLst>
              <a:ext uri="{FF2B5EF4-FFF2-40B4-BE49-F238E27FC236}">
                <a16:creationId xmlns:a16="http://schemas.microsoft.com/office/drawing/2014/main" id="{F9328BB3-6F4C-4C84-83AC-CF72CF393B5F}"/>
              </a:ext>
            </a:extLst>
          </p:cNvPr>
          <p:cNvSpPr>
            <a:spLocks noGrp="1"/>
          </p:cNvSpPr>
          <p:nvPr>
            <p:ph type="ftr" sz="quarter" idx="11"/>
          </p:nvPr>
        </p:nvSpPr>
        <p:spPr/>
        <p:txBody>
          <a:bodyPr/>
          <a:lstStyle/>
          <a:p>
            <a:r>
              <a:rPr lang="fr-FR"/>
              <a:t>MSPS 2023 Convention</a:t>
            </a:r>
            <a:endParaRPr lang="en-US"/>
          </a:p>
        </p:txBody>
      </p:sp>
      <p:sp>
        <p:nvSpPr>
          <p:cNvPr id="5" name="Slide Number Placeholder 4">
            <a:extLst>
              <a:ext uri="{FF2B5EF4-FFF2-40B4-BE49-F238E27FC236}">
                <a16:creationId xmlns:a16="http://schemas.microsoft.com/office/drawing/2014/main" id="{C62F844D-B4E0-41AA-AD17-905D3077F703}"/>
              </a:ext>
            </a:extLst>
          </p:cNvPr>
          <p:cNvSpPr>
            <a:spLocks noGrp="1"/>
          </p:cNvSpPr>
          <p:nvPr>
            <p:ph type="sldNum" sz="quarter" idx="12"/>
          </p:nvPr>
        </p:nvSpPr>
        <p:spPr/>
        <p:txBody>
          <a:bodyPr/>
          <a:lstStyle/>
          <a:p>
            <a:fld id="{D3D538F9-49A3-B84F-B36B-A7030CDE5D5B}" type="slidenum">
              <a:rPr lang="en-US" smtClean="0"/>
              <a:t>32</a:t>
            </a:fld>
            <a:endParaRPr lang="en-US"/>
          </a:p>
        </p:txBody>
      </p:sp>
    </p:spTree>
    <p:extLst>
      <p:ext uri="{BB962C8B-B14F-4D97-AF65-F5344CB8AC3E}">
        <p14:creationId xmlns:p14="http://schemas.microsoft.com/office/powerpoint/2010/main" val="1208106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shots of NGS beta passive marks page">
            <a:extLst>
              <a:ext uri="{FF2B5EF4-FFF2-40B4-BE49-F238E27FC236}">
                <a16:creationId xmlns:a16="http://schemas.microsoft.com/office/drawing/2014/main" id="{B6F11688-58B3-46FE-9E33-4EC9BD2F80F8}"/>
              </a:ext>
            </a:extLst>
          </p:cNvPr>
          <p:cNvPicPr>
            <a:picLocks noChangeAspect="1"/>
          </p:cNvPicPr>
          <p:nvPr/>
        </p:nvPicPr>
        <p:blipFill>
          <a:blip r:embed="rId2"/>
          <a:stretch>
            <a:fillRect/>
          </a:stretch>
        </p:blipFill>
        <p:spPr>
          <a:xfrm>
            <a:off x="0" y="987200"/>
            <a:ext cx="4679340" cy="4156300"/>
          </a:xfrm>
          <a:prstGeom prst="rect">
            <a:avLst/>
          </a:prstGeom>
        </p:spPr>
      </p:pic>
      <p:sp>
        <p:nvSpPr>
          <p:cNvPr id="2" name="Title 1">
            <a:extLst>
              <a:ext uri="{FF2B5EF4-FFF2-40B4-BE49-F238E27FC236}">
                <a16:creationId xmlns:a16="http://schemas.microsoft.com/office/drawing/2014/main" id="{D43EED8E-4BF9-4924-9BC8-2FE22A14E9F0}"/>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Beta Passive Marks page</a:t>
            </a:r>
          </a:p>
        </p:txBody>
      </p:sp>
      <p:sp>
        <p:nvSpPr>
          <p:cNvPr id="4" name="Content Placeholder 3">
            <a:extLst>
              <a:ext uri="{FF2B5EF4-FFF2-40B4-BE49-F238E27FC236}">
                <a16:creationId xmlns:a16="http://schemas.microsoft.com/office/drawing/2014/main" id="{4651E15D-EC13-4C29-B802-1F84AE954E76}"/>
              </a:ext>
            </a:extLst>
          </p:cNvPr>
          <p:cNvSpPr>
            <a:spLocks noGrp="1"/>
          </p:cNvSpPr>
          <p:nvPr>
            <p:ph sz="half" idx="2"/>
          </p:nvPr>
        </p:nvSpPr>
        <p:spPr/>
        <p:txBody>
          <a:bodyPr/>
          <a:lstStyle/>
          <a:p>
            <a:endParaRPr lang="en-US"/>
          </a:p>
        </p:txBody>
      </p:sp>
      <p:cxnSp>
        <p:nvCxnSpPr>
          <p:cNvPr id="11" name="Straight Arrow Connector 10" descr="Red arrow">
            <a:extLst>
              <a:ext uri="{FF2B5EF4-FFF2-40B4-BE49-F238E27FC236}">
                <a16:creationId xmlns:a16="http://schemas.microsoft.com/office/drawing/2014/main" id="{4612E72A-6B90-4FB7-B475-9FF510AC2F53}"/>
              </a:ext>
            </a:extLst>
          </p:cNvPr>
          <p:cNvCxnSpPr/>
          <p:nvPr/>
        </p:nvCxnSpPr>
        <p:spPr>
          <a:xfrm flipH="1">
            <a:off x="1894114" y="1087709"/>
            <a:ext cx="2873829" cy="1926079"/>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3" name="Picture 12" descr="Screenshots of NGS beta passive marks page">
            <a:extLst>
              <a:ext uri="{FF2B5EF4-FFF2-40B4-BE49-F238E27FC236}">
                <a16:creationId xmlns:a16="http://schemas.microsoft.com/office/drawing/2014/main" id="{39175C3A-B18D-47C8-9282-7C4CB8634A0D}"/>
              </a:ext>
            </a:extLst>
          </p:cNvPr>
          <p:cNvPicPr>
            <a:picLocks noChangeAspect="1"/>
          </p:cNvPicPr>
          <p:nvPr/>
        </p:nvPicPr>
        <p:blipFill>
          <a:blip r:embed="rId3"/>
          <a:stretch>
            <a:fillRect/>
          </a:stretch>
        </p:blipFill>
        <p:spPr>
          <a:xfrm>
            <a:off x="4440504" y="1087710"/>
            <a:ext cx="4679340" cy="3970634"/>
          </a:xfrm>
          <a:prstGeom prst="rect">
            <a:avLst/>
          </a:prstGeom>
        </p:spPr>
      </p:pic>
      <p:sp>
        <p:nvSpPr>
          <p:cNvPr id="3" name="Date Placeholder 2">
            <a:extLst>
              <a:ext uri="{FF2B5EF4-FFF2-40B4-BE49-F238E27FC236}">
                <a16:creationId xmlns:a16="http://schemas.microsoft.com/office/drawing/2014/main" id="{2C756BCE-CB25-4B4E-9397-DFF1068EDD53}"/>
              </a:ext>
            </a:extLst>
          </p:cNvPr>
          <p:cNvSpPr>
            <a:spLocks noGrp="1"/>
          </p:cNvSpPr>
          <p:nvPr>
            <p:ph type="dt" sz="half" idx="10"/>
          </p:nvPr>
        </p:nvSpPr>
        <p:spPr/>
        <p:txBody>
          <a:bodyPr/>
          <a:lstStyle/>
          <a:p>
            <a:r>
              <a:rPr lang="en-US"/>
              <a:t>02/24/2023</a:t>
            </a:r>
          </a:p>
        </p:txBody>
      </p:sp>
      <p:sp>
        <p:nvSpPr>
          <p:cNvPr id="5" name="Footer Placeholder 4">
            <a:extLst>
              <a:ext uri="{FF2B5EF4-FFF2-40B4-BE49-F238E27FC236}">
                <a16:creationId xmlns:a16="http://schemas.microsoft.com/office/drawing/2014/main" id="{1A101D94-434C-4D09-AE90-256E6FFE93EF}"/>
              </a:ext>
            </a:extLst>
          </p:cNvPr>
          <p:cNvSpPr>
            <a:spLocks noGrp="1"/>
          </p:cNvSpPr>
          <p:nvPr>
            <p:ph type="ftr" sz="quarter" idx="11"/>
          </p:nvPr>
        </p:nvSpPr>
        <p:spPr/>
        <p:txBody>
          <a:bodyPr/>
          <a:lstStyle/>
          <a:p>
            <a:r>
              <a:rPr lang="fr-FR"/>
              <a:t>MSPS 2023 Convention</a:t>
            </a:r>
            <a:endParaRPr lang="en-US"/>
          </a:p>
        </p:txBody>
      </p:sp>
      <p:sp>
        <p:nvSpPr>
          <p:cNvPr id="6" name="Slide Number Placeholder 5">
            <a:extLst>
              <a:ext uri="{FF2B5EF4-FFF2-40B4-BE49-F238E27FC236}">
                <a16:creationId xmlns:a16="http://schemas.microsoft.com/office/drawing/2014/main" id="{1EE24264-C9DC-4D1C-9200-50228CED6FB9}"/>
              </a:ext>
            </a:extLst>
          </p:cNvPr>
          <p:cNvSpPr>
            <a:spLocks noGrp="1"/>
          </p:cNvSpPr>
          <p:nvPr>
            <p:ph type="sldNum" sz="quarter" idx="12"/>
          </p:nvPr>
        </p:nvSpPr>
        <p:spPr/>
        <p:txBody>
          <a:bodyPr/>
          <a:lstStyle/>
          <a:p>
            <a:fld id="{D3D538F9-49A3-B84F-B36B-A7030CDE5D5B}" type="slidenum">
              <a:rPr lang="en-US" smtClean="0"/>
              <a:t>33</a:t>
            </a:fld>
            <a:endParaRPr lang="en-US"/>
          </a:p>
        </p:txBody>
      </p:sp>
    </p:spTree>
    <p:extLst>
      <p:ext uri="{BB962C8B-B14F-4D97-AF65-F5344CB8AC3E}">
        <p14:creationId xmlns:p14="http://schemas.microsoft.com/office/powerpoint/2010/main" val="1048268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EED8E-4BF9-4924-9BC8-2FE22A14E9F0}"/>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Beta Passive Marks page</a:t>
            </a:r>
          </a:p>
        </p:txBody>
      </p:sp>
      <p:sp>
        <p:nvSpPr>
          <p:cNvPr id="3" name="Content Placeholder 2">
            <a:extLst>
              <a:ext uri="{FF2B5EF4-FFF2-40B4-BE49-F238E27FC236}">
                <a16:creationId xmlns:a16="http://schemas.microsoft.com/office/drawing/2014/main" id="{B82F5697-CBA0-4905-8147-19110FBE8B49}"/>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4651E15D-EC13-4C29-B802-1F84AE954E76}"/>
              </a:ext>
            </a:extLst>
          </p:cNvPr>
          <p:cNvSpPr>
            <a:spLocks noGrp="1"/>
          </p:cNvSpPr>
          <p:nvPr>
            <p:ph sz="half" idx="2"/>
          </p:nvPr>
        </p:nvSpPr>
        <p:spPr/>
        <p:txBody>
          <a:bodyPr/>
          <a:lstStyle/>
          <a:p>
            <a:endParaRPr lang="en-US"/>
          </a:p>
        </p:txBody>
      </p:sp>
      <p:pic>
        <p:nvPicPr>
          <p:cNvPr id="8" name="Picture 7" descr="Screenshots of NGS beta passive marks page">
            <a:extLst>
              <a:ext uri="{FF2B5EF4-FFF2-40B4-BE49-F238E27FC236}">
                <a16:creationId xmlns:a16="http://schemas.microsoft.com/office/drawing/2014/main" id="{D5B623ED-4C83-4161-9FE7-432339639F8E}"/>
              </a:ext>
            </a:extLst>
          </p:cNvPr>
          <p:cNvPicPr>
            <a:picLocks noChangeAspect="1"/>
          </p:cNvPicPr>
          <p:nvPr/>
        </p:nvPicPr>
        <p:blipFill>
          <a:blip r:embed="rId2"/>
          <a:stretch>
            <a:fillRect/>
          </a:stretch>
        </p:blipFill>
        <p:spPr>
          <a:xfrm>
            <a:off x="-5423" y="1014516"/>
            <a:ext cx="4653623" cy="3923005"/>
          </a:xfrm>
          <a:prstGeom prst="rect">
            <a:avLst/>
          </a:prstGeom>
        </p:spPr>
      </p:pic>
      <p:pic>
        <p:nvPicPr>
          <p:cNvPr id="9" name="Picture 8" descr="Screenshots of NGS beta passive marks page">
            <a:extLst>
              <a:ext uri="{FF2B5EF4-FFF2-40B4-BE49-F238E27FC236}">
                <a16:creationId xmlns:a16="http://schemas.microsoft.com/office/drawing/2014/main" id="{C0822FFB-0720-42F8-ABEA-B442A50C5582}"/>
              </a:ext>
            </a:extLst>
          </p:cNvPr>
          <p:cNvPicPr>
            <a:picLocks noChangeAspect="1"/>
          </p:cNvPicPr>
          <p:nvPr/>
        </p:nvPicPr>
        <p:blipFill>
          <a:blip r:embed="rId3"/>
          <a:stretch>
            <a:fillRect/>
          </a:stretch>
        </p:blipFill>
        <p:spPr>
          <a:xfrm>
            <a:off x="4552519" y="998449"/>
            <a:ext cx="4526167" cy="4082788"/>
          </a:xfrm>
          <a:prstGeom prst="rect">
            <a:avLst/>
          </a:prstGeom>
        </p:spPr>
      </p:pic>
      <p:sp>
        <p:nvSpPr>
          <p:cNvPr id="5" name="Date Placeholder 4">
            <a:extLst>
              <a:ext uri="{FF2B5EF4-FFF2-40B4-BE49-F238E27FC236}">
                <a16:creationId xmlns:a16="http://schemas.microsoft.com/office/drawing/2014/main" id="{42482620-9DBD-4A6A-8377-471B53D085A1}"/>
              </a:ext>
            </a:extLst>
          </p:cNvPr>
          <p:cNvSpPr>
            <a:spLocks noGrp="1"/>
          </p:cNvSpPr>
          <p:nvPr>
            <p:ph type="dt" sz="half" idx="10"/>
          </p:nvPr>
        </p:nvSpPr>
        <p:spPr/>
        <p:txBody>
          <a:bodyPr/>
          <a:lstStyle/>
          <a:p>
            <a:r>
              <a:rPr lang="en-US"/>
              <a:t>02/24/2023</a:t>
            </a:r>
          </a:p>
        </p:txBody>
      </p:sp>
      <p:sp>
        <p:nvSpPr>
          <p:cNvPr id="6" name="Footer Placeholder 5">
            <a:extLst>
              <a:ext uri="{FF2B5EF4-FFF2-40B4-BE49-F238E27FC236}">
                <a16:creationId xmlns:a16="http://schemas.microsoft.com/office/drawing/2014/main" id="{57A5BC1F-73FA-41C0-ACAD-46E95BE30324}"/>
              </a:ext>
            </a:extLst>
          </p:cNvPr>
          <p:cNvSpPr>
            <a:spLocks noGrp="1"/>
          </p:cNvSpPr>
          <p:nvPr>
            <p:ph type="ftr" sz="quarter" idx="11"/>
          </p:nvPr>
        </p:nvSpPr>
        <p:spPr/>
        <p:txBody>
          <a:bodyPr/>
          <a:lstStyle/>
          <a:p>
            <a:r>
              <a:rPr lang="fr-FR"/>
              <a:t>MSPS 2023 Convention</a:t>
            </a:r>
            <a:endParaRPr lang="en-US"/>
          </a:p>
        </p:txBody>
      </p:sp>
      <p:sp>
        <p:nvSpPr>
          <p:cNvPr id="7" name="Slide Number Placeholder 6">
            <a:extLst>
              <a:ext uri="{FF2B5EF4-FFF2-40B4-BE49-F238E27FC236}">
                <a16:creationId xmlns:a16="http://schemas.microsoft.com/office/drawing/2014/main" id="{6DA1A267-3075-4152-A649-18A0089BED62}"/>
              </a:ext>
            </a:extLst>
          </p:cNvPr>
          <p:cNvSpPr>
            <a:spLocks noGrp="1"/>
          </p:cNvSpPr>
          <p:nvPr>
            <p:ph type="sldNum" sz="quarter" idx="12"/>
          </p:nvPr>
        </p:nvSpPr>
        <p:spPr/>
        <p:txBody>
          <a:bodyPr/>
          <a:lstStyle/>
          <a:p>
            <a:fld id="{D3D538F9-49A3-B84F-B36B-A7030CDE5D5B}" type="slidenum">
              <a:rPr lang="en-US" smtClean="0"/>
              <a:t>34</a:t>
            </a:fld>
            <a:endParaRPr lang="en-US"/>
          </a:p>
        </p:txBody>
      </p:sp>
    </p:spTree>
    <p:extLst>
      <p:ext uri="{BB962C8B-B14F-4D97-AF65-F5344CB8AC3E}">
        <p14:creationId xmlns:p14="http://schemas.microsoft.com/office/powerpoint/2010/main" val="472773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0171-7A15-4234-9312-E3DB62147316}"/>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Easy to use mark recovery tool</a:t>
            </a:r>
          </a:p>
        </p:txBody>
      </p:sp>
      <p:sp>
        <p:nvSpPr>
          <p:cNvPr id="3" name="Content Placeholder 2">
            <a:extLst>
              <a:ext uri="{FF2B5EF4-FFF2-40B4-BE49-F238E27FC236}">
                <a16:creationId xmlns:a16="http://schemas.microsoft.com/office/drawing/2014/main" id="{108C4FCD-4D5F-49EA-A29B-84331D68D7FE}"/>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C4F5595-993B-4F59-ABCF-514B6AF13197}"/>
              </a:ext>
            </a:extLst>
          </p:cNvPr>
          <p:cNvSpPr>
            <a:spLocks noGrp="1"/>
          </p:cNvSpPr>
          <p:nvPr>
            <p:ph sz="half" idx="2"/>
          </p:nvPr>
        </p:nvSpPr>
        <p:spPr/>
        <p:txBody>
          <a:bodyPr/>
          <a:lstStyle/>
          <a:p>
            <a:endParaRPr lang="en-US"/>
          </a:p>
        </p:txBody>
      </p:sp>
      <p:sp>
        <p:nvSpPr>
          <p:cNvPr id="9" name="Rectangle 8">
            <a:extLst>
              <a:ext uri="{FF2B5EF4-FFF2-40B4-BE49-F238E27FC236}">
                <a16:creationId xmlns:a16="http://schemas.microsoft.com/office/drawing/2014/main" id="{E46B54DF-5AE6-4B29-8400-44C484EBCA99}"/>
              </a:ext>
            </a:extLst>
          </p:cNvPr>
          <p:cNvSpPr/>
          <p:nvPr/>
        </p:nvSpPr>
        <p:spPr>
          <a:xfrm>
            <a:off x="883103" y="802294"/>
            <a:ext cx="7225394" cy="400110"/>
          </a:xfrm>
          <a:prstGeom prst="rect">
            <a:avLst/>
          </a:prstGeom>
        </p:spPr>
        <p:txBody>
          <a:bodyPr wrap="square">
            <a:spAutoFit/>
          </a:bodyPr>
          <a:lstStyle/>
          <a:p>
            <a:r>
              <a:rPr lang="en-US" sz="2000" b="1" dirty="0"/>
              <a:t>https://geodesy.noaa.gov/cgi-bin/mark_recovery_form.prl</a:t>
            </a:r>
          </a:p>
        </p:txBody>
      </p:sp>
      <p:pic>
        <p:nvPicPr>
          <p:cNvPr id="10" name="Picture 9" descr="Screenshot of the NGS mark recovery form.">
            <a:extLst>
              <a:ext uri="{FF2B5EF4-FFF2-40B4-BE49-F238E27FC236}">
                <a16:creationId xmlns:a16="http://schemas.microsoft.com/office/drawing/2014/main" id="{32C7A10B-FC3B-4D32-AAE1-5E1F910226DF}"/>
              </a:ext>
            </a:extLst>
          </p:cNvPr>
          <p:cNvPicPr>
            <a:picLocks noChangeAspect="1"/>
          </p:cNvPicPr>
          <p:nvPr/>
        </p:nvPicPr>
        <p:blipFill>
          <a:blip r:embed="rId2"/>
          <a:stretch>
            <a:fillRect/>
          </a:stretch>
        </p:blipFill>
        <p:spPr>
          <a:xfrm>
            <a:off x="2137785" y="1200151"/>
            <a:ext cx="4716030" cy="3875120"/>
          </a:xfrm>
          <a:prstGeom prst="rect">
            <a:avLst/>
          </a:prstGeom>
        </p:spPr>
      </p:pic>
      <p:sp>
        <p:nvSpPr>
          <p:cNvPr id="5" name="Date Placeholder 4">
            <a:extLst>
              <a:ext uri="{FF2B5EF4-FFF2-40B4-BE49-F238E27FC236}">
                <a16:creationId xmlns:a16="http://schemas.microsoft.com/office/drawing/2014/main" id="{DC229513-089B-4ECB-94BF-6A34B265A5E1}"/>
              </a:ext>
            </a:extLst>
          </p:cNvPr>
          <p:cNvSpPr>
            <a:spLocks noGrp="1"/>
          </p:cNvSpPr>
          <p:nvPr>
            <p:ph type="dt" sz="half" idx="10"/>
          </p:nvPr>
        </p:nvSpPr>
        <p:spPr/>
        <p:txBody>
          <a:bodyPr/>
          <a:lstStyle/>
          <a:p>
            <a:r>
              <a:rPr lang="en-US"/>
              <a:t>02/24/2023</a:t>
            </a:r>
          </a:p>
        </p:txBody>
      </p:sp>
      <p:sp>
        <p:nvSpPr>
          <p:cNvPr id="6" name="Footer Placeholder 5">
            <a:extLst>
              <a:ext uri="{FF2B5EF4-FFF2-40B4-BE49-F238E27FC236}">
                <a16:creationId xmlns:a16="http://schemas.microsoft.com/office/drawing/2014/main" id="{C5AA99AD-29D8-41A9-BB20-51CF4E971C48}"/>
              </a:ext>
            </a:extLst>
          </p:cNvPr>
          <p:cNvSpPr>
            <a:spLocks noGrp="1"/>
          </p:cNvSpPr>
          <p:nvPr>
            <p:ph type="ftr" sz="quarter" idx="11"/>
          </p:nvPr>
        </p:nvSpPr>
        <p:spPr/>
        <p:txBody>
          <a:bodyPr/>
          <a:lstStyle/>
          <a:p>
            <a:r>
              <a:rPr lang="fr-FR"/>
              <a:t>MSPS 2023 Convention</a:t>
            </a:r>
            <a:endParaRPr lang="en-US"/>
          </a:p>
        </p:txBody>
      </p:sp>
      <p:sp>
        <p:nvSpPr>
          <p:cNvPr id="7" name="Slide Number Placeholder 6">
            <a:extLst>
              <a:ext uri="{FF2B5EF4-FFF2-40B4-BE49-F238E27FC236}">
                <a16:creationId xmlns:a16="http://schemas.microsoft.com/office/drawing/2014/main" id="{43402F08-1CEC-4DFA-A16A-DFF57748E5DB}"/>
              </a:ext>
            </a:extLst>
          </p:cNvPr>
          <p:cNvSpPr>
            <a:spLocks noGrp="1"/>
          </p:cNvSpPr>
          <p:nvPr>
            <p:ph type="sldNum" sz="quarter" idx="12"/>
          </p:nvPr>
        </p:nvSpPr>
        <p:spPr/>
        <p:txBody>
          <a:bodyPr/>
          <a:lstStyle/>
          <a:p>
            <a:fld id="{D3D538F9-49A3-B84F-B36B-A7030CDE5D5B}" type="slidenum">
              <a:rPr lang="en-US" smtClean="0"/>
              <a:t>35</a:t>
            </a:fld>
            <a:endParaRPr lang="en-US"/>
          </a:p>
        </p:txBody>
      </p:sp>
    </p:spTree>
    <p:extLst>
      <p:ext uri="{BB962C8B-B14F-4D97-AF65-F5344CB8AC3E}">
        <p14:creationId xmlns:p14="http://schemas.microsoft.com/office/powerpoint/2010/main" val="751654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GIS map with small black dots representing the locations of geodetic control.">
            <a:extLst>
              <a:ext uri="{FF2B5EF4-FFF2-40B4-BE49-F238E27FC236}">
                <a16:creationId xmlns:a16="http://schemas.microsoft.com/office/drawing/2014/main" id="{45528E63-9EC7-491B-96C6-9E55050C221C}"/>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NGS Map</a:t>
            </a:r>
          </a:p>
        </p:txBody>
      </p:sp>
      <p:sp>
        <p:nvSpPr>
          <p:cNvPr id="3" name="Content Placeholder 2">
            <a:extLst>
              <a:ext uri="{FF2B5EF4-FFF2-40B4-BE49-F238E27FC236}">
                <a16:creationId xmlns:a16="http://schemas.microsoft.com/office/drawing/2014/main" id="{995C6844-8ED2-4E56-9AD6-640B7706B0A7}"/>
              </a:ext>
            </a:extLst>
          </p:cNvPr>
          <p:cNvSpPr>
            <a:spLocks noGrp="1"/>
          </p:cNvSpPr>
          <p:nvPr>
            <p:ph idx="1"/>
          </p:nvPr>
        </p:nvSpPr>
        <p:spPr/>
        <p:txBody>
          <a:bodyPr/>
          <a:lstStyle/>
          <a:p>
            <a:endParaRPr lang="en-US" dirty="0"/>
          </a:p>
        </p:txBody>
      </p:sp>
      <p:pic>
        <p:nvPicPr>
          <p:cNvPr id="10" name="Picture 9" descr="Screenshot of web map">
            <a:extLst>
              <a:ext uri="{FF2B5EF4-FFF2-40B4-BE49-F238E27FC236}">
                <a16:creationId xmlns:a16="http://schemas.microsoft.com/office/drawing/2014/main" id="{506219E9-A2F6-47A8-988D-97D5B09CA7E5}"/>
              </a:ext>
            </a:extLst>
          </p:cNvPr>
          <p:cNvPicPr>
            <a:picLocks noChangeAspect="1"/>
          </p:cNvPicPr>
          <p:nvPr/>
        </p:nvPicPr>
        <p:blipFill>
          <a:blip r:embed="rId2"/>
          <a:stretch>
            <a:fillRect/>
          </a:stretch>
        </p:blipFill>
        <p:spPr>
          <a:xfrm>
            <a:off x="643811" y="1076403"/>
            <a:ext cx="7856376" cy="3690860"/>
          </a:xfrm>
          <a:prstGeom prst="rect">
            <a:avLst/>
          </a:prstGeom>
        </p:spPr>
      </p:pic>
      <p:sp>
        <p:nvSpPr>
          <p:cNvPr id="11" name="Rectangle 10">
            <a:extLst>
              <a:ext uri="{FF2B5EF4-FFF2-40B4-BE49-F238E27FC236}">
                <a16:creationId xmlns:a16="http://schemas.microsoft.com/office/drawing/2014/main" id="{2CF967C9-F3DE-4D15-B0B7-471DD8B8518E}"/>
              </a:ext>
            </a:extLst>
          </p:cNvPr>
          <p:cNvSpPr/>
          <p:nvPr/>
        </p:nvSpPr>
        <p:spPr>
          <a:xfrm>
            <a:off x="2080791" y="2554455"/>
            <a:ext cx="4982416" cy="369332"/>
          </a:xfrm>
          <a:prstGeom prst="rect">
            <a:avLst/>
          </a:prstGeom>
          <a:solidFill>
            <a:schemeClr val="bg1"/>
          </a:solidFill>
        </p:spPr>
        <p:txBody>
          <a:bodyPr wrap="square">
            <a:spAutoFit/>
          </a:bodyPr>
          <a:lstStyle/>
          <a:p>
            <a:r>
              <a:rPr lang="en-US" dirty="0"/>
              <a:t>https://geodesy.noaa.gov/datasheets/ngs_map/</a:t>
            </a:r>
          </a:p>
        </p:txBody>
      </p:sp>
      <p:sp>
        <p:nvSpPr>
          <p:cNvPr id="4" name="Date Placeholder 3">
            <a:extLst>
              <a:ext uri="{FF2B5EF4-FFF2-40B4-BE49-F238E27FC236}">
                <a16:creationId xmlns:a16="http://schemas.microsoft.com/office/drawing/2014/main" id="{403917C8-7720-4441-9EBA-9835FB689700}"/>
              </a:ext>
            </a:extLst>
          </p:cNvPr>
          <p:cNvSpPr>
            <a:spLocks noGrp="1"/>
          </p:cNvSpPr>
          <p:nvPr>
            <p:ph type="dt" sz="half" idx="10"/>
          </p:nvPr>
        </p:nvSpPr>
        <p:spPr/>
        <p:txBody>
          <a:bodyPr/>
          <a:lstStyle/>
          <a:p>
            <a:r>
              <a:rPr lang="en-US"/>
              <a:t>02/24/2023</a:t>
            </a:r>
          </a:p>
        </p:txBody>
      </p:sp>
      <p:sp>
        <p:nvSpPr>
          <p:cNvPr id="5" name="Footer Placeholder 4">
            <a:extLst>
              <a:ext uri="{FF2B5EF4-FFF2-40B4-BE49-F238E27FC236}">
                <a16:creationId xmlns:a16="http://schemas.microsoft.com/office/drawing/2014/main" id="{9E2880FD-EA6B-4CA0-917F-BD0F8DCFFDFF}"/>
              </a:ext>
            </a:extLst>
          </p:cNvPr>
          <p:cNvSpPr>
            <a:spLocks noGrp="1"/>
          </p:cNvSpPr>
          <p:nvPr>
            <p:ph type="ftr" sz="quarter" idx="11"/>
          </p:nvPr>
        </p:nvSpPr>
        <p:spPr/>
        <p:txBody>
          <a:bodyPr/>
          <a:lstStyle/>
          <a:p>
            <a:r>
              <a:rPr lang="fr-FR"/>
              <a:t>MSPS 2023 Convention</a:t>
            </a:r>
            <a:endParaRPr lang="en-US"/>
          </a:p>
        </p:txBody>
      </p:sp>
      <p:sp>
        <p:nvSpPr>
          <p:cNvPr id="6" name="Slide Number Placeholder 5">
            <a:extLst>
              <a:ext uri="{FF2B5EF4-FFF2-40B4-BE49-F238E27FC236}">
                <a16:creationId xmlns:a16="http://schemas.microsoft.com/office/drawing/2014/main" id="{0D024564-4750-4AF1-96C3-F64FE3123C13}"/>
              </a:ext>
            </a:extLst>
          </p:cNvPr>
          <p:cNvSpPr>
            <a:spLocks noGrp="1"/>
          </p:cNvSpPr>
          <p:nvPr>
            <p:ph type="sldNum" sz="quarter" idx="12"/>
          </p:nvPr>
        </p:nvSpPr>
        <p:spPr/>
        <p:txBody>
          <a:bodyPr/>
          <a:lstStyle/>
          <a:p>
            <a:fld id="{D3D538F9-49A3-B84F-B36B-A7030CDE5D5B}" type="slidenum">
              <a:rPr lang="en-US" smtClean="0"/>
              <a:t>36</a:t>
            </a:fld>
            <a:endParaRPr lang="en-US"/>
          </a:p>
        </p:txBody>
      </p:sp>
    </p:spTree>
    <p:extLst>
      <p:ext uri="{BB962C8B-B14F-4D97-AF65-F5344CB8AC3E}">
        <p14:creationId xmlns:p14="http://schemas.microsoft.com/office/powerpoint/2010/main" val="3798937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147" y="413398"/>
            <a:ext cx="8186468" cy="642938"/>
          </a:xfrm>
        </p:spPr>
        <p:txBody>
          <a:bodyPr>
            <a:noAutofit/>
          </a:bodyPr>
          <a:lstStyle/>
          <a:p>
            <a:r>
              <a:rPr lang="en-US" sz="3000" b="1" dirty="0">
                <a:latin typeface="Arial" panose="020B0604020202020204" pitchFamily="34" charset="0"/>
                <a:cs typeface="Arial" panose="020B0604020202020204" pitchFamily="34" charset="0"/>
              </a:rPr>
              <a:t>GPS on Bench Marks - What &amp; Why?</a:t>
            </a:r>
            <a:br>
              <a:rPr lang="en-US" sz="30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    </a:t>
            </a:r>
            <a:endParaRPr lang="en-US" sz="3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2113" y="1823541"/>
            <a:ext cx="6404959" cy="2316976"/>
          </a:xfrm>
        </p:spPr>
        <p:txBody>
          <a:bodyPr>
            <a:noAutofit/>
          </a:bodyPr>
          <a:lstStyle/>
          <a:p>
            <a:pPr marL="0" indent="0" algn="ctr">
              <a:buNone/>
            </a:pPr>
            <a:r>
              <a:rPr lang="en-US" sz="1800" b="1" dirty="0">
                <a:latin typeface="Arial" panose="020B0604020202020204" pitchFamily="34" charset="0"/>
                <a:cs typeface="Arial" panose="020B0604020202020204" pitchFamily="34" charset="0"/>
              </a:rPr>
              <a:t>Primary GPSonBM Campaign Benefits: </a:t>
            </a:r>
          </a:p>
          <a:p>
            <a:r>
              <a:rPr lang="en-US" sz="1800" dirty="0">
                <a:latin typeface="Arial" panose="020B0604020202020204" pitchFamily="34" charset="0"/>
                <a:cs typeface="Arial" panose="020B0604020202020204" pitchFamily="34" charset="0"/>
              </a:rPr>
              <a:t>2020.0 Reference Epoch Coordinates (REC’s)</a:t>
            </a:r>
          </a:p>
          <a:p>
            <a:r>
              <a:rPr lang="en-US" sz="1800" dirty="0">
                <a:latin typeface="Arial" panose="020B0604020202020204" pitchFamily="34" charset="0"/>
                <a:cs typeface="Arial" panose="020B0604020202020204" pitchFamily="34" charset="0"/>
              </a:rPr>
              <a:t>Data for NAVD 88 – NAPGD2022 Transformation Tools</a:t>
            </a:r>
          </a:p>
          <a:p>
            <a:r>
              <a:rPr lang="en-US" sz="1800" dirty="0">
                <a:latin typeface="Arial" panose="020B0604020202020204" pitchFamily="34" charset="0"/>
                <a:cs typeface="Arial" panose="020B0604020202020204" pitchFamily="34" charset="0"/>
              </a:rPr>
              <a:t>Build time series of observations in areas of motion</a:t>
            </a:r>
          </a:p>
          <a:p>
            <a:pPr marL="0" indent="0" algn="ctr">
              <a:buNone/>
            </a:pPr>
            <a:r>
              <a:rPr lang="en-US" sz="1800" b="1" dirty="0">
                <a:latin typeface="Arial" panose="020B0604020202020204" pitchFamily="34" charset="0"/>
                <a:cs typeface="Arial" panose="020B0604020202020204" pitchFamily="34" charset="0"/>
              </a:rPr>
              <a:t>Added benefits:</a:t>
            </a:r>
          </a:p>
          <a:p>
            <a:pPr fontAlgn="base"/>
            <a:r>
              <a:rPr lang="en-US" sz="1800" dirty="0">
                <a:latin typeface="Arial" panose="020B0604020202020204" pitchFamily="34" charset="0"/>
                <a:cs typeface="Arial" panose="020B0604020202020204" pitchFamily="34" charset="0"/>
              </a:rPr>
              <a:t>Evaluate gravimetric geoid models</a:t>
            </a:r>
          </a:p>
          <a:p>
            <a:r>
              <a:rPr lang="en-US" sz="1800" dirty="0">
                <a:latin typeface="Arial" panose="020B0604020202020204" pitchFamily="34" charset="0"/>
                <a:cs typeface="Arial" panose="020B0604020202020204" pitchFamily="34" charset="0"/>
              </a:rPr>
              <a:t>Check your RTN results</a:t>
            </a:r>
          </a:p>
          <a:p>
            <a:pPr fontAlgn="base"/>
            <a:r>
              <a:rPr lang="en-US" sz="1800" dirty="0">
                <a:latin typeface="Arial" panose="020B0604020202020204" pitchFamily="34" charset="0"/>
                <a:cs typeface="Arial" panose="020B0604020202020204" pitchFamily="34" charset="0"/>
              </a:rPr>
              <a:t>Update and maintain passive control marks</a:t>
            </a:r>
          </a:p>
          <a:p>
            <a:pPr fontAlgn="base"/>
            <a:r>
              <a:rPr lang="en-US" sz="1800" dirty="0">
                <a:latin typeface="Arial" panose="020B0604020202020204" pitchFamily="34" charset="0"/>
                <a:cs typeface="Arial" panose="020B0604020202020204" pitchFamily="34" charset="0"/>
              </a:rPr>
              <a:t>Identify marks suspected of movement</a:t>
            </a:r>
          </a:p>
          <a:p>
            <a:pPr fontAlgn="base"/>
            <a:endParaRPr lang="en-US" sz="1800" dirty="0"/>
          </a:p>
          <a:p>
            <a:pPr fontAlgn="base"/>
            <a:endParaRPr lang="en-US" sz="1500" b="1" dirty="0"/>
          </a:p>
          <a:p>
            <a:endParaRPr lang="en-US" sz="1500" dirty="0"/>
          </a:p>
        </p:txBody>
      </p:sp>
      <p:pic>
        <p:nvPicPr>
          <p:cNvPr id="6" name="Picture 5" descr="Example of an OPUS Share solution"/>
          <p:cNvPicPr>
            <a:picLocks noChangeAspect="1"/>
          </p:cNvPicPr>
          <p:nvPr/>
        </p:nvPicPr>
        <p:blipFill rotWithShape="1">
          <a:blip r:embed="rId3"/>
          <a:srcRect t="7731"/>
          <a:stretch/>
        </p:blipFill>
        <p:spPr>
          <a:xfrm>
            <a:off x="6980265" y="1697986"/>
            <a:ext cx="2220885" cy="2051793"/>
          </a:xfrm>
          <a:prstGeom prst="rect">
            <a:avLst/>
          </a:prstGeom>
        </p:spPr>
      </p:pic>
      <p:sp>
        <p:nvSpPr>
          <p:cNvPr id="4" name="Rectangle 3"/>
          <p:cNvSpPr/>
          <p:nvPr/>
        </p:nvSpPr>
        <p:spPr>
          <a:xfrm>
            <a:off x="228600" y="841999"/>
            <a:ext cx="8645237"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GPS on Bench Marks is about preparing the country and our communities to take full advantage of the benefits of the Modernized NSRS, by collecting new GPS observations on bench marks with published NAVD 88 heights. </a:t>
            </a:r>
          </a:p>
        </p:txBody>
      </p:sp>
      <p:grpSp>
        <p:nvGrpSpPr>
          <p:cNvPr id="12" name="Group 11" descr="Screenshot of NGS's NCAT and NOAA's VDATUM tools"/>
          <p:cNvGrpSpPr/>
          <p:nvPr/>
        </p:nvGrpSpPr>
        <p:grpSpPr>
          <a:xfrm>
            <a:off x="5905180" y="2375306"/>
            <a:ext cx="2150171" cy="2143125"/>
            <a:chOff x="6805028" y="1792002"/>
            <a:chExt cx="5192972" cy="5020307"/>
          </a:xfrm>
        </p:grpSpPr>
        <p:pic>
          <p:nvPicPr>
            <p:cNvPr id="5" name="Picture 4" descr="Screenshot of NCAT and VDATUM"/>
            <p:cNvPicPr>
              <a:picLocks noChangeAspect="1"/>
            </p:cNvPicPr>
            <p:nvPr/>
          </p:nvPicPr>
          <p:blipFill>
            <a:blip r:embed="rId4"/>
            <a:stretch>
              <a:fillRect/>
            </a:stretch>
          </p:blipFill>
          <p:spPr>
            <a:xfrm>
              <a:off x="6805029" y="4334582"/>
              <a:ext cx="5192971" cy="2477727"/>
            </a:xfrm>
            <a:prstGeom prst="rect">
              <a:avLst/>
            </a:prstGeom>
          </p:spPr>
        </p:pic>
        <p:pic>
          <p:nvPicPr>
            <p:cNvPr id="11" name="Picture 10" descr="Screenshots"/>
            <p:cNvPicPr>
              <a:picLocks noChangeAspect="1"/>
            </p:cNvPicPr>
            <p:nvPr/>
          </p:nvPicPr>
          <p:blipFill>
            <a:blip r:embed="rId5"/>
            <a:stretch>
              <a:fillRect/>
            </a:stretch>
          </p:blipFill>
          <p:spPr>
            <a:xfrm>
              <a:off x="6805028" y="1792002"/>
              <a:ext cx="5192972" cy="2418432"/>
            </a:xfrm>
            <a:prstGeom prst="rect">
              <a:avLst/>
            </a:prstGeom>
          </p:spPr>
        </p:pic>
      </p:grpSp>
      <p:pic>
        <p:nvPicPr>
          <p:cNvPr id="7" name="Picture 6" descr="Example graph of reference epoch vs. survey epoch coordinates"/>
          <p:cNvPicPr>
            <a:picLocks noChangeAspect="1"/>
          </p:cNvPicPr>
          <p:nvPr/>
        </p:nvPicPr>
        <p:blipFill>
          <a:blip r:embed="rId6"/>
          <a:stretch>
            <a:fillRect/>
          </a:stretch>
        </p:blipFill>
        <p:spPr>
          <a:xfrm>
            <a:off x="5126451" y="3350699"/>
            <a:ext cx="2450306" cy="1424906"/>
          </a:xfrm>
          <a:prstGeom prst="rect">
            <a:avLst/>
          </a:prstGeom>
        </p:spPr>
      </p:pic>
      <p:sp>
        <p:nvSpPr>
          <p:cNvPr id="8" name="Date Placeholder 7">
            <a:extLst>
              <a:ext uri="{FF2B5EF4-FFF2-40B4-BE49-F238E27FC236}">
                <a16:creationId xmlns:a16="http://schemas.microsoft.com/office/drawing/2014/main" id="{DC464095-A5F8-4EE0-80DF-4C45474154C6}"/>
              </a:ext>
            </a:extLst>
          </p:cNvPr>
          <p:cNvSpPr>
            <a:spLocks noGrp="1"/>
          </p:cNvSpPr>
          <p:nvPr>
            <p:ph type="dt" sz="half" idx="10"/>
          </p:nvPr>
        </p:nvSpPr>
        <p:spPr/>
        <p:txBody>
          <a:bodyPr/>
          <a:lstStyle/>
          <a:p>
            <a:r>
              <a:rPr lang="en-US"/>
              <a:t>02/24/2023</a:t>
            </a:r>
          </a:p>
        </p:txBody>
      </p:sp>
      <p:sp>
        <p:nvSpPr>
          <p:cNvPr id="9" name="Footer Placeholder 8">
            <a:extLst>
              <a:ext uri="{FF2B5EF4-FFF2-40B4-BE49-F238E27FC236}">
                <a16:creationId xmlns:a16="http://schemas.microsoft.com/office/drawing/2014/main" id="{F51B8D35-854C-42B3-9703-C2F75A341A5B}"/>
              </a:ext>
            </a:extLst>
          </p:cNvPr>
          <p:cNvSpPr>
            <a:spLocks noGrp="1"/>
          </p:cNvSpPr>
          <p:nvPr>
            <p:ph type="ftr" sz="quarter" idx="11"/>
          </p:nvPr>
        </p:nvSpPr>
        <p:spPr/>
        <p:txBody>
          <a:bodyPr/>
          <a:lstStyle/>
          <a:p>
            <a:r>
              <a:rPr lang="fr-FR" dirty="0"/>
              <a:t>MSPS 2023 Convention</a:t>
            </a:r>
            <a:endParaRPr lang="en-US" dirty="0"/>
          </a:p>
        </p:txBody>
      </p:sp>
      <p:sp>
        <p:nvSpPr>
          <p:cNvPr id="10" name="Slide Number Placeholder 9">
            <a:extLst>
              <a:ext uri="{FF2B5EF4-FFF2-40B4-BE49-F238E27FC236}">
                <a16:creationId xmlns:a16="http://schemas.microsoft.com/office/drawing/2014/main" id="{31785146-23FB-4344-ABAC-4810ACDDD656}"/>
              </a:ext>
            </a:extLst>
          </p:cNvPr>
          <p:cNvSpPr>
            <a:spLocks noGrp="1"/>
          </p:cNvSpPr>
          <p:nvPr>
            <p:ph type="sldNum" sz="quarter" idx="12"/>
          </p:nvPr>
        </p:nvSpPr>
        <p:spPr/>
        <p:txBody>
          <a:bodyPr/>
          <a:lstStyle/>
          <a:p>
            <a:fld id="{D3D538F9-49A3-B84F-B36B-A7030CDE5D5B}" type="slidenum">
              <a:rPr lang="en-US" smtClean="0"/>
              <a:t>37</a:t>
            </a:fld>
            <a:endParaRPr lang="en-US"/>
          </a:p>
        </p:txBody>
      </p:sp>
    </p:spTree>
    <p:extLst>
      <p:ext uri="{BB962C8B-B14F-4D97-AF65-F5344CB8AC3E}">
        <p14:creationId xmlns:p14="http://schemas.microsoft.com/office/powerpoint/2010/main" val="3391418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8019C-C2FE-4F1E-9F8F-B7A58482D8E0}"/>
              </a:ext>
            </a:extLst>
          </p:cNvPr>
          <p:cNvSpPr>
            <a:spLocks noGrp="1"/>
          </p:cNvSpPr>
          <p:nvPr>
            <p:ph type="title"/>
          </p:nvPr>
        </p:nvSpPr>
        <p:spPr/>
        <p:txBody>
          <a:bodyPr>
            <a:normAutofit/>
          </a:bodyPr>
          <a:lstStyle/>
          <a:p>
            <a:r>
              <a:rPr lang="en-US" sz="3600" b="1" dirty="0">
                <a:latin typeface="+mn-lt"/>
              </a:rPr>
              <a:t>GPS on Bench Marks</a:t>
            </a:r>
          </a:p>
        </p:txBody>
      </p:sp>
      <p:pic>
        <p:nvPicPr>
          <p:cNvPr id="5" name="Content Placeholder 4" descr="Screenshot of GPS on Benchmarks map for Michigan.">
            <a:extLst>
              <a:ext uri="{FF2B5EF4-FFF2-40B4-BE49-F238E27FC236}">
                <a16:creationId xmlns:a16="http://schemas.microsoft.com/office/drawing/2014/main" id="{2CE7278B-E7F1-463F-9B96-F34ADB1E7AF3}"/>
              </a:ext>
            </a:extLst>
          </p:cNvPr>
          <p:cNvPicPr>
            <a:picLocks noGrp="1" noChangeAspect="1"/>
          </p:cNvPicPr>
          <p:nvPr>
            <p:ph sz="half" idx="1"/>
          </p:nvPr>
        </p:nvPicPr>
        <p:blipFill>
          <a:blip r:embed="rId3"/>
          <a:stretch>
            <a:fillRect/>
          </a:stretch>
        </p:blipFill>
        <p:spPr>
          <a:xfrm>
            <a:off x="855422" y="1200150"/>
            <a:ext cx="3242156" cy="3394075"/>
          </a:xfrm>
          <a:prstGeom prst="rect">
            <a:avLst/>
          </a:prstGeom>
        </p:spPr>
      </p:pic>
      <p:sp>
        <p:nvSpPr>
          <p:cNvPr id="4" name="Content Placeholder 3">
            <a:extLst>
              <a:ext uri="{FF2B5EF4-FFF2-40B4-BE49-F238E27FC236}">
                <a16:creationId xmlns:a16="http://schemas.microsoft.com/office/drawing/2014/main" id="{0F8A12CD-3456-4455-A7DC-590770CC6A76}"/>
              </a:ext>
            </a:extLst>
          </p:cNvPr>
          <p:cNvSpPr>
            <a:spLocks noGrp="1"/>
          </p:cNvSpPr>
          <p:nvPr>
            <p:ph sz="half" idx="2"/>
          </p:nvPr>
        </p:nvSpPr>
        <p:spPr/>
        <p:txBody>
          <a:bodyPr>
            <a:normAutofit fontScale="77500" lnSpcReduction="20000"/>
          </a:bodyPr>
          <a:lstStyle/>
          <a:p>
            <a:r>
              <a:rPr lang="en-US" dirty="0">
                <a:latin typeface="Arial" panose="020B0604020202020204" pitchFamily="34" charset="0"/>
                <a:cs typeface="Arial" panose="020B0604020202020204" pitchFamily="34" charset="0"/>
              </a:rPr>
              <a:t>Deadline extended to September 30, 2023</a:t>
            </a:r>
          </a:p>
          <a:p>
            <a:r>
              <a:rPr lang="en-US" dirty="0">
                <a:latin typeface="Arial" panose="020B0604020202020204" pitchFamily="34" charset="0"/>
                <a:cs typeface="Arial" panose="020B0604020202020204" pitchFamily="34" charset="0"/>
              </a:rPr>
              <a:t>Can contribute OPUS Share solutions</a:t>
            </a:r>
          </a:p>
          <a:p>
            <a:r>
              <a:rPr lang="en-US" dirty="0">
                <a:latin typeface="Arial" panose="020B0604020202020204" pitchFamily="34" charset="0"/>
                <a:cs typeface="Arial" panose="020B0604020202020204" pitchFamily="34" charset="0"/>
              </a:rPr>
              <a:t>Or </a:t>
            </a:r>
            <a:r>
              <a:rPr lang="en-US" dirty="0" err="1">
                <a:latin typeface="Arial" panose="020B0604020202020204" pitchFamily="34" charset="0"/>
                <a:cs typeface="Arial" panose="020B0604020202020204" pitchFamily="34" charset="0"/>
              </a:rPr>
              <a:t>Bluebooked</a:t>
            </a:r>
            <a:r>
              <a:rPr lang="en-US" dirty="0">
                <a:latin typeface="Arial" panose="020B0604020202020204" pitchFamily="34" charset="0"/>
                <a:cs typeface="Arial" panose="020B0604020202020204" pitchFamily="34" charset="0"/>
              </a:rPr>
              <a:t> solutions using the BETA version of OPUS Projects 5.1 </a:t>
            </a:r>
          </a:p>
          <a:p>
            <a:r>
              <a:rPr lang="en-US" dirty="0">
                <a:latin typeface="Arial" panose="020B0604020202020204" pitchFamily="34" charset="0"/>
                <a:cs typeface="Arial" panose="020B0604020202020204" pitchFamily="34" charset="0"/>
              </a:rPr>
              <a:t>This includes real-time observations uploaded in the new GVX vector exchange file format.</a:t>
            </a:r>
            <a:endParaRPr lang="en-US" dirty="0"/>
          </a:p>
        </p:txBody>
      </p:sp>
      <p:sp>
        <p:nvSpPr>
          <p:cNvPr id="3" name="Date Placeholder 2">
            <a:extLst>
              <a:ext uri="{FF2B5EF4-FFF2-40B4-BE49-F238E27FC236}">
                <a16:creationId xmlns:a16="http://schemas.microsoft.com/office/drawing/2014/main" id="{1B51DAE0-B5F8-483E-9DD3-74E2F82F038C}"/>
              </a:ext>
            </a:extLst>
          </p:cNvPr>
          <p:cNvSpPr>
            <a:spLocks noGrp="1"/>
          </p:cNvSpPr>
          <p:nvPr>
            <p:ph type="dt" sz="half" idx="10"/>
          </p:nvPr>
        </p:nvSpPr>
        <p:spPr/>
        <p:txBody>
          <a:bodyPr/>
          <a:lstStyle/>
          <a:p>
            <a:r>
              <a:rPr lang="en-US"/>
              <a:t>02/24/2023</a:t>
            </a:r>
          </a:p>
        </p:txBody>
      </p:sp>
      <p:sp>
        <p:nvSpPr>
          <p:cNvPr id="6" name="Footer Placeholder 5">
            <a:extLst>
              <a:ext uri="{FF2B5EF4-FFF2-40B4-BE49-F238E27FC236}">
                <a16:creationId xmlns:a16="http://schemas.microsoft.com/office/drawing/2014/main" id="{B411CF1E-3402-482D-B145-7B68EA612020}"/>
              </a:ext>
            </a:extLst>
          </p:cNvPr>
          <p:cNvSpPr>
            <a:spLocks noGrp="1"/>
          </p:cNvSpPr>
          <p:nvPr>
            <p:ph type="ftr" sz="quarter" idx="11"/>
          </p:nvPr>
        </p:nvSpPr>
        <p:spPr/>
        <p:txBody>
          <a:bodyPr/>
          <a:lstStyle/>
          <a:p>
            <a:r>
              <a:rPr lang="fr-FR"/>
              <a:t>MSPS 2023 Convention</a:t>
            </a:r>
            <a:endParaRPr lang="en-US"/>
          </a:p>
        </p:txBody>
      </p:sp>
      <p:sp>
        <p:nvSpPr>
          <p:cNvPr id="7" name="Slide Number Placeholder 6">
            <a:extLst>
              <a:ext uri="{FF2B5EF4-FFF2-40B4-BE49-F238E27FC236}">
                <a16:creationId xmlns:a16="http://schemas.microsoft.com/office/drawing/2014/main" id="{C23F00B0-E731-4D1C-806F-9ADCF4AA8D0F}"/>
              </a:ext>
            </a:extLst>
          </p:cNvPr>
          <p:cNvSpPr>
            <a:spLocks noGrp="1"/>
          </p:cNvSpPr>
          <p:nvPr>
            <p:ph type="sldNum" sz="quarter" idx="12"/>
          </p:nvPr>
        </p:nvSpPr>
        <p:spPr/>
        <p:txBody>
          <a:bodyPr/>
          <a:lstStyle/>
          <a:p>
            <a:fld id="{D3D538F9-49A3-B84F-B36B-A7030CDE5D5B}" type="slidenum">
              <a:rPr lang="en-US" smtClean="0"/>
              <a:t>38</a:t>
            </a:fld>
            <a:endParaRPr lang="en-US"/>
          </a:p>
        </p:txBody>
      </p:sp>
      <p:sp>
        <p:nvSpPr>
          <p:cNvPr id="8" name="Rectangle 7">
            <a:extLst>
              <a:ext uri="{FF2B5EF4-FFF2-40B4-BE49-F238E27FC236}">
                <a16:creationId xmlns:a16="http://schemas.microsoft.com/office/drawing/2014/main" id="{FD8D58B7-1CB5-4C72-85FF-C0AD20F16C65}"/>
              </a:ext>
            </a:extLst>
          </p:cNvPr>
          <p:cNvSpPr/>
          <p:nvPr/>
        </p:nvSpPr>
        <p:spPr>
          <a:xfrm>
            <a:off x="4685771" y="4409957"/>
            <a:ext cx="3963457" cy="369332"/>
          </a:xfrm>
          <a:prstGeom prst="rect">
            <a:avLst/>
          </a:prstGeom>
        </p:spPr>
        <p:txBody>
          <a:bodyPr wrap="none">
            <a:spAutoFit/>
          </a:bodyPr>
          <a:lstStyle/>
          <a:p>
            <a:r>
              <a:rPr lang="en-US" dirty="0"/>
              <a:t>https://geodesy.noaa.gov/GPSonBM/</a:t>
            </a:r>
          </a:p>
        </p:txBody>
      </p:sp>
    </p:spTree>
    <p:extLst>
      <p:ext uri="{BB962C8B-B14F-4D97-AF65-F5344CB8AC3E}">
        <p14:creationId xmlns:p14="http://schemas.microsoft.com/office/powerpoint/2010/main" val="3636382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37B5-7833-494B-8DA5-02C6331942CB}"/>
              </a:ext>
            </a:extLst>
          </p:cNvPr>
          <p:cNvSpPr>
            <a:spLocks noGrp="1"/>
          </p:cNvSpPr>
          <p:nvPr>
            <p:ph type="title"/>
          </p:nvPr>
        </p:nvSpPr>
        <p:spPr/>
        <p:txBody>
          <a:bodyPr>
            <a:normAutofit/>
          </a:bodyPr>
          <a:lstStyle/>
          <a:p>
            <a:r>
              <a:rPr lang="en-US" sz="3600" b="1" dirty="0">
                <a:latin typeface="+mn-lt"/>
              </a:rPr>
              <a:t>Save the Date! NGS day at FIG 2023</a:t>
            </a:r>
          </a:p>
        </p:txBody>
      </p:sp>
      <p:sp>
        <p:nvSpPr>
          <p:cNvPr id="3" name="Content Placeholder 2">
            <a:extLst>
              <a:ext uri="{FF2B5EF4-FFF2-40B4-BE49-F238E27FC236}">
                <a16:creationId xmlns:a16="http://schemas.microsoft.com/office/drawing/2014/main" id="{4FEAA378-5AF9-43B2-8A96-303D5E3C8D19}"/>
              </a:ext>
            </a:extLst>
          </p:cNvPr>
          <p:cNvSpPr>
            <a:spLocks noGrp="1"/>
          </p:cNvSpPr>
          <p:nvPr>
            <p:ph idx="1"/>
          </p:nvPr>
        </p:nvSpPr>
        <p:spPr>
          <a:xfrm>
            <a:off x="457200" y="1200151"/>
            <a:ext cx="3945467" cy="3394472"/>
          </a:xfrm>
        </p:spPr>
        <p:txBody>
          <a:bodyPr>
            <a:normAutofit/>
          </a:bodyPr>
          <a:lstStyle/>
          <a:p>
            <a:pPr marL="0" indent="0">
              <a:buNone/>
            </a:pPr>
            <a:r>
              <a:rPr lang="en-US" sz="2400" dirty="0">
                <a:latin typeface="+mn-lt"/>
              </a:rPr>
              <a:t>NGS will present a full day’s worth of content at the 2023 FIG Working Week in Orlando, FL on May 31, 2023</a:t>
            </a:r>
          </a:p>
        </p:txBody>
      </p:sp>
      <p:pic>
        <p:nvPicPr>
          <p:cNvPr id="4" name="Picture 3" descr="Screenshot of an announcement for the FIG Working Week.">
            <a:extLst>
              <a:ext uri="{FF2B5EF4-FFF2-40B4-BE49-F238E27FC236}">
                <a16:creationId xmlns:a16="http://schemas.microsoft.com/office/drawing/2014/main" id="{D21092B1-215C-4D4B-BC53-90DD404C7A90}"/>
              </a:ext>
            </a:extLst>
          </p:cNvPr>
          <p:cNvPicPr>
            <a:picLocks noChangeAspect="1"/>
          </p:cNvPicPr>
          <p:nvPr/>
        </p:nvPicPr>
        <p:blipFill>
          <a:blip r:embed="rId2"/>
          <a:stretch>
            <a:fillRect/>
          </a:stretch>
        </p:blipFill>
        <p:spPr>
          <a:xfrm>
            <a:off x="5041900" y="1073152"/>
            <a:ext cx="3844533" cy="3319096"/>
          </a:xfrm>
          <a:prstGeom prst="rect">
            <a:avLst/>
          </a:prstGeom>
        </p:spPr>
      </p:pic>
      <p:sp>
        <p:nvSpPr>
          <p:cNvPr id="5" name="Rectangle 4">
            <a:extLst>
              <a:ext uri="{FF2B5EF4-FFF2-40B4-BE49-F238E27FC236}">
                <a16:creationId xmlns:a16="http://schemas.microsoft.com/office/drawing/2014/main" id="{B5275F84-418B-4387-91E6-1502BF4FC995}"/>
              </a:ext>
            </a:extLst>
          </p:cNvPr>
          <p:cNvSpPr/>
          <p:nvPr/>
        </p:nvSpPr>
        <p:spPr>
          <a:xfrm>
            <a:off x="385232" y="4414561"/>
            <a:ext cx="6282267" cy="369332"/>
          </a:xfrm>
          <a:prstGeom prst="rect">
            <a:avLst/>
          </a:prstGeom>
        </p:spPr>
        <p:txBody>
          <a:bodyPr wrap="square">
            <a:spAutoFit/>
          </a:bodyPr>
          <a:lstStyle/>
          <a:p>
            <a:r>
              <a:rPr lang="en-US" dirty="0"/>
              <a:t>https://geodesy.noaa.gov/datums/newdatums/fig-2023.shtml</a:t>
            </a:r>
          </a:p>
        </p:txBody>
      </p:sp>
      <p:sp>
        <p:nvSpPr>
          <p:cNvPr id="6" name="Rectangle 5">
            <a:extLst>
              <a:ext uri="{FF2B5EF4-FFF2-40B4-BE49-F238E27FC236}">
                <a16:creationId xmlns:a16="http://schemas.microsoft.com/office/drawing/2014/main" id="{4B734113-E018-4B5C-AE42-E0EE0E219CD8}"/>
              </a:ext>
            </a:extLst>
          </p:cNvPr>
          <p:cNvSpPr/>
          <p:nvPr/>
        </p:nvSpPr>
        <p:spPr>
          <a:xfrm>
            <a:off x="385232" y="3758683"/>
            <a:ext cx="2390398" cy="369332"/>
          </a:xfrm>
          <a:prstGeom prst="rect">
            <a:avLst/>
          </a:prstGeom>
        </p:spPr>
        <p:txBody>
          <a:bodyPr wrap="none">
            <a:spAutoFit/>
          </a:bodyPr>
          <a:lstStyle/>
          <a:p>
            <a:r>
              <a:rPr lang="en-US" dirty="0"/>
              <a:t>https://fig.net/fig2023/</a:t>
            </a:r>
          </a:p>
        </p:txBody>
      </p:sp>
      <p:sp>
        <p:nvSpPr>
          <p:cNvPr id="7" name="Date Placeholder 6">
            <a:extLst>
              <a:ext uri="{FF2B5EF4-FFF2-40B4-BE49-F238E27FC236}">
                <a16:creationId xmlns:a16="http://schemas.microsoft.com/office/drawing/2014/main" id="{A9CF2938-5CC4-4092-9BAB-BAC7618CACC4}"/>
              </a:ext>
            </a:extLst>
          </p:cNvPr>
          <p:cNvSpPr>
            <a:spLocks noGrp="1"/>
          </p:cNvSpPr>
          <p:nvPr>
            <p:ph type="dt" sz="half" idx="10"/>
          </p:nvPr>
        </p:nvSpPr>
        <p:spPr/>
        <p:txBody>
          <a:bodyPr/>
          <a:lstStyle/>
          <a:p>
            <a:r>
              <a:rPr lang="en-US"/>
              <a:t>02/24/2023</a:t>
            </a:r>
            <a:endParaRPr lang="en-US" dirty="0"/>
          </a:p>
        </p:txBody>
      </p:sp>
      <p:sp>
        <p:nvSpPr>
          <p:cNvPr id="8" name="Footer Placeholder 7">
            <a:extLst>
              <a:ext uri="{FF2B5EF4-FFF2-40B4-BE49-F238E27FC236}">
                <a16:creationId xmlns:a16="http://schemas.microsoft.com/office/drawing/2014/main" id="{19EC650B-519D-4F9B-9369-50AD84FD6AEB}"/>
              </a:ext>
            </a:extLst>
          </p:cNvPr>
          <p:cNvSpPr>
            <a:spLocks noGrp="1"/>
          </p:cNvSpPr>
          <p:nvPr>
            <p:ph type="ftr" sz="quarter" idx="11"/>
          </p:nvPr>
        </p:nvSpPr>
        <p:spPr/>
        <p:txBody>
          <a:bodyPr/>
          <a:lstStyle/>
          <a:p>
            <a:r>
              <a:rPr lang="fr-FR"/>
              <a:t>MSPS 2023 Convention</a:t>
            </a:r>
            <a:endParaRPr lang="en-US" dirty="0"/>
          </a:p>
        </p:txBody>
      </p:sp>
      <p:sp>
        <p:nvSpPr>
          <p:cNvPr id="9" name="Slide Number Placeholder 8">
            <a:extLst>
              <a:ext uri="{FF2B5EF4-FFF2-40B4-BE49-F238E27FC236}">
                <a16:creationId xmlns:a16="http://schemas.microsoft.com/office/drawing/2014/main" id="{B40681D5-D8BF-4EFD-BE65-67F1CD8A0777}"/>
              </a:ext>
            </a:extLst>
          </p:cNvPr>
          <p:cNvSpPr>
            <a:spLocks noGrp="1"/>
          </p:cNvSpPr>
          <p:nvPr>
            <p:ph type="sldNum" sz="quarter" idx="12"/>
          </p:nvPr>
        </p:nvSpPr>
        <p:spPr/>
        <p:txBody>
          <a:bodyPr/>
          <a:lstStyle/>
          <a:p>
            <a:fld id="{D3D538F9-49A3-B84F-B36B-A7030CDE5D5B}" type="slidenum">
              <a:rPr lang="en-US" smtClean="0"/>
              <a:t>39</a:t>
            </a:fld>
            <a:endParaRPr lang="en-US"/>
          </a:p>
        </p:txBody>
      </p:sp>
    </p:spTree>
    <p:extLst>
      <p:ext uri="{BB962C8B-B14F-4D97-AF65-F5344CB8AC3E}">
        <p14:creationId xmlns:p14="http://schemas.microsoft.com/office/powerpoint/2010/main" val="3443940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ovie poster of Soylent Green (1973)">
            <a:extLst>
              <a:ext uri="{FF2B5EF4-FFF2-40B4-BE49-F238E27FC236}">
                <a16:creationId xmlns:a16="http://schemas.microsoft.com/office/drawing/2014/main" id="{EADEBF44-93B3-4DF4-AA69-B5F0A53958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2072" y="0"/>
            <a:ext cx="3819855" cy="5065127"/>
          </a:xfrm>
        </p:spPr>
      </p:pic>
      <p:pic>
        <p:nvPicPr>
          <p:cNvPr id="10" name="Picture 9" descr="The part of the movie poster the says &quot;It's the year 2022...&quot;">
            <a:extLst>
              <a:ext uri="{FF2B5EF4-FFF2-40B4-BE49-F238E27FC236}">
                <a16:creationId xmlns:a16="http://schemas.microsoft.com/office/drawing/2014/main" id="{392BCBBB-7CBF-485D-BB9D-759167A9079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8056" y="205979"/>
            <a:ext cx="7847886" cy="857250"/>
          </a:xfrm>
          <a:prstGeom prst="rect">
            <a:avLst/>
          </a:prstGeom>
        </p:spPr>
      </p:pic>
      <p:sp>
        <p:nvSpPr>
          <p:cNvPr id="3" name="Date Placeholder 2">
            <a:extLst>
              <a:ext uri="{FF2B5EF4-FFF2-40B4-BE49-F238E27FC236}">
                <a16:creationId xmlns:a16="http://schemas.microsoft.com/office/drawing/2014/main" id="{929B6199-C517-4AA2-9D4A-1C199CB5EA25}"/>
              </a:ext>
            </a:extLst>
          </p:cNvPr>
          <p:cNvSpPr>
            <a:spLocks noGrp="1"/>
          </p:cNvSpPr>
          <p:nvPr>
            <p:ph type="dt" sz="half" idx="10"/>
          </p:nvPr>
        </p:nvSpPr>
        <p:spPr/>
        <p:txBody>
          <a:bodyPr/>
          <a:lstStyle/>
          <a:p>
            <a:r>
              <a:rPr lang="en-US"/>
              <a:t>02/24/2023</a:t>
            </a:r>
          </a:p>
        </p:txBody>
      </p:sp>
      <p:sp>
        <p:nvSpPr>
          <p:cNvPr id="4" name="Footer Placeholder 3">
            <a:extLst>
              <a:ext uri="{FF2B5EF4-FFF2-40B4-BE49-F238E27FC236}">
                <a16:creationId xmlns:a16="http://schemas.microsoft.com/office/drawing/2014/main" id="{7E1D8B48-36AA-4458-A19E-6996399600A8}"/>
              </a:ext>
            </a:extLst>
          </p:cNvPr>
          <p:cNvSpPr>
            <a:spLocks noGrp="1"/>
          </p:cNvSpPr>
          <p:nvPr>
            <p:ph type="ftr" sz="quarter" idx="11"/>
          </p:nvPr>
        </p:nvSpPr>
        <p:spPr/>
        <p:txBody>
          <a:bodyPr/>
          <a:lstStyle/>
          <a:p>
            <a:r>
              <a:rPr lang="fr-FR"/>
              <a:t>MSPS 2023 Convention</a:t>
            </a:r>
            <a:endParaRPr lang="en-US"/>
          </a:p>
        </p:txBody>
      </p:sp>
      <p:sp>
        <p:nvSpPr>
          <p:cNvPr id="5" name="Slide Number Placeholder 4">
            <a:extLst>
              <a:ext uri="{FF2B5EF4-FFF2-40B4-BE49-F238E27FC236}">
                <a16:creationId xmlns:a16="http://schemas.microsoft.com/office/drawing/2014/main" id="{F648B410-D862-4F9D-8BEA-38A9719862D7}"/>
              </a:ext>
            </a:extLst>
          </p:cNvPr>
          <p:cNvSpPr>
            <a:spLocks noGrp="1"/>
          </p:cNvSpPr>
          <p:nvPr>
            <p:ph type="sldNum" sz="quarter" idx="12"/>
          </p:nvPr>
        </p:nvSpPr>
        <p:spPr/>
        <p:txBody>
          <a:bodyPr/>
          <a:lstStyle/>
          <a:p>
            <a:fld id="{D3D538F9-49A3-B84F-B36B-A7030CDE5D5B}" type="slidenum">
              <a:rPr lang="en-US" smtClean="0"/>
              <a:t>4</a:t>
            </a:fld>
            <a:endParaRPr lang="en-US"/>
          </a:p>
        </p:txBody>
      </p:sp>
    </p:spTree>
    <p:extLst>
      <p:ext uri="{BB962C8B-B14F-4D97-AF65-F5344CB8AC3E}">
        <p14:creationId xmlns:p14="http://schemas.microsoft.com/office/powerpoint/2010/main" val="3293741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13BDC-F938-4E24-A804-F800CEFA1497}"/>
              </a:ext>
            </a:extLst>
          </p:cNvPr>
          <p:cNvSpPr>
            <a:spLocks noGrp="1"/>
          </p:cNvSpPr>
          <p:nvPr>
            <p:ph type="title"/>
          </p:nvPr>
        </p:nvSpPr>
        <p:spPr/>
        <p:txBody>
          <a:bodyPr>
            <a:normAutofit/>
          </a:bodyPr>
          <a:lstStyle/>
          <a:p>
            <a:r>
              <a:rPr lang="en-US" sz="3600" b="1" dirty="0">
                <a:latin typeface="+mn-lt"/>
              </a:rPr>
              <a:t>NGS Webinar Series</a:t>
            </a:r>
          </a:p>
        </p:txBody>
      </p:sp>
      <p:sp>
        <p:nvSpPr>
          <p:cNvPr id="3" name="Content Placeholder 2">
            <a:extLst>
              <a:ext uri="{FF2B5EF4-FFF2-40B4-BE49-F238E27FC236}">
                <a16:creationId xmlns:a16="http://schemas.microsoft.com/office/drawing/2014/main" id="{3C652B49-D09F-4F4E-BBA4-105EB564A584}"/>
              </a:ext>
            </a:extLst>
          </p:cNvPr>
          <p:cNvSpPr>
            <a:spLocks noGrp="1"/>
          </p:cNvSpPr>
          <p:nvPr>
            <p:ph sz="half" idx="1"/>
          </p:nvPr>
        </p:nvSpPr>
        <p:spPr>
          <a:xfrm>
            <a:off x="457199" y="1200151"/>
            <a:ext cx="4976950" cy="3579138"/>
          </a:xfrm>
        </p:spPr>
        <p:txBody>
          <a:bodyPr>
            <a:normAutofit fontScale="70000" lnSpcReduction="20000"/>
          </a:bodyPr>
          <a:lstStyle/>
          <a:p>
            <a:r>
              <a:rPr lang="en-US" dirty="0">
                <a:latin typeface="+mn-lt"/>
              </a:rPr>
              <a:t>Monthly webinars highlight geodesy and coastal mapping programs, products, and research</a:t>
            </a:r>
          </a:p>
          <a:p>
            <a:r>
              <a:rPr lang="en-US" dirty="0">
                <a:latin typeface="+mn-lt"/>
              </a:rPr>
              <a:t>Each webinar features an NGS employee delving into a topic of interest, and generally includes a moderated question and answer session</a:t>
            </a:r>
          </a:p>
          <a:p>
            <a:r>
              <a:rPr lang="en-US" dirty="0">
                <a:latin typeface="+mn-lt"/>
              </a:rPr>
              <a:t>Registration is free and video recordings are made available for later viewing</a:t>
            </a:r>
          </a:p>
          <a:p>
            <a:r>
              <a:rPr lang="en-US" dirty="0">
                <a:latin typeface="+mn-lt"/>
              </a:rPr>
              <a:t>Certificates of attendance are available</a:t>
            </a:r>
          </a:p>
        </p:txBody>
      </p:sp>
      <p:sp>
        <p:nvSpPr>
          <p:cNvPr id="5" name="Rectangle 4">
            <a:extLst>
              <a:ext uri="{FF2B5EF4-FFF2-40B4-BE49-F238E27FC236}">
                <a16:creationId xmlns:a16="http://schemas.microsoft.com/office/drawing/2014/main" id="{9CADAB73-AEB2-4C2E-B57A-25751D162DF0}"/>
              </a:ext>
            </a:extLst>
          </p:cNvPr>
          <p:cNvSpPr/>
          <p:nvPr/>
        </p:nvSpPr>
        <p:spPr>
          <a:xfrm>
            <a:off x="1380308" y="4546879"/>
            <a:ext cx="6283235" cy="369332"/>
          </a:xfrm>
          <a:prstGeom prst="rect">
            <a:avLst/>
          </a:prstGeom>
        </p:spPr>
        <p:txBody>
          <a:bodyPr wrap="square">
            <a:spAutoFit/>
          </a:bodyPr>
          <a:lstStyle/>
          <a:p>
            <a:r>
              <a:rPr lang="en-US" dirty="0"/>
              <a:t>https://geodesy.noaa.gov/web/science_edu/webinar_series/</a:t>
            </a:r>
          </a:p>
        </p:txBody>
      </p:sp>
      <p:pic>
        <p:nvPicPr>
          <p:cNvPr id="7" name="Content Placeholder 6" descr="NGS web page showing upcoming webinars">
            <a:extLst>
              <a:ext uri="{FF2B5EF4-FFF2-40B4-BE49-F238E27FC236}">
                <a16:creationId xmlns:a16="http://schemas.microsoft.com/office/drawing/2014/main" id="{FBF15105-8941-4C1E-BC26-5B2C4A5BD141}"/>
              </a:ext>
            </a:extLst>
          </p:cNvPr>
          <p:cNvPicPr>
            <a:picLocks noGrp="1" noChangeAspect="1"/>
          </p:cNvPicPr>
          <p:nvPr>
            <p:ph sz="half" idx="2"/>
          </p:nvPr>
        </p:nvPicPr>
        <p:blipFill>
          <a:blip r:embed="rId2"/>
          <a:stretch>
            <a:fillRect/>
          </a:stretch>
        </p:blipFill>
        <p:spPr>
          <a:xfrm>
            <a:off x="5434149" y="1242619"/>
            <a:ext cx="3252651" cy="2102724"/>
          </a:xfrm>
          <a:prstGeom prst="rect">
            <a:avLst/>
          </a:prstGeom>
        </p:spPr>
      </p:pic>
      <p:sp>
        <p:nvSpPr>
          <p:cNvPr id="4" name="Date Placeholder 3">
            <a:extLst>
              <a:ext uri="{FF2B5EF4-FFF2-40B4-BE49-F238E27FC236}">
                <a16:creationId xmlns:a16="http://schemas.microsoft.com/office/drawing/2014/main" id="{1667C841-A4B4-446B-8CEE-10BF472D47EE}"/>
              </a:ext>
            </a:extLst>
          </p:cNvPr>
          <p:cNvSpPr>
            <a:spLocks noGrp="1"/>
          </p:cNvSpPr>
          <p:nvPr>
            <p:ph type="dt" sz="half" idx="10"/>
          </p:nvPr>
        </p:nvSpPr>
        <p:spPr/>
        <p:txBody>
          <a:bodyPr/>
          <a:lstStyle/>
          <a:p>
            <a:r>
              <a:rPr lang="en-US"/>
              <a:t>02/24/2023</a:t>
            </a:r>
          </a:p>
        </p:txBody>
      </p:sp>
      <p:sp>
        <p:nvSpPr>
          <p:cNvPr id="6" name="Footer Placeholder 5">
            <a:extLst>
              <a:ext uri="{FF2B5EF4-FFF2-40B4-BE49-F238E27FC236}">
                <a16:creationId xmlns:a16="http://schemas.microsoft.com/office/drawing/2014/main" id="{C62CB4D3-6957-44D7-84D8-B96F551BDF3F}"/>
              </a:ext>
            </a:extLst>
          </p:cNvPr>
          <p:cNvSpPr>
            <a:spLocks noGrp="1"/>
          </p:cNvSpPr>
          <p:nvPr>
            <p:ph type="ftr" sz="quarter" idx="11"/>
          </p:nvPr>
        </p:nvSpPr>
        <p:spPr/>
        <p:txBody>
          <a:bodyPr/>
          <a:lstStyle/>
          <a:p>
            <a:r>
              <a:rPr lang="fr-FR"/>
              <a:t>MSPS 2023 Convention</a:t>
            </a:r>
            <a:endParaRPr lang="en-US"/>
          </a:p>
        </p:txBody>
      </p:sp>
      <p:sp>
        <p:nvSpPr>
          <p:cNvPr id="8" name="Slide Number Placeholder 7">
            <a:extLst>
              <a:ext uri="{FF2B5EF4-FFF2-40B4-BE49-F238E27FC236}">
                <a16:creationId xmlns:a16="http://schemas.microsoft.com/office/drawing/2014/main" id="{E5C4CED2-7B09-4889-83A9-ADA82371F301}"/>
              </a:ext>
            </a:extLst>
          </p:cNvPr>
          <p:cNvSpPr>
            <a:spLocks noGrp="1"/>
          </p:cNvSpPr>
          <p:nvPr>
            <p:ph type="sldNum" sz="quarter" idx="12"/>
          </p:nvPr>
        </p:nvSpPr>
        <p:spPr/>
        <p:txBody>
          <a:bodyPr/>
          <a:lstStyle/>
          <a:p>
            <a:fld id="{D3D538F9-49A3-B84F-B36B-A7030CDE5D5B}" type="slidenum">
              <a:rPr lang="en-US" smtClean="0"/>
              <a:t>40</a:t>
            </a:fld>
            <a:endParaRPr lang="en-US"/>
          </a:p>
        </p:txBody>
      </p:sp>
    </p:spTree>
    <p:extLst>
      <p:ext uri="{BB962C8B-B14F-4D97-AF65-F5344CB8AC3E}">
        <p14:creationId xmlns:p14="http://schemas.microsoft.com/office/powerpoint/2010/main" val="3690003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https://geodesy.noaa.gov/</a:t>
            </a:r>
          </a:p>
        </p:txBody>
      </p:sp>
      <p:sp>
        <p:nvSpPr>
          <p:cNvPr id="14" name="Content Placeholder 13">
            <a:extLst>
              <a:ext uri="{FF2B5EF4-FFF2-40B4-BE49-F238E27FC236}">
                <a16:creationId xmlns:a16="http://schemas.microsoft.com/office/drawing/2014/main" id="{D0E2868A-D8DF-432C-BEB6-1776775193AC}"/>
              </a:ext>
            </a:extLst>
          </p:cNvPr>
          <p:cNvSpPr>
            <a:spLocks noGrp="1"/>
          </p:cNvSpPr>
          <p:nvPr>
            <p:ph sz="half" idx="1"/>
          </p:nvPr>
        </p:nvSpPr>
        <p:spPr/>
        <p:txBody>
          <a:bodyPr/>
          <a:lstStyle/>
          <a:p>
            <a:endParaRPr lang="en-US"/>
          </a:p>
        </p:txBody>
      </p:sp>
      <p:pic>
        <p:nvPicPr>
          <p:cNvPr id="16" name="Picture 15" descr="Screenshot of the NGS website with a red oval over the place to click to subscribe to the newsletters.">
            <a:extLst>
              <a:ext uri="{FF2B5EF4-FFF2-40B4-BE49-F238E27FC236}">
                <a16:creationId xmlns:a16="http://schemas.microsoft.com/office/drawing/2014/main" id="{3873FD91-5024-4E45-AB5B-2AEE9843DC89}"/>
              </a:ext>
            </a:extLst>
          </p:cNvPr>
          <p:cNvPicPr>
            <a:picLocks noChangeAspect="1"/>
          </p:cNvPicPr>
          <p:nvPr/>
        </p:nvPicPr>
        <p:blipFill>
          <a:blip r:embed="rId3"/>
          <a:stretch>
            <a:fillRect/>
          </a:stretch>
        </p:blipFill>
        <p:spPr>
          <a:xfrm>
            <a:off x="1485900" y="943234"/>
            <a:ext cx="6018706" cy="3994287"/>
          </a:xfrm>
          <a:prstGeom prst="rect">
            <a:avLst/>
          </a:prstGeom>
        </p:spPr>
      </p:pic>
      <p:sp>
        <p:nvSpPr>
          <p:cNvPr id="17" name="Oval 16" descr="Red oval">
            <a:extLst>
              <a:ext uri="{FF2B5EF4-FFF2-40B4-BE49-F238E27FC236}">
                <a16:creationId xmlns:a16="http://schemas.microsoft.com/office/drawing/2014/main" id="{2E653EE0-205F-4068-9C6D-810CB8D76F1C}"/>
              </a:ext>
            </a:extLst>
          </p:cNvPr>
          <p:cNvSpPr/>
          <p:nvPr/>
        </p:nvSpPr>
        <p:spPr>
          <a:xfrm>
            <a:off x="5225143" y="4200265"/>
            <a:ext cx="2812863" cy="84084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15D01758-DD33-41D5-8B04-78BB3E6DAB9B}"/>
              </a:ext>
            </a:extLst>
          </p:cNvPr>
          <p:cNvSpPr>
            <a:spLocks noGrp="1"/>
          </p:cNvSpPr>
          <p:nvPr>
            <p:ph type="dt" sz="half" idx="10"/>
          </p:nvPr>
        </p:nvSpPr>
        <p:spPr/>
        <p:txBody>
          <a:bodyPr/>
          <a:lstStyle/>
          <a:p>
            <a:r>
              <a:rPr lang="en-US"/>
              <a:t>02/24/2023</a:t>
            </a:r>
          </a:p>
        </p:txBody>
      </p:sp>
      <p:sp>
        <p:nvSpPr>
          <p:cNvPr id="4" name="Footer Placeholder 3">
            <a:extLst>
              <a:ext uri="{FF2B5EF4-FFF2-40B4-BE49-F238E27FC236}">
                <a16:creationId xmlns:a16="http://schemas.microsoft.com/office/drawing/2014/main" id="{74E8F652-8A41-444C-BBC4-AFEE86045EC5}"/>
              </a:ext>
            </a:extLst>
          </p:cNvPr>
          <p:cNvSpPr>
            <a:spLocks noGrp="1"/>
          </p:cNvSpPr>
          <p:nvPr>
            <p:ph type="ftr" sz="quarter" idx="11"/>
          </p:nvPr>
        </p:nvSpPr>
        <p:spPr/>
        <p:txBody>
          <a:bodyPr/>
          <a:lstStyle/>
          <a:p>
            <a:r>
              <a:rPr lang="fr-FR"/>
              <a:t>MSPS 2023 Convention</a:t>
            </a:r>
            <a:endParaRPr lang="en-US"/>
          </a:p>
        </p:txBody>
      </p:sp>
      <p:sp>
        <p:nvSpPr>
          <p:cNvPr id="5" name="Slide Number Placeholder 4">
            <a:extLst>
              <a:ext uri="{FF2B5EF4-FFF2-40B4-BE49-F238E27FC236}">
                <a16:creationId xmlns:a16="http://schemas.microsoft.com/office/drawing/2014/main" id="{6F37C00F-8271-4CCA-ACB8-D71283D56924}"/>
              </a:ext>
            </a:extLst>
          </p:cNvPr>
          <p:cNvSpPr>
            <a:spLocks noGrp="1"/>
          </p:cNvSpPr>
          <p:nvPr>
            <p:ph type="sldNum" sz="quarter" idx="12"/>
          </p:nvPr>
        </p:nvSpPr>
        <p:spPr/>
        <p:txBody>
          <a:bodyPr/>
          <a:lstStyle/>
          <a:p>
            <a:fld id="{D3D538F9-49A3-B84F-B36B-A7030CDE5D5B}" type="slidenum">
              <a:rPr lang="en-US" smtClean="0"/>
              <a:t>41</a:t>
            </a:fld>
            <a:endParaRPr lang="en-US"/>
          </a:p>
        </p:txBody>
      </p:sp>
    </p:spTree>
    <p:extLst>
      <p:ext uri="{BB962C8B-B14F-4D97-AF65-F5344CB8AC3E}">
        <p14:creationId xmlns:p14="http://schemas.microsoft.com/office/powerpoint/2010/main" val="3195816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ctrTitle"/>
          </p:nvPr>
        </p:nvSpPr>
        <p:spPr>
          <a:xfrm>
            <a:off x="2932510" y="810442"/>
            <a:ext cx="3278981" cy="620614"/>
          </a:xfrm>
        </p:spPr>
        <p:txBody>
          <a:bodyPr>
            <a:normAutofit fontScale="90000"/>
          </a:bodyPr>
          <a:lstStyle/>
          <a:p>
            <a:r>
              <a:rPr lang="en-US" altLang="en-US" dirty="0">
                <a:latin typeface="Arial" panose="020B0604020202020204" pitchFamily="34" charset="0"/>
                <a:cs typeface="Arial" panose="020B0604020202020204" pitchFamily="34" charset="0"/>
              </a:rPr>
              <a:t>Thank You!</a:t>
            </a:r>
          </a:p>
        </p:txBody>
      </p:sp>
      <p:sp>
        <p:nvSpPr>
          <p:cNvPr id="5" name="Subtitle 4"/>
          <p:cNvSpPr>
            <a:spLocks noGrp="1"/>
          </p:cNvSpPr>
          <p:nvPr>
            <p:ph type="subTitle" idx="1"/>
          </p:nvPr>
        </p:nvSpPr>
        <p:spPr>
          <a:xfrm>
            <a:off x="1406081" y="1566967"/>
            <a:ext cx="6331839" cy="2662133"/>
          </a:xfrm>
        </p:spPr>
        <p:txBody>
          <a:bodyPr>
            <a:noAutofit/>
          </a:bodyPr>
          <a:lstStyle/>
          <a:p>
            <a:pPr>
              <a:buFont typeface="Arial" charset="0"/>
              <a:buNone/>
              <a:defRPr/>
            </a:pPr>
            <a:r>
              <a:rPr lang="en-US" sz="1800" dirty="0">
                <a:latin typeface="Arial" panose="020B0604020202020204" pitchFamily="34" charset="0"/>
                <a:cs typeface="Arial" panose="020B0604020202020204" pitchFamily="34" charset="0"/>
              </a:rPr>
              <a:t>Jacob M. Heck, Ph.D., P.S.</a:t>
            </a:r>
          </a:p>
          <a:p>
            <a:pPr>
              <a:defRPr/>
            </a:pPr>
            <a:r>
              <a:rPr lang="en-US" sz="1800" dirty="0">
                <a:latin typeface="Arial" panose="020B0604020202020204" pitchFamily="34" charset="0"/>
                <a:cs typeface="Arial" panose="020B0604020202020204" pitchFamily="34" charset="0"/>
              </a:rPr>
              <a:t>Great Lakes Regional Geodetic Advisor (MI, IN, IL, WI)</a:t>
            </a:r>
          </a:p>
          <a:p>
            <a:pPr>
              <a:buFont typeface="Arial" charset="0"/>
              <a:buNone/>
              <a:defRPr/>
            </a:pPr>
            <a:r>
              <a:rPr lang="en-US" sz="1800" dirty="0">
                <a:latin typeface="Arial" panose="020B0604020202020204" pitchFamily="34" charset="0"/>
                <a:cs typeface="Arial" panose="020B0604020202020204" pitchFamily="34" charset="0"/>
              </a:rPr>
              <a:t>U.S. National Geodetic Survey, NOAA</a:t>
            </a:r>
          </a:p>
          <a:p>
            <a:pPr>
              <a:buFont typeface="Arial" charset="0"/>
              <a:buNone/>
              <a:defRPr/>
            </a:pPr>
            <a:r>
              <a:rPr lang="en-US" sz="1800" dirty="0">
                <a:latin typeface="Arial" panose="020B0604020202020204" pitchFamily="34" charset="0"/>
                <a:cs typeface="Arial" panose="020B0604020202020204" pitchFamily="34" charset="0"/>
                <a:hlinkClick r:id="rId3"/>
              </a:rPr>
              <a:t>jacob.heck@noaa.gov</a:t>
            </a:r>
            <a:endParaRPr lang="en-US" sz="1800" dirty="0">
              <a:latin typeface="Arial" panose="020B0604020202020204" pitchFamily="34" charset="0"/>
              <a:cs typeface="Arial" panose="020B0604020202020204" pitchFamily="34" charset="0"/>
            </a:endParaRPr>
          </a:p>
          <a:p>
            <a:pPr>
              <a:buFont typeface="Arial" charset="0"/>
              <a:buNone/>
              <a:defRPr/>
            </a:pPr>
            <a:endParaRPr lang="en-US" sz="1800" dirty="0">
              <a:latin typeface="Arial" panose="020B0604020202020204" pitchFamily="34" charset="0"/>
              <a:cs typeface="Arial" panose="020B0604020202020204" pitchFamily="34" charset="0"/>
            </a:endParaRPr>
          </a:p>
          <a:p>
            <a:pPr>
              <a:buFont typeface="Arial" charset="0"/>
              <a:buNone/>
              <a:defRPr/>
            </a:pPr>
            <a:r>
              <a:rPr lang="en-US" sz="1800" dirty="0">
                <a:latin typeface="Arial" panose="020B0604020202020204" pitchFamily="34" charset="0"/>
                <a:cs typeface="Arial" panose="020B0604020202020204" pitchFamily="34" charset="0"/>
              </a:rPr>
              <a:t>c/o NOAA Great Lakes Environmental Research Laboratory</a:t>
            </a:r>
          </a:p>
          <a:p>
            <a:pPr>
              <a:buFont typeface="Arial" charset="0"/>
              <a:buNone/>
              <a:defRPr/>
            </a:pPr>
            <a:r>
              <a:rPr lang="en-US" sz="1800" dirty="0">
                <a:latin typeface="Arial" panose="020B0604020202020204" pitchFamily="34" charset="0"/>
                <a:cs typeface="Arial" panose="020B0604020202020204" pitchFamily="34" charset="0"/>
              </a:rPr>
              <a:t>4840 S. State Road</a:t>
            </a:r>
          </a:p>
          <a:p>
            <a:pPr>
              <a:buFont typeface="Arial" charset="0"/>
              <a:buNone/>
              <a:defRPr/>
            </a:pPr>
            <a:r>
              <a:rPr lang="en-US" sz="1800" dirty="0">
                <a:latin typeface="Arial" panose="020B0604020202020204" pitchFamily="34" charset="0"/>
                <a:cs typeface="Arial" panose="020B0604020202020204" pitchFamily="34" charset="0"/>
              </a:rPr>
              <a:t>Ann Arbor, MI 48108</a:t>
            </a:r>
          </a:p>
        </p:txBody>
      </p:sp>
      <p:sp>
        <p:nvSpPr>
          <p:cNvPr id="2" name="Rectangle 1"/>
          <p:cNvSpPr/>
          <p:nvPr/>
        </p:nvSpPr>
        <p:spPr>
          <a:xfrm>
            <a:off x="1722169" y="4333058"/>
            <a:ext cx="5699663" cy="369332"/>
          </a:xfrm>
          <a:prstGeom prst="rect">
            <a:avLst/>
          </a:prstGeom>
        </p:spPr>
        <p:txBody>
          <a:bodyPr wrap="square">
            <a:spAutoFit/>
          </a:bodyPr>
          <a:lstStyle/>
          <a:p>
            <a:r>
              <a:rPr lang="en-US" altLang="en-US" dirty="0">
                <a:latin typeface="Arial" panose="020B0604020202020204" pitchFamily="34" charset="0"/>
                <a:cs typeface="Arial" panose="020B0604020202020204" pitchFamily="34" charset="0"/>
              </a:rPr>
              <a:t>For more information, visit </a:t>
            </a:r>
            <a:r>
              <a:rPr lang="en-US" altLang="en-US" dirty="0">
                <a:latin typeface="Arial" panose="020B0604020202020204" pitchFamily="34" charset="0"/>
                <a:cs typeface="Arial" panose="020B0604020202020204" pitchFamily="34" charset="0"/>
                <a:hlinkClick r:id="rId4"/>
              </a:rPr>
              <a:t>https://geodesy.noaa.gov</a:t>
            </a:r>
            <a:endParaRPr lang="en-US" altLang="en-US"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5930F666-C23F-4892-A76C-A568581046E2}"/>
              </a:ext>
            </a:extLst>
          </p:cNvPr>
          <p:cNvSpPr>
            <a:spLocks noGrp="1"/>
          </p:cNvSpPr>
          <p:nvPr>
            <p:ph type="dt" sz="half" idx="10"/>
          </p:nvPr>
        </p:nvSpPr>
        <p:spPr/>
        <p:txBody>
          <a:bodyPr/>
          <a:lstStyle/>
          <a:p>
            <a:r>
              <a:rPr lang="en-US"/>
              <a:t>02/24/2023</a:t>
            </a:r>
          </a:p>
        </p:txBody>
      </p:sp>
      <p:sp>
        <p:nvSpPr>
          <p:cNvPr id="4" name="Footer Placeholder 3">
            <a:extLst>
              <a:ext uri="{FF2B5EF4-FFF2-40B4-BE49-F238E27FC236}">
                <a16:creationId xmlns:a16="http://schemas.microsoft.com/office/drawing/2014/main" id="{318401FD-E073-41AC-85E0-3D7C0AF9CC19}"/>
              </a:ext>
            </a:extLst>
          </p:cNvPr>
          <p:cNvSpPr>
            <a:spLocks noGrp="1"/>
          </p:cNvSpPr>
          <p:nvPr>
            <p:ph type="ftr" sz="quarter" idx="11"/>
          </p:nvPr>
        </p:nvSpPr>
        <p:spPr/>
        <p:txBody>
          <a:bodyPr/>
          <a:lstStyle/>
          <a:p>
            <a:r>
              <a:rPr lang="fr-FR"/>
              <a:t>MSPS 2023 Convention</a:t>
            </a:r>
            <a:endParaRPr lang="en-US"/>
          </a:p>
        </p:txBody>
      </p:sp>
      <p:sp>
        <p:nvSpPr>
          <p:cNvPr id="6" name="Slide Number Placeholder 5">
            <a:extLst>
              <a:ext uri="{FF2B5EF4-FFF2-40B4-BE49-F238E27FC236}">
                <a16:creationId xmlns:a16="http://schemas.microsoft.com/office/drawing/2014/main" id="{6639656D-EEB6-4C25-B4CC-704BCB7A20C9}"/>
              </a:ext>
            </a:extLst>
          </p:cNvPr>
          <p:cNvSpPr>
            <a:spLocks noGrp="1"/>
          </p:cNvSpPr>
          <p:nvPr>
            <p:ph type="sldNum" sz="quarter" idx="12"/>
          </p:nvPr>
        </p:nvSpPr>
        <p:spPr/>
        <p:txBody>
          <a:bodyPr/>
          <a:lstStyle/>
          <a:p>
            <a:fld id="{D3D538F9-49A3-B84F-B36B-A7030CDE5D5B}" type="slidenum">
              <a:rPr lang="en-US" smtClean="0"/>
              <a:t>42</a:t>
            </a:fld>
            <a:endParaRPr lang="en-US"/>
          </a:p>
        </p:txBody>
      </p:sp>
    </p:spTree>
    <p:extLst>
      <p:ext uri="{BB962C8B-B14F-4D97-AF65-F5344CB8AC3E}">
        <p14:creationId xmlns:p14="http://schemas.microsoft.com/office/powerpoint/2010/main" val="84902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841D-315E-4847-9F8B-248FD03AD281}"/>
              </a:ext>
            </a:extLst>
          </p:cNvPr>
          <p:cNvSpPr>
            <a:spLocks noGrp="1"/>
          </p:cNvSpPr>
          <p:nvPr>
            <p:ph type="title"/>
          </p:nvPr>
        </p:nvSpPr>
        <p:spPr/>
        <p:txBody>
          <a:bodyPr>
            <a:normAutofit fontScale="90000"/>
          </a:bodyPr>
          <a:lstStyle/>
          <a:p>
            <a:r>
              <a:rPr lang="en-US" sz="3600" b="1" dirty="0">
                <a:latin typeface="Arial" panose="020B0604020202020204" pitchFamily="34" charset="0"/>
                <a:cs typeface="Arial" panose="020B0604020202020204" pitchFamily="34" charset="0"/>
              </a:rPr>
              <a:t>National Spatial Reference System (NSRS) Modernization: Delay</a:t>
            </a:r>
          </a:p>
        </p:txBody>
      </p:sp>
      <p:sp>
        <p:nvSpPr>
          <p:cNvPr id="3" name="Content Placeholder 2">
            <a:extLst>
              <a:ext uri="{FF2B5EF4-FFF2-40B4-BE49-F238E27FC236}">
                <a16:creationId xmlns:a16="http://schemas.microsoft.com/office/drawing/2014/main" id="{F582560C-190D-4115-BEEB-24C8186D0D7D}"/>
              </a:ext>
            </a:extLst>
          </p:cNvPr>
          <p:cNvSpPr>
            <a:spLocks noGrp="1"/>
          </p:cNvSpPr>
          <p:nvPr>
            <p:ph idx="1"/>
          </p:nvPr>
        </p:nvSpPr>
        <p:spPr>
          <a:xfrm>
            <a:off x="457200" y="1200150"/>
            <a:ext cx="8229600" cy="3600449"/>
          </a:xfrm>
        </p:spPr>
        <p:txBody>
          <a:bodyPr>
            <a:normAutofit fontScale="92500" lnSpcReduction="20000"/>
          </a:bodyPr>
          <a:lstStyle/>
          <a:p>
            <a:r>
              <a:rPr lang="en-US" sz="2800" b="1" dirty="0">
                <a:latin typeface="Arial" panose="020B0604020202020204" pitchFamily="34" charset="0"/>
                <a:cs typeface="Arial" panose="020B0604020202020204" pitchFamily="34" charset="0"/>
              </a:rPr>
              <a:t>Will names change?</a:t>
            </a:r>
          </a:p>
          <a:p>
            <a:pPr lvl="2"/>
            <a:r>
              <a:rPr lang="en-US" sz="2800" dirty="0">
                <a:latin typeface="Arial" panose="020B0604020202020204" pitchFamily="34" charset="0"/>
                <a:cs typeface="Arial" panose="020B0604020202020204" pitchFamily="34" charset="0"/>
              </a:rPr>
              <a:t> No, “GEOID2022”, “NATRF2022”, etc. will remain the same</a:t>
            </a:r>
          </a:p>
          <a:p>
            <a:r>
              <a:rPr lang="en-US" sz="2800" dirty="0">
                <a:latin typeface="Arial" panose="020B0604020202020204" pitchFamily="34" charset="0"/>
                <a:cs typeface="Arial" panose="020B0604020202020204" pitchFamily="34" charset="0"/>
              </a:rPr>
              <a:t>NGS anticipates the release of all data, and limited tools, by the </a:t>
            </a:r>
            <a:r>
              <a:rPr lang="en-US" sz="2800" b="1" dirty="0">
                <a:solidFill>
                  <a:srgbClr val="FF0000"/>
                </a:solidFill>
                <a:latin typeface="Arial" panose="020B0604020202020204" pitchFamily="34" charset="0"/>
                <a:cs typeface="Arial" panose="020B0604020202020204" pitchFamily="34" charset="0"/>
              </a:rPr>
              <a:t>middle of 2025</a:t>
            </a:r>
            <a:r>
              <a:rPr lang="en-US" sz="2800"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Some of this may depend on things outside of NGS control (we have already delayed beyond 2022!)</a:t>
            </a:r>
          </a:p>
          <a:p>
            <a:r>
              <a:rPr lang="en-US" sz="2800" dirty="0">
                <a:latin typeface="Arial" panose="020B0604020202020204" pitchFamily="34" charset="0"/>
                <a:cs typeface="Arial" panose="020B0604020202020204" pitchFamily="34" charset="0"/>
              </a:rPr>
              <a:t>Work on additional tools will continue in the out-years</a:t>
            </a:r>
          </a:p>
          <a:p>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1DA9095A-5558-4740-A9E0-334F16801782}"/>
              </a:ext>
            </a:extLst>
          </p:cNvPr>
          <p:cNvSpPr>
            <a:spLocks noGrp="1"/>
          </p:cNvSpPr>
          <p:nvPr>
            <p:ph type="dt" sz="half" idx="10"/>
          </p:nvPr>
        </p:nvSpPr>
        <p:spPr/>
        <p:txBody>
          <a:bodyPr/>
          <a:lstStyle/>
          <a:p>
            <a:r>
              <a:rPr lang="en-US"/>
              <a:t>02/24/2023</a:t>
            </a:r>
          </a:p>
        </p:txBody>
      </p:sp>
      <p:sp>
        <p:nvSpPr>
          <p:cNvPr id="5" name="Footer Placeholder 4">
            <a:extLst>
              <a:ext uri="{FF2B5EF4-FFF2-40B4-BE49-F238E27FC236}">
                <a16:creationId xmlns:a16="http://schemas.microsoft.com/office/drawing/2014/main" id="{D1DD9449-BEAA-4BA1-9E9F-9F72F6C71B14}"/>
              </a:ext>
            </a:extLst>
          </p:cNvPr>
          <p:cNvSpPr>
            <a:spLocks noGrp="1"/>
          </p:cNvSpPr>
          <p:nvPr>
            <p:ph type="ftr" sz="quarter" idx="11"/>
          </p:nvPr>
        </p:nvSpPr>
        <p:spPr/>
        <p:txBody>
          <a:bodyPr/>
          <a:lstStyle/>
          <a:p>
            <a:r>
              <a:rPr lang="fr-FR"/>
              <a:t>MSPS 2023 Convention</a:t>
            </a:r>
            <a:endParaRPr lang="en-US"/>
          </a:p>
        </p:txBody>
      </p:sp>
      <p:sp>
        <p:nvSpPr>
          <p:cNvPr id="6" name="Slide Number Placeholder 5">
            <a:extLst>
              <a:ext uri="{FF2B5EF4-FFF2-40B4-BE49-F238E27FC236}">
                <a16:creationId xmlns:a16="http://schemas.microsoft.com/office/drawing/2014/main" id="{11F0B849-8085-4EF2-A8EA-FB9A01776720}"/>
              </a:ext>
            </a:extLst>
          </p:cNvPr>
          <p:cNvSpPr>
            <a:spLocks noGrp="1"/>
          </p:cNvSpPr>
          <p:nvPr>
            <p:ph type="sldNum" sz="quarter" idx="12"/>
          </p:nvPr>
        </p:nvSpPr>
        <p:spPr/>
        <p:txBody>
          <a:bodyPr/>
          <a:lstStyle/>
          <a:p>
            <a:fld id="{D3D538F9-49A3-B84F-B36B-A7030CDE5D5B}" type="slidenum">
              <a:rPr lang="en-US" smtClean="0"/>
              <a:t>5</a:t>
            </a:fld>
            <a:endParaRPr lang="en-US"/>
          </a:p>
        </p:txBody>
      </p:sp>
    </p:spTree>
    <p:extLst>
      <p:ext uri="{BB962C8B-B14F-4D97-AF65-F5344CB8AC3E}">
        <p14:creationId xmlns:p14="http://schemas.microsoft.com/office/powerpoint/2010/main" val="2484871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Status of International Great Lakes Datum (IGLD) Update</a:t>
            </a:r>
          </a:p>
        </p:txBody>
      </p:sp>
      <p:sp>
        <p:nvSpPr>
          <p:cNvPr id="3" name="Content Placeholder 2"/>
          <p:cNvSpPr>
            <a:spLocks noGrp="1"/>
          </p:cNvSpPr>
          <p:nvPr>
            <p:ph idx="1"/>
          </p:nvPr>
        </p:nvSpPr>
        <p:spPr/>
        <p:txBody>
          <a:bodyPr>
            <a:normAutofit fontScale="92500" lnSpcReduction="10000"/>
          </a:bodyPr>
          <a:lstStyle/>
          <a:p>
            <a:r>
              <a:rPr lang="en-US" sz="2800" dirty="0">
                <a:latin typeface="Arial" panose="020B0604020202020204" pitchFamily="34" charset="0"/>
                <a:cs typeface="Arial" panose="020B0604020202020204" pitchFamily="34" charset="0"/>
              </a:rPr>
              <a:t>GNSS field campaign took place in 2022 – data processing continues</a:t>
            </a:r>
          </a:p>
          <a:p>
            <a:r>
              <a:rPr lang="en-US" sz="2800" dirty="0">
                <a:latin typeface="Arial" panose="020B0604020202020204" pitchFamily="34" charset="0"/>
                <a:cs typeface="Arial" panose="020B0604020202020204" pitchFamily="34" charset="0"/>
              </a:rPr>
              <a:t>Seasonal gauging continues</a:t>
            </a:r>
          </a:p>
          <a:p>
            <a:r>
              <a:rPr lang="en-US" sz="2800" dirty="0">
                <a:latin typeface="Arial" panose="020B0604020202020204" pitchFamily="34" charset="0"/>
                <a:cs typeface="Arial" panose="020B0604020202020204" pitchFamily="34" charset="0"/>
              </a:rPr>
              <a:t>Hydraulic corrector working group is investigating the need for HCs in IGLD (2020)</a:t>
            </a:r>
          </a:p>
          <a:p>
            <a:r>
              <a:rPr lang="en-US" sz="2800" dirty="0">
                <a:latin typeface="Arial" panose="020B0604020202020204" pitchFamily="34" charset="0"/>
                <a:cs typeface="Arial" panose="020B0604020202020204" pitchFamily="34" charset="0"/>
              </a:rPr>
              <a:t>IGLD (2020) is planned for release about one year after the release of the NAPGD2022 vertical datum (around 2026)</a:t>
            </a:r>
          </a:p>
        </p:txBody>
      </p:sp>
      <p:sp>
        <p:nvSpPr>
          <p:cNvPr id="4" name="Date Placeholder 3">
            <a:extLst>
              <a:ext uri="{FF2B5EF4-FFF2-40B4-BE49-F238E27FC236}">
                <a16:creationId xmlns:a16="http://schemas.microsoft.com/office/drawing/2014/main" id="{AEDB913C-58F5-486B-B5FE-AD5145414113}"/>
              </a:ext>
            </a:extLst>
          </p:cNvPr>
          <p:cNvSpPr>
            <a:spLocks noGrp="1"/>
          </p:cNvSpPr>
          <p:nvPr>
            <p:ph type="dt" sz="half" idx="10"/>
          </p:nvPr>
        </p:nvSpPr>
        <p:spPr/>
        <p:txBody>
          <a:bodyPr/>
          <a:lstStyle/>
          <a:p>
            <a:r>
              <a:rPr lang="en-US"/>
              <a:t>02/24/2023</a:t>
            </a:r>
          </a:p>
        </p:txBody>
      </p:sp>
      <p:sp>
        <p:nvSpPr>
          <p:cNvPr id="5" name="Footer Placeholder 4">
            <a:extLst>
              <a:ext uri="{FF2B5EF4-FFF2-40B4-BE49-F238E27FC236}">
                <a16:creationId xmlns:a16="http://schemas.microsoft.com/office/drawing/2014/main" id="{3BD3254A-A65F-488F-BE8A-052B12DEB23C}"/>
              </a:ext>
            </a:extLst>
          </p:cNvPr>
          <p:cNvSpPr>
            <a:spLocks noGrp="1"/>
          </p:cNvSpPr>
          <p:nvPr>
            <p:ph type="ftr" sz="quarter" idx="11"/>
          </p:nvPr>
        </p:nvSpPr>
        <p:spPr/>
        <p:txBody>
          <a:bodyPr/>
          <a:lstStyle/>
          <a:p>
            <a:r>
              <a:rPr lang="fr-FR"/>
              <a:t>MSPS 2023 Convention</a:t>
            </a:r>
            <a:endParaRPr lang="en-US"/>
          </a:p>
        </p:txBody>
      </p:sp>
      <p:sp>
        <p:nvSpPr>
          <p:cNvPr id="6" name="Slide Number Placeholder 5">
            <a:extLst>
              <a:ext uri="{FF2B5EF4-FFF2-40B4-BE49-F238E27FC236}">
                <a16:creationId xmlns:a16="http://schemas.microsoft.com/office/drawing/2014/main" id="{B294D287-AF94-4676-9F43-14B556CA3A78}"/>
              </a:ext>
            </a:extLst>
          </p:cNvPr>
          <p:cNvSpPr>
            <a:spLocks noGrp="1"/>
          </p:cNvSpPr>
          <p:nvPr>
            <p:ph type="sldNum" sz="quarter" idx="12"/>
          </p:nvPr>
        </p:nvSpPr>
        <p:spPr/>
        <p:txBody>
          <a:bodyPr/>
          <a:lstStyle/>
          <a:p>
            <a:fld id="{D3D538F9-49A3-B84F-B36B-A7030CDE5D5B}" type="slidenum">
              <a:rPr lang="en-US" smtClean="0"/>
              <a:t>6</a:t>
            </a:fld>
            <a:endParaRPr lang="en-US"/>
          </a:p>
        </p:txBody>
      </p:sp>
    </p:spTree>
    <p:extLst>
      <p:ext uri="{BB962C8B-B14F-4D97-AF65-F5344CB8AC3E}">
        <p14:creationId xmlns:p14="http://schemas.microsoft.com/office/powerpoint/2010/main" val="880648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F04DA-38CB-43DD-9503-2C2B214D6111}"/>
              </a:ext>
            </a:extLst>
          </p:cNvPr>
          <p:cNvSpPr>
            <a:spLocks noGrp="1"/>
          </p:cNvSpPr>
          <p:nvPr>
            <p:ph type="title"/>
          </p:nvPr>
        </p:nvSpPr>
        <p:spPr/>
        <p:txBody>
          <a:bodyPr>
            <a:normAutofit/>
          </a:bodyPr>
          <a:lstStyle/>
          <a:p>
            <a:r>
              <a:rPr lang="en-US" sz="3600" b="1" dirty="0">
                <a:latin typeface="+mn-lt"/>
              </a:rPr>
              <a:t>2022 IGLD GNSS Campaign</a:t>
            </a:r>
          </a:p>
        </p:txBody>
      </p:sp>
      <p:pic>
        <p:nvPicPr>
          <p:cNvPr id="8" name="Content Placeholder 7" descr="Screenshot of a GIS map of the Great Lakes region, with symbols repenting the locations of bench marks at permanent and seasonal water level gauges.">
            <a:extLst>
              <a:ext uri="{FF2B5EF4-FFF2-40B4-BE49-F238E27FC236}">
                <a16:creationId xmlns:a16="http://schemas.microsoft.com/office/drawing/2014/main" id="{C6B6B3CD-FC85-4B8D-A406-DB276950283E}"/>
              </a:ext>
            </a:extLst>
          </p:cNvPr>
          <p:cNvPicPr>
            <a:picLocks noGrp="1" noChangeAspect="1"/>
          </p:cNvPicPr>
          <p:nvPr>
            <p:ph idx="1"/>
          </p:nvPr>
        </p:nvPicPr>
        <p:blipFill>
          <a:blip r:embed="rId2"/>
          <a:stretch>
            <a:fillRect/>
          </a:stretch>
        </p:blipFill>
        <p:spPr>
          <a:xfrm>
            <a:off x="448085" y="991185"/>
            <a:ext cx="8238715" cy="3776078"/>
          </a:xfrm>
          <a:prstGeom prst="rect">
            <a:avLst/>
          </a:prstGeom>
        </p:spPr>
      </p:pic>
      <p:sp>
        <p:nvSpPr>
          <p:cNvPr id="3" name="Date Placeholder 2">
            <a:extLst>
              <a:ext uri="{FF2B5EF4-FFF2-40B4-BE49-F238E27FC236}">
                <a16:creationId xmlns:a16="http://schemas.microsoft.com/office/drawing/2014/main" id="{D0DBEFB4-36FA-4B3E-9901-AE1E2302E168}"/>
              </a:ext>
            </a:extLst>
          </p:cNvPr>
          <p:cNvSpPr>
            <a:spLocks noGrp="1"/>
          </p:cNvSpPr>
          <p:nvPr>
            <p:ph type="dt" sz="half" idx="10"/>
          </p:nvPr>
        </p:nvSpPr>
        <p:spPr/>
        <p:txBody>
          <a:bodyPr/>
          <a:lstStyle/>
          <a:p>
            <a:r>
              <a:rPr lang="en-US"/>
              <a:t>02/24/2023</a:t>
            </a:r>
          </a:p>
        </p:txBody>
      </p:sp>
      <p:sp>
        <p:nvSpPr>
          <p:cNvPr id="4" name="Footer Placeholder 3">
            <a:extLst>
              <a:ext uri="{FF2B5EF4-FFF2-40B4-BE49-F238E27FC236}">
                <a16:creationId xmlns:a16="http://schemas.microsoft.com/office/drawing/2014/main" id="{AFD25055-9E90-4CF8-B535-AF8D73505690}"/>
              </a:ext>
            </a:extLst>
          </p:cNvPr>
          <p:cNvSpPr>
            <a:spLocks noGrp="1"/>
          </p:cNvSpPr>
          <p:nvPr>
            <p:ph type="ftr" sz="quarter" idx="11"/>
          </p:nvPr>
        </p:nvSpPr>
        <p:spPr/>
        <p:txBody>
          <a:bodyPr/>
          <a:lstStyle/>
          <a:p>
            <a:r>
              <a:rPr lang="fr-FR"/>
              <a:t>MSPS 2023 Convention</a:t>
            </a:r>
            <a:endParaRPr lang="en-US"/>
          </a:p>
        </p:txBody>
      </p:sp>
      <p:sp>
        <p:nvSpPr>
          <p:cNvPr id="5" name="Slide Number Placeholder 4">
            <a:extLst>
              <a:ext uri="{FF2B5EF4-FFF2-40B4-BE49-F238E27FC236}">
                <a16:creationId xmlns:a16="http://schemas.microsoft.com/office/drawing/2014/main" id="{5C46462C-EE75-4159-8FFE-BD9709172582}"/>
              </a:ext>
            </a:extLst>
          </p:cNvPr>
          <p:cNvSpPr>
            <a:spLocks noGrp="1"/>
          </p:cNvSpPr>
          <p:nvPr>
            <p:ph type="sldNum" sz="quarter" idx="12"/>
          </p:nvPr>
        </p:nvSpPr>
        <p:spPr/>
        <p:txBody>
          <a:bodyPr/>
          <a:lstStyle/>
          <a:p>
            <a:fld id="{D3D538F9-49A3-B84F-B36B-A7030CDE5D5B}" type="slidenum">
              <a:rPr lang="en-US" smtClean="0"/>
              <a:t>7</a:t>
            </a:fld>
            <a:endParaRPr lang="en-US"/>
          </a:p>
        </p:txBody>
      </p:sp>
    </p:spTree>
    <p:extLst>
      <p:ext uri="{BB962C8B-B14F-4D97-AF65-F5344CB8AC3E}">
        <p14:creationId xmlns:p14="http://schemas.microsoft.com/office/powerpoint/2010/main" val="114681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CAA48-3BEB-48C6-BBAD-63B03C9B442F}"/>
              </a:ext>
            </a:extLst>
          </p:cNvPr>
          <p:cNvSpPr>
            <a:spLocks noGrp="1"/>
          </p:cNvSpPr>
          <p:nvPr>
            <p:ph type="title"/>
          </p:nvPr>
        </p:nvSpPr>
        <p:spPr/>
        <p:txBody>
          <a:bodyPr/>
          <a:lstStyle/>
          <a:p>
            <a:r>
              <a:rPr lang="en-US" sz="3600" b="1" dirty="0">
                <a:latin typeface="+mn-lt"/>
              </a:rPr>
              <a:t>IGLD GNSS Field Work</a:t>
            </a:r>
            <a:endParaRPr lang="en-US" b="1" dirty="0">
              <a:latin typeface="+mn-lt"/>
            </a:endParaRPr>
          </a:p>
        </p:txBody>
      </p:sp>
      <p:pic>
        <p:nvPicPr>
          <p:cNvPr id="9" name="Content Placeholder 8" descr="GNSS equipment setup">
            <a:extLst>
              <a:ext uri="{FF2B5EF4-FFF2-40B4-BE49-F238E27FC236}">
                <a16:creationId xmlns:a16="http://schemas.microsoft.com/office/drawing/2014/main" id="{864350E1-17B0-4FFC-9633-45597034D013}"/>
              </a:ext>
            </a:extLst>
          </p:cNvPr>
          <p:cNvPicPr>
            <a:picLocks noGrp="1" noChangeAspect="1"/>
          </p:cNvPicPr>
          <p:nvPr>
            <p:ph sz="half" idx="1"/>
          </p:nvPr>
        </p:nvPicPr>
        <p:blipFill>
          <a:blip r:embed="rId2"/>
          <a:stretch>
            <a:fillRect/>
          </a:stretch>
        </p:blipFill>
        <p:spPr>
          <a:xfrm>
            <a:off x="457200" y="1382712"/>
            <a:ext cx="4038600" cy="3028950"/>
          </a:xfrm>
        </p:spPr>
      </p:pic>
      <p:sp>
        <p:nvSpPr>
          <p:cNvPr id="5" name="Date Placeholder 4">
            <a:extLst>
              <a:ext uri="{FF2B5EF4-FFF2-40B4-BE49-F238E27FC236}">
                <a16:creationId xmlns:a16="http://schemas.microsoft.com/office/drawing/2014/main" id="{CDD95362-DC07-4F7C-B03F-FBF99C6DAFE0}"/>
              </a:ext>
            </a:extLst>
          </p:cNvPr>
          <p:cNvSpPr>
            <a:spLocks noGrp="1"/>
          </p:cNvSpPr>
          <p:nvPr>
            <p:ph type="dt" sz="half" idx="10"/>
          </p:nvPr>
        </p:nvSpPr>
        <p:spPr/>
        <p:txBody>
          <a:bodyPr/>
          <a:lstStyle/>
          <a:p>
            <a:r>
              <a:rPr lang="en-US"/>
              <a:t>02/24/2023</a:t>
            </a:r>
          </a:p>
        </p:txBody>
      </p:sp>
      <p:sp>
        <p:nvSpPr>
          <p:cNvPr id="6" name="Footer Placeholder 5">
            <a:extLst>
              <a:ext uri="{FF2B5EF4-FFF2-40B4-BE49-F238E27FC236}">
                <a16:creationId xmlns:a16="http://schemas.microsoft.com/office/drawing/2014/main" id="{303E9723-0EFB-45EE-97E3-BB68E0F188A6}"/>
              </a:ext>
            </a:extLst>
          </p:cNvPr>
          <p:cNvSpPr>
            <a:spLocks noGrp="1"/>
          </p:cNvSpPr>
          <p:nvPr>
            <p:ph type="ftr" sz="quarter" idx="11"/>
          </p:nvPr>
        </p:nvSpPr>
        <p:spPr/>
        <p:txBody>
          <a:bodyPr/>
          <a:lstStyle/>
          <a:p>
            <a:r>
              <a:rPr lang="fr-FR"/>
              <a:t>MSPS 2023 Convention</a:t>
            </a:r>
            <a:endParaRPr lang="en-US"/>
          </a:p>
        </p:txBody>
      </p:sp>
      <p:sp>
        <p:nvSpPr>
          <p:cNvPr id="7" name="Slide Number Placeholder 6">
            <a:extLst>
              <a:ext uri="{FF2B5EF4-FFF2-40B4-BE49-F238E27FC236}">
                <a16:creationId xmlns:a16="http://schemas.microsoft.com/office/drawing/2014/main" id="{8467FF24-05CD-4E45-9CA3-E75234287518}"/>
              </a:ext>
            </a:extLst>
          </p:cNvPr>
          <p:cNvSpPr>
            <a:spLocks noGrp="1"/>
          </p:cNvSpPr>
          <p:nvPr>
            <p:ph type="sldNum" sz="quarter" idx="12"/>
          </p:nvPr>
        </p:nvSpPr>
        <p:spPr/>
        <p:txBody>
          <a:bodyPr/>
          <a:lstStyle/>
          <a:p>
            <a:fld id="{D3D538F9-49A3-B84F-B36B-A7030CDE5D5B}" type="slidenum">
              <a:rPr lang="en-US" smtClean="0"/>
              <a:t>8</a:t>
            </a:fld>
            <a:endParaRPr lang="en-US"/>
          </a:p>
        </p:txBody>
      </p:sp>
      <p:pic>
        <p:nvPicPr>
          <p:cNvPr id="1026" name="Picture 2" descr="GNSS setup">
            <a:extLst>
              <a:ext uri="{FF2B5EF4-FFF2-40B4-BE49-F238E27FC236}">
                <a16:creationId xmlns:a16="http://schemas.microsoft.com/office/drawing/2014/main" id="{80637260-F94D-46F6-8678-AA4E4B54791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377585"/>
            <a:ext cx="4038600" cy="30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171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967C-79CD-4B92-AE11-68BF386EC9E3}"/>
              </a:ext>
            </a:extLst>
          </p:cNvPr>
          <p:cNvSpPr>
            <a:spLocks noGrp="1"/>
          </p:cNvSpPr>
          <p:nvPr>
            <p:ph type="title"/>
          </p:nvPr>
        </p:nvSpPr>
        <p:spPr/>
        <p:txBody>
          <a:bodyPr>
            <a:noAutofit/>
          </a:bodyPr>
          <a:lstStyle/>
          <a:p>
            <a:r>
              <a:rPr lang="en-US" sz="2800" b="1" dirty="0">
                <a:latin typeface="Arial" panose="020B0604020202020204" pitchFamily="34" charset="0"/>
                <a:cs typeface="Arial" panose="020B0604020202020204" pitchFamily="34" charset="0"/>
              </a:rPr>
              <a:t>Save the Date! Water Level Datum Workshop</a:t>
            </a:r>
          </a:p>
        </p:txBody>
      </p:sp>
      <p:sp>
        <p:nvSpPr>
          <p:cNvPr id="3" name="Content Placeholder 2">
            <a:extLst>
              <a:ext uri="{FF2B5EF4-FFF2-40B4-BE49-F238E27FC236}">
                <a16:creationId xmlns:a16="http://schemas.microsoft.com/office/drawing/2014/main" id="{58845394-7338-43FE-BECC-1A346691F4B7}"/>
              </a:ext>
            </a:extLst>
          </p:cNvPr>
          <p:cNvSpPr>
            <a:spLocks noGrp="1"/>
          </p:cNvSpPr>
          <p:nvPr>
            <p:ph sz="half" idx="1"/>
          </p:nvPr>
        </p:nvSpPr>
        <p:spPr>
          <a:xfrm>
            <a:off x="0" y="1063229"/>
            <a:ext cx="4715707" cy="3943349"/>
          </a:xfrm>
        </p:spPr>
        <p:txBody>
          <a:bodyPr>
            <a:normAutofit fontScale="55000" lnSpcReduction="20000"/>
          </a:bodyPr>
          <a:lstStyle/>
          <a:p>
            <a:r>
              <a:rPr lang="en-US" dirty="0">
                <a:latin typeface="+mn-lt"/>
              </a:rPr>
              <a:t>NOAA, the Canadian Hydrographic Service (CHS), and the Coordinating Committee on Great Lakes Basic Hydraulic and Hydrologic Data would like to invite you to a virtual workshop on Tidal and Water Level Datums. Participants will have the opportunity to learn more about the datums and impacts on the coastal, navigation and shipping communities and industries.</a:t>
            </a:r>
          </a:p>
          <a:p>
            <a:r>
              <a:rPr lang="en-US" b="1" i="1" u="sng" dirty="0">
                <a:latin typeface="+mn-lt"/>
              </a:rPr>
              <a:t>April 5</a:t>
            </a:r>
            <a:r>
              <a:rPr lang="en-US" i="1" dirty="0">
                <a:latin typeface="+mn-lt"/>
              </a:rPr>
              <a:t>:</a:t>
            </a:r>
            <a:r>
              <a:rPr lang="en-US" b="1" i="1" dirty="0">
                <a:latin typeface="+mn-lt"/>
              </a:rPr>
              <a:t> </a:t>
            </a:r>
            <a:r>
              <a:rPr lang="en-US" i="1" dirty="0">
                <a:latin typeface="+mn-lt"/>
              </a:rPr>
              <a:t>National Tidal Datum Epoch (NTDE)</a:t>
            </a:r>
            <a:endParaRPr lang="en-US" dirty="0">
              <a:latin typeface="+mn-lt"/>
            </a:endParaRPr>
          </a:p>
          <a:p>
            <a:r>
              <a:rPr lang="en-US" b="1" i="1" u="sng" dirty="0">
                <a:latin typeface="+mn-lt"/>
              </a:rPr>
              <a:t>April 6</a:t>
            </a:r>
            <a:r>
              <a:rPr lang="en-US" i="1" dirty="0">
                <a:latin typeface="+mn-lt"/>
              </a:rPr>
              <a:t>: International Great Lakes Datum (IGLD) and the Low Water Datum (LWD)</a:t>
            </a:r>
            <a:endParaRPr lang="en-US" dirty="0">
              <a:latin typeface="+mn-lt"/>
            </a:endParaRPr>
          </a:p>
          <a:p>
            <a:r>
              <a:rPr lang="en-US" dirty="0">
                <a:latin typeface="+mn-lt"/>
              </a:rPr>
              <a:t>The workshop will feature presentations and discussions from NOAA’s Center for Operational Oceanographic Products and Services, the National Geodetic Survey, and the Office of Coast Survey, as well as U.S. Army Corps of Engineers, CHS, Natural Resources Canada, Environment and Climate Change Canada, and others. </a:t>
            </a:r>
          </a:p>
        </p:txBody>
      </p:sp>
      <p:pic>
        <p:nvPicPr>
          <p:cNvPr id="5" name="Content Placeholder 4" descr="Save the date announcement for the tidal and water level datums workshop. An image of a leveling rod next to a water body is below text.">
            <a:extLst>
              <a:ext uri="{FF2B5EF4-FFF2-40B4-BE49-F238E27FC236}">
                <a16:creationId xmlns:a16="http://schemas.microsoft.com/office/drawing/2014/main" id="{FB2C4A05-8B85-4838-BA69-4E94015A4714}"/>
              </a:ext>
            </a:extLst>
          </p:cNvPr>
          <p:cNvPicPr>
            <a:picLocks noGrp="1" noChangeAspect="1"/>
          </p:cNvPicPr>
          <p:nvPr>
            <p:ph sz="half" idx="2"/>
          </p:nvPr>
        </p:nvPicPr>
        <p:blipFill>
          <a:blip r:embed="rId2"/>
          <a:stretch>
            <a:fillRect/>
          </a:stretch>
        </p:blipFill>
        <p:spPr>
          <a:xfrm>
            <a:off x="4715583" y="1223315"/>
            <a:ext cx="2928786" cy="3186761"/>
          </a:xfrm>
          <a:prstGeom prst="rect">
            <a:avLst/>
          </a:prstGeom>
        </p:spPr>
      </p:pic>
      <p:pic>
        <p:nvPicPr>
          <p:cNvPr id="1026" name="Picture 2" descr="Great Lakes Coordinating Committee logo">
            <a:extLst>
              <a:ext uri="{FF2B5EF4-FFF2-40B4-BE49-F238E27FC236}">
                <a16:creationId xmlns:a16="http://schemas.microsoft.com/office/drawing/2014/main" id="{60A7061B-D783-4921-82B8-65549A1B6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116" y="3344292"/>
            <a:ext cx="1214438" cy="6822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nadian Hydrographic Service logo">
            <a:extLst>
              <a:ext uri="{FF2B5EF4-FFF2-40B4-BE49-F238E27FC236}">
                <a16:creationId xmlns:a16="http://schemas.microsoft.com/office/drawing/2014/main" id="{273DF319-0493-4127-8720-97D98E426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0977" y="2266437"/>
            <a:ext cx="732716" cy="9409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AA logo">
            <a:extLst>
              <a:ext uri="{FF2B5EF4-FFF2-40B4-BE49-F238E27FC236}">
                <a16:creationId xmlns:a16="http://schemas.microsoft.com/office/drawing/2014/main" id="{1F6F4FF7-177C-4DE7-85DB-2BA30CB4B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6200" y="1360976"/>
            <a:ext cx="682269" cy="682269"/>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CC0E334F-1792-4358-86D7-210DFDAA96B1}"/>
              </a:ext>
            </a:extLst>
          </p:cNvPr>
          <p:cNvSpPr>
            <a:spLocks noGrp="1"/>
          </p:cNvSpPr>
          <p:nvPr>
            <p:ph type="dt" sz="half" idx="10"/>
          </p:nvPr>
        </p:nvSpPr>
        <p:spPr/>
        <p:txBody>
          <a:bodyPr/>
          <a:lstStyle/>
          <a:p>
            <a:r>
              <a:rPr lang="en-US"/>
              <a:t>02/24/2023</a:t>
            </a:r>
          </a:p>
        </p:txBody>
      </p:sp>
      <p:sp>
        <p:nvSpPr>
          <p:cNvPr id="6" name="Footer Placeholder 5">
            <a:extLst>
              <a:ext uri="{FF2B5EF4-FFF2-40B4-BE49-F238E27FC236}">
                <a16:creationId xmlns:a16="http://schemas.microsoft.com/office/drawing/2014/main" id="{AF074EAB-915E-4B6B-AE63-369EA9911A43}"/>
              </a:ext>
            </a:extLst>
          </p:cNvPr>
          <p:cNvSpPr>
            <a:spLocks noGrp="1"/>
          </p:cNvSpPr>
          <p:nvPr>
            <p:ph type="ftr" sz="quarter" idx="11"/>
          </p:nvPr>
        </p:nvSpPr>
        <p:spPr/>
        <p:txBody>
          <a:bodyPr/>
          <a:lstStyle/>
          <a:p>
            <a:r>
              <a:rPr lang="fr-FR"/>
              <a:t>MSPS 2023 Convention</a:t>
            </a:r>
            <a:endParaRPr lang="en-US"/>
          </a:p>
        </p:txBody>
      </p:sp>
      <p:sp>
        <p:nvSpPr>
          <p:cNvPr id="7" name="Slide Number Placeholder 6">
            <a:extLst>
              <a:ext uri="{FF2B5EF4-FFF2-40B4-BE49-F238E27FC236}">
                <a16:creationId xmlns:a16="http://schemas.microsoft.com/office/drawing/2014/main" id="{ABED74CE-0167-4AFB-AE32-66C1D28C3365}"/>
              </a:ext>
            </a:extLst>
          </p:cNvPr>
          <p:cNvSpPr>
            <a:spLocks noGrp="1"/>
          </p:cNvSpPr>
          <p:nvPr>
            <p:ph type="sldNum" sz="quarter" idx="12"/>
          </p:nvPr>
        </p:nvSpPr>
        <p:spPr/>
        <p:txBody>
          <a:bodyPr/>
          <a:lstStyle/>
          <a:p>
            <a:fld id="{D3D538F9-49A3-B84F-B36B-A7030CDE5D5B}" type="slidenum">
              <a:rPr lang="en-US" smtClean="0"/>
              <a:t>9</a:t>
            </a:fld>
            <a:endParaRPr lang="en-US"/>
          </a:p>
        </p:txBody>
      </p:sp>
    </p:spTree>
    <p:extLst>
      <p:ext uri="{BB962C8B-B14F-4D97-AF65-F5344CB8AC3E}">
        <p14:creationId xmlns:p14="http://schemas.microsoft.com/office/powerpoint/2010/main" val="1204641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886</TotalTime>
  <Words>3497</Words>
  <Application>Microsoft Office PowerPoint</Application>
  <PresentationFormat>On-screen Show (16:9)</PresentationFormat>
  <Paragraphs>502</Paragraphs>
  <Slides>42</Slides>
  <Notes>15</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ＭＳ Ｐゴシック</vt:lpstr>
      <vt:lpstr>ＭＳ Ｐゴシック</vt:lpstr>
      <vt:lpstr>Arial</vt:lpstr>
      <vt:lpstr>Calibri</vt:lpstr>
      <vt:lpstr>Cambria</vt:lpstr>
      <vt:lpstr>Courier New</vt:lpstr>
      <vt:lpstr>Open Sans</vt:lpstr>
      <vt:lpstr>Times New Roman</vt:lpstr>
      <vt:lpstr>Verdana</vt:lpstr>
      <vt:lpstr>Wingdings</vt:lpstr>
      <vt:lpstr>Office Theme</vt:lpstr>
      <vt:lpstr>Modernizing OPUS Projects: How NGS is Improving Tools to Access the NSRS</vt:lpstr>
      <vt:lpstr>Regional Geodetic Advisor Program</vt:lpstr>
      <vt:lpstr>Field Action</vt:lpstr>
      <vt:lpstr>PowerPoint Presentation</vt:lpstr>
      <vt:lpstr>National Spatial Reference System (NSRS) Modernization: Delay</vt:lpstr>
      <vt:lpstr>Status of International Great Lakes Datum (IGLD) Update</vt:lpstr>
      <vt:lpstr>2022 IGLD GNSS Campaign</vt:lpstr>
      <vt:lpstr>IGLD GNSS Field Work</vt:lpstr>
      <vt:lpstr>Save the Date! Water Level Datum Workshop</vt:lpstr>
      <vt:lpstr>OPUS-PROJECTS Updates</vt:lpstr>
      <vt:lpstr>What is OPUS?</vt:lpstr>
      <vt:lpstr>Share GPS observations through OPUS </vt:lpstr>
      <vt:lpstr>Why use OPUS-Projects?</vt:lpstr>
      <vt:lpstr>Training Opportunities</vt:lpstr>
      <vt:lpstr>OPUS-Project 4.0</vt:lpstr>
      <vt:lpstr>OPUS-Projects 5.1</vt:lpstr>
      <vt:lpstr>Real-Time Networks </vt:lpstr>
      <vt:lpstr>Empirical Evaluation of the Accuracy of RTNs</vt:lpstr>
      <vt:lpstr>GNSS Vector eXchange (GVX)</vt:lpstr>
      <vt:lpstr>GVX ≈ RINEX for RTK/RTN data</vt:lpstr>
      <vt:lpstr>Equipment Setup</vt:lpstr>
      <vt:lpstr>Status of GVX Exporters</vt:lpstr>
      <vt:lpstr>GVX Flow Chart</vt:lpstr>
      <vt:lpstr>Steps for Submitting a Survey to NGS</vt:lpstr>
      <vt:lpstr>Future Directions</vt:lpstr>
      <vt:lpstr>Brief overview: Re-inventing “Bluebooking” or  The Modernized OPUS AKA  “OPUS 6”</vt:lpstr>
      <vt:lpstr>Future of OPUS</vt:lpstr>
      <vt:lpstr>PowerPoint Presentation</vt:lpstr>
      <vt:lpstr>Data Delivery System </vt:lpstr>
      <vt:lpstr>Datasheets</vt:lpstr>
      <vt:lpstr>The Data in the Datasheet</vt:lpstr>
      <vt:lpstr>Beta Passive Marks page</vt:lpstr>
      <vt:lpstr>Beta Passive Marks page</vt:lpstr>
      <vt:lpstr>Beta Passive Marks page</vt:lpstr>
      <vt:lpstr>Easy to use mark recovery tool</vt:lpstr>
      <vt:lpstr>NGS Map</vt:lpstr>
      <vt:lpstr>GPS on Bench Marks - What &amp; Why?     </vt:lpstr>
      <vt:lpstr>GPS on Bench Marks</vt:lpstr>
      <vt:lpstr>Save the Date! NGS day at FIG 2023</vt:lpstr>
      <vt:lpstr>NGS Webinar Series</vt:lpstr>
      <vt:lpstr>https://geodesy.noaa.gov/</vt:lpstr>
      <vt:lpstr>Thank You!</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Modernizing OPUS Projects: How NGS is Improving Tools to Access the NSRS</dc:title>
  <dc:creator>Jacob Heck</dc:creator>
  <cp:lastModifiedBy>Jacob Heck</cp:lastModifiedBy>
  <cp:revision>30</cp:revision>
  <dcterms:created xsi:type="dcterms:W3CDTF">2023-01-13T14:07:19Z</dcterms:created>
  <dcterms:modified xsi:type="dcterms:W3CDTF">2023-02-27T12:31:30Z</dcterms:modified>
</cp:coreProperties>
</file>