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42" r:id="rId3"/>
    <p:sldId id="329" r:id="rId4"/>
    <p:sldId id="256" r:id="rId5"/>
    <p:sldId id="260" r:id="rId6"/>
    <p:sldId id="264" r:id="rId7"/>
    <p:sldId id="268" r:id="rId8"/>
    <p:sldId id="270" r:id="rId9"/>
    <p:sldId id="269" r:id="rId10"/>
    <p:sldId id="272" r:id="rId11"/>
    <p:sldId id="273" r:id="rId12"/>
    <p:sldId id="277" r:id="rId13"/>
    <p:sldId id="276" r:id="rId14"/>
    <p:sldId id="275" r:id="rId15"/>
    <p:sldId id="339" r:id="rId16"/>
    <p:sldId id="341" r:id="rId17"/>
    <p:sldId id="292" r:id="rId18"/>
    <p:sldId id="274" r:id="rId19"/>
    <p:sldId id="282" r:id="rId20"/>
    <p:sldId id="279" r:id="rId21"/>
    <p:sldId id="280" r:id="rId22"/>
    <p:sldId id="281" r:id="rId23"/>
    <p:sldId id="283" r:id="rId24"/>
    <p:sldId id="284" r:id="rId25"/>
    <p:sldId id="285" r:id="rId26"/>
    <p:sldId id="286" r:id="rId27"/>
    <p:sldId id="291" r:id="rId28"/>
    <p:sldId id="313" r:id="rId29"/>
    <p:sldId id="337" r:id="rId30"/>
    <p:sldId id="294" r:id="rId31"/>
    <p:sldId id="334" r:id="rId32"/>
    <p:sldId id="298" r:id="rId33"/>
    <p:sldId id="299" r:id="rId34"/>
    <p:sldId id="30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13" d="100"/>
          <a:sy n="113" d="100"/>
        </p:scale>
        <p:origin x="1152" y="96"/>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a:t>
            </a:fld>
            <a:endParaRPr lang="en-US"/>
          </a:p>
        </p:txBody>
      </p:sp>
    </p:spTree>
    <p:extLst>
      <p:ext uri="{BB962C8B-B14F-4D97-AF65-F5344CB8AC3E}">
        <p14:creationId xmlns:p14="http://schemas.microsoft.com/office/powerpoint/2010/main" val="35765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14</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384365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15405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736456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805814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2662154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6</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11</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152374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10/9/2024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jp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0.emf"/><Relationship Id="rId5" Type="http://schemas.openxmlformats.org/officeDocument/2006/relationships/oleObject" Target="../embeddings/oleObject2.bin"/><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hyperlink" Target="https://noaa.maps.arcgis.com/home/item.html?id=b56699b6834a43329dbf0ebe7933ff03"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ce27f315e22b4998b857adc9ebeb8e1b"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29.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191a2952c9439f8c879f2b7de8e8bf"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8d3c58088bd4784b9a44c0845ec44f4"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115c4a38412a470d933d4e44404142da" TargetMode="External"/><Relationship Id="rId9" Type="http://schemas.openxmlformats.org/officeDocument/2006/relationships/hyperlink" Target="https://noaa.maps.arcgis.com/home/item.html?id=b34695d9c72e47bbb7f13d335b02ebde" TargetMode="External"/><Relationship Id="rId14" Type="http://schemas.openxmlformats.org/officeDocument/2006/relationships/hyperlink" Target="https://noaa.maps.arcgis.com/home/item.html?id=c5d4f181f7ca468ca8032db0ec7a890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4.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fontScale="90000"/>
          </a:bodyPr>
          <a:lstStyle/>
          <a:p>
            <a:r>
              <a:rPr lang="en-US" sz="3100" dirty="0">
                <a:solidFill>
                  <a:srgbClr val="002E97"/>
                </a:solidFill>
                <a:latin typeface="+mn-lt"/>
                <a:cs typeface="Times New Roman" panose="02020603050405020304" pitchFamily="18" charset="0"/>
              </a:rPr>
              <a:t>The National Spatial Reference System:</a:t>
            </a:r>
            <a:br>
              <a:rPr lang="en-US" sz="3100" dirty="0">
                <a:solidFill>
                  <a:srgbClr val="002E97"/>
                </a:solidFill>
                <a:latin typeface="+mn-lt"/>
                <a:cs typeface="Times New Roman" panose="02020603050405020304" pitchFamily="18" charset="0"/>
              </a:rPr>
            </a:br>
            <a:r>
              <a:rPr lang="en-US" sz="3100" dirty="0">
                <a:solidFill>
                  <a:srgbClr val="002E97"/>
                </a:solidFill>
                <a:latin typeface="+mn-lt"/>
                <a:cs typeface="Times New Roman" panose="02020603050405020304" pitchFamily="18" charset="0"/>
              </a:rPr>
              <a:t>the Common Foundation of Surveying and GIS</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162925"/>
            <a:ext cx="6400800" cy="794478"/>
          </a:xfrm>
        </p:spPr>
        <p:txBody>
          <a:bodyPr>
            <a:normAutofit/>
          </a:bodyPr>
          <a:lstStyle/>
          <a:p>
            <a:r>
              <a:rPr lang="en-US" dirty="0">
                <a:solidFill>
                  <a:srgbClr val="002E97"/>
                </a:solidFill>
                <a:latin typeface="+mn-lt"/>
                <a:cs typeface="Times New Roman" panose="02020603050405020304" pitchFamily="18" charset="0"/>
              </a:rPr>
              <a:t>2024 NSGIC Annual Conference</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2274982" cy="369332"/>
          </a:xfrm>
          <a:prstGeom prst="rect">
            <a:avLst/>
          </a:prstGeom>
          <a:noFill/>
        </p:spPr>
        <p:txBody>
          <a:bodyPr wrap="none" rtlCol="0">
            <a:spAutoFit/>
          </a:bodyPr>
          <a:lstStyle/>
          <a:p>
            <a:r>
              <a:rPr lang="en-US" dirty="0">
                <a:solidFill>
                  <a:srgbClr val="002E97"/>
                </a:solidFill>
              </a:rPr>
              <a:t>September 26, 2024</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493834" y="490006"/>
            <a:ext cx="3390035" cy="915734"/>
          </a:xfrm>
        </p:spPr>
        <p:txBody>
          <a:bodyPr>
            <a:normAutofit fontScale="92500" lnSpcReduction="100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(12/2023)</a:t>
            </a:r>
          </a:p>
        </p:txBody>
      </p:sp>
      <p:pic>
        <p:nvPicPr>
          <p:cNvPr id="5" name="Picture 4">
            <a:extLst>
              <a:ext uri="{FF2B5EF4-FFF2-40B4-BE49-F238E27FC236}">
                <a16:creationId xmlns:a16="http://schemas.microsoft.com/office/drawing/2014/main" id="{096CE891-FEB8-4336-BCC9-3B5611CAAC3A}"/>
              </a:ext>
            </a:extLst>
          </p:cNvPr>
          <p:cNvPicPr>
            <a:picLocks noChangeAspect="1"/>
          </p:cNvPicPr>
          <p:nvPr/>
        </p:nvPicPr>
        <p:blipFill>
          <a:blip r:embed="rId4"/>
          <a:stretch>
            <a:fillRect/>
          </a:stretch>
        </p:blipFill>
        <p:spPr>
          <a:xfrm>
            <a:off x="260131" y="1339326"/>
            <a:ext cx="8623610" cy="3794388"/>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79171060-79A6-46C1-81E1-419E7816609C}"/>
              </a:ext>
            </a:extLst>
          </p:cNvPr>
          <p:cNvSpPr txBox="1"/>
          <p:nvPr/>
        </p:nvSpPr>
        <p:spPr>
          <a:xfrm>
            <a:off x="1957824" y="354628"/>
            <a:ext cx="491416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b="1" dirty="0">
                <a:solidFill>
                  <a:srgbClr val="002E97"/>
                </a:solidFill>
                <a:latin typeface="Arial" panose="020B0604020202020204" pitchFamily="34" charset="0"/>
                <a:cs typeface="Arial" panose="020B0604020202020204" pitchFamily="34" charset="0"/>
              </a:rPr>
              <a:t>How </a:t>
            </a:r>
            <a:r>
              <a:rPr lang="en-US" sz="3600" b="1" dirty="0">
                <a:solidFill>
                  <a:srgbClr val="002E97"/>
                </a:solidFill>
                <a:latin typeface="Arial" panose="020B0604020202020204" pitchFamily="34" charset="0"/>
                <a:cs typeface="Arial" panose="020B0604020202020204" pitchFamily="34" charset="0"/>
              </a:rPr>
              <a:t>C</a:t>
            </a:r>
            <a:r>
              <a:rPr sz="3600" b="1" dirty="0">
                <a:solidFill>
                  <a:srgbClr val="002E97"/>
                </a:solidFill>
                <a:latin typeface="Arial" panose="020B0604020202020204" pitchFamily="34" charset="0"/>
                <a:cs typeface="Arial" panose="020B0604020202020204" pitchFamily="34" charset="0"/>
              </a:rPr>
              <a:t>an You Prepare</a:t>
            </a:r>
          </a:p>
        </p:txBody>
      </p:sp>
      <p:sp>
        <p:nvSpPr>
          <p:cNvPr id="9" name="Rectangle 2">
            <a:extLst>
              <a:ext uri="{FF2B5EF4-FFF2-40B4-BE49-F238E27FC236}">
                <a16:creationId xmlns:a16="http://schemas.microsoft.com/office/drawing/2014/main" id="{31C39580-4536-4252-917B-09415FE24A84}"/>
              </a:ext>
            </a:extLst>
          </p:cNvPr>
          <p:cNvSpPr txBox="1"/>
          <p:nvPr/>
        </p:nvSpPr>
        <p:spPr>
          <a:xfrm>
            <a:off x="484376" y="1000959"/>
            <a:ext cx="8175247" cy="3970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Metadata is </a:t>
            </a:r>
            <a:r>
              <a:rPr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Transform and collect data in current </a:t>
            </a:r>
            <a:r>
              <a:rPr sz="2800" dirty="0" err="1">
                <a:solidFill>
                  <a:srgbClr val="002E97"/>
                </a:solidFill>
                <a:latin typeface="Arial" panose="020B0604020202020204" pitchFamily="34" charset="0"/>
                <a:cs typeface="Arial" panose="020B0604020202020204" pitchFamily="34" charset="0"/>
              </a:rPr>
              <a:t>datums</a:t>
            </a:r>
            <a:endParaRPr sz="2800" dirty="0">
              <a:solidFill>
                <a:srgbClr val="002E97"/>
              </a:solidFill>
              <a:latin typeface="Arial" panose="020B0604020202020204" pitchFamily="34" charset="0"/>
              <a:cs typeface="Arial" panose="020B0604020202020204" pitchFamily="34" charset="0"/>
            </a:endParaRP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NAD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83 (2011), NAVD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88</a:t>
            </a:r>
            <a:endParaRPr lang="en-US" sz="32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Evaluate The Alpha Products Impacts In Your Area</a:t>
            </a:r>
          </a:p>
          <a:p>
            <a:pPr lvl="2">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SPCS2022, NCAT, GEOID2022, EPP2022</a:t>
            </a:r>
          </a:p>
        </p:txBody>
      </p:sp>
    </p:spTree>
    <p:extLst>
      <p:ext uri="{BB962C8B-B14F-4D97-AF65-F5344CB8AC3E}">
        <p14:creationId xmlns:p14="http://schemas.microsoft.com/office/powerpoint/2010/main" val="123293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79171060-79A6-46C1-81E1-419E7816609C}"/>
              </a:ext>
            </a:extLst>
          </p:cNvPr>
          <p:cNvSpPr txBox="1"/>
          <p:nvPr/>
        </p:nvSpPr>
        <p:spPr>
          <a:xfrm>
            <a:off x="1957824" y="302869"/>
            <a:ext cx="450379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Metadata to Consider</a:t>
            </a:r>
            <a:endParaRPr sz="3600" dirty="0">
              <a:solidFill>
                <a:srgbClr val="002E97"/>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31C39580-4536-4252-917B-09415FE24A84}"/>
              </a:ext>
            </a:extLst>
          </p:cNvPr>
          <p:cNvSpPr txBox="1"/>
          <p:nvPr/>
        </p:nvSpPr>
        <p:spPr>
          <a:xfrm>
            <a:off x="598690" y="940868"/>
            <a:ext cx="7946619" cy="427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Know what realization of NAD83</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Original, HARN, FBN, 2007, 2011</a:t>
            </a: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Know Geoid Models used for GNSS data, Lidar, </a:t>
            </a:r>
            <a:r>
              <a:rPr lang="en-US" sz="2400" dirty="0" err="1">
                <a:solidFill>
                  <a:srgbClr val="002E97"/>
                </a:solidFill>
                <a:latin typeface="Arial" panose="020B0604020202020204" pitchFamily="34" charset="0"/>
                <a:cs typeface="Arial" panose="020B0604020202020204" pitchFamily="34" charset="0"/>
              </a:rPr>
              <a:t>Etc</a:t>
            </a: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Know transformations and workflows applied to data</a:t>
            </a: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Understanding the term </a:t>
            </a:r>
            <a:r>
              <a:rPr lang="en-US" sz="2400" b="1" dirty="0">
                <a:solidFill>
                  <a:srgbClr val="002E97"/>
                </a:solidFill>
                <a:latin typeface="Arial" panose="020B0604020202020204" pitchFamily="34" charset="0"/>
                <a:cs typeface="Arial" panose="020B0604020202020204" pitchFamily="34" charset="0"/>
              </a:rPr>
              <a:t>Epoch</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Datum epoch of NAD83(2011) is epoch 2010.00</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All data used was processed to same epoch</a:t>
            </a:r>
          </a:p>
          <a:p>
            <a:pPr>
              <a:defRPr sz="3000">
                <a:solidFill>
                  <a:srgbClr val="17375E"/>
                </a:solidFill>
                <a:latin typeface="Arial"/>
                <a:ea typeface="Arial"/>
                <a:cs typeface="Arial"/>
                <a:sym typeface="Arial"/>
              </a:defRPr>
            </a:pPr>
            <a:r>
              <a:rPr lang="en-US" sz="800" dirty="0">
                <a:solidFill>
                  <a:srgbClr val="002E97"/>
                </a:solidFill>
                <a:latin typeface="Arial" panose="020B0604020202020204" pitchFamily="34" charset="0"/>
                <a:cs typeface="Arial" panose="020B0604020202020204" pitchFamily="34" charset="0"/>
              </a:rPr>
              <a:t>	 </a:t>
            </a: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Date of observations is epoch data collected</a:t>
            </a:r>
          </a:p>
        </p:txBody>
      </p:sp>
    </p:spTree>
    <p:extLst>
      <p:ext uri="{BB962C8B-B14F-4D97-AF65-F5344CB8AC3E}">
        <p14:creationId xmlns:p14="http://schemas.microsoft.com/office/powerpoint/2010/main" val="2693699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717374" y="402226"/>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Release Schedule</a:t>
            </a:r>
            <a:endParaRPr sz="3600" dirty="0">
              <a:solidFill>
                <a:srgbClr val="002E9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FB292A-AFDB-45D7-A27A-9FF75DE162EB}"/>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18" name="Rectangle 17">
            <a:extLst>
              <a:ext uri="{FF2B5EF4-FFF2-40B4-BE49-F238E27FC236}">
                <a16:creationId xmlns:a16="http://schemas.microsoft.com/office/drawing/2014/main" id="{F09B3594-1A52-43F4-BF3D-80DDCE04B13A}"/>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2025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132513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sp>
        <p:nvSpPr>
          <p:cNvPr id="10" name="TextBox 9">
            <a:extLst>
              <a:ext uri="{FF2B5EF4-FFF2-40B4-BE49-F238E27FC236}">
                <a16:creationId xmlns:a16="http://schemas.microsoft.com/office/drawing/2014/main" id="{37E4363D-B084-4D8B-9C08-072522E5764D}"/>
              </a:ext>
            </a:extLst>
          </p:cNvPr>
          <p:cNvSpPr txBox="1"/>
          <p:nvPr/>
        </p:nvSpPr>
        <p:spPr>
          <a:xfrm>
            <a:off x="6513064" y="1404501"/>
            <a:ext cx="88838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P033</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Ten Sleep</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a:t>
            </a:r>
          </a:p>
        </p:txBody>
      </p:sp>
      <p:sp>
        <p:nvSpPr>
          <p:cNvPr id="11" name="TextBox 10">
            <a:extLst>
              <a:ext uri="{FF2B5EF4-FFF2-40B4-BE49-F238E27FC236}">
                <a16:creationId xmlns:a16="http://schemas.microsoft.com/office/drawing/2014/main" id="{886381C3-261F-4D19-A232-52509E400EB9}"/>
              </a:ext>
            </a:extLst>
          </p:cNvPr>
          <p:cNvSpPr txBox="1"/>
          <p:nvPr/>
        </p:nvSpPr>
        <p:spPr>
          <a:xfrm>
            <a:off x="6557948" y="3412919"/>
            <a:ext cx="81849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CTMC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Golden</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pic>
        <p:nvPicPr>
          <p:cNvPr id="4" name="Picture 3">
            <a:extLst>
              <a:ext uri="{FF2B5EF4-FFF2-40B4-BE49-F238E27FC236}">
                <a16:creationId xmlns:a16="http://schemas.microsoft.com/office/drawing/2014/main" id="{01704437-75E6-48AB-8018-118DE17CF6DB}"/>
              </a:ext>
            </a:extLst>
          </p:cNvPr>
          <p:cNvPicPr>
            <a:picLocks noChangeAspect="1"/>
          </p:cNvPicPr>
          <p:nvPr/>
        </p:nvPicPr>
        <p:blipFill>
          <a:blip r:embed="rId4"/>
          <a:stretch>
            <a:fillRect/>
          </a:stretch>
        </p:blipFill>
        <p:spPr>
          <a:xfrm>
            <a:off x="7663722" y="1008079"/>
            <a:ext cx="1245859" cy="1604200"/>
          </a:xfrm>
          <a:prstGeom prst="rect">
            <a:avLst/>
          </a:prstGeom>
        </p:spPr>
      </p:pic>
      <p:pic>
        <p:nvPicPr>
          <p:cNvPr id="5" name="Picture 4">
            <a:extLst>
              <a:ext uri="{FF2B5EF4-FFF2-40B4-BE49-F238E27FC236}">
                <a16:creationId xmlns:a16="http://schemas.microsoft.com/office/drawing/2014/main" id="{19176E83-F731-4CB2-AA80-73A7AFEA3510}"/>
              </a:ext>
            </a:extLst>
          </p:cNvPr>
          <p:cNvPicPr>
            <a:picLocks noChangeAspect="1"/>
          </p:cNvPicPr>
          <p:nvPr/>
        </p:nvPicPr>
        <p:blipFill>
          <a:blip r:embed="rId5"/>
          <a:stretch>
            <a:fillRect/>
          </a:stretch>
        </p:blipFill>
        <p:spPr>
          <a:xfrm>
            <a:off x="7663721" y="3077735"/>
            <a:ext cx="1244171" cy="1477453"/>
          </a:xfrm>
          <a:prstGeom prst="rect">
            <a:avLst/>
          </a:prstGeom>
        </p:spPr>
      </p:pic>
      <p:pic>
        <p:nvPicPr>
          <p:cNvPr id="8" name="Picture 7">
            <a:extLst>
              <a:ext uri="{FF2B5EF4-FFF2-40B4-BE49-F238E27FC236}">
                <a16:creationId xmlns:a16="http://schemas.microsoft.com/office/drawing/2014/main" id="{04A7928B-DFB9-40F3-A3F6-241010F3DD1D}"/>
              </a:ext>
            </a:extLst>
          </p:cNvPr>
          <p:cNvPicPr>
            <a:picLocks noChangeAspect="1"/>
          </p:cNvPicPr>
          <p:nvPr/>
        </p:nvPicPr>
        <p:blipFill>
          <a:blip r:embed="rId6"/>
          <a:stretch>
            <a:fillRect/>
          </a:stretch>
        </p:blipFill>
        <p:spPr>
          <a:xfrm>
            <a:off x="75726" y="930552"/>
            <a:ext cx="6338582" cy="4101435"/>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95"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atin typeface="Arial" panose="020B0604020202020204" pitchFamily="34" charset="0"/>
                <a:cs typeface="Arial" panose="020B0604020202020204" pitchFamily="34" charset="0"/>
              </a:rPr>
              <a:t>Maintain your </a:t>
            </a:r>
            <a:r>
              <a:rPr lang="en-US" dirty="0">
                <a:latin typeface="Arial" panose="020B0604020202020204" pitchFamily="34" charset="0"/>
                <a:cs typeface="Arial" panose="020B0604020202020204" pitchFamily="34" charset="0"/>
              </a:rPr>
              <a:t>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6BFFE7-51B4-45E6-86A1-71B89C24AC28}"/>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9" name="Content Placeholder 2">
            <a:extLst>
              <a:ext uri="{FF2B5EF4-FFF2-40B4-BE49-F238E27FC236}">
                <a16:creationId xmlns:a16="http://schemas.microsoft.com/office/drawing/2014/main" id="{1E150B77-40CE-4052-ABE7-4A8783DFDC94}"/>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pic>
        <p:nvPicPr>
          <p:cNvPr id="10" name="Picture 9">
            <a:extLst>
              <a:ext uri="{FF2B5EF4-FFF2-40B4-BE49-F238E27FC236}">
                <a16:creationId xmlns:a16="http://schemas.microsoft.com/office/drawing/2014/main" id="{0697D82A-A6D3-4DC1-A526-3FEDBE69C725}"/>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3767054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4C47-4B2B-46EB-8A57-FB976BC3175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C3A9926A-CEB6-44B6-85C8-81332324DEFC}"/>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~177,000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AB0D31-35F8-468B-B922-F2D6C27568F0}"/>
              </a:ext>
            </a:extLst>
          </p:cNvPr>
          <p:cNvPicPr>
            <a:picLocks noChangeAspect="1"/>
          </p:cNvPicPr>
          <p:nvPr/>
        </p:nvPicPr>
        <p:blipFill>
          <a:blip r:embed="rId4"/>
          <a:stretch>
            <a:fillRect/>
          </a:stretch>
        </p:blipFill>
        <p:spPr>
          <a:xfrm>
            <a:off x="4113669" y="1773141"/>
            <a:ext cx="4573131" cy="2742206"/>
          </a:xfrm>
          <a:prstGeom prst="rect">
            <a:avLst/>
          </a:prstGeom>
        </p:spPr>
      </p:pic>
    </p:spTree>
    <p:extLst>
      <p:ext uri="{BB962C8B-B14F-4D97-AF65-F5344CB8AC3E}">
        <p14:creationId xmlns:p14="http://schemas.microsoft.com/office/powerpoint/2010/main" val="3240739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345476" y="389734"/>
            <a:ext cx="645304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Schedule</a:t>
            </a:r>
            <a:endParaRPr sz="3600" dirty="0">
              <a:solidFill>
                <a:srgbClr val="002E9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6FE918-29FC-45EA-BFE0-93BFC23C576C}"/>
              </a:ext>
            </a:extLst>
          </p:cNvPr>
          <p:cNvSpPr/>
          <p:nvPr/>
        </p:nvSpPr>
        <p:spPr>
          <a:xfrm>
            <a:off x="405441" y="1150286"/>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Development (Alpha Testing)</a:t>
            </a:r>
          </a:p>
        </p:txBody>
      </p:sp>
      <p:sp>
        <p:nvSpPr>
          <p:cNvPr id="6" name="Rectangle 5">
            <a:extLst>
              <a:ext uri="{FF2B5EF4-FFF2-40B4-BE49-F238E27FC236}">
                <a16:creationId xmlns:a16="http://schemas.microsoft.com/office/drawing/2014/main" id="{967410E5-59B3-4D9E-81AF-2198A2A5B4B9}"/>
              </a:ext>
            </a:extLst>
          </p:cNvPr>
          <p:cNvSpPr/>
          <p:nvPr/>
        </p:nvSpPr>
        <p:spPr>
          <a:xfrm>
            <a:off x="405446" y="1955838"/>
            <a:ext cx="5709252"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Beta Release</a:t>
            </a:r>
          </a:p>
        </p:txBody>
      </p:sp>
      <p:sp>
        <p:nvSpPr>
          <p:cNvPr id="7" name="Rectangle 6">
            <a:extLst>
              <a:ext uri="{FF2B5EF4-FFF2-40B4-BE49-F238E27FC236}">
                <a16:creationId xmlns:a16="http://schemas.microsoft.com/office/drawing/2014/main" id="{F66B4D85-C93C-4C07-987B-2D7F21C98006}"/>
              </a:ext>
            </a:extLst>
          </p:cNvPr>
          <p:cNvSpPr/>
          <p:nvPr/>
        </p:nvSpPr>
        <p:spPr>
          <a:xfrm>
            <a:off x="405442" y="2761390"/>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FGDC Federal Geodetic Control Committee Vote</a:t>
            </a:r>
          </a:p>
        </p:txBody>
      </p:sp>
      <p:sp>
        <p:nvSpPr>
          <p:cNvPr id="8" name="Rectangle 7">
            <a:extLst>
              <a:ext uri="{FF2B5EF4-FFF2-40B4-BE49-F238E27FC236}">
                <a16:creationId xmlns:a16="http://schemas.microsoft.com/office/drawing/2014/main" id="{6F31D39B-B8E1-4E98-8A17-4ADCF5A44D58}"/>
              </a:ext>
            </a:extLst>
          </p:cNvPr>
          <p:cNvSpPr/>
          <p:nvPr/>
        </p:nvSpPr>
        <p:spPr>
          <a:xfrm>
            <a:off x="405443" y="3566942"/>
            <a:ext cx="5709253"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Federal Register Notice (FRN)</a:t>
            </a:r>
          </a:p>
        </p:txBody>
      </p:sp>
      <p:sp>
        <p:nvSpPr>
          <p:cNvPr id="10" name="Rectangle 9">
            <a:extLst>
              <a:ext uri="{FF2B5EF4-FFF2-40B4-BE49-F238E27FC236}">
                <a16:creationId xmlns:a16="http://schemas.microsoft.com/office/drawing/2014/main" id="{1031EA3F-FE45-4C7E-863F-A36A41E27E75}"/>
              </a:ext>
            </a:extLst>
          </p:cNvPr>
          <p:cNvSpPr/>
          <p:nvPr/>
        </p:nvSpPr>
        <p:spPr>
          <a:xfrm>
            <a:off x="405446" y="4372494"/>
            <a:ext cx="5709251" cy="3687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t>Modernized NSRS Production Release</a:t>
            </a:r>
          </a:p>
        </p:txBody>
      </p:sp>
      <p:sp>
        <p:nvSpPr>
          <p:cNvPr id="11" name="Rectangle 10">
            <a:extLst>
              <a:ext uri="{FF2B5EF4-FFF2-40B4-BE49-F238E27FC236}">
                <a16:creationId xmlns:a16="http://schemas.microsoft.com/office/drawing/2014/main" id="{CC29763A-C146-47B0-B126-2FC491046A75}"/>
              </a:ext>
            </a:extLst>
          </p:cNvPr>
          <p:cNvSpPr/>
          <p:nvPr/>
        </p:nvSpPr>
        <p:spPr>
          <a:xfrm>
            <a:off x="1334463" y="153078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Ongoing Today</a:t>
            </a:r>
          </a:p>
        </p:txBody>
      </p:sp>
      <p:sp>
        <p:nvSpPr>
          <p:cNvPr id="12" name="Rectangle 11">
            <a:extLst>
              <a:ext uri="{FF2B5EF4-FFF2-40B4-BE49-F238E27FC236}">
                <a16:creationId xmlns:a16="http://schemas.microsoft.com/office/drawing/2014/main" id="{09DE9406-D232-431E-830D-6AF2260E7C41}"/>
              </a:ext>
            </a:extLst>
          </p:cNvPr>
          <p:cNvSpPr/>
          <p:nvPr/>
        </p:nvSpPr>
        <p:spPr>
          <a:xfrm>
            <a:off x="1334464" y="2327284"/>
            <a:ext cx="1903073"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Planned 2025</a:t>
            </a:r>
          </a:p>
        </p:txBody>
      </p:sp>
      <p:sp>
        <p:nvSpPr>
          <p:cNvPr id="13" name="Rectangle 12">
            <a:extLst>
              <a:ext uri="{FF2B5EF4-FFF2-40B4-BE49-F238E27FC236}">
                <a16:creationId xmlns:a16="http://schemas.microsoft.com/office/drawing/2014/main" id="{4C4D4A80-6807-4B33-89A5-FE4704A8B49D}"/>
              </a:ext>
            </a:extLst>
          </p:cNvPr>
          <p:cNvSpPr/>
          <p:nvPr/>
        </p:nvSpPr>
        <p:spPr>
          <a:xfrm>
            <a:off x="1334465" y="313017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No less than 6 months after Beta Release</a:t>
            </a:r>
          </a:p>
        </p:txBody>
      </p:sp>
      <p:sp>
        <p:nvSpPr>
          <p:cNvPr id="14" name="Rectangle 13">
            <a:extLst>
              <a:ext uri="{FF2B5EF4-FFF2-40B4-BE49-F238E27FC236}">
                <a16:creationId xmlns:a16="http://schemas.microsoft.com/office/drawing/2014/main" id="{1858AAF8-B989-4ABA-A2E6-17B46FC9549E}"/>
              </a:ext>
            </a:extLst>
          </p:cNvPr>
          <p:cNvSpPr/>
          <p:nvPr/>
        </p:nvSpPr>
        <p:spPr>
          <a:xfrm>
            <a:off x="1334463" y="3926296"/>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
        <p:nvSpPr>
          <p:cNvPr id="15" name="Rectangle 14">
            <a:extLst>
              <a:ext uri="{FF2B5EF4-FFF2-40B4-BE49-F238E27FC236}">
                <a16:creationId xmlns:a16="http://schemas.microsoft.com/office/drawing/2014/main" id="{63154D05-4D49-425A-B8CC-3D7FF82972A0}"/>
              </a:ext>
            </a:extLst>
          </p:cNvPr>
          <p:cNvSpPr/>
          <p:nvPr/>
        </p:nvSpPr>
        <p:spPr>
          <a:xfrm>
            <a:off x="1334463" y="4738210"/>
            <a:ext cx="4945566" cy="400110"/>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After Approval Vote</a:t>
            </a:r>
          </a:p>
        </p:txBody>
      </p:sp>
    </p:spTree>
    <p:extLst>
      <p:ext uri="{BB962C8B-B14F-4D97-AF65-F5344CB8AC3E}">
        <p14:creationId xmlns:p14="http://schemas.microsoft.com/office/powerpoint/2010/main" val="11794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9D605A8-207D-4EC5-B5EB-385F97388CA7}"/>
              </a:ext>
            </a:extLst>
          </p:cNvPr>
          <p:cNvGrpSpPr/>
          <p:nvPr/>
        </p:nvGrpSpPr>
        <p:grpSpPr>
          <a:xfrm>
            <a:off x="2953360" y="480264"/>
            <a:ext cx="6190640" cy="4662787"/>
            <a:chOff x="3442996" y="91440"/>
            <a:chExt cx="8749004" cy="6492240"/>
          </a:xfrm>
        </p:grpSpPr>
        <p:pic>
          <p:nvPicPr>
            <p:cNvPr id="15" name="Picture 14">
              <a:extLst>
                <a:ext uri="{FF2B5EF4-FFF2-40B4-BE49-F238E27FC236}">
                  <a16:creationId xmlns:a16="http://schemas.microsoft.com/office/drawing/2014/main" id="{0EAC59FF-17FA-44F0-816F-33EF2EB9440B}"/>
                </a:ext>
              </a:extLst>
            </p:cNvPr>
            <p:cNvPicPr>
              <a:picLocks noChangeAspect="1"/>
            </p:cNvPicPr>
            <p:nvPr/>
          </p:nvPicPr>
          <p:blipFill>
            <a:blip r:embed="rId4"/>
            <a:stretch>
              <a:fillRect/>
            </a:stretch>
          </p:blipFill>
          <p:spPr>
            <a:xfrm>
              <a:off x="3535680" y="91440"/>
              <a:ext cx="8656320" cy="6492240"/>
            </a:xfrm>
            <a:prstGeom prst="rect">
              <a:avLst/>
            </a:prstGeom>
          </p:spPr>
        </p:pic>
        <p:sp>
          <p:nvSpPr>
            <p:cNvPr id="16" name="Rectangle 15">
              <a:extLst>
                <a:ext uri="{FF2B5EF4-FFF2-40B4-BE49-F238E27FC236}">
                  <a16:creationId xmlns:a16="http://schemas.microsoft.com/office/drawing/2014/main" id="{3FFE6AD6-A91D-4D4F-BC78-0609506ED13F}"/>
                </a:ext>
              </a:extLst>
            </p:cNvPr>
            <p:cNvSpPr/>
            <p:nvPr/>
          </p:nvSpPr>
          <p:spPr>
            <a:xfrm>
              <a:off x="3442996" y="92075"/>
              <a:ext cx="1330172" cy="381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39E2DB60-985F-4DB5-8183-3A1DBE743433}"/>
              </a:ext>
            </a:extLst>
          </p:cNvPr>
          <p:cNvSpPr/>
          <p:nvPr/>
        </p:nvSpPr>
        <p:spPr>
          <a:xfrm>
            <a:off x="0" y="480713"/>
            <a:ext cx="2953360" cy="31768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3">
            <a:extLst>
              <a:ext uri="{FF2B5EF4-FFF2-40B4-BE49-F238E27FC236}">
                <a16:creationId xmlns:a16="http://schemas.microsoft.com/office/drawing/2014/main" id="{EE08A782-CF60-494A-A10C-C19FF976DCC4}"/>
              </a:ext>
            </a:extLst>
          </p:cNvPr>
          <p:cNvSpPr txBox="1">
            <a:spLocks/>
          </p:cNvSpPr>
          <p:nvPr/>
        </p:nvSpPr>
        <p:spPr>
          <a:xfrm>
            <a:off x="48412" y="1514747"/>
            <a:ext cx="3724158" cy="21035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1" i="0" u="none" strike="noStrike" kern="1200" cap="none" spc="0" normalizeH="0" baseline="0" noProof="0" dirty="0">
                <a:ln>
                  <a:noFill/>
                </a:ln>
                <a:solidFill>
                  <a:srgbClr val="002E97"/>
                </a:solidFill>
                <a:effectLst/>
                <a:uLnTx/>
                <a:uFillTx/>
                <a:latin typeface="Calibri"/>
                <a:ea typeface="+mn-ea"/>
                <a:cs typeface="+mn-cs"/>
              </a:rPr>
              <a:t>Designs by NGS</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800" b="0" i="0" u="none" strike="noStrike" kern="1200" cap="none" spc="0" normalizeH="0" baseline="0" noProof="0" dirty="0">
                <a:ln>
                  <a:noFill/>
                </a:ln>
                <a:solidFill>
                  <a:srgbClr val="002E97"/>
                </a:solidFill>
                <a:effectLst/>
                <a:uLnTx/>
                <a:uFillTx/>
                <a:latin typeface="Calibri"/>
                <a:ea typeface="+mn-ea"/>
                <a:cs typeface="+mn-cs"/>
              </a:rPr>
              <a:t>165 zones </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800" b="0" i="0" u="none" strike="noStrike" kern="1200" cap="none" spc="0" normalizeH="0" baseline="0" noProof="0" dirty="0">
                <a:ln>
                  <a:noFill/>
                </a:ln>
                <a:solidFill>
                  <a:srgbClr val="002E97"/>
                </a:solidFill>
                <a:effectLst/>
                <a:uLnTx/>
                <a:uFillTx/>
                <a:latin typeface="Calibri"/>
                <a:ea typeface="+mn-ea"/>
                <a:cs typeface="+mn-cs"/>
              </a:rPr>
              <a:t>Includes 54 statewide zones </a:t>
            </a:r>
            <a:br>
              <a:rPr kumimoji="0" lang="en-US" sz="1800" b="0"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and 3 “special use” zones </a:t>
            </a:r>
            <a:br>
              <a:rPr kumimoji="0" lang="en-US" sz="1800" b="0"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(in more than one state)</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solidFill>
                  <a:srgbClr val="002E97"/>
                </a:solidFill>
                <a:effectLst/>
                <a:uLnTx/>
                <a:uFillTx/>
                <a:latin typeface="Calibri"/>
                <a:ea typeface="+mn-ea"/>
                <a:cs typeface="+mn-cs"/>
              </a:rPr>
              <a:t>Designs by state stakeholders</a:t>
            </a:r>
          </a:p>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600" b="0" i="0" u="none" strike="noStrike" kern="1200" cap="none" spc="0" normalizeH="0" baseline="0" noProof="0" dirty="0">
                <a:ln>
                  <a:noFill/>
                </a:ln>
                <a:solidFill>
                  <a:srgbClr val="002E97"/>
                </a:solidFill>
                <a:effectLst/>
                <a:uLnTx/>
                <a:uFillTx/>
                <a:latin typeface="Calibri"/>
                <a:ea typeface="+mn-ea"/>
                <a:cs typeface="+mn-cs"/>
              </a:rPr>
              <a:t>802 zones in 28 states</a:t>
            </a:r>
          </a:p>
        </p:txBody>
      </p:sp>
      <p:sp>
        <p:nvSpPr>
          <p:cNvPr id="18" name="Title 5">
            <a:extLst>
              <a:ext uri="{FF2B5EF4-FFF2-40B4-BE49-F238E27FC236}">
                <a16:creationId xmlns:a16="http://schemas.microsoft.com/office/drawing/2014/main" id="{B6462737-2E14-4494-ADDE-3D346E8E132E}"/>
              </a:ext>
            </a:extLst>
          </p:cNvPr>
          <p:cNvSpPr txBox="1">
            <a:spLocks/>
          </p:cNvSpPr>
          <p:nvPr/>
        </p:nvSpPr>
        <p:spPr>
          <a:xfrm>
            <a:off x="0" y="532667"/>
            <a:ext cx="3851722" cy="1096963"/>
          </a:xfrm>
          <a:prstGeom prst="rect">
            <a:avLst/>
          </a:prstGeom>
          <a:noFill/>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2E97"/>
                </a:solidFill>
                <a:latin typeface="+mn-lt"/>
              </a:rPr>
              <a:t>Number of SPCS2022 zones </a:t>
            </a:r>
            <a:r>
              <a:rPr lang="en-US" sz="2800" b="1" i="1" dirty="0">
                <a:solidFill>
                  <a:srgbClr val="002E97"/>
                </a:solidFill>
                <a:latin typeface="+mn-lt"/>
              </a:rPr>
              <a:t>(preliminary)</a:t>
            </a:r>
            <a:endParaRPr lang="en-US" sz="2800" b="1" dirty="0">
              <a:solidFill>
                <a:srgbClr val="002E97"/>
              </a:solidFill>
              <a:latin typeface="+mn-lt"/>
            </a:endParaRPr>
          </a:p>
        </p:txBody>
      </p:sp>
      <p:sp>
        <p:nvSpPr>
          <p:cNvPr id="19" name="TextBox 18">
            <a:extLst>
              <a:ext uri="{FF2B5EF4-FFF2-40B4-BE49-F238E27FC236}">
                <a16:creationId xmlns:a16="http://schemas.microsoft.com/office/drawing/2014/main" id="{8326FE74-FDE4-4FAE-B562-8E1FBB184465}"/>
              </a:ext>
            </a:extLst>
          </p:cNvPr>
          <p:cNvSpPr txBox="1"/>
          <p:nvPr/>
        </p:nvSpPr>
        <p:spPr>
          <a:xfrm>
            <a:off x="48412" y="3715090"/>
            <a:ext cx="3204712" cy="146706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1" i="0" u="none" strike="noStrike" kern="1200" cap="none" spc="0" normalizeH="0" baseline="0" noProof="0" dirty="0">
                <a:ln>
                  <a:noFill/>
                </a:ln>
                <a:solidFill>
                  <a:srgbClr val="002E97"/>
                </a:solidFill>
                <a:effectLst/>
                <a:uLnTx/>
                <a:uFillTx/>
                <a:latin typeface="Calibri"/>
                <a:ea typeface="+mn-ea"/>
                <a:cs typeface="+mn-cs"/>
              </a:rPr>
              <a:t>Total = 967 zones </a:t>
            </a:r>
            <a:br>
              <a:rPr kumimoji="0" lang="en-US" sz="1800" b="1" i="0" u="none" strike="noStrike" kern="1200" cap="none" spc="0" normalizeH="0" baseline="0" noProof="0" dirty="0">
                <a:ln>
                  <a:noFill/>
                </a:ln>
                <a:solidFill>
                  <a:srgbClr val="002E97"/>
                </a:solidFill>
                <a:effectLst/>
                <a:uLnTx/>
                <a:uFillTx/>
                <a:latin typeface="Calibri"/>
                <a:ea typeface="+mn-ea"/>
                <a:cs typeface="+mn-cs"/>
              </a:rPr>
            </a:br>
            <a:r>
              <a:rPr kumimoji="0" lang="en-US" sz="1800" b="0" i="0" u="none" strike="noStrike" kern="1200" cap="none" spc="0" normalizeH="0" baseline="0" noProof="0" dirty="0">
                <a:ln>
                  <a:noFill/>
                </a:ln>
                <a:solidFill>
                  <a:srgbClr val="002E97"/>
                </a:solidFill>
                <a:effectLst/>
                <a:uLnTx/>
                <a:uFillTx/>
                <a:latin typeface="Calibri"/>
                <a:ea typeface="+mn-ea"/>
                <a:cs typeface="+mn-cs"/>
              </a:rPr>
              <a:t>for 56 states and territories</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1" i="1" u="none" strike="noStrike" kern="1200" cap="none" spc="0" normalizeH="0" baseline="0" noProof="0" dirty="0">
                <a:ln>
                  <a:noFill/>
                </a:ln>
                <a:solidFill>
                  <a:srgbClr val="002E97"/>
                </a:solidFill>
                <a:effectLst/>
                <a:uLnTx/>
                <a:uFillTx/>
                <a:latin typeface="Calibri"/>
                <a:ea typeface="+mn-ea"/>
                <a:cs typeface="+mn-cs"/>
              </a:rPr>
              <a:t>Compare to 125 zones in existing State Plane</a:t>
            </a:r>
            <a:endParaRPr kumimoji="0" lang="en-US" sz="2400" b="0" i="1" u="none" strike="noStrike" kern="1200" cap="none" spc="0" normalizeH="0" baseline="0" noProof="0" dirty="0">
              <a:ln>
                <a:noFill/>
              </a:ln>
              <a:solidFill>
                <a:srgbClr val="002E97"/>
              </a:solidFill>
              <a:effectLst/>
              <a:uLnTx/>
              <a:uFillTx/>
              <a:latin typeface="Calibri"/>
              <a:ea typeface="+mn-ea"/>
              <a:cs typeface="+mn-cs"/>
            </a:endParaRPr>
          </a:p>
        </p:txBody>
      </p:sp>
    </p:spTree>
    <p:extLst>
      <p:ext uri="{BB962C8B-B14F-4D97-AF65-F5344CB8AC3E}">
        <p14:creationId xmlns:p14="http://schemas.microsoft.com/office/powerpoint/2010/main" val="17641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animEffect transition="in" filter="fade">
                                      <p:cBhvr>
                                        <p:cTn id="7" dur="500"/>
                                        <p:tgtEl>
                                          <p:spTgt spid="1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4" end="4"/>
                                            </p:txEl>
                                          </p:spTgt>
                                        </p:tgtEl>
                                        <p:attrNameLst>
                                          <p:attrName>style.visibility</p:attrName>
                                        </p:attrNameLst>
                                      </p:cBhvr>
                                      <p:to>
                                        <p:strVal val="visible"/>
                                      </p:to>
                                    </p:set>
                                    <p:animEffect transition="in" filter="fade">
                                      <p:cBhvr>
                                        <p:cTn id="1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2030585" y="319816"/>
            <a:ext cx="481157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graphicFrame>
        <p:nvGraphicFramePr>
          <p:cNvPr id="5" name="Object 4">
            <a:extLst>
              <a:ext uri="{FF2B5EF4-FFF2-40B4-BE49-F238E27FC236}">
                <a16:creationId xmlns:a16="http://schemas.microsoft.com/office/drawing/2014/main" id="{EFD196D1-57B6-45BE-AF88-F60ED8211B05}"/>
              </a:ext>
            </a:extLst>
          </p:cNvPr>
          <p:cNvGraphicFramePr>
            <a:graphicFrameLocks noChangeAspect="1"/>
          </p:cNvGraphicFramePr>
          <p:nvPr>
            <p:extLst>
              <p:ext uri="{D42A27DB-BD31-4B8C-83A1-F6EECF244321}">
                <p14:modId xmlns:p14="http://schemas.microsoft.com/office/powerpoint/2010/main" val="3893836653"/>
              </p:ext>
            </p:extLst>
          </p:nvPr>
        </p:nvGraphicFramePr>
        <p:xfrm>
          <a:off x="736931" y="891020"/>
          <a:ext cx="7398880" cy="3853583"/>
        </p:xfrm>
        <a:graphic>
          <a:graphicData uri="http://schemas.openxmlformats.org/presentationml/2006/ole">
            <mc:AlternateContent xmlns:mc="http://schemas.openxmlformats.org/markup-compatibility/2006">
              <mc:Choice xmlns:v="urn:schemas-microsoft-com:vml" Requires="v">
                <p:oleObj spid="_x0000_s2064" r:id="rId5" imgW="17123522" imgH="8912636" progId="">
                  <p:embed/>
                </p:oleObj>
              </mc:Choice>
              <mc:Fallback>
                <p:oleObj r:id="rId5" imgW="17123522" imgH="8912636" progId="">
                  <p:embed/>
                  <p:pic>
                    <p:nvPicPr>
                      <p:cNvPr id="0" name=""/>
                      <p:cNvPicPr/>
                      <p:nvPr/>
                    </p:nvPicPr>
                    <p:blipFill>
                      <a:blip r:embed="rId6"/>
                      <a:stretch>
                        <a:fillRect/>
                      </a:stretch>
                    </p:blipFill>
                    <p:spPr>
                      <a:xfrm>
                        <a:off x="736931" y="891020"/>
                        <a:ext cx="7398880" cy="3853583"/>
                      </a:xfrm>
                      <a:prstGeom prst="rect">
                        <a:avLst/>
                      </a:prstGeom>
                    </p:spPr>
                  </p:pic>
                </p:oleObj>
              </mc:Fallback>
            </mc:AlternateContent>
          </a:graphicData>
        </a:graphic>
      </p:graphicFrame>
    </p:spTree>
    <p:extLst>
      <p:ext uri="{BB962C8B-B14F-4D97-AF65-F5344CB8AC3E}">
        <p14:creationId xmlns:p14="http://schemas.microsoft.com/office/powerpoint/2010/main" val="181476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3077766"/>
            <a:chOff x="-224966" y="1118096"/>
            <a:chExt cx="9128524" cy="3077766"/>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616101"/>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u="sng" dirty="0">
                <a:solidFill>
                  <a:srgbClr val="1155CC"/>
                </a:solidFill>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OPUS Shared Solutions</a:t>
              </a:r>
              <a:endParaRPr lang="en-US" u="sng" dirty="0">
                <a:solidFill>
                  <a:srgbClr val="1155CC"/>
                </a:solidFill>
                <a:latin typeface="Arial" panose="020B0604020202020204" pitchFamily="34" charset="0"/>
                <a:cs typeface="Arial" panose="020B0604020202020204" pitchFamily="34" charset="0"/>
              </a:endParaRPr>
            </a:p>
            <a:p>
              <a:pPr marL="457200"/>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7"/>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8"/>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GEOID12B GPS on </a:t>
              </a:r>
              <a:r>
                <a:rPr lang="en-US" u="sng" dirty="0" err="1">
                  <a:solidFill>
                    <a:srgbClr val="1155CC"/>
                  </a:solidFill>
                  <a:latin typeface="Arial" panose="020B0604020202020204" pitchFamily="34" charset="0"/>
                  <a:cs typeface="Arial" panose="020B0604020202020204" pitchFamily="34" charset="0"/>
                  <a:hlinkClick r:id="rId9"/>
                </a:rPr>
                <a:t>Benchmarks</a:t>
              </a:r>
              <a:r>
                <a:rPr lang="en-US" u="sng" dirty="0" err="1">
                  <a:solidFill>
                    <a:srgbClr val="1155CC"/>
                  </a:solidFill>
                  <a:latin typeface="Arial" panose="020B0604020202020204" pitchFamily="34" charset="0"/>
                  <a:cs typeface="Arial" panose="020B0604020202020204" pitchFamily="34" charset="0"/>
                  <a:hlinkClick r:id="rId10"/>
                </a:rPr>
                <a:t>Mark</a:t>
              </a:r>
              <a:r>
                <a:rPr lang="en-US" u="sng" dirty="0">
                  <a:solidFill>
                    <a:srgbClr val="1155CC"/>
                  </a:solidFill>
                  <a:latin typeface="Arial" panose="020B0604020202020204" pitchFamily="34" charset="0"/>
                  <a:cs typeface="Arial" panose="020B0604020202020204" pitchFamily="34" charset="0"/>
                  <a:hlinkClick r:id="rId10"/>
                </a:rPr>
                <a:t>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pic>
        <p:nvPicPr>
          <p:cNvPr id="5" name="Picture 4">
            <a:extLst>
              <a:ext uri="{FF2B5EF4-FFF2-40B4-BE49-F238E27FC236}">
                <a16:creationId xmlns:a16="http://schemas.microsoft.com/office/drawing/2014/main" id="{DF69DE5D-89F0-44D2-B1A9-BAB2433E92E1}"/>
              </a:ext>
            </a:extLst>
          </p:cNvPr>
          <p:cNvPicPr>
            <a:picLocks noChangeAspect="1"/>
          </p:cNvPicPr>
          <p:nvPr/>
        </p:nvPicPr>
        <p:blipFill>
          <a:blip r:embed="rId5"/>
          <a:stretch>
            <a:fillRect/>
          </a:stretch>
        </p:blipFill>
        <p:spPr>
          <a:xfrm>
            <a:off x="73155" y="923422"/>
            <a:ext cx="5506563" cy="4138211"/>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869922" y="86568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1142</TotalTime>
  <Words>2698</Words>
  <Application>Microsoft Office PowerPoint</Application>
  <PresentationFormat>On-screen Show (16:9)</PresentationFormat>
  <Paragraphs>399</Paragraphs>
  <Slides>34</Slides>
  <Notes>30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Arial</vt:lpstr>
      <vt:lpstr>Arial Black</vt:lpstr>
      <vt:lpstr>Calibri</vt:lpstr>
      <vt:lpstr>Calibri Light</vt:lpstr>
      <vt:lpstr>Helvetica</vt:lpstr>
      <vt:lpstr>Times New Roman</vt:lpstr>
      <vt:lpstr>Office Theme</vt:lpstr>
      <vt:lpstr>Bitmap Image</vt:lpstr>
      <vt:lpstr>The National Spatial Reference System: the Common Foundation of Surveying and GIS</vt:lpstr>
      <vt:lpstr>PowerPoint Presentation</vt:lpstr>
      <vt:lpstr>PowerPoint Presentation</vt:lpstr>
      <vt:lpstr>Importance of Coordination</vt:lpstr>
      <vt:lpstr>NGS Resources</vt:lpstr>
      <vt:lpstr>NOAA and NGS Our Nation’s First Civilian Science Agency</vt:lpstr>
      <vt:lpstr>NGS’s Mission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PowerPoint Presentation</vt:lpstr>
      <vt:lpstr>PowerPoint Presentation</vt:lpstr>
      <vt:lpstr>Best ways to determine coordinates in Modernized NSRS</vt:lpstr>
      <vt:lpstr>The Future Reference Frames</vt:lpstr>
      <vt:lpstr>NAPGD2022 Geopotential Datum</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NGS Mark Recovery Webpage</vt:lpstr>
      <vt:lpstr>National Adjustments</vt:lpstr>
      <vt:lpstr>National Adjustments</vt:lpstr>
      <vt:lpstr>PowerPoint Presentation</vt:lpstr>
      <vt:lpstr>PowerPoint Presentation</vt:lpstr>
      <vt:lpstr>NGS Map</vt:lpstr>
      <vt:lpstr>NGS ArcGIS Online Resources</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 Shaw</cp:lastModifiedBy>
  <cp:revision>75</cp:revision>
  <dcterms:created xsi:type="dcterms:W3CDTF">2023-03-30T22:24:06Z</dcterms:created>
  <dcterms:modified xsi:type="dcterms:W3CDTF">2024-10-09T21:38:07Z</dcterms:modified>
</cp:coreProperties>
</file>