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5" r:id="rId2"/>
    <p:sldMasterId id="2147483671" r:id="rId3"/>
    <p:sldMasterId id="2147483675" r:id="rId4"/>
  </p:sldMasterIdLst>
  <p:notesMasterIdLst>
    <p:notesMasterId r:id="rId78"/>
  </p:notesMasterIdLst>
  <p:sldIdLst>
    <p:sldId id="256" r:id="rId5"/>
    <p:sldId id="2510" r:id="rId6"/>
    <p:sldId id="2502" r:id="rId7"/>
    <p:sldId id="2503" r:id="rId8"/>
    <p:sldId id="264" r:id="rId9"/>
    <p:sldId id="2519" r:id="rId10"/>
    <p:sldId id="2389" r:id="rId11"/>
    <p:sldId id="2524" r:id="rId12"/>
    <p:sldId id="731" r:id="rId13"/>
    <p:sldId id="2506" r:id="rId14"/>
    <p:sldId id="2406" r:id="rId15"/>
    <p:sldId id="2407" r:id="rId16"/>
    <p:sldId id="2408" r:id="rId17"/>
    <p:sldId id="2522" r:id="rId18"/>
    <p:sldId id="2535" r:id="rId19"/>
    <p:sldId id="2536" r:id="rId20"/>
    <p:sldId id="2537" r:id="rId21"/>
    <p:sldId id="2538" r:id="rId22"/>
    <p:sldId id="2539" r:id="rId23"/>
    <p:sldId id="2540" r:id="rId24"/>
    <p:sldId id="2541" r:id="rId25"/>
    <p:sldId id="2542" r:id="rId26"/>
    <p:sldId id="2543" r:id="rId27"/>
    <p:sldId id="2544" r:id="rId28"/>
    <p:sldId id="2545" r:id="rId29"/>
    <p:sldId id="2546" r:id="rId30"/>
    <p:sldId id="2547" r:id="rId31"/>
    <p:sldId id="2550" r:id="rId32"/>
    <p:sldId id="2549" r:id="rId33"/>
    <p:sldId id="2551" r:id="rId34"/>
    <p:sldId id="2548" r:id="rId35"/>
    <p:sldId id="2552" r:id="rId36"/>
    <p:sldId id="2523" r:id="rId37"/>
    <p:sldId id="2507" r:id="rId38"/>
    <p:sldId id="260" r:id="rId39"/>
    <p:sldId id="259" r:id="rId40"/>
    <p:sldId id="2508" r:id="rId41"/>
    <p:sldId id="2528" r:id="rId42"/>
    <p:sldId id="2509" r:id="rId43"/>
    <p:sldId id="2553" r:id="rId44"/>
    <p:sldId id="2529" r:id="rId45"/>
    <p:sldId id="2530" r:id="rId46"/>
    <p:sldId id="2531" r:id="rId47"/>
    <p:sldId id="2532" r:id="rId48"/>
    <p:sldId id="2533" r:id="rId49"/>
    <p:sldId id="292" r:id="rId50"/>
    <p:sldId id="2516" r:id="rId51"/>
    <p:sldId id="2514" r:id="rId52"/>
    <p:sldId id="2527" r:id="rId53"/>
    <p:sldId id="2557" r:id="rId54"/>
    <p:sldId id="2558" r:id="rId55"/>
    <p:sldId id="2511" r:id="rId56"/>
    <p:sldId id="2512" r:id="rId57"/>
    <p:sldId id="2526" r:id="rId58"/>
    <p:sldId id="2525" r:id="rId59"/>
    <p:sldId id="2277" r:id="rId60"/>
    <p:sldId id="2340" r:id="rId61"/>
    <p:sldId id="2341" r:id="rId62"/>
    <p:sldId id="261" r:id="rId63"/>
    <p:sldId id="262" r:id="rId64"/>
    <p:sldId id="2352" r:id="rId65"/>
    <p:sldId id="2353" r:id="rId66"/>
    <p:sldId id="2399" r:id="rId67"/>
    <p:sldId id="2354" r:id="rId68"/>
    <p:sldId id="2355" r:id="rId69"/>
    <p:sldId id="277" r:id="rId70"/>
    <p:sldId id="2405" r:id="rId71"/>
    <p:sldId id="280" r:id="rId72"/>
    <p:sldId id="2504" r:id="rId73"/>
    <p:sldId id="2534" r:id="rId74"/>
    <p:sldId id="284" r:id="rId75"/>
    <p:sldId id="285" r:id="rId76"/>
    <p:sldId id="2314" r:id="rId77"/>
  </p:sldIdLst>
  <p:sldSz cx="12192000" cy="6858000"/>
  <p:notesSz cx="7102475" cy="93884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7" roundtripDataSignature="AMtx7mgCi6yHBJ2vU/M+2JWCkzjZz7HjB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FF"/>
    <a:srgbClr val="44546A"/>
    <a:srgbClr val="FFFF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FC4F676-EC1D-4BB9-9AEE-D493F4663A28}">
  <a:tblStyle styleId="{DFC4F676-EC1D-4BB9-9AEE-D493F4663A2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89542" autoAdjust="0"/>
  </p:normalViewPr>
  <p:slideViewPr>
    <p:cSldViewPr snapToGrid="0">
      <p:cViewPr varScale="1">
        <p:scale>
          <a:sx n="48" d="100"/>
          <a:sy n="48" d="100"/>
        </p:scale>
        <p:origin x="1104" y="10"/>
      </p:cViewPr>
      <p:guideLst/>
    </p:cSldViewPr>
  </p:slideViewPr>
  <p:notesTextViewPr>
    <p:cViewPr>
      <p:scale>
        <a:sx n="1" d="1"/>
        <a:sy n="1" d="1"/>
      </p:scale>
      <p:origin x="0" y="0"/>
    </p:cViewPr>
  </p:notesTextViewPr>
  <p:sorterViewPr>
    <p:cViewPr>
      <p:scale>
        <a:sx n="100" d="100"/>
        <a:sy n="100" d="100"/>
      </p:scale>
      <p:origin x="0" y="-103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9"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87" Type="http://customschemas.google.com/relationships/presentationmetadata" Target="metadata"/><Relationship Id="rId5" Type="http://schemas.openxmlformats.org/officeDocument/2006/relationships/slide" Target="slides/slide1.xml"/><Relationship Id="rId61" Type="http://schemas.openxmlformats.org/officeDocument/2006/relationships/slide" Target="slides/slide57.xml"/><Relationship Id="rId90"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71054"/>
          </a:xfrm>
          <a:prstGeom prst="rect">
            <a:avLst/>
          </a:prstGeom>
          <a:noFill/>
          <a:ln>
            <a:noFill/>
          </a:ln>
        </p:spPr>
        <p:txBody>
          <a:bodyPr spcFirstLastPara="1" wrap="square" lIns="94213" tIns="47094" rIns="94213" bIns="47094"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2" y="0"/>
            <a:ext cx="3077739" cy="471054"/>
          </a:xfrm>
          <a:prstGeom prst="rect">
            <a:avLst/>
          </a:prstGeom>
          <a:noFill/>
          <a:ln>
            <a:noFill/>
          </a:ln>
        </p:spPr>
        <p:txBody>
          <a:bodyPr spcFirstLastPara="1" wrap="square" lIns="94213" tIns="47094" rIns="94213" bIns="47094"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2"/>
            <a:ext cx="3077739" cy="471053"/>
          </a:xfrm>
          <a:prstGeom prst="rect">
            <a:avLst/>
          </a:prstGeom>
          <a:noFill/>
          <a:ln>
            <a:noFill/>
          </a:ln>
        </p:spPr>
        <p:txBody>
          <a:bodyPr spcFirstLastPara="1" wrap="square" lIns="94213" tIns="47094" rIns="94213" bIns="47094"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geodesy.noaa.gov/library/pdfs/NGS-Gravity-Program-Socio-Economic-Report.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 name="Google Shape;35;p1: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endParaRPr dirty="0"/>
          </a:p>
        </p:txBody>
      </p:sp>
      <p:sp>
        <p:nvSpPr>
          <p:cNvPr id="36" name="Google Shape;36;p1: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fld id="{00000000-1234-1234-1234-123412341234}" type="slidenum">
              <a:rPr lang="en-US"/>
              <a:pPr algn="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will stay the same? </a:t>
            </a:r>
          </a:p>
          <a:p>
            <a:endParaRPr lang="en-US" i="1" dirty="0"/>
          </a:p>
          <a:p>
            <a:r>
              <a:rPr lang="en-US" dirty="0"/>
              <a:t>The NSRS will remain as “geodetic control” for you to “access”</a:t>
            </a:r>
          </a:p>
          <a:p>
            <a:endParaRPr lang="en-US" dirty="0"/>
          </a:p>
          <a:p>
            <a:r>
              <a:rPr lang="en-US" dirty="0"/>
              <a:t>Geospatial information and metadata about various points will still be available</a:t>
            </a:r>
          </a:p>
          <a:p>
            <a:endParaRPr lang="en-US" dirty="0"/>
          </a:p>
          <a:p>
            <a:r>
              <a:rPr lang="en-US" dirty="0"/>
              <a:t>And passive control will exist…</a:t>
            </a:r>
          </a:p>
          <a:p>
            <a:endParaRPr lang="en-US" dirty="0"/>
          </a:p>
          <a:p>
            <a:r>
              <a:rPr lang="en-US" dirty="0"/>
              <a:t>But gone are the days of getting “the coordinate” on a point from a “datasheet”</a:t>
            </a:r>
          </a:p>
        </p:txBody>
      </p:sp>
      <p:sp>
        <p:nvSpPr>
          <p:cNvPr id="4" name="Slide Number Placeholder 3"/>
          <p:cNvSpPr>
            <a:spLocks noGrp="1"/>
          </p:cNvSpPr>
          <p:nvPr>
            <p:ph type="sldNum" sz="quarter" idx="10"/>
          </p:nvPr>
        </p:nvSpPr>
        <p:spPr/>
        <p:txBody>
          <a:bodyPr/>
          <a:lstStyle/>
          <a:p>
            <a:pPr algn="r" defTabSz="942289" fontAlgn="base">
              <a:spcBef>
                <a:spcPct val="0"/>
              </a:spcBef>
              <a:spcAft>
                <a:spcPct val="0"/>
              </a:spcAft>
              <a:buClrTx/>
              <a:defRPr/>
            </a:pPr>
            <a:fld id="{0BB61E35-BFDD-405B-89B5-EDCF0FB433D1}" type="slidenum">
              <a:rPr lang="en-US" altLang="en-US" sz="1200" kern="1200">
                <a:solidFill>
                  <a:prstClr val="black"/>
                </a:solidFill>
                <a:latin typeface="Gill Sans MT" pitchFamily="34" charset="0"/>
                <a:ea typeface="ＭＳ Ｐゴシック" pitchFamily="34" charset="-128"/>
                <a:cs typeface="Times New Roman" panose="02020603050405020304" pitchFamily="18" charset="0"/>
              </a:rPr>
              <a:pPr algn="r" defTabSz="942289" fontAlgn="base">
                <a:spcBef>
                  <a:spcPct val="0"/>
                </a:spcBef>
                <a:spcAft>
                  <a:spcPct val="0"/>
                </a:spcAft>
                <a:buClrTx/>
                <a:defRPr/>
              </a:pPr>
              <a:t>35</a:t>
            </a:fld>
            <a:endParaRPr lang="en-US" altLang="en-US" sz="1200" kern="1200">
              <a:solidFill>
                <a:prstClr val="black"/>
              </a:solidFill>
              <a:latin typeface="Gill Sans MT" pitchFamily="34"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50068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ACCESS mean?</a:t>
            </a:r>
          </a:p>
          <a:p>
            <a:endParaRPr lang="en-US" dirty="0"/>
          </a:p>
          <a:p>
            <a:r>
              <a:rPr lang="en-US" dirty="0"/>
              <a:t>Until 1980, NGS offered “passive control”* (meaning * Infrequently observed marks)</a:t>
            </a:r>
          </a:p>
          <a:p>
            <a:endParaRPr lang="en-US" dirty="0"/>
          </a:p>
          <a:p>
            <a:r>
              <a:rPr lang="en-US" dirty="0"/>
              <a:t>And one definitive coordinate set for each one of about 1.6 M marks</a:t>
            </a:r>
          </a:p>
          <a:p>
            <a:endParaRPr lang="en-US" dirty="0"/>
          </a:p>
          <a:p>
            <a:r>
              <a:rPr lang="en-US" dirty="0"/>
              <a:t>More recently, NGS provides data and coordinate functions with NOAA CORS Network </a:t>
            </a:r>
          </a:p>
          <a:p>
            <a:r>
              <a:rPr lang="en-US" dirty="0"/>
              <a:t>(most of which were not installed by NGS)</a:t>
            </a:r>
          </a:p>
          <a:p>
            <a:r>
              <a:rPr lang="en-US" dirty="0"/>
              <a:t>And one definitive coordinate function for each one</a:t>
            </a:r>
          </a:p>
          <a:p>
            <a:endParaRPr lang="en-US" dirty="0"/>
          </a:p>
          <a:p>
            <a:r>
              <a:rPr lang="en-US" dirty="0"/>
              <a:t>And the software (PAGES / OPUS) to differentially position your GPS receiver to each station</a:t>
            </a:r>
          </a:p>
          <a:p>
            <a:endParaRPr lang="en-US" dirty="0"/>
          </a:p>
          <a:p>
            <a:r>
              <a:rPr lang="en-US" dirty="0"/>
              <a:t>2000+ stations currently</a:t>
            </a:r>
          </a:p>
        </p:txBody>
      </p:sp>
      <p:sp>
        <p:nvSpPr>
          <p:cNvPr id="4" name="Slide Number Placeholder 3"/>
          <p:cNvSpPr>
            <a:spLocks noGrp="1"/>
          </p:cNvSpPr>
          <p:nvPr>
            <p:ph type="sldNum" sz="quarter" idx="10"/>
          </p:nvPr>
        </p:nvSpPr>
        <p:spPr/>
        <p:txBody>
          <a:bodyPr/>
          <a:lstStyle/>
          <a:p>
            <a:pPr algn="r" defTabSz="942289" fontAlgn="base">
              <a:spcBef>
                <a:spcPct val="0"/>
              </a:spcBef>
              <a:spcAft>
                <a:spcPct val="0"/>
              </a:spcAft>
              <a:buClrTx/>
              <a:defRPr/>
            </a:pPr>
            <a:fld id="{0BB61E35-BFDD-405B-89B5-EDCF0FB433D1}" type="slidenum">
              <a:rPr lang="en-US" altLang="en-US" sz="1200" kern="1200">
                <a:solidFill>
                  <a:prstClr val="black"/>
                </a:solidFill>
                <a:latin typeface="Gill Sans MT" pitchFamily="34" charset="0"/>
                <a:ea typeface="ＭＳ Ｐゴシック" pitchFamily="34" charset="-128"/>
                <a:cs typeface="Times New Roman" panose="02020603050405020304" pitchFamily="18" charset="0"/>
              </a:rPr>
              <a:pPr algn="r" defTabSz="942289" fontAlgn="base">
                <a:spcBef>
                  <a:spcPct val="0"/>
                </a:spcBef>
                <a:spcAft>
                  <a:spcPct val="0"/>
                </a:spcAft>
                <a:buClrTx/>
                <a:defRPr/>
              </a:pPr>
              <a:t>36</a:t>
            </a:fld>
            <a:endParaRPr lang="en-US" altLang="en-US" sz="1200" kern="1200" dirty="0">
              <a:solidFill>
                <a:prstClr val="black"/>
              </a:solidFill>
              <a:latin typeface="Gill Sans MT" pitchFamily="34"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4036030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46</a:t>
            </a:fld>
            <a:endParaRPr lang="en-US"/>
          </a:p>
        </p:txBody>
      </p:sp>
    </p:spTree>
    <p:extLst>
      <p:ext uri="{BB962C8B-B14F-4D97-AF65-F5344CB8AC3E}">
        <p14:creationId xmlns:p14="http://schemas.microsoft.com/office/powerpoint/2010/main" val="3573203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lgn="r" defTabSz="471145">
              <a:buClrTx/>
              <a:defRPr/>
            </a:pPr>
            <a:fld id="{0F87191B-5443-0B49-80DC-518BB88BFE36}" type="slidenum">
              <a:rPr lang="en-US" sz="1200" kern="1200">
                <a:solidFill>
                  <a:prstClr val="black"/>
                </a:solidFill>
                <a:latin typeface="Calibri" panose="020F0502020204030204"/>
                <a:ea typeface="+mn-ea"/>
              </a:rPr>
              <a:pPr algn="r" defTabSz="471145">
                <a:buClrTx/>
                <a:defRPr/>
              </a:pPr>
              <a:t>56</a:t>
            </a:fld>
            <a:endParaRPr lang="en-US" sz="1200" kern="1200">
              <a:solidFill>
                <a:prstClr val="black"/>
              </a:solidFill>
              <a:latin typeface="Calibri" panose="020F0502020204030204"/>
              <a:ea typeface="+mn-ea"/>
            </a:endParaRPr>
          </a:p>
        </p:txBody>
      </p:sp>
    </p:spTree>
    <p:extLst>
      <p:ext uri="{BB962C8B-B14F-4D97-AF65-F5344CB8AC3E}">
        <p14:creationId xmlns:p14="http://schemas.microsoft.com/office/powerpoint/2010/main" val="2668762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lgn="r" defTabSz="471145">
              <a:buClrTx/>
              <a:defRPr/>
            </a:pPr>
            <a:fld id="{0F87191B-5443-0B49-80DC-518BB88BFE36}" type="slidenum">
              <a:rPr lang="en-US" sz="1200" kern="1200">
                <a:solidFill>
                  <a:prstClr val="black"/>
                </a:solidFill>
                <a:latin typeface="Calibri" panose="020F0502020204030204"/>
                <a:ea typeface="+mn-ea"/>
              </a:rPr>
              <a:pPr algn="r" defTabSz="471145">
                <a:buClrTx/>
                <a:defRPr/>
              </a:pPr>
              <a:t>57</a:t>
            </a:fld>
            <a:endParaRPr lang="en-US" sz="1200" kern="1200">
              <a:solidFill>
                <a:prstClr val="black"/>
              </a:solidFill>
              <a:latin typeface="Calibri" panose="020F0502020204030204"/>
              <a:ea typeface="+mn-ea"/>
            </a:endParaRPr>
          </a:p>
        </p:txBody>
      </p:sp>
    </p:spTree>
    <p:extLst>
      <p:ext uri="{BB962C8B-B14F-4D97-AF65-F5344CB8AC3E}">
        <p14:creationId xmlns:p14="http://schemas.microsoft.com/office/powerpoint/2010/main" val="3772013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lgn="r" defTabSz="471145">
              <a:buClrTx/>
              <a:defRPr/>
            </a:pPr>
            <a:fld id="{0F87191B-5443-0B49-80DC-518BB88BFE36}" type="slidenum">
              <a:rPr lang="en-US" sz="1200" kern="1200">
                <a:solidFill>
                  <a:prstClr val="black"/>
                </a:solidFill>
                <a:latin typeface="Calibri" panose="020F0502020204030204"/>
                <a:ea typeface="+mn-ea"/>
              </a:rPr>
              <a:pPr algn="r" defTabSz="471145">
                <a:buClrTx/>
                <a:defRPr/>
              </a:pPr>
              <a:t>58</a:t>
            </a:fld>
            <a:endParaRPr lang="en-US" sz="1200" kern="1200">
              <a:solidFill>
                <a:prstClr val="black"/>
              </a:solidFill>
              <a:latin typeface="Calibri" panose="020F0502020204030204"/>
              <a:ea typeface="+mn-ea"/>
            </a:endParaRPr>
          </a:p>
        </p:txBody>
      </p:sp>
    </p:spTree>
    <p:extLst>
      <p:ext uri="{BB962C8B-B14F-4D97-AF65-F5344CB8AC3E}">
        <p14:creationId xmlns:p14="http://schemas.microsoft.com/office/powerpoint/2010/main" val="2543292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6:notes"/>
          <p:cNvSpPr txBox="1">
            <a:spLocks noGrp="1"/>
          </p:cNvSpPr>
          <p:nvPr>
            <p:ph type="body" idx="1"/>
          </p:nvPr>
        </p:nvSpPr>
        <p:spPr>
          <a:xfrm>
            <a:off x="710248" y="4518204"/>
            <a:ext cx="5681980" cy="3696712"/>
          </a:xfrm>
          <a:prstGeom prst="rect">
            <a:avLst/>
          </a:prstGeom>
        </p:spPr>
        <p:txBody>
          <a:bodyPr spcFirstLastPara="1" wrap="square" lIns="94213" tIns="47094" rIns="94213" bIns="47094" anchor="t" anchorCtr="0">
            <a:noAutofit/>
          </a:bodyPr>
          <a:lstStyle/>
          <a:p>
            <a:pPr marL="0" indent="0"/>
            <a:endParaRPr/>
          </a:p>
        </p:txBody>
      </p:sp>
      <p:sp>
        <p:nvSpPr>
          <p:cNvPr id="121" name="Google Shape;121;p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710248" y="4518204"/>
            <a:ext cx="5681980" cy="3696712"/>
          </a:xfrm>
          <a:prstGeom prst="rect">
            <a:avLst/>
          </a:prstGeom>
        </p:spPr>
        <p:txBody>
          <a:bodyPr spcFirstLastPara="1" wrap="square" lIns="94213" tIns="47094" rIns="94213" bIns="47094" anchor="t" anchorCtr="0">
            <a:noAutofit/>
          </a:bodyPr>
          <a:lstStyle/>
          <a:p>
            <a:pPr marL="0" indent="0"/>
            <a:endParaRPr/>
          </a:p>
        </p:txBody>
      </p:sp>
      <p:sp>
        <p:nvSpPr>
          <p:cNvPr id="128" name="Google Shape;128;p7: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9:notes"/>
          <p:cNvSpPr txBox="1">
            <a:spLocks noGrp="1"/>
          </p:cNvSpPr>
          <p:nvPr>
            <p:ph type="body" idx="1"/>
          </p:nvPr>
        </p:nvSpPr>
        <p:spPr>
          <a:xfrm>
            <a:off x="710248" y="4518204"/>
            <a:ext cx="5681980" cy="3696712"/>
          </a:xfrm>
          <a:prstGeom prst="rect">
            <a:avLst/>
          </a:prstGeom>
        </p:spPr>
        <p:txBody>
          <a:bodyPr spcFirstLastPara="1" wrap="square" lIns="94213" tIns="47094" rIns="94213" bIns="47094" anchor="t" anchorCtr="0">
            <a:noAutofit/>
          </a:bodyPr>
          <a:lstStyle/>
          <a:p>
            <a:pPr marL="0" indent="0"/>
            <a:endParaRPr/>
          </a:p>
        </p:txBody>
      </p:sp>
      <p:sp>
        <p:nvSpPr>
          <p:cNvPr id="143" name="Google Shape;143;p9: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lgn="r" defTabSz="471145">
              <a:buClrTx/>
              <a:defRPr/>
            </a:pPr>
            <a:fld id="{0F87191B-5443-0B49-80DC-518BB88BFE36}" type="slidenum">
              <a:rPr lang="en-US" sz="1200" kern="1200">
                <a:solidFill>
                  <a:prstClr val="black"/>
                </a:solidFill>
                <a:latin typeface="Calibri" panose="020F0502020204030204"/>
                <a:ea typeface="+mn-ea"/>
              </a:rPr>
              <a:pPr algn="r" defTabSz="471145">
                <a:buClrTx/>
                <a:defRPr/>
              </a:pPr>
              <a:t>63</a:t>
            </a:fld>
            <a:endParaRPr lang="en-US" sz="1200" kern="1200">
              <a:solidFill>
                <a:prstClr val="black"/>
              </a:solidFill>
              <a:latin typeface="Calibri" panose="020F0502020204030204"/>
              <a:ea typeface="+mn-ea"/>
            </a:endParaRPr>
          </a:p>
        </p:txBody>
      </p:sp>
    </p:spTree>
    <p:extLst>
      <p:ext uri="{BB962C8B-B14F-4D97-AF65-F5344CB8AC3E}">
        <p14:creationId xmlns:p14="http://schemas.microsoft.com/office/powerpoint/2010/main" val="3955884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Spartanburg, Greenville, Walterboro,  Summerville</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6567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2:notes"/>
          <p:cNvSpPr txBox="1">
            <a:spLocks noGrp="1"/>
          </p:cNvSpPr>
          <p:nvPr>
            <p:ph type="body" idx="1"/>
          </p:nvPr>
        </p:nvSpPr>
        <p:spPr>
          <a:xfrm>
            <a:off x="710248" y="4518204"/>
            <a:ext cx="5681980" cy="3696712"/>
          </a:xfrm>
          <a:prstGeom prst="rect">
            <a:avLst/>
          </a:prstGeom>
        </p:spPr>
        <p:txBody>
          <a:bodyPr spcFirstLastPara="1" wrap="square" lIns="94213" tIns="47094" rIns="94213" bIns="47094" anchor="t" anchorCtr="0">
            <a:noAutofit/>
          </a:bodyPr>
          <a:lstStyle/>
          <a:p>
            <a:pPr marL="0" indent="0"/>
            <a:endParaRPr/>
          </a:p>
        </p:txBody>
      </p:sp>
      <p:sp>
        <p:nvSpPr>
          <p:cNvPr id="279" name="Google Shape;279;p2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710248" y="4518204"/>
            <a:ext cx="5681980" cy="3696712"/>
          </a:xfrm>
          <a:prstGeom prst="rect">
            <a:avLst/>
          </a:prstGeom>
        </p:spPr>
        <p:txBody>
          <a:bodyPr spcFirstLastPara="1" wrap="square" lIns="94213" tIns="47094" rIns="94213" bIns="47094" anchor="t" anchorCtr="0">
            <a:noAutofit/>
          </a:bodyPr>
          <a:lstStyle/>
          <a:p>
            <a:pPr marL="0" indent="0"/>
            <a:endParaRPr/>
          </a:p>
        </p:txBody>
      </p:sp>
      <p:sp>
        <p:nvSpPr>
          <p:cNvPr id="306" name="Google Shape;306;p25: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7ab38a30df_1_2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g27ab38a30df_1_2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a:latin typeface="Arial"/>
                <a:ea typeface="Arial"/>
                <a:cs typeface="Arial"/>
                <a:sym typeface="Arial"/>
              </a:rPr>
              <a:t>METADATA</a:t>
            </a:r>
            <a:r>
              <a:rPr lang="en-US">
                <a:latin typeface="Arial"/>
                <a:ea typeface="Arial"/>
                <a:cs typeface="Arial"/>
                <a:sym typeface="Arial"/>
              </a:rPr>
              <a:t> - you must document the datum you are referencing, but the datum itself is not enough. </a:t>
            </a:r>
            <a:endParaRPr/>
          </a:p>
          <a:p>
            <a:pPr marL="0" lvl="0" indent="0" algn="l" rtl="0">
              <a:spcBef>
                <a:spcPts val="0"/>
              </a:spcBef>
              <a:spcAft>
                <a:spcPts val="0"/>
              </a:spcAft>
              <a:buNone/>
            </a:pPr>
            <a:endParaRPr/>
          </a:p>
          <a:p>
            <a:pPr marL="0" lvl="0" indent="0" algn="l" rtl="0">
              <a:spcBef>
                <a:spcPts val="360"/>
              </a:spcBef>
              <a:spcAft>
                <a:spcPts val="0"/>
              </a:spcAft>
              <a:buNone/>
            </a:pPr>
            <a:r>
              <a:rPr lang="en-US"/>
              <a:t>Particularly in time leading up to 2022!</a:t>
            </a:r>
            <a:endParaRPr/>
          </a:p>
        </p:txBody>
      </p:sp>
      <p:sp>
        <p:nvSpPr>
          <p:cNvPr id="525" name="Google Shape;525;g27ab38a30df_1_2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7ab38a30df_1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g27ab38a30df_1_2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Note:  exact content and format may vary; these general recommendations are specific to projects with a vertical emphasis.</a:t>
            </a:r>
            <a:endParaRPr/>
          </a:p>
          <a:p>
            <a:pPr marL="0" lvl="0" indent="0" algn="l" rtl="0">
              <a:spcBef>
                <a:spcPts val="360"/>
              </a:spcBef>
              <a:spcAft>
                <a:spcPts val="0"/>
              </a:spcAft>
              <a:buNone/>
            </a:pPr>
            <a:r>
              <a:rPr lang="en-US" i="1"/>
              <a:t>Also keep a record of source/date of survey whenever possible, even before 2022.</a:t>
            </a:r>
            <a:endParaRPr/>
          </a:p>
          <a:p>
            <a:pPr marL="0" lvl="0" indent="0" algn="l" rtl="0">
              <a:spcBef>
                <a:spcPts val="360"/>
              </a:spcBef>
              <a:spcAft>
                <a:spcPts val="0"/>
              </a:spcAft>
              <a:buClr>
                <a:schemeClr val="dk1"/>
              </a:buClr>
              <a:buSzPts val="1200"/>
              <a:buFont typeface="Calibri"/>
              <a:buNone/>
            </a:pPr>
            <a:endParaRPr>
              <a:latin typeface="Arial"/>
              <a:ea typeface="Arial"/>
              <a:cs typeface="Arial"/>
              <a:sym typeface="Arial"/>
            </a:endParaRPr>
          </a:p>
          <a:p>
            <a:pPr marL="228600" lvl="0" indent="-228600" algn="l" rtl="0">
              <a:spcBef>
                <a:spcPts val="360"/>
              </a:spcBef>
              <a:spcAft>
                <a:spcPts val="0"/>
              </a:spcAft>
              <a:buClr>
                <a:schemeClr val="dk1"/>
              </a:buClr>
              <a:buSzPts val="1200"/>
              <a:buFont typeface="Calibri"/>
              <a:buAutoNum type="arabicPeriod"/>
            </a:pPr>
            <a:r>
              <a:rPr lang="en-US" b="1">
                <a:latin typeface="Arial"/>
                <a:ea typeface="Arial"/>
                <a:cs typeface="Arial"/>
                <a:sym typeface="Arial"/>
              </a:rPr>
              <a:t>Start now: </a:t>
            </a:r>
            <a:r>
              <a:rPr lang="en-US">
                <a:latin typeface="Arial"/>
                <a:ea typeface="Arial"/>
                <a:cs typeface="Arial"/>
                <a:sym typeface="Arial"/>
              </a:rPr>
              <a:t>Also keep a record of source/date of survey whenever possible, even before 2022.</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endParaRPr i="1"/>
          </a:p>
        </p:txBody>
      </p:sp>
      <p:sp>
        <p:nvSpPr>
          <p:cNvPr id="537" name="Google Shape;537;g27ab38a30df_1_2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14588" y="541338"/>
            <a:ext cx="4799012" cy="2698750"/>
          </a:xfrm>
        </p:spPr>
      </p:sp>
      <p:sp>
        <p:nvSpPr>
          <p:cNvPr id="3" name="Notes Placeholder 2"/>
          <p:cNvSpPr>
            <a:spLocks noGrp="1"/>
          </p:cNvSpPr>
          <p:nvPr>
            <p:ph type="body" idx="1"/>
          </p:nvPr>
        </p:nvSpPr>
        <p:spPr/>
        <p:txBody>
          <a:bodyPr/>
          <a:lstStyle/>
          <a:p>
            <a:r>
              <a:rPr lang="en-US" dirty="0"/>
              <a:t>-We are</a:t>
            </a:r>
            <a:r>
              <a:rPr lang="en-US" baseline="0" dirty="0"/>
              <a:t> the Federal Government’s oldest scientific agency.</a:t>
            </a:r>
          </a:p>
          <a:p>
            <a:r>
              <a:rPr lang="en-US" baseline="0" dirty="0"/>
              <a:t>-part of the Executive Branch</a:t>
            </a:r>
          </a:p>
          <a:p>
            <a:pPr marL="0" indent="0" defTabSz="942289" eaLnBrk="0" fontAlgn="base" hangingPunct="0">
              <a:spcBef>
                <a:spcPct val="30000"/>
              </a:spcBef>
              <a:spcAft>
                <a:spcPct val="0"/>
              </a:spcAft>
              <a:buClrTx/>
              <a:buSzTx/>
              <a:defRPr/>
            </a:pPr>
            <a:r>
              <a:rPr lang="en-US" baseline="0" dirty="0"/>
              <a:t>-I know it can seem kind of strange that NGS is part of the NOS, but the origins of NGS lie with the C&amp;GS.</a:t>
            </a:r>
          </a:p>
          <a:p>
            <a:pPr marL="0" indent="0" defTabSz="942289" eaLnBrk="0" fontAlgn="base" hangingPunct="0">
              <a:spcBef>
                <a:spcPct val="30000"/>
              </a:spcBef>
              <a:spcAft>
                <a:spcPct val="0"/>
              </a:spcAft>
              <a:buClrTx/>
              <a:buSzTx/>
              <a:defRPr/>
            </a:pPr>
            <a:r>
              <a:rPr lang="en-US" baseline="0" dirty="0"/>
              <a:t>-we are a “Program Office” of the NOS</a:t>
            </a:r>
          </a:p>
          <a:p>
            <a:r>
              <a:rPr lang="en-US" baseline="0" dirty="0"/>
              <a:t>Survey of the Coast – 1807</a:t>
            </a:r>
          </a:p>
          <a:p>
            <a:r>
              <a:rPr lang="en-US" baseline="0" dirty="0"/>
              <a:t>Coast Survey – 1836</a:t>
            </a:r>
          </a:p>
          <a:p>
            <a:r>
              <a:rPr lang="en-US" baseline="0" dirty="0"/>
              <a:t>Coast and Geodetic Survey – 1878</a:t>
            </a:r>
          </a:p>
          <a:p>
            <a:pPr marL="0" indent="0" defTabSz="942289" eaLnBrk="0" fontAlgn="base" hangingPunct="0">
              <a:spcBef>
                <a:spcPct val="30000"/>
              </a:spcBef>
              <a:spcAft>
                <a:spcPct val="0"/>
              </a:spcAft>
              <a:buClrTx/>
              <a:buSzTx/>
              <a:defRPr/>
            </a:pPr>
            <a:r>
              <a:rPr lang="en-US" baseline="0" dirty="0"/>
              <a:t>NGS since 1970</a:t>
            </a:r>
          </a:p>
          <a:p>
            <a:pPr marL="0" indent="0" defTabSz="942289" eaLnBrk="0" fontAlgn="base" hangingPunct="0">
              <a:spcBef>
                <a:spcPct val="30000"/>
              </a:spcBef>
              <a:spcAft>
                <a:spcPct val="0"/>
              </a:spcAft>
              <a:buClrTx/>
              <a:buSzTx/>
              <a:defRPr/>
            </a:pPr>
            <a:endParaRPr lang="en-US" baseline="0" dirty="0"/>
          </a:p>
        </p:txBody>
      </p:sp>
      <p:sp>
        <p:nvSpPr>
          <p:cNvPr id="4" name="Slide Number Placeholder 3"/>
          <p:cNvSpPr>
            <a:spLocks noGrp="1"/>
          </p:cNvSpPr>
          <p:nvPr>
            <p:ph type="sldNum" sz="quarter" idx="10"/>
          </p:nvPr>
        </p:nvSpPr>
        <p:spPr/>
        <p:txBody>
          <a:bodyPr/>
          <a:lstStyle/>
          <a:p>
            <a:pPr algn="r" defTabSz="471145" fontAlgn="base">
              <a:spcBef>
                <a:spcPct val="0"/>
              </a:spcBef>
              <a:spcAft>
                <a:spcPct val="0"/>
              </a:spcAft>
              <a:buClrTx/>
              <a:defRPr/>
            </a:pPr>
            <a:fld id="{5BB99B5A-D3DB-4354-AA55-43E94BB02C0B}" type="slidenum">
              <a:rPr lang="en-US" sz="1300" kern="1200">
                <a:solidFill>
                  <a:prstClr val="black"/>
                </a:solidFill>
                <a:latin typeface="Calibri" pitchFamily="34" charset="0"/>
                <a:ea typeface="ＭＳ Ｐゴシック" pitchFamily="34" charset="-128"/>
                <a:cs typeface="+mn-cs"/>
              </a:rPr>
              <a:pPr algn="r" defTabSz="471145" fontAlgn="base">
                <a:spcBef>
                  <a:spcPct val="0"/>
                </a:spcBef>
                <a:spcAft>
                  <a:spcPct val="0"/>
                </a:spcAft>
                <a:buClrTx/>
                <a:defRPr/>
              </a:pPr>
              <a:t>3</a:t>
            </a:fld>
            <a:endParaRPr lang="en-US" sz="1300" kern="1200">
              <a:solidFill>
                <a:prstClr val="black"/>
              </a:solidFill>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02777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14588" y="541338"/>
            <a:ext cx="4799012" cy="2698750"/>
          </a:xfrm>
        </p:spPr>
      </p:sp>
      <p:sp>
        <p:nvSpPr>
          <p:cNvPr id="3" name="Notes Placeholder 2"/>
          <p:cNvSpPr>
            <a:spLocks noGrp="1"/>
          </p:cNvSpPr>
          <p:nvPr>
            <p:ph type="body" idx="1"/>
          </p:nvPr>
        </p:nvSpPr>
        <p:spPr/>
        <p:txBody>
          <a:bodyPr/>
          <a:lstStyle/>
          <a:p>
            <a:r>
              <a:rPr lang="en-US" dirty="0"/>
              <a:t>-as you can read my slide,</a:t>
            </a:r>
            <a:r>
              <a:rPr lang="en-US" baseline="0" dirty="0"/>
              <a:t> I like to point that out because over my years at NGS I’ve seen and heard this misunderstanding quite a bit</a:t>
            </a:r>
          </a:p>
          <a:p>
            <a:r>
              <a:rPr lang="en-US" baseline="0" dirty="0"/>
              <a:t>-don’t worry! it doesn’t offend us! and we do work closely with USGS, but we are separate agencies within totally different departments of the federal government</a:t>
            </a:r>
          </a:p>
          <a:p>
            <a:pPr marL="0" indent="0" defTabSz="942289" eaLnBrk="0" fontAlgn="base" hangingPunct="0">
              <a:spcBef>
                <a:spcPct val="30000"/>
              </a:spcBef>
              <a:spcAft>
                <a:spcPct val="0"/>
              </a:spcAft>
              <a:buClrTx/>
              <a:buSzTx/>
              <a:defRPr/>
            </a:pPr>
            <a:endParaRPr lang="en-US" baseline="0" dirty="0"/>
          </a:p>
        </p:txBody>
      </p:sp>
      <p:sp>
        <p:nvSpPr>
          <p:cNvPr id="4" name="Slide Number Placeholder 3"/>
          <p:cNvSpPr>
            <a:spLocks noGrp="1"/>
          </p:cNvSpPr>
          <p:nvPr>
            <p:ph type="sldNum" sz="quarter" idx="10"/>
          </p:nvPr>
        </p:nvSpPr>
        <p:spPr/>
        <p:txBody>
          <a:bodyPr/>
          <a:lstStyle/>
          <a:p>
            <a:pPr algn="r" defTabSz="471145" fontAlgn="base">
              <a:spcBef>
                <a:spcPct val="0"/>
              </a:spcBef>
              <a:spcAft>
                <a:spcPct val="0"/>
              </a:spcAft>
              <a:buClrTx/>
              <a:defRPr/>
            </a:pPr>
            <a:fld id="{5BB99B5A-D3DB-4354-AA55-43E94BB02C0B}" type="slidenum">
              <a:rPr lang="en-US" sz="1300" kern="1200">
                <a:solidFill>
                  <a:prstClr val="black"/>
                </a:solidFill>
                <a:latin typeface="Calibri" pitchFamily="34" charset="0"/>
                <a:ea typeface="ＭＳ Ｐゴシック" pitchFamily="34" charset="-128"/>
                <a:cs typeface="+mn-cs"/>
              </a:rPr>
              <a:pPr algn="r" defTabSz="471145" fontAlgn="base">
                <a:spcBef>
                  <a:spcPct val="0"/>
                </a:spcBef>
                <a:spcAft>
                  <a:spcPct val="0"/>
                </a:spcAft>
                <a:buClrTx/>
                <a:defRPr/>
              </a:pPr>
              <a:t>4</a:t>
            </a:fld>
            <a:endParaRPr lang="en-US" sz="1300" kern="1200">
              <a:solidFill>
                <a:prstClr val="black"/>
              </a:solidFill>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15584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n-US" dirty="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a:p>
          <a:p>
            <a:pPr eaLnBrk="1" hangingPunct="1">
              <a:spcBef>
                <a:spcPct val="0"/>
              </a:spcBef>
              <a:defRPr/>
            </a:pPr>
            <a:r>
              <a:rPr lang="en-US" altLang="en-US" dirty="0"/>
              <a:t>We began on a mission established by Thomas Jefferson in 1807 to conduct a “Survey of the Coast” (as the United States Coast Survey). </a:t>
            </a:r>
          </a:p>
          <a:p>
            <a:pPr eaLnBrk="1" hangingPunct="1">
              <a:spcBef>
                <a:spcPct val="0"/>
              </a:spcBef>
              <a:defRPr/>
            </a:pPr>
            <a:endParaRPr lang="en-US" altLang="en-US" dirty="0"/>
          </a:p>
          <a:p>
            <a:pPr eaLnBrk="1" hangingPunct="1">
              <a:spcBef>
                <a:spcPct val="0"/>
              </a:spcBef>
              <a:defRPr/>
            </a:pPr>
            <a:r>
              <a:rPr lang="en-US" altLang="en-US" dirty="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a:p>
          <a:p>
            <a:pPr eaLnBrk="1" hangingPunct="1">
              <a:spcBef>
                <a:spcPct val="0"/>
              </a:spcBef>
              <a:defRPr/>
            </a:pPr>
            <a:r>
              <a:rPr lang="en-US" altLang="en-US" dirty="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a:t>
            </a:fld>
            <a:endParaRPr lang="en-US"/>
          </a:p>
        </p:txBody>
      </p:sp>
    </p:spTree>
    <p:extLst>
      <p:ext uri="{BB962C8B-B14F-4D97-AF65-F5344CB8AC3E}">
        <p14:creationId xmlns:p14="http://schemas.microsoft.com/office/powerpoint/2010/main" val="3875185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654" eaLnBrk="0" hangingPunct="0">
              <a:defRPr>
                <a:solidFill>
                  <a:schemeClr val="tx1"/>
                </a:solidFill>
                <a:latin typeface="Calibri" panose="020F0502020204030204" pitchFamily="34" charset="0"/>
                <a:cs typeface="Arial" panose="020B0604020202020204" pitchFamily="34" charset="0"/>
              </a:defRPr>
            </a:lvl1pPr>
            <a:lvl2pPr marL="750887" indent="-287922" defTabSz="940654" eaLnBrk="0" hangingPunct="0">
              <a:defRPr>
                <a:solidFill>
                  <a:schemeClr val="tx1"/>
                </a:solidFill>
                <a:latin typeface="Calibri" panose="020F0502020204030204" pitchFamily="34" charset="0"/>
                <a:cs typeface="Arial" panose="020B0604020202020204" pitchFamily="34" charset="0"/>
              </a:defRPr>
            </a:lvl2pPr>
            <a:lvl3pPr marL="1156595" indent="-230665" defTabSz="940654" eaLnBrk="0" hangingPunct="0">
              <a:defRPr>
                <a:solidFill>
                  <a:schemeClr val="tx1"/>
                </a:solidFill>
                <a:latin typeface="Calibri" panose="020F0502020204030204" pitchFamily="34" charset="0"/>
                <a:cs typeface="Arial" panose="020B0604020202020204" pitchFamily="34" charset="0"/>
              </a:defRPr>
            </a:lvl3pPr>
            <a:lvl4pPr marL="1619560" indent="-230665" defTabSz="940654" eaLnBrk="0" hangingPunct="0">
              <a:defRPr>
                <a:solidFill>
                  <a:schemeClr val="tx1"/>
                </a:solidFill>
                <a:latin typeface="Calibri" panose="020F0502020204030204" pitchFamily="34" charset="0"/>
                <a:cs typeface="Arial" panose="020B0604020202020204" pitchFamily="34" charset="0"/>
              </a:defRPr>
            </a:lvl4pPr>
            <a:lvl5pPr marL="2082525" indent="-230665" defTabSz="940654" eaLnBrk="0" hangingPunct="0">
              <a:defRPr>
                <a:solidFill>
                  <a:schemeClr val="tx1"/>
                </a:solidFill>
                <a:latin typeface="Calibri" panose="020F0502020204030204" pitchFamily="34" charset="0"/>
                <a:cs typeface="Arial" panose="020B0604020202020204" pitchFamily="34" charset="0"/>
              </a:defRPr>
            </a:lvl5pPr>
            <a:lvl6pPr marL="2553670" indent="-230665" defTabSz="940654"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24814" indent="-230665" defTabSz="940654"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5959" indent="-230665" defTabSz="940654"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7103" indent="-230665" defTabSz="940654"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7</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414588" y="541338"/>
            <a:ext cx="4799012" cy="2698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NGS develops and maintains the National Spatial Reference System, a national coordinate system that provides the foundation for transportation, navigation, land record systems, mapping and charting efforts, and a multitude of scientific and engineering applications</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CLICK</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You’ve all seen this or some similar graphic I’m sure.  That bottom layer… that’s our baby, the NSRS.</a:t>
            </a:r>
          </a:p>
        </p:txBody>
      </p:sp>
    </p:spTree>
    <p:extLst>
      <p:ext uri="{BB962C8B-B14F-4D97-AF65-F5344CB8AC3E}">
        <p14:creationId xmlns:p14="http://schemas.microsoft.com/office/powerpoint/2010/main" val="4220477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3" name="Google Shape;12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For more information see 2019 Report: </a:t>
            </a:r>
            <a:r>
              <a:rPr lang="en-US" b="1"/>
              <a:t>Scaling the Heights: Socio-Economic Study of the NGS Gravity Program</a:t>
            </a:r>
            <a:endParaRPr/>
          </a:p>
          <a:p>
            <a:pPr marL="0" lvl="0" indent="0" algn="l" rtl="0">
              <a:spcBef>
                <a:spcPts val="360"/>
              </a:spcBef>
              <a:spcAft>
                <a:spcPts val="0"/>
              </a:spcAft>
              <a:buNone/>
            </a:pPr>
            <a:r>
              <a:rPr lang="en-US" u="sng">
                <a:solidFill>
                  <a:schemeClr val="hlink"/>
                </a:solidFill>
                <a:hlinkClick r:id="rId3"/>
              </a:rPr>
              <a:t>NGS-Gravity-Program-Socio-Economic-Report.pdf (noaa.gov)</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sz="1200" b="1" i="0">
                <a:solidFill>
                  <a:schemeClr val="dk1"/>
                </a:solidFill>
                <a:latin typeface="Calibri"/>
                <a:ea typeface="Calibri"/>
                <a:cs typeface="Calibri"/>
                <a:sym typeface="Calibri"/>
              </a:rPr>
              <a:t>Study Values NGS Gravity Program at $4.2 to $13.3 Billion over Ten Years</a:t>
            </a:r>
            <a:endParaRPr/>
          </a:p>
          <a:p>
            <a:pPr marL="0" lvl="0" indent="0" algn="l" rtl="0">
              <a:spcBef>
                <a:spcPts val="360"/>
              </a:spcBef>
              <a:spcAft>
                <a:spcPts val="0"/>
              </a:spcAft>
              <a:buNone/>
            </a:pPr>
            <a:br>
              <a:rPr lang="en-US"/>
            </a:br>
            <a:r>
              <a:rPr lang="en-US" sz="1200" b="1" i="0">
                <a:solidFill>
                  <a:schemeClr val="dk1"/>
                </a:solidFill>
                <a:latin typeface="Calibri"/>
                <a:ea typeface="Calibri"/>
                <a:cs typeface="Calibri"/>
                <a:sym typeface="Calibri"/>
              </a:rPr>
              <a:t>Friday, November 1, 2019</a:t>
            </a:r>
            <a:endParaRPr/>
          </a:p>
          <a:p>
            <a:pPr marL="0" lvl="0" indent="0" algn="l" rtl="0">
              <a:spcBef>
                <a:spcPts val="360"/>
              </a:spcBef>
              <a:spcAft>
                <a:spcPts val="0"/>
              </a:spcAft>
              <a:buNone/>
            </a:pPr>
            <a:br>
              <a:rPr lang="en-US"/>
            </a:br>
            <a:r>
              <a:rPr lang="en-US" sz="1200" b="0" i="0">
                <a:solidFill>
                  <a:schemeClr val="dk1"/>
                </a:solidFill>
                <a:latin typeface="Calibri"/>
                <a:ea typeface="Calibri"/>
                <a:cs typeface="Calibri"/>
                <a:sym typeface="Calibri"/>
              </a:rPr>
              <a:t>A new study estimates the value of the NGS Gravity Program to be between $4.2 and $13.3 billion over ten years, with a middle scenario of $8.7 billion. The </a:t>
            </a:r>
            <a:r>
              <a:rPr lang="en-US" sz="1200" b="1" i="0" u="sng" strike="noStrik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socio-economic study</a:t>
            </a:r>
            <a:r>
              <a:rPr lang="en-US" sz="1200" b="0" i="0">
                <a:solidFill>
                  <a:schemeClr val="dk1"/>
                </a:solidFill>
                <a:latin typeface="Calibri"/>
                <a:ea typeface="Calibri"/>
                <a:cs typeface="Calibri"/>
                <a:sym typeface="Calibri"/>
              </a:rPr>
              <a:t> was conducted for NGS by ARCBridge Consulting of Herndon, Virginia. The NGS Gravity Program uses information about the gravity field to provide more accurate elevation data (or "heights") for the United States. The improved heights will result from a new vertical height reference system created from the Gravity Program's GRAV-D Project (Gravity for the Redefinition of the American Vertical Datum), which lets surveyors and scientists employ GPS to determine more precise and accurate elevations than currently possible, in less time and with less effort.</a:t>
            </a:r>
            <a:endParaRPr/>
          </a:p>
          <a:p>
            <a:pPr marL="0" lvl="0" indent="0" algn="l" rtl="0">
              <a:spcBef>
                <a:spcPts val="360"/>
              </a:spcBef>
              <a:spcAft>
                <a:spcPts val="0"/>
              </a:spcAft>
              <a:buNone/>
            </a:pPr>
            <a:endParaRPr>
              <a:latin typeface="Arial"/>
              <a:ea typeface="Arial"/>
              <a:cs typeface="Arial"/>
              <a:sym typeface="Arial"/>
            </a:endParaRPr>
          </a:p>
        </p:txBody>
      </p:sp>
      <p:sp>
        <p:nvSpPr>
          <p:cNvPr id="124" name="Google Shape;124;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654">
              <a:defRPr/>
            </a:pPr>
            <a:r>
              <a:rPr lang="en-US" dirty="0"/>
              <a:t>The primary mission of</a:t>
            </a:r>
            <a:r>
              <a:rPr lang="en-US" baseline="0" dirty="0"/>
              <a:t> NGS is, “to define, maintain, and provide access to the NSRS to meet our nations economic, social, and environmental needs”.</a:t>
            </a:r>
            <a:endParaRPr lang="en-US" dirty="0"/>
          </a:p>
          <a:p>
            <a:pPr marL="178623" indent="-178623">
              <a:buFont typeface="Arial" panose="020B0604020202020204" pitchFamily="34" charset="0"/>
              <a:buChar char="•"/>
            </a:pPr>
            <a:r>
              <a:rPr lang="en-US" dirty="0"/>
              <a:t>NSRS is a consistent geospatial framework, common to all Federal</a:t>
            </a:r>
            <a:r>
              <a:rPr lang="en-US" baseline="0" dirty="0"/>
              <a:t> agencies and other users</a:t>
            </a:r>
          </a:p>
          <a:p>
            <a:pPr marL="178623" indent="-178623">
              <a:buFont typeface="Arial" panose="020B0604020202020204" pitchFamily="34" charset="0"/>
              <a:buChar char="•"/>
            </a:pPr>
            <a:r>
              <a:rPr lang="en-US" dirty="0"/>
              <a:t>NSRS supports </a:t>
            </a:r>
            <a:r>
              <a:rPr lang="en-US" altLang="en-US" dirty="0">
                <a:cs typeface="Arial" panose="020B0604020202020204" pitchFamily="34" charset="0"/>
              </a:rPr>
              <a:t>informed decision-making for mapping and charting, navigation, flood risk determination, transportation, land management, and more</a:t>
            </a:r>
          </a:p>
          <a:p>
            <a:pPr marL="178623" indent="-178623">
              <a:buFont typeface="Arial" panose="020B0604020202020204" pitchFamily="34" charset="0"/>
              <a:buChar char="•"/>
            </a:pPr>
            <a:r>
              <a:rPr lang="en-US" altLang="en-US" dirty="0">
                <a:cs typeface="Arial" panose="020B0604020202020204" pitchFamily="34" charset="0"/>
              </a:rPr>
              <a:t>Elements of NSRS include (but are not limited to):  latitude, longitude, elevation, gravity, shoreline position + their changes over time …other elements include scale</a:t>
            </a:r>
            <a:r>
              <a:rPr lang="en-US" altLang="en-US" baseline="0" dirty="0">
                <a:cs typeface="Arial" panose="020B0604020202020204" pitchFamily="34" charset="0"/>
              </a:rPr>
              <a:t>, earth</a:t>
            </a:r>
            <a:r>
              <a:rPr lang="en-US" altLang="en-US" dirty="0">
                <a:cs typeface="Arial" panose="020B0604020202020204" pitchFamily="34" charset="0"/>
              </a:rPr>
              <a:t> orientation parameters and others</a:t>
            </a:r>
          </a:p>
          <a:p>
            <a:pPr marL="178623" indent="-178623">
              <a:buFont typeface="Arial" panose="020B0604020202020204" pitchFamily="34" charset="0"/>
              <a:buChar char="•"/>
            </a:pPr>
            <a:r>
              <a:rPr lang="en-US" altLang="en-US" dirty="0">
                <a:cs typeface="Arial" panose="020B0604020202020204" pitchFamily="34" charset="0"/>
                <a:sym typeface="Wingdings" panose="05000000000000000000" pitchFamily="2" charset="2"/>
              </a:rPr>
              <a:t>The vertical component of the NSRS currently</a:t>
            </a:r>
            <a:r>
              <a:rPr lang="en-US" altLang="en-US" baseline="0" dirty="0">
                <a:cs typeface="Arial" panose="020B0604020202020204" pitchFamily="34" charset="0"/>
                <a:sym typeface="Wingdings" panose="05000000000000000000" pitchFamily="2" charset="2"/>
              </a:rPr>
              <a:t> utilizes the</a:t>
            </a:r>
            <a:r>
              <a:rPr lang="en-US" altLang="en-US" dirty="0">
                <a:cs typeface="Arial" panose="020B0604020202020204" pitchFamily="34" charset="0"/>
                <a:sym typeface="Wingdings" panose="05000000000000000000" pitchFamily="2" charset="2"/>
              </a:rPr>
              <a:t> North American Vertical Datum of 1988 (NAVD88)</a:t>
            </a:r>
            <a:endParaRPr lang="en-US" altLang="en-US" dirty="0">
              <a:cs typeface="Arial" panose="020B0604020202020204" pitchFamily="34" charset="0"/>
            </a:endParaRPr>
          </a:p>
          <a:p>
            <a:pPr eaLnBrk="1" hangingPunct="1">
              <a:buFont typeface="Arial" panose="020B0604020202020204" pitchFamily="34" charset="0"/>
              <a:buNone/>
            </a:pPr>
            <a:endParaRPr lang="en-US" alt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9</a:t>
            </a:fld>
            <a:endParaRPr lang="en-US" altLang="en-US"/>
          </a:p>
        </p:txBody>
      </p:sp>
    </p:spTree>
    <p:extLst>
      <p:ext uri="{BB962C8B-B14F-4D97-AF65-F5344CB8AC3E}">
        <p14:creationId xmlns:p14="http://schemas.microsoft.com/office/powerpoint/2010/main" val="3722313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42289">
              <a:buClrTx/>
              <a:buSzTx/>
              <a:defRPr/>
            </a:pPr>
            <a:endParaRPr lang="en-US" b="1" i="1" dirty="0"/>
          </a:p>
        </p:txBody>
      </p:sp>
      <p:sp>
        <p:nvSpPr>
          <p:cNvPr id="4" name="Slide Number Placeholder 3"/>
          <p:cNvSpPr>
            <a:spLocks noGrp="1"/>
          </p:cNvSpPr>
          <p:nvPr>
            <p:ph type="sldNum" sz="quarter" idx="5"/>
          </p:nvPr>
        </p:nvSpPr>
        <p:spPr/>
        <p:txBody>
          <a:bodyPr/>
          <a:lstStyle/>
          <a:p>
            <a:fld id="{123EC7C2-2797-4141-BEE3-A4E0AD397BA7}" type="slidenum">
              <a:rPr lang="en-US" smtClean="0"/>
              <a:t>10</a:t>
            </a:fld>
            <a:endParaRPr lang="en-US"/>
          </a:p>
        </p:txBody>
      </p:sp>
    </p:spTree>
    <p:extLst>
      <p:ext uri="{BB962C8B-B14F-4D97-AF65-F5344CB8AC3E}">
        <p14:creationId xmlns:p14="http://schemas.microsoft.com/office/powerpoint/2010/main" val="3749832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Title Slide" type="title">
  <p:cSld name="TITLE">
    <p:bg>
      <p:bgPr>
        <a:blipFill rotWithShape="1">
          <a:blip r:embed="rId2">
            <a:alphaModFix/>
          </a:blip>
          <a:tile tx="0" ty="0" sx="100000" sy="100000" flip="none" algn="tl"/>
        </a:blipFill>
        <a:effectLst/>
      </p:bgPr>
    </p:bg>
    <p:spTree>
      <p:nvGrpSpPr>
        <p:cNvPr id="1" name="Shape 14"/>
        <p:cNvGrpSpPr/>
        <p:nvPr/>
      </p:nvGrpSpPr>
      <p:grpSpPr>
        <a:xfrm>
          <a:off x="0" y="0"/>
          <a:ext cx="0" cy="0"/>
          <a:chOff x="0" y="0"/>
          <a:chExt cx="0" cy="0"/>
        </a:xfrm>
      </p:grpSpPr>
      <p:pic>
        <p:nvPicPr>
          <p:cNvPr id="15" name="Google Shape;15;p28"/>
          <p:cNvPicPr preferRelativeResize="0"/>
          <p:nvPr/>
        </p:nvPicPr>
        <p:blipFill rotWithShape="1">
          <a:blip r:embed="rId3">
            <a:alphaModFix/>
          </a:blip>
          <a:srcRect/>
          <a:stretch/>
        </p:blipFill>
        <p:spPr>
          <a:xfrm>
            <a:off x="0" y="-635"/>
            <a:ext cx="12194034" cy="6858000"/>
          </a:xfrm>
          <a:prstGeom prst="rect">
            <a:avLst/>
          </a:prstGeom>
          <a:noFill/>
          <a:ln>
            <a:noFill/>
          </a:ln>
        </p:spPr>
      </p:pic>
      <p:sp>
        <p:nvSpPr>
          <p:cNvPr id="16" name="Google Shape;16;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6000"/>
              <a:buFont typeface="Calibri"/>
              <a:buNone/>
              <a:defRPr sz="6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Title Slide" type="title">
  <p:cSld name="Custom Title Slide">
    <p:bg>
      <p:bgPr>
        <a:blipFill rotWithShape="1">
          <a:blip r:embed="rId2">
            <a:alphaModFix/>
          </a:blip>
          <a:tile tx="0" ty="0" sx="100000" sy="100000" flip="none" algn="tl"/>
        </a:blipFill>
        <a:effectLst/>
      </p:bgPr>
    </p:bg>
    <p:spTree>
      <p:nvGrpSpPr>
        <p:cNvPr id="1" name="Shape 14"/>
        <p:cNvGrpSpPr/>
        <p:nvPr/>
      </p:nvGrpSpPr>
      <p:grpSpPr>
        <a:xfrm>
          <a:off x="0" y="0"/>
          <a:ext cx="0" cy="0"/>
          <a:chOff x="0" y="0"/>
          <a:chExt cx="0" cy="0"/>
        </a:xfrm>
      </p:grpSpPr>
      <p:pic>
        <p:nvPicPr>
          <p:cNvPr id="15" name="Google Shape;15;p28"/>
          <p:cNvPicPr preferRelativeResize="0"/>
          <p:nvPr/>
        </p:nvPicPr>
        <p:blipFill rotWithShape="1">
          <a:blip r:embed="rId3">
            <a:alphaModFix/>
          </a:blip>
          <a:srcRect/>
          <a:stretch/>
        </p:blipFill>
        <p:spPr>
          <a:xfrm>
            <a:off x="0" y="-635"/>
            <a:ext cx="12194034" cy="6858000"/>
          </a:xfrm>
          <a:prstGeom prst="rect">
            <a:avLst/>
          </a:prstGeom>
          <a:noFill/>
          <a:ln>
            <a:noFill/>
          </a:ln>
        </p:spPr>
      </p:pic>
      <p:sp>
        <p:nvSpPr>
          <p:cNvPr id="16" name="Google Shape;16;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6000"/>
              <a:buFont typeface="Calibri"/>
              <a:buNone/>
              <a:defRPr sz="6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81184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8"/>
        <p:cNvGrpSpPr/>
        <p:nvPr/>
      </p:nvGrpSpPr>
      <p:grpSpPr>
        <a:xfrm>
          <a:off x="0" y="0"/>
          <a:ext cx="0" cy="0"/>
          <a:chOff x="0" y="0"/>
          <a:chExt cx="0" cy="0"/>
        </a:xfrm>
      </p:grpSpPr>
      <p:sp>
        <p:nvSpPr>
          <p:cNvPr id="19" name="Google Shape;19;p29"/>
          <p:cNvSpPr txBox="1">
            <a:spLocks noGrp="1"/>
          </p:cNvSpPr>
          <p:nvPr>
            <p:ph type="sldNum" idx="12"/>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b="0" i="0" u="none" strike="noStrike" cap="none">
                <a:solidFill>
                  <a:srgbClr val="7F7F7F"/>
                </a:solidFill>
                <a:latin typeface="Calibri"/>
                <a:ea typeface="Calibri"/>
                <a:cs typeface="Calibri"/>
                <a:sym typeface="Calibri"/>
              </a:defRPr>
            </a:lvl1pPr>
            <a:lvl2pPr marL="0" lvl="1" indent="0" algn="r">
              <a:spcBef>
                <a:spcPts val="0"/>
              </a:spcBef>
              <a:buNone/>
              <a:defRPr sz="1600" b="0" i="0" u="none" strike="noStrike" cap="none">
                <a:solidFill>
                  <a:srgbClr val="7F7F7F"/>
                </a:solidFill>
                <a:latin typeface="Calibri"/>
                <a:ea typeface="Calibri"/>
                <a:cs typeface="Calibri"/>
                <a:sym typeface="Calibri"/>
              </a:defRPr>
            </a:lvl2pPr>
            <a:lvl3pPr marL="0" lvl="2" indent="0" algn="r">
              <a:spcBef>
                <a:spcPts val="0"/>
              </a:spcBef>
              <a:buNone/>
              <a:defRPr sz="1600" b="0" i="0" u="none" strike="noStrike" cap="none">
                <a:solidFill>
                  <a:srgbClr val="7F7F7F"/>
                </a:solidFill>
                <a:latin typeface="Calibri"/>
                <a:ea typeface="Calibri"/>
                <a:cs typeface="Calibri"/>
                <a:sym typeface="Calibri"/>
              </a:defRPr>
            </a:lvl3pPr>
            <a:lvl4pPr marL="0" lvl="3" indent="0" algn="r">
              <a:spcBef>
                <a:spcPts val="0"/>
              </a:spcBef>
              <a:buNone/>
              <a:defRPr sz="1600" b="0" i="0" u="none" strike="noStrike" cap="none">
                <a:solidFill>
                  <a:srgbClr val="7F7F7F"/>
                </a:solidFill>
                <a:latin typeface="Calibri"/>
                <a:ea typeface="Calibri"/>
                <a:cs typeface="Calibri"/>
                <a:sym typeface="Calibri"/>
              </a:defRPr>
            </a:lvl4pPr>
            <a:lvl5pPr marL="0" lvl="4" indent="0" algn="r">
              <a:spcBef>
                <a:spcPts val="0"/>
              </a:spcBef>
              <a:buNone/>
              <a:defRPr sz="1600" b="0" i="0" u="none" strike="noStrike" cap="none">
                <a:solidFill>
                  <a:srgbClr val="7F7F7F"/>
                </a:solidFill>
                <a:latin typeface="Calibri"/>
                <a:ea typeface="Calibri"/>
                <a:cs typeface="Calibri"/>
                <a:sym typeface="Calibri"/>
              </a:defRPr>
            </a:lvl5pPr>
            <a:lvl6pPr marL="0" lvl="5" indent="0" algn="r">
              <a:spcBef>
                <a:spcPts val="0"/>
              </a:spcBef>
              <a:buNone/>
              <a:defRPr sz="1600" b="0" i="0" u="none" strike="noStrike" cap="none">
                <a:solidFill>
                  <a:srgbClr val="7F7F7F"/>
                </a:solidFill>
                <a:latin typeface="Calibri"/>
                <a:ea typeface="Calibri"/>
                <a:cs typeface="Calibri"/>
                <a:sym typeface="Calibri"/>
              </a:defRPr>
            </a:lvl6pPr>
            <a:lvl7pPr marL="0" lvl="6" indent="0" algn="r">
              <a:spcBef>
                <a:spcPts val="0"/>
              </a:spcBef>
              <a:buNone/>
              <a:defRPr sz="1600" b="0" i="0" u="none" strike="noStrike" cap="none">
                <a:solidFill>
                  <a:srgbClr val="7F7F7F"/>
                </a:solidFill>
                <a:latin typeface="Calibri"/>
                <a:ea typeface="Calibri"/>
                <a:cs typeface="Calibri"/>
                <a:sym typeface="Calibri"/>
              </a:defRPr>
            </a:lvl7pPr>
            <a:lvl8pPr marL="0" lvl="7" indent="0" algn="r">
              <a:spcBef>
                <a:spcPts val="0"/>
              </a:spcBef>
              <a:buNone/>
              <a:defRPr sz="1600" b="0" i="0" u="none" strike="noStrike" cap="none">
                <a:solidFill>
                  <a:srgbClr val="7F7F7F"/>
                </a:solidFill>
                <a:latin typeface="Calibri"/>
                <a:ea typeface="Calibri"/>
                <a:cs typeface="Calibri"/>
                <a:sym typeface="Calibri"/>
              </a:defRPr>
            </a:lvl8pPr>
            <a:lvl9pPr marL="0" lvl="8" indent="0" algn="r">
              <a:spcBef>
                <a:spcPts val="0"/>
              </a:spcBef>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0" name="Google Shape;20;p29"/>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9"/>
          <p:cNvSpPr txBox="1">
            <a:spLocks noGrp="1"/>
          </p:cNvSpPr>
          <p:nvPr>
            <p:ph type="body" idx="1"/>
          </p:nvPr>
        </p:nvSpPr>
        <p:spPr>
          <a:xfrm>
            <a:off x="457200" y="1371600"/>
            <a:ext cx="11247120" cy="484632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5814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4"/>
        <p:cNvGrpSpPr/>
        <p:nvPr/>
      </p:nvGrpSpPr>
      <p:grpSpPr>
        <a:xfrm>
          <a:off x="0" y="0"/>
          <a:ext cx="0" cy="0"/>
          <a:chOff x="0" y="0"/>
          <a:chExt cx="0" cy="0"/>
        </a:xfrm>
      </p:grpSpPr>
      <p:sp>
        <p:nvSpPr>
          <p:cNvPr id="25" name="Google Shape;25;p31"/>
          <p:cNvSpPr txBox="1">
            <a:spLocks noGrp="1"/>
          </p:cNvSpPr>
          <p:nvPr>
            <p:ph type="sldNum" idx="12"/>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b="0" i="0" u="none" strike="noStrike" cap="none">
                <a:solidFill>
                  <a:srgbClr val="7F7F7F"/>
                </a:solidFill>
                <a:latin typeface="Calibri"/>
                <a:ea typeface="Calibri"/>
                <a:cs typeface="Calibri"/>
                <a:sym typeface="Calibri"/>
              </a:defRPr>
            </a:lvl1pPr>
            <a:lvl2pPr marL="0" lvl="1" indent="0" algn="r">
              <a:spcBef>
                <a:spcPts val="0"/>
              </a:spcBef>
              <a:buNone/>
              <a:defRPr sz="1600" b="0" i="0" u="none" strike="noStrike" cap="none">
                <a:solidFill>
                  <a:srgbClr val="7F7F7F"/>
                </a:solidFill>
                <a:latin typeface="Calibri"/>
                <a:ea typeface="Calibri"/>
                <a:cs typeface="Calibri"/>
                <a:sym typeface="Calibri"/>
              </a:defRPr>
            </a:lvl2pPr>
            <a:lvl3pPr marL="0" lvl="2" indent="0" algn="r">
              <a:spcBef>
                <a:spcPts val="0"/>
              </a:spcBef>
              <a:buNone/>
              <a:defRPr sz="1600" b="0" i="0" u="none" strike="noStrike" cap="none">
                <a:solidFill>
                  <a:srgbClr val="7F7F7F"/>
                </a:solidFill>
                <a:latin typeface="Calibri"/>
                <a:ea typeface="Calibri"/>
                <a:cs typeface="Calibri"/>
                <a:sym typeface="Calibri"/>
              </a:defRPr>
            </a:lvl3pPr>
            <a:lvl4pPr marL="0" lvl="3" indent="0" algn="r">
              <a:spcBef>
                <a:spcPts val="0"/>
              </a:spcBef>
              <a:buNone/>
              <a:defRPr sz="1600" b="0" i="0" u="none" strike="noStrike" cap="none">
                <a:solidFill>
                  <a:srgbClr val="7F7F7F"/>
                </a:solidFill>
                <a:latin typeface="Calibri"/>
                <a:ea typeface="Calibri"/>
                <a:cs typeface="Calibri"/>
                <a:sym typeface="Calibri"/>
              </a:defRPr>
            </a:lvl4pPr>
            <a:lvl5pPr marL="0" lvl="4" indent="0" algn="r">
              <a:spcBef>
                <a:spcPts val="0"/>
              </a:spcBef>
              <a:buNone/>
              <a:defRPr sz="1600" b="0" i="0" u="none" strike="noStrike" cap="none">
                <a:solidFill>
                  <a:srgbClr val="7F7F7F"/>
                </a:solidFill>
                <a:latin typeface="Calibri"/>
                <a:ea typeface="Calibri"/>
                <a:cs typeface="Calibri"/>
                <a:sym typeface="Calibri"/>
              </a:defRPr>
            </a:lvl5pPr>
            <a:lvl6pPr marL="0" lvl="5" indent="0" algn="r">
              <a:spcBef>
                <a:spcPts val="0"/>
              </a:spcBef>
              <a:buNone/>
              <a:defRPr sz="1600" b="0" i="0" u="none" strike="noStrike" cap="none">
                <a:solidFill>
                  <a:srgbClr val="7F7F7F"/>
                </a:solidFill>
                <a:latin typeface="Calibri"/>
                <a:ea typeface="Calibri"/>
                <a:cs typeface="Calibri"/>
                <a:sym typeface="Calibri"/>
              </a:defRPr>
            </a:lvl6pPr>
            <a:lvl7pPr marL="0" lvl="6" indent="0" algn="r">
              <a:spcBef>
                <a:spcPts val="0"/>
              </a:spcBef>
              <a:buNone/>
              <a:defRPr sz="1600" b="0" i="0" u="none" strike="noStrike" cap="none">
                <a:solidFill>
                  <a:srgbClr val="7F7F7F"/>
                </a:solidFill>
                <a:latin typeface="Calibri"/>
                <a:ea typeface="Calibri"/>
                <a:cs typeface="Calibri"/>
                <a:sym typeface="Calibri"/>
              </a:defRPr>
            </a:lvl7pPr>
            <a:lvl8pPr marL="0" lvl="7" indent="0" algn="r">
              <a:spcBef>
                <a:spcPts val="0"/>
              </a:spcBef>
              <a:buNone/>
              <a:defRPr sz="1600" b="0" i="0" u="none" strike="noStrike" cap="none">
                <a:solidFill>
                  <a:srgbClr val="7F7F7F"/>
                </a:solidFill>
                <a:latin typeface="Calibri"/>
                <a:ea typeface="Calibri"/>
                <a:cs typeface="Calibri"/>
                <a:sym typeface="Calibri"/>
              </a:defRPr>
            </a:lvl8pPr>
            <a:lvl9pPr marL="0" lvl="8" indent="0" algn="r">
              <a:spcBef>
                <a:spcPts val="0"/>
              </a:spcBef>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31"/>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9777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Title Slide" type="title">
  <p:cSld name="Custom Title Slide">
    <p:bg>
      <p:bgPr>
        <a:blipFill rotWithShape="1">
          <a:blip r:embed="rId2">
            <a:alphaModFix/>
          </a:blip>
          <a:tile tx="0" ty="0" sx="100000" sy="100000" flip="none" algn="tl"/>
        </a:blipFill>
        <a:effectLst/>
      </p:bgPr>
    </p:bg>
    <p:spTree>
      <p:nvGrpSpPr>
        <p:cNvPr id="1" name="Shape 14"/>
        <p:cNvGrpSpPr/>
        <p:nvPr/>
      </p:nvGrpSpPr>
      <p:grpSpPr>
        <a:xfrm>
          <a:off x="0" y="0"/>
          <a:ext cx="0" cy="0"/>
          <a:chOff x="0" y="0"/>
          <a:chExt cx="0" cy="0"/>
        </a:xfrm>
      </p:grpSpPr>
      <p:pic>
        <p:nvPicPr>
          <p:cNvPr id="15" name="Google Shape;15;p28"/>
          <p:cNvPicPr preferRelativeResize="0"/>
          <p:nvPr/>
        </p:nvPicPr>
        <p:blipFill rotWithShape="1">
          <a:blip r:embed="rId3">
            <a:alphaModFix/>
          </a:blip>
          <a:srcRect/>
          <a:stretch/>
        </p:blipFill>
        <p:spPr>
          <a:xfrm>
            <a:off x="0" y="-635"/>
            <a:ext cx="12194034" cy="6858000"/>
          </a:xfrm>
          <a:prstGeom prst="rect">
            <a:avLst/>
          </a:prstGeom>
          <a:noFill/>
          <a:ln>
            <a:noFill/>
          </a:ln>
        </p:spPr>
      </p:pic>
      <p:sp>
        <p:nvSpPr>
          <p:cNvPr id="16" name="Google Shape;16;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6000"/>
              <a:buFont typeface="Calibri"/>
              <a:buNone/>
              <a:defRPr sz="6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08877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8"/>
        <p:cNvGrpSpPr/>
        <p:nvPr/>
      </p:nvGrpSpPr>
      <p:grpSpPr>
        <a:xfrm>
          <a:off x="0" y="0"/>
          <a:ext cx="0" cy="0"/>
          <a:chOff x="0" y="0"/>
          <a:chExt cx="0" cy="0"/>
        </a:xfrm>
      </p:grpSpPr>
      <p:sp>
        <p:nvSpPr>
          <p:cNvPr id="19" name="Google Shape;19;p29"/>
          <p:cNvSpPr txBox="1">
            <a:spLocks noGrp="1"/>
          </p:cNvSpPr>
          <p:nvPr>
            <p:ph type="sldNum" idx="12"/>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b="0" i="0" u="none" strike="noStrike" cap="none">
                <a:solidFill>
                  <a:srgbClr val="7F7F7F"/>
                </a:solidFill>
                <a:latin typeface="Calibri"/>
                <a:ea typeface="Calibri"/>
                <a:cs typeface="Calibri"/>
                <a:sym typeface="Calibri"/>
              </a:defRPr>
            </a:lvl1pPr>
            <a:lvl2pPr marL="0" lvl="1" indent="0" algn="r">
              <a:spcBef>
                <a:spcPts val="0"/>
              </a:spcBef>
              <a:buNone/>
              <a:defRPr sz="1600" b="0" i="0" u="none" strike="noStrike" cap="none">
                <a:solidFill>
                  <a:srgbClr val="7F7F7F"/>
                </a:solidFill>
                <a:latin typeface="Calibri"/>
                <a:ea typeface="Calibri"/>
                <a:cs typeface="Calibri"/>
                <a:sym typeface="Calibri"/>
              </a:defRPr>
            </a:lvl2pPr>
            <a:lvl3pPr marL="0" lvl="2" indent="0" algn="r">
              <a:spcBef>
                <a:spcPts val="0"/>
              </a:spcBef>
              <a:buNone/>
              <a:defRPr sz="1600" b="0" i="0" u="none" strike="noStrike" cap="none">
                <a:solidFill>
                  <a:srgbClr val="7F7F7F"/>
                </a:solidFill>
                <a:latin typeface="Calibri"/>
                <a:ea typeface="Calibri"/>
                <a:cs typeface="Calibri"/>
                <a:sym typeface="Calibri"/>
              </a:defRPr>
            </a:lvl3pPr>
            <a:lvl4pPr marL="0" lvl="3" indent="0" algn="r">
              <a:spcBef>
                <a:spcPts val="0"/>
              </a:spcBef>
              <a:buNone/>
              <a:defRPr sz="1600" b="0" i="0" u="none" strike="noStrike" cap="none">
                <a:solidFill>
                  <a:srgbClr val="7F7F7F"/>
                </a:solidFill>
                <a:latin typeface="Calibri"/>
                <a:ea typeface="Calibri"/>
                <a:cs typeface="Calibri"/>
                <a:sym typeface="Calibri"/>
              </a:defRPr>
            </a:lvl4pPr>
            <a:lvl5pPr marL="0" lvl="4" indent="0" algn="r">
              <a:spcBef>
                <a:spcPts val="0"/>
              </a:spcBef>
              <a:buNone/>
              <a:defRPr sz="1600" b="0" i="0" u="none" strike="noStrike" cap="none">
                <a:solidFill>
                  <a:srgbClr val="7F7F7F"/>
                </a:solidFill>
                <a:latin typeface="Calibri"/>
                <a:ea typeface="Calibri"/>
                <a:cs typeface="Calibri"/>
                <a:sym typeface="Calibri"/>
              </a:defRPr>
            </a:lvl5pPr>
            <a:lvl6pPr marL="0" lvl="5" indent="0" algn="r">
              <a:spcBef>
                <a:spcPts val="0"/>
              </a:spcBef>
              <a:buNone/>
              <a:defRPr sz="1600" b="0" i="0" u="none" strike="noStrike" cap="none">
                <a:solidFill>
                  <a:srgbClr val="7F7F7F"/>
                </a:solidFill>
                <a:latin typeface="Calibri"/>
                <a:ea typeface="Calibri"/>
                <a:cs typeface="Calibri"/>
                <a:sym typeface="Calibri"/>
              </a:defRPr>
            </a:lvl6pPr>
            <a:lvl7pPr marL="0" lvl="6" indent="0" algn="r">
              <a:spcBef>
                <a:spcPts val="0"/>
              </a:spcBef>
              <a:buNone/>
              <a:defRPr sz="1600" b="0" i="0" u="none" strike="noStrike" cap="none">
                <a:solidFill>
                  <a:srgbClr val="7F7F7F"/>
                </a:solidFill>
                <a:latin typeface="Calibri"/>
                <a:ea typeface="Calibri"/>
                <a:cs typeface="Calibri"/>
                <a:sym typeface="Calibri"/>
              </a:defRPr>
            </a:lvl7pPr>
            <a:lvl8pPr marL="0" lvl="7" indent="0" algn="r">
              <a:spcBef>
                <a:spcPts val="0"/>
              </a:spcBef>
              <a:buNone/>
              <a:defRPr sz="1600" b="0" i="0" u="none" strike="noStrike" cap="none">
                <a:solidFill>
                  <a:srgbClr val="7F7F7F"/>
                </a:solidFill>
                <a:latin typeface="Calibri"/>
                <a:ea typeface="Calibri"/>
                <a:cs typeface="Calibri"/>
                <a:sym typeface="Calibri"/>
              </a:defRPr>
            </a:lvl8pPr>
            <a:lvl9pPr marL="0" lvl="8" indent="0" algn="r">
              <a:spcBef>
                <a:spcPts val="0"/>
              </a:spcBef>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0" name="Google Shape;20;p29"/>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9"/>
          <p:cNvSpPr txBox="1">
            <a:spLocks noGrp="1"/>
          </p:cNvSpPr>
          <p:nvPr>
            <p:ph type="body" idx="1"/>
          </p:nvPr>
        </p:nvSpPr>
        <p:spPr>
          <a:xfrm>
            <a:off x="457200" y="1371600"/>
            <a:ext cx="11247120" cy="484632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1390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4"/>
        <p:cNvGrpSpPr/>
        <p:nvPr/>
      </p:nvGrpSpPr>
      <p:grpSpPr>
        <a:xfrm>
          <a:off x="0" y="0"/>
          <a:ext cx="0" cy="0"/>
          <a:chOff x="0" y="0"/>
          <a:chExt cx="0" cy="0"/>
        </a:xfrm>
      </p:grpSpPr>
      <p:sp>
        <p:nvSpPr>
          <p:cNvPr id="25" name="Google Shape;25;p31"/>
          <p:cNvSpPr txBox="1">
            <a:spLocks noGrp="1"/>
          </p:cNvSpPr>
          <p:nvPr>
            <p:ph type="sldNum" idx="12"/>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b="0" i="0" u="none" strike="noStrike" cap="none">
                <a:solidFill>
                  <a:srgbClr val="7F7F7F"/>
                </a:solidFill>
                <a:latin typeface="Calibri"/>
                <a:ea typeface="Calibri"/>
                <a:cs typeface="Calibri"/>
                <a:sym typeface="Calibri"/>
              </a:defRPr>
            </a:lvl1pPr>
            <a:lvl2pPr marL="0" lvl="1" indent="0" algn="r">
              <a:spcBef>
                <a:spcPts val="0"/>
              </a:spcBef>
              <a:buNone/>
              <a:defRPr sz="1600" b="0" i="0" u="none" strike="noStrike" cap="none">
                <a:solidFill>
                  <a:srgbClr val="7F7F7F"/>
                </a:solidFill>
                <a:latin typeface="Calibri"/>
                <a:ea typeface="Calibri"/>
                <a:cs typeface="Calibri"/>
                <a:sym typeface="Calibri"/>
              </a:defRPr>
            </a:lvl2pPr>
            <a:lvl3pPr marL="0" lvl="2" indent="0" algn="r">
              <a:spcBef>
                <a:spcPts val="0"/>
              </a:spcBef>
              <a:buNone/>
              <a:defRPr sz="1600" b="0" i="0" u="none" strike="noStrike" cap="none">
                <a:solidFill>
                  <a:srgbClr val="7F7F7F"/>
                </a:solidFill>
                <a:latin typeface="Calibri"/>
                <a:ea typeface="Calibri"/>
                <a:cs typeface="Calibri"/>
                <a:sym typeface="Calibri"/>
              </a:defRPr>
            </a:lvl3pPr>
            <a:lvl4pPr marL="0" lvl="3" indent="0" algn="r">
              <a:spcBef>
                <a:spcPts val="0"/>
              </a:spcBef>
              <a:buNone/>
              <a:defRPr sz="1600" b="0" i="0" u="none" strike="noStrike" cap="none">
                <a:solidFill>
                  <a:srgbClr val="7F7F7F"/>
                </a:solidFill>
                <a:latin typeface="Calibri"/>
                <a:ea typeface="Calibri"/>
                <a:cs typeface="Calibri"/>
                <a:sym typeface="Calibri"/>
              </a:defRPr>
            </a:lvl4pPr>
            <a:lvl5pPr marL="0" lvl="4" indent="0" algn="r">
              <a:spcBef>
                <a:spcPts val="0"/>
              </a:spcBef>
              <a:buNone/>
              <a:defRPr sz="1600" b="0" i="0" u="none" strike="noStrike" cap="none">
                <a:solidFill>
                  <a:srgbClr val="7F7F7F"/>
                </a:solidFill>
                <a:latin typeface="Calibri"/>
                <a:ea typeface="Calibri"/>
                <a:cs typeface="Calibri"/>
                <a:sym typeface="Calibri"/>
              </a:defRPr>
            </a:lvl5pPr>
            <a:lvl6pPr marL="0" lvl="5" indent="0" algn="r">
              <a:spcBef>
                <a:spcPts val="0"/>
              </a:spcBef>
              <a:buNone/>
              <a:defRPr sz="1600" b="0" i="0" u="none" strike="noStrike" cap="none">
                <a:solidFill>
                  <a:srgbClr val="7F7F7F"/>
                </a:solidFill>
                <a:latin typeface="Calibri"/>
                <a:ea typeface="Calibri"/>
                <a:cs typeface="Calibri"/>
                <a:sym typeface="Calibri"/>
              </a:defRPr>
            </a:lvl6pPr>
            <a:lvl7pPr marL="0" lvl="6" indent="0" algn="r">
              <a:spcBef>
                <a:spcPts val="0"/>
              </a:spcBef>
              <a:buNone/>
              <a:defRPr sz="1600" b="0" i="0" u="none" strike="noStrike" cap="none">
                <a:solidFill>
                  <a:srgbClr val="7F7F7F"/>
                </a:solidFill>
                <a:latin typeface="Calibri"/>
                <a:ea typeface="Calibri"/>
                <a:cs typeface="Calibri"/>
                <a:sym typeface="Calibri"/>
              </a:defRPr>
            </a:lvl7pPr>
            <a:lvl8pPr marL="0" lvl="7" indent="0" algn="r">
              <a:spcBef>
                <a:spcPts val="0"/>
              </a:spcBef>
              <a:buNone/>
              <a:defRPr sz="1600" b="0" i="0" u="none" strike="noStrike" cap="none">
                <a:solidFill>
                  <a:srgbClr val="7F7F7F"/>
                </a:solidFill>
                <a:latin typeface="Calibri"/>
                <a:ea typeface="Calibri"/>
                <a:cs typeface="Calibri"/>
                <a:sym typeface="Calibri"/>
              </a:defRPr>
            </a:lvl8pPr>
            <a:lvl9pPr marL="0" lvl="8" indent="0" algn="r">
              <a:spcBef>
                <a:spcPts val="0"/>
              </a:spcBef>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31"/>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33311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blank">
  <p:cSld name="Custom blank">
    <p:spTree>
      <p:nvGrpSpPr>
        <p:cNvPr id="1" name="Shape 27"/>
        <p:cNvGrpSpPr/>
        <p:nvPr/>
      </p:nvGrpSpPr>
      <p:grpSpPr>
        <a:xfrm>
          <a:off x="0" y="0"/>
          <a:ext cx="0" cy="0"/>
          <a:chOff x="0" y="0"/>
          <a:chExt cx="0" cy="0"/>
        </a:xfrm>
      </p:grpSpPr>
      <p:sp>
        <p:nvSpPr>
          <p:cNvPr id="28" name="Google Shape;28;p32"/>
          <p:cNvSpPr txBox="1">
            <a:spLocks noGrp="1"/>
          </p:cNvSpPr>
          <p:nvPr>
            <p:ph type="sldNum" idx="12"/>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b="0" i="0" u="none" strike="noStrike" cap="none">
                <a:solidFill>
                  <a:srgbClr val="7F7F7F"/>
                </a:solidFill>
                <a:latin typeface="Calibri"/>
                <a:ea typeface="Calibri"/>
                <a:cs typeface="Calibri"/>
                <a:sym typeface="Calibri"/>
              </a:defRPr>
            </a:lvl1pPr>
            <a:lvl2pPr marL="0" lvl="1" indent="0" algn="r">
              <a:spcBef>
                <a:spcPts val="0"/>
              </a:spcBef>
              <a:buNone/>
              <a:defRPr sz="1600" b="0" i="0" u="none" strike="noStrike" cap="none">
                <a:solidFill>
                  <a:srgbClr val="7F7F7F"/>
                </a:solidFill>
                <a:latin typeface="Calibri"/>
                <a:ea typeface="Calibri"/>
                <a:cs typeface="Calibri"/>
                <a:sym typeface="Calibri"/>
              </a:defRPr>
            </a:lvl2pPr>
            <a:lvl3pPr marL="0" lvl="2" indent="0" algn="r">
              <a:spcBef>
                <a:spcPts val="0"/>
              </a:spcBef>
              <a:buNone/>
              <a:defRPr sz="1600" b="0" i="0" u="none" strike="noStrike" cap="none">
                <a:solidFill>
                  <a:srgbClr val="7F7F7F"/>
                </a:solidFill>
                <a:latin typeface="Calibri"/>
                <a:ea typeface="Calibri"/>
                <a:cs typeface="Calibri"/>
                <a:sym typeface="Calibri"/>
              </a:defRPr>
            </a:lvl3pPr>
            <a:lvl4pPr marL="0" lvl="3" indent="0" algn="r">
              <a:spcBef>
                <a:spcPts val="0"/>
              </a:spcBef>
              <a:buNone/>
              <a:defRPr sz="1600" b="0" i="0" u="none" strike="noStrike" cap="none">
                <a:solidFill>
                  <a:srgbClr val="7F7F7F"/>
                </a:solidFill>
                <a:latin typeface="Calibri"/>
                <a:ea typeface="Calibri"/>
                <a:cs typeface="Calibri"/>
                <a:sym typeface="Calibri"/>
              </a:defRPr>
            </a:lvl4pPr>
            <a:lvl5pPr marL="0" lvl="4" indent="0" algn="r">
              <a:spcBef>
                <a:spcPts val="0"/>
              </a:spcBef>
              <a:buNone/>
              <a:defRPr sz="1600" b="0" i="0" u="none" strike="noStrike" cap="none">
                <a:solidFill>
                  <a:srgbClr val="7F7F7F"/>
                </a:solidFill>
                <a:latin typeface="Calibri"/>
                <a:ea typeface="Calibri"/>
                <a:cs typeface="Calibri"/>
                <a:sym typeface="Calibri"/>
              </a:defRPr>
            </a:lvl5pPr>
            <a:lvl6pPr marL="0" lvl="5" indent="0" algn="r">
              <a:spcBef>
                <a:spcPts val="0"/>
              </a:spcBef>
              <a:buNone/>
              <a:defRPr sz="1600" b="0" i="0" u="none" strike="noStrike" cap="none">
                <a:solidFill>
                  <a:srgbClr val="7F7F7F"/>
                </a:solidFill>
                <a:latin typeface="Calibri"/>
                <a:ea typeface="Calibri"/>
                <a:cs typeface="Calibri"/>
                <a:sym typeface="Calibri"/>
              </a:defRPr>
            </a:lvl6pPr>
            <a:lvl7pPr marL="0" lvl="6" indent="0" algn="r">
              <a:spcBef>
                <a:spcPts val="0"/>
              </a:spcBef>
              <a:buNone/>
              <a:defRPr sz="1600" b="0" i="0" u="none" strike="noStrike" cap="none">
                <a:solidFill>
                  <a:srgbClr val="7F7F7F"/>
                </a:solidFill>
                <a:latin typeface="Calibri"/>
                <a:ea typeface="Calibri"/>
                <a:cs typeface="Calibri"/>
                <a:sym typeface="Calibri"/>
              </a:defRPr>
            </a:lvl7pPr>
            <a:lvl8pPr marL="0" lvl="7" indent="0" algn="r">
              <a:spcBef>
                <a:spcPts val="0"/>
              </a:spcBef>
              <a:buNone/>
              <a:defRPr sz="1600" b="0" i="0" u="none" strike="noStrike" cap="none">
                <a:solidFill>
                  <a:srgbClr val="7F7F7F"/>
                </a:solidFill>
                <a:latin typeface="Calibri"/>
                <a:ea typeface="Calibri"/>
                <a:cs typeface="Calibri"/>
                <a:sym typeface="Calibri"/>
              </a:defRPr>
            </a:lvl8pPr>
            <a:lvl9pPr marL="0" lvl="8" indent="0" algn="r">
              <a:spcBef>
                <a:spcPts val="0"/>
              </a:spcBef>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1154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9"/>
        <p:cNvGrpSpPr/>
        <p:nvPr/>
      </p:nvGrpSpPr>
      <p:grpSpPr>
        <a:xfrm>
          <a:off x="0" y="0"/>
          <a:ext cx="0" cy="0"/>
          <a:chOff x="0" y="0"/>
          <a:chExt cx="0" cy="0"/>
        </a:xfrm>
      </p:grpSpPr>
      <p:sp>
        <p:nvSpPr>
          <p:cNvPr id="30" name="Google Shape;30;p33"/>
          <p:cNvSpPr txBox="1">
            <a:spLocks noGrp="1"/>
          </p:cNvSpPr>
          <p:nvPr>
            <p:ph type="sldNum" idx="12"/>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a:solidFill>
                  <a:srgbClr val="7F7F7F"/>
                </a:solidFill>
                <a:latin typeface="Calibri"/>
                <a:ea typeface="Calibri"/>
                <a:cs typeface="Calibri"/>
                <a:sym typeface="Calibri"/>
              </a:defRPr>
            </a:lvl1pPr>
            <a:lvl2pPr marL="0" lvl="1" indent="0" algn="r">
              <a:spcBef>
                <a:spcPts val="0"/>
              </a:spcBef>
              <a:buNone/>
              <a:defRPr sz="1600">
                <a:solidFill>
                  <a:srgbClr val="7F7F7F"/>
                </a:solidFill>
                <a:latin typeface="Calibri"/>
                <a:ea typeface="Calibri"/>
                <a:cs typeface="Calibri"/>
                <a:sym typeface="Calibri"/>
              </a:defRPr>
            </a:lvl2pPr>
            <a:lvl3pPr marL="0" lvl="2" indent="0" algn="r">
              <a:spcBef>
                <a:spcPts val="0"/>
              </a:spcBef>
              <a:buNone/>
              <a:defRPr sz="1600">
                <a:solidFill>
                  <a:srgbClr val="7F7F7F"/>
                </a:solidFill>
                <a:latin typeface="Calibri"/>
                <a:ea typeface="Calibri"/>
                <a:cs typeface="Calibri"/>
                <a:sym typeface="Calibri"/>
              </a:defRPr>
            </a:lvl3pPr>
            <a:lvl4pPr marL="0" lvl="3" indent="0" algn="r">
              <a:spcBef>
                <a:spcPts val="0"/>
              </a:spcBef>
              <a:buNone/>
              <a:defRPr sz="1600">
                <a:solidFill>
                  <a:srgbClr val="7F7F7F"/>
                </a:solidFill>
                <a:latin typeface="Calibri"/>
                <a:ea typeface="Calibri"/>
                <a:cs typeface="Calibri"/>
                <a:sym typeface="Calibri"/>
              </a:defRPr>
            </a:lvl4pPr>
            <a:lvl5pPr marL="0" lvl="4" indent="0" algn="r">
              <a:spcBef>
                <a:spcPts val="0"/>
              </a:spcBef>
              <a:buNone/>
              <a:defRPr sz="1600">
                <a:solidFill>
                  <a:srgbClr val="7F7F7F"/>
                </a:solidFill>
                <a:latin typeface="Calibri"/>
                <a:ea typeface="Calibri"/>
                <a:cs typeface="Calibri"/>
                <a:sym typeface="Calibri"/>
              </a:defRPr>
            </a:lvl5pPr>
            <a:lvl6pPr marL="0" lvl="5" indent="0" algn="r">
              <a:spcBef>
                <a:spcPts val="0"/>
              </a:spcBef>
              <a:buNone/>
              <a:defRPr sz="1600">
                <a:solidFill>
                  <a:srgbClr val="7F7F7F"/>
                </a:solidFill>
                <a:latin typeface="Calibri"/>
                <a:ea typeface="Calibri"/>
                <a:cs typeface="Calibri"/>
                <a:sym typeface="Calibri"/>
              </a:defRPr>
            </a:lvl6pPr>
            <a:lvl7pPr marL="0" lvl="6" indent="0" algn="r">
              <a:spcBef>
                <a:spcPts val="0"/>
              </a:spcBef>
              <a:buNone/>
              <a:defRPr sz="1600">
                <a:solidFill>
                  <a:srgbClr val="7F7F7F"/>
                </a:solidFill>
                <a:latin typeface="Calibri"/>
                <a:ea typeface="Calibri"/>
                <a:cs typeface="Calibri"/>
                <a:sym typeface="Calibri"/>
              </a:defRPr>
            </a:lvl7pPr>
            <a:lvl8pPr marL="0" lvl="7" indent="0" algn="r">
              <a:spcBef>
                <a:spcPts val="0"/>
              </a:spcBef>
              <a:buNone/>
              <a:defRPr sz="1600">
                <a:solidFill>
                  <a:srgbClr val="7F7F7F"/>
                </a:solidFill>
                <a:latin typeface="Calibri"/>
                <a:ea typeface="Calibri"/>
                <a:cs typeface="Calibri"/>
                <a:sym typeface="Calibri"/>
              </a:defRPr>
            </a:lvl8pPr>
            <a:lvl9pPr marL="0" lvl="8" indent="0" algn="r">
              <a:spcBef>
                <a:spcPts val="0"/>
              </a:spcBef>
              <a:buNone/>
              <a:defRPr sz="1600">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1" name="Google Shape;31;p33"/>
          <p:cNvSpPr txBox="1">
            <a:spLocks noGrp="1"/>
          </p:cNvSpPr>
          <p:nvPr>
            <p:ph type="title"/>
          </p:nvPr>
        </p:nvSpPr>
        <p:spPr>
          <a:xfrm>
            <a:off x="91440" y="457200"/>
            <a:ext cx="3474720" cy="100584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3"/>
          <p:cNvSpPr txBox="1">
            <a:spLocks noGrp="1"/>
          </p:cNvSpPr>
          <p:nvPr>
            <p:ph type="body" idx="1"/>
          </p:nvPr>
        </p:nvSpPr>
        <p:spPr>
          <a:xfrm>
            <a:off x="91440" y="1463040"/>
            <a:ext cx="3474720" cy="484632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2722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4"/>
        <p:cNvGrpSpPr/>
        <p:nvPr/>
      </p:nvGrpSpPr>
      <p:grpSpPr>
        <a:xfrm>
          <a:off x="0" y="0"/>
          <a:ext cx="0" cy="0"/>
          <a:chOff x="0" y="0"/>
          <a:chExt cx="0" cy="0"/>
        </a:xfrm>
      </p:grpSpPr>
      <p:sp>
        <p:nvSpPr>
          <p:cNvPr id="25" name="Google Shape;25;p31"/>
          <p:cNvSpPr txBox="1">
            <a:spLocks noGrp="1"/>
          </p:cNvSpPr>
          <p:nvPr>
            <p:ph type="sldNum" idx="12"/>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b="0" i="0" u="none" strike="noStrike" cap="none">
                <a:solidFill>
                  <a:srgbClr val="7F7F7F"/>
                </a:solidFill>
                <a:latin typeface="Calibri"/>
                <a:ea typeface="Calibri"/>
                <a:cs typeface="Calibri"/>
                <a:sym typeface="Calibri"/>
              </a:defRPr>
            </a:lvl1pPr>
            <a:lvl2pPr marL="0" lvl="1" indent="0" algn="r">
              <a:spcBef>
                <a:spcPts val="0"/>
              </a:spcBef>
              <a:buNone/>
              <a:defRPr sz="1600" b="0" i="0" u="none" strike="noStrike" cap="none">
                <a:solidFill>
                  <a:srgbClr val="7F7F7F"/>
                </a:solidFill>
                <a:latin typeface="Calibri"/>
                <a:ea typeface="Calibri"/>
                <a:cs typeface="Calibri"/>
                <a:sym typeface="Calibri"/>
              </a:defRPr>
            </a:lvl2pPr>
            <a:lvl3pPr marL="0" lvl="2" indent="0" algn="r">
              <a:spcBef>
                <a:spcPts val="0"/>
              </a:spcBef>
              <a:buNone/>
              <a:defRPr sz="1600" b="0" i="0" u="none" strike="noStrike" cap="none">
                <a:solidFill>
                  <a:srgbClr val="7F7F7F"/>
                </a:solidFill>
                <a:latin typeface="Calibri"/>
                <a:ea typeface="Calibri"/>
                <a:cs typeface="Calibri"/>
                <a:sym typeface="Calibri"/>
              </a:defRPr>
            </a:lvl3pPr>
            <a:lvl4pPr marL="0" lvl="3" indent="0" algn="r">
              <a:spcBef>
                <a:spcPts val="0"/>
              </a:spcBef>
              <a:buNone/>
              <a:defRPr sz="1600" b="0" i="0" u="none" strike="noStrike" cap="none">
                <a:solidFill>
                  <a:srgbClr val="7F7F7F"/>
                </a:solidFill>
                <a:latin typeface="Calibri"/>
                <a:ea typeface="Calibri"/>
                <a:cs typeface="Calibri"/>
                <a:sym typeface="Calibri"/>
              </a:defRPr>
            </a:lvl4pPr>
            <a:lvl5pPr marL="0" lvl="4" indent="0" algn="r">
              <a:spcBef>
                <a:spcPts val="0"/>
              </a:spcBef>
              <a:buNone/>
              <a:defRPr sz="1600" b="0" i="0" u="none" strike="noStrike" cap="none">
                <a:solidFill>
                  <a:srgbClr val="7F7F7F"/>
                </a:solidFill>
                <a:latin typeface="Calibri"/>
                <a:ea typeface="Calibri"/>
                <a:cs typeface="Calibri"/>
                <a:sym typeface="Calibri"/>
              </a:defRPr>
            </a:lvl5pPr>
            <a:lvl6pPr marL="0" lvl="5" indent="0" algn="r">
              <a:spcBef>
                <a:spcPts val="0"/>
              </a:spcBef>
              <a:buNone/>
              <a:defRPr sz="1600" b="0" i="0" u="none" strike="noStrike" cap="none">
                <a:solidFill>
                  <a:srgbClr val="7F7F7F"/>
                </a:solidFill>
                <a:latin typeface="Calibri"/>
                <a:ea typeface="Calibri"/>
                <a:cs typeface="Calibri"/>
                <a:sym typeface="Calibri"/>
              </a:defRPr>
            </a:lvl6pPr>
            <a:lvl7pPr marL="0" lvl="6" indent="0" algn="r">
              <a:spcBef>
                <a:spcPts val="0"/>
              </a:spcBef>
              <a:buNone/>
              <a:defRPr sz="1600" b="0" i="0" u="none" strike="noStrike" cap="none">
                <a:solidFill>
                  <a:srgbClr val="7F7F7F"/>
                </a:solidFill>
                <a:latin typeface="Calibri"/>
                <a:ea typeface="Calibri"/>
                <a:cs typeface="Calibri"/>
                <a:sym typeface="Calibri"/>
              </a:defRPr>
            </a:lvl7pPr>
            <a:lvl8pPr marL="0" lvl="7" indent="0" algn="r">
              <a:spcBef>
                <a:spcPts val="0"/>
              </a:spcBef>
              <a:buNone/>
              <a:defRPr sz="1600" b="0" i="0" u="none" strike="noStrike" cap="none">
                <a:solidFill>
                  <a:srgbClr val="7F7F7F"/>
                </a:solidFill>
                <a:latin typeface="Calibri"/>
                <a:ea typeface="Calibri"/>
                <a:cs typeface="Calibri"/>
                <a:sym typeface="Calibri"/>
              </a:defRPr>
            </a:lvl8pPr>
            <a:lvl9pPr marL="0" lvl="8" indent="0" algn="r">
              <a:spcBef>
                <a:spcPts val="0"/>
              </a:spcBef>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31"/>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February 28, 2025</a:t>
            </a:r>
            <a:endParaRPr lang="en-US" dirty="0"/>
          </a:p>
        </p:txBody>
      </p:sp>
      <p:sp>
        <p:nvSpPr>
          <p:cNvPr id="5" name="Footer Placeholder 4"/>
          <p:cNvSpPr>
            <a:spLocks noGrp="1"/>
          </p:cNvSpPr>
          <p:nvPr>
            <p:ph type="ftr" sz="quarter" idx="11"/>
          </p:nvPr>
        </p:nvSpPr>
        <p:spPr/>
        <p:txBody>
          <a:bodyPr/>
          <a:lstStyle/>
          <a:p>
            <a:r>
              <a:rPr lang="en-US"/>
              <a:t>2025 SCSPLS Convention and Technical Conference</a:t>
            </a:r>
            <a:endParaRPr lang="en-US" dirty="0"/>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
        <p:nvSpPr>
          <p:cNvPr id="8" name="TextBox 7">
            <a:extLst>
              <a:ext uri="{FF2B5EF4-FFF2-40B4-BE49-F238E27FC236}">
                <a16:creationId xmlns:a16="http://schemas.microsoft.com/office/drawing/2014/main" id="{A389D116-F82D-489C-8D32-2DECDA53C4A0}"/>
              </a:ext>
            </a:extLst>
          </p:cNvPr>
          <p:cNvSpPr txBox="1"/>
          <p:nvPr userDrawn="1"/>
        </p:nvSpPr>
        <p:spPr>
          <a:xfrm>
            <a:off x="3870960" y="6547048"/>
            <a:ext cx="4419599" cy="307777"/>
          </a:xfrm>
          <a:prstGeom prst="rect">
            <a:avLst/>
          </a:prstGeom>
          <a:noFill/>
        </p:spPr>
        <p:txBody>
          <a:bodyPr wrap="square">
            <a:spAutoFit/>
          </a:bodyPr>
          <a:lstStyle/>
          <a:p>
            <a:r>
              <a:rPr lang="en-US" dirty="0"/>
              <a:t>2025 SCSPLS Convention and Technical Conference</a:t>
            </a:r>
          </a:p>
        </p:txBody>
      </p:sp>
      <p:sp>
        <p:nvSpPr>
          <p:cNvPr id="10" name="TextBox 9">
            <a:extLst>
              <a:ext uri="{FF2B5EF4-FFF2-40B4-BE49-F238E27FC236}">
                <a16:creationId xmlns:a16="http://schemas.microsoft.com/office/drawing/2014/main" id="{D0357A35-4907-4FB1-85A2-81E7965125CE}"/>
              </a:ext>
            </a:extLst>
          </p:cNvPr>
          <p:cNvSpPr txBox="1"/>
          <p:nvPr userDrawn="1"/>
        </p:nvSpPr>
        <p:spPr>
          <a:xfrm>
            <a:off x="304800" y="6550223"/>
            <a:ext cx="6149788" cy="307777"/>
          </a:xfrm>
          <a:prstGeom prst="rect">
            <a:avLst/>
          </a:prstGeom>
          <a:noFill/>
        </p:spPr>
        <p:txBody>
          <a:bodyPr wrap="square">
            <a:spAutoFit/>
          </a:bodyPr>
          <a:lstStyle/>
          <a:p>
            <a:r>
              <a:rPr lang="en-US" dirty="0"/>
              <a:t>February 28, 2025</a:t>
            </a:r>
          </a:p>
        </p:txBody>
      </p:sp>
    </p:spTree>
    <p:extLst>
      <p:ext uri="{BB962C8B-B14F-4D97-AF65-F5344CB8AC3E}">
        <p14:creationId xmlns:p14="http://schemas.microsoft.com/office/powerpoint/2010/main" val="95208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ustom Title Slide">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4C8179-00F4-C5CF-A2B2-611C5D4C81EE}"/>
              </a:ext>
            </a:extLst>
          </p:cNvPr>
          <p:cNvPicPr>
            <a:picLocks noChangeAspect="1"/>
          </p:cNvPicPr>
          <p:nvPr userDrawn="1"/>
        </p:nvPicPr>
        <p:blipFill>
          <a:blip r:embed="rId3"/>
          <a:stretch>
            <a:fillRect/>
          </a:stretch>
        </p:blipFill>
        <p:spPr>
          <a:xfrm>
            <a:off x="0" y="-635"/>
            <a:ext cx="12194034"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b="1"/>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2671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ADED4E-B04A-4590-40F3-32E45C382532}"/>
              </a:ext>
            </a:extLst>
          </p:cNvPr>
          <p:cNvSpPr>
            <a:spLocks noGrp="1"/>
          </p:cNvSpPr>
          <p:nvPr>
            <p:ph type="sldNum" sz="quarter" idx="12"/>
          </p:nvPr>
        </p:nvSpPr>
        <p:spPr>
          <a:xfrm>
            <a:off x="9144000" y="6492240"/>
            <a:ext cx="2743200" cy="365125"/>
          </a:xfrm>
          <a:prstGeom prst="rect">
            <a:avLst/>
          </a:prstGeom>
        </p:spPr>
        <p:txBody>
          <a:bodyPr/>
          <a:lstStyle>
            <a:lvl1pPr>
              <a:defRPr sz="1600">
                <a:solidFill>
                  <a:schemeClr val="bg1">
                    <a:lumMod val="50000"/>
                  </a:schemeClr>
                </a:solidFill>
              </a:defRPr>
            </a:lvl1pPr>
          </a:lstStyle>
          <a:p>
            <a:fld id="{FCA8DAF9-CFC1-344C-89B7-DCB2EBBDC673}" type="slidenum">
              <a:rPr lang="en-US" smtClean="0"/>
              <a:pPr/>
              <a:t>‹#›</a:t>
            </a:fld>
            <a:endParaRPr lang="en-US" dirty="0"/>
          </a:p>
        </p:txBody>
      </p:sp>
      <p:sp>
        <p:nvSpPr>
          <p:cNvPr id="6" name="Title 1">
            <a:extLst>
              <a:ext uri="{FF2B5EF4-FFF2-40B4-BE49-F238E27FC236}">
                <a16:creationId xmlns:a16="http://schemas.microsoft.com/office/drawing/2014/main" id="{AE33EB96-C9D2-15A9-D761-E251560ABDE2}"/>
              </a:ext>
            </a:extLst>
          </p:cNvPr>
          <p:cNvSpPr>
            <a:spLocks noGrp="1"/>
          </p:cNvSpPr>
          <p:nvPr>
            <p:ph type="title"/>
          </p:nvPr>
        </p:nvSpPr>
        <p:spPr>
          <a:xfrm>
            <a:off x="457200" y="457200"/>
            <a:ext cx="11247120" cy="914400"/>
          </a:xfrm>
        </p:spPr>
        <p:txBody>
          <a:bodyPr/>
          <a:lstStyle/>
          <a:p>
            <a:endParaRPr lang="en-US" b="1" dirty="0">
              <a:latin typeface="+mn-lt"/>
            </a:endParaRPr>
          </a:p>
        </p:txBody>
      </p:sp>
      <p:sp>
        <p:nvSpPr>
          <p:cNvPr id="7" name="Content Placeholder 4">
            <a:extLst>
              <a:ext uri="{FF2B5EF4-FFF2-40B4-BE49-F238E27FC236}">
                <a16:creationId xmlns:a16="http://schemas.microsoft.com/office/drawing/2014/main" id="{84F121D3-B0F5-EAB9-2BCA-643BA7FBC9DB}"/>
              </a:ext>
            </a:extLst>
          </p:cNvPr>
          <p:cNvSpPr>
            <a:spLocks noGrp="1"/>
          </p:cNvSpPr>
          <p:nvPr>
            <p:ph idx="1"/>
          </p:nvPr>
        </p:nvSpPr>
        <p:spPr>
          <a:xfrm>
            <a:off x="457200" y="1371600"/>
            <a:ext cx="11247120" cy="4846320"/>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717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ADED4E-B04A-4590-40F3-32E45C382532}"/>
              </a:ext>
            </a:extLst>
          </p:cNvPr>
          <p:cNvSpPr>
            <a:spLocks noGrp="1"/>
          </p:cNvSpPr>
          <p:nvPr>
            <p:ph type="sldNum" sz="quarter" idx="12"/>
          </p:nvPr>
        </p:nvSpPr>
        <p:spPr>
          <a:xfrm>
            <a:off x="9144000" y="6492240"/>
            <a:ext cx="2743200" cy="365125"/>
          </a:xfrm>
          <a:prstGeom prst="rect">
            <a:avLst/>
          </a:prstGeom>
        </p:spPr>
        <p:txBody>
          <a:bodyPr/>
          <a:lstStyle>
            <a:lvl1pPr>
              <a:defRPr sz="1600">
                <a:solidFill>
                  <a:schemeClr val="bg1">
                    <a:lumMod val="50000"/>
                  </a:schemeClr>
                </a:solidFill>
              </a:defRPr>
            </a:lvl1pPr>
          </a:lstStyle>
          <a:p>
            <a:fld id="{FCA8DAF9-CFC1-344C-89B7-DCB2EBBDC673}" type="slidenum">
              <a:rPr lang="en-US" smtClean="0"/>
              <a:pPr/>
              <a:t>‹#›</a:t>
            </a:fld>
            <a:endParaRPr lang="en-US" dirty="0"/>
          </a:p>
        </p:txBody>
      </p:sp>
      <p:sp>
        <p:nvSpPr>
          <p:cNvPr id="6" name="Title 1">
            <a:extLst>
              <a:ext uri="{FF2B5EF4-FFF2-40B4-BE49-F238E27FC236}">
                <a16:creationId xmlns:a16="http://schemas.microsoft.com/office/drawing/2014/main" id="{AE33EB96-C9D2-15A9-D761-E251560ABDE2}"/>
              </a:ext>
            </a:extLst>
          </p:cNvPr>
          <p:cNvSpPr>
            <a:spLocks noGrp="1"/>
          </p:cNvSpPr>
          <p:nvPr>
            <p:ph type="title"/>
          </p:nvPr>
        </p:nvSpPr>
        <p:spPr>
          <a:xfrm>
            <a:off x="457200" y="457200"/>
            <a:ext cx="11247120" cy="914400"/>
          </a:xfrm>
        </p:spPr>
        <p:txBody>
          <a:bodyPr/>
          <a:lstStyle/>
          <a:p>
            <a:endParaRPr lang="en-US" b="1" dirty="0">
              <a:latin typeface="+mn-lt"/>
            </a:endParaRPr>
          </a:p>
        </p:txBody>
      </p:sp>
    </p:spTree>
    <p:extLst>
      <p:ext uri="{BB962C8B-B14F-4D97-AF65-F5344CB8AC3E}">
        <p14:creationId xmlns:p14="http://schemas.microsoft.com/office/powerpoint/2010/main" val="64280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ADED4E-B04A-4590-40F3-32E45C382532}"/>
              </a:ext>
            </a:extLst>
          </p:cNvPr>
          <p:cNvSpPr>
            <a:spLocks noGrp="1"/>
          </p:cNvSpPr>
          <p:nvPr>
            <p:ph type="sldNum" sz="quarter" idx="12"/>
          </p:nvPr>
        </p:nvSpPr>
        <p:spPr>
          <a:xfrm>
            <a:off x="9144000" y="6492240"/>
            <a:ext cx="2743200" cy="365125"/>
          </a:xfrm>
          <a:prstGeom prst="rect">
            <a:avLst/>
          </a:prstGeom>
        </p:spPr>
        <p:txBody>
          <a:bodyPr/>
          <a:lstStyle>
            <a:lvl1pPr>
              <a:defRPr sz="1600">
                <a:solidFill>
                  <a:schemeClr val="bg1">
                    <a:lumMod val="50000"/>
                  </a:schemeClr>
                </a:solidFill>
              </a:defRPr>
            </a:lvl1pPr>
          </a:lstStyle>
          <a:p>
            <a:fld id="{FCA8DAF9-CFC1-344C-89B7-DCB2EBBDC673}" type="slidenum">
              <a:rPr lang="en-US" smtClean="0"/>
              <a:pPr/>
              <a:t>‹#›</a:t>
            </a:fld>
            <a:endParaRPr lang="en-US" dirty="0"/>
          </a:p>
        </p:txBody>
      </p:sp>
      <p:sp>
        <p:nvSpPr>
          <p:cNvPr id="2" name="Title 5">
            <a:extLst>
              <a:ext uri="{FF2B5EF4-FFF2-40B4-BE49-F238E27FC236}">
                <a16:creationId xmlns:a16="http://schemas.microsoft.com/office/drawing/2014/main" id="{639DFDDC-F7B4-9175-004F-D526BCFF453C}"/>
              </a:ext>
            </a:extLst>
          </p:cNvPr>
          <p:cNvSpPr>
            <a:spLocks noGrp="1"/>
          </p:cNvSpPr>
          <p:nvPr>
            <p:ph type="title"/>
          </p:nvPr>
        </p:nvSpPr>
        <p:spPr>
          <a:xfrm>
            <a:off x="91440" y="457200"/>
            <a:ext cx="3474720" cy="1005840"/>
          </a:xfrm>
        </p:spPr>
        <p:txBody>
          <a:bodyPr tIns="45720" bIns="45720" anchor="t" anchorCtr="0">
            <a:normAutofit/>
          </a:bodyPr>
          <a:lstStyle>
            <a:lvl1pPr>
              <a:defRPr sz="3200"/>
            </a:lvl1pPr>
          </a:lstStyle>
          <a:p>
            <a:endParaRPr lang="en-US" b="1" dirty="0">
              <a:latin typeface="+mn-lt"/>
            </a:endParaRPr>
          </a:p>
        </p:txBody>
      </p:sp>
      <p:sp>
        <p:nvSpPr>
          <p:cNvPr id="8" name="Text Placeholder 7">
            <a:extLst>
              <a:ext uri="{FF2B5EF4-FFF2-40B4-BE49-F238E27FC236}">
                <a16:creationId xmlns:a16="http://schemas.microsoft.com/office/drawing/2014/main" id="{430B5D0D-0383-0684-3296-25438009FEBD}"/>
              </a:ext>
            </a:extLst>
          </p:cNvPr>
          <p:cNvSpPr>
            <a:spLocks noGrp="1"/>
          </p:cNvSpPr>
          <p:nvPr>
            <p:ph type="body" sz="half" idx="2"/>
          </p:nvPr>
        </p:nvSpPr>
        <p:spPr>
          <a:xfrm>
            <a:off x="91440" y="1463040"/>
            <a:ext cx="3474720" cy="4846320"/>
          </a:xfrm>
        </p:spPr>
        <p:txBody>
          <a:bodyPr tIns="45720" bIns="45720" numCol="1">
            <a:normAutofit/>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375544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44000" y="6492240"/>
            <a:ext cx="2743200" cy="365125"/>
          </a:xfrm>
          <a:prstGeom prst="rect">
            <a:avLst/>
          </a:prstGeom>
        </p:spPr>
        <p:txBody>
          <a:bodyPr/>
          <a:lstStyle>
            <a:lvl1pPr>
              <a:defRPr sz="1600">
                <a:solidFill>
                  <a:schemeClr val="bg1">
                    <a:lumMod val="50000"/>
                  </a:schemeClr>
                </a:solidFill>
              </a:defRPr>
            </a:lvl1pPr>
          </a:lstStyle>
          <a:p>
            <a:fld id="{FCA8DAF9-CFC1-344C-89B7-DCB2EBBDC673}" type="slidenum">
              <a:rPr lang="en-US" smtClean="0"/>
              <a:pPr/>
              <a:t>‹#›</a:t>
            </a:fld>
            <a:endParaRPr lang="en-US" dirty="0"/>
          </a:p>
        </p:txBody>
      </p:sp>
    </p:spTree>
    <p:extLst>
      <p:ext uri="{BB962C8B-B14F-4D97-AF65-F5344CB8AC3E}">
        <p14:creationId xmlns:p14="http://schemas.microsoft.com/office/powerpoint/2010/main" val="244986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36C185-3C5A-B14E-7AA3-6D4AA1D11E62}"/>
              </a:ext>
            </a:extLst>
          </p:cNvPr>
          <p:cNvSpPr>
            <a:spLocks noGrp="1"/>
          </p:cNvSpPr>
          <p:nvPr>
            <p:ph type="sldNum" sz="quarter" idx="10"/>
          </p:nvPr>
        </p:nvSpPr>
        <p:spPr/>
        <p:txBody>
          <a:bodyPr/>
          <a:lstStyle/>
          <a:p>
            <a:fld id="{AB78CF70-1155-487E-B744-8711D623BA77}" type="slidenum">
              <a:rPr lang="en-US" smtClean="0"/>
              <a:pPr/>
              <a:t>‹#›</a:t>
            </a:fld>
            <a:endParaRPr lang="en-US" dirty="0"/>
          </a:p>
        </p:txBody>
      </p:sp>
    </p:spTree>
    <p:extLst>
      <p:ext uri="{BB962C8B-B14F-4D97-AF65-F5344CB8AC3E}">
        <p14:creationId xmlns:p14="http://schemas.microsoft.com/office/powerpoint/2010/main" val="420512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4.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7"/>
          <p:cNvPicPr preferRelativeResize="0"/>
          <p:nvPr/>
        </p:nvPicPr>
        <p:blipFill rotWithShape="1">
          <a:blip r:embed="rId5">
            <a:alphaModFix/>
          </a:blip>
          <a:srcRect/>
          <a:stretch/>
        </p:blipFill>
        <p:spPr>
          <a:xfrm>
            <a:off x="0" y="0"/>
            <a:ext cx="12194036" cy="6858000"/>
          </a:xfrm>
          <a:prstGeom prst="rect">
            <a:avLst/>
          </a:prstGeom>
          <a:noFill/>
          <a:ln>
            <a:noFill/>
          </a:ln>
        </p:spPr>
      </p:pic>
      <p:sp>
        <p:nvSpPr>
          <p:cNvPr id="11" name="Google Shape;11;p27"/>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400"/>
              <a:buFont typeface="Calibri"/>
              <a:buNone/>
              <a:defRPr sz="4400" b="1" i="0" u="none" strike="noStrike" cap="none">
                <a:solidFill>
                  <a:schemeClr val="dk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7"/>
          <p:cNvSpPr txBox="1">
            <a:spLocks noGrp="1"/>
          </p:cNvSpPr>
          <p:nvPr>
            <p:ph type="body" idx="1"/>
          </p:nvPr>
        </p:nvSpPr>
        <p:spPr>
          <a:xfrm>
            <a:off x="457200" y="1371600"/>
            <a:ext cx="11247120" cy="484632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sldNum" idx="12"/>
          </p:nvPr>
        </p:nvSpPr>
        <p:spPr>
          <a:xfrm>
            <a:off x="9144000" y="648970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7F7F7F"/>
                </a:solidFill>
                <a:latin typeface="Calibri"/>
                <a:ea typeface="Calibri"/>
                <a:cs typeface="Calibri"/>
                <a:sym typeface="Calibri"/>
              </a:defRPr>
            </a:lvl1pPr>
            <a:lvl2pPr marL="0" marR="0" lvl="1" indent="0" algn="r" rtl="0">
              <a:spcBef>
                <a:spcPts val="0"/>
              </a:spcBef>
              <a:buNone/>
              <a:defRPr sz="1600" b="0" i="0" u="none" strike="noStrike" cap="none">
                <a:solidFill>
                  <a:srgbClr val="7F7F7F"/>
                </a:solidFill>
                <a:latin typeface="Calibri"/>
                <a:ea typeface="Calibri"/>
                <a:cs typeface="Calibri"/>
                <a:sym typeface="Calibri"/>
              </a:defRPr>
            </a:lvl2pPr>
            <a:lvl3pPr marL="0" marR="0" lvl="2" indent="0" algn="r" rtl="0">
              <a:spcBef>
                <a:spcPts val="0"/>
              </a:spcBef>
              <a:buNone/>
              <a:defRPr sz="1600" b="0" i="0" u="none" strike="noStrike" cap="none">
                <a:solidFill>
                  <a:srgbClr val="7F7F7F"/>
                </a:solidFill>
                <a:latin typeface="Calibri"/>
                <a:ea typeface="Calibri"/>
                <a:cs typeface="Calibri"/>
                <a:sym typeface="Calibri"/>
              </a:defRPr>
            </a:lvl3pPr>
            <a:lvl4pPr marL="0" marR="0" lvl="3" indent="0" algn="r" rtl="0">
              <a:spcBef>
                <a:spcPts val="0"/>
              </a:spcBef>
              <a:buNone/>
              <a:defRPr sz="1600" b="0" i="0" u="none" strike="noStrike" cap="none">
                <a:solidFill>
                  <a:srgbClr val="7F7F7F"/>
                </a:solidFill>
                <a:latin typeface="Calibri"/>
                <a:ea typeface="Calibri"/>
                <a:cs typeface="Calibri"/>
                <a:sym typeface="Calibri"/>
              </a:defRPr>
            </a:lvl4pPr>
            <a:lvl5pPr marL="0" marR="0" lvl="4" indent="0" algn="r" rtl="0">
              <a:spcBef>
                <a:spcPts val="0"/>
              </a:spcBef>
              <a:buNone/>
              <a:defRPr sz="1600" b="0" i="0" u="none" strike="noStrike" cap="none">
                <a:solidFill>
                  <a:srgbClr val="7F7F7F"/>
                </a:solidFill>
                <a:latin typeface="Calibri"/>
                <a:ea typeface="Calibri"/>
                <a:cs typeface="Calibri"/>
                <a:sym typeface="Calibri"/>
              </a:defRPr>
            </a:lvl5pPr>
            <a:lvl6pPr marL="0" marR="0" lvl="5" indent="0" algn="r" rtl="0">
              <a:spcBef>
                <a:spcPts val="0"/>
              </a:spcBef>
              <a:buNone/>
              <a:defRPr sz="1600" b="0" i="0" u="none" strike="noStrike" cap="none">
                <a:solidFill>
                  <a:srgbClr val="7F7F7F"/>
                </a:solidFill>
                <a:latin typeface="Calibri"/>
                <a:ea typeface="Calibri"/>
                <a:cs typeface="Calibri"/>
                <a:sym typeface="Calibri"/>
              </a:defRPr>
            </a:lvl6pPr>
            <a:lvl7pPr marL="0" marR="0" lvl="6" indent="0" algn="r" rtl="0">
              <a:spcBef>
                <a:spcPts val="0"/>
              </a:spcBef>
              <a:buNone/>
              <a:defRPr sz="1600" b="0" i="0" u="none" strike="noStrike" cap="none">
                <a:solidFill>
                  <a:srgbClr val="7F7F7F"/>
                </a:solidFill>
                <a:latin typeface="Calibri"/>
                <a:ea typeface="Calibri"/>
                <a:cs typeface="Calibri"/>
                <a:sym typeface="Calibri"/>
              </a:defRPr>
            </a:lvl7pPr>
            <a:lvl8pPr marL="0" marR="0" lvl="7" indent="0" algn="r" rtl="0">
              <a:spcBef>
                <a:spcPts val="0"/>
              </a:spcBef>
              <a:buNone/>
              <a:defRPr sz="1600" b="0" i="0" u="none" strike="noStrike" cap="none">
                <a:solidFill>
                  <a:srgbClr val="7F7F7F"/>
                </a:solidFill>
                <a:latin typeface="Calibri"/>
                <a:ea typeface="Calibri"/>
                <a:cs typeface="Calibri"/>
                <a:sym typeface="Calibri"/>
              </a:defRPr>
            </a:lvl8pPr>
            <a:lvl9pPr marL="0" marR="0" lvl="8" indent="0" algn="r" rtl="0">
              <a:spcBef>
                <a:spcPts val="0"/>
              </a:spcBef>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81" r:id="rId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BCE26D-6A7E-3D87-F313-08A969695B8F}"/>
              </a:ext>
            </a:extLst>
          </p:cNvPr>
          <p:cNvPicPr>
            <a:picLocks noChangeAspect="1"/>
          </p:cNvPicPr>
          <p:nvPr userDrawn="1"/>
        </p:nvPicPr>
        <p:blipFill>
          <a:blip r:embed="rId8"/>
          <a:stretch>
            <a:fillRect/>
          </a:stretch>
        </p:blipFill>
        <p:spPr>
          <a:xfrm>
            <a:off x="0" y="0"/>
            <a:ext cx="12194036" cy="6858000"/>
          </a:xfrm>
          <a:prstGeom prst="rect">
            <a:avLst/>
          </a:prstGeom>
        </p:spPr>
      </p:pic>
      <p:sp>
        <p:nvSpPr>
          <p:cNvPr id="2" name="Title Placeholder 1"/>
          <p:cNvSpPr>
            <a:spLocks noGrp="1"/>
          </p:cNvSpPr>
          <p:nvPr>
            <p:ph type="title"/>
          </p:nvPr>
        </p:nvSpPr>
        <p:spPr>
          <a:xfrm>
            <a:off x="457200" y="457200"/>
            <a:ext cx="1124712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371600"/>
            <a:ext cx="11247120" cy="48463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F5B2F7E2-D04B-3EA5-05CF-99C2B88BA2EC}"/>
              </a:ext>
            </a:extLst>
          </p:cNvPr>
          <p:cNvSpPr>
            <a:spLocks noGrp="1"/>
          </p:cNvSpPr>
          <p:nvPr>
            <p:ph type="sldNum" sz="quarter" idx="4"/>
          </p:nvPr>
        </p:nvSpPr>
        <p:spPr>
          <a:xfrm>
            <a:off x="9144000" y="6489700"/>
            <a:ext cx="2743200" cy="365125"/>
          </a:xfrm>
          <a:prstGeom prst="rect">
            <a:avLst/>
          </a:prstGeom>
        </p:spPr>
        <p:txBody>
          <a:bodyPr vert="horz" lIns="91440" tIns="45720" rIns="91440" bIns="45720" rtlCol="0" anchor="ctr"/>
          <a:lstStyle>
            <a:lvl1pPr algn="r">
              <a:defRPr sz="1600">
                <a:solidFill>
                  <a:schemeClr val="bg1">
                    <a:lumMod val="50000"/>
                  </a:schemeClr>
                </a:solidFill>
              </a:defRPr>
            </a:lvl1pPr>
          </a:lstStyle>
          <a:p>
            <a:fld id="{AB78CF70-1155-487E-B744-8711D623BA77}" type="slidenum">
              <a:rPr lang="en-US" smtClean="0"/>
              <a:pPr/>
              <a:t>‹#›</a:t>
            </a:fld>
            <a:endParaRPr lang="en-US" dirty="0"/>
          </a:p>
        </p:txBody>
      </p:sp>
    </p:spTree>
    <p:extLst>
      <p:ext uri="{BB962C8B-B14F-4D97-AF65-F5344CB8AC3E}">
        <p14:creationId xmlns:p14="http://schemas.microsoft.com/office/powerpoint/2010/main" val="1737654858"/>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7"/>
          <p:cNvPicPr preferRelativeResize="0"/>
          <p:nvPr/>
        </p:nvPicPr>
        <p:blipFill rotWithShape="1">
          <a:blip r:embed="rId5">
            <a:alphaModFix/>
          </a:blip>
          <a:srcRect/>
          <a:stretch/>
        </p:blipFill>
        <p:spPr>
          <a:xfrm>
            <a:off x="0" y="0"/>
            <a:ext cx="12194036" cy="6858000"/>
          </a:xfrm>
          <a:prstGeom prst="rect">
            <a:avLst/>
          </a:prstGeom>
          <a:noFill/>
          <a:ln>
            <a:noFill/>
          </a:ln>
        </p:spPr>
      </p:pic>
      <p:sp>
        <p:nvSpPr>
          <p:cNvPr id="11" name="Google Shape;11;p27"/>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400"/>
              <a:buFont typeface="Calibri"/>
              <a:buNone/>
              <a:defRPr sz="4400" b="1" i="0" u="none" strike="noStrike" cap="none">
                <a:solidFill>
                  <a:schemeClr val="dk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7"/>
          <p:cNvSpPr txBox="1">
            <a:spLocks noGrp="1"/>
          </p:cNvSpPr>
          <p:nvPr>
            <p:ph type="body" idx="1"/>
          </p:nvPr>
        </p:nvSpPr>
        <p:spPr>
          <a:xfrm>
            <a:off x="457200" y="1371600"/>
            <a:ext cx="11247120" cy="484632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sldNum" idx="12"/>
          </p:nvPr>
        </p:nvSpPr>
        <p:spPr>
          <a:xfrm>
            <a:off x="9144000" y="648970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7F7F7F"/>
                </a:solidFill>
                <a:latin typeface="Calibri"/>
                <a:ea typeface="Calibri"/>
                <a:cs typeface="Calibri"/>
                <a:sym typeface="Calibri"/>
              </a:defRPr>
            </a:lvl1pPr>
            <a:lvl2pPr marL="0" marR="0" lvl="1" indent="0" algn="r" rtl="0">
              <a:spcBef>
                <a:spcPts val="0"/>
              </a:spcBef>
              <a:buNone/>
              <a:defRPr sz="1600" b="0" i="0" u="none" strike="noStrike" cap="none">
                <a:solidFill>
                  <a:srgbClr val="7F7F7F"/>
                </a:solidFill>
                <a:latin typeface="Calibri"/>
                <a:ea typeface="Calibri"/>
                <a:cs typeface="Calibri"/>
                <a:sym typeface="Calibri"/>
              </a:defRPr>
            </a:lvl2pPr>
            <a:lvl3pPr marL="0" marR="0" lvl="2" indent="0" algn="r" rtl="0">
              <a:spcBef>
                <a:spcPts val="0"/>
              </a:spcBef>
              <a:buNone/>
              <a:defRPr sz="1600" b="0" i="0" u="none" strike="noStrike" cap="none">
                <a:solidFill>
                  <a:srgbClr val="7F7F7F"/>
                </a:solidFill>
                <a:latin typeface="Calibri"/>
                <a:ea typeface="Calibri"/>
                <a:cs typeface="Calibri"/>
                <a:sym typeface="Calibri"/>
              </a:defRPr>
            </a:lvl3pPr>
            <a:lvl4pPr marL="0" marR="0" lvl="3" indent="0" algn="r" rtl="0">
              <a:spcBef>
                <a:spcPts val="0"/>
              </a:spcBef>
              <a:buNone/>
              <a:defRPr sz="1600" b="0" i="0" u="none" strike="noStrike" cap="none">
                <a:solidFill>
                  <a:srgbClr val="7F7F7F"/>
                </a:solidFill>
                <a:latin typeface="Calibri"/>
                <a:ea typeface="Calibri"/>
                <a:cs typeface="Calibri"/>
                <a:sym typeface="Calibri"/>
              </a:defRPr>
            </a:lvl4pPr>
            <a:lvl5pPr marL="0" marR="0" lvl="4" indent="0" algn="r" rtl="0">
              <a:spcBef>
                <a:spcPts val="0"/>
              </a:spcBef>
              <a:buNone/>
              <a:defRPr sz="1600" b="0" i="0" u="none" strike="noStrike" cap="none">
                <a:solidFill>
                  <a:srgbClr val="7F7F7F"/>
                </a:solidFill>
                <a:latin typeface="Calibri"/>
                <a:ea typeface="Calibri"/>
                <a:cs typeface="Calibri"/>
                <a:sym typeface="Calibri"/>
              </a:defRPr>
            </a:lvl5pPr>
            <a:lvl6pPr marL="0" marR="0" lvl="5" indent="0" algn="r" rtl="0">
              <a:spcBef>
                <a:spcPts val="0"/>
              </a:spcBef>
              <a:buNone/>
              <a:defRPr sz="1600" b="0" i="0" u="none" strike="noStrike" cap="none">
                <a:solidFill>
                  <a:srgbClr val="7F7F7F"/>
                </a:solidFill>
                <a:latin typeface="Calibri"/>
                <a:ea typeface="Calibri"/>
                <a:cs typeface="Calibri"/>
                <a:sym typeface="Calibri"/>
              </a:defRPr>
            </a:lvl6pPr>
            <a:lvl7pPr marL="0" marR="0" lvl="6" indent="0" algn="r" rtl="0">
              <a:spcBef>
                <a:spcPts val="0"/>
              </a:spcBef>
              <a:buNone/>
              <a:defRPr sz="1600" b="0" i="0" u="none" strike="noStrike" cap="none">
                <a:solidFill>
                  <a:srgbClr val="7F7F7F"/>
                </a:solidFill>
                <a:latin typeface="Calibri"/>
                <a:ea typeface="Calibri"/>
                <a:cs typeface="Calibri"/>
                <a:sym typeface="Calibri"/>
              </a:defRPr>
            </a:lvl7pPr>
            <a:lvl8pPr marL="0" marR="0" lvl="7" indent="0" algn="r" rtl="0">
              <a:spcBef>
                <a:spcPts val="0"/>
              </a:spcBef>
              <a:buNone/>
              <a:defRPr sz="1600" b="0" i="0" u="none" strike="noStrike" cap="none">
                <a:solidFill>
                  <a:srgbClr val="7F7F7F"/>
                </a:solidFill>
                <a:latin typeface="Calibri"/>
                <a:ea typeface="Calibri"/>
                <a:cs typeface="Calibri"/>
                <a:sym typeface="Calibri"/>
              </a:defRPr>
            </a:lvl8pPr>
            <a:lvl9pPr marL="0" marR="0" lvl="8" indent="0" algn="r" rtl="0">
              <a:spcBef>
                <a:spcPts val="0"/>
              </a:spcBef>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26421622"/>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7"/>
          <p:cNvPicPr preferRelativeResize="0"/>
          <p:nvPr/>
        </p:nvPicPr>
        <p:blipFill rotWithShape="1">
          <a:blip r:embed="rId7">
            <a:alphaModFix/>
          </a:blip>
          <a:srcRect/>
          <a:stretch/>
        </p:blipFill>
        <p:spPr>
          <a:xfrm>
            <a:off x="0" y="0"/>
            <a:ext cx="12194036" cy="6858000"/>
          </a:xfrm>
          <a:prstGeom prst="rect">
            <a:avLst/>
          </a:prstGeom>
          <a:noFill/>
          <a:ln>
            <a:noFill/>
          </a:ln>
        </p:spPr>
      </p:pic>
      <p:sp>
        <p:nvSpPr>
          <p:cNvPr id="11" name="Google Shape;11;p27"/>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400"/>
              <a:buFont typeface="Calibri"/>
              <a:buNone/>
              <a:defRPr sz="4400" b="1" i="0" u="none" strike="noStrike" cap="none">
                <a:solidFill>
                  <a:schemeClr val="dk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7"/>
          <p:cNvSpPr txBox="1">
            <a:spLocks noGrp="1"/>
          </p:cNvSpPr>
          <p:nvPr>
            <p:ph type="body" idx="1"/>
          </p:nvPr>
        </p:nvSpPr>
        <p:spPr>
          <a:xfrm>
            <a:off x="457200" y="1371600"/>
            <a:ext cx="11247120" cy="484632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sldNum" idx="12"/>
          </p:nvPr>
        </p:nvSpPr>
        <p:spPr>
          <a:xfrm>
            <a:off x="9144000" y="648970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7F7F7F"/>
                </a:solidFill>
                <a:latin typeface="Calibri"/>
                <a:ea typeface="Calibri"/>
                <a:cs typeface="Calibri"/>
                <a:sym typeface="Calibri"/>
              </a:defRPr>
            </a:lvl1pPr>
            <a:lvl2pPr marL="0" marR="0" lvl="1" indent="0" algn="r" rtl="0">
              <a:spcBef>
                <a:spcPts val="0"/>
              </a:spcBef>
              <a:buNone/>
              <a:defRPr sz="1600" b="0" i="0" u="none" strike="noStrike" cap="none">
                <a:solidFill>
                  <a:srgbClr val="7F7F7F"/>
                </a:solidFill>
                <a:latin typeface="Calibri"/>
                <a:ea typeface="Calibri"/>
                <a:cs typeface="Calibri"/>
                <a:sym typeface="Calibri"/>
              </a:defRPr>
            </a:lvl2pPr>
            <a:lvl3pPr marL="0" marR="0" lvl="2" indent="0" algn="r" rtl="0">
              <a:spcBef>
                <a:spcPts val="0"/>
              </a:spcBef>
              <a:buNone/>
              <a:defRPr sz="1600" b="0" i="0" u="none" strike="noStrike" cap="none">
                <a:solidFill>
                  <a:srgbClr val="7F7F7F"/>
                </a:solidFill>
                <a:latin typeface="Calibri"/>
                <a:ea typeface="Calibri"/>
                <a:cs typeface="Calibri"/>
                <a:sym typeface="Calibri"/>
              </a:defRPr>
            </a:lvl3pPr>
            <a:lvl4pPr marL="0" marR="0" lvl="3" indent="0" algn="r" rtl="0">
              <a:spcBef>
                <a:spcPts val="0"/>
              </a:spcBef>
              <a:buNone/>
              <a:defRPr sz="1600" b="0" i="0" u="none" strike="noStrike" cap="none">
                <a:solidFill>
                  <a:srgbClr val="7F7F7F"/>
                </a:solidFill>
                <a:latin typeface="Calibri"/>
                <a:ea typeface="Calibri"/>
                <a:cs typeface="Calibri"/>
                <a:sym typeface="Calibri"/>
              </a:defRPr>
            </a:lvl4pPr>
            <a:lvl5pPr marL="0" marR="0" lvl="4" indent="0" algn="r" rtl="0">
              <a:spcBef>
                <a:spcPts val="0"/>
              </a:spcBef>
              <a:buNone/>
              <a:defRPr sz="1600" b="0" i="0" u="none" strike="noStrike" cap="none">
                <a:solidFill>
                  <a:srgbClr val="7F7F7F"/>
                </a:solidFill>
                <a:latin typeface="Calibri"/>
                <a:ea typeface="Calibri"/>
                <a:cs typeface="Calibri"/>
                <a:sym typeface="Calibri"/>
              </a:defRPr>
            </a:lvl5pPr>
            <a:lvl6pPr marL="0" marR="0" lvl="5" indent="0" algn="r" rtl="0">
              <a:spcBef>
                <a:spcPts val="0"/>
              </a:spcBef>
              <a:buNone/>
              <a:defRPr sz="1600" b="0" i="0" u="none" strike="noStrike" cap="none">
                <a:solidFill>
                  <a:srgbClr val="7F7F7F"/>
                </a:solidFill>
                <a:latin typeface="Calibri"/>
                <a:ea typeface="Calibri"/>
                <a:cs typeface="Calibri"/>
                <a:sym typeface="Calibri"/>
              </a:defRPr>
            </a:lvl6pPr>
            <a:lvl7pPr marL="0" marR="0" lvl="6" indent="0" algn="r" rtl="0">
              <a:spcBef>
                <a:spcPts val="0"/>
              </a:spcBef>
              <a:buNone/>
              <a:defRPr sz="1600" b="0" i="0" u="none" strike="noStrike" cap="none">
                <a:solidFill>
                  <a:srgbClr val="7F7F7F"/>
                </a:solidFill>
                <a:latin typeface="Calibri"/>
                <a:ea typeface="Calibri"/>
                <a:cs typeface="Calibri"/>
                <a:sym typeface="Calibri"/>
              </a:defRPr>
            </a:lvl7pPr>
            <a:lvl8pPr marL="0" marR="0" lvl="7" indent="0" algn="r" rtl="0">
              <a:spcBef>
                <a:spcPts val="0"/>
              </a:spcBef>
              <a:buNone/>
              <a:defRPr sz="1600" b="0" i="0" u="none" strike="noStrike" cap="none">
                <a:solidFill>
                  <a:srgbClr val="7F7F7F"/>
                </a:solidFill>
                <a:latin typeface="Calibri"/>
                <a:ea typeface="Calibri"/>
                <a:cs typeface="Calibri"/>
                <a:sym typeface="Calibri"/>
              </a:defRPr>
            </a:lvl8pPr>
            <a:lvl9pPr marL="0" marR="0" lvl="8" indent="0" algn="r" rtl="0">
              <a:spcBef>
                <a:spcPts val="0"/>
              </a:spcBef>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87993067"/>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5.xml"/><Relationship Id="rId4" Type="http://schemas.openxmlformats.org/officeDocument/2006/relationships/image" Target="../media/image39.gif"/></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64.jpeg"/><Relationship Id="rId5" Type="http://schemas.openxmlformats.org/officeDocument/2006/relationships/image" Target="../media/image63.jfif"/><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geodesy.noaa.gov/CORS/" TargetMode="Externa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arcgis.com/apps/webappviewer/index.html?id=190385f9aadb4cf1b0dd8759893032db&amp;extent=-30657930.8234%2C-3999003.0107%2C3507586.3314%2C12379311.914%2C102100&amp;showLayers=17bf0a87f3a-layer-16%3B17bf0a87f38-layer-14%3B17bf0a87f36-layer-13" TargetMode="Externa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rfa.sc.gov/programs-services/geodetic/rtnstatus" TargetMode="Externa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noaa.maps.arcgis.com/apps/webappviewer/index.html?id=190385f9aadb4cf1b0dd8759893032db" TargetMode="Externa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geodesy.noaa.gov/datasheets/passive-marks/index.html?PID=EC2953" TargetMode="Externa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s://geodesy.noaa.gov/cgi-bin/sf_archive.prl" TargetMode="External"/><Relationship Id="rId7" Type="http://schemas.openxmlformats.org/officeDocument/2006/relationships/image" Target="../media/image83.png"/><Relationship Id="rId2" Type="http://schemas.openxmlformats.org/officeDocument/2006/relationships/hyperlink" Target="https://geodesy.noaa.gov/pub/DS_ARCHIVE/DataSheets/" TargetMode="Externa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hyperlink" Target="https://www.ngs.noaa.gov/datums/harn.shtml" TargetMode="Externa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hyperlink" Target="https://vdatum.noaa.gov/" TargetMode="External"/><Relationship Id="rId3" Type="http://schemas.openxmlformats.org/officeDocument/2006/relationships/hyperlink" Target="https://geodesy.noaa.gov/NCAT/" TargetMode="External"/><Relationship Id="rId7"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hyperlink" Target="https://alpha.ngs.noaa.gov/NCA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hyperlink" Target="http://ninjaworldamouthfulofmanythings.blogspot.com/2012/01/big-deals-and-great-discounts.html"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101.png"/><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6.xml"/><Relationship Id="rId4" Type="http://schemas.openxmlformats.org/officeDocument/2006/relationships/image" Target="../media/image104.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05.png"/><Relationship Id="rId1" Type="http://schemas.openxmlformats.org/officeDocument/2006/relationships/slideLayout" Target="../slideLayouts/slideLayout5.xml"/><Relationship Id="rId5" Type="http://schemas.openxmlformats.org/officeDocument/2006/relationships/image" Target="../media/image106.png"/><Relationship Id="rId4" Type="http://schemas.openxmlformats.org/officeDocument/2006/relationships/hyperlink" Target="http://ninjaworldamouthfulofmanythings.blogspot.com/2012/01/big-deals-and-great-discounts.html"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33.jpg"/><Relationship Id="rId3" Type="http://schemas.openxmlformats.org/officeDocument/2006/relationships/image" Target="../media/image24.jpg"/><Relationship Id="rId7" Type="http://schemas.openxmlformats.org/officeDocument/2006/relationships/image" Target="../media/image27.jpg"/><Relationship Id="rId12" Type="http://schemas.openxmlformats.org/officeDocument/2006/relationships/image" Target="../media/image32.jpg"/><Relationship Id="rId2" Type="http://schemas.openxmlformats.org/officeDocument/2006/relationships/notesSlide" Target="../notesSlides/notesSlide7.xml"/><Relationship Id="rId16"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hyperlink" Target="http://business.timesonline.co.uk/tol/business/industry_sectors/natural_resources/article3037384.ece" TargetMode="External"/><Relationship Id="rId11" Type="http://schemas.openxmlformats.org/officeDocument/2006/relationships/image" Target="../media/image31.png"/><Relationship Id="rId5" Type="http://schemas.openxmlformats.org/officeDocument/2006/relationships/image" Target="../media/image26.png"/><Relationship Id="rId15" Type="http://schemas.openxmlformats.org/officeDocument/2006/relationships/image" Target="../media/image35.jpg"/><Relationship Id="rId10" Type="http://schemas.openxmlformats.org/officeDocument/2006/relationships/image" Target="../media/image30.jpg"/><Relationship Id="rId4" Type="http://schemas.openxmlformats.org/officeDocument/2006/relationships/image" Target="../media/image25.jpg"/><Relationship Id="rId9" Type="http://schemas.openxmlformats.org/officeDocument/2006/relationships/image" Target="../media/image29.jpg"/><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Google Shape;38;p1"/>
          <p:cNvSpPr txBox="1">
            <a:spLocks noGrp="1"/>
          </p:cNvSpPr>
          <p:nvPr>
            <p:ph type="ctrTitle"/>
          </p:nvPr>
        </p:nvSpPr>
        <p:spPr>
          <a:xfrm>
            <a:off x="19049" y="2379148"/>
            <a:ext cx="12153902" cy="2086685"/>
          </a:xfrm>
          <a:prstGeom prst="rect">
            <a:avLst/>
          </a:prstGeom>
          <a:noFill/>
          <a:ln>
            <a:noFill/>
          </a:ln>
        </p:spPr>
        <p:txBody>
          <a:bodyPr spcFirstLastPara="1" wrap="square" lIns="91425" tIns="45700" rIns="91425" bIns="45700" anchor="b" anchorCtr="0">
            <a:spAutoFit/>
          </a:bodyPr>
          <a:lstStyle/>
          <a:p>
            <a:pPr marL="0" lvl="0" indent="0" algn="ctr" rtl="0">
              <a:lnSpc>
                <a:spcPct val="90000"/>
              </a:lnSpc>
              <a:spcBef>
                <a:spcPts val="0"/>
              </a:spcBef>
              <a:spcAft>
                <a:spcPts val="0"/>
              </a:spcAft>
              <a:buClr>
                <a:schemeClr val="dk2"/>
              </a:buClr>
              <a:buSzPts val="8000"/>
              <a:buFont typeface="Calibri"/>
              <a:buNone/>
            </a:pPr>
            <a:r>
              <a:rPr lang="en-US" sz="7200" dirty="0"/>
              <a:t>The State Plane Coordinate System of 2022 </a:t>
            </a:r>
            <a:endParaRPr sz="7200" i="1" dirty="0"/>
          </a:p>
        </p:txBody>
      </p:sp>
      <p:sp>
        <p:nvSpPr>
          <p:cNvPr id="39" name="Google Shape;39;p1"/>
          <p:cNvSpPr txBox="1">
            <a:spLocks noGrp="1"/>
          </p:cNvSpPr>
          <p:nvPr>
            <p:ph type="subTitle" idx="1"/>
          </p:nvPr>
        </p:nvSpPr>
        <p:spPr>
          <a:xfrm>
            <a:off x="19049" y="4340427"/>
            <a:ext cx="12153902" cy="1089489"/>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dk1"/>
              </a:buClr>
              <a:buSzPts val="3600"/>
              <a:buNone/>
            </a:pPr>
            <a:r>
              <a:rPr lang="en-US" sz="3600" b="1" i="1" u="sng" dirty="0"/>
              <a:t>South Carolina Coordinate System</a:t>
            </a:r>
          </a:p>
          <a:p>
            <a:pPr marL="0" lvl="0" indent="0" algn="ctr" rtl="0">
              <a:lnSpc>
                <a:spcPct val="90000"/>
              </a:lnSpc>
              <a:spcBef>
                <a:spcPts val="0"/>
              </a:spcBef>
              <a:spcAft>
                <a:spcPts val="0"/>
              </a:spcAft>
              <a:buClr>
                <a:schemeClr val="dk1"/>
              </a:buClr>
              <a:buSzPts val="3600"/>
              <a:buNone/>
            </a:pPr>
            <a:r>
              <a:rPr lang="en-US" sz="3600" b="1" i="1" dirty="0"/>
              <a:t>NATRF2022 State Projection </a:t>
            </a:r>
            <a:endParaRPr sz="3600" b="1" dirty="0"/>
          </a:p>
        </p:txBody>
      </p:sp>
      <p:sp>
        <p:nvSpPr>
          <p:cNvPr id="40" name="Google Shape;40;p1"/>
          <p:cNvSpPr txBox="1"/>
          <p:nvPr/>
        </p:nvSpPr>
        <p:spPr>
          <a:xfrm>
            <a:off x="8390374" y="5772447"/>
            <a:ext cx="3782577" cy="636031"/>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2000"/>
              <a:buFont typeface="Arial"/>
              <a:buNone/>
            </a:pPr>
            <a:r>
              <a:rPr lang="en-US" sz="2000" b="1" i="0" u="none" strike="noStrike" cap="none" dirty="0">
                <a:solidFill>
                  <a:srgbClr val="000000"/>
                </a:solidFill>
                <a:latin typeface="Calibri"/>
                <a:ea typeface="Calibri"/>
                <a:cs typeface="Calibri"/>
                <a:sym typeface="Calibri"/>
              </a:rPr>
              <a:t>Charlie Geoghegan</a:t>
            </a:r>
            <a:endParaRPr dirty="0"/>
          </a:p>
          <a:p>
            <a:pPr marL="0" marR="0" lvl="0" indent="0" algn="l" rtl="0">
              <a:lnSpc>
                <a:spcPct val="80000"/>
              </a:lnSpc>
              <a:spcBef>
                <a:spcPts val="400"/>
              </a:spcBef>
              <a:spcAft>
                <a:spcPts val="0"/>
              </a:spcAft>
              <a:buClr>
                <a:srgbClr val="000000"/>
              </a:buClr>
              <a:buSzPts val="2000"/>
              <a:buFont typeface="Arial"/>
              <a:buNone/>
            </a:pPr>
            <a:r>
              <a:rPr lang="en-US" sz="2000" b="0" i="0" u="none" strike="noStrike" cap="none" dirty="0">
                <a:solidFill>
                  <a:srgbClr val="000000"/>
                </a:solidFill>
                <a:latin typeface="Calibri"/>
                <a:ea typeface="Calibri"/>
                <a:cs typeface="Calibri"/>
                <a:sym typeface="Calibri"/>
              </a:rPr>
              <a:t>NGS Mid-Atlantic Regional Advisor</a:t>
            </a:r>
            <a:endParaRPr sz="2000" b="0" i="0" u="none" strike="noStrike" cap="none" dirty="0">
              <a:solidFill>
                <a:srgbClr val="000000"/>
              </a:solidFill>
              <a:latin typeface="Calibri"/>
              <a:ea typeface="Calibri"/>
              <a:cs typeface="Calibri"/>
              <a:sym typeface="Calibri"/>
            </a:endParaRPr>
          </a:p>
        </p:txBody>
      </p:sp>
      <p:sp>
        <p:nvSpPr>
          <p:cNvPr id="41" name="Google Shape;41;p1"/>
          <p:cNvSpPr txBox="1"/>
          <p:nvPr/>
        </p:nvSpPr>
        <p:spPr>
          <a:xfrm>
            <a:off x="165619" y="5802747"/>
            <a:ext cx="5622231" cy="636031"/>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2000"/>
              <a:buFont typeface="Arial"/>
              <a:buNone/>
            </a:pPr>
            <a:r>
              <a:rPr lang="en-US" sz="2000" b="1" i="0" u="none" strike="noStrike" cap="none" dirty="0">
                <a:solidFill>
                  <a:srgbClr val="000000"/>
                </a:solidFill>
                <a:latin typeface="Calibri"/>
                <a:ea typeface="Calibri"/>
                <a:cs typeface="Calibri"/>
                <a:sym typeface="Calibri"/>
              </a:rPr>
              <a:t>2025 SCSPLS Convention and Technical Conference </a:t>
            </a:r>
            <a:endParaRPr dirty="0"/>
          </a:p>
          <a:p>
            <a:pPr marL="0" marR="0" lvl="0" indent="0" algn="l" rtl="0">
              <a:lnSpc>
                <a:spcPct val="80000"/>
              </a:lnSpc>
              <a:spcBef>
                <a:spcPts val="400"/>
              </a:spcBef>
              <a:spcAft>
                <a:spcPts val="0"/>
              </a:spcAft>
              <a:buClr>
                <a:srgbClr val="000000"/>
              </a:buClr>
              <a:buSzPts val="2000"/>
              <a:buFont typeface="Arial"/>
              <a:buNone/>
            </a:pPr>
            <a:r>
              <a:rPr lang="en-US" sz="2000" dirty="0">
                <a:latin typeface="Calibri"/>
                <a:ea typeface="Calibri"/>
                <a:cs typeface="Calibri"/>
                <a:sym typeface="Calibri"/>
              </a:rPr>
              <a:t>February 28</a:t>
            </a:r>
            <a:r>
              <a:rPr lang="en-US" sz="2000" b="0" i="0" u="none" strike="noStrike" cap="none" dirty="0">
                <a:solidFill>
                  <a:srgbClr val="000000"/>
                </a:solidFill>
                <a:latin typeface="Calibri"/>
                <a:ea typeface="Calibri"/>
                <a:cs typeface="Calibri"/>
                <a:sym typeface="Calibri"/>
              </a:rPr>
              <a:t>, 2025</a:t>
            </a:r>
            <a:endParaRPr sz="2000" b="0" i="0" u="none" strike="noStrike" cap="none" dirty="0">
              <a:solidFill>
                <a:srgbClr val="000000"/>
              </a:solidFill>
              <a:latin typeface="Calibri"/>
              <a:ea typeface="Calibri"/>
              <a:cs typeface="Calibri"/>
              <a:sym typeface="Calibri"/>
            </a:endParaRPr>
          </a:p>
        </p:txBody>
      </p:sp>
      <p:pic>
        <p:nvPicPr>
          <p:cNvPr id="14" name="Picture 13">
            <a:extLst>
              <a:ext uri="{FF2B5EF4-FFF2-40B4-BE49-F238E27FC236}">
                <a16:creationId xmlns:a16="http://schemas.microsoft.com/office/drawing/2014/main" id="{B035B2F2-2659-4079-A6BB-5E94C068ABB3}"/>
              </a:ext>
            </a:extLst>
          </p:cNvPr>
          <p:cNvPicPr>
            <a:picLocks noChangeAspect="1"/>
          </p:cNvPicPr>
          <p:nvPr/>
        </p:nvPicPr>
        <p:blipFill>
          <a:blip r:embed="rId3"/>
          <a:stretch>
            <a:fillRect/>
          </a:stretch>
        </p:blipFill>
        <p:spPr>
          <a:xfrm>
            <a:off x="10576395" y="1205032"/>
            <a:ext cx="1421338" cy="14171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942B19B-B2AD-46F9-A2F4-6DAE829DACC9}"/>
              </a:ext>
            </a:extLst>
          </p:cNvPr>
          <p:cNvSpPr txBox="1"/>
          <p:nvPr/>
        </p:nvSpPr>
        <p:spPr>
          <a:xfrm>
            <a:off x="230662" y="3479793"/>
            <a:ext cx="11330557" cy="2492990"/>
          </a:xfrm>
          <a:prstGeom prst="rect">
            <a:avLst/>
          </a:prstGeom>
          <a:noFill/>
        </p:spPr>
        <p:txBody>
          <a:bodyPr wrap="square" rtlCol="0">
            <a:spAutoFit/>
          </a:bodyPr>
          <a:lstStyle/>
          <a:p>
            <a:pPr defTabSz="304823" eaLnBrk="0" fontAlgn="base" hangingPunct="0">
              <a:spcBef>
                <a:spcPts val="800"/>
              </a:spcBef>
              <a:spcAft>
                <a:spcPct val="0"/>
              </a:spcAft>
              <a:tabLst>
                <a:tab pos="0" algn="l"/>
              </a:tabLst>
            </a:pPr>
            <a:r>
              <a:rPr lang="en-US" altLang="zh-CN" sz="3200" b="1" dirty="0">
                <a:solidFill>
                  <a:prstClr val="black"/>
                </a:solidFill>
                <a:latin typeface="Cambria" panose="02040503050406030204" pitchFamily="18" charset="0"/>
                <a:ea typeface="Cambria" panose="02040503050406030204" pitchFamily="18" charset="0"/>
                <a:cs typeface="Open Sans" panose="020B0606030504020204" pitchFamily="34" charset="0"/>
                <a:sym typeface="Open Sans"/>
              </a:rPr>
              <a:t>access</a:t>
            </a:r>
            <a:r>
              <a:rPr lang="en-US" altLang="zh-CN" sz="3200" dirty="0">
                <a:solidFill>
                  <a:prstClr val="black"/>
                </a:solidFill>
                <a:latin typeface="Cambria" panose="02040503050406030204" pitchFamily="18" charset="0"/>
                <a:ea typeface="Cambria" panose="02040503050406030204" pitchFamily="18" charset="0"/>
                <a:cs typeface="Open Sans" panose="020B0606030504020204" pitchFamily="34" charset="0"/>
                <a:sym typeface="Open Sans"/>
              </a:rPr>
              <a:t>… ? </a:t>
            </a:r>
            <a:r>
              <a:rPr lang="en-US" altLang="zh-CN" sz="3200" dirty="0">
                <a:solidFill>
                  <a:prstClr val="black"/>
                </a:solidFill>
                <a:latin typeface="Cambria" panose="02040503050406030204" pitchFamily="18" charset="0"/>
                <a:ea typeface="Cambria" panose="02040503050406030204" pitchFamily="18" charset="0"/>
                <a:cs typeface="Open Sans" panose="020B0606030504020204" pitchFamily="34" charset="0"/>
                <a:sym typeface="Wingdings" panose="05000000000000000000" pitchFamily="2" charset="2"/>
              </a:rPr>
              <a:t>= traditionally  marks/disks/landmarks</a:t>
            </a:r>
          </a:p>
          <a:p>
            <a:pPr defTabSz="304823" eaLnBrk="0" fontAlgn="base" hangingPunct="0">
              <a:spcBef>
                <a:spcPts val="800"/>
              </a:spcBef>
              <a:spcAft>
                <a:spcPct val="0"/>
              </a:spcAft>
              <a:tabLst>
                <a:tab pos="0" algn="l"/>
                <a:tab pos="1756789" algn="l"/>
              </a:tabLst>
            </a:pPr>
            <a:r>
              <a:rPr lang="en-US" altLang="zh-CN" sz="3200" dirty="0">
                <a:solidFill>
                  <a:prstClr val="black"/>
                </a:solidFill>
                <a:latin typeface="Cambria" panose="02040503050406030204" pitchFamily="18" charset="0"/>
                <a:ea typeface="Cambria" panose="02040503050406030204" pitchFamily="18" charset="0"/>
                <a:cs typeface="Open Sans" panose="020B0606030504020204" pitchFamily="34" charset="0"/>
                <a:sym typeface="Wingdings" panose="05000000000000000000" pitchFamily="2" charset="2"/>
              </a:rPr>
              <a:t>		 = modern and future  </a:t>
            </a:r>
            <a:r>
              <a:rPr lang="en-US" altLang="zh-CN" sz="3200" b="1" dirty="0">
                <a:solidFill>
                  <a:prstClr val="black"/>
                </a:solidFill>
                <a:latin typeface="Cambria" panose="02040503050406030204" pitchFamily="18" charset="0"/>
                <a:ea typeface="Cambria" panose="02040503050406030204" pitchFamily="18" charset="0"/>
                <a:cs typeface="Open Sans" panose="020B0606030504020204" pitchFamily="34" charset="0"/>
                <a:sym typeface="Wingdings" panose="05000000000000000000" pitchFamily="2" charset="2"/>
              </a:rPr>
              <a:t>NOAA CORS Network (NCN)</a:t>
            </a:r>
          </a:p>
          <a:p>
            <a:pPr defTabSz="304823" eaLnBrk="0" fontAlgn="base" hangingPunct="0">
              <a:spcBef>
                <a:spcPts val="800"/>
              </a:spcBef>
              <a:spcAft>
                <a:spcPct val="0"/>
              </a:spcAft>
              <a:tabLst>
                <a:tab pos="0" algn="l"/>
                <a:tab pos="1756789" algn="l"/>
              </a:tabLst>
            </a:pPr>
            <a:endParaRPr lang="en-US" altLang="zh-CN" sz="3200" b="1" i="1" dirty="0">
              <a:solidFill>
                <a:prstClr val="black"/>
              </a:solidFill>
              <a:latin typeface="Cambria" panose="02040503050406030204" pitchFamily="18" charset="0"/>
              <a:ea typeface="Cambria" panose="02040503050406030204" pitchFamily="18" charset="0"/>
              <a:cs typeface="Open Sans" panose="020B0606030504020204" pitchFamily="34" charset="0"/>
              <a:sym typeface="Wingdings" panose="05000000000000000000" pitchFamily="2" charset="2"/>
            </a:endParaRPr>
          </a:p>
          <a:p>
            <a:pPr defTabSz="304823" eaLnBrk="0" fontAlgn="base" hangingPunct="0">
              <a:spcBef>
                <a:spcPts val="800"/>
              </a:spcBef>
              <a:spcAft>
                <a:spcPct val="0"/>
              </a:spcAft>
              <a:tabLst>
                <a:tab pos="0" algn="l"/>
                <a:tab pos="1756789" algn="l"/>
              </a:tabLst>
            </a:pPr>
            <a:r>
              <a:rPr lang="en-US" altLang="zh-CN" sz="3200" b="1" i="1" dirty="0">
                <a:solidFill>
                  <a:prstClr val="black"/>
                </a:solidFill>
                <a:latin typeface="Cambria" panose="02040503050406030204" pitchFamily="18" charset="0"/>
                <a:ea typeface="Cambria" panose="02040503050406030204" pitchFamily="18" charset="0"/>
                <a:cs typeface="Open Sans" panose="020B0606030504020204" pitchFamily="34" charset="0"/>
                <a:sym typeface="Wingdings" panose="05000000000000000000" pitchFamily="2" charset="2"/>
              </a:rPr>
              <a:t>More on tools and access later…</a:t>
            </a:r>
            <a:endParaRPr lang="en-US" altLang="zh-CN" sz="3200" i="1" dirty="0">
              <a:solidFill>
                <a:prstClr val="black"/>
              </a:solidFill>
              <a:latin typeface="Cambria" panose="02040503050406030204" pitchFamily="18" charset="0"/>
              <a:ea typeface="Cambria" panose="02040503050406030204" pitchFamily="18" charset="0"/>
              <a:cs typeface="Open Sans" panose="020B0606030504020204" pitchFamily="34" charset="0"/>
              <a:sym typeface="Wingdings" panose="05000000000000000000" pitchFamily="2" charset="2"/>
            </a:endParaRPr>
          </a:p>
          <a:p>
            <a:endParaRPr lang="en-US" sz="800" dirty="0">
              <a:latin typeface="Cambria" panose="02040503050406030204" pitchFamily="18" charset="0"/>
              <a:ea typeface="Cambria" panose="02040503050406030204" pitchFamily="18" charset="0"/>
            </a:endParaRPr>
          </a:p>
        </p:txBody>
      </p:sp>
      <p:sp>
        <p:nvSpPr>
          <p:cNvPr id="11" name="text">
            <a:extLst>
              <a:ext uri="{FF2B5EF4-FFF2-40B4-BE49-F238E27FC236}">
                <a16:creationId xmlns:a16="http://schemas.microsoft.com/office/drawing/2014/main" id="{262BD7AC-8C6A-4B9C-8AB1-C8BF72B21BDA}"/>
              </a:ext>
            </a:extLst>
          </p:cNvPr>
          <p:cNvSpPr>
            <a:spLocks noGrp="1"/>
          </p:cNvSpPr>
          <p:nvPr>
            <p:ph idx="1"/>
          </p:nvPr>
        </p:nvSpPr>
        <p:spPr>
          <a:xfrm>
            <a:off x="0" y="1282172"/>
            <a:ext cx="12192000" cy="1960569"/>
          </a:xfrm>
        </p:spPr>
        <p:txBody>
          <a:bodyPr>
            <a:normAutofit/>
          </a:bodyPr>
          <a:lstStyle/>
          <a:p>
            <a:pPr marL="0" indent="0" algn="ctr">
              <a:buNone/>
            </a:pPr>
            <a:r>
              <a:rPr lang="en-US" altLang="zh-CN" sz="3200" dirty="0">
                <a:cs typeface="Open Sans" panose="020B0606030504020204" pitchFamily="34" charset="0"/>
              </a:rPr>
              <a:t>To define, maintain and provide </a:t>
            </a:r>
            <a:r>
              <a:rPr lang="en-US" altLang="zh-CN" sz="3200" b="1" i="1" u="sng" dirty="0">
                <a:cs typeface="Open Sans" panose="020B0606030504020204" pitchFamily="34" charset="0"/>
              </a:rPr>
              <a:t>access</a:t>
            </a:r>
            <a:r>
              <a:rPr lang="en-US" altLang="zh-CN" sz="3200" dirty="0">
                <a:cs typeface="Open Sans" panose="020B0606030504020204" pitchFamily="34" charset="0"/>
              </a:rPr>
              <a:t> to the</a:t>
            </a:r>
          </a:p>
          <a:p>
            <a:pPr marL="0" indent="0" algn="ctr">
              <a:buNone/>
            </a:pPr>
            <a:r>
              <a:rPr lang="en-US" altLang="zh-CN" sz="4933" b="1" dirty="0">
                <a:solidFill>
                  <a:srgbClr val="C00000"/>
                </a:solidFill>
                <a:cs typeface="Open Sans" panose="020B0606030504020204" pitchFamily="34" charset="0"/>
              </a:rPr>
              <a:t>National Spatial Reference System (NSRS)</a:t>
            </a:r>
          </a:p>
        </p:txBody>
      </p:sp>
      <p:sp>
        <p:nvSpPr>
          <p:cNvPr id="10" name="Title 9">
            <a:extLst>
              <a:ext uri="{FF2B5EF4-FFF2-40B4-BE49-F238E27FC236}">
                <a16:creationId xmlns:a16="http://schemas.microsoft.com/office/drawing/2014/main" id="{8F4C358B-9CB7-4B74-8BE3-5AA2797E2788}"/>
              </a:ext>
            </a:extLst>
          </p:cNvPr>
          <p:cNvSpPr>
            <a:spLocks noGrp="1"/>
          </p:cNvSpPr>
          <p:nvPr>
            <p:ph type="title"/>
          </p:nvPr>
        </p:nvSpPr>
        <p:spPr/>
        <p:txBody>
          <a:bodyPr/>
          <a:lstStyle/>
          <a:p>
            <a:pPr algn="ctr"/>
            <a:r>
              <a:rPr lang="en-US" b="1" dirty="0"/>
              <a:t>NGS Mission</a:t>
            </a:r>
          </a:p>
        </p:txBody>
      </p:sp>
      <p:sp>
        <p:nvSpPr>
          <p:cNvPr id="6" name="Slide Number Placeholder 5">
            <a:extLst>
              <a:ext uri="{FF2B5EF4-FFF2-40B4-BE49-F238E27FC236}">
                <a16:creationId xmlns:a16="http://schemas.microsoft.com/office/drawing/2014/main" id="{C3A63222-D278-4FE3-9C58-4DBF41A8FADD}"/>
              </a:ext>
            </a:extLst>
          </p:cNvPr>
          <p:cNvSpPr>
            <a:spLocks noGrp="1"/>
          </p:cNvSpPr>
          <p:nvPr>
            <p:ph type="sldNum" sz="quarter" idx="12"/>
          </p:nvPr>
        </p:nvSpPr>
        <p:spPr/>
        <p:txBody>
          <a:bodyPr/>
          <a:lstStyle/>
          <a:p>
            <a:fld id="{D3D538F9-49A3-B84F-B36B-A7030CDE5D5B}" type="slidenum">
              <a:rPr lang="en-US" smtClean="0"/>
              <a:t>10</a:t>
            </a:fld>
            <a:endParaRPr lang="en-US"/>
          </a:p>
        </p:txBody>
      </p:sp>
      <p:sp>
        <p:nvSpPr>
          <p:cNvPr id="2" name="Date Placeholder 1">
            <a:extLst>
              <a:ext uri="{FF2B5EF4-FFF2-40B4-BE49-F238E27FC236}">
                <a16:creationId xmlns:a16="http://schemas.microsoft.com/office/drawing/2014/main" id="{4CEBDD33-A288-4C9C-820B-9476776397D0}"/>
              </a:ext>
            </a:extLst>
          </p:cNvPr>
          <p:cNvSpPr>
            <a:spLocks noGrp="1"/>
          </p:cNvSpPr>
          <p:nvPr>
            <p:ph type="dt" sz="half" idx="10"/>
          </p:nvPr>
        </p:nvSpPr>
        <p:spPr/>
        <p:txBody>
          <a:bodyPr/>
          <a:lstStyle/>
          <a:p>
            <a:r>
              <a:rPr lang="en-US"/>
              <a:t>February 28, 2025</a:t>
            </a:r>
            <a:endParaRPr lang="en-US" dirty="0"/>
          </a:p>
        </p:txBody>
      </p:sp>
      <p:sp>
        <p:nvSpPr>
          <p:cNvPr id="3" name="Footer Placeholder 2">
            <a:extLst>
              <a:ext uri="{FF2B5EF4-FFF2-40B4-BE49-F238E27FC236}">
                <a16:creationId xmlns:a16="http://schemas.microsoft.com/office/drawing/2014/main" id="{CBED441B-E571-49FB-AE8A-940201C0F242}"/>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253061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1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left)">
                                      <p:cBhvr>
                                        <p:cTn id="12" dur="10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wipe(left)">
                                      <p:cBhvr>
                                        <p:cTn id="17" dur="10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55D150-D511-4B99-8A44-F89B2592F343}"/>
              </a:ext>
            </a:extLst>
          </p:cNvPr>
          <p:cNvSpPr>
            <a:spLocks noGrp="1"/>
          </p:cNvSpPr>
          <p:nvPr>
            <p:ph type="title"/>
          </p:nvPr>
        </p:nvSpPr>
        <p:spPr/>
        <p:txBody>
          <a:bodyPr/>
          <a:lstStyle/>
          <a:p>
            <a:r>
              <a:rPr lang="en-US" dirty="0"/>
              <a:t>Plane Coordinate Projections</a:t>
            </a:r>
          </a:p>
        </p:txBody>
      </p:sp>
      <p:sp>
        <p:nvSpPr>
          <p:cNvPr id="4" name="Content Placeholder 3">
            <a:extLst>
              <a:ext uri="{FF2B5EF4-FFF2-40B4-BE49-F238E27FC236}">
                <a16:creationId xmlns:a16="http://schemas.microsoft.com/office/drawing/2014/main" id="{C9B0B10F-B4BD-48BE-99C7-944986D32BD6}"/>
              </a:ext>
            </a:extLst>
          </p:cNvPr>
          <p:cNvSpPr>
            <a:spLocks noGrp="1"/>
          </p:cNvSpPr>
          <p:nvPr>
            <p:ph idx="1"/>
          </p:nvPr>
        </p:nvSpPr>
        <p:spPr/>
        <p:txBody>
          <a:bodyPr/>
          <a:lstStyle/>
          <a:p>
            <a:r>
              <a:rPr lang="en-US" b="1" dirty="0"/>
              <a:t>A map projection is a method by which we translate a sphere or globe into a two-dimensional representation.</a:t>
            </a:r>
          </a:p>
          <a:p>
            <a:r>
              <a:rPr lang="en-US" dirty="0"/>
              <a:t>The term “map projection” comes from the concept of projecting a light source through the earth’s surface onto a two-dimensional surface (a map).</a:t>
            </a:r>
          </a:p>
        </p:txBody>
      </p:sp>
      <p:pic>
        <p:nvPicPr>
          <p:cNvPr id="6" name="Picture 5">
            <a:extLst>
              <a:ext uri="{FF2B5EF4-FFF2-40B4-BE49-F238E27FC236}">
                <a16:creationId xmlns:a16="http://schemas.microsoft.com/office/drawing/2014/main" id="{A638E8C7-7B1D-4502-83BE-4C08F79485D6}"/>
              </a:ext>
            </a:extLst>
          </p:cNvPr>
          <p:cNvPicPr>
            <a:picLocks noChangeAspect="1"/>
          </p:cNvPicPr>
          <p:nvPr/>
        </p:nvPicPr>
        <p:blipFill>
          <a:blip r:embed="rId2"/>
          <a:stretch>
            <a:fillRect/>
          </a:stretch>
        </p:blipFill>
        <p:spPr>
          <a:xfrm>
            <a:off x="7434628" y="3892286"/>
            <a:ext cx="4708282" cy="2462794"/>
          </a:xfrm>
          <a:prstGeom prst="rect">
            <a:avLst/>
          </a:prstGeom>
        </p:spPr>
      </p:pic>
      <p:pic>
        <p:nvPicPr>
          <p:cNvPr id="8" name="Picture 7">
            <a:extLst>
              <a:ext uri="{FF2B5EF4-FFF2-40B4-BE49-F238E27FC236}">
                <a16:creationId xmlns:a16="http://schemas.microsoft.com/office/drawing/2014/main" id="{02974317-381E-492B-B999-2C4D75CB2E30}"/>
              </a:ext>
            </a:extLst>
          </p:cNvPr>
          <p:cNvPicPr>
            <a:picLocks noChangeAspect="1"/>
          </p:cNvPicPr>
          <p:nvPr/>
        </p:nvPicPr>
        <p:blipFill>
          <a:blip r:embed="rId3"/>
          <a:stretch>
            <a:fillRect/>
          </a:stretch>
        </p:blipFill>
        <p:spPr>
          <a:xfrm>
            <a:off x="487680" y="3461570"/>
            <a:ext cx="3533775" cy="3324225"/>
          </a:xfrm>
          <a:prstGeom prst="rect">
            <a:avLst/>
          </a:prstGeom>
        </p:spPr>
      </p:pic>
      <p:pic>
        <p:nvPicPr>
          <p:cNvPr id="10" name="Picture 9">
            <a:extLst>
              <a:ext uri="{FF2B5EF4-FFF2-40B4-BE49-F238E27FC236}">
                <a16:creationId xmlns:a16="http://schemas.microsoft.com/office/drawing/2014/main" id="{D021780A-F794-42EC-B6C8-50A545C6ECFB}"/>
              </a:ext>
            </a:extLst>
          </p:cNvPr>
          <p:cNvPicPr>
            <a:picLocks noChangeAspect="1"/>
          </p:cNvPicPr>
          <p:nvPr/>
        </p:nvPicPr>
        <p:blipFill>
          <a:blip r:embed="rId4"/>
          <a:stretch>
            <a:fillRect/>
          </a:stretch>
        </p:blipFill>
        <p:spPr>
          <a:xfrm>
            <a:off x="4405993" y="3667334"/>
            <a:ext cx="2857500" cy="2457450"/>
          </a:xfrm>
          <a:prstGeom prst="rect">
            <a:avLst/>
          </a:prstGeom>
        </p:spPr>
      </p:pic>
      <p:sp>
        <p:nvSpPr>
          <p:cNvPr id="5" name="Slide Number Placeholder 4">
            <a:extLst>
              <a:ext uri="{FF2B5EF4-FFF2-40B4-BE49-F238E27FC236}">
                <a16:creationId xmlns:a16="http://schemas.microsoft.com/office/drawing/2014/main" id="{8186CD4E-D509-4BD3-B2F1-EC8DD8803F0C}"/>
              </a:ext>
            </a:extLst>
          </p:cNvPr>
          <p:cNvSpPr>
            <a:spLocks noGrp="1"/>
          </p:cNvSpPr>
          <p:nvPr>
            <p:ph type="sldNum" sz="quarter" idx="12"/>
          </p:nvPr>
        </p:nvSpPr>
        <p:spPr/>
        <p:txBody>
          <a:bodyPr/>
          <a:lstStyle/>
          <a:p>
            <a:fld id="{FCA8DAF9-CFC1-344C-89B7-DCB2EBBDC673}" type="slidenum">
              <a:rPr lang="en-US" smtClean="0"/>
              <a:pPr/>
              <a:t>11</a:t>
            </a:fld>
            <a:endParaRPr lang="en-US" dirty="0"/>
          </a:p>
        </p:txBody>
      </p:sp>
    </p:spTree>
    <p:extLst>
      <p:ext uri="{BB962C8B-B14F-4D97-AF65-F5344CB8AC3E}">
        <p14:creationId xmlns:p14="http://schemas.microsoft.com/office/powerpoint/2010/main" val="343995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C0C25A-166D-4C61-BAAC-7EBDED3AD57B}"/>
              </a:ext>
            </a:extLst>
          </p:cNvPr>
          <p:cNvSpPr>
            <a:spLocks noGrp="1"/>
          </p:cNvSpPr>
          <p:nvPr>
            <p:ph type="title"/>
          </p:nvPr>
        </p:nvSpPr>
        <p:spPr/>
        <p:txBody>
          <a:bodyPr/>
          <a:lstStyle/>
          <a:p>
            <a:pPr algn="ctr"/>
            <a:r>
              <a:rPr lang="en-US" dirty="0"/>
              <a:t>Three Common Projections</a:t>
            </a:r>
          </a:p>
        </p:txBody>
      </p:sp>
      <p:pic>
        <p:nvPicPr>
          <p:cNvPr id="6" name="Content Placeholder 5">
            <a:extLst>
              <a:ext uri="{FF2B5EF4-FFF2-40B4-BE49-F238E27FC236}">
                <a16:creationId xmlns:a16="http://schemas.microsoft.com/office/drawing/2014/main" id="{560DB987-505A-D8F9-6A9D-2AD94C228375}"/>
              </a:ext>
            </a:extLst>
          </p:cNvPr>
          <p:cNvPicPr>
            <a:picLocks noGrp="1" noChangeAspect="1"/>
          </p:cNvPicPr>
          <p:nvPr>
            <p:ph idx="1"/>
          </p:nvPr>
        </p:nvPicPr>
        <p:blipFill>
          <a:blip r:embed="rId2"/>
          <a:stretch>
            <a:fillRect/>
          </a:stretch>
        </p:blipFill>
        <p:spPr>
          <a:xfrm>
            <a:off x="319005" y="1860331"/>
            <a:ext cx="11416008" cy="2791958"/>
          </a:xfrm>
        </p:spPr>
      </p:pic>
      <p:sp>
        <p:nvSpPr>
          <p:cNvPr id="4" name="Slide Number Placeholder 3">
            <a:extLst>
              <a:ext uri="{FF2B5EF4-FFF2-40B4-BE49-F238E27FC236}">
                <a16:creationId xmlns:a16="http://schemas.microsoft.com/office/drawing/2014/main" id="{7F72BAF0-A557-42AF-A596-4DEF488FED6A}"/>
              </a:ext>
            </a:extLst>
          </p:cNvPr>
          <p:cNvSpPr>
            <a:spLocks noGrp="1"/>
          </p:cNvSpPr>
          <p:nvPr>
            <p:ph type="sldNum" sz="quarter" idx="12"/>
          </p:nvPr>
        </p:nvSpPr>
        <p:spPr/>
        <p:txBody>
          <a:bodyPr/>
          <a:lstStyle/>
          <a:p>
            <a:fld id="{FCA8DAF9-CFC1-344C-89B7-DCB2EBBDC673}" type="slidenum">
              <a:rPr lang="en-US" smtClean="0"/>
              <a:pPr/>
              <a:t>12</a:t>
            </a:fld>
            <a:endParaRPr lang="en-US" dirty="0"/>
          </a:p>
        </p:txBody>
      </p:sp>
    </p:spTree>
    <p:extLst>
      <p:ext uri="{BB962C8B-B14F-4D97-AF65-F5344CB8AC3E}">
        <p14:creationId xmlns:p14="http://schemas.microsoft.com/office/powerpoint/2010/main" val="347653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3B5C20-A547-4760-838B-7F6CFDC01F9F}"/>
              </a:ext>
            </a:extLst>
          </p:cNvPr>
          <p:cNvSpPr>
            <a:spLocks noGrp="1"/>
          </p:cNvSpPr>
          <p:nvPr>
            <p:ph type="title"/>
          </p:nvPr>
        </p:nvSpPr>
        <p:spPr/>
        <p:txBody>
          <a:bodyPr/>
          <a:lstStyle/>
          <a:p>
            <a:pPr algn="ctr"/>
            <a:r>
              <a:rPr lang="en-US" dirty="0"/>
              <a:t>Lambert Conical Conformal (LCC)</a:t>
            </a:r>
          </a:p>
        </p:txBody>
      </p:sp>
      <p:sp>
        <p:nvSpPr>
          <p:cNvPr id="4" name="Content Placeholder 3">
            <a:extLst>
              <a:ext uri="{FF2B5EF4-FFF2-40B4-BE49-F238E27FC236}">
                <a16:creationId xmlns:a16="http://schemas.microsoft.com/office/drawing/2014/main" id="{F452D6DE-F4CC-442D-ABC0-999294E86900}"/>
              </a:ext>
            </a:extLst>
          </p:cNvPr>
          <p:cNvSpPr>
            <a:spLocks noGrp="1"/>
          </p:cNvSpPr>
          <p:nvPr>
            <p:ph idx="1"/>
          </p:nvPr>
        </p:nvSpPr>
        <p:spPr>
          <a:xfrm>
            <a:off x="457200" y="1371600"/>
            <a:ext cx="10007600" cy="4846320"/>
          </a:xfrm>
        </p:spPr>
        <p:txBody>
          <a:bodyPr/>
          <a:lstStyle/>
          <a:p>
            <a:r>
              <a:rPr lang="en-US" sz="1800" dirty="0">
                <a:effectLst/>
                <a:latin typeface="Arial" panose="020B0604020202020204" pitchFamily="34" charset="0"/>
              </a:rPr>
              <a:t>The Lambert Conformal Conic projection was developed by Johann Lambert around 1772</a:t>
            </a:r>
          </a:p>
          <a:p>
            <a:r>
              <a:rPr lang="en-US" sz="1800" dirty="0">
                <a:effectLst/>
                <a:latin typeface="Arial" panose="020B0604020202020204" pitchFamily="34" charset="0"/>
              </a:rPr>
              <a:t>A conic projection preserves shape </a:t>
            </a:r>
            <a:r>
              <a:rPr lang="en-US" sz="1800">
                <a:effectLst/>
                <a:latin typeface="Arial" panose="020B0604020202020204" pitchFamily="34" charset="0"/>
              </a:rPr>
              <a:t>(but not area), </a:t>
            </a:r>
            <a:r>
              <a:rPr lang="en-US" sz="1800" dirty="0">
                <a:effectLst/>
                <a:latin typeface="Arial" panose="020B0604020202020204" pitchFamily="34" charset="0"/>
              </a:rPr>
              <a:t>the projection wasn't appreciated for nearly a century after its invention.</a:t>
            </a:r>
          </a:p>
          <a:p>
            <a:r>
              <a:rPr lang="en-US" sz="1800" dirty="0">
                <a:latin typeface="Arial" panose="020B0604020202020204" pitchFamily="34" charset="0"/>
              </a:rPr>
              <a:t>O</a:t>
            </a:r>
            <a:r>
              <a:rPr lang="en-US" sz="1800" dirty="0">
                <a:effectLst/>
                <a:latin typeface="Arial" panose="020B0604020202020204" pitchFamily="34" charset="0"/>
              </a:rPr>
              <a:t>ne of the best projections for middle latitudes with an east–west orientation.</a:t>
            </a:r>
          </a:p>
          <a:p>
            <a:r>
              <a:rPr lang="en-US" sz="1800" dirty="0">
                <a:latin typeface="Arial" panose="020B0604020202020204" pitchFamily="34" charset="0"/>
              </a:rPr>
              <a:t>C</a:t>
            </a:r>
            <a:r>
              <a:rPr lang="en-US" sz="1800" dirty="0">
                <a:effectLst/>
                <a:latin typeface="Arial" panose="020B0604020202020204" pitchFamily="34" charset="0"/>
              </a:rPr>
              <a:t>an use a single latitude line as its point of contact (a </a:t>
            </a:r>
            <a:r>
              <a:rPr lang="en-US" sz="1800" i="1" dirty="0">
                <a:effectLst/>
                <a:latin typeface="Arial" panose="020B0604020202020204" pitchFamily="34" charset="0"/>
              </a:rPr>
              <a:t>tangent</a:t>
            </a:r>
            <a:r>
              <a:rPr lang="en-US" sz="1800" dirty="0">
                <a:effectLst/>
                <a:latin typeface="Arial" panose="020B0604020202020204" pitchFamily="34" charset="0"/>
              </a:rPr>
              <a:t> line), or the cone can intersect the earth's surface along two lines, called </a:t>
            </a:r>
            <a:r>
              <a:rPr lang="en-US" sz="1800" i="1" dirty="0">
                <a:effectLst/>
                <a:latin typeface="Arial" panose="020B0604020202020204" pitchFamily="34" charset="0"/>
              </a:rPr>
              <a:t>secants</a:t>
            </a:r>
          </a:p>
          <a:p>
            <a:r>
              <a:rPr lang="en-US" sz="1800" dirty="0">
                <a:effectLst/>
                <a:latin typeface="Arial" panose="020B0604020202020204" pitchFamily="34" charset="0"/>
              </a:rPr>
              <a:t>Along the line or lines there is no distortion, but distortion does occur as the distance north or south increases.</a:t>
            </a:r>
          </a:p>
        </p:txBody>
      </p:sp>
      <p:pic>
        <p:nvPicPr>
          <p:cNvPr id="6" name="Picture 5">
            <a:extLst>
              <a:ext uri="{FF2B5EF4-FFF2-40B4-BE49-F238E27FC236}">
                <a16:creationId xmlns:a16="http://schemas.microsoft.com/office/drawing/2014/main" id="{A8F01838-F500-4370-8E8C-953804952E6C}"/>
              </a:ext>
            </a:extLst>
          </p:cNvPr>
          <p:cNvPicPr>
            <a:picLocks noChangeAspect="1"/>
          </p:cNvPicPr>
          <p:nvPr/>
        </p:nvPicPr>
        <p:blipFill>
          <a:blip r:embed="rId2"/>
          <a:stretch>
            <a:fillRect/>
          </a:stretch>
        </p:blipFill>
        <p:spPr>
          <a:xfrm>
            <a:off x="10464800" y="1371600"/>
            <a:ext cx="1422400" cy="2019300"/>
          </a:xfrm>
          <a:prstGeom prst="rect">
            <a:avLst/>
          </a:prstGeom>
        </p:spPr>
      </p:pic>
      <p:pic>
        <p:nvPicPr>
          <p:cNvPr id="8" name="Picture 7">
            <a:extLst>
              <a:ext uri="{FF2B5EF4-FFF2-40B4-BE49-F238E27FC236}">
                <a16:creationId xmlns:a16="http://schemas.microsoft.com/office/drawing/2014/main" id="{2AFBAD62-0A50-4F94-9AD9-E95D97763C64}"/>
              </a:ext>
            </a:extLst>
          </p:cNvPr>
          <p:cNvPicPr>
            <a:picLocks noChangeAspect="1"/>
          </p:cNvPicPr>
          <p:nvPr/>
        </p:nvPicPr>
        <p:blipFill>
          <a:blip r:embed="rId3"/>
          <a:stretch>
            <a:fillRect/>
          </a:stretch>
        </p:blipFill>
        <p:spPr>
          <a:xfrm>
            <a:off x="2863781" y="3622739"/>
            <a:ext cx="3897382" cy="2869501"/>
          </a:xfrm>
          <a:prstGeom prst="rect">
            <a:avLst/>
          </a:prstGeom>
        </p:spPr>
      </p:pic>
      <p:sp>
        <p:nvSpPr>
          <p:cNvPr id="5" name="Slide Number Placeholder 4">
            <a:extLst>
              <a:ext uri="{FF2B5EF4-FFF2-40B4-BE49-F238E27FC236}">
                <a16:creationId xmlns:a16="http://schemas.microsoft.com/office/drawing/2014/main" id="{8932669D-9855-49AC-B393-147F274C0226}"/>
              </a:ext>
            </a:extLst>
          </p:cNvPr>
          <p:cNvSpPr>
            <a:spLocks noGrp="1"/>
          </p:cNvSpPr>
          <p:nvPr>
            <p:ph type="sldNum" sz="quarter" idx="12"/>
          </p:nvPr>
        </p:nvSpPr>
        <p:spPr/>
        <p:txBody>
          <a:bodyPr/>
          <a:lstStyle/>
          <a:p>
            <a:fld id="{FCA8DAF9-CFC1-344C-89B7-DCB2EBBDC673}" type="slidenum">
              <a:rPr lang="en-US" smtClean="0"/>
              <a:pPr/>
              <a:t>13</a:t>
            </a:fld>
            <a:endParaRPr lang="en-US" dirty="0"/>
          </a:p>
        </p:txBody>
      </p:sp>
    </p:spTree>
    <p:extLst>
      <p:ext uri="{BB962C8B-B14F-4D97-AF65-F5344CB8AC3E}">
        <p14:creationId xmlns:p14="http://schemas.microsoft.com/office/powerpoint/2010/main" val="191037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B0FA6E-DAA1-D4F1-03F7-8C64DBEF8591}"/>
              </a:ext>
            </a:extLst>
          </p:cNvPr>
          <p:cNvSpPr>
            <a:spLocks noGrp="1"/>
          </p:cNvSpPr>
          <p:nvPr>
            <p:ph type="title"/>
          </p:nvPr>
        </p:nvSpPr>
        <p:spPr/>
        <p:txBody>
          <a:bodyPr>
            <a:normAutofit/>
          </a:bodyPr>
          <a:lstStyle/>
          <a:p>
            <a:pPr algn="ctr"/>
            <a:r>
              <a:rPr lang="en-US" dirty="0"/>
              <a:t>The SC Coordinate System</a:t>
            </a:r>
          </a:p>
        </p:txBody>
      </p:sp>
      <p:sp>
        <p:nvSpPr>
          <p:cNvPr id="4" name="Content Placeholder 3">
            <a:extLst>
              <a:ext uri="{FF2B5EF4-FFF2-40B4-BE49-F238E27FC236}">
                <a16:creationId xmlns:a16="http://schemas.microsoft.com/office/drawing/2014/main" id="{1EDA8814-830F-75E5-0F1D-B5BE8C6CE6FD}"/>
              </a:ext>
            </a:extLst>
          </p:cNvPr>
          <p:cNvSpPr>
            <a:spLocks noGrp="1"/>
          </p:cNvSpPr>
          <p:nvPr>
            <p:ph idx="1"/>
          </p:nvPr>
        </p:nvSpPr>
        <p:spPr>
          <a:xfrm>
            <a:off x="1022919" y="1387366"/>
            <a:ext cx="6717162" cy="4846320"/>
          </a:xfrm>
        </p:spPr>
        <p:txBody>
          <a:bodyPr/>
          <a:lstStyle/>
          <a:p>
            <a:r>
              <a:rPr lang="en-US" dirty="0"/>
              <a:t>The official legislated coordinate system for the state</a:t>
            </a:r>
          </a:p>
          <a:p>
            <a:r>
              <a:rPr lang="en-US" dirty="0"/>
              <a:t>Currently projected from NAD83’s latest realization, (2011) epoch 2010.00</a:t>
            </a:r>
          </a:p>
          <a:p>
            <a:r>
              <a:rPr lang="en-US" dirty="0"/>
              <a:t>Will be projected from NATRF2022 epoch 2020.00 when officially recognized by the Federal Geodetic Control Subcommittee (FGCS)</a:t>
            </a:r>
          </a:p>
          <a:p>
            <a:r>
              <a:rPr lang="en-US" b="0" i="0" u="none" strike="noStrike" baseline="0" dirty="0">
                <a:solidFill>
                  <a:srgbClr val="000000"/>
                </a:solidFill>
              </a:rPr>
              <a:t>Code of Laws, Title 27, Chapter 2, §27-2-10 to §27-2-110 </a:t>
            </a:r>
            <a:endParaRPr lang="en-US" sz="9600" b="1" dirty="0"/>
          </a:p>
          <a:p>
            <a:pPr lvl="1"/>
            <a:endParaRPr lang="en-US" dirty="0"/>
          </a:p>
        </p:txBody>
      </p:sp>
      <p:pic>
        <p:nvPicPr>
          <p:cNvPr id="6" name="Picture 5">
            <a:extLst>
              <a:ext uri="{FF2B5EF4-FFF2-40B4-BE49-F238E27FC236}">
                <a16:creationId xmlns:a16="http://schemas.microsoft.com/office/drawing/2014/main" id="{2E6C32B6-5EDA-B830-0209-8323902A87F2}"/>
              </a:ext>
            </a:extLst>
          </p:cNvPr>
          <p:cNvPicPr>
            <a:picLocks noChangeAspect="1"/>
          </p:cNvPicPr>
          <p:nvPr/>
        </p:nvPicPr>
        <p:blipFill>
          <a:blip r:embed="rId2"/>
          <a:srcRect t="4965"/>
          <a:stretch/>
        </p:blipFill>
        <p:spPr>
          <a:xfrm>
            <a:off x="7740081" y="1592316"/>
            <a:ext cx="3429000" cy="4224283"/>
          </a:xfrm>
          <a:prstGeom prst="rect">
            <a:avLst/>
          </a:prstGeom>
        </p:spPr>
      </p:pic>
      <p:sp>
        <p:nvSpPr>
          <p:cNvPr id="5" name="Slide Number Placeholder 4">
            <a:extLst>
              <a:ext uri="{FF2B5EF4-FFF2-40B4-BE49-F238E27FC236}">
                <a16:creationId xmlns:a16="http://schemas.microsoft.com/office/drawing/2014/main" id="{3CB244F5-6AAF-4DC8-81DA-4FE00C02F1E7}"/>
              </a:ext>
            </a:extLst>
          </p:cNvPr>
          <p:cNvSpPr>
            <a:spLocks noGrp="1"/>
          </p:cNvSpPr>
          <p:nvPr>
            <p:ph type="sldNum" sz="quarter" idx="12"/>
          </p:nvPr>
        </p:nvSpPr>
        <p:spPr/>
        <p:txBody>
          <a:bodyPr/>
          <a:lstStyle/>
          <a:p>
            <a:fld id="{FCA8DAF9-CFC1-344C-89B7-DCB2EBBDC673}" type="slidenum">
              <a:rPr lang="en-US" smtClean="0"/>
              <a:pPr/>
              <a:t>14</a:t>
            </a:fld>
            <a:endParaRPr lang="en-US" dirty="0"/>
          </a:p>
        </p:txBody>
      </p:sp>
    </p:spTree>
    <p:extLst>
      <p:ext uri="{BB962C8B-B14F-4D97-AF65-F5344CB8AC3E}">
        <p14:creationId xmlns:p14="http://schemas.microsoft.com/office/powerpoint/2010/main" val="38802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1242-205D-4EBB-B181-B49B8DB3A06E}"/>
              </a:ext>
            </a:extLst>
          </p:cNvPr>
          <p:cNvSpPr>
            <a:spLocks noGrp="1"/>
          </p:cNvSpPr>
          <p:nvPr>
            <p:ph type="title"/>
          </p:nvPr>
        </p:nvSpPr>
        <p:spPr/>
        <p:txBody>
          <a:bodyPr/>
          <a:lstStyle/>
          <a:p>
            <a:pPr algn="ctr"/>
            <a:r>
              <a:rPr lang="en-US" dirty="0"/>
              <a:t>SC Code, Chapter 2 of Title 27</a:t>
            </a:r>
          </a:p>
        </p:txBody>
      </p:sp>
      <p:sp>
        <p:nvSpPr>
          <p:cNvPr id="4" name="Content Placeholder 3">
            <a:extLst>
              <a:ext uri="{FF2B5EF4-FFF2-40B4-BE49-F238E27FC236}">
                <a16:creationId xmlns:a16="http://schemas.microsoft.com/office/drawing/2014/main" id="{C7AFBD7F-451B-B9A5-6F00-2960338D97CA}"/>
              </a:ext>
            </a:extLst>
          </p:cNvPr>
          <p:cNvSpPr>
            <a:spLocks noGrp="1"/>
          </p:cNvSpPr>
          <p:nvPr>
            <p:ph idx="1"/>
          </p:nvPr>
        </p:nvSpPr>
        <p:spPr>
          <a:xfrm>
            <a:off x="1122664" y="2929187"/>
            <a:ext cx="9916192" cy="2623382"/>
          </a:xfrm>
        </p:spPr>
        <p:txBody>
          <a:bodyPr>
            <a:noAutofit/>
          </a:bodyPr>
          <a:lstStyle/>
          <a:p>
            <a:r>
              <a:rPr lang="en-US" dirty="0"/>
              <a:t>The SPSC83, established by NGS, “may be cited as the </a:t>
            </a:r>
            <a:r>
              <a:rPr lang="en-US" u="sng" dirty="0"/>
              <a:t>South Carolina Coordinate System Act.</a:t>
            </a:r>
            <a:r>
              <a:rPr lang="en-US" dirty="0"/>
              <a:t>“</a:t>
            </a:r>
          </a:p>
          <a:p>
            <a:r>
              <a:rPr lang="en-US" dirty="0"/>
              <a:t>The official legislated coordinate system for the state</a:t>
            </a:r>
          </a:p>
          <a:p>
            <a:r>
              <a:rPr lang="en-US" dirty="0"/>
              <a:t>Single zone</a:t>
            </a:r>
          </a:p>
          <a:p>
            <a:r>
              <a:rPr lang="en-US" dirty="0"/>
              <a:t>International foot:  1 inch = 2.54 cm exactly or 1 foot = 0.3048 m exactly</a:t>
            </a:r>
          </a:p>
          <a:p>
            <a:r>
              <a:rPr lang="en-US" dirty="0"/>
              <a:t>Reliance on description based on coordinate system not required.</a:t>
            </a:r>
            <a:br>
              <a:rPr lang="en-US" dirty="0"/>
            </a:br>
            <a:endParaRPr lang="en-US" dirty="0"/>
          </a:p>
        </p:txBody>
      </p:sp>
      <p:pic>
        <p:nvPicPr>
          <p:cNvPr id="6" name="Picture 5">
            <a:extLst>
              <a:ext uri="{FF2B5EF4-FFF2-40B4-BE49-F238E27FC236}">
                <a16:creationId xmlns:a16="http://schemas.microsoft.com/office/drawing/2014/main" id="{71575BD3-DB80-2814-2026-06B026D17499}"/>
              </a:ext>
            </a:extLst>
          </p:cNvPr>
          <p:cNvPicPr>
            <a:picLocks noChangeAspect="1"/>
          </p:cNvPicPr>
          <p:nvPr/>
        </p:nvPicPr>
        <p:blipFill>
          <a:blip r:embed="rId2"/>
          <a:stretch>
            <a:fillRect/>
          </a:stretch>
        </p:blipFill>
        <p:spPr>
          <a:xfrm>
            <a:off x="2551310" y="1371600"/>
            <a:ext cx="7089380" cy="1557587"/>
          </a:xfrm>
          <a:prstGeom prst="rect">
            <a:avLst/>
          </a:prstGeom>
        </p:spPr>
      </p:pic>
      <p:sp>
        <p:nvSpPr>
          <p:cNvPr id="5" name="Slide Number Placeholder 4">
            <a:extLst>
              <a:ext uri="{FF2B5EF4-FFF2-40B4-BE49-F238E27FC236}">
                <a16:creationId xmlns:a16="http://schemas.microsoft.com/office/drawing/2014/main" id="{9E9D1427-07A5-47DC-8AFB-A5219522DA0B}"/>
              </a:ext>
            </a:extLst>
          </p:cNvPr>
          <p:cNvSpPr>
            <a:spLocks noGrp="1"/>
          </p:cNvSpPr>
          <p:nvPr>
            <p:ph type="sldNum" sz="quarter" idx="12"/>
          </p:nvPr>
        </p:nvSpPr>
        <p:spPr/>
        <p:txBody>
          <a:bodyPr/>
          <a:lstStyle/>
          <a:p>
            <a:fld id="{FCA8DAF9-CFC1-344C-89B7-DCB2EBBDC673}" type="slidenum">
              <a:rPr lang="en-US" smtClean="0"/>
              <a:pPr/>
              <a:t>15</a:t>
            </a:fld>
            <a:endParaRPr lang="en-US" dirty="0"/>
          </a:p>
        </p:txBody>
      </p:sp>
    </p:spTree>
    <p:extLst>
      <p:ext uri="{BB962C8B-B14F-4D97-AF65-F5344CB8AC3E}">
        <p14:creationId xmlns:p14="http://schemas.microsoft.com/office/powerpoint/2010/main" val="210748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7782F7-8C82-06C5-DE42-0E54CBD3CE4E}"/>
              </a:ext>
            </a:extLst>
          </p:cNvPr>
          <p:cNvSpPr>
            <a:spLocks noGrp="1"/>
          </p:cNvSpPr>
          <p:nvPr>
            <p:ph type="title"/>
          </p:nvPr>
        </p:nvSpPr>
        <p:spPr/>
        <p:txBody>
          <a:bodyPr/>
          <a:lstStyle/>
          <a:p>
            <a:pPr algn="ctr"/>
            <a:r>
              <a:rPr lang="en-US" dirty="0"/>
              <a:t>Greenville County Boundary (excerpts)</a:t>
            </a:r>
          </a:p>
        </p:txBody>
      </p:sp>
      <p:sp>
        <p:nvSpPr>
          <p:cNvPr id="4" name="Content Placeholder 3">
            <a:extLst>
              <a:ext uri="{FF2B5EF4-FFF2-40B4-BE49-F238E27FC236}">
                <a16:creationId xmlns:a16="http://schemas.microsoft.com/office/drawing/2014/main" id="{BD97F660-24C9-C6E5-1E9F-5CD44BD7179E}"/>
              </a:ext>
            </a:extLst>
          </p:cNvPr>
          <p:cNvSpPr>
            <a:spLocks noGrp="1"/>
          </p:cNvSpPr>
          <p:nvPr>
            <p:ph idx="1"/>
          </p:nvPr>
        </p:nvSpPr>
        <p:spPr/>
        <p:txBody>
          <a:bodyPr>
            <a:normAutofit/>
          </a:bodyPr>
          <a:lstStyle/>
          <a:p>
            <a:r>
              <a:rPr lang="en-US" dirty="0"/>
              <a:t>Stone marked "S.C. 1815" on one side and "N.C. Sept. 15" on the other side at </a:t>
            </a:r>
            <a:r>
              <a:rPr lang="en-US" b="1" dirty="0"/>
              <a:t>N 1,225,788.54 </a:t>
            </a:r>
            <a:r>
              <a:rPr lang="en-US" dirty="0"/>
              <a:t>and</a:t>
            </a:r>
            <a:r>
              <a:rPr lang="en-US" b="1" dirty="0"/>
              <a:t> E 1,636,650.35 [North American Datum 1983-86 (NAD 83-86)]</a:t>
            </a:r>
          </a:p>
          <a:p>
            <a:r>
              <a:rPr lang="en-US" dirty="0"/>
              <a:t>… a point at </a:t>
            </a:r>
            <a:r>
              <a:rPr lang="en-US" b="1" dirty="0"/>
              <a:t>N 1,193,615.00 and E 1,635,730.00 (NAD 83-86)</a:t>
            </a:r>
          </a:p>
          <a:p>
            <a:r>
              <a:rPr lang="en-US" dirty="0"/>
              <a:t>… a point at </a:t>
            </a:r>
            <a:r>
              <a:rPr lang="en-US" b="1" dirty="0"/>
              <a:t>N 1,155,409.00 and E 1,634,410.00 (NAD 83-86)</a:t>
            </a:r>
          </a:p>
          <a:p>
            <a:r>
              <a:rPr lang="en-US" dirty="0"/>
              <a:t>… a point at </a:t>
            </a:r>
            <a:r>
              <a:rPr lang="en-US" b="1" dirty="0"/>
              <a:t>N 1,133,159.00 and E 1,633,701.00 (NAD 83-86)</a:t>
            </a:r>
          </a:p>
          <a:p>
            <a:r>
              <a:rPr lang="en-US" dirty="0"/>
              <a:t>… a point at N </a:t>
            </a:r>
            <a:r>
              <a:rPr lang="en-US" b="1" dirty="0"/>
              <a:t>1,131,240.00 and E 1,633,595.00 (NAD 83-86)</a:t>
            </a:r>
          </a:p>
          <a:p>
            <a:r>
              <a:rPr lang="en-US" dirty="0"/>
              <a:t>… a point at </a:t>
            </a:r>
            <a:r>
              <a:rPr lang="en-US" b="1" dirty="0"/>
              <a:t>N 1,128,573.00 and E 1,633,500.00 (NAD 83-86)</a:t>
            </a:r>
          </a:p>
          <a:p>
            <a:r>
              <a:rPr lang="en-US" dirty="0"/>
              <a:t>… a point at </a:t>
            </a:r>
            <a:r>
              <a:rPr lang="en-US" b="1" dirty="0"/>
              <a:t>N 1,102,217.00 and E 1,632,108.00 (NAD 83-86)</a:t>
            </a:r>
            <a:endParaRPr lang="en-US" dirty="0"/>
          </a:p>
        </p:txBody>
      </p:sp>
      <p:sp>
        <p:nvSpPr>
          <p:cNvPr id="5" name="Slide Number Placeholder 4">
            <a:extLst>
              <a:ext uri="{FF2B5EF4-FFF2-40B4-BE49-F238E27FC236}">
                <a16:creationId xmlns:a16="http://schemas.microsoft.com/office/drawing/2014/main" id="{E1D7428D-9467-46C0-B259-45B876436435}"/>
              </a:ext>
            </a:extLst>
          </p:cNvPr>
          <p:cNvSpPr>
            <a:spLocks noGrp="1"/>
          </p:cNvSpPr>
          <p:nvPr>
            <p:ph type="sldNum" sz="quarter" idx="12"/>
          </p:nvPr>
        </p:nvSpPr>
        <p:spPr/>
        <p:txBody>
          <a:bodyPr/>
          <a:lstStyle/>
          <a:p>
            <a:fld id="{FCA8DAF9-CFC1-344C-89B7-DCB2EBBDC673}" type="slidenum">
              <a:rPr lang="en-US" smtClean="0"/>
              <a:pPr/>
              <a:t>16</a:t>
            </a:fld>
            <a:endParaRPr lang="en-US" dirty="0"/>
          </a:p>
        </p:txBody>
      </p:sp>
    </p:spTree>
    <p:extLst>
      <p:ext uri="{BB962C8B-B14F-4D97-AF65-F5344CB8AC3E}">
        <p14:creationId xmlns:p14="http://schemas.microsoft.com/office/powerpoint/2010/main" val="188340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35B437-56FC-CC59-F9D6-C3F7FC8B8AF4}"/>
              </a:ext>
            </a:extLst>
          </p:cNvPr>
          <p:cNvSpPr>
            <a:spLocks noGrp="1"/>
          </p:cNvSpPr>
          <p:nvPr>
            <p:ph type="title"/>
          </p:nvPr>
        </p:nvSpPr>
        <p:spPr/>
        <p:txBody>
          <a:bodyPr/>
          <a:lstStyle/>
          <a:p>
            <a:pPr algn="ctr"/>
            <a:r>
              <a:rPr lang="en-US" dirty="0"/>
              <a:t>SC Standards of Practice</a:t>
            </a:r>
          </a:p>
        </p:txBody>
      </p:sp>
      <p:sp>
        <p:nvSpPr>
          <p:cNvPr id="4" name="Content Placeholder 3">
            <a:extLst>
              <a:ext uri="{FF2B5EF4-FFF2-40B4-BE49-F238E27FC236}">
                <a16:creationId xmlns:a16="http://schemas.microsoft.com/office/drawing/2014/main" id="{8B10C587-093F-7AFC-486E-7F9728C77B2B}"/>
              </a:ext>
            </a:extLst>
          </p:cNvPr>
          <p:cNvSpPr>
            <a:spLocks noGrp="1"/>
          </p:cNvSpPr>
          <p:nvPr>
            <p:ph idx="1"/>
          </p:nvPr>
        </p:nvSpPr>
        <p:spPr>
          <a:xfrm>
            <a:off x="457200" y="2177142"/>
            <a:ext cx="7119257" cy="4040777"/>
          </a:xfrm>
        </p:spPr>
        <p:txBody>
          <a:bodyPr>
            <a:normAutofit/>
          </a:bodyPr>
          <a:lstStyle/>
          <a:p>
            <a:r>
              <a:rPr lang="en-US" dirty="0">
                <a:solidFill>
                  <a:srgbClr val="000000"/>
                </a:solidFill>
              </a:rPr>
              <a:t>p</a:t>
            </a:r>
            <a:r>
              <a:rPr lang="en-US" b="0" i="0" u="none" strike="noStrike" baseline="0" dirty="0">
                <a:solidFill>
                  <a:srgbClr val="000000"/>
                </a:solidFill>
              </a:rPr>
              <a:t>p6 (11) </a:t>
            </a:r>
            <a:r>
              <a:rPr lang="en-US" b="0" i="0" u="sng" strike="noStrike" baseline="0" dirty="0">
                <a:solidFill>
                  <a:srgbClr val="000000"/>
                </a:solidFill>
              </a:rPr>
              <a:t>Coordinate Description</a:t>
            </a:r>
            <a:r>
              <a:rPr lang="en-US" b="0" i="0" u="none" strike="noStrike" baseline="0" dirty="0">
                <a:solidFill>
                  <a:srgbClr val="000000"/>
                </a:solidFill>
              </a:rPr>
              <a:t>: A description of lands in which the angle points or other points in the boundary are each referred to by grid coordinates on the South Carolina State Plane Coordinate System (current Datum) or similar coordinate system. </a:t>
            </a:r>
          </a:p>
        </p:txBody>
      </p:sp>
      <p:pic>
        <p:nvPicPr>
          <p:cNvPr id="8" name="Picture 7">
            <a:extLst>
              <a:ext uri="{FF2B5EF4-FFF2-40B4-BE49-F238E27FC236}">
                <a16:creationId xmlns:a16="http://schemas.microsoft.com/office/drawing/2014/main" id="{B317D5FB-67C8-CD39-6129-98B6987E77A3}"/>
              </a:ext>
            </a:extLst>
          </p:cNvPr>
          <p:cNvPicPr>
            <a:picLocks noChangeAspect="1"/>
          </p:cNvPicPr>
          <p:nvPr/>
        </p:nvPicPr>
        <p:blipFill>
          <a:blip r:embed="rId2"/>
          <a:srcRect r="47132"/>
          <a:stretch/>
        </p:blipFill>
        <p:spPr>
          <a:xfrm>
            <a:off x="7833542" y="1371600"/>
            <a:ext cx="3255372" cy="4846320"/>
          </a:xfrm>
          <a:prstGeom prst="rect">
            <a:avLst/>
          </a:prstGeom>
        </p:spPr>
      </p:pic>
      <p:sp>
        <p:nvSpPr>
          <p:cNvPr id="5" name="Slide Number Placeholder 4">
            <a:extLst>
              <a:ext uri="{FF2B5EF4-FFF2-40B4-BE49-F238E27FC236}">
                <a16:creationId xmlns:a16="http://schemas.microsoft.com/office/drawing/2014/main" id="{F4BB8373-8927-4175-B779-F257C283694A}"/>
              </a:ext>
            </a:extLst>
          </p:cNvPr>
          <p:cNvSpPr>
            <a:spLocks noGrp="1"/>
          </p:cNvSpPr>
          <p:nvPr>
            <p:ph type="sldNum" sz="quarter" idx="12"/>
          </p:nvPr>
        </p:nvSpPr>
        <p:spPr/>
        <p:txBody>
          <a:bodyPr/>
          <a:lstStyle/>
          <a:p>
            <a:fld id="{FCA8DAF9-CFC1-344C-89B7-DCB2EBBDC673}" type="slidenum">
              <a:rPr lang="en-US" smtClean="0"/>
              <a:pPr/>
              <a:t>17</a:t>
            </a:fld>
            <a:endParaRPr lang="en-US" dirty="0"/>
          </a:p>
        </p:txBody>
      </p:sp>
    </p:spTree>
    <p:extLst>
      <p:ext uri="{BB962C8B-B14F-4D97-AF65-F5344CB8AC3E}">
        <p14:creationId xmlns:p14="http://schemas.microsoft.com/office/powerpoint/2010/main" val="293898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AC8F2-6CDA-2A43-00DD-4E910174B6E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469595E-F135-9399-4FDC-A17878CF2BDB}"/>
              </a:ext>
            </a:extLst>
          </p:cNvPr>
          <p:cNvSpPr>
            <a:spLocks noGrp="1"/>
          </p:cNvSpPr>
          <p:nvPr>
            <p:ph type="title"/>
          </p:nvPr>
        </p:nvSpPr>
        <p:spPr/>
        <p:txBody>
          <a:bodyPr/>
          <a:lstStyle/>
          <a:p>
            <a:pPr algn="ctr"/>
            <a:r>
              <a:rPr lang="en-US" dirty="0"/>
              <a:t>SC Standards of Practice for Geodetic Surveys</a:t>
            </a:r>
          </a:p>
        </p:txBody>
      </p:sp>
      <p:sp>
        <p:nvSpPr>
          <p:cNvPr id="4" name="Content Placeholder 3">
            <a:extLst>
              <a:ext uri="{FF2B5EF4-FFF2-40B4-BE49-F238E27FC236}">
                <a16:creationId xmlns:a16="http://schemas.microsoft.com/office/drawing/2014/main" id="{13068F69-E4E2-7798-B676-6235111FF5C8}"/>
              </a:ext>
            </a:extLst>
          </p:cNvPr>
          <p:cNvSpPr>
            <a:spLocks noGrp="1"/>
          </p:cNvSpPr>
          <p:nvPr>
            <p:ph idx="1"/>
          </p:nvPr>
        </p:nvSpPr>
        <p:spPr>
          <a:xfrm>
            <a:off x="457200" y="1371600"/>
            <a:ext cx="5638800" cy="4846320"/>
          </a:xfrm>
        </p:spPr>
        <p:txBody>
          <a:bodyPr>
            <a:normAutofit/>
          </a:bodyPr>
          <a:lstStyle/>
          <a:p>
            <a:r>
              <a:rPr lang="en-US" dirty="0">
                <a:solidFill>
                  <a:srgbClr val="000000"/>
                </a:solidFill>
              </a:rPr>
              <a:t>p</a:t>
            </a:r>
            <a:r>
              <a:rPr lang="en-US" b="0" i="0" u="none" strike="noStrike" baseline="0" dirty="0">
                <a:solidFill>
                  <a:srgbClr val="000000"/>
                </a:solidFill>
              </a:rPr>
              <a:t>p7</a:t>
            </a:r>
            <a:r>
              <a:rPr lang="en-US" b="0" i="0" u="none" strike="noStrike" baseline="0" dirty="0">
                <a:solidFill>
                  <a:srgbClr val="000000"/>
                </a:solidFill>
                <a:latin typeface="Calibri" panose="020F0502020204030204" pitchFamily="34" charset="0"/>
                <a:cs typeface="Calibri" panose="020F0502020204030204" pitchFamily="34" charset="0"/>
              </a:rPr>
              <a:t>(19) Geodetic Survey</a:t>
            </a:r>
            <a:r>
              <a:rPr lang="en-US" b="1" i="0" u="none" strike="noStrike" baseline="0" dirty="0">
                <a:solidFill>
                  <a:srgbClr val="000000"/>
                </a:solidFill>
                <a:latin typeface="Calibri" panose="020F0502020204030204" pitchFamily="34" charset="0"/>
                <a:cs typeface="Calibri" panose="020F0502020204030204" pitchFamily="34" charset="0"/>
              </a:rPr>
              <a:t>: </a:t>
            </a:r>
            <a:r>
              <a:rPr lang="en-US" b="0" i="0" u="none" strike="noStrike" baseline="0" dirty="0">
                <a:solidFill>
                  <a:srgbClr val="000000"/>
                </a:solidFill>
                <a:latin typeface="Calibri" panose="020F0502020204030204" pitchFamily="34" charset="0"/>
                <a:cs typeface="Calibri" panose="020F0502020204030204" pitchFamily="34" charset="0"/>
              </a:rPr>
              <a:t>areas and points affected by… the curvature of the earth</a:t>
            </a:r>
          </a:p>
          <a:p>
            <a:pPr lvl="1"/>
            <a:r>
              <a:rPr lang="en-US" b="0" i="0" u="none" strike="noStrike" baseline="0" dirty="0">
                <a:solidFill>
                  <a:srgbClr val="000000"/>
                </a:solidFill>
                <a:latin typeface="Calibri" panose="020F0502020204030204" pitchFamily="34" charset="0"/>
                <a:cs typeface="Calibri" panose="020F0502020204030204" pitchFamily="34" charset="0"/>
              </a:rPr>
              <a:t>must be connected to the coordinate realization of the </a:t>
            </a:r>
            <a:r>
              <a:rPr lang="en-US" b="0" i="0" u="sng" strike="noStrike" baseline="0" dirty="0">
                <a:solidFill>
                  <a:srgbClr val="000000"/>
                </a:solidFill>
                <a:latin typeface="Calibri" panose="020F0502020204030204" pitchFamily="34" charset="0"/>
                <a:cs typeface="Calibri" panose="020F0502020204030204" pitchFamily="34" charset="0"/>
              </a:rPr>
              <a:t>North American Datum 1983 </a:t>
            </a:r>
            <a:r>
              <a:rPr lang="en-US" b="0" i="0" u="none" strike="noStrike" baseline="0" dirty="0">
                <a:solidFill>
                  <a:srgbClr val="000000"/>
                </a:solidFill>
                <a:latin typeface="Calibri" panose="020F0502020204030204" pitchFamily="34" charset="0"/>
                <a:cs typeface="Calibri" panose="020F0502020204030204" pitchFamily="34" charset="0"/>
              </a:rPr>
              <a:t>or other recognized datum.</a:t>
            </a:r>
          </a:p>
          <a:p>
            <a:pPr lvl="1"/>
            <a:r>
              <a:rPr lang="en-US" b="0" i="0" u="none" strike="noStrike" baseline="0" dirty="0">
                <a:solidFill>
                  <a:srgbClr val="000000"/>
                </a:solidFill>
                <a:latin typeface="Calibri" panose="020F0502020204030204" pitchFamily="34" charset="0"/>
                <a:cs typeface="Calibri" panose="020F0502020204030204" pitchFamily="34" charset="0"/>
              </a:rPr>
              <a:t>shall conform to the Federal Geographic Data Committee’s Geospatial Positioning Accuracy Standards, Part 2: Standards for Geodetic Networks in their most current publication. </a:t>
            </a:r>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17A60AF-8BD4-7BC3-1330-CA379E8612F9}"/>
              </a:ext>
            </a:extLst>
          </p:cNvPr>
          <p:cNvPicPr>
            <a:picLocks noChangeAspect="1"/>
          </p:cNvPicPr>
          <p:nvPr/>
        </p:nvPicPr>
        <p:blipFill>
          <a:blip r:embed="rId2"/>
          <a:srcRect r="27379"/>
          <a:stretch/>
        </p:blipFill>
        <p:spPr>
          <a:xfrm>
            <a:off x="6361222" y="1842048"/>
            <a:ext cx="5565556" cy="4010748"/>
          </a:xfrm>
          <a:prstGeom prst="rect">
            <a:avLst/>
          </a:prstGeom>
        </p:spPr>
      </p:pic>
      <p:sp>
        <p:nvSpPr>
          <p:cNvPr id="5" name="Slide Number Placeholder 4">
            <a:extLst>
              <a:ext uri="{FF2B5EF4-FFF2-40B4-BE49-F238E27FC236}">
                <a16:creationId xmlns:a16="http://schemas.microsoft.com/office/drawing/2014/main" id="{C1102334-F356-46F9-83CD-E24CE6FC953B}"/>
              </a:ext>
            </a:extLst>
          </p:cNvPr>
          <p:cNvSpPr>
            <a:spLocks noGrp="1"/>
          </p:cNvSpPr>
          <p:nvPr>
            <p:ph type="sldNum" sz="quarter" idx="12"/>
          </p:nvPr>
        </p:nvSpPr>
        <p:spPr/>
        <p:txBody>
          <a:bodyPr/>
          <a:lstStyle/>
          <a:p>
            <a:fld id="{FCA8DAF9-CFC1-344C-89B7-DCB2EBBDC673}" type="slidenum">
              <a:rPr lang="en-US" smtClean="0"/>
              <a:pPr/>
              <a:t>18</a:t>
            </a:fld>
            <a:endParaRPr lang="en-US" dirty="0"/>
          </a:p>
        </p:txBody>
      </p:sp>
    </p:spTree>
    <p:extLst>
      <p:ext uri="{BB962C8B-B14F-4D97-AF65-F5344CB8AC3E}">
        <p14:creationId xmlns:p14="http://schemas.microsoft.com/office/powerpoint/2010/main" val="358001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A46D76-5311-5745-13D0-AD86AF695AA4}"/>
              </a:ext>
            </a:extLst>
          </p:cNvPr>
          <p:cNvSpPr>
            <a:spLocks noGrp="1"/>
          </p:cNvSpPr>
          <p:nvPr>
            <p:ph type="title"/>
          </p:nvPr>
        </p:nvSpPr>
        <p:spPr/>
        <p:txBody>
          <a:bodyPr/>
          <a:lstStyle/>
          <a:p>
            <a:pPr algn="ctr"/>
            <a:r>
              <a:rPr lang="en-US" dirty="0"/>
              <a:t>SC Standards of Practice</a:t>
            </a:r>
          </a:p>
        </p:txBody>
      </p:sp>
      <p:sp>
        <p:nvSpPr>
          <p:cNvPr id="4" name="Content Placeholder 3">
            <a:extLst>
              <a:ext uri="{FF2B5EF4-FFF2-40B4-BE49-F238E27FC236}">
                <a16:creationId xmlns:a16="http://schemas.microsoft.com/office/drawing/2014/main" id="{92737359-C265-64DE-3D33-98CE7D553DC8}"/>
              </a:ext>
            </a:extLst>
          </p:cNvPr>
          <p:cNvSpPr>
            <a:spLocks noGrp="1"/>
          </p:cNvSpPr>
          <p:nvPr>
            <p:ph idx="1"/>
          </p:nvPr>
        </p:nvSpPr>
        <p:spPr>
          <a:xfrm>
            <a:off x="457200" y="2159876"/>
            <a:ext cx="7047186" cy="4058044"/>
          </a:xfrm>
        </p:spPr>
        <p:txBody>
          <a:bodyPr>
            <a:normAutofit/>
          </a:bodyPr>
          <a:lstStyle/>
          <a:p>
            <a:r>
              <a:rPr lang="en-US" dirty="0">
                <a:solidFill>
                  <a:srgbClr val="000000"/>
                </a:solidFill>
              </a:rPr>
              <a:t>p</a:t>
            </a:r>
            <a:r>
              <a:rPr lang="en-US" b="0" i="0" u="none" strike="noStrike" baseline="0" dirty="0">
                <a:solidFill>
                  <a:srgbClr val="000000"/>
                </a:solidFill>
              </a:rPr>
              <a:t>p7</a:t>
            </a:r>
            <a:r>
              <a:rPr lang="en-US" dirty="0">
                <a:solidFill>
                  <a:srgbClr val="000000"/>
                </a:solidFill>
                <a:latin typeface="Calibri" panose="020F0502020204030204" pitchFamily="34" charset="0"/>
                <a:cs typeface="Calibri" panose="020F0502020204030204" pitchFamily="34" charset="0"/>
              </a:rPr>
              <a:t>(20) Recognized geodetic datums:</a:t>
            </a:r>
          </a:p>
          <a:p>
            <a:pPr lvl="1"/>
            <a:r>
              <a:rPr lang="en-US" b="0" i="0" u="none" strike="noStrike" baseline="0" dirty="0">
                <a:solidFill>
                  <a:srgbClr val="000000"/>
                </a:solidFill>
                <a:latin typeface="Calibri" panose="020F0502020204030204" pitchFamily="34" charset="0"/>
                <a:cs typeface="Calibri" panose="020F0502020204030204" pitchFamily="34" charset="0"/>
              </a:rPr>
              <a:t>North American Datum 1983 (NAD83)</a:t>
            </a:r>
          </a:p>
          <a:p>
            <a:pPr lvl="1"/>
            <a:r>
              <a:rPr lang="en-US" b="0" i="0" u="none" strike="noStrike" baseline="0" dirty="0">
                <a:solidFill>
                  <a:srgbClr val="000000"/>
                </a:solidFill>
                <a:latin typeface="Calibri" panose="020F0502020204030204" pitchFamily="34" charset="0"/>
                <a:cs typeface="Calibri" panose="020F0502020204030204" pitchFamily="34" charset="0"/>
              </a:rPr>
              <a:t>North American Vertical Datum 1988 (NAVD88)</a:t>
            </a:r>
          </a:p>
          <a:p>
            <a:r>
              <a:rPr lang="en-US" b="1" i="0" u="none" strike="noStrike" baseline="0" dirty="0">
                <a:solidFill>
                  <a:srgbClr val="000000"/>
                </a:solidFill>
                <a:latin typeface="Calibri" panose="020F0502020204030204" pitchFamily="34" charset="0"/>
                <a:cs typeface="Calibri" panose="020F0502020204030204" pitchFamily="34" charset="0"/>
              </a:rPr>
              <a:t>or later accepted datum if applicable</a:t>
            </a:r>
            <a:r>
              <a:rPr lang="en-US" b="0" i="0" u="none" strike="noStrike" baseline="0" dirty="0">
                <a:solidFill>
                  <a:srgbClr val="000000"/>
                </a:solidFill>
                <a:latin typeface="Calibri" panose="020F0502020204030204" pitchFamily="34" charset="0"/>
                <a:cs typeface="Calibri" panose="020F0502020204030204" pitchFamily="34" charset="0"/>
              </a:rPr>
              <a:t>.</a:t>
            </a:r>
          </a:p>
          <a:p>
            <a:pPr marL="0" indent="0">
              <a:buNone/>
            </a:pPr>
            <a:r>
              <a:rPr lang="en-US" sz="3200" dirty="0" err="1">
                <a:solidFill>
                  <a:srgbClr val="000000"/>
                </a:solidFill>
                <a:latin typeface="Calibri" panose="020F0502020204030204" pitchFamily="34" charset="0"/>
                <a:cs typeface="Calibri" panose="020F0502020204030204" pitchFamily="34" charset="0"/>
              </a:rPr>
              <a:t>SCSoP</a:t>
            </a:r>
            <a:r>
              <a:rPr lang="en-US" sz="3200" dirty="0">
                <a:solidFill>
                  <a:srgbClr val="000000"/>
                </a:solidFill>
                <a:latin typeface="Calibri" panose="020F0502020204030204" pitchFamily="34" charset="0"/>
                <a:cs typeface="Calibri" panose="020F0502020204030204" pitchFamily="34" charset="0"/>
              </a:rPr>
              <a:t> open for NATRF2022/SPCS2022?</a:t>
            </a:r>
            <a:endParaRPr lang="en-US" sz="3200" b="0" i="0" u="none" strike="noStrike" baseline="0" dirty="0">
              <a:solidFill>
                <a:srgbClr val="00000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47ABBCE-58BA-4F28-E56A-7B68DAA540EA}"/>
              </a:ext>
            </a:extLst>
          </p:cNvPr>
          <p:cNvPicPr>
            <a:picLocks noChangeAspect="1"/>
          </p:cNvPicPr>
          <p:nvPr/>
        </p:nvPicPr>
        <p:blipFill>
          <a:blip r:embed="rId2"/>
          <a:stretch>
            <a:fillRect/>
          </a:stretch>
        </p:blipFill>
        <p:spPr>
          <a:xfrm>
            <a:off x="7180097" y="1371600"/>
            <a:ext cx="4707103" cy="4524703"/>
          </a:xfrm>
          <a:prstGeom prst="rect">
            <a:avLst/>
          </a:prstGeom>
        </p:spPr>
      </p:pic>
      <p:sp>
        <p:nvSpPr>
          <p:cNvPr id="5" name="Slide Number Placeholder 4">
            <a:extLst>
              <a:ext uri="{FF2B5EF4-FFF2-40B4-BE49-F238E27FC236}">
                <a16:creationId xmlns:a16="http://schemas.microsoft.com/office/drawing/2014/main" id="{FBC14F7B-49C8-44E2-A36E-1FC6085F2D1F}"/>
              </a:ext>
            </a:extLst>
          </p:cNvPr>
          <p:cNvSpPr>
            <a:spLocks noGrp="1"/>
          </p:cNvSpPr>
          <p:nvPr>
            <p:ph type="sldNum" sz="quarter" idx="12"/>
          </p:nvPr>
        </p:nvSpPr>
        <p:spPr/>
        <p:txBody>
          <a:bodyPr/>
          <a:lstStyle/>
          <a:p>
            <a:fld id="{FCA8DAF9-CFC1-344C-89B7-DCB2EBBDC673}" type="slidenum">
              <a:rPr lang="en-US" smtClean="0"/>
              <a:pPr/>
              <a:t>19</a:t>
            </a:fld>
            <a:endParaRPr lang="en-US" dirty="0"/>
          </a:p>
        </p:txBody>
      </p:sp>
    </p:spTree>
    <p:extLst>
      <p:ext uri="{BB962C8B-B14F-4D97-AF65-F5344CB8AC3E}">
        <p14:creationId xmlns:p14="http://schemas.microsoft.com/office/powerpoint/2010/main" val="143513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5FF46-2549-97F7-DAFD-AD0FAD69E61C}"/>
              </a:ext>
            </a:extLst>
          </p:cNvPr>
          <p:cNvSpPr>
            <a:spLocks noGrp="1"/>
          </p:cNvSpPr>
          <p:nvPr>
            <p:ph type="title"/>
          </p:nvPr>
        </p:nvSpPr>
        <p:spPr/>
        <p:txBody>
          <a:bodyPr>
            <a:normAutofit/>
          </a:bodyPr>
          <a:lstStyle/>
          <a:p>
            <a:r>
              <a:rPr lang="en-US" dirty="0"/>
              <a:t>Back in the Day…</a:t>
            </a:r>
          </a:p>
        </p:txBody>
      </p:sp>
      <p:pic>
        <p:nvPicPr>
          <p:cNvPr id="5" name="Picture 4">
            <a:extLst>
              <a:ext uri="{FF2B5EF4-FFF2-40B4-BE49-F238E27FC236}">
                <a16:creationId xmlns:a16="http://schemas.microsoft.com/office/drawing/2014/main" id="{9B222812-8672-15A0-1375-F47703492C64}"/>
              </a:ext>
            </a:extLst>
          </p:cNvPr>
          <p:cNvPicPr>
            <a:picLocks noChangeAspect="1"/>
          </p:cNvPicPr>
          <p:nvPr/>
        </p:nvPicPr>
        <p:blipFill>
          <a:blip r:embed="rId3"/>
          <a:stretch>
            <a:fillRect/>
          </a:stretch>
        </p:blipFill>
        <p:spPr>
          <a:xfrm>
            <a:off x="8321597" y="1373598"/>
            <a:ext cx="2771906" cy="4848815"/>
          </a:xfrm>
          <a:prstGeom prst="rect">
            <a:avLst/>
          </a:prstGeom>
        </p:spPr>
      </p:pic>
      <p:pic>
        <p:nvPicPr>
          <p:cNvPr id="12" name="Content Placeholder 11">
            <a:extLst>
              <a:ext uri="{FF2B5EF4-FFF2-40B4-BE49-F238E27FC236}">
                <a16:creationId xmlns:a16="http://schemas.microsoft.com/office/drawing/2014/main" id="{821FF9A7-05EF-185A-7820-0979BDF1C0AE}"/>
              </a:ext>
            </a:extLst>
          </p:cNvPr>
          <p:cNvPicPr>
            <a:picLocks noGrp="1" noChangeAspect="1"/>
          </p:cNvPicPr>
          <p:nvPr>
            <p:ph idx="1"/>
          </p:nvPr>
        </p:nvPicPr>
        <p:blipFill>
          <a:blip r:embed="rId4"/>
          <a:stretch>
            <a:fillRect/>
          </a:stretch>
        </p:blipFill>
        <p:spPr>
          <a:xfrm>
            <a:off x="487679" y="1369601"/>
            <a:ext cx="3809878" cy="4846637"/>
          </a:xfrm>
        </p:spPr>
      </p:pic>
      <p:pic>
        <p:nvPicPr>
          <p:cNvPr id="14" name="Picture 13">
            <a:extLst>
              <a:ext uri="{FF2B5EF4-FFF2-40B4-BE49-F238E27FC236}">
                <a16:creationId xmlns:a16="http://schemas.microsoft.com/office/drawing/2014/main" id="{E5BCF1B3-576C-728C-5AED-988EFA724BDD}"/>
              </a:ext>
            </a:extLst>
          </p:cNvPr>
          <p:cNvPicPr>
            <a:picLocks noChangeAspect="1"/>
          </p:cNvPicPr>
          <p:nvPr/>
        </p:nvPicPr>
        <p:blipFill>
          <a:blip r:embed="rId5"/>
          <a:srcRect l="31745" r="31745"/>
          <a:stretch/>
        </p:blipFill>
        <p:spPr>
          <a:xfrm>
            <a:off x="4759345" y="1369600"/>
            <a:ext cx="3145716" cy="4846637"/>
          </a:xfrm>
          <a:prstGeom prst="rect">
            <a:avLst/>
          </a:prstGeom>
        </p:spPr>
      </p:pic>
      <p:sp>
        <p:nvSpPr>
          <p:cNvPr id="8" name="Slide Number Placeholder 7">
            <a:extLst>
              <a:ext uri="{FF2B5EF4-FFF2-40B4-BE49-F238E27FC236}">
                <a16:creationId xmlns:a16="http://schemas.microsoft.com/office/drawing/2014/main" id="{23449F21-F84A-4A48-8D2F-219F8ED53B07}"/>
              </a:ext>
            </a:extLst>
          </p:cNvPr>
          <p:cNvSpPr>
            <a:spLocks noGrp="1"/>
          </p:cNvSpPr>
          <p:nvPr>
            <p:ph type="sldNum" sz="quarter" idx="12"/>
          </p:nvPr>
        </p:nvSpPr>
        <p:spPr/>
        <p:txBody>
          <a:bodyPr/>
          <a:lstStyle/>
          <a:p>
            <a:fld id="{D3D538F9-49A3-B84F-B36B-A7030CDE5D5B}" type="slidenum">
              <a:rPr lang="en-US" smtClean="0"/>
              <a:t>2</a:t>
            </a:fld>
            <a:endParaRPr lang="en-US"/>
          </a:p>
        </p:txBody>
      </p:sp>
      <p:sp>
        <p:nvSpPr>
          <p:cNvPr id="3" name="Date Placeholder 2">
            <a:extLst>
              <a:ext uri="{FF2B5EF4-FFF2-40B4-BE49-F238E27FC236}">
                <a16:creationId xmlns:a16="http://schemas.microsoft.com/office/drawing/2014/main" id="{2C1C6EF2-F04F-4C9D-A60D-C8799BF10D21}"/>
              </a:ext>
            </a:extLst>
          </p:cNvPr>
          <p:cNvSpPr>
            <a:spLocks noGrp="1"/>
          </p:cNvSpPr>
          <p:nvPr>
            <p:ph type="dt" sz="half" idx="10"/>
          </p:nvPr>
        </p:nvSpPr>
        <p:spPr/>
        <p:txBody>
          <a:bodyPr/>
          <a:lstStyle/>
          <a:p>
            <a:r>
              <a:rPr lang="en-US"/>
              <a:t>February 28, 2025</a:t>
            </a:r>
            <a:endParaRPr lang="en-US" dirty="0"/>
          </a:p>
        </p:txBody>
      </p:sp>
      <p:sp>
        <p:nvSpPr>
          <p:cNvPr id="4" name="Footer Placeholder 3">
            <a:extLst>
              <a:ext uri="{FF2B5EF4-FFF2-40B4-BE49-F238E27FC236}">
                <a16:creationId xmlns:a16="http://schemas.microsoft.com/office/drawing/2014/main" id="{EB929659-650D-40B3-BE5D-72129C8C6098}"/>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883887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8F8ED6-86C5-5B80-7E36-90ED12EDC194}"/>
              </a:ext>
            </a:extLst>
          </p:cNvPr>
          <p:cNvSpPr>
            <a:spLocks noGrp="1"/>
          </p:cNvSpPr>
          <p:nvPr>
            <p:ph type="title"/>
          </p:nvPr>
        </p:nvSpPr>
        <p:spPr/>
        <p:txBody>
          <a:bodyPr/>
          <a:lstStyle/>
          <a:p>
            <a:pPr algn="ctr"/>
            <a:r>
              <a:rPr lang="en-US" dirty="0"/>
              <a:t>SC Standards of Practice</a:t>
            </a:r>
          </a:p>
        </p:txBody>
      </p:sp>
      <p:sp>
        <p:nvSpPr>
          <p:cNvPr id="4" name="Content Placeholder 3">
            <a:extLst>
              <a:ext uri="{FF2B5EF4-FFF2-40B4-BE49-F238E27FC236}">
                <a16:creationId xmlns:a16="http://schemas.microsoft.com/office/drawing/2014/main" id="{8EA4DC39-E4E6-9151-D7ED-7309495B3A75}"/>
              </a:ext>
            </a:extLst>
          </p:cNvPr>
          <p:cNvSpPr>
            <a:spLocks noGrp="1"/>
          </p:cNvSpPr>
          <p:nvPr>
            <p:ph idx="1"/>
          </p:nvPr>
        </p:nvSpPr>
        <p:spPr/>
        <p:txBody>
          <a:bodyPr>
            <a:normAutofit lnSpcReduction="10000"/>
          </a:bodyPr>
          <a:lstStyle/>
          <a:p>
            <a:r>
              <a:rPr lang="en-US" dirty="0">
                <a:solidFill>
                  <a:srgbClr val="000000"/>
                </a:solidFill>
              </a:rPr>
              <a:t>p</a:t>
            </a:r>
            <a:r>
              <a:rPr lang="en-US" b="0" i="0" u="none" strike="noStrike" baseline="0" dirty="0">
                <a:solidFill>
                  <a:srgbClr val="000000"/>
                </a:solidFill>
              </a:rPr>
              <a:t>p7 (21) State Plane Coordinate System:</a:t>
            </a:r>
          </a:p>
          <a:p>
            <a:r>
              <a:rPr lang="en-US" b="0" i="0" u="none" strike="noStrike" baseline="0" dirty="0">
                <a:solidFill>
                  <a:srgbClr val="000000"/>
                </a:solidFill>
              </a:rPr>
              <a:t>The official coordinate system for surveying purposes in South Carolina is the South Carolina State Plane Coordinate System</a:t>
            </a:r>
          </a:p>
          <a:p>
            <a:r>
              <a:rPr lang="en-US" b="0" i="0" u="none" strike="noStrike" baseline="0" dirty="0">
                <a:solidFill>
                  <a:srgbClr val="000000"/>
                </a:solidFill>
              </a:rPr>
              <a:t>single zone Lambert Polyconic Projection designated by the National Geodetic Survey as Zone 3900.</a:t>
            </a:r>
          </a:p>
          <a:p>
            <a:r>
              <a:rPr lang="en-US" b="0" i="0" u="none" strike="noStrike" baseline="0" dirty="0">
                <a:solidFill>
                  <a:srgbClr val="000000"/>
                </a:solidFill>
              </a:rPr>
              <a:t>For the purpose of the South Carolina State Plane Coordinate System, the foot is the International Foot with one inch being exactly 2.54 centimeters. To convert metric coordinates to international feet, multiply by 3.280839895.</a:t>
            </a:r>
          </a:p>
          <a:p>
            <a:r>
              <a:rPr lang="en-US" dirty="0">
                <a:solidFill>
                  <a:srgbClr val="FF0000"/>
                </a:solidFill>
              </a:rPr>
              <a:t>Because 1 </a:t>
            </a:r>
            <a:r>
              <a:rPr lang="en-US" dirty="0" err="1">
                <a:solidFill>
                  <a:srgbClr val="FF0000"/>
                </a:solidFill>
              </a:rPr>
              <a:t>iFt</a:t>
            </a:r>
            <a:r>
              <a:rPr lang="en-US" dirty="0">
                <a:solidFill>
                  <a:srgbClr val="FF0000"/>
                </a:solidFill>
              </a:rPr>
              <a:t> = 0.3048 m exactly:	meters divided by 0.3048 = </a:t>
            </a:r>
            <a:r>
              <a:rPr lang="en-US" dirty="0" err="1">
                <a:solidFill>
                  <a:srgbClr val="FF0000"/>
                </a:solidFill>
              </a:rPr>
              <a:t>iFt</a:t>
            </a:r>
            <a:endParaRPr lang="en-US" dirty="0">
              <a:solidFill>
                <a:srgbClr val="FF0000"/>
              </a:solidFill>
            </a:endParaRPr>
          </a:p>
          <a:p>
            <a:pPr marL="0" indent="0">
              <a:buNone/>
            </a:pPr>
            <a:r>
              <a:rPr lang="en-US" dirty="0">
                <a:solidFill>
                  <a:srgbClr val="FF0000"/>
                </a:solidFill>
              </a:rPr>
              <a:t>						</a:t>
            </a:r>
            <a:r>
              <a:rPr lang="en-US" dirty="0" err="1">
                <a:solidFill>
                  <a:srgbClr val="FF0000"/>
                </a:solidFill>
              </a:rPr>
              <a:t>iFt</a:t>
            </a:r>
            <a:r>
              <a:rPr lang="en-US" dirty="0">
                <a:solidFill>
                  <a:srgbClr val="FF0000"/>
                </a:solidFill>
              </a:rPr>
              <a:t> x 0.3048 = meters (exactly)</a:t>
            </a:r>
          </a:p>
        </p:txBody>
      </p:sp>
      <p:sp>
        <p:nvSpPr>
          <p:cNvPr id="5" name="Slide Number Placeholder 4">
            <a:extLst>
              <a:ext uri="{FF2B5EF4-FFF2-40B4-BE49-F238E27FC236}">
                <a16:creationId xmlns:a16="http://schemas.microsoft.com/office/drawing/2014/main" id="{4C252062-F29E-4F07-AD5A-CD39115AE737}"/>
              </a:ext>
            </a:extLst>
          </p:cNvPr>
          <p:cNvSpPr>
            <a:spLocks noGrp="1"/>
          </p:cNvSpPr>
          <p:nvPr>
            <p:ph type="sldNum" sz="quarter" idx="12"/>
          </p:nvPr>
        </p:nvSpPr>
        <p:spPr/>
        <p:txBody>
          <a:bodyPr/>
          <a:lstStyle/>
          <a:p>
            <a:fld id="{FCA8DAF9-CFC1-344C-89B7-DCB2EBBDC673}" type="slidenum">
              <a:rPr lang="en-US" smtClean="0"/>
              <a:pPr/>
              <a:t>20</a:t>
            </a:fld>
            <a:endParaRPr lang="en-US" dirty="0"/>
          </a:p>
        </p:txBody>
      </p:sp>
    </p:spTree>
    <p:extLst>
      <p:ext uri="{BB962C8B-B14F-4D97-AF65-F5344CB8AC3E}">
        <p14:creationId xmlns:p14="http://schemas.microsoft.com/office/powerpoint/2010/main" val="337524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E7ECDB-CF59-77B0-D35E-94B2EA268836}"/>
              </a:ext>
            </a:extLst>
          </p:cNvPr>
          <p:cNvSpPr>
            <a:spLocks noGrp="1"/>
          </p:cNvSpPr>
          <p:nvPr>
            <p:ph type="title"/>
          </p:nvPr>
        </p:nvSpPr>
        <p:spPr/>
        <p:txBody>
          <a:bodyPr/>
          <a:lstStyle/>
          <a:p>
            <a:pPr algn="ctr"/>
            <a:r>
              <a:rPr lang="en-US" dirty="0"/>
              <a:t>SC Standards of Practice</a:t>
            </a:r>
          </a:p>
        </p:txBody>
      </p:sp>
      <p:sp>
        <p:nvSpPr>
          <p:cNvPr id="4" name="Content Placeholder 3">
            <a:extLst>
              <a:ext uri="{FF2B5EF4-FFF2-40B4-BE49-F238E27FC236}">
                <a16:creationId xmlns:a16="http://schemas.microsoft.com/office/drawing/2014/main" id="{24131DA8-07A7-F316-CA71-CFF8EEC4E9C7}"/>
              </a:ext>
            </a:extLst>
          </p:cNvPr>
          <p:cNvSpPr>
            <a:spLocks noGrp="1"/>
          </p:cNvSpPr>
          <p:nvPr>
            <p:ph idx="1"/>
          </p:nvPr>
        </p:nvSpPr>
        <p:spPr>
          <a:xfrm>
            <a:off x="457200" y="1371600"/>
            <a:ext cx="7630510" cy="4846320"/>
          </a:xfrm>
        </p:spPr>
        <p:txBody>
          <a:bodyPr>
            <a:normAutofit/>
          </a:bodyPr>
          <a:lstStyle/>
          <a:p>
            <a:r>
              <a:rPr lang="en-US" dirty="0">
                <a:solidFill>
                  <a:srgbClr val="000000"/>
                </a:solidFill>
              </a:rPr>
              <a:t>p</a:t>
            </a:r>
            <a:r>
              <a:rPr lang="en-US" b="0" i="0" u="none" strike="noStrike" baseline="0" dirty="0">
                <a:solidFill>
                  <a:srgbClr val="000000"/>
                </a:solidFill>
              </a:rPr>
              <a:t>p8, (36) Rover: The name given to a GNSS receiver located over an unknown survey point whose coordinates are to be determined or checked against known </a:t>
            </a:r>
            <a:r>
              <a:rPr lang="en-US" b="1" i="0" u="none" strike="noStrike" baseline="0" dirty="0">
                <a:solidFill>
                  <a:srgbClr val="000000"/>
                </a:solidFill>
              </a:rPr>
              <a:t>geodetic control</a:t>
            </a:r>
            <a:r>
              <a:rPr lang="en-US" b="0" i="0" u="none" strike="noStrike" baseline="0" dirty="0">
                <a:solidFill>
                  <a:srgbClr val="000000"/>
                </a:solidFill>
              </a:rPr>
              <a:t>. </a:t>
            </a:r>
          </a:p>
          <a:p>
            <a:r>
              <a:rPr lang="en-US" b="0" i="0" u="none" strike="noStrike" baseline="0" dirty="0">
                <a:solidFill>
                  <a:srgbClr val="000000"/>
                </a:solidFill>
              </a:rPr>
              <a:t>(37) Static GNSS Survey: A geodetic survey that uses multiple survey grade satellite receivers</a:t>
            </a:r>
          </a:p>
          <a:p>
            <a:r>
              <a:rPr lang="en-US" b="0" i="0" u="none" strike="noStrike" baseline="0" dirty="0">
                <a:solidFill>
                  <a:srgbClr val="000000"/>
                </a:solidFill>
              </a:rPr>
              <a:t>At least one receiver must be on known </a:t>
            </a:r>
            <a:r>
              <a:rPr lang="en-US" b="1" i="0" u="none" strike="noStrike" baseline="0" dirty="0">
                <a:solidFill>
                  <a:srgbClr val="000000"/>
                </a:solidFill>
              </a:rPr>
              <a:t>geodetic control</a:t>
            </a:r>
            <a:r>
              <a:rPr lang="en-US" b="0" i="0" u="none" strike="noStrike" baseline="0" dirty="0">
                <a:solidFill>
                  <a:srgbClr val="000000"/>
                </a:solidFill>
              </a:rPr>
              <a:t>.</a:t>
            </a:r>
          </a:p>
          <a:p>
            <a:r>
              <a:rPr lang="en-US" dirty="0">
                <a:solidFill>
                  <a:srgbClr val="002060"/>
                </a:solidFill>
              </a:rPr>
              <a:t>Consider </a:t>
            </a:r>
            <a:r>
              <a:rPr lang="en-US" b="1" dirty="0">
                <a:solidFill>
                  <a:srgbClr val="002060"/>
                </a:solidFill>
              </a:rPr>
              <a:t>NCN station and/or SCRTN station</a:t>
            </a:r>
            <a:endParaRPr lang="en-US" b="1" i="0" u="none" strike="noStrike" baseline="0" dirty="0">
              <a:solidFill>
                <a:srgbClr val="002060"/>
              </a:solidFill>
            </a:endParaRPr>
          </a:p>
          <a:p>
            <a:endParaRPr lang="en-US" b="0" i="0" u="none" strike="noStrike" baseline="0" dirty="0">
              <a:solidFill>
                <a:srgbClr val="000000"/>
              </a:solidFill>
            </a:endParaRPr>
          </a:p>
        </p:txBody>
      </p:sp>
      <p:pic>
        <p:nvPicPr>
          <p:cNvPr id="6" name="Picture 5">
            <a:extLst>
              <a:ext uri="{FF2B5EF4-FFF2-40B4-BE49-F238E27FC236}">
                <a16:creationId xmlns:a16="http://schemas.microsoft.com/office/drawing/2014/main" id="{06898049-74B2-6A31-2716-86501B04D122}"/>
              </a:ext>
            </a:extLst>
          </p:cNvPr>
          <p:cNvPicPr>
            <a:picLocks noChangeAspect="1"/>
          </p:cNvPicPr>
          <p:nvPr/>
        </p:nvPicPr>
        <p:blipFill>
          <a:blip r:embed="rId2"/>
          <a:srcRect r="28029"/>
          <a:stretch/>
        </p:blipFill>
        <p:spPr>
          <a:xfrm>
            <a:off x="8087710" y="1371599"/>
            <a:ext cx="3941381" cy="4115607"/>
          </a:xfrm>
          <a:prstGeom prst="rect">
            <a:avLst/>
          </a:prstGeom>
        </p:spPr>
      </p:pic>
      <p:sp>
        <p:nvSpPr>
          <p:cNvPr id="7" name="TextBox 6">
            <a:extLst>
              <a:ext uri="{FF2B5EF4-FFF2-40B4-BE49-F238E27FC236}">
                <a16:creationId xmlns:a16="http://schemas.microsoft.com/office/drawing/2014/main" id="{D891C876-4887-5330-26F1-1BD59DA43721}"/>
              </a:ext>
            </a:extLst>
          </p:cNvPr>
          <p:cNvSpPr txBox="1"/>
          <p:nvPr/>
        </p:nvSpPr>
        <p:spPr>
          <a:xfrm>
            <a:off x="8469139" y="5486401"/>
            <a:ext cx="3235181" cy="400110"/>
          </a:xfrm>
          <a:prstGeom prst="rect">
            <a:avLst/>
          </a:prstGeom>
          <a:noFill/>
        </p:spPr>
        <p:txBody>
          <a:bodyPr wrap="none" rtlCol="0">
            <a:spAutoFit/>
          </a:bodyPr>
          <a:lstStyle/>
          <a:p>
            <a:r>
              <a:rPr lang="en-US" sz="2000" b="1" dirty="0">
                <a:solidFill>
                  <a:srgbClr val="000000"/>
                </a:solidFill>
              </a:rPr>
              <a:t>Braced CORS Monument</a:t>
            </a:r>
            <a:endParaRPr lang="en-US" sz="2000" dirty="0"/>
          </a:p>
        </p:txBody>
      </p:sp>
      <p:sp>
        <p:nvSpPr>
          <p:cNvPr id="5" name="Slide Number Placeholder 4">
            <a:extLst>
              <a:ext uri="{FF2B5EF4-FFF2-40B4-BE49-F238E27FC236}">
                <a16:creationId xmlns:a16="http://schemas.microsoft.com/office/drawing/2014/main" id="{B4873072-14C4-4715-849D-3720465098F0}"/>
              </a:ext>
            </a:extLst>
          </p:cNvPr>
          <p:cNvSpPr>
            <a:spLocks noGrp="1"/>
          </p:cNvSpPr>
          <p:nvPr>
            <p:ph type="sldNum" sz="quarter" idx="12"/>
          </p:nvPr>
        </p:nvSpPr>
        <p:spPr/>
        <p:txBody>
          <a:bodyPr/>
          <a:lstStyle/>
          <a:p>
            <a:fld id="{FCA8DAF9-CFC1-344C-89B7-DCB2EBBDC673}" type="slidenum">
              <a:rPr lang="en-US" smtClean="0"/>
              <a:pPr/>
              <a:t>21</a:t>
            </a:fld>
            <a:endParaRPr lang="en-US" dirty="0"/>
          </a:p>
        </p:txBody>
      </p:sp>
    </p:spTree>
    <p:extLst>
      <p:ext uri="{BB962C8B-B14F-4D97-AF65-F5344CB8AC3E}">
        <p14:creationId xmlns:p14="http://schemas.microsoft.com/office/powerpoint/2010/main" val="112515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40A11C-DDA9-6465-E21D-A8B5F3E8B19E}"/>
              </a:ext>
            </a:extLst>
          </p:cNvPr>
          <p:cNvSpPr>
            <a:spLocks noGrp="1"/>
          </p:cNvSpPr>
          <p:nvPr>
            <p:ph type="title"/>
          </p:nvPr>
        </p:nvSpPr>
        <p:spPr/>
        <p:txBody>
          <a:bodyPr/>
          <a:lstStyle/>
          <a:p>
            <a:pPr algn="ctr"/>
            <a:r>
              <a:rPr lang="en-US" dirty="0"/>
              <a:t>SC Standards of Practice</a:t>
            </a:r>
          </a:p>
        </p:txBody>
      </p:sp>
      <p:sp>
        <p:nvSpPr>
          <p:cNvPr id="4" name="Content Placeholder 3">
            <a:extLst>
              <a:ext uri="{FF2B5EF4-FFF2-40B4-BE49-F238E27FC236}">
                <a16:creationId xmlns:a16="http://schemas.microsoft.com/office/drawing/2014/main" id="{2C9B7E5B-EE01-D8C1-4159-A3319C503A84}"/>
              </a:ext>
            </a:extLst>
          </p:cNvPr>
          <p:cNvSpPr>
            <a:spLocks noGrp="1"/>
          </p:cNvSpPr>
          <p:nvPr>
            <p:ph idx="1"/>
          </p:nvPr>
        </p:nvSpPr>
        <p:spPr/>
        <p:txBody>
          <a:bodyPr>
            <a:normAutofit fontScale="92500" lnSpcReduction="10000"/>
          </a:bodyPr>
          <a:lstStyle/>
          <a:p>
            <a:r>
              <a:rPr lang="en-US" b="0" i="0" u="none" strike="noStrike" baseline="0" dirty="0">
                <a:solidFill>
                  <a:srgbClr val="000000"/>
                </a:solidFill>
              </a:rPr>
              <a:t>pp13, (3) Coordinate values</a:t>
            </a:r>
            <a:r>
              <a:rPr lang="en-US" b="1" i="0" u="none" strike="noStrike" baseline="0" dirty="0">
                <a:solidFill>
                  <a:srgbClr val="000000"/>
                </a:solidFill>
              </a:rPr>
              <a:t>: </a:t>
            </a:r>
          </a:p>
          <a:p>
            <a:pPr lvl="1"/>
            <a:r>
              <a:rPr lang="en-US" b="0" i="0" u="none" strike="noStrike" baseline="0" dirty="0">
                <a:solidFill>
                  <a:srgbClr val="000000"/>
                </a:solidFill>
              </a:rPr>
              <a:t>South Carolina State Plane Coordinate System or </a:t>
            </a:r>
          </a:p>
          <a:p>
            <a:pPr lvl="1"/>
            <a:r>
              <a:rPr lang="en-US" b="0" i="0" u="none" strike="noStrike" baseline="0" dirty="0">
                <a:solidFill>
                  <a:srgbClr val="000000"/>
                </a:solidFill>
              </a:rPr>
              <a:t>Geographic Positions based on the National Coordinate System.</a:t>
            </a:r>
          </a:p>
          <a:p>
            <a:r>
              <a:rPr lang="en-US" b="0" i="0" u="none" strike="noStrike" baseline="0" dirty="0">
                <a:solidFill>
                  <a:srgbClr val="000000"/>
                </a:solidFill>
              </a:rPr>
              <a:t>Horizontal coordinate values should be in:</a:t>
            </a:r>
          </a:p>
          <a:p>
            <a:pPr lvl="1"/>
            <a:r>
              <a:rPr lang="en-US" b="0" i="0" u="none" strike="noStrike" baseline="0" dirty="0">
                <a:solidFill>
                  <a:srgbClr val="000000"/>
                </a:solidFill>
              </a:rPr>
              <a:t>the North American Datum of 1983 (NAD 83) 2007 or </a:t>
            </a:r>
          </a:p>
          <a:p>
            <a:pPr lvl="1"/>
            <a:r>
              <a:rPr lang="en-US" b="0" i="0" u="none" strike="noStrike" baseline="0" dirty="0">
                <a:solidFill>
                  <a:srgbClr val="000000"/>
                </a:solidFill>
              </a:rPr>
              <a:t>the most current datum published by the National Geodetic Survey (NGS). </a:t>
            </a:r>
          </a:p>
          <a:p>
            <a:r>
              <a:rPr lang="en-US" b="0" i="0" u="none" strike="noStrike" baseline="0" dirty="0">
                <a:solidFill>
                  <a:srgbClr val="000000"/>
                </a:solidFill>
              </a:rPr>
              <a:t>Vertical coordinate values should be in:</a:t>
            </a:r>
          </a:p>
          <a:p>
            <a:pPr lvl="1"/>
            <a:r>
              <a:rPr lang="en-US" b="0" i="0" u="none" strike="noStrike" baseline="0" dirty="0">
                <a:solidFill>
                  <a:srgbClr val="000000"/>
                </a:solidFill>
              </a:rPr>
              <a:t>the North American Vertical Datum of 1988 (NAVD 88) or </a:t>
            </a:r>
          </a:p>
          <a:p>
            <a:pPr lvl="1"/>
            <a:r>
              <a:rPr lang="en-US" b="0" i="0" u="none" strike="noStrike" baseline="0" dirty="0">
                <a:solidFill>
                  <a:srgbClr val="000000"/>
                </a:solidFill>
              </a:rPr>
              <a:t>the most current datum published by the National Geodetic Survey (NGS). </a:t>
            </a:r>
          </a:p>
          <a:p>
            <a:r>
              <a:rPr lang="en-US" b="0" i="0" u="none" strike="noStrike" baseline="0" dirty="0">
                <a:solidFill>
                  <a:srgbClr val="000000"/>
                </a:solidFill>
              </a:rPr>
              <a:t>Identify any local coordinate system used AND its relationship to the National Coordinate System. </a:t>
            </a:r>
          </a:p>
          <a:p>
            <a:r>
              <a:rPr lang="en-US" dirty="0">
                <a:solidFill>
                  <a:srgbClr val="000000"/>
                </a:solidFill>
              </a:rPr>
              <a:t>Use </a:t>
            </a:r>
            <a:r>
              <a:rPr lang="en-US" b="0" i="0" u="none" strike="noStrike" baseline="0" dirty="0">
                <a:solidFill>
                  <a:srgbClr val="000000"/>
                </a:solidFill>
              </a:rPr>
              <a:t>meters or international foot</a:t>
            </a:r>
            <a:endParaRPr lang="en-US" dirty="0"/>
          </a:p>
        </p:txBody>
      </p:sp>
      <p:sp>
        <p:nvSpPr>
          <p:cNvPr id="5" name="Slide Number Placeholder 4">
            <a:extLst>
              <a:ext uri="{FF2B5EF4-FFF2-40B4-BE49-F238E27FC236}">
                <a16:creationId xmlns:a16="http://schemas.microsoft.com/office/drawing/2014/main" id="{6BAAAEAC-E8F9-49B5-8734-42A3CDFA28CD}"/>
              </a:ext>
            </a:extLst>
          </p:cNvPr>
          <p:cNvSpPr>
            <a:spLocks noGrp="1"/>
          </p:cNvSpPr>
          <p:nvPr>
            <p:ph type="sldNum" sz="quarter" idx="12"/>
          </p:nvPr>
        </p:nvSpPr>
        <p:spPr/>
        <p:txBody>
          <a:bodyPr/>
          <a:lstStyle/>
          <a:p>
            <a:fld id="{FCA8DAF9-CFC1-344C-89B7-DCB2EBBDC673}" type="slidenum">
              <a:rPr lang="en-US" smtClean="0"/>
              <a:pPr/>
              <a:t>22</a:t>
            </a:fld>
            <a:endParaRPr lang="en-US" dirty="0"/>
          </a:p>
        </p:txBody>
      </p:sp>
    </p:spTree>
    <p:extLst>
      <p:ext uri="{BB962C8B-B14F-4D97-AF65-F5344CB8AC3E}">
        <p14:creationId xmlns:p14="http://schemas.microsoft.com/office/powerpoint/2010/main" val="121816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4E0A3-9576-748B-62F8-3CD7965E9A7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721B251-F85F-0659-8588-DCA6A8645051}"/>
              </a:ext>
            </a:extLst>
          </p:cNvPr>
          <p:cNvSpPr>
            <a:spLocks noGrp="1"/>
          </p:cNvSpPr>
          <p:nvPr>
            <p:ph type="title"/>
          </p:nvPr>
        </p:nvSpPr>
        <p:spPr/>
        <p:txBody>
          <a:bodyPr/>
          <a:lstStyle/>
          <a:p>
            <a:pPr algn="ctr"/>
            <a:r>
              <a:rPr lang="en-US" dirty="0"/>
              <a:t>SC Standards of Practice</a:t>
            </a:r>
          </a:p>
        </p:txBody>
      </p:sp>
      <p:sp>
        <p:nvSpPr>
          <p:cNvPr id="4" name="Content Placeholder 3">
            <a:extLst>
              <a:ext uri="{FF2B5EF4-FFF2-40B4-BE49-F238E27FC236}">
                <a16:creationId xmlns:a16="http://schemas.microsoft.com/office/drawing/2014/main" id="{B7F93015-8596-7562-C202-6B9D0599C957}"/>
              </a:ext>
            </a:extLst>
          </p:cNvPr>
          <p:cNvSpPr>
            <a:spLocks noGrp="1"/>
          </p:cNvSpPr>
          <p:nvPr>
            <p:ph idx="1"/>
          </p:nvPr>
        </p:nvSpPr>
        <p:spPr>
          <a:xfrm>
            <a:off x="979715" y="1371600"/>
            <a:ext cx="5871029" cy="4846320"/>
          </a:xfrm>
        </p:spPr>
        <p:txBody>
          <a:bodyPr>
            <a:normAutofit/>
          </a:bodyPr>
          <a:lstStyle/>
          <a:p>
            <a:r>
              <a:rPr lang="en-US" b="0" i="0" u="none" strike="noStrike" baseline="0" dirty="0">
                <a:solidFill>
                  <a:srgbClr val="000000"/>
                </a:solidFill>
              </a:rPr>
              <a:t>(5) </a:t>
            </a:r>
            <a:r>
              <a:rPr lang="en-US" b="0" i="0" u="sng" strike="noStrike" baseline="0" dirty="0">
                <a:solidFill>
                  <a:srgbClr val="000000"/>
                </a:solidFill>
              </a:rPr>
              <a:t>Ground control </a:t>
            </a:r>
            <a:r>
              <a:rPr lang="en-US" b="0" i="0" u="none" strike="noStrike" baseline="0" dirty="0">
                <a:solidFill>
                  <a:srgbClr val="000000"/>
                </a:solidFill>
              </a:rPr>
              <a:t>for topographic and planimetric mapping projects shall be in South Carolina State Plane Coordinate System grid coordinates, NAD83/2007, and distances in International feet or meters.</a:t>
            </a:r>
          </a:p>
          <a:p>
            <a:r>
              <a:rPr lang="en-US" b="0" i="0" u="none" strike="noStrike" baseline="0" dirty="0">
                <a:solidFill>
                  <a:srgbClr val="000000"/>
                </a:solidFill>
              </a:rPr>
              <a:t>A minimum of one permanent project vertical control point shall be shown.</a:t>
            </a:r>
            <a:endParaRPr lang="en-US" dirty="0"/>
          </a:p>
        </p:txBody>
      </p:sp>
      <p:pic>
        <p:nvPicPr>
          <p:cNvPr id="8" name="Picture 7">
            <a:extLst>
              <a:ext uri="{FF2B5EF4-FFF2-40B4-BE49-F238E27FC236}">
                <a16:creationId xmlns:a16="http://schemas.microsoft.com/office/drawing/2014/main" id="{FBB824BD-146C-424B-E865-0D09B54B2BA4}"/>
              </a:ext>
            </a:extLst>
          </p:cNvPr>
          <p:cNvPicPr>
            <a:picLocks noChangeAspect="1"/>
          </p:cNvPicPr>
          <p:nvPr/>
        </p:nvPicPr>
        <p:blipFill>
          <a:blip r:embed="rId2"/>
          <a:srcRect l="8800" t="13333" r="42663" b="16720"/>
          <a:stretch/>
        </p:blipFill>
        <p:spPr>
          <a:xfrm>
            <a:off x="6850744" y="1420949"/>
            <a:ext cx="4992914" cy="4796972"/>
          </a:xfrm>
          <a:prstGeom prst="rect">
            <a:avLst/>
          </a:prstGeom>
        </p:spPr>
      </p:pic>
      <p:sp>
        <p:nvSpPr>
          <p:cNvPr id="5" name="Slide Number Placeholder 4">
            <a:extLst>
              <a:ext uri="{FF2B5EF4-FFF2-40B4-BE49-F238E27FC236}">
                <a16:creationId xmlns:a16="http://schemas.microsoft.com/office/drawing/2014/main" id="{036700E5-272F-4987-8199-87EE3E438E37}"/>
              </a:ext>
            </a:extLst>
          </p:cNvPr>
          <p:cNvSpPr>
            <a:spLocks noGrp="1"/>
          </p:cNvSpPr>
          <p:nvPr>
            <p:ph type="sldNum" sz="quarter" idx="12"/>
          </p:nvPr>
        </p:nvSpPr>
        <p:spPr/>
        <p:txBody>
          <a:bodyPr/>
          <a:lstStyle/>
          <a:p>
            <a:fld id="{FCA8DAF9-CFC1-344C-89B7-DCB2EBBDC673}" type="slidenum">
              <a:rPr lang="en-US" smtClean="0"/>
              <a:pPr/>
              <a:t>23</a:t>
            </a:fld>
            <a:endParaRPr lang="en-US" dirty="0"/>
          </a:p>
        </p:txBody>
      </p:sp>
    </p:spTree>
    <p:extLst>
      <p:ext uri="{BB962C8B-B14F-4D97-AF65-F5344CB8AC3E}">
        <p14:creationId xmlns:p14="http://schemas.microsoft.com/office/powerpoint/2010/main" val="2049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46E1D0-09EE-C422-4E85-EA3569FB2BCF}"/>
              </a:ext>
            </a:extLst>
          </p:cNvPr>
          <p:cNvSpPr>
            <a:spLocks noGrp="1"/>
          </p:cNvSpPr>
          <p:nvPr>
            <p:ph type="title"/>
          </p:nvPr>
        </p:nvSpPr>
        <p:spPr/>
        <p:txBody>
          <a:bodyPr/>
          <a:lstStyle/>
          <a:p>
            <a:pPr algn="ctr"/>
            <a:r>
              <a:rPr lang="en-US" dirty="0"/>
              <a:t>Keeping What Works</a:t>
            </a:r>
          </a:p>
        </p:txBody>
      </p:sp>
      <p:sp>
        <p:nvSpPr>
          <p:cNvPr id="4" name="Content Placeholder 3">
            <a:extLst>
              <a:ext uri="{FF2B5EF4-FFF2-40B4-BE49-F238E27FC236}">
                <a16:creationId xmlns:a16="http://schemas.microsoft.com/office/drawing/2014/main" id="{E569E7B1-0157-C099-43B5-2A188DEB5F5F}"/>
              </a:ext>
            </a:extLst>
          </p:cNvPr>
          <p:cNvSpPr>
            <a:spLocks noGrp="1"/>
          </p:cNvSpPr>
          <p:nvPr>
            <p:ph idx="1"/>
          </p:nvPr>
        </p:nvSpPr>
        <p:spPr>
          <a:xfrm>
            <a:off x="487680" y="3427265"/>
            <a:ext cx="6558981" cy="2973535"/>
          </a:xfrm>
        </p:spPr>
        <p:txBody>
          <a:bodyPr>
            <a:normAutofit/>
          </a:bodyPr>
          <a:lstStyle/>
          <a:p>
            <a:r>
              <a:rPr lang="en-US" dirty="0"/>
              <a:t>South Carolina will continue historical use of the Lambert Conformal Conical Projection</a:t>
            </a:r>
          </a:p>
          <a:p>
            <a:r>
              <a:rPr lang="en-US" dirty="0"/>
              <a:t>Two departures from SPCS27, adoption of a single zone system and the International Foot, will remain in future systems</a:t>
            </a:r>
          </a:p>
        </p:txBody>
      </p:sp>
      <p:pic>
        <p:nvPicPr>
          <p:cNvPr id="8" name="Picture 7">
            <a:extLst>
              <a:ext uri="{FF2B5EF4-FFF2-40B4-BE49-F238E27FC236}">
                <a16:creationId xmlns:a16="http://schemas.microsoft.com/office/drawing/2014/main" id="{52E1D7C8-0754-7557-9BBD-51E7AF1C9CE6}"/>
              </a:ext>
            </a:extLst>
          </p:cNvPr>
          <p:cNvPicPr>
            <a:picLocks noChangeAspect="1"/>
          </p:cNvPicPr>
          <p:nvPr/>
        </p:nvPicPr>
        <p:blipFill>
          <a:blip r:embed="rId2"/>
          <a:stretch>
            <a:fillRect/>
          </a:stretch>
        </p:blipFill>
        <p:spPr>
          <a:xfrm>
            <a:off x="457200" y="1371600"/>
            <a:ext cx="11247120" cy="1731527"/>
          </a:xfrm>
          <a:prstGeom prst="rect">
            <a:avLst/>
          </a:prstGeom>
        </p:spPr>
      </p:pic>
      <p:pic>
        <p:nvPicPr>
          <p:cNvPr id="10" name="Picture 9">
            <a:extLst>
              <a:ext uri="{FF2B5EF4-FFF2-40B4-BE49-F238E27FC236}">
                <a16:creationId xmlns:a16="http://schemas.microsoft.com/office/drawing/2014/main" id="{C4FCD663-C720-29D5-B8B5-144B4BF6C23B}"/>
              </a:ext>
            </a:extLst>
          </p:cNvPr>
          <p:cNvPicPr>
            <a:picLocks noChangeAspect="1"/>
          </p:cNvPicPr>
          <p:nvPr/>
        </p:nvPicPr>
        <p:blipFill>
          <a:blip r:embed="rId3"/>
          <a:stretch>
            <a:fillRect/>
          </a:stretch>
        </p:blipFill>
        <p:spPr>
          <a:xfrm>
            <a:off x="7726680" y="3098280"/>
            <a:ext cx="3977640" cy="2983230"/>
          </a:xfrm>
          <a:prstGeom prst="rect">
            <a:avLst/>
          </a:prstGeom>
        </p:spPr>
      </p:pic>
      <p:sp>
        <p:nvSpPr>
          <p:cNvPr id="5" name="Slide Number Placeholder 4">
            <a:extLst>
              <a:ext uri="{FF2B5EF4-FFF2-40B4-BE49-F238E27FC236}">
                <a16:creationId xmlns:a16="http://schemas.microsoft.com/office/drawing/2014/main" id="{A35B4106-DABF-498D-9C13-DB188CB3B881}"/>
              </a:ext>
            </a:extLst>
          </p:cNvPr>
          <p:cNvSpPr>
            <a:spLocks noGrp="1"/>
          </p:cNvSpPr>
          <p:nvPr>
            <p:ph type="sldNum" sz="quarter" idx="12"/>
          </p:nvPr>
        </p:nvSpPr>
        <p:spPr/>
        <p:txBody>
          <a:bodyPr/>
          <a:lstStyle/>
          <a:p>
            <a:fld id="{FCA8DAF9-CFC1-344C-89B7-DCB2EBBDC673}" type="slidenum">
              <a:rPr lang="en-US" smtClean="0"/>
              <a:pPr/>
              <a:t>24</a:t>
            </a:fld>
            <a:endParaRPr lang="en-US" dirty="0"/>
          </a:p>
        </p:txBody>
      </p:sp>
    </p:spTree>
    <p:extLst>
      <p:ext uri="{BB962C8B-B14F-4D97-AF65-F5344CB8AC3E}">
        <p14:creationId xmlns:p14="http://schemas.microsoft.com/office/powerpoint/2010/main" val="362222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E2F56D-8489-2BA6-BE51-36B233CDEB31}"/>
              </a:ext>
            </a:extLst>
          </p:cNvPr>
          <p:cNvSpPr>
            <a:spLocks noGrp="1"/>
          </p:cNvSpPr>
          <p:nvPr>
            <p:ph type="title"/>
          </p:nvPr>
        </p:nvSpPr>
        <p:spPr/>
        <p:txBody>
          <a:bodyPr/>
          <a:lstStyle/>
          <a:p>
            <a:pPr algn="ctr"/>
            <a:r>
              <a:rPr lang="en-US" dirty="0"/>
              <a:t>SPCS27 vs. SPCS83</a:t>
            </a:r>
          </a:p>
        </p:txBody>
      </p:sp>
      <p:sp>
        <p:nvSpPr>
          <p:cNvPr id="4" name="Content Placeholder 3">
            <a:extLst>
              <a:ext uri="{FF2B5EF4-FFF2-40B4-BE49-F238E27FC236}">
                <a16:creationId xmlns:a16="http://schemas.microsoft.com/office/drawing/2014/main" id="{3A5FACEB-4BB6-3874-0973-AD962E4990C7}"/>
              </a:ext>
            </a:extLst>
          </p:cNvPr>
          <p:cNvSpPr>
            <a:spLocks noGrp="1"/>
          </p:cNvSpPr>
          <p:nvPr>
            <p:ph idx="1"/>
          </p:nvPr>
        </p:nvSpPr>
        <p:spPr/>
        <p:txBody>
          <a:bodyPr>
            <a:normAutofit/>
          </a:bodyPr>
          <a:lstStyle/>
          <a:p>
            <a:pPr algn="l"/>
            <a:endParaRPr lang="en-US" b="0" i="0" u="none" strike="noStrike" baseline="0" dirty="0">
              <a:solidFill>
                <a:srgbClr val="000000"/>
              </a:solidFill>
            </a:endParaRPr>
          </a:p>
          <a:p>
            <a:r>
              <a:rPr lang="en-US" b="0" i="0" u="none" strike="noStrike" baseline="0" dirty="0">
                <a:solidFill>
                  <a:srgbClr val="000000"/>
                </a:solidFill>
              </a:rPr>
              <a:t>Grid origins were changed by significant amounts for all U.S. zones to ensure projected coordinates differed substantially from SPCS 27.</a:t>
            </a:r>
          </a:p>
          <a:p>
            <a:r>
              <a:rPr lang="en-US" b="0" i="1" u="none" strike="noStrike" baseline="0" dirty="0">
                <a:solidFill>
                  <a:srgbClr val="000000"/>
                </a:solidFill>
              </a:rPr>
              <a:t>Exception: </a:t>
            </a:r>
            <a:r>
              <a:rPr lang="en-US" b="0" i="0" u="none" strike="noStrike" baseline="0" dirty="0">
                <a:solidFill>
                  <a:srgbClr val="000000"/>
                </a:solidFill>
              </a:rPr>
              <a:t>decreased false easting by exactly 4 feet (1.219 meter) in South Carolina (due to treating SPCS 27 grid origin value of 2,000,000 U.S. survey feet as international feet, and then converting to meters).</a:t>
            </a:r>
          </a:p>
          <a:p>
            <a:r>
              <a:rPr lang="en-US" b="0" i="0" u="none" strike="noStrike" baseline="0" dirty="0">
                <a:solidFill>
                  <a:srgbClr val="000000"/>
                </a:solidFill>
              </a:rPr>
              <a:t>The difference between 2,000,000 U.S. Survey Feet and 2,000,000 </a:t>
            </a:r>
            <a:r>
              <a:rPr lang="en-US" dirty="0">
                <a:solidFill>
                  <a:srgbClr val="000000"/>
                </a:solidFill>
              </a:rPr>
              <a:t>International Feet is 4’ or 1.219 meters</a:t>
            </a:r>
          </a:p>
          <a:p>
            <a:r>
              <a:rPr lang="en-US" b="0" i="0" u="none" strike="noStrike" baseline="0" dirty="0">
                <a:solidFill>
                  <a:srgbClr val="000000"/>
                </a:solidFill>
              </a:rPr>
              <a:t>2,000,000 </a:t>
            </a:r>
            <a:r>
              <a:rPr lang="en-US" b="0" i="0" u="none" strike="noStrike" baseline="0" dirty="0" err="1">
                <a:solidFill>
                  <a:srgbClr val="000000"/>
                </a:solidFill>
              </a:rPr>
              <a:t>iFt</a:t>
            </a:r>
            <a:r>
              <a:rPr lang="en-US" b="0" i="0" u="none" strike="noStrike" baseline="0" dirty="0">
                <a:solidFill>
                  <a:srgbClr val="000000"/>
                </a:solidFill>
              </a:rPr>
              <a:t> is exactly 609,600 meters, the value adopted by SPSC83</a:t>
            </a:r>
          </a:p>
          <a:p>
            <a:endParaRPr lang="en-US" dirty="0"/>
          </a:p>
        </p:txBody>
      </p:sp>
      <p:sp>
        <p:nvSpPr>
          <p:cNvPr id="5" name="Slide Number Placeholder 4">
            <a:extLst>
              <a:ext uri="{FF2B5EF4-FFF2-40B4-BE49-F238E27FC236}">
                <a16:creationId xmlns:a16="http://schemas.microsoft.com/office/drawing/2014/main" id="{EA0A98C9-53B4-4F7C-8F4C-A1129CCAE112}"/>
              </a:ext>
            </a:extLst>
          </p:cNvPr>
          <p:cNvSpPr>
            <a:spLocks noGrp="1"/>
          </p:cNvSpPr>
          <p:nvPr>
            <p:ph type="sldNum" sz="quarter" idx="12"/>
          </p:nvPr>
        </p:nvSpPr>
        <p:spPr/>
        <p:txBody>
          <a:bodyPr/>
          <a:lstStyle/>
          <a:p>
            <a:fld id="{FCA8DAF9-CFC1-344C-89B7-DCB2EBBDC673}" type="slidenum">
              <a:rPr lang="en-US" smtClean="0"/>
              <a:pPr/>
              <a:t>25</a:t>
            </a:fld>
            <a:endParaRPr lang="en-US" dirty="0"/>
          </a:p>
        </p:txBody>
      </p:sp>
    </p:spTree>
    <p:extLst>
      <p:ext uri="{BB962C8B-B14F-4D97-AF65-F5344CB8AC3E}">
        <p14:creationId xmlns:p14="http://schemas.microsoft.com/office/powerpoint/2010/main" val="131505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09AB8C-B44A-F0A6-7113-E0183AA4927E}"/>
              </a:ext>
            </a:extLst>
          </p:cNvPr>
          <p:cNvSpPr>
            <a:spLocks noGrp="1"/>
          </p:cNvSpPr>
          <p:nvPr>
            <p:ph type="title"/>
          </p:nvPr>
        </p:nvSpPr>
        <p:spPr/>
        <p:txBody>
          <a:bodyPr/>
          <a:lstStyle/>
          <a:p>
            <a:pPr algn="ctr"/>
            <a:r>
              <a:rPr lang="en-US" dirty="0"/>
              <a:t>SPCS83 Defining Parameters</a:t>
            </a:r>
          </a:p>
        </p:txBody>
      </p:sp>
      <p:pic>
        <p:nvPicPr>
          <p:cNvPr id="6" name="Content Placeholder 5">
            <a:extLst>
              <a:ext uri="{FF2B5EF4-FFF2-40B4-BE49-F238E27FC236}">
                <a16:creationId xmlns:a16="http://schemas.microsoft.com/office/drawing/2014/main" id="{B24634DF-0B04-8459-4E89-522C7F067AA5}"/>
              </a:ext>
            </a:extLst>
          </p:cNvPr>
          <p:cNvPicPr>
            <a:picLocks noGrp="1" noChangeAspect="1"/>
          </p:cNvPicPr>
          <p:nvPr>
            <p:ph idx="1"/>
          </p:nvPr>
        </p:nvPicPr>
        <p:blipFill>
          <a:blip r:embed="rId2"/>
          <a:stretch>
            <a:fillRect/>
          </a:stretch>
        </p:blipFill>
        <p:spPr>
          <a:xfrm>
            <a:off x="-15240" y="1595225"/>
            <a:ext cx="12192000" cy="1812172"/>
          </a:xfrm>
        </p:spPr>
      </p:pic>
      <p:sp>
        <p:nvSpPr>
          <p:cNvPr id="7" name="Rectangle 6">
            <a:extLst>
              <a:ext uri="{FF2B5EF4-FFF2-40B4-BE49-F238E27FC236}">
                <a16:creationId xmlns:a16="http://schemas.microsoft.com/office/drawing/2014/main" id="{3C2B1F85-3E60-2F07-A216-F4AF126D62E5}"/>
              </a:ext>
            </a:extLst>
          </p:cNvPr>
          <p:cNvSpPr/>
          <p:nvPr/>
        </p:nvSpPr>
        <p:spPr>
          <a:xfrm>
            <a:off x="15240" y="2633038"/>
            <a:ext cx="12192000" cy="1023582"/>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88E80E1-D5B2-8C85-638D-A0BFCB7E2E2D}"/>
              </a:ext>
            </a:extLst>
          </p:cNvPr>
          <p:cNvSpPr txBox="1"/>
          <p:nvPr/>
        </p:nvSpPr>
        <p:spPr>
          <a:xfrm>
            <a:off x="487680" y="4000486"/>
            <a:ext cx="11247120" cy="1815882"/>
          </a:xfrm>
          <a:prstGeom prst="rect">
            <a:avLst/>
          </a:prstGeom>
          <a:noFill/>
        </p:spPr>
        <p:txBody>
          <a:bodyPr wrap="square">
            <a:spAutoFit/>
          </a:bodyPr>
          <a:lstStyle/>
          <a:p>
            <a:r>
              <a:rPr lang="en-US" sz="2800" b="0" i="0" u="none" strike="noStrike" baseline="0" dirty="0">
                <a:solidFill>
                  <a:srgbClr val="000000"/>
                </a:solidFill>
                <a:latin typeface="+mn-lt"/>
              </a:rPr>
              <a:t>Two zones used for SPCS 27 combined into single zone for SPCS 83. False easting is exact metric conversion from 2,000,000 international feet = 1,999,996 </a:t>
            </a:r>
            <a:r>
              <a:rPr lang="en-US" sz="2800" b="0" i="0" u="none" strike="noStrike" baseline="0" dirty="0" err="1">
                <a:solidFill>
                  <a:srgbClr val="000000"/>
                </a:solidFill>
                <a:latin typeface="+mn-lt"/>
              </a:rPr>
              <a:t>sFt</a:t>
            </a:r>
            <a:r>
              <a:rPr lang="en-US" sz="2800" b="0" i="0" u="none" strike="noStrike" baseline="0" dirty="0">
                <a:solidFill>
                  <a:srgbClr val="000000"/>
                </a:solidFill>
                <a:latin typeface="+mn-lt"/>
              </a:rPr>
              <a:t> (exact), which differs from SPCS 27 false easting of 2,000,000 </a:t>
            </a:r>
            <a:r>
              <a:rPr lang="en-US" sz="2800" b="0" i="0" u="none" strike="noStrike" baseline="0" dirty="0" err="1">
                <a:solidFill>
                  <a:srgbClr val="000000"/>
                </a:solidFill>
                <a:latin typeface="+mn-lt"/>
              </a:rPr>
              <a:t>sFt</a:t>
            </a:r>
            <a:r>
              <a:rPr lang="en-US" sz="2800" b="0" i="0" u="none" strike="noStrike" baseline="0" dirty="0">
                <a:solidFill>
                  <a:srgbClr val="000000"/>
                </a:solidFill>
                <a:latin typeface="+mn-lt"/>
              </a:rPr>
              <a:t> by only 4 feet (exact). 	</a:t>
            </a:r>
          </a:p>
        </p:txBody>
      </p:sp>
      <p:sp>
        <p:nvSpPr>
          <p:cNvPr id="4" name="Slide Number Placeholder 3">
            <a:extLst>
              <a:ext uri="{FF2B5EF4-FFF2-40B4-BE49-F238E27FC236}">
                <a16:creationId xmlns:a16="http://schemas.microsoft.com/office/drawing/2014/main" id="{1AC3CDBA-4627-4603-BED0-E430D6487D14}"/>
              </a:ext>
            </a:extLst>
          </p:cNvPr>
          <p:cNvSpPr>
            <a:spLocks noGrp="1"/>
          </p:cNvSpPr>
          <p:nvPr>
            <p:ph type="sldNum" sz="quarter" idx="12"/>
          </p:nvPr>
        </p:nvSpPr>
        <p:spPr/>
        <p:txBody>
          <a:bodyPr/>
          <a:lstStyle/>
          <a:p>
            <a:fld id="{FCA8DAF9-CFC1-344C-89B7-DCB2EBBDC673}" type="slidenum">
              <a:rPr lang="en-US" smtClean="0"/>
              <a:pPr/>
              <a:t>26</a:t>
            </a:fld>
            <a:endParaRPr lang="en-US" dirty="0"/>
          </a:p>
        </p:txBody>
      </p:sp>
    </p:spTree>
    <p:extLst>
      <p:ext uri="{BB962C8B-B14F-4D97-AF65-F5344CB8AC3E}">
        <p14:creationId xmlns:p14="http://schemas.microsoft.com/office/powerpoint/2010/main" val="362404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B1132-9018-2749-CBC4-5EC45CF7868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C54EC2A-BA65-78C9-9422-302C1861BCE6}"/>
              </a:ext>
            </a:extLst>
          </p:cNvPr>
          <p:cNvSpPr>
            <a:spLocks noGrp="1"/>
          </p:cNvSpPr>
          <p:nvPr>
            <p:ph type="title"/>
          </p:nvPr>
        </p:nvSpPr>
        <p:spPr/>
        <p:txBody>
          <a:bodyPr/>
          <a:lstStyle/>
          <a:p>
            <a:pPr algn="ctr"/>
            <a:r>
              <a:rPr lang="en-US" dirty="0"/>
              <a:t>Defining Parameters for SPCS27 and 83</a:t>
            </a:r>
          </a:p>
        </p:txBody>
      </p:sp>
      <p:pic>
        <p:nvPicPr>
          <p:cNvPr id="6" name="Content Placeholder 5">
            <a:extLst>
              <a:ext uri="{FF2B5EF4-FFF2-40B4-BE49-F238E27FC236}">
                <a16:creationId xmlns:a16="http://schemas.microsoft.com/office/drawing/2014/main" id="{C682AB83-3B7B-2F90-E66B-80BC50B8AF92}"/>
              </a:ext>
            </a:extLst>
          </p:cNvPr>
          <p:cNvPicPr>
            <a:picLocks noGrp="1" noChangeAspect="1"/>
          </p:cNvPicPr>
          <p:nvPr>
            <p:ph idx="1"/>
          </p:nvPr>
        </p:nvPicPr>
        <p:blipFill>
          <a:blip r:embed="rId2"/>
          <a:srcRect t="65856" r="19041"/>
          <a:stretch/>
        </p:blipFill>
        <p:spPr>
          <a:xfrm>
            <a:off x="457200" y="2705276"/>
            <a:ext cx="11151099" cy="736768"/>
          </a:xfrm>
        </p:spPr>
      </p:pic>
      <p:pic>
        <p:nvPicPr>
          <p:cNvPr id="5" name="Picture 4">
            <a:extLst>
              <a:ext uri="{FF2B5EF4-FFF2-40B4-BE49-F238E27FC236}">
                <a16:creationId xmlns:a16="http://schemas.microsoft.com/office/drawing/2014/main" id="{00E54D79-9992-8A6B-6544-013C1FEEE0A8}"/>
              </a:ext>
            </a:extLst>
          </p:cNvPr>
          <p:cNvPicPr>
            <a:picLocks noChangeAspect="1"/>
          </p:cNvPicPr>
          <p:nvPr/>
        </p:nvPicPr>
        <p:blipFill>
          <a:blip r:embed="rId3"/>
          <a:stretch>
            <a:fillRect/>
          </a:stretch>
        </p:blipFill>
        <p:spPr>
          <a:xfrm>
            <a:off x="457200" y="3429000"/>
            <a:ext cx="11151099" cy="1027575"/>
          </a:xfrm>
          <a:prstGeom prst="rect">
            <a:avLst/>
          </a:prstGeom>
        </p:spPr>
      </p:pic>
      <p:pic>
        <p:nvPicPr>
          <p:cNvPr id="8" name="Content Placeholder 5">
            <a:extLst>
              <a:ext uri="{FF2B5EF4-FFF2-40B4-BE49-F238E27FC236}">
                <a16:creationId xmlns:a16="http://schemas.microsoft.com/office/drawing/2014/main" id="{1FD2737C-781D-CD6D-58AF-C4FD5A829C94}"/>
              </a:ext>
            </a:extLst>
          </p:cNvPr>
          <p:cNvPicPr>
            <a:picLocks noChangeAspect="1"/>
          </p:cNvPicPr>
          <p:nvPr/>
        </p:nvPicPr>
        <p:blipFill>
          <a:blip r:embed="rId2"/>
          <a:srcRect l="-5125" t="-140" r="19101" b="68429"/>
          <a:stretch/>
        </p:blipFill>
        <p:spPr>
          <a:xfrm>
            <a:off x="-232228" y="2108246"/>
            <a:ext cx="11840528" cy="618755"/>
          </a:xfrm>
          <a:prstGeom prst="rect">
            <a:avLst/>
          </a:prstGeom>
        </p:spPr>
      </p:pic>
      <p:sp>
        <p:nvSpPr>
          <p:cNvPr id="4" name="Slide Number Placeholder 3">
            <a:extLst>
              <a:ext uri="{FF2B5EF4-FFF2-40B4-BE49-F238E27FC236}">
                <a16:creationId xmlns:a16="http://schemas.microsoft.com/office/drawing/2014/main" id="{1E5FDA21-CD73-4E05-AAB5-7F6ECE8EF9E9}"/>
              </a:ext>
            </a:extLst>
          </p:cNvPr>
          <p:cNvSpPr>
            <a:spLocks noGrp="1"/>
          </p:cNvSpPr>
          <p:nvPr>
            <p:ph type="sldNum" sz="quarter" idx="12"/>
          </p:nvPr>
        </p:nvSpPr>
        <p:spPr/>
        <p:txBody>
          <a:bodyPr/>
          <a:lstStyle/>
          <a:p>
            <a:fld id="{FCA8DAF9-CFC1-344C-89B7-DCB2EBBDC673}" type="slidenum">
              <a:rPr lang="en-US" smtClean="0"/>
              <a:pPr/>
              <a:t>27</a:t>
            </a:fld>
            <a:endParaRPr lang="en-US" dirty="0"/>
          </a:p>
        </p:txBody>
      </p:sp>
    </p:spTree>
    <p:extLst>
      <p:ext uri="{BB962C8B-B14F-4D97-AF65-F5344CB8AC3E}">
        <p14:creationId xmlns:p14="http://schemas.microsoft.com/office/powerpoint/2010/main" val="341227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A0AA13-56C9-7E79-54B7-D62956CD637D}"/>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1DBB58E8-F86F-8D2C-6718-9BF1855D8504}"/>
              </a:ext>
            </a:extLst>
          </p:cNvPr>
          <p:cNvPicPr>
            <a:picLocks noGrp="1" noChangeAspect="1"/>
          </p:cNvPicPr>
          <p:nvPr>
            <p:ph idx="1"/>
          </p:nvPr>
        </p:nvPicPr>
        <p:blipFill>
          <a:blip r:embed="rId2"/>
          <a:stretch>
            <a:fillRect/>
          </a:stretch>
        </p:blipFill>
        <p:spPr>
          <a:xfrm>
            <a:off x="2133600" y="457200"/>
            <a:ext cx="7924800" cy="5943600"/>
          </a:xfrm>
        </p:spPr>
      </p:pic>
      <p:sp>
        <p:nvSpPr>
          <p:cNvPr id="4" name="Slide Number Placeholder 3">
            <a:extLst>
              <a:ext uri="{FF2B5EF4-FFF2-40B4-BE49-F238E27FC236}">
                <a16:creationId xmlns:a16="http://schemas.microsoft.com/office/drawing/2014/main" id="{B72981C7-A0C2-4650-A355-CACCA5FC2DC1}"/>
              </a:ext>
            </a:extLst>
          </p:cNvPr>
          <p:cNvSpPr>
            <a:spLocks noGrp="1"/>
          </p:cNvSpPr>
          <p:nvPr>
            <p:ph type="sldNum" sz="quarter" idx="12"/>
          </p:nvPr>
        </p:nvSpPr>
        <p:spPr/>
        <p:txBody>
          <a:bodyPr/>
          <a:lstStyle/>
          <a:p>
            <a:fld id="{FCA8DAF9-CFC1-344C-89B7-DCB2EBBDC673}" type="slidenum">
              <a:rPr lang="en-US" smtClean="0"/>
              <a:pPr/>
              <a:t>28</a:t>
            </a:fld>
            <a:endParaRPr lang="en-US" dirty="0"/>
          </a:p>
        </p:txBody>
      </p:sp>
    </p:spTree>
    <p:extLst>
      <p:ext uri="{BB962C8B-B14F-4D97-AF65-F5344CB8AC3E}">
        <p14:creationId xmlns:p14="http://schemas.microsoft.com/office/powerpoint/2010/main" val="291779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E529FD-F53E-128E-F6BE-94E846647FA0}"/>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1F5CCC73-91E4-9260-476F-6643982FB89A}"/>
              </a:ext>
            </a:extLst>
          </p:cNvPr>
          <p:cNvPicPr>
            <a:picLocks noGrp="1" noChangeAspect="1"/>
          </p:cNvPicPr>
          <p:nvPr>
            <p:ph idx="1"/>
          </p:nvPr>
        </p:nvPicPr>
        <p:blipFill>
          <a:blip r:embed="rId2"/>
          <a:stretch>
            <a:fillRect/>
          </a:stretch>
        </p:blipFill>
        <p:spPr>
          <a:xfrm>
            <a:off x="457199" y="3107950"/>
            <a:ext cx="11106129" cy="1494030"/>
          </a:xfrm>
        </p:spPr>
      </p:pic>
      <p:pic>
        <p:nvPicPr>
          <p:cNvPr id="8" name="Picture 7">
            <a:extLst>
              <a:ext uri="{FF2B5EF4-FFF2-40B4-BE49-F238E27FC236}">
                <a16:creationId xmlns:a16="http://schemas.microsoft.com/office/drawing/2014/main" id="{C8A337AE-DBF9-A1DC-780C-87740E66D99B}"/>
              </a:ext>
            </a:extLst>
          </p:cNvPr>
          <p:cNvPicPr>
            <a:picLocks noChangeAspect="1"/>
          </p:cNvPicPr>
          <p:nvPr/>
        </p:nvPicPr>
        <p:blipFill>
          <a:blip r:embed="rId3"/>
          <a:stretch>
            <a:fillRect/>
          </a:stretch>
        </p:blipFill>
        <p:spPr>
          <a:xfrm>
            <a:off x="457199" y="4601980"/>
            <a:ext cx="11106129" cy="1494030"/>
          </a:xfrm>
          <a:prstGeom prst="rect">
            <a:avLst/>
          </a:prstGeom>
        </p:spPr>
      </p:pic>
      <p:pic>
        <p:nvPicPr>
          <p:cNvPr id="9" name="Content Placeholder 5">
            <a:extLst>
              <a:ext uri="{FF2B5EF4-FFF2-40B4-BE49-F238E27FC236}">
                <a16:creationId xmlns:a16="http://schemas.microsoft.com/office/drawing/2014/main" id="{63EDCB12-FE14-762E-8267-0644EC1D9E15}"/>
              </a:ext>
            </a:extLst>
          </p:cNvPr>
          <p:cNvPicPr>
            <a:picLocks noChangeAspect="1"/>
          </p:cNvPicPr>
          <p:nvPr/>
        </p:nvPicPr>
        <p:blipFill>
          <a:blip r:embed="rId4"/>
          <a:srcRect t="65856" r="19041"/>
          <a:stretch/>
        </p:blipFill>
        <p:spPr>
          <a:xfrm>
            <a:off x="412228" y="1974952"/>
            <a:ext cx="11151099" cy="736768"/>
          </a:xfrm>
          <a:prstGeom prst="rect">
            <a:avLst/>
          </a:prstGeom>
        </p:spPr>
      </p:pic>
      <p:pic>
        <p:nvPicPr>
          <p:cNvPr id="10" name="Content Placeholder 5">
            <a:extLst>
              <a:ext uri="{FF2B5EF4-FFF2-40B4-BE49-F238E27FC236}">
                <a16:creationId xmlns:a16="http://schemas.microsoft.com/office/drawing/2014/main" id="{74ED0CEE-0838-1D7C-6EEA-01EF0F1E49C8}"/>
              </a:ext>
            </a:extLst>
          </p:cNvPr>
          <p:cNvPicPr>
            <a:picLocks noChangeAspect="1"/>
          </p:cNvPicPr>
          <p:nvPr/>
        </p:nvPicPr>
        <p:blipFill>
          <a:blip r:embed="rId4"/>
          <a:srcRect l="-5125" t="-140" r="19101" b="68429"/>
          <a:stretch/>
        </p:blipFill>
        <p:spPr>
          <a:xfrm>
            <a:off x="-277200" y="1377922"/>
            <a:ext cx="11840528" cy="618755"/>
          </a:xfrm>
          <a:prstGeom prst="rect">
            <a:avLst/>
          </a:prstGeom>
        </p:spPr>
      </p:pic>
      <p:sp>
        <p:nvSpPr>
          <p:cNvPr id="4" name="Slide Number Placeholder 3">
            <a:extLst>
              <a:ext uri="{FF2B5EF4-FFF2-40B4-BE49-F238E27FC236}">
                <a16:creationId xmlns:a16="http://schemas.microsoft.com/office/drawing/2014/main" id="{92A7B8E5-6756-412D-B75E-759B368C7345}"/>
              </a:ext>
            </a:extLst>
          </p:cNvPr>
          <p:cNvSpPr>
            <a:spLocks noGrp="1"/>
          </p:cNvSpPr>
          <p:nvPr>
            <p:ph type="sldNum" sz="quarter" idx="12"/>
          </p:nvPr>
        </p:nvSpPr>
        <p:spPr/>
        <p:txBody>
          <a:bodyPr/>
          <a:lstStyle/>
          <a:p>
            <a:fld id="{FCA8DAF9-CFC1-344C-89B7-DCB2EBBDC673}" type="slidenum">
              <a:rPr lang="en-US" smtClean="0"/>
              <a:pPr/>
              <a:t>29</a:t>
            </a:fld>
            <a:endParaRPr lang="en-US" dirty="0"/>
          </a:p>
        </p:txBody>
      </p:sp>
    </p:spTree>
    <p:extLst>
      <p:ext uri="{BB962C8B-B14F-4D97-AF65-F5344CB8AC3E}">
        <p14:creationId xmlns:p14="http://schemas.microsoft.com/office/powerpoint/2010/main" val="27722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D810379-CA3C-4E32-9C83-F9A52D324DE1}"/>
              </a:ext>
            </a:extLst>
          </p:cNvPr>
          <p:cNvPicPr>
            <a:picLocks noChangeAspect="1"/>
          </p:cNvPicPr>
          <p:nvPr/>
        </p:nvPicPr>
        <p:blipFill>
          <a:blip r:embed="rId3"/>
          <a:stretch>
            <a:fillRect/>
          </a:stretch>
        </p:blipFill>
        <p:spPr>
          <a:xfrm>
            <a:off x="107071" y="1035499"/>
            <a:ext cx="12047211" cy="2977701"/>
          </a:xfrm>
          <a:prstGeom prst="rect">
            <a:avLst/>
          </a:prstGeom>
        </p:spPr>
      </p:pic>
      <p:sp>
        <p:nvSpPr>
          <p:cNvPr id="2" name="Content Placeholder 1"/>
          <p:cNvSpPr>
            <a:spLocks noGrp="1"/>
          </p:cNvSpPr>
          <p:nvPr>
            <p:ph idx="1"/>
          </p:nvPr>
        </p:nvSpPr>
        <p:spPr>
          <a:xfrm>
            <a:off x="-71120" y="3726950"/>
            <a:ext cx="12354560" cy="1159775"/>
          </a:xfrm>
        </p:spPr>
        <p:txBody>
          <a:bodyPr>
            <a:normAutofit/>
          </a:bodyPr>
          <a:lstStyle/>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a:p>
            <a:pPr marL="457189" lvl="1" indent="0">
              <a:buNone/>
            </a:pPr>
            <a:endParaRPr lang="en-US" dirty="0">
              <a:latin typeface="Cambria" panose="02040503050406030204" pitchFamily="18" charset="0"/>
              <a:ea typeface="Cambria" panose="02040503050406030204" pitchFamily="18" charset="0"/>
            </a:endParaRPr>
          </a:p>
        </p:txBody>
      </p:sp>
      <p:sp>
        <p:nvSpPr>
          <p:cNvPr id="3" name="Title 2"/>
          <p:cNvSpPr>
            <a:spLocks noGrp="1"/>
          </p:cNvSpPr>
          <p:nvPr>
            <p:ph type="title"/>
          </p:nvPr>
        </p:nvSpPr>
        <p:spPr>
          <a:xfrm>
            <a:off x="1981200" y="160337"/>
            <a:ext cx="8229600" cy="1143000"/>
          </a:xfrm>
        </p:spPr>
        <p:txBody>
          <a:bodyPr>
            <a:normAutofit/>
          </a:bodyPr>
          <a:lstStyle/>
          <a:p>
            <a:r>
              <a:rPr lang="en-US" sz="5333" dirty="0"/>
              <a:t>Organizational Structure</a:t>
            </a:r>
          </a:p>
        </p:txBody>
      </p:sp>
      <p:sp>
        <p:nvSpPr>
          <p:cNvPr id="12" name="Slide Number Placeholder 11">
            <a:extLst>
              <a:ext uri="{FF2B5EF4-FFF2-40B4-BE49-F238E27FC236}">
                <a16:creationId xmlns:a16="http://schemas.microsoft.com/office/drawing/2014/main" id="{096843A2-7EA7-4BC2-90C1-D71F3F2A79A5}"/>
              </a:ext>
            </a:extLst>
          </p:cNvPr>
          <p:cNvSpPr>
            <a:spLocks noGrp="1"/>
          </p:cNvSpPr>
          <p:nvPr>
            <p:ph type="sldNum" sz="quarter" idx="12"/>
          </p:nvPr>
        </p:nvSpPr>
        <p:spPr/>
        <p:txBody>
          <a:bodyPr/>
          <a:lstStyle/>
          <a:p>
            <a:fld id="{D3D538F9-49A3-B84F-B36B-A7030CDE5D5B}" type="slidenum">
              <a:rPr lang="en-US" smtClean="0"/>
              <a:t>3</a:t>
            </a:fld>
            <a:endParaRPr lang="en-US"/>
          </a:p>
        </p:txBody>
      </p:sp>
      <p:pic>
        <p:nvPicPr>
          <p:cNvPr id="19" name="Picture 18">
            <a:extLst>
              <a:ext uri="{FF2B5EF4-FFF2-40B4-BE49-F238E27FC236}">
                <a16:creationId xmlns:a16="http://schemas.microsoft.com/office/drawing/2014/main" id="{5FD34207-2E88-46D3-A1C3-50898C549F04}"/>
              </a:ext>
            </a:extLst>
          </p:cNvPr>
          <p:cNvPicPr>
            <a:picLocks noChangeAspect="1"/>
          </p:cNvPicPr>
          <p:nvPr/>
        </p:nvPicPr>
        <p:blipFill>
          <a:blip r:embed="rId4"/>
          <a:stretch>
            <a:fillRect/>
          </a:stretch>
        </p:blipFill>
        <p:spPr>
          <a:xfrm>
            <a:off x="107071" y="3994788"/>
            <a:ext cx="5916889" cy="2114336"/>
          </a:xfrm>
          <a:prstGeom prst="rect">
            <a:avLst/>
          </a:prstGeom>
        </p:spPr>
      </p:pic>
      <p:pic>
        <p:nvPicPr>
          <p:cNvPr id="21" name="Picture 20">
            <a:extLst>
              <a:ext uri="{FF2B5EF4-FFF2-40B4-BE49-F238E27FC236}">
                <a16:creationId xmlns:a16="http://schemas.microsoft.com/office/drawing/2014/main" id="{F82F22CD-6BD7-44F6-BDD4-96576B96C035}"/>
              </a:ext>
            </a:extLst>
          </p:cNvPr>
          <p:cNvPicPr>
            <a:picLocks noChangeAspect="1"/>
          </p:cNvPicPr>
          <p:nvPr/>
        </p:nvPicPr>
        <p:blipFill>
          <a:blip r:embed="rId5"/>
          <a:stretch>
            <a:fillRect/>
          </a:stretch>
        </p:blipFill>
        <p:spPr>
          <a:xfrm>
            <a:off x="7377082" y="4037890"/>
            <a:ext cx="2346038" cy="1173019"/>
          </a:xfrm>
          <a:prstGeom prst="rect">
            <a:avLst/>
          </a:prstGeom>
        </p:spPr>
      </p:pic>
      <p:pic>
        <p:nvPicPr>
          <p:cNvPr id="25" name="Picture 24">
            <a:extLst>
              <a:ext uri="{FF2B5EF4-FFF2-40B4-BE49-F238E27FC236}">
                <a16:creationId xmlns:a16="http://schemas.microsoft.com/office/drawing/2014/main" id="{C697EB3D-7A94-4F53-B807-1324BE9F5F40}"/>
              </a:ext>
            </a:extLst>
          </p:cNvPr>
          <p:cNvPicPr>
            <a:picLocks noChangeAspect="1"/>
          </p:cNvPicPr>
          <p:nvPr/>
        </p:nvPicPr>
        <p:blipFill>
          <a:blip r:embed="rId6"/>
          <a:stretch>
            <a:fillRect/>
          </a:stretch>
        </p:blipFill>
        <p:spPr>
          <a:xfrm>
            <a:off x="10808457" y="5366285"/>
            <a:ext cx="481841" cy="742839"/>
          </a:xfrm>
          <a:prstGeom prst="rect">
            <a:avLst/>
          </a:prstGeom>
        </p:spPr>
      </p:pic>
      <p:sp>
        <p:nvSpPr>
          <p:cNvPr id="26" name="Arrow: Down 25">
            <a:extLst>
              <a:ext uri="{FF2B5EF4-FFF2-40B4-BE49-F238E27FC236}">
                <a16:creationId xmlns:a16="http://schemas.microsoft.com/office/drawing/2014/main" id="{25E60E30-A3B6-4F1E-82EF-D6869B113EC1}"/>
              </a:ext>
            </a:extLst>
          </p:cNvPr>
          <p:cNvSpPr/>
          <p:nvPr/>
        </p:nvSpPr>
        <p:spPr>
          <a:xfrm>
            <a:off x="2722880" y="34290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Down 26">
            <a:extLst>
              <a:ext uri="{FF2B5EF4-FFF2-40B4-BE49-F238E27FC236}">
                <a16:creationId xmlns:a16="http://schemas.microsoft.com/office/drawing/2014/main" id="{68C80C31-979A-43E0-AD0D-4102A2FE32FB}"/>
              </a:ext>
            </a:extLst>
          </p:cNvPr>
          <p:cNvSpPr/>
          <p:nvPr/>
        </p:nvSpPr>
        <p:spPr>
          <a:xfrm rot="16200000">
            <a:off x="6342888" y="417150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37BA469E-75AE-4F15-AD79-D1EA089FE4E1}"/>
              </a:ext>
            </a:extLst>
          </p:cNvPr>
          <p:cNvSpPr>
            <a:spLocks noGrp="1"/>
          </p:cNvSpPr>
          <p:nvPr>
            <p:ph type="dt" sz="half" idx="10"/>
          </p:nvPr>
        </p:nvSpPr>
        <p:spPr/>
        <p:txBody>
          <a:bodyPr/>
          <a:lstStyle/>
          <a:p>
            <a:r>
              <a:rPr lang="en-US"/>
              <a:t>February 28, 2025</a:t>
            </a:r>
            <a:endParaRPr lang="en-US" dirty="0"/>
          </a:p>
        </p:txBody>
      </p:sp>
      <p:sp>
        <p:nvSpPr>
          <p:cNvPr id="5" name="Footer Placeholder 4">
            <a:extLst>
              <a:ext uri="{FF2B5EF4-FFF2-40B4-BE49-F238E27FC236}">
                <a16:creationId xmlns:a16="http://schemas.microsoft.com/office/drawing/2014/main" id="{1264E7AA-6AC9-449C-8897-46424AA8E787}"/>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98693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473BB5-0D64-A217-580C-A2369941A2F5}"/>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597DCC4-F3E1-18E4-982A-B0236740F19E}"/>
              </a:ext>
            </a:extLst>
          </p:cNvPr>
          <p:cNvPicPr>
            <a:picLocks noGrp="1" noChangeAspect="1"/>
          </p:cNvPicPr>
          <p:nvPr>
            <p:ph idx="1"/>
          </p:nvPr>
        </p:nvPicPr>
        <p:blipFill>
          <a:blip r:embed="rId2"/>
          <a:stretch>
            <a:fillRect/>
          </a:stretch>
        </p:blipFill>
        <p:spPr>
          <a:xfrm>
            <a:off x="2130163" y="493267"/>
            <a:ext cx="7931674" cy="5948756"/>
          </a:xfrm>
        </p:spPr>
      </p:pic>
      <p:sp>
        <p:nvSpPr>
          <p:cNvPr id="4" name="Slide Number Placeholder 3">
            <a:extLst>
              <a:ext uri="{FF2B5EF4-FFF2-40B4-BE49-F238E27FC236}">
                <a16:creationId xmlns:a16="http://schemas.microsoft.com/office/drawing/2014/main" id="{2CBDC02D-81B1-4FC1-BB01-E3614346461A}"/>
              </a:ext>
            </a:extLst>
          </p:cNvPr>
          <p:cNvSpPr>
            <a:spLocks noGrp="1"/>
          </p:cNvSpPr>
          <p:nvPr>
            <p:ph type="sldNum" sz="quarter" idx="12"/>
          </p:nvPr>
        </p:nvSpPr>
        <p:spPr/>
        <p:txBody>
          <a:bodyPr/>
          <a:lstStyle/>
          <a:p>
            <a:fld id="{FCA8DAF9-CFC1-344C-89B7-DCB2EBBDC673}" type="slidenum">
              <a:rPr lang="en-US" smtClean="0"/>
              <a:pPr/>
              <a:t>30</a:t>
            </a:fld>
            <a:endParaRPr lang="en-US" dirty="0"/>
          </a:p>
        </p:txBody>
      </p:sp>
    </p:spTree>
    <p:extLst>
      <p:ext uri="{BB962C8B-B14F-4D97-AF65-F5344CB8AC3E}">
        <p14:creationId xmlns:p14="http://schemas.microsoft.com/office/powerpoint/2010/main" val="159084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991083-D771-0434-A466-7B5F8391FC36}"/>
              </a:ext>
            </a:extLst>
          </p:cNvPr>
          <p:cNvSpPr>
            <a:spLocks noGrp="1"/>
          </p:cNvSpPr>
          <p:nvPr>
            <p:ph type="title"/>
          </p:nvPr>
        </p:nvSpPr>
        <p:spPr/>
        <p:txBody>
          <a:bodyPr/>
          <a:lstStyle/>
          <a:p>
            <a:pPr algn="ctr"/>
            <a:r>
              <a:rPr lang="en-US" dirty="0"/>
              <a:t>SPCS2022</a:t>
            </a:r>
          </a:p>
        </p:txBody>
      </p:sp>
      <p:pic>
        <p:nvPicPr>
          <p:cNvPr id="6" name="Content Placeholder 5">
            <a:extLst>
              <a:ext uri="{FF2B5EF4-FFF2-40B4-BE49-F238E27FC236}">
                <a16:creationId xmlns:a16="http://schemas.microsoft.com/office/drawing/2014/main" id="{D0527481-1D25-F6BF-599A-E7DDEAEF40FD}"/>
              </a:ext>
            </a:extLst>
          </p:cNvPr>
          <p:cNvPicPr>
            <a:picLocks noGrp="1" noChangeAspect="1"/>
          </p:cNvPicPr>
          <p:nvPr>
            <p:ph idx="1"/>
          </p:nvPr>
        </p:nvPicPr>
        <p:blipFill>
          <a:blip r:embed="rId2"/>
          <a:stretch>
            <a:fillRect/>
          </a:stretch>
        </p:blipFill>
        <p:spPr>
          <a:xfrm>
            <a:off x="1025131" y="2323476"/>
            <a:ext cx="9007639" cy="1601358"/>
          </a:xfrm>
        </p:spPr>
      </p:pic>
      <p:pic>
        <p:nvPicPr>
          <p:cNvPr id="10" name="Picture 9">
            <a:extLst>
              <a:ext uri="{FF2B5EF4-FFF2-40B4-BE49-F238E27FC236}">
                <a16:creationId xmlns:a16="http://schemas.microsoft.com/office/drawing/2014/main" id="{CC3468D1-192D-61B9-518E-7E70CCDA7E46}"/>
              </a:ext>
            </a:extLst>
          </p:cNvPr>
          <p:cNvPicPr>
            <a:picLocks noChangeAspect="1"/>
          </p:cNvPicPr>
          <p:nvPr/>
        </p:nvPicPr>
        <p:blipFill>
          <a:blip r:embed="rId3"/>
          <a:stretch>
            <a:fillRect/>
          </a:stretch>
        </p:blipFill>
        <p:spPr>
          <a:xfrm>
            <a:off x="10032769" y="2346131"/>
            <a:ext cx="1031747" cy="1601357"/>
          </a:xfrm>
          <a:prstGeom prst="rect">
            <a:avLst/>
          </a:prstGeom>
        </p:spPr>
      </p:pic>
      <p:sp>
        <p:nvSpPr>
          <p:cNvPr id="12" name="TextBox 11">
            <a:extLst>
              <a:ext uri="{FF2B5EF4-FFF2-40B4-BE49-F238E27FC236}">
                <a16:creationId xmlns:a16="http://schemas.microsoft.com/office/drawing/2014/main" id="{922D8334-9C36-A509-6C47-E58384818C3A}"/>
              </a:ext>
            </a:extLst>
          </p:cNvPr>
          <p:cNvSpPr txBox="1"/>
          <p:nvPr/>
        </p:nvSpPr>
        <p:spPr>
          <a:xfrm>
            <a:off x="1592180" y="1369369"/>
            <a:ext cx="9007639" cy="954107"/>
          </a:xfrm>
          <a:prstGeom prst="rect">
            <a:avLst/>
          </a:prstGeom>
          <a:noFill/>
        </p:spPr>
        <p:txBody>
          <a:bodyPr wrap="square">
            <a:spAutoFit/>
          </a:bodyPr>
          <a:lstStyle/>
          <a:p>
            <a:pPr algn="l"/>
            <a:r>
              <a:rPr lang="en-US" sz="2800" dirty="0">
                <a:effectLst/>
              </a:rPr>
              <a:t>SPCS2022 Example Coordinates and Distortion Values - Alpha Release - Last Updated 6/26/2024</a:t>
            </a:r>
          </a:p>
        </p:txBody>
      </p:sp>
      <p:pic>
        <p:nvPicPr>
          <p:cNvPr id="14" name="Picture 13">
            <a:extLst>
              <a:ext uri="{FF2B5EF4-FFF2-40B4-BE49-F238E27FC236}">
                <a16:creationId xmlns:a16="http://schemas.microsoft.com/office/drawing/2014/main" id="{5CD63F9A-EC70-6C63-15AE-1E491EFAA11B}"/>
              </a:ext>
            </a:extLst>
          </p:cNvPr>
          <p:cNvPicPr>
            <a:picLocks noChangeAspect="1"/>
          </p:cNvPicPr>
          <p:nvPr/>
        </p:nvPicPr>
        <p:blipFill>
          <a:blip r:embed="rId4"/>
          <a:stretch>
            <a:fillRect/>
          </a:stretch>
        </p:blipFill>
        <p:spPr>
          <a:xfrm>
            <a:off x="1025131" y="3916352"/>
            <a:ext cx="10063688" cy="1719950"/>
          </a:xfrm>
          <a:prstGeom prst="rect">
            <a:avLst/>
          </a:prstGeom>
        </p:spPr>
      </p:pic>
      <p:sp>
        <p:nvSpPr>
          <p:cNvPr id="4" name="Slide Number Placeholder 3">
            <a:extLst>
              <a:ext uri="{FF2B5EF4-FFF2-40B4-BE49-F238E27FC236}">
                <a16:creationId xmlns:a16="http://schemas.microsoft.com/office/drawing/2014/main" id="{111C1F9B-B135-42B2-A337-494EDC936BA6}"/>
              </a:ext>
            </a:extLst>
          </p:cNvPr>
          <p:cNvSpPr>
            <a:spLocks noGrp="1"/>
          </p:cNvSpPr>
          <p:nvPr>
            <p:ph type="sldNum" sz="quarter" idx="12"/>
          </p:nvPr>
        </p:nvSpPr>
        <p:spPr/>
        <p:txBody>
          <a:bodyPr/>
          <a:lstStyle/>
          <a:p>
            <a:fld id="{FCA8DAF9-CFC1-344C-89B7-DCB2EBBDC673}" type="slidenum">
              <a:rPr lang="en-US" smtClean="0"/>
              <a:pPr/>
              <a:t>31</a:t>
            </a:fld>
            <a:endParaRPr lang="en-US" dirty="0"/>
          </a:p>
        </p:txBody>
      </p:sp>
    </p:spTree>
    <p:extLst>
      <p:ext uri="{BB962C8B-B14F-4D97-AF65-F5344CB8AC3E}">
        <p14:creationId xmlns:p14="http://schemas.microsoft.com/office/powerpoint/2010/main" val="1999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C19A56-C839-6EB8-2D70-D468965AE6EB}"/>
              </a:ext>
            </a:extLst>
          </p:cNvPr>
          <p:cNvSpPr>
            <a:spLocks noGrp="1"/>
          </p:cNvSpPr>
          <p:nvPr>
            <p:ph type="title"/>
          </p:nvPr>
        </p:nvSpPr>
        <p:spPr/>
        <p:txBody>
          <a:bodyPr/>
          <a:lstStyle/>
          <a:p>
            <a:pPr algn="ctr"/>
            <a:r>
              <a:rPr lang="en-US" dirty="0"/>
              <a:t>Distortion Maps: SPCS83 vs SPCS2022</a:t>
            </a:r>
          </a:p>
        </p:txBody>
      </p:sp>
      <p:pic>
        <p:nvPicPr>
          <p:cNvPr id="6" name="Content Placeholder 5">
            <a:extLst>
              <a:ext uri="{FF2B5EF4-FFF2-40B4-BE49-F238E27FC236}">
                <a16:creationId xmlns:a16="http://schemas.microsoft.com/office/drawing/2014/main" id="{9083EAFD-4B89-7A91-69BF-990905588D7D}"/>
              </a:ext>
            </a:extLst>
          </p:cNvPr>
          <p:cNvPicPr>
            <a:picLocks noGrp="1" noChangeAspect="1"/>
          </p:cNvPicPr>
          <p:nvPr>
            <p:ph idx="1"/>
          </p:nvPr>
        </p:nvPicPr>
        <p:blipFill>
          <a:blip r:embed="rId2"/>
          <a:stretch>
            <a:fillRect/>
          </a:stretch>
        </p:blipFill>
        <p:spPr>
          <a:xfrm>
            <a:off x="6006059" y="1371600"/>
            <a:ext cx="6185941" cy="4639456"/>
          </a:xfrm>
        </p:spPr>
      </p:pic>
      <p:pic>
        <p:nvPicPr>
          <p:cNvPr id="8" name="Picture 7">
            <a:extLst>
              <a:ext uri="{FF2B5EF4-FFF2-40B4-BE49-F238E27FC236}">
                <a16:creationId xmlns:a16="http://schemas.microsoft.com/office/drawing/2014/main" id="{3084EA79-2D73-C2EB-8557-29AD44432217}"/>
              </a:ext>
            </a:extLst>
          </p:cNvPr>
          <p:cNvPicPr>
            <a:picLocks noChangeAspect="1"/>
          </p:cNvPicPr>
          <p:nvPr/>
        </p:nvPicPr>
        <p:blipFill>
          <a:blip r:embed="rId3"/>
          <a:stretch>
            <a:fillRect/>
          </a:stretch>
        </p:blipFill>
        <p:spPr>
          <a:xfrm>
            <a:off x="0" y="1371601"/>
            <a:ext cx="6185941" cy="4639456"/>
          </a:xfrm>
          <a:prstGeom prst="rect">
            <a:avLst/>
          </a:prstGeom>
        </p:spPr>
      </p:pic>
      <p:sp>
        <p:nvSpPr>
          <p:cNvPr id="4" name="Slide Number Placeholder 3">
            <a:extLst>
              <a:ext uri="{FF2B5EF4-FFF2-40B4-BE49-F238E27FC236}">
                <a16:creationId xmlns:a16="http://schemas.microsoft.com/office/drawing/2014/main" id="{9A7F8DCA-BA6E-4DE2-B9EC-649FE204915B}"/>
              </a:ext>
            </a:extLst>
          </p:cNvPr>
          <p:cNvSpPr>
            <a:spLocks noGrp="1"/>
          </p:cNvSpPr>
          <p:nvPr>
            <p:ph type="sldNum" sz="quarter" idx="12"/>
          </p:nvPr>
        </p:nvSpPr>
        <p:spPr/>
        <p:txBody>
          <a:bodyPr/>
          <a:lstStyle/>
          <a:p>
            <a:fld id="{FCA8DAF9-CFC1-344C-89B7-DCB2EBBDC673}" type="slidenum">
              <a:rPr lang="en-US" smtClean="0"/>
              <a:pPr/>
              <a:t>32</a:t>
            </a:fld>
            <a:endParaRPr lang="en-US" dirty="0"/>
          </a:p>
        </p:txBody>
      </p:sp>
    </p:spTree>
    <p:extLst>
      <p:ext uri="{BB962C8B-B14F-4D97-AF65-F5344CB8AC3E}">
        <p14:creationId xmlns:p14="http://schemas.microsoft.com/office/powerpoint/2010/main" val="411943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DEEE8F-0378-6659-BD3C-3FAC6BE1112B}"/>
              </a:ext>
            </a:extLst>
          </p:cNvPr>
          <p:cNvSpPr>
            <a:spLocks noGrp="1"/>
          </p:cNvSpPr>
          <p:nvPr>
            <p:ph type="title"/>
          </p:nvPr>
        </p:nvSpPr>
        <p:spPr/>
        <p:txBody>
          <a:bodyPr/>
          <a:lstStyle/>
          <a:p>
            <a:r>
              <a:rPr lang="en-US" dirty="0"/>
              <a:t>The State Plane Coordinate System of 2022</a:t>
            </a:r>
          </a:p>
        </p:txBody>
      </p:sp>
      <p:pic>
        <p:nvPicPr>
          <p:cNvPr id="6" name="Content Placeholder 5">
            <a:extLst>
              <a:ext uri="{FF2B5EF4-FFF2-40B4-BE49-F238E27FC236}">
                <a16:creationId xmlns:a16="http://schemas.microsoft.com/office/drawing/2014/main" id="{0F0FB0C0-E00B-C98E-9471-2B6295E19E5D}"/>
              </a:ext>
            </a:extLst>
          </p:cNvPr>
          <p:cNvPicPr>
            <a:picLocks noGrp="1" noChangeAspect="1"/>
          </p:cNvPicPr>
          <p:nvPr>
            <p:ph idx="1"/>
          </p:nvPr>
        </p:nvPicPr>
        <p:blipFill>
          <a:blip r:embed="rId2"/>
          <a:srcRect l="1565" t="8782" r="26892" b="8594"/>
          <a:stretch/>
        </p:blipFill>
        <p:spPr>
          <a:xfrm>
            <a:off x="3013841" y="1371600"/>
            <a:ext cx="6164317" cy="4004442"/>
          </a:xfrm>
        </p:spPr>
      </p:pic>
      <p:sp>
        <p:nvSpPr>
          <p:cNvPr id="4" name="Slide Number Placeholder 3">
            <a:extLst>
              <a:ext uri="{FF2B5EF4-FFF2-40B4-BE49-F238E27FC236}">
                <a16:creationId xmlns:a16="http://schemas.microsoft.com/office/drawing/2014/main" id="{CEC7F6C0-4846-43BB-86BE-C0FD5AD438B0}"/>
              </a:ext>
            </a:extLst>
          </p:cNvPr>
          <p:cNvSpPr>
            <a:spLocks noGrp="1"/>
          </p:cNvSpPr>
          <p:nvPr>
            <p:ph type="sldNum" sz="quarter" idx="12"/>
          </p:nvPr>
        </p:nvSpPr>
        <p:spPr/>
        <p:txBody>
          <a:bodyPr/>
          <a:lstStyle/>
          <a:p>
            <a:fld id="{FCA8DAF9-CFC1-344C-89B7-DCB2EBBDC673}" type="slidenum">
              <a:rPr lang="en-US" smtClean="0"/>
              <a:pPr/>
              <a:t>33</a:t>
            </a:fld>
            <a:endParaRPr lang="en-US" dirty="0"/>
          </a:p>
        </p:txBody>
      </p:sp>
    </p:spTree>
    <p:extLst>
      <p:ext uri="{BB962C8B-B14F-4D97-AF65-F5344CB8AC3E}">
        <p14:creationId xmlns:p14="http://schemas.microsoft.com/office/powerpoint/2010/main" val="109310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AE8B5-F0EA-E79A-31F1-046512A94E0E}"/>
              </a:ext>
            </a:extLst>
          </p:cNvPr>
          <p:cNvSpPr>
            <a:spLocks noGrp="1"/>
          </p:cNvSpPr>
          <p:nvPr>
            <p:ph type="title"/>
          </p:nvPr>
        </p:nvSpPr>
        <p:spPr/>
        <p:txBody>
          <a:bodyPr/>
          <a:lstStyle/>
          <a:p>
            <a:pPr algn="ctr"/>
            <a:r>
              <a:rPr lang="en-US" dirty="0"/>
              <a:t>NSRS Access</a:t>
            </a:r>
          </a:p>
        </p:txBody>
      </p:sp>
      <p:sp>
        <p:nvSpPr>
          <p:cNvPr id="3" name="Content Placeholder 2">
            <a:extLst>
              <a:ext uri="{FF2B5EF4-FFF2-40B4-BE49-F238E27FC236}">
                <a16:creationId xmlns:a16="http://schemas.microsoft.com/office/drawing/2014/main" id="{63C84314-88A7-B561-3A5A-766668FA2DB8}"/>
              </a:ext>
            </a:extLst>
          </p:cNvPr>
          <p:cNvSpPr>
            <a:spLocks noGrp="1"/>
          </p:cNvSpPr>
          <p:nvPr>
            <p:ph idx="1"/>
          </p:nvPr>
        </p:nvSpPr>
        <p:spPr/>
        <p:txBody>
          <a:bodyPr>
            <a:normAutofit/>
          </a:bodyPr>
          <a:lstStyle/>
          <a:p>
            <a:r>
              <a:rPr lang="en-US" dirty="0"/>
              <a:t>The NSRS terrestrial reference frame (TRF), a.k.a. the horizontal datum, is currently and will continue to be defined by the NOAA CORS Network.</a:t>
            </a:r>
          </a:p>
          <a:p>
            <a:pPr lvl="1"/>
            <a:r>
              <a:rPr lang="en-US" dirty="0"/>
              <a:t>The current official national TRF is NAD83 (2011) with a reference epoch date (REC) of 2010.00</a:t>
            </a:r>
          </a:p>
          <a:p>
            <a:pPr lvl="1"/>
            <a:r>
              <a:rPr lang="en-US" dirty="0"/>
              <a:t>When NAD83 is replaced, the new TRF will be the </a:t>
            </a:r>
            <a:r>
              <a:rPr lang="en-US" b="1" dirty="0"/>
              <a:t>North America Terrestrial Reference Frame of 2022</a:t>
            </a:r>
            <a:r>
              <a:rPr lang="en-US" dirty="0"/>
              <a:t> (NATRF2022).</a:t>
            </a:r>
          </a:p>
          <a:p>
            <a:endParaRPr lang="en-US" dirty="0"/>
          </a:p>
        </p:txBody>
      </p:sp>
      <p:sp>
        <p:nvSpPr>
          <p:cNvPr id="8" name="Slide Number Placeholder 7">
            <a:extLst>
              <a:ext uri="{FF2B5EF4-FFF2-40B4-BE49-F238E27FC236}">
                <a16:creationId xmlns:a16="http://schemas.microsoft.com/office/drawing/2014/main" id="{BE7CB712-446A-4221-A1BC-D6A6FEFCDC82}"/>
              </a:ext>
            </a:extLst>
          </p:cNvPr>
          <p:cNvSpPr>
            <a:spLocks noGrp="1"/>
          </p:cNvSpPr>
          <p:nvPr>
            <p:ph type="sldNum" sz="quarter" idx="12"/>
          </p:nvPr>
        </p:nvSpPr>
        <p:spPr/>
        <p:txBody>
          <a:bodyPr/>
          <a:lstStyle/>
          <a:p>
            <a:fld id="{D3D538F9-49A3-B84F-B36B-A7030CDE5D5B}" type="slidenum">
              <a:rPr lang="en-US" smtClean="0"/>
              <a:t>34</a:t>
            </a:fld>
            <a:endParaRPr lang="en-US"/>
          </a:p>
        </p:txBody>
      </p:sp>
      <p:sp>
        <p:nvSpPr>
          <p:cNvPr id="4" name="Date Placeholder 3">
            <a:extLst>
              <a:ext uri="{FF2B5EF4-FFF2-40B4-BE49-F238E27FC236}">
                <a16:creationId xmlns:a16="http://schemas.microsoft.com/office/drawing/2014/main" id="{4BFB8A7B-7208-48A6-8C87-15F148B2BFA8}"/>
              </a:ext>
            </a:extLst>
          </p:cNvPr>
          <p:cNvSpPr>
            <a:spLocks noGrp="1"/>
          </p:cNvSpPr>
          <p:nvPr>
            <p:ph type="dt" sz="half" idx="10"/>
          </p:nvPr>
        </p:nvSpPr>
        <p:spPr/>
        <p:txBody>
          <a:bodyPr/>
          <a:lstStyle/>
          <a:p>
            <a:r>
              <a:rPr lang="en-US"/>
              <a:t>February 28, 2025</a:t>
            </a:r>
            <a:endParaRPr lang="en-US" dirty="0"/>
          </a:p>
        </p:txBody>
      </p:sp>
      <p:sp>
        <p:nvSpPr>
          <p:cNvPr id="5" name="Footer Placeholder 4">
            <a:extLst>
              <a:ext uri="{FF2B5EF4-FFF2-40B4-BE49-F238E27FC236}">
                <a16:creationId xmlns:a16="http://schemas.microsoft.com/office/drawing/2014/main" id="{F996510B-4A56-4DEF-8FBC-97D2A3F86DD5}"/>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1996116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274638"/>
            <a:ext cx="9143999" cy="1143000"/>
          </a:xfrm>
        </p:spPr>
        <p:txBody>
          <a:bodyPr/>
          <a:lstStyle/>
          <a:p>
            <a:r>
              <a:rPr lang="en-US" sz="4000" b="1" dirty="0"/>
              <a:t>What “Access” to the NSRS Will Mean</a:t>
            </a:r>
          </a:p>
        </p:txBody>
      </p:sp>
      <p:sp>
        <p:nvSpPr>
          <p:cNvPr id="3" name="Content Placeholder 2"/>
          <p:cNvSpPr>
            <a:spLocks noGrp="1"/>
          </p:cNvSpPr>
          <p:nvPr>
            <p:ph idx="1"/>
          </p:nvPr>
        </p:nvSpPr>
        <p:spPr>
          <a:xfrm>
            <a:off x="1901650" y="1400816"/>
            <a:ext cx="8229600" cy="4525963"/>
          </a:xfrm>
        </p:spPr>
        <p:txBody>
          <a:bodyPr/>
          <a:lstStyle/>
          <a:p>
            <a:r>
              <a:rPr lang="en-US" dirty="0"/>
              <a:t>What will </a:t>
            </a:r>
            <a:r>
              <a:rPr lang="en-US" i="1" dirty="0"/>
              <a:t>stay the same</a:t>
            </a:r>
            <a:r>
              <a:rPr lang="en-US" dirty="0"/>
              <a:t>? </a:t>
            </a:r>
            <a:endParaRPr lang="en-US" i="1" dirty="0"/>
          </a:p>
          <a:p>
            <a:pPr lvl="1"/>
            <a:r>
              <a:rPr lang="en-US" dirty="0"/>
              <a:t>The NSRS will remain as “geodetic control” for you to “access”</a:t>
            </a:r>
          </a:p>
          <a:p>
            <a:pPr lvl="2"/>
            <a:r>
              <a:rPr lang="en-US" dirty="0"/>
              <a:t>Geospatial information and metadata about various points will still be available</a:t>
            </a:r>
          </a:p>
          <a:p>
            <a:pPr lvl="2"/>
            <a:r>
              <a:rPr lang="en-US" dirty="0"/>
              <a:t>Passive control will continue to exist but…</a:t>
            </a:r>
          </a:p>
          <a:p>
            <a:pPr lvl="2"/>
            <a:endParaRPr lang="en-US" dirty="0"/>
          </a:p>
          <a:p>
            <a:pPr marL="1485900" lvl="3" indent="0">
              <a:buNone/>
            </a:pPr>
            <a:r>
              <a:rPr lang="en-US" sz="2400" dirty="0"/>
              <a:t>Gone are the days of getting “</a:t>
            </a:r>
            <a:r>
              <a:rPr lang="en-US" sz="2400" b="1" dirty="0"/>
              <a:t>the</a:t>
            </a:r>
            <a:r>
              <a:rPr lang="en-US" sz="2400" dirty="0"/>
              <a:t> coordinate” on a point from a “</a:t>
            </a:r>
            <a:r>
              <a:rPr lang="en-US" sz="2400" b="1" dirty="0"/>
              <a:t>datasheet</a:t>
            </a:r>
            <a:r>
              <a:rPr lang="en-US" sz="2400" dirty="0"/>
              <a:t>”</a:t>
            </a:r>
          </a:p>
          <a:p>
            <a:pPr marL="533400" lvl="1" indent="0">
              <a:buNone/>
            </a:pPr>
            <a:endParaRPr lang="en-US" dirty="0"/>
          </a:p>
        </p:txBody>
      </p:sp>
      <p:sp>
        <p:nvSpPr>
          <p:cNvPr id="8" name="Slide Number Placeholder 7">
            <a:extLst>
              <a:ext uri="{FF2B5EF4-FFF2-40B4-BE49-F238E27FC236}">
                <a16:creationId xmlns:a16="http://schemas.microsoft.com/office/drawing/2014/main" id="{45882904-C2DF-421D-8554-73B3C683B3AF}"/>
              </a:ext>
            </a:extLst>
          </p:cNvPr>
          <p:cNvSpPr>
            <a:spLocks noGrp="1"/>
          </p:cNvSpPr>
          <p:nvPr>
            <p:ph type="sldNum" sz="quarter" idx="12"/>
          </p:nvPr>
        </p:nvSpPr>
        <p:spPr/>
        <p:txBody>
          <a:bodyPr/>
          <a:lstStyle/>
          <a:p>
            <a:fld id="{D3D538F9-49A3-B84F-B36B-A7030CDE5D5B}" type="slidenum">
              <a:rPr lang="en-US" smtClean="0"/>
              <a:t>35</a:t>
            </a:fld>
            <a:endParaRPr lang="en-US"/>
          </a:p>
        </p:txBody>
      </p:sp>
      <p:sp>
        <p:nvSpPr>
          <p:cNvPr id="4" name="Date Placeholder 3">
            <a:extLst>
              <a:ext uri="{FF2B5EF4-FFF2-40B4-BE49-F238E27FC236}">
                <a16:creationId xmlns:a16="http://schemas.microsoft.com/office/drawing/2014/main" id="{07733B98-5E1B-43F9-A982-397E421565FA}"/>
              </a:ext>
            </a:extLst>
          </p:cNvPr>
          <p:cNvSpPr>
            <a:spLocks noGrp="1"/>
          </p:cNvSpPr>
          <p:nvPr>
            <p:ph type="dt" sz="half" idx="10"/>
          </p:nvPr>
        </p:nvSpPr>
        <p:spPr/>
        <p:txBody>
          <a:bodyPr/>
          <a:lstStyle/>
          <a:p>
            <a:r>
              <a:rPr lang="en-US"/>
              <a:t>February 28, 2025</a:t>
            </a:r>
            <a:endParaRPr lang="en-US" dirty="0"/>
          </a:p>
        </p:txBody>
      </p:sp>
      <p:sp>
        <p:nvSpPr>
          <p:cNvPr id="5" name="Footer Placeholder 4">
            <a:extLst>
              <a:ext uri="{FF2B5EF4-FFF2-40B4-BE49-F238E27FC236}">
                <a16:creationId xmlns:a16="http://schemas.microsoft.com/office/drawing/2014/main" id="{A5EF9581-2A3D-4C5D-9F28-29F7FBEED133}"/>
              </a:ext>
            </a:extLst>
          </p:cNvPr>
          <p:cNvSpPr>
            <a:spLocks noGrp="1"/>
          </p:cNvSpPr>
          <p:nvPr>
            <p:ph type="ftr" sz="quarter" idx="11"/>
          </p:nvPr>
        </p:nvSpPr>
        <p:spPr/>
        <p:txBody>
          <a:bodyPr/>
          <a:lstStyle/>
          <a:p>
            <a:r>
              <a:rPr lang="en-US"/>
              <a:t>2025 SCSPLS Convention and Technical Conference</a:t>
            </a:r>
            <a:endParaRPr lang="en-US" dirty="0"/>
          </a:p>
        </p:txBody>
      </p:sp>
    </p:spTree>
    <p:custDataLst>
      <p:tags r:id="rId1"/>
    </p:custDataLst>
    <p:extLst>
      <p:ext uri="{BB962C8B-B14F-4D97-AF65-F5344CB8AC3E}">
        <p14:creationId xmlns:p14="http://schemas.microsoft.com/office/powerpoint/2010/main" val="33575176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249"/>
                                          </p:stCondLst>
                                        </p:cTn>
                                        <p:tgtEl>
                                          <p:spTgt spid="3">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250"/>
                                  </p:stCondLst>
                                  <p:childTnLst>
                                    <p:set>
                                      <p:cBhvr>
                                        <p:cTn id="9" dur="1" fill="hold">
                                          <p:stCondLst>
                                            <p:cond delay="249"/>
                                          </p:stCondLst>
                                        </p:cTn>
                                        <p:tgtEl>
                                          <p:spTgt spid="3">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250"/>
                                  </p:stCondLst>
                                  <p:childTnLst>
                                    <p:set>
                                      <p:cBhvr>
                                        <p:cTn id="12" dur="1" fill="hold">
                                          <p:stCondLst>
                                            <p:cond delay="249"/>
                                          </p:stCondLst>
                                        </p:cTn>
                                        <p:tgtEl>
                                          <p:spTgt spid="3">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250"/>
                                  </p:stCondLst>
                                  <p:childTnLst>
                                    <p:set>
                                      <p:cBhvr>
                                        <p:cTn id="15" dur="1" fill="hold">
                                          <p:stCondLst>
                                            <p:cond delay="249"/>
                                          </p:stCondLst>
                                        </p:cTn>
                                        <p:tgtEl>
                                          <p:spTgt spid="3">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250"/>
                                  </p:stCondLst>
                                  <p:childTnLst>
                                    <p:set>
                                      <p:cBhvr>
                                        <p:cTn id="18" dur="1" fill="hold">
                                          <p:stCondLst>
                                            <p:cond delay="249"/>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8733132" y="2844904"/>
            <a:ext cx="1723199" cy="1676416"/>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5881" t="8519" r="15632" b="14407"/>
          <a:stretch/>
        </p:blipFill>
        <p:spPr>
          <a:xfrm>
            <a:off x="8733131" y="1520209"/>
            <a:ext cx="1236518" cy="1222124"/>
          </a:xfrm>
          <a:prstGeom prst="rect">
            <a:avLst/>
          </a:prstGeom>
        </p:spPr>
      </p:pic>
      <p:sp>
        <p:nvSpPr>
          <p:cNvPr id="2" name="Title 1"/>
          <p:cNvSpPr>
            <a:spLocks noGrp="1"/>
          </p:cNvSpPr>
          <p:nvPr>
            <p:ph type="title"/>
          </p:nvPr>
        </p:nvSpPr>
        <p:spPr/>
        <p:txBody>
          <a:bodyPr/>
          <a:lstStyle/>
          <a:p>
            <a:r>
              <a:rPr lang="en-US" sz="4000" b="1" dirty="0"/>
              <a:t>What “Access” to the NSRS Means</a:t>
            </a:r>
          </a:p>
        </p:txBody>
      </p:sp>
      <p:sp>
        <p:nvSpPr>
          <p:cNvPr id="3" name="Content Placeholder 2"/>
          <p:cNvSpPr>
            <a:spLocks noGrp="1"/>
          </p:cNvSpPr>
          <p:nvPr>
            <p:ph idx="1"/>
          </p:nvPr>
        </p:nvSpPr>
        <p:spPr>
          <a:xfrm>
            <a:off x="1862684" y="1420213"/>
            <a:ext cx="6824116" cy="4083121"/>
          </a:xfrm>
        </p:spPr>
        <p:txBody>
          <a:bodyPr>
            <a:normAutofit lnSpcReduction="10000"/>
          </a:bodyPr>
          <a:lstStyle/>
          <a:p>
            <a:r>
              <a:rPr lang="en-US" sz="2400" dirty="0"/>
              <a:t>Until 1980, NGS offered “passive control”  </a:t>
            </a:r>
            <a:r>
              <a:rPr lang="en-US" sz="2400" i="1" dirty="0"/>
              <a:t>(Infrequently observed marks)</a:t>
            </a:r>
          </a:p>
          <a:p>
            <a:pPr lvl="1"/>
            <a:r>
              <a:rPr lang="en-US" sz="2000" dirty="0"/>
              <a:t>And one definitive coordinate set for each one of about 1.6 M marks</a:t>
            </a:r>
          </a:p>
          <a:p>
            <a:pPr marL="0" indent="0">
              <a:buNone/>
            </a:pPr>
            <a:endParaRPr lang="en-US" sz="2400" dirty="0"/>
          </a:p>
          <a:p>
            <a:r>
              <a:rPr lang="en-US" sz="2400" dirty="0"/>
              <a:t>More recently, NGS provides data and coordinate functions with NOAA CORS Network </a:t>
            </a:r>
          </a:p>
          <a:p>
            <a:pPr lvl="1"/>
            <a:r>
              <a:rPr lang="en-US" sz="2000" dirty="0"/>
              <a:t>2000+ stations currently, most were not installed by NGS</a:t>
            </a:r>
          </a:p>
          <a:p>
            <a:pPr lvl="1"/>
            <a:r>
              <a:rPr lang="en-US" sz="2000" dirty="0"/>
              <a:t>And one definitive coordinate function for each one</a:t>
            </a:r>
          </a:p>
          <a:p>
            <a:pPr lvl="1"/>
            <a:r>
              <a:rPr lang="en-US" sz="2000" dirty="0"/>
              <a:t>And the software to determine coordinates from your GNSS data (OPUS)</a:t>
            </a:r>
          </a:p>
          <a:p>
            <a:pPr marL="533400" lvl="1" indent="0">
              <a:buNone/>
            </a:pPr>
            <a:endParaRPr lang="en-US" sz="2400" dirty="0"/>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8527045" y="4885071"/>
            <a:ext cx="1648690" cy="1236518"/>
          </a:xfrm>
          <a:prstGeom prst="rect">
            <a:avLst/>
          </a:prstGeom>
        </p:spPr>
      </p:pic>
      <p:sp>
        <p:nvSpPr>
          <p:cNvPr id="11" name="Slide Number Placeholder 10">
            <a:extLst>
              <a:ext uri="{FF2B5EF4-FFF2-40B4-BE49-F238E27FC236}">
                <a16:creationId xmlns:a16="http://schemas.microsoft.com/office/drawing/2014/main" id="{5D01F455-01E4-495B-8070-600522055ED5}"/>
              </a:ext>
            </a:extLst>
          </p:cNvPr>
          <p:cNvSpPr>
            <a:spLocks noGrp="1"/>
          </p:cNvSpPr>
          <p:nvPr>
            <p:ph type="sldNum" sz="quarter" idx="12"/>
          </p:nvPr>
        </p:nvSpPr>
        <p:spPr/>
        <p:txBody>
          <a:bodyPr/>
          <a:lstStyle/>
          <a:p>
            <a:fld id="{D3D538F9-49A3-B84F-B36B-A7030CDE5D5B}" type="slidenum">
              <a:rPr lang="en-US" smtClean="0"/>
              <a:t>36</a:t>
            </a:fld>
            <a:endParaRPr lang="en-US"/>
          </a:p>
        </p:txBody>
      </p:sp>
      <p:sp>
        <p:nvSpPr>
          <p:cNvPr id="4" name="Date Placeholder 3">
            <a:extLst>
              <a:ext uri="{FF2B5EF4-FFF2-40B4-BE49-F238E27FC236}">
                <a16:creationId xmlns:a16="http://schemas.microsoft.com/office/drawing/2014/main" id="{177B450B-9B92-4E7D-8AB2-663012AB95FF}"/>
              </a:ext>
            </a:extLst>
          </p:cNvPr>
          <p:cNvSpPr>
            <a:spLocks noGrp="1"/>
          </p:cNvSpPr>
          <p:nvPr>
            <p:ph type="dt" sz="half" idx="10"/>
          </p:nvPr>
        </p:nvSpPr>
        <p:spPr/>
        <p:txBody>
          <a:bodyPr/>
          <a:lstStyle/>
          <a:p>
            <a:r>
              <a:rPr lang="en-US"/>
              <a:t>February 28, 2025</a:t>
            </a:r>
            <a:endParaRPr lang="en-US" dirty="0"/>
          </a:p>
        </p:txBody>
      </p:sp>
      <p:sp>
        <p:nvSpPr>
          <p:cNvPr id="5" name="Footer Placeholder 4">
            <a:extLst>
              <a:ext uri="{FF2B5EF4-FFF2-40B4-BE49-F238E27FC236}">
                <a16:creationId xmlns:a16="http://schemas.microsoft.com/office/drawing/2014/main" id="{95CD59EB-12E2-4AC8-91FB-44726528482F}"/>
              </a:ext>
            </a:extLst>
          </p:cNvPr>
          <p:cNvSpPr>
            <a:spLocks noGrp="1"/>
          </p:cNvSpPr>
          <p:nvPr>
            <p:ph type="ftr" sz="quarter" idx="11"/>
          </p:nvPr>
        </p:nvSpPr>
        <p:spPr/>
        <p:txBody>
          <a:bodyPr/>
          <a:lstStyle/>
          <a:p>
            <a:r>
              <a:rPr lang="en-US"/>
              <a:t>2025 SCSPLS Convention and Technical Conference</a:t>
            </a:r>
            <a:endParaRPr lang="en-US" dirty="0"/>
          </a:p>
        </p:txBody>
      </p:sp>
    </p:spTree>
    <p:custDataLst>
      <p:tags r:id="rId1"/>
    </p:custDataLst>
    <p:extLst>
      <p:ext uri="{BB962C8B-B14F-4D97-AF65-F5344CB8AC3E}">
        <p14:creationId xmlns:p14="http://schemas.microsoft.com/office/powerpoint/2010/main" val="3973081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249"/>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250"/>
                                  </p:stCondLst>
                                  <p:childTnLst>
                                    <p:set>
                                      <p:cBhvr>
                                        <p:cTn id="9" dur="1" fill="hold">
                                          <p:stCondLst>
                                            <p:cond delay="249"/>
                                          </p:stCondLst>
                                        </p:cTn>
                                        <p:tgtEl>
                                          <p:spTgt spid="3">
                                            <p:txEl>
                                              <p:pRg st="0" end="0"/>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250"/>
                                  </p:stCondLst>
                                  <p:childTnLst>
                                    <p:set>
                                      <p:cBhvr>
                                        <p:cTn id="12" dur="1" fill="hold">
                                          <p:stCondLst>
                                            <p:cond delay="249"/>
                                          </p:stCondLst>
                                        </p:cTn>
                                        <p:tgtEl>
                                          <p:spTgt spid="3">
                                            <p:txEl>
                                              <p:pRg st="1" end="1"/>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250"/>
                                  </p:stCondLst>
                                  <p:childTnLst>
                                    <p:set>
                                      <p:cBhvr>
                                        <p:cTn id="15" dur="1" fill="hold">
                                          <p:stCondLst>
                                            <p:cond delay="249"/>
                                          </p:stCondLst>
                                        </p:cTn>
                                        <p:tgtEl>
                                          <p:spTgt spid="7"/>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250"/>
                                  </p:stCondLst>
                                  <p:childTnLst>
                                    <p:set>
                                      <p:cBhvr>
                                        <p:cTn id="18" dur="1" fill="hold">
                                          <p:stCondLst>
                                            <p:cond delay="249"/>
                                          </p:stCondLst>
                                        </p:cTn>
                                        <p:tgtEl>
                                          <p:spTgt spid="3">
                                            <p:txEl>
                                              <p:pRg st="3" end="3"/>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250"/>
                                  </p:stCondLst>
                                  <p:childTnLst>
                                    <p:set>
                                      <p:cBhvr>
                                        <p:cTn id="21" dur="1" fill="hold">
                                          <p:stCondLst>
                                            <p:cond delay="249"/>
                                          </p:stCondLst>
                                        </p:cTn>
                                        <p:tgtEl>
                                          <p:spTgt spid="3">
                                            <p:txEl>
                                              <p:pRg st="4" end="4"/>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250"/>
                                  </p:stCondLst>
                                  <p:childTnLst>
                                    <p:set>
                                      <p:cBhvr>
                                        <p:cTn id="24" dur="1" fill="hold">
                                          <p:stCondLst>
                                            <p:cond delay="249"/>
                                          </p:stCondLst>
                                        </p:cTn>
                                        <p:tgtEl>
                                          <p:spTgt spid="3">
                                            <p:txEl>
                                              <p:pRg st="5" end="5"/>
                                            </p:txEl>
                                          </p:spTgt>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250"/>
                                  </p:stCondLst>
                                  <p:childTnLst>
                                    <p:set>
                                      <p:cBhvr>
                                        <p:cTn id="27" dur="1" fill="hold">
                                          <p:stCondLst>
                                            <p:cond delay="249"/>
                                          </p:stCondLst>
                                        </p:cTn>
                                        <p:tgtEl>
                                          <p:spTgt spid="3">
                                            <p:txEl>
                                              <p:pRg st="6" end="6"/>
                                            </p:txEl>
                                          </p:spTgt>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250"/>
                                  </p:stCondLst>
                                  <p:childTnLst>
                                    <p:set>
                                      <p:cBhvr>
                                        <p:cTn id="30" dur="1" fill="hold">
                                          <p:stCondLst>
                                            <p:cond delay="24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3E94E-A4A7-5ACA-9178-1E56613E1AE5}"/>
              </a:ext>
            </a:extLst>
          </p:cNvPr>
          <p:cNvSpPr>
            <a:spLocks noGrp="1"/>
          </p:cNvSpPr>
          <p:nvPr>
            <p:ph type="title"/>
          </p:nvPr>
        </p:nvSpPr>
        <p:spPr/>
        <p:txBody>
          <a:bodyPr>
            <a:normAutofit/>
          </a:bodyPr>
          <a:lstStyle/>
          <a:p>
            <a:pPr algn="ctr"/>
            <a:r>
              <a:rPr lang="en-US" dirty="0">
                <a:hlinkClick r:id="rId2"/>
              </a:rPr>
              <a:t>NCN </a:t>
            </a:r>
            <a:r>
              <a:rPr lang="en-US" dirty="0"/>
              <a:t>Access to the NSRS</a:t>
            </a:r>
          </a:p>
        </p:txBody>
      </p:sp>
      <p:pic>
        <p:nvPicPr>
          <p:cNvPr id="6" name="Content Placeholder 5">
            <a:extLst>
              <a:ext uri="{FF2B5EF4-FFF2-40B4-BE49-F238E27FC236}">
                <a16:creationId xmlns:a16="http://schemas.microsoft.com/office/drawing/2014/main" id="{6F3F592B-8ECE-7B0A-CAF3-4F779959C54C}"/>
              </a:ext>
            </a:extLst>
          </p:cNvPr>
          <p:cNvPicPr>
            <a:picLocks noGrp="1" noChangeAspect="1"/>
          </p:cNvPicPr>
          <p:nvPr>
            <p:ph idx="1"/>
          </p:nvPr>
        </p:nvPicPr>
        <p:blipFill>
          <a:blip r:embed="rId3"/>
          <a:srcRect b="39497"/>
          <a:stretch/>
        </p:blipFill>
        <p:spPr>
          <a:xfrm>
            <a:off x="457200" y="1681217"/>
            <a:ext cx="8626333" cy="4745421"/>
          </a:xfrm>
        </p:spPr>
      </p:pic>
      <p:pic>
        <p:nvPicPr>
          <p:cNvPr id="12" name="Picture 11">
            <a:extLst>
              <a:ext uri="{FF2B5EF4-FFF2-40B4-BE49-F238E27FC236}">
                <a16:creationId xmlns:a16="http://schemas.microsoft.com/office/drawing/2014/main" id="{A9ACC810-20DE-41D8-B822-791239978693}"/>
              </a:ext>
            </a:extLst>
          </p:cNvPr>
          <p:cNvPicPr>
            <a:picLocks noChangeAspect="1"/>
          </p:cNvPicPr>
          <p:nvPr/>
        </p:nvPicPr>
        <p:blipFill>
          <a:blip r:embed="rId4"/>
          <a:stretch>
            <a:fillRect/>
          </a:stretch>
        </p:blipFill>
        <p:spPr>
          <a:xfrm>
            <a:off x="9144000" y="1681217"/>
            <a:ext cx="2603938" cy="2603938"/>
          </a:xfrm>
          <a:prstGeom prst="rect">
            <a:avLst/>
          </a:prstGeom>
        </p:spPr>
      </p:pic>
      <p:sp>
        <p:nvSpPr>
          <p:cNvPr id="14" name="TextBox 13">
            <a:extLst>
              <a:ext uri="{FF2B5EF4-FFF2-40B4-BE49-F238E27FC236}">
                <a16:creationId xmlns:a16="http://schemas.microsoft.com/office/drawing/2014/main" id="{61663DB5-7FFB-3E15-2866-6882D1CE6BB1}"/>
              </a:ext>
            </a:extLst>
          </p:cNvPr>
          <p:cNvSpPr txBox="1"/>
          <p:nvPr/>
        </p:nvSpPr>
        <p:spPr>
          <a:xfrm>
            <a:off x="9283263" y="4594772"/>
            <a:ext cx="2603938" cy="954107"/>
          </a:xfrm>
          <a:prstGeom prst="rect">
            <a:avLst/>
          </a:prstGeom>
          <a:noFill/>
        </p:spPr>
        <p:txBody>
          <a:bodyPr wrap="square">
            <a:spAutoFit/>
          </a:bodyPr>
          <a:lstStyle/>
          <a:p>
            <a:r>
              <a:rPr lang="en-US" sz="2800" dirty="0"/>
              <a:t>geodesy.noaa.gov/CORS/</a:t>
            </a:r>
          </a:p>
        </p:txBody>
      </p:sp>
      <p:sp>
        <p:nvSpPr>
          <p:cNvPr id="8" name="Slide Number Placeholder 7">
            <a:extLst>
              <a:ext uri="{FF2B5EF4-FFF2-40B4-BE49-F238E27FC236}">
                <a16:creationId xmlns:a16="http://schemas.microsoft.com/office/drawing/2014/main" id="{60C3C282-EE89-4D20-9D64-4F5E4088A37F}"/>
              </a:ext>
            </a:extLst>
          </p:cNvPr>
          <p:cNvSpPr>
            <a:spLocks noGrp="1"/>
          </p:cNvSpPr>
          <p:nvPr>
            <p:ph type="sldNum" sz="quarter" idx="12"/>
          </p:nvPr>
        </p:nvSpPr>
        <p:spPr/>
        <p:txBody>
          <a:bodyPr/>
          <a:lstStyle/>
          <a:p>
            <a:fld id="{D3D538F9-49A3-B84F-B36B-A7030CDE5D5B}" type="slidenum">
              <a:rPr lang="en-US" smtClean="0"/>
              <a:t>37</a:t>
            </a:fld>
            <a:endParaRPr lang="en-US"/>
          </a:p>
        </p:txBody>
      </p:sp>
      <p:sp>
        <p:nvSpPr>
          <p:cNvPr id="3" name="Date Placeholder 2">
            <a:extLst>
              <a:ext uri="{FF2B5EF4-FFF2-40B4-BE49-F238E27FC236}">
                <a16:creationId xmlns:a16="http://schemas.microsoft.com/office/drawing/2014/main" id="{7A60E91C-81AF-42FC-8520-D0661FCF878A}"/>
              </a:ext>
            </a:extLst>
          </p:cNvPr>
          <p:cNvSpPr>
            <a:spLocks noGrp="1"/>
          </p:cNvSpPr>
          <p:nvPr>
            <p:ph type="dt" sz="half" idx="10"/>
          </p:nvPr>
        </p:nvSpPr>
        <p:spPr/>
        <p:txBody>
          <a:bodyPr/>
          <a:lstStyle/>
          <a:p>
            <a:r>
              <a:rPr lang="en-US"/>
              <a:t>February 28, 2025</a:t>
            </a:r>
            <a:endParaRPr lang="en-US" dirty="0"/>
          </a:p>
        </p:txBody>
      </p:sp>
      <p:sp>
        <p:nvSpPr>
          <p:cNvPr id="4" name="Footer Placeholder 3">
            <a:extLst>
              <a:ext uri="{FF2B5EF4-FFF2-40B4-BE49-F238E27FC236}">
                <a16:creationId xmlns:a16="http://schemas.microsoft.com/office/drawing/2014/main" id="{434A018E-39E1-492A-8385-E43E758008B8}"/>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4825767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0783B-3EBE-257B-4B98-BC97EC2125E5}"/>
              </a:ext>
            </a:extLst>
          </p:cNvPr>
          <p:cNvSpPr>
            <a:spLocks noGrp="1"/>
          </p:cNvSpPr>
          <p:nvPr>
            <p:ph type="title"/>
          </p:nvPr>
        </p:nvSpPr>
        <p:spPr/>
        <p:txBody>
          <a:bodyPr/>
          <a:lstStyle/>
          <a:p>
            <a:pPr algn="ctr"/>
            <a:r>
              <a:rPr lang="en-US" dirty="0"/>
              <a:t>NGS CORS Map</a:t>
            </a:r>
          </a:p>
        </p:txBody>
      </p:sp>
      <p:sp>
        <p:nvSpPr>
          <p:cNvPr id="7" name="TextBox 6">
            <a:extLst>
              <a:ext uri="{FF2B5EF4-FFF2-40B4-BE49-F238E27FC236}">
                <a16:creationId xmlns:a16="http://schemas.microsoft.com/office/drawing/2014/main" id="{BFAB99E6-BEE4-3678-E006-56EA10B369A1}"/>
              </a:ext>
            </a:extLst>
          </p:cNvPr>
          <p:cNvSpPr txBox="1"/>
          <p:nvPr/>
        </p:nvSpPr>
        <p:spPr>
          <a:xfrm>
            <a:off x="8609125" y="4325818"/>
            <a:ext cx="2650084" cy="523220"/>
          </a:xfrm>
          <a:prstGeom prst="rect">
            <a:avLst/>
          </a:prstGeom>
          <a:noFill/>
        </p:spPr>
        <p:txBody>
          <a:bodyPr wrap="none" rtlCol="0">
            <a:spAutoFit/>
          </a:bodyPr>
          <a:lstStyle/>
          <a:p>
            <a:r>
              <a:rPr lang="en-US" sz="2800" dirty="0">
                <a:hlinkClick r:id="rId2"/>
              </a:rPr>
              <a:t>NGS </a:t>
            </a:r>
            <a:r>
              <a:rPr lang="en-US" sz="2800" dirty="0">
                <a:latin typeface="Calibri" panose="020F0502020204030204" pitchFamily="34" charset="0"/>
                <a:cs typeface="Calibri" panose="020F0502020204030204" pitchFamily="34" charset="0"/>
                <a:hlinkClick r:id="rId2"/>
              </a:rPr>
              <a:t>CORS</a:t>
            </a:r>
            <a:r>
              <a:rPr lang="en-US" sz="2800" dirty="0">
                <a:hlinkClick r:id="rId2"/>
              </a:rPr>
              <a:t> Map</a:t>
            </a:r>
            <a:endParaRPr lang="en-US" sz="2800" dirty="0"/>
          </a:p>
        </p:txBody>
      </p:sp>
      <p:pic>
        <p:nvPicPr>
          <p:cNvPr id="9" name="Picture 8">
            <a:extLst>
              <a:ext uri="{FF2B5EF4-FFF2-40B4-BE49-F238E27FC236}">
                <a16:creationId xmlns:a16="http://schemas.microsoft.com/office/drawing/2014/main" id="{48D1E021-D38D-87A1-2C34-6F0AB1FFE020}"/>
              </a:ext>
            </a:extLst>
          </p:cNvPr>
          <p:cNvPicPr>
            <a:picLocks noChangeAspect="1"/>
          </p:cNvPicPr>
          <p:nvPr/>
        </p:nvPicPr>
        <p:blipFill>
          <a:blip r:embed="rId3"/>
          <a:stretch>
            <a:fillRect/>
          </a:stretch>
        </p:blipFill>
        <p:spPr>
          <a:xfrm>
            <a:off x="9144000" y="2295721"/>
            <a:ext cx="1828800" cy="1828800"/>
          </a:xfrm>
          <a:prstGeom prst="rect">
            <a:avLst/>
          </a:prstGeom>
        </p:spPr>
      </p:pic>
      <p:pic>
        <p:nvPicPr>
          <p:cNvPr id="17" name="Content Placeholder 16">
            <a:extLst>
              <a:ext uri="{FF2B5EF4-FFF2-40B4-BE49-F238E27FC236}">
                <a16:creationId xmlns:a16="http://schemas.microsoft.com/office/drawing/2014/main" id="{5B04B040-1A27-240D-AD8C-49BD84CE1607}"/>
              </a:ext>
            </a:extLst>
          </p:cNvPr>
          <p:cNvPicPr>
            <a:picLocks noGrp="1" noChangeAspect="1"/>
          </p:cNvPicPr>
          <p:nvPr>
            <p:ph idx="1"/>
          </p:nvPr>
        </p:nvPicPr>
        <p:blipFill>
          <a:blip r:embed="rId4"/>
          <a:stretch>
            <a:fillRect/>
          </a:stretch>
        </p:blipFill>
        <p:spPr>
          <a:xfrm>
            <a:off x="1017069" y="1371600"/>
            <a:ext cx="6366683" cy="4846638"/>
          </a:xfrm>
        </p:spPr>
      </p:pic>
      <p:sp>
        <p:nvSpPr>
          <p:cNvPr id="8" name="Slide Number Placeholder 7">
            <a:extLst>
              <a:ext uri="{FF2B5EF4-FFF2-40B4-BE49-F238E27FC236}">
                <a16:creationId xmlns:a16="http://schemas.microsoft.com/office/drawing/2014/main" id="{9E7B237A-79F0-457F-B3DB-EA250BB5E60E}"/>
              </a:ext>
            </a:extLst>
          </p:cNvPr>
          <p:cNvSpPr>
            <a:spLocks noGrp="1"/>
          </p:cNvSpPr>
          <p:nvPr>
            <p:ph type="sldNum" sz="quarter" idx="12"/>
          </p:nvPr>
        </p:nvSpPr>
        <p:spPr/>
        <p:txBody>
          <a:bodyPr/>
          <a:lstStyle/>
          <a:p>
            <a:fld id="{D3D538F9-49A3-B84F-B36B-A7030CDE5D5B}" type="slidenum">
              <a:rPr lang="en-US" smtClean="0"/>
              <a:t>38</a:t>
            </a:fld>
            <a:endParaRPr lang="en-US"/>
          </a:p>
        </p:txBody>
      </p:sp>
      <p:sp>
        <p:nvSpPr>
          <p:cNvPr id="3" name="Date Placeholder 2">
            <a:extLst>
              <a:ext uri="{FF2B5EF4-FFF2-40B4-BE49-F238E27FC236}">
                <a16:creationId xmlns:a16="http://schemas.microsoft.com/office/drawing/2014/main" id="{A6094A12-A847-407A-A4E1-800B9E3A4407}"/>
              </a:ext>
            </a:extLst>
          </p:cNvPr>
          <p:cNvSpPr>
            <a:spLocks noGrp="1"/>
          </p:cNvSpPr>
          <p:nvPr>
            <p:ph type="dt" sz="half" idx="10"/>
          </p:nvPr>
        </p:nvSpPr>
        <p:spPr/>
        <p:txBody>
          <a:bodyPr/>
          <a:lstStyle/>
          <a:p>
            <a:r>
              <a:rPr lang="en-US"/>
              <a:t>February 28, 2025</a:t>
            </a:r>
            <a:endParaRPr lang="en-US" dirty="0"/>
          </a:p>
        </p:txBody>
      </p:sp>
      <p:sp>
        <p:nvSpPr>
          <p:cNvPr id="4" name="Footer Placeholder 3">
            <a:extLst>
              <a:ext uri="{FF2B5EF4-FFF2-40B4-BE49-F238E27FC236}">
                <a16:creationId xmlns:a16="http://schemas.microsoft.com/office/drawing/2014/main" id="{120CF3FF-B15E-4A14-A64C-B68A5E2480F9}"/>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32821639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EBB6D-7B31-DBAF-CA59-CAF7DCD9500C}"/>
              </a:ext>
            </a:extLst>
          </p:cNvPr>
          <p:cNvSpPr>
            <a:spLocks noGrp="1"/>
          </p:cNvSpPr>
          <p:nvPr>
            <p:ph type="title"/>
          </p:nvPr>
        </p:nvSpPr>
        <p:spPr/>
        <p:txBody>
          <a:bodyPr>
            <a:normAutofit/>
          </a:bodyPr>
          <a:lstStyle/>
          <a:p>
            <a:pPr algn="ctr"/>
            <a:r>
              <a:rPr lang="en-US" dirty="0">
                <a:hlinkClick r:id="rId2"/>
              </a:rPr>
              <a:t>SCRTN</a:t>
            </a:r>
            <a:r>
              <a:rPr lang="en-US" dirty="0"/>
              <a:t> Aligned to the NSRS</a:t>
            </a:r>
          </a:p>
        </p:txBody>
      </p:sp>
      <p:pic>
        <p:nvPicPr>
          <p:cNvPr id="6" name="Content Placeholder 5">
            <a:extLst>
              <a:ext uri="{FF2B5EF4-FFF2-40B4-BE49-F238E27FC236}">
                <a16:creationId xmlns:a16="http://schemas.microsoft.com/office/drawing/2014/main" id="{CEC27C1F-BB84-4FAC-E0D6-7DC35DC8C7ED}"/>
              </a:ext>
            </a:extLst>
          </p:cNvPr>
          <p:cNvPicPr>
            <a:picLocks noGrp="1" noChangeAspect="1"/>
          </p:cNvPicPr>
          <p:nvPr>
            <p:ph idx="1"/>
          </p:nvPr>
        </p:nvPicPr>
        <p:blipFill>
          <a:blip r:embed="rId3"/>
          <a:srcRect r="5678" b="34291"/>
          <a:stretch/>
        </p:blipFill>
        <p:spPr>
          <a:xfrm>
            <a:off x="487681" y="1371600"/>
            <a:ext cx="8656320" cy="4824248"/>
          </a:xfrm>
        </p:spPr>
      </p:pic>
      <p:pic>
        <p:nvPicPr>
          <p:cNvPr id="8" name="Picture 7">
            <a:extLst>
              <a:ext uri="{FF2B5EF4-FFF2-40B4-BE49-F238E27FC236}">
                <a16:creationId xmlns:a16="http://schemas.microsoft.com/office/drawing/2014/main" id="{EA211E84-E8BE-FBF7-47F8-EBDB316BAD3E}"/>
              </a:ext>
            </a:extLst>
          </p:cNvPr>
          <p:cNvPicPr>
            <a:picLocks noChangeAspect="1"/>
          </p:cNvPicPr>
          <p:nvPr/>
        </p:nvPicPr>
        <p:blipFill>
          <a:blip r:embed="rId4"/>
          <a:stretch>
            <a:fillRect/>
          </a:stretch>
        </p:blipFill>
        <p:spPr>
          <a:xfrm>
            <a:off x="9657857" y="2242200"/>
            <a:ext cx="1828800" cy="1828800"/>
          </a:xfrm>
          <a:prstGeom prst="rect">
            <a:avLst/>
          </a:prstGeom>
        </p:spPr>
      </p:pic>
      <p:pic>
        <p:nvPicPr>
          <p:cNvPr id="10" name="Picture 9">
            <a:extLst>
              <a:ext uri="{FF2B5EF4-FFF2-40B4-BE49-F238E27FC236}">
                <a16:creationId xmlns:a16="http://schemas.microsoft.com/office/drawing/2014/main" id="{74F1D64A-1CE1-B111-3A0F-BB3C39E0FAB5}"/>
              </a:ext>
            </a:extLst>
          </p:cNvPr>
          <p:cNvPicPr>
            <a:picLocks noChangeAspect="1"/>
          </p:cNvPicPr>
          <p:nvPr/>
        </p:nvPicPr>
        <p:blipFill>
          <a:blip r:embed="rId5"/>
          <a:stretch>
            <a:fillRect/>
          </a:stretch>
        </p:blipFill>
        <p:spPr>
          <a:xfrm>
            <a:off x="9254359" y="4717475"/>
            <a:ext cx="2635797" cy="980280"/>
          </a:xfrm>
          <a:prstGeom prst="rect">
            <a:avLst/>
          </a:prstGeom>
        </p:spPr>
      </p:pic>
      <p:sp>
        <p:nvSpPr>
          <p:cNvPr id="12" name="TextBox 11">
            <a:extLst>
              <a:ext uri="{FF2B5EF4-FFF2-40B4-BE49-F238E27FC236}">
                <a16:creationId xmlns:a16="http://schemas.microsoft.com/office/drawing/2014/main" id="{15CCEC97-4679-17B6-D407-3306D642E1F2}"/>
              </a:ext>
            </a:extLst>
          </p:cNvPr>
          <p:cNvSpPr txBox="1"/>
          <p:nvPr/>
        </p:nvSpPr>
        <p:spPr>
          <a:xfrm>
            <a:off x="1275956" y="5934238"/>
            <a:ext cx="7978403" cy="523220"/>
          </a:xfrm>
          <a:prstGeom prst="rect">
            <a:avLst/>
          </a:prstGeom>
          <a:noFill/>
        </p:spPr>
        <p:txBody>
          <a:bodyPr wrap="square">
            <a:spAutoFit/>
          </a:bodyPr>
          <a:lstStyle/>
          <a:p>
            <a:r>
              <a:rPr lang="en-US" sz="2800" dirty="0"/>
              <a:t>rfa.sc.gov/programs-services/geodetic/rtnstatus</a:t>
            </a:r>
          </a:p>
        </p:txBody>
      </p:sp>
      <p:sp>
        <p:nvSpPr>
          <p:cNvPr id="9" name="Slide Number Placeholder 8">
            <a:extLst>
              <a:ext uri="{FF2B5EF4-FFF2-40B4-BE49-F238E27FC236}">
                <a16:creationId xmlns:a16="http://schemas.microsoft.com/office/drawing/2014/main" id="{AEA42F7F-D5E6-4B51-AA11-B493E446C85D}"/>
              </a:ext>
            </a:extLst>
          </p:cNvPr>
          <p:cNvSpPr>
            <a:spLocks noGrp="1"/>
          </p:cNvSpPr>
          <p:nvPr>
            <p:ph type="sldNum" sz="quarter" idx="12"/>
          </p:nvPr>
        </p:nvSpPr>
        <p:spPr/>
        <p:txBody>
          <a:bodyPr/>
          <a:lstStyle/>
          <a:p>
            <a:fld id="{D3D538F9-49A3-B84F-B36B-A7030CDE5D5B}" type="slidenum">
              <a:rPr lang="en-US" smtClean="0"/>
              <a:t>39</a:t>
            </a:fld>
            <a:endParaRPr lang="en-US"/>
          </a:p>
        </p:txBody>
      </p:sp>
      <p:sp>
        <p:nvSpPr>
          <p:cNvPr id="3" name="Date Placeholder 2">
            <a:extLst>
              <a:ext uri="{FF2B5EF4-FFF2-40B4-BE49-F238E27FC236}">
                <a16:creationId xmlns:a16="http://schemas.microsoft.com/office/drawing/2014/main" id="{92CF859D-5890-46C5-AA27-41D4E7F19404}"/>
              </a:ext>
            </a:extLst>
          </p:cNvPr>
          <p:cNvSpPr>
            <a:spLocks noGrp="1"/>
          </p:cNvSpPr>
          <p:nvPr>
            <p:ph type="dt" sz="half" idx="10"/>
          </p:nvPr>
        </p:nvSpPr>
        <p:spPr/>
        <p:txBody>
          <a:bodyPr/>
          <a:lstStyle/>
          <a:p>
            <a:r>
              <a:rPr lang="en-US"/>
              <a:t>February 28, 2025</a:t>
            </a:r>
            <a:endParaRPr lang="en-US" dirty="0"/>
          </a:p>
        </p:txBody>
      </p:sp>
      <p:sp>
        <p:nvSpPr>
          <p:cNvPr id="4" name="Footer Placeholder 3">
            <a:extLst>
              <a:ext uri="{FF2B5EF4-FFF2-40B4-BE49-F238E27FC236}">
                <a16:creationId xmlns:a16="http://schemas.microsoft.com/office/drawing/2014/main" id="{FB513212-D9C5-47B0-8F25-459D7D99CCCE}"/>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1714282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we're not usgs"/>
          <p:cNvSpPr txBox="1">
            <a:spLocks/>
          </p:cNvSpPr>
          <p:nvPr/>
        </p:nvSpPr>
        <p:spPr bwMode="auto">
          <a:xfrm>
            <a:off x="1981200" y="16873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a:defRPr/>
            </a:pPr>
            <a:r>
              <a:rPr lang="en-US" sz="5333" dirty="0">
                <a:solidFill>
                  <a:prstClr val="black"/>
                </a:solidFill>
                <a:latin typeface="Cambria" panose="02040503050406030204" pitchFamily="18" charset="0"/>
                <a:ea typeface="Cambria" panose="02040503050406030204" pitchFamily="18" charset="0"/>
              </a:rPr>
              <a:t>We’re not USGS, we’re NGS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2836" y="1386455"/>
            <a:ext cx="997792" cy="997792"/>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03878" y="2843647"/>
            <a:ext cx="1135711" cy="1135711"/>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41311" y="5272872"/>
            <a:ext cx="1258635" cy="126566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043452" y="1393731"/>
            <a:ext cx="1038629" cy="103468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301703" y="5375351"/>
            <a:ext cx="2522125" cy="1008851"/>
          </a:xfrm>
          <a:prstGeom prst="rect">
            <a:avLst/>
          </a:prstGeom>
        </p:spPr>
      </p:pic>
      <p:cxnSp>
        <p:nvCxnSpPr>
          <p:cNvPr id="13" name="Straight Arrow Connector 12"/>
          <p:cNvCxnSpPr/>
          <p:nvPr/>
        </p:nvCxnSpPr>
        <p:spPr>
          <a:xfrm>
            <a:off x="6562764" y="2575457"/>
            <a:ext cx="0" cy="269741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not equal"/>
          <p:cNvSpPr txBox="1"/>
          <p:nvPr/>
        </p:nvSpPr>
        <p:spPr bwMode="auto">
          <a:xfrm>
            <a:off x="4527627" y="5255617"/>
            <a:ext cx="1145628" cy="1107996"/>
          </a:xfrm>
          <a:prstGeom prst="rect">
            <a:avLst/>
          </a:prstGeom>
          <a:noFill/>
          <a:ln w="9525">
            <a:noFill/>
            <a:miter lim="800000"/>
            <a:headEnd/>
            <a:tailEnd/>
          </a:ln>
        </p:spPr>
        <p:txBody>
          <a:bodyPr wrap="square" rtlCol="0">
            <a:spAutoFit/>
          </a:bodyPr>
          <a:lstStyle/>
          <a:p>
            <a:pPr defTabSz="457189" fontAlgn="base">
              <a:spcBef>
                <a:spcPct val="0"/>
              </a:spcBef>
              <a:spcAft>
                <a:spcPct val="0"/>
              </a:spcAft>
              <a:defRPr/>
            </a:pPr>
            <a:r>
              <a:rPr lang="en-US" sz="6600" dirty="0">
                <a:solidFill>
                  <a:prstClr val="black"/>
                </a:solidFill>
                <a:latin typeface="Calibri" pitchFamily="34" charset="0"/>
                <a:ea typeface="ＭＳ Ｐゴシック" pitchFamily="34" charset="-128"/>
              </a:rPr>
              <a:t>≠</a:t>
            </a:r>
          </a:p>
        </p:txBody>
      </p:sp>
      <p:sp>
        <p:nvSpPr>
          <p:cNvPr id="12" name="Slide Number Placeholder 11">
            <a:extLst>
              <a:ext uri="{FF2B5EF4-FFF2-40B4-BE49-F238E27FC236}">
                <a16:creationId xmlns:a16="http://schemas.microsoft.com/office/drawing/2014/main" id="{BB6C1563-7E84-4806-9706-FC0C273D272C}"/>
              </a:ext>
            </a:extLst>
          </p:cNvPr>
          <p:cNvSpPr>
            <a:spLocks noGrp="1"/>
          </p:cNvSpPr>
          <p:nvPr>
            <p:ph type="sldNum" sz="quarter" idx="12"/>
          </p:nvPr>
        </p:nvSpPr>
        <p:spPr/>
        <p:txBody>
          <a:bodyPr/>
          <a:lstStyle/>
          <a:p>
            <a:fld id="{D3D538F9-49A3-B84F-B36B-A7030CDE5D5B}" type="slidenum">
              <a:rPr lang="en-US" smtClean="0"/>
              <a:t>4</a:t>
            </a:fld>
            <a:endParaRPr lang="en-US"/>
          </a:p>
        </p:txBody>
      </p:sp>
      <p:sp>
        <p:nvSpPr>
          <p:cNvPr id="2" name="Date Placeholder 1">
            <a:extLst>
              <a:ext uri="{FF2B5EF4-FFF2-40B4-BE49-F238E27FC236}">
                <a16:creationId xmlns:a16="http://schemas.microsoft.com/office/drawing/2014/main" id="{CC292283-6864-4B9E-8A01-DC8728CD7AC5}"/>
              </a:ext>
            </a:extLst>
          </p:cNvPr>
          <p:cNvSpPr>
            <a:spLocks noGrp="1"/>
          </p:cNvSpPr>
          <p:nvPr>
            <p:ph type="dt" sz="half" idx="10"/>
          </p:nvPr>
        </p:nvSpPr>
        <p:spPr/>
        <p:txBody>
          <a:bodyPr/>
          <a:lstStyle/>
          <a:p>
            <a:r>
              <a:rPr lang="en-US"/>
              <a:t>February 28, 2025</a:t>
            </a:r>
            <a:endParaRPr lang="en-US" dirty="0"/>
          </a:p>
        </p:txBody>
      </p:sp>
      <p:sp>
        <p:nvSpPr>
          <p:cNvPr id="3" name="Footer Placeholder 2">
            <a:extLst>
              <a:ext uri="{FF2B5EF4-FFF2-40B4-BE49-F238E27FC236}">
                <a16:creationId xmlns:a16="http://schemas.microsoft.com/office/drawing/2014/main" id="{8572BD1A-258C-40BE-823C-55E42B6DACFE}"/>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17177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0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10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stCondLst>
                                    <p:cond delay="1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FBA460B-A33B-4960-9454-53B0A563B8B1}"/>
              </a:ext>
            </a:extLst>
          </p:cNvPr>
          <p:cNvPicPr>
            <a:picLocks noGrp="1" noChangeAspect="1"/>
          </p:cNvPicPr>
          <p:nvPr>
            <p:ph idx="1"/>
          </p:nvPr>
        </p:nvPicPr>
        <p:blipFill>
          <a:blip r:embed="rId2"/>
          <a:stretch>
            <a:fillRect/>
          </a:stretch>
        </p:blipFill>
        <p:spPr>
          <a:xfrm>
            <a:off x="3629014" y="429887"/>
            <a:ext cx="5856629" cy="5788351"/>
          </a:xfrm>
        </p:spPr>
      </p:pic>
      <p:sp>
        <p:nvSpPr>
          <p:cNvPr id="10" name="Slide Number Placeholder 9">
            <a:extLst>
              <a:ext uri="{FF2B5EF4-FFF2-40B4-BE49-F238E27FC236}">
                <a16:creationId xmlns:a16="http://schemas.microsoft.com/office/drawing/2014/main" id="{21115AAA-E012-41EB-8D58-9D141EF460EB}"/>
              </a:ext>
            </a:extLst>
          </p:cNvPr>
          <p:cNvSpPr>
            <a:spLocks noGrp="1"/>
          </p:cNvSpPr>
          <p:nvPr>
            <p:ph type="sldNum" sz="quarter" idx="12"/>
          </p:nvPr>
        </p:nvSpPr>
        <p:spPr/>
        <p:txBody>
          <a:bodyPr/>
          <a:lstStyle/>
          <a:p>
            <a:fld id="{D3D538F9-49A3-B84F-B36B-A7030CDE5D5B}" type="slidenum">
              <a:rPr lang="en-US" smtClean="0"/>
              <a:t>40</a:t>
            </a:fld>
            <a:endParaRPr lang="en-US"/>
          </a:p>
        </p:txBody>
      </p:sp>
      <p:sp>
        <p:nvSpPr>
          <p:cNvPr id="2" name="Date Placeholder 1">
            <a:extLst>
              <a:ext uri="{FF2B5EF4-FFF2-40B4-BE49-F238E27FC236}">
                <a16:creationId xmlns:a16="http://schemas.microsoft.com/office/drawing/2014/main" id="{3A6AD2FE-CDBB-4719-8A47-0D35887017EE}"/>
              </a:ext>
            </a:extLst>
          </p:cNvPr>
          <p:cNvSpPr>
            <a:spLocks noGrp="1"/>
          </p:cNvSpPr>
          <p:nvPr>
            <p:ph type="dt" sz="half" idx="10"/>
          </p:nvPr>
        </p:nvSpPr>
        <p:spPr/>
        <p:txBody>
          <a:bodyPr/>
          <a:lstStyle/>
          <a:p>
            <a:r>
              <a:rPr lang="en-US"/>
              <a:t>February 28, 2025</a:t>
            </a:r>
            <a:endParaRPr lang="en-US" dirty="0"/>
          </a:p>
        </p:txBody>
      </p:sp>
      <p:sp>
        <p:nvSpPr>
          <p:cNvPr id="3" name="Footer Placeholder 2">
            <a:extLst>
              <a:ext uri="{FF2B5EF4-FFF2-40B4-BE49-F238E27FC236}">
                <a16:creationId xmlns:a16="http://schemas.microsoft.com/office/drawing/2014/main" id="{2DD49209-4C20-42B0-8F26-0CAA51CDEEE1}"/>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879047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590B5-B28C-2AB4-A208-87C53504207E}"/>
              </a:ext>
            </a:extLst>
          </p:cNvPr>
          <p:cNvSpPr>
            <a:spLocks noGrp="1"/>
          </p:cNvSpPr>
          <p:nvPr>
            <p:ph type="title"/>
          </p:nvPr>
        </p:nvSpPr>
        <p:spPr/>
        <p:txBody>
          <a:bodyPr/>
          <a:lstStyle/>
          <a:p>
            <a:pPr algn="ctr"/>
            <a:r>
              <a:rPr lang="en-US" dirty="0"/>
              <a:t>NGS Map</a:t>
            </a:r>
          </a:p>
        </p:txBody>
      </p:sp>
      <p:sp>
        <p:nvSpPr>
          <p:cNvPr id="11" name="Content Placeholder 10">
            <a:extLst>
              <a:ext uri="{FF2B5EF4-FFF2-40B4-BE49-F238E27FC236}">
                <a16:creationId xmlns:a16="http://schemas.microsoft.com/office/drawing/2014/main" id="{27B685C2-E99E-73F1-6DC6-DA8F6ADB3B94}"/>
              </a:ext>
            </a:extLst>
          </p:cNvPr>
          <p:cNvSpPr>
            <a:spLocks noGrp="1"/>
          </p:cNvSpPr>
          <p:nvPr>
            <p:ph idx="1"/>
          </p:nvPr>
        </p:nvSpPr>
        <p:spPr>
          <a:xfrm>
            <a:off x="9144000" y="4115276"/>
            <a:ext cx="2220019" cy="914400"/>
          </a:xfrm>
        </p:spPr>
        <p:txBody>
          <a:bodyPr/>
          <a:lstStyle/>
          <a:p>
            <a:pPr marL="50800" indent="0">
              <a:buNone/>
            </a:pPr>
            <a:r>
              <a:rPr lang="en-US" dirty="0">
                <a:hlinkClick r:id="rId2"/>
              </a:rPr>
              <a:t>NGS Map</a:t>
            </a:r>
            <a:endParaRPr lang="en-US" dirty="0"/>
          </a:p>
        </p:txBody>
      </p:sp>
      <p:pic>
        <p:nvPicPr>
          <p:cNvPr id="13" name="Picture 12">
            <a:extLst>
              <a:ext uri="{FF2B5EF4-FFF2-40B4-BE49-F238E27FC236}">
                <a16:creationId xmlns:a16="http://schemas.microsoft.com/office/drawing/2014/main" id="{AF828452-3264-6167-83C8-30FA0C46B20F}"/>
              </a:ext>
            </a:extLst>
          </p:cNvPr>
          <p:cNvPicPr>
            <a:picLocks noChangeAspect="1"/>
          </p:cNvPicPr>
          <p:nvPr/>
        </p:nvPicPr>
        <p:blipFill>
          <a:blip r:embed="rId3"/>
          <a:stretch>
            <a:fillRect/>
          </a:stretch>
        </p:blipFill>
        <p:spPr>
          <a:xfrm>
            <a:off x="275492" y="1441462"/>
            <a:ext cx="7831016" cy="4482226"/>
          </a:xfrm>
          <a:prstGeom prst="rect">
            <a:avLst/>
          </a:prstGeom>
        </p:spPr>
      </p:pic>
      <p:pic>
        <p:nvPicPr>
          <p:cNvPr id="15" name="Picture 14">
            <a:extLst>
              <a:ext uri="{FF2B5EF4-FFF2-40B4-BE49-F238E27FC236}">
                <a16:creationId xmlns:a16="http://schemas.microsoft.com/office/drawing/2014/main" id="{A757C6BA-2F1F-995A-2DA4-640C4DC32D75}"/>
              </a:ext>
            </a:extLst>
          </p:cNvPr>
          <p:cNvPicPr>
            <a:picLocks noChangeAspect="1"/>
          </p:cNvPicPr>
          <p:nvPr/>
        </p:nvPicPr>
        <p:blipFill>
          <a:blip r:embed="rId4"/>
          <a:stretch>
            <a:fillRect/>
          </a:stretch>
        </p:blipFill>
        <p:spPr>
          <a:xfrm>
            <a:off x="9144000" y="2286476"/>
            <a:ext cx="1828800" cy="1828800"/>
          </a:xfrm>
          <a:prstGeom prst="rect">
            <a:avLst/>
          </a:prstGeom>
        </p:spPr>
      </p:pic>
      <p:sp>
        <p:nvSpPr>
          <p:cNvPr id="7" name="Slide Number Placeholder 6">
            <a:extLst>
              <a:ext uri="{FF2B5EF4-FFF2-40B4-BE49-F238E27FC236}">
                <a16:creationId xmlns:a16="http://schemas.microsoft.com/office/drawing/2014/main" id="{9D291C91-038F-40C0-A1E9-1133140111AA}"/>
              </a:ext>
            </a:extLst>
          </p:cNvPr>
          <p:cNvSpPr>
            <a:spLocks noGrp="1"/>
          </p:cNvSpPr>
          <p:nvPr>
            <p:ph type="sldNum" sz="quarter" idx="12"/>
          </p:nvPr>
        </p:nvSpPr>
        <p:spPr/>
        <p:txBody>
          <a:bodyPr/>
          <a:lstStyle/>
          <a:p>
            <a:fld id="{D3D538F9-49A3-B84F-B36B-A7030CDE5D5B}" type="slidenum">
              <a:rPr lang="en-US" smtClean="0"/>
              <a:t>41</a:t>
            </a:fld>
            <a:endParaRPr lang="en-US"/>
          </a:p>
        </p:txBody>
      </p:sp>
      <p:sp>
        <p:nvSpPr>
          <p:cNvPr id="3" name="Date Placeholder 2">
            <a:extLst>
              <a:ext uri="{FF2B5EF4-FFF2-40B4-BE49-F238E27FC236}">
                <a16:creationId xmlns:a16="http://schemas.microsoft.com/office/drawing/2014/main" id="{713E0207-CDCD-433F-8184-29D28FB9867F}"/>
              </a:ext>
            </a:extLst>
          </p:cNvPr>
          <p:cNvSpPr>
            <a:spLocks noGrp="1"/>
          </p:cNvSpPr>
          <p:nvPr>
            <p:ph type="dt" sz="half" idx="10"/>
          </p:nvPr>
        </p:nvSpPr>
        <p:spPr/>
        <p:txBody>
          <a:bodyPr/>
          <a:lstStyle/>
          <a:p>
            <a:r>
              <a:rPr lang="en-US"/>
              <a:t>February 28, 2025</a:t>
            </a:r>
            <a:endParaRPr lang="en-US" dirty="0"/>
          </a:p>
        </p:txBody>
      </p:sp>
      <p:sp>
        <p:nvSpPr>
          <p:cNvPr id="4" name="Footer Placeholder 3">
            <a:extLst>
              <a:ext uri="{FF2B5EF4-FFF2-40B4-BE49-F238E27FC236}">
                <a16:creationId xmlns:a16="http://schemas.microsoft.com/office/drawing/2014/main" id="{F71F135F-3225-4F8C-9B24-B65D5ECF3641}"/>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32241773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9D9E8-5FAC-F1A2-3205-F0DB85058D01}"/>
              </a:ext>
            </a:extLst>
          </p:cNvPr>
          <p:cNvSpPr>
            <a:spLocks noGrp="1"/>
          </p:cNvSpPr>
          <p:nvPr>
            <p:ph type="title"/>
          </p:nvPr>
        </p:nvSpPr>
        <p:spPr/>
        <p:txBody>
          <a:bodyPr/>
          <a:lstStyle/>
          <a:p>
            <a:pPr algn="ctr"/>
            <a:r>
              <a:rPr lang="en-US" dirty="0"/>
              <a:t>Passive Mark Page</a:t>
            </a:r>
          </a:p>
        </p:txBody>
      </p:sp>
      <p:sp>
        <p:nvSpPr>
          <p:cNvPr id="3" name="Content Placeholder 2">
            <a:extLst>
              <a:ext uri="{FF2B5EF4-FFF2-40B4-BE49-F238E27FC236}">
                <a16:creationId xmlns:a16="http://schemas.microsoft.com/office/drawing/2014/main" id="{7A3EE789-1EF4-CE71-9626-AA80BDCCFC39}"/>
              </a:ext>
            </a:extLst>
          </p:cNvPr>
          <p:cNvSpPr>
            <a:spLocks noGrp="1"/>
          </p:cNvSpPr>
          <p:nvPr>
            <p:ph idx="1"/>
          </p:nvPr>
        </p:nvSpPr>
        <p:spPr>
          <a:xfrm>
            <a:off x="8317522" y="4448908"/>
            <a:ext cx="3386797" cy="1769012"/>
          </a:xfrm>
        </p:spPr>
        <p:txBody>
          <a:bodyPr/>
          <a:lstStyle/>
          <a:p>
            <a:pPr marL="50800" indent="0">
              <a:buNone/>
            </a:pPr>
            <a:r>
              <a:rPr lang="en-US" dirty="0">
                <a:hlinkClick r:id="rId2"/>
              </a:rPr>
              <a:t>Passive Mark Page</a:t>
            </a:r>
            <a:endParaRPr lang="en-US" dirty="0"/>
          </a:p>
        </p:txBody>
      </p:sp>
      <p:pic>
        <p:nvPicPr>
          <p:cNvPr id="10" name="Picture 9">
            <a:extLst>
              <a:ext uri="{FF2B5EF4-FFF2-40B4-BE49-F238E27FC236}">
                <a16:creationId xmlns:a16="http://schemas.microsoft.com/office/drawing/2014/main" id="{14449340-1737-BC00-5046-0D19F23EE6AE}"/>
              </a:ext>
            </a:extLst>
          </p:cNvPr>
          <p:cNvPicPr>
            <a:picLocks noChangeAspect="1"/>
          </p:cNvPicPr>
          <p:nvPr/>
        </p:nvPicPr>
        <p:blipFill>
          <a:blip r:embed="rId3"/>
          <a:stretch>
            <a:fillRect/>
          </a:stretch>
        </p:blipFill>
        <p:spPr>
          <a:xfrm>
            <a:off x="8774870" y="2409092"/>
            <a:ext cx="1828800" cy="1828800"/>
          </a:xfrm>
          <a:prstGeom prst="rect">
            <a:avLst/>
          </a:prstGeom>
        </p:spPr>
      </p:pic>
      <p:pic>
        <p:nvPicPr>
          <p:cNvPr id="12" name="Picture 11">
            <a:extLst>
              <a:ext uri="{FF2B5EF4-FFF2-40B4-BE49-F238E27FC236}">
                <a16:creationId xmlns:a16="http://schemas.microsoft.com/office/drawing/2014/main" id="{53196209-ADCB-8194-F391-F4F354D9B518}"/>
              </a:ext>
            </a:extLst>
          </p:cNvPr>
          <p:cNvPicPr>
            <a:picLocks noChangeAspect="1"/>
          </p:cNvPicPr>
          <p:nvPr/>
        </p:nvPicPr>
        <p:blipFill>
          <a:blip r:embed="rId4"/>
          <a:stretch>
            <a:fillRect/>
          </a:stretch>
        </p:blipFill>
        <p:spPr>
          <a:xfrm>
            <a:off x="873370" y="1371600"/>
            <a:ext cx="6800850" cy="4572000"/>
          </a:xfrm>
          <a:prstGeom prst="rect">
            <a:avLst/>
          </a:prstGeom>
        </p:spPr>
      </p:pic>
      <p:sp>
        <p:nvSpPr>
          <p:cNvPr id="8" name="Slide Number Placeholder 7">
            <a:extLst>
              <a:ext uri="{FF2B5EF4-FFF2-40B4-BE49-F238E27FC236}">
                <a16:creationId xmlns:a16="http://schemas.microsoft.com/office/drawing/2014/main" id="{6710116C-35F0-4409-8FD2-4A6A9426C105}"/>
              </a:ext>
            </a:extLst>
          </p:cNvPr>
          <p:cNvSpPr>
            <a:spLocks noGrp="1"/>
          </p:cNvSpPr>
          <p:nvPr>
            <p:ph type="sldNum" sz="quarter" idx="12"/>
          </p:nvPr>
        </p:nvSpPr>
        <p:spPr/>
        <p:txBody>
          <a:bodyPr/>
          <a:lstStyle/>
          <a:p>
            <a:fld id="{D3D538F9-49A3-B84F-B36B-A7030CDE5D5B}" type="slidenum">
              <a:rPr lang="en-US" smtClean="0"/>
              <a:t>42</a:t>
            </a:fld>
            <a:endParaRPr lang="en-US"/>
          </a:p>
        </p:txBody>
      </p:sp>
      <p:sp>
        <p:nvSpPr>
          <p:cNvPr id="4" name="Date Placeholder 3">
            <a:extLst>
              <a:ext uri="{FF2B5EF4-FFF2-40B4-BE49-F238E27FC236}">
                <a16:creationId xmlns:a16="http://schemas.microsoft.com/office/drawing/2014/main" id="{42FD7B26-7329-4EC4-BFC8-B62C88C8E37C}"/>
              </a:ext>
            </a:extLst>
          </p:cNvPr>
          <p:cNvSpPr>
            <a:spLocks noGrp="1"/>
          </p:cNvSpPr>
          <p:nvPr>
            <p:ph type="dt" sz="half" idx="10"/>
          </p:nvPr>
        </p:nvSpPr>
        <p:spPr/>
        <p:txBody>
          <a:bodyPr/>
          <a:lstStyle/>
          <a:p>
            <a:r>
              <a:rPr lang="en-US"/>
              <a:t>February 28, 2025</a:t>
            </a:r>
            <a:endParaRPr lang="en-US" dirty="0"/>
          </a:p>
        </p:txBody>
      </p:sp>
      <p:sp>
        <p:nvSpPr>
          <p:cNvPr id="5" name="Footer Placeholder 4">
            <a:extLst>
              <a:ext uri="{FF2B5EF4-FFF2-40B4-BE49-F238E27FC236}">
                <a16:creationId xmlns:a16="http://schemas.microsoft.com/office/drawing/2014/main" id="{5A70651C-BA47-4EC9-AFEE-3472903B267E}"/>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26141238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61E9F-DCC8-8742-2AE6-BF23403946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B62974-7E0C-AFD4-C3D2-CB7BB3F66114}"/>
              </a:ext>
            </a:extLst>
          </p:cNvPr>
          <p:cNvSpPr>
            <a:spLocks noGrp="1"/>
          </p:cNvSpPr>
          <p:nvPr>
            <p:ph type="title"/>
          </p:nvPr>
        </p:nvSpPr>
        <p:spPr/>
        <p:txBody>
          <a:bodyPr/>
          <a:lstStyle/>
          <a:p>
            <a:pPr algn="ctr"/>
            <a:r>
              <a:rPr lang="en-US" dirty="0"/>
              <a:t>(</a:t>
            </a:r>
            <a:r>
              <a:rPr lang="en-US" dirty="0" err="1"/>
              <a:t>cont</a:t>
            </a:r>
            <a:r>
              <a:rPr lang="en-US" dirty="0"/>
              <a:t>) Passive Mark Page</a:t>
            </a:r>
          </a:p>
        </p:txBody>
      </p:sp>
      <p:pic>
        <p:nvPicPr>
          <p:cNvPr id="10" name="Content Placeholder 9">
            <a:extLst>
              <a:ext uri="{FF2B5EF4-FFF2-40B4-BE49-F238E27FC236}">
                <a16:creationId xmlns:a16="http://schemas.microsoft.com/office/drawing/2014/main" id="{825CFF46-3AF3-CE69-F436-54642C1E672E}"/>
              </a:ext>
            </a:extLst>
          </p:cNvPr>
          <p:cNvPicPr>
            <a:picLocks noGrp="1" noChangeAspect="1"/>
          </p:cNvPicPr>
          <p:nvPr>
            <p:ph idx="1"/>
          </p:nvPr>
        </p:nvPicPr>
        <p:blipFill>
          <a:blip r:embed="rId2"/>
          <a:stretch>
            <a:fillRect/>
          </a:stretch>
        </p:blipFill>
        <p:spPr>
          <a:xfrm>
            <a:off x="2848708" y="1371600"/>
            <a:ext cx="6743700" cy="4610100"/>
          </a:xfrm>
        </p:spPr>
      </p:pic>
      <p:sp>
        <p:nvSpPr>
          <p:cNvPr id="7" name="Slide Number Placeholder 6">
            <a:extLst>
              <a:ext uri="{FF2B5EF4-FFF2-40B4-BE49-F238E27FC236}">
                <a16:creationId xmlns:a16="http://schemas.microsoft.com/office/drawing/2014/main" id="{6C55A5CA-70D6-45FC-9786-2A95E9847D5C}"/>
              </a:ext>
            </a:extLst>
          </p:cNvPr>
          <p:cNvSpPr>
            <a:spLocks noGrp="1"/>
          </p:cNvSpPr>
          <p:nvPr>
            <p:ph type="sldNum" sz="quarter" idx="12"/>
          </p:nvPr>
        </p:nvSpPr>
        <p:spPr/>
        <p:txBody>
          <a:bodyPr/>
          <a:lstStyle/>
          <a:p>
            <a:fld id="{D3D538F9-49A3-B84F-B36B-A7030CDE5D5B}" type="slidenum">
              <a:rPr lang="en-US" smtClean="0"/>
              <a:t>43</a:t>
            </a:fld>
            <a:endParaRPr lang="en-US"/>
          </a:p>
        </p:txBody>
      </p:sp>
      <p:sp>
        <p:nvSpPr>
          <p:cNvPr id="3" name="Date Placeholder 2">
            <a:extLst>
              <a:ext uri="{FF2B5EF4-FFF2-40B4-BE49-F238E27FC236}">
                <a16:creationId xmlns:a16="http://schemas.microsoft.com/office/drawing/2014/main" id="{C613C86A-62EF-4AC7-B7CD-05E0F303A7B1}"/>
              </a:ext>
            </a:extLst>
          </p:cNvPr>
          <p:cNvSpPr>
            <a:spLocks noGrp="1"/>
          </p:cNvSpPr>
          <p:nvPr>
            <p:ph type="dt" sz="half" idx="10"/>
          </p:nvPr>
        </p:nvSpPr>
        <p:spPr/>
        <p:txBody>
          <a:bodyPr/>
          <a:lstStyle/>
          <a:p>
            <a:r>
              <a:rPr lang="en-US"/>
              <a:t>February 28, 2025</a:t>
            </a:r>
            <a:endParaRPr lang="en-US" dirty="0"/>
          </a:p>
        </p:txBody>
      </p:sp>
      <p:sp>
        <p:nvSpPr>
          <p:cNvPr id="4" name="Footer Placeholder 3">
            <a:extLst>
              <a:ext uri="{FF2B5EF4-FFF2-40B4-BE49-F238E27FC236}">
                <a16:creationId xmlns:a16="http://schemas.microsoft.com/office/drawing/2014/main" id="{86858977-F75C-4828-B802-4D9A36712696}"/>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41488605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CBCCE-FE1E-C970-6CF2-7950E1E96F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1EF919-741B-3CD5-23CB-E4FDBA5CEBFD}"/>
              </a:ext>
            </a:extLst>
          </p:cNvPr>
          <p:cNvSpPr>
            <a:spLocks noGrp="1"/>
          </p:cNvSpPr>
          <p:nvPr>
            <p:ph type="title"/>
          </p:nvPr>
        </p:nvSpPr>
        <p:spPr/>
        <p:txBody>
          <a:bodyPr/>
          <a:lstStyle/>
          <a:p>
            <a:pPr algn="ctr"/>
            <a:r>
              <a:rPr lang="en-US" dirty="0"/>
              <a:t>(</a:t>
            </a:r>
            <a:r>
              <a:rPr lang="en-US" dirty="0" err="1"/>
              <a:t>cont</a:t>
            </a:r>
            <a:r>
              <a:rPr lang="en-US" dirty="0"/>
              <a:t>) Passive Mark Page</a:t>
            </a:r>
          </a:p>
        </p:txBody>
      </p:sp>
      <p:pic>
        <p:nvPicPr>
          <p:cNvPr id="7" name="Content Placeholder 6">
            <a:extLst>
              <a:ext uri="{FF2B5EF4-FFF2-40B4-BE49-F238E27FC236}">
                <a16:creationId xmlns:a16="http://schemas.microsoft.com/office/drawing/2014/main" id="{C007A7D4-7607-A908-C196-C1B7449C6950}"/>
              </a:ext>
            </a:extLst>
          </p:cNvPr>
          <p:cNvPicPr>
            <a:picLocks noGrp="1" noChangeAspect="1"/>
          </p:cNvPicPr>
          <p:nvPr>
            <p:ph idx="1"/>
          </p:nvPr>
        </p:nvPicPr>
        <p:blipFill>
          <a:blip r:embed="rId2"/>
          <a:stretch>
            <a:fillRect/>
          </a:stretch>
        </p:blipFill>
        <p:spPr>
          <a:xfrm>
            <a:off x="457200" y="1371600"/>
            <a:ext cx="6639230" cy="4846638"/>
          </a:xfrm>
        </p:spPr>
      </p:pic>
      <p:pic>
        <p:nvPicPr>
          <p:cNvPr id="9" name="Picture 8">
            <a:extLst>
              <a:ext uri="{FF2B5EF4-FFF2-40B4-BE49-F238E27FC236}">
                <a16:creationId xmlns:a16="http://schemas.microsoft.com/office/drawing/2014/main" id="{6ACCED0A-BBD4-1943-747E-46EA82EDA878}"/>
              </a:ext>
            </a:extLst>
          </p:cNvPr>
          <p:cNvPicPr>
            <a:picLocks noChangeAspect="1"/>
          </p:cNvPicPr>
          <p:nvPr/>
        </p:nvPicPr>
        <p:blipFill>
          <a:blip r:embed="rId3"/>
          <a:stretch>
            <a:fillRect/>
          </a:stretch>
        </p:blipFill>
        <p:spPr>
          <a:xfrm>
            <a:off x="7338503" y="1371601"/>
            <a:ext cx="4570813" cy="4846638"/>
          </a:xfrm>
          <a:prstGeom prst="rect">
            <a:avLst/>
          </a:prstGeom>
        </p:spPr>
      </p:pic>
      <p:sp>
        <p:nvSpPr>
          <p:cNvPr id="8" name="Slide Number Placeholder 7">
            <a:extLst>
              <a:ext uri="{FF2B5EF4-FFF2-40B4-BE49-F238E27FC236}">
                <a16:creationId xmlns:a16="http://schemas.microsoft.com/office/drawing/2014/main" id="{2E45B66A-9B2B-4EE3-9BDA-704F6CB5D7B8}"/>
              </a:ext>
            </a:extLst>
          </p:cNvPr>
          <p:cNvSpPr>
            <a:spLocks noGrp="1"/>
          </p:cNvSpPr>
          <p:nvPr>
            <p:ph type="sldNum" sz="quarter" idx="12"/>
          </p:nvPr>
        </p:nvSpPr>
        <p:spPr/>
        <p:txBody>
          <a:bodyPr/>
          <a:lstStyle/>
          <a:p>
            <a:fld id="{D3D538F9-49A3-B84F-B36B-A7030CDE5D5B}" type="slidenum">
              <a:rPr lang="en-US" smtClean="0"/>
              <a:t>44</a:t>
            </a:fld>
            <a:endParaRPr lang="en-US"/>
          </a:p>
        </p:txBody>
      </p:sp>
      <p:sp>
        <p:nvSpPr>
          <p:cNvPr id="3" name="Date Placeholder 2">
            <a:extLst>
              <a:ext uri="{FF2B5EF4-FFF2-40B4-BE49-F238E27FC236}">
                <a16:creationId xmlns:a16="http://schemas.microsoft.com/office/drawing/2014/main" id="{8315F9D8-7A47-479D-9AD5-91CB6D5EC83C}"/>
              </a:ext>
            </a:extLst>
          </p:cNvPr>
          <p:cNvSpPr>
            <a:spLocks noGrp="1"/>
          </p:cNvSpPr>
          <p:nvPr>
            <p:ph type="dt" sz="half" idx="10"/>
          </p:nvPr>
        </p:nvSpPr>
        <p:spPr/>
        <p:txBody>
          <a:bodyPr/>
          <a:lstStyle/>
          <a:p>
            <a:r>
              <a:rPr lang="en-US"/>
              <a:t>February 28, 2025</a:t>
            </a:r>
            <a:endParaRPr lang="en-US" dirty="0"/>
          </a:p>
        </p:txBody>
      </p:sp>
      <p:sp>
        <p:nvSpPr>
          <p:cNvPr id="4" name="Footer Placeholder 3">
            <a:extLst>
              <a:ext uri="{FF2B5EF4-FFF2-40B4-BE49-F238E27FC236}">
                <a16:creationId xmlns:a16="http://schemas.microsoft.com/office/drawing/2014/main" id="{607EF72E-0F37-4179-B2A3-BF4EBDEB05EA}"/>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393447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B416B-7EC5-F1E1-BDBE-226EDC1950AB}"/>
              </a:ext>
            </a:extLst>
          </p:cNvPr>
          <p:cNvSpPr>
            <a:spLocks noGrp="1"/>
          </p:cNvSpPr>
          <p:nvPr>
            <p:ph type="title"/>
          </p:nvPr>
        </p:nvSpPr>
        <p:spPr/>
        <p:txBody>
          <a:bodyPr/>
          <a:lstStyle/>
          <a:p>
            <a:pPr algn="ctr"/>
            <a:r>
              <a:rPr lang="en-US" dirty="0"/>
              <a:t>NGS Archived Control and ShapeFiles</a:t>
            </a:r>
          </a:p>
        </p:txBody>
      </p:sp>
      <p:sp>
        <p:nvSpPr>
          <p:cNvPr id="3" name="Content Placeholder 2">
            <a:extLst>
              <a:ext uri="{FF2B5EF4-FFF2-40B4-BE49-F238E27FC236}">
                <a16:creationId xmlns:a16="http://schemas.microsoft.com/office/drawing/2014/main" id="{8A9B05CF-4D40-DA52-3F0F-2E88A47DFB6A}"/>
              </a:ext>
            </a:extLst>
          </p:cNvPr>
          <p:cNvSpPr>
            <a:spLocks noGrp="1"/>
          </p:cNvSpPr>
          <p:nvPr>
            <p:ph idx="1"/>
          </p:nvPr>
        </p:nvSpPr>
        <p:spPr/>
        <p:txBody>
          <a:bodyPr/>
          <a:lstStyle/>
          <a:p>
            <a:pPr marL="50800" indent="0">
              <a:buNone/>
            </a:pPr>
            <a:r>
              <a:rPr lang="en-US" dirty="0"/>
              <a:t>Archived by state each month:</a:t>
            </a:r>
          </a:p>
          <a:p>
            <a:pPr marL="50800" indent="0">
              <a:buNone/>
            </a:pPr>
            <a:r>
              <a:rPr lang="en-US" dirty="0">
                <a:hlinkClick r:id="rId2"/>
              </a:rPr>
              <a:t>Control (</a:t>
            </a:r>
            <a:r>
              <a:rPr lang="en-US" dirty="0" err="1">
                <a:hlinkClick r:id="rId2"/>
              </a:rPr>
              <a:t>DataSheets</a:t>
            </a:r>
            <a:r>
              <a:rPr lang="en-US" dirty="0">
                <a:hlinkClick r:id="rId2"/>
              </a:rPr>
              <a:t>)</a:t>
            </a:r>
            <a:r>
              <a:rPr lang="en-US" dirty="0"/>
              <a:t>				</a:t>
            </a:r>
            <a:r>
              <a:rPr lang="en-US" dirty="0">
                <a:hlinkClick r:id="rId3"/>
              </a:rPr>
              <a:t>ShapeFiles</a:t>
            </a:r>
            <a:endParaRPr lang="en-US" dirty="0"/>
          </a:p>
        </p:txBody>
      </p:sp>
      <p:pic>
        <p:nvPicPr>
          <p:cNvPr id="8" name="Picture 7">
            <a:extLst>
              <a:ext uri="{FF2B5EF4-FFF2-40B4-BE49-F238E27FC236}">
                <a16:creationId xmlns:a16="http://schemas.microsoft.com/office/drawing/2014/main" id="{616430A0-12CF-A9ED-9A46-696C6ECFA418}"/>
              </a:ext>
            </a:extLst>
          </p:cNvPr>
          <p:cNvPicPr>
            <a:picLocks noChangeAspect="1"/>
          </p:cNvPicPr>
          <p:nvPr/>
        </p:nvPicPr>
        <p:blipFill>
          <a:blip r:embed="rId4"/>
          <a:stretch>
            <a:fillRect/>
          </a:stretch>
        </p:blipFill>
        <p:spPr>
          <a:xfrm>
            <a:off x="457200" y="2482850"/>
            <a:ext cx="5681356" cy="3735070"/>
          </a:xfrm>
          <a:prstGeom prst="rect">
            <a:avLst/>
          </a:prstGeom>
        </p:spPr>
      </p:pic>
      <p:pic>
        <p:nvPicPr>
          <p:cNvPr id="10" name="Picture 9">
            <a:extLst>
              <a:ext uri="{FF2B5EF4-FFF2-40B4-BE49-F238E27FC236}">
                <a16:creationId xmlns:a16="http://schemas.microsoft.com/office/drawing/2014/main" id="{23832725-E900-4B89-3904-3F2BCF59D971}"/>
              </a:ext>
            </a:extLst>
          </p:cNvPr>
          <p:cNvPicPr>
            <a:picLocks noChangeAspect="1"/>
          </p:cNvPicPr>
          <p:nvPr/>
        </p:nvPicPr>
        <p:blipFill>
          <a:blip r:embed="rId5"/>
          <a:stretch>
            <a:fillRect/>
          </a:stretch>
        </p:blipFill>
        <p:spPr>
          <a:xfrm>
            <a:off x="6345936" y="2482850"/>
            <a:ext cx="5019130" cy="3774228"/>
          </a:xfrm>
          <a:prstGeom prst="rect">
            <a:avLst/>
          </a:prstGeom>
        </p:spPr>
      </p:pic>
      <p:pic>
        <p:nvPicPr>
          <p:cNvPr id="12" name="Picture 11">
            <a:extLst>
              <a:ext uri="{FF2B5EF4-FFF2-40B4-BE49-F238E27FC236}">
                <a16:creationId xmlns:a16="http://schemas.microsoft.com/office/drawing/2014/main" id="{E9693E09-8762-6644-0300-1982A7389759}"/>
              </a:ext>
            </a:extLst>
          </p:cNvPr>
          <p:cNvPicPr>
            <a:picLocks noChangeAspect="1"/>
          </p:cNvPicPr>
          <p:nvPr/>
        </p:nvPicPr>
        <p:blipFill>
          <a:blip r:embed="rId6"/>
          <a:stretch>
            <a:fillRect/>
          </a:stretch>
        </p:blipFill>
        <p:spPr>
          <a:xfrm>
            <a:off x="9305544" y="4096512"/>
            <a:ext cx="1828800" cy="1828800"/>
          </a:xfrm>
          <a:prstGeom prst="rect">
            <a:avLst/>
          </a:prstGeom>
        </p:spPr>
      </p:pic>
      <p:pic>
        <p:nvPicPr>
          <p:cNvPr id="14" name="Picture 13">
            <a:extLst>
              <a:ext uri="{FF2B5EF4-FFF2-40B4-BE49-F238E27FC236}">
                <a16:creationId xmlns:a16="http://schemas.microsoft.com/office/drawing/2014/main" id="{4FD6FE1F-87FE-FC4D-69CE-DE3E9190C9D3}"/>
              </a:ext>
            </a:extLst>
          </p:cNvPr>
          <p:cNvPicPr>
            <a:picLocks noChangeAspect="1"/>
          </p:cNvPicPr>
          <p:nvPr/>
        </p:nvPicPr>
        <p:blipFill>
          <a:blip r:embed="rId7"/>
          <a:stretch>
            <a:fillRect/>
          </a:stretch>
        </p:blipFill>
        <p:spPr>
          <a:xfrm>
            <a:off x="3986754" y="4096512"/>
            <a:ext cx="1828800" cy="1828800"/>
          </a:xfrm>
          <a:prstGeom prst="rect">
            <a:avLst/>
          </a:prstGeom>
        </p:spPr>
      </p:pic>
      <p:sp>
        <p:nvSpPr>
          <p:cNvPr id="9" name="Slide Number Placeholder 8">
            <a:extLst>
              <a:ext uri="{FF2B5EF4-FFF2-40B4-BE49-F238E27FC236}">
                <a16:creationId xmlns:a16="http://schemas.microsoft.com/office/drawing/2014/main" id="{F43EDD2F-9284-41CB-8E51-3C64999FB028}"/>
              </a:ext>
            </a:extLst>
          </p:cNvPr>
          <p:cNvSpPr>
            <a:spLocks noGrp="1"/>
          </p:cNvSpPr>
          <p:nvPr>
            <p:ph type="sldNum" sz="quarter" idx="12"/>
          </p:nvPr>
        </p:nvSpPr>
        <p:spPr/>
        <p:txBody>
          <a:bodyPr/>
          <a:lstStyle/>
          <a:p>
            <a:fld id="{D3D538F9-49A3-B84F-B36B-A7030CDE5D5B}" type="slidenum">
              <a:rPr lang="en-US" smtClean="0"/>
              <a:t>45</a:t>
            </a:fld>
            <a:endParaRPr lang="en-US"/>
          </a:p>
        </p:txBody>
      </p:sp>
      <p:sp>
        <p:nvSpPr>
          <p:cNvPr id="4" name="Date Placeholder 3">
            <a:extLst>
              <a:ext uri="{FF2B5EF4-FFF2-40B4-BE49-F238E27FC236}">
                <a16:creationId xmlns:a16="http://schemas.microsoft.com/office/drawing/2014/main" id="{64A1163B-C94D-4BE9-BECE-ED89AF5EAFFB}"/>
              </a:ext>
            </a:extLst>
          </p:cNvPr>
          <p:cNvSpPr>
            <a:spLocks noGrp="1"/>
          </p:cNvSpPr>
          <p:nvPr>
            <p:ph type="dt" sz="half" idx="10"/>
          </p:nvPr>
        </p:nvSpPr>
        <p:spPr/>
        <p:txBody>
          <a:bodyPr/>
          <a:lstStyle/>
          <a:p>
            <a:r>
              <a:rPr lang="en-US"/>
              <a:t>February 28, 2025</a:t>
            </a:r>
            <a:endParaRPr lang="en-US" dirty="0"/>
          </a:p>
        </p:txBody>
      </p:sp>
      <p:sp>
        <p:nvSpPr>
          <p:cNvPr id="5" name="Footer Placeholder 4">
            <a:extLst>
              <a:ext uri="{FF2B5EF4-FFF2-40B4-BE49-F238E27FC236}">
                <a16:creationId xmlns:a16="http://schemas.microsoft.com/office/drawing/2014/main" id="{C04DA318-E076-4A23-B72F-50413CA746CA}"/>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25674853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609600" y="274639"/>
            <a:ext cx="10972800" cy="1143000"/>
          </a:xfrm>
        </p:spPr>
        <p:txBody>
          <a:bodyPr>
            <a:noAutofit/>
          </a:bodyPr>
          <a:lstStyle/>
          <a:p>
            <a:pPr algn="ctr"/>
            <a:r>
              <a:rPr lang="en-US" sz="4000" dirty="0">
                <a:solidFill>
                  <a:schemeClr val="bg2"/>
                </a:solidFill>
                <a:latin typeface="Calibri" panose="020F0502020204030204" pitchFamily="34" charset="0"/>
                <a:cs typeface="Calibri" panose="020F0502020204030204" pitchFamily="34" charset="0"/>
              </a:rPr>
              <a:t>Existent control -&gt; 2022 Coordinates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1255986" y="1634361"/>
            <a:ext cx="9680028" cy="4525963"/>
          </a:xfrm>
        </p:spPr>
        <p:txBody>
          <a:bodyPr>
            <a:noAutofit/>
          </a:bodyPr>
          <a:lstStyle/>
          <a:p>
            <a:pPr marL="514338" indent="-514338">
              <a:buFont typeface="+mj-lt"/>
              <a:buAutoNum type="arabicPeriod"/>
            </a:pPr>
            <a:r>
              <a:rPr lang="en-US" b="1" u="sng" dirty="0">
                <a:solidFill>
                  <a:srgbClr val="002E97"/>
                </a:solidFill>
                <a:latin typeface="Calibri" panose="020F0502020204030204" pitchFamily="34" charset="0"/>
                <a:cs typeface="Calibri" panose="020F0502020204030204" pitchFamily="34" charset="0"/>
              </a:rPr>
              <a:t>Resurvey</a:t>
            </a:r>
            <a:r>
              <a:rPr lang="en-US" dirty="0">
                <a:solidFill>
                  <a:srgbClr val="002E97"/>
                </a:solidFill>
                <a:latin typeface="Calibri" panose="020F0502020204030204" pitchFamily="34" charset="0"/>
                <a:cs typeface="Calibri" panose="020F0502020204030204" pitchFamily="34" charset="0"/>
              </a:rPr>
              <a:t>: Return to the field and collect new observations, relying upon geodetic control that has coordinates in the new datum</a:t>
            </a:r>
          </a:p>
          <a:p>
            <a:pPr marL="514338" indent="-514338">
              <a:buFont typeface="+mj-lt"/>
              <a:buAutoNum type="arabicPeriod"/>
            </a:pPr>
            <a:r>
              <a:rPr lang="en-US" b="1" u="sng" dirty="0">
                <a:solidFill>
                  <a:srgbClr val="002E97"/>
                </a:solidFill>
                <a:latin typeface="Calibri" panose="020F0502020204030204" pitchFamily="34" charset="0"/>
                <a:cs typeface="Calibri" panose="020F0502020204030204" pitchFamily="34" charset="0"/>
              </a:rPr>
              <a:t>Readjust</a:t>
            </a:r>
            <a:r>
              <a:rPr lang="en-US" dirty="0">
                <a:solidFill>
                  <a:srgbClr val="002E97"/>
                </a:solidFill>
                <a:latin typeface="Calibri" panose="020F0502020204030204" pitchFamily="34" charset="0"/>
                <a:cs typeface="Calibri" panose="020F0502020204030204" pitchFamily="34" charset="0"/>
              </a:rPr>
              <a:t>: Using existing observations, re-compute new coordinates based upon geodetic control (CORS) that has been defined in the new datum</a:t>
            </a:r>
          </a:p>
          <a:p>
            <a:pPr marL="514338" indent="-514338">
              <a:buFont typeface="+mj-lt"/>
              <a:buAutoNum type="arabicPeriod"/>
            </a:pPr>
            <a:r>
              <a:rPr lang="en-US" b="1" u="sng" dirty="0">
                <a:solidFill>
                  <a:srgbClr val="002E97"/>
                </a:solidFill>
                <a:latin typeface="Calibri" panose="020F0502020204030204" pitchFamily="34" charset="0"/>
                <a:cs typeface="Calibri" panose="020F0502020204030204" pitchFamily="34" charset="0"/>
              </a:rPr>
              <a:t>Transform</a:t>
            </a:r>
            <a:r>
              <a:rPr lang="en-US" dirty="0">
                <a:solidFill>
                  <a:srgbClr val="002E97"/>
                </a:solidFill>
                <a:latin typeface="Calibri" panose="020F0502020204030204" pitchFamily="34" charset="0"/>
                <a:cs typeface="Calibri" panose="020F0502020204030204" pitchFamily="34" charset="0"/>
              </a:rPr>
              <a:t>: Take finished products which have coordinates in the old datum and use transformation software to estimate coordinates in the new datum</a:t>
            </a:r>
          </a:p>
        </p:txBody>
      </p:sp>
      <p:sp>
        <p:nvSpPr>
          <p:cNvPr id="8" name="Slide Number Placeholder 7">
            <a:extLst>
              <a:ext uri="{FF2B5EF4-FFF2-40B4-BE49-F238E27FC236}">
                <a16:creationId xmlns:a16="http://schemas.microsoft.com/office/drawing/2014/main" id="{5FBC1A58-527C-402C-BCE6-63D982E03D6A}"/>
              </a:ext>
            </a:extLst>
          </p:cNvPr>
          <p:cNvSpPr>
            <a:spLocks noGrp="1"/>
          </p:cNvSpPr>
          <p:nvPr>
            <p:ph type="sldNum" sz="quarter" idx="12"/>
          </p:nvPr>
        </p:nvSpPr>
        <p:spPr/>
        <p:txBody>
          <a:bodyPr/>
          <a:lstStyle/>
          <a:p>
            <a:fld id="{D3D538F9-49A3-B84F-B36B-A7030CDE5D5B}" type="slidenum">
              <a:rPr lang="en-US" smtClean="0"/>
              <a:t>46</a:t>
            </a:fld>
            <a:endParaRPr lang="en-US"/>
          </a:p>
        </p:txBody>
      </p:sp>
      <p:sp>
        <p:nvSpPr>
          <p:cNvPr id="4" name="Date Placeholder 3">
            <a:extLst>
              <a:ext uri="{FF2B5EF4-FFF2-40B4-BE49-F238E27FC236}">
                <a16:creationId xmlns:a16="http://schemas.microsoft.com/office/drawing/2014/main" id="{ED855016-4CF6-4991-A8C2-D1D2F2C4BFAE}"/>
              </a:ext>
            </a:extLst>
          </p:cNvPr>
          <p:cNvSpPr>
            <a:spLocks noGrp="1"/>
          </p:cNvSpPr>
          <p:nvPr>
            <p:ph type="dt" sz="half" idx="10"/>
          </p:nvPr>
        </p:nvSpPr>
        <p:spPr/>
        <p:txBody>
          <a:bodyPr/>
          <a:lstStyle/>
          <a:p>
            <a:r>
              <a:rPr lang="en-US"/>
              <a:t>February 28, 2025</a:t>
            </a:r>
            <a:endParaRPr lang="en-US" dirty="0"/>
          </a:p>
        </p:txBody>
      </p:sp>
      <p:sp>
        <p:nvSpPr>
          <p:cNvPr id="5" name="Footer Placeholder 4">
            <a:extLst>
              <a:ext uri="{FF2B5EF4-FFF2-40B4-BE49-F238E27FC236}">
                <a16:creationId xmlns:a16="http://schemas.microsoft.com/office/drawing/2014/main" id="{66F50A0A-2642-410A-9A15-9D27CF6D78C7}"/>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33997840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15449-73FA-A914-4F0A-8870113A79DD}"/>
              </a:ext>
            </a:extLst>
          </p:cNvPr>
          <p:cNvSpPr>
            <a:spLocks noGrp="1"/>
          </p:cNvSpPr>
          <p:nvPr>
            <p:ph type="title"/>
          </p:nvPr>
        </p:nvSpPr>
        <p:spPr/>
        <p:txBody>
          <a:bodyPr>
            <a:normAutofit/>
          </a:bodyPr>
          <a:lstStyle/>
          <a:p>
            <a:pPr algn="ctr"/>
            <a:r>
              <a:rPr lang="en-US" sz="4000" dirty="0">
                <a:solidFill>
                  <a:srgbClr val="44546A"/>
                </a:solidFill>
              </a:rPr>
              <a:t>Conversion</a:t>
            </a:r>
            <a:r>
              <a:rPr lang="en-US" sz="4000" dirty="0"/>
              <a:t> and Transformation Tools</a:t>
            </a:r>
          </a:p>
        </p:txBody>
      </p:sp>
      <p:sp>
        <p:nvSpPr>
          <p:cNvPr id="3" name="Content Placeholder 2">
            <a:extLst>
              <a:ext uri="{FF2B5EF4-FFF2-40B4-BE49-F238E27FC236}">
                <a16:creationId xmlns:a16="http://schemas.microsoft.com/office/drawing/2014/main" id="{E55D3FE3-647F-EE50-0DA6-CEDC85D23EC4}"/>
              </a:ext>
            </a:extLst>
          </p:cNvPr>
          <p:cNvSpPr>
            <a:spLocks noGrp="1"/>
          </p:cNvSpPr>
          <p:nvPr>
            <p:ph idx="1"/>
          </p:nvPr>
        </p:nvSpPr>
        <p:spPr>
          <a:xfrm>
            <a:off x="6096000" y="1371600"/>
            <a:ext cx="5608320" cy="4846320"/>
          </a:xfrm>
          <a:ln>
            <a:solidFill>
              <a:schemeClr val="accent1"/>
            </a:solidFill>
          </a:ln>
        </p:spPr>
        <p:txBody>
          <a:bodyPr>
            <a:normAutofit/>
          </a:bodyPr>
          <a:lstStyle/>
          <a:p>
            <a:pPr marL="50800" indent="0">
              <a:buNone/>
            </a:pPr>
            <a:r>
              <a:rPr lang="en-US" dirty="0"/>
              <a:t>Vertical Datum Transformation </a:t>
            </a:r>
            <a:r>
              <a:rPr lang="en-US" b="1" dirty="0"/>
              <a:t>(</a:t>
            </a:r>
            <a:r>
              <a:rPr lang="en-US" b="1" dirty="0" err="1"/>
              <a:t>Vdatum</a:t>
            </a:r>
            <a:r>
              <a:rPr lang="en-US" b="1" dirty="0"/>
              <a:t>)</a:t>
            </a:r>
          </a:p>
          <a:p>
            <a:r>
              <a:rPr lang="en-US" sz="2700" dirty="0"/>
              <a:t>NAD83(2011)</a:t>
            </a:r>
          </a:p>
          <a:p>
            <a:r>
              <a:rPr lang="en-US" sz="2700" dirty="0"/>
              <a:t>NAD83(1986)</a:t>
            </a:r>
          </a:p>
          <a:p>
            <a:r>
              <a:rPr lang="en-US" sz="2700" dirty="0"/>
              <a:t>NAD 1927, a.k.a. NAD27</a:t>
            </a:r>
          </a:p>
          <a:p>
            <a:r>
              <a:rPr lang="en-US" sz="2700" dirty="0"/>
              <a:t>NAD83(NSRS2007), a.k.a. …(2007)</a:t>
            </a:r>
          </a:p>
          <a:p>
            <a:r>
              <a:rPr lang="en-US" sz="2700" dirty="0"/>
              <a:t>NAD83(1992) ~ NAD83(HARN)</a:t>
            </a:r>
          </a:p>
          <a:p>
            <a:r>
              <a:rPr lang="en-US" sz="2700" dirty="0"/>
              <a:t>Various realizations of ITRF, IGS and WGS</a:t>
            </a:r>
          </a:p>
        </p:txBody>
      </p:sp>
      <p:pic>
        <p:nvPicPr>
          <p:cNvPr id="5" name="Picture 4">
            <a:extLst>
              <a:ext uri="{FF2B5EF4-FFF2-40B4-BE49-F238E27FC236}">
                <a16:creationId xmlns:a16="http://schemas.microsoft.com/office/drawing/2014/main" id="{F51CC410-01C5-8DBE-794F-91E81EC85692}"/>
              </a:ext>
            </a:extLst>
          </p:cNvPr>
          <p:cNvPicPr>
            <a:picLocks noChangeAspect="1"/>
          </p:cNvPicPr>
          <p:nvPr/>
        </p:nvPicPr>
        <p:blipFill>
          <a:blip r:embed="rId2"/>
          <a:stretch>
            <a:fillRect/>
          </a:stretch>
        </p:blipFill>
        <p:spPr>
          <a:xfrm>
            <a:off x="462460" y="1364855"/>
            <a:ext cx="5608806" cy="4846740"/>
          </a:xfrm>
          <a:prstGeom prst="rect">
            <a:avLst/>
          </a:prstGeom>
        </p:spPr>
      </p:pic>
      <p:sp>
        <p:nvSpPr>
          <p:cNvPr id="6" name="TextBox 5">
            <a:extLst>
              <a:ext uri="{FF2B5EF4-FFF2-40B4-BE49-F238E27FC236}">
                <a16:creationId xmlns:a16="http://schemas.microsoft.com/office/drawing/2014/main" id="{210045DC-2F4A-745C-F6AA-D39F96BC7B01}"/>
              </a:ext>
            </a:extLst>
          </p:cNvPr>
          <p:cNvSpPr txBox="1"/>
          <p:nvPr/>
        </p:nvSpPr>
        <p:spPr>
          <a:xfrm>
            <a:off x="457200" y="1371600"/>
            <a:ext cx="5583586" cy="4899290"/>
          </a:xfrm>
          <a:prstGeom prst="rect">
            <a:avLst/>
          </a:prstGeom>
          <a:noFill/>
          <a:ln>
            <a:solidFill>
              <a:schemeClr val="accent1"/>
            </a:solidFill>
          </a:ln>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NGS Coordinate Conversion and Transformation Tool </a:t>
            </a:r>
            <a:r>
              <a:rPr lang="en-US" sz="2800" b="1" dirty="0">
                <a:latin typeface="Calibri" panose="020F0502020204030204" pitchFamily="34" charset="0"/>
                <a:cs typeface="Calibri" panose="020F0502020204030204" pitchFamily="34" charset="0"/>
              </a:rPr>
              <a:t>(NCAT)</a:t>
            </a:r>
          </a:p>
          <a:p>
            <a:pPr marL="457200" indent="-402336">
              <a:lnSpc>
                <a:spcPct val="90000"/>
              </a:lnSpc>
              <a:spcBef>
                <a:spcPts val="1000"/>
              </a:spcBef>
              <a:buFont typeface="Arial" panose="020B0604020202020204" pitchFamily="34" charset="0"/>
              <a:buChar char="•"/>
            </a:pPr>
            <a:r>
              <a:rPr lang="en-US" sz="2700" dirty="0">
                <a:latin typeface="Calibri" panose="020F0502020204030204" pitchFamily="34" charset="0"/>
                <a:cs typeface="Calibri" panose="020F0502020204030204" pitchFamily="34" charset="0"/>
              </a:rPr>
              <a:t>NAD83(2011)</a:t>
            </a:r>
          </a:p>
          <a:p>
            <a:pPr marL="457200" indent="-402336">
              <a:lnSpc>
                <a:spcPct val="90000"/>
              </a:lnSpc>
              <a:spcBef>
                <a:spcPts val="1000"/>
              </a:spcBef>
              <a:buFont typeface="Arial" panose="020B0604020202020204" pitchFamily="34" charset="0"/>
              <a:buChar char="•"/>
            </a:pPr>
            <a:r>
              <a:rPr lang="en-US" sz="2700" dirty="0">
                <a:latin typeface="Calibri" panose="020F0502020204030204" pitchFamily="34" charset="0"/>
                <a:cs typeface="Calibri" panose="020F0502020204030204" pitchFamily="34" charset="0"/>
              </a:rPr>
              <a:t>NAD83(NSRS2007), a.k.a. …(2007)</a:t>
            </a:r>
          </a:p>
          <a:p>
            <a:pPr marL="457200" indent="-402336">
              <a:lnSpc>
                <a:spcPct val="90000"/>
              </a:lnSpc>
              <a:spcBef>
                <a:spcPts val="1000"/>
              </a:spcBef>
              <a:buFont typeface="Arial" panose="020B0604020202020204" pitchFamily="34" charset="0"/>
              <a:buChar char="•"/>
            </a:pPr>
            <a:r>
              <a:rPr lang="en-US" sz="2700" dirty="0">
                <a:latin typeface="Calibri" panose="020F0502020204030204" pitchFamily="34" charset="0"/>
                <a:cs typeface="Calibri" panose="020F0502020204030204" pitchFamily="34" charset="0"/>
              </a:rPr>
              <a:t>NAD83(FBN), early 2000s</a:t>
            </a:r>
          </a:p>
          <a:p>
            <a:pPr marL="457200" indent="-402336">
              <a:lnSpc>
                <a:spcPct val="90000"/>
              </a:lnSpc>
              <a:spcBef>
                <a:spcPts val="1000"/>
              </a:spcBef>
              <a:buFont typeface="Arial" panose="020B0604020202020204" pitchFamily="34" charset="0"/>
              <a:buChar char="•"/>
            </a:pPr>
            <a:r>
              <a:rPr lang="en-US" sz="2700" dirty="0">
                <a:latin typeface="Calibri" panose="020F0502020204030204" pitchFamily="34" charset="0"/>
                <a:cs typeface="Calibri" panose="020F0502020204030204" pitchFamily="34" charset="0"/>
              </a:rPr>
              <a:t>NAD83(HARN), 1995 in SC</a:t>
            </a:r>
          </a:p>
          <a:p>
            <a:pPr marL="457200" indent="-402336">
              <a:lnSpc>
                <a:spcPct val="90000"/>
              </a:lnSpc>
              <a:spcBef>
                <a:spcPts val="1000"/>
              </a:spcBef>
              <a:buFont typeface="Arial" panose="020B0604020202020204" pitchFamily="34" charset="0"/>
              <a:buChar char="•"/>
            </a:pPr>
            <a:r>
              <a:rPr lang="en-US" sz="2700" dirty="0">
                <a:latin typeface="Calibri" panose="020F0502020204030204" pitchFamily="34" charset="0"/>
                <a:cs typeface="Calibri" panose="020F0502020204030204" pitchFamily="34" charset="0"/>
              </a:rPr>
              <a:t>NAD83(1986</a:t>
            </a:r>
            <a:r>
              <a:rPr lang="en-US" sz="2700" dirty="0"/>
              <a:t>)</a:t>
            </a:r>
          </a:p>
          <a:p>
            <a:pPr marL="457200" indent="-402336">
              <a:lnSpc>
                <a:spcPct val="90000"/>
              </a:lnSpc>
              <a:spcBef>
                <a:spcPts val="1000"/>
              </a:spcBef>
              <a:buFont typeface="Arial" panose="020B0604020202020204" pitchFamily="34" charset="0"/>
              <a:buChar char="•"/>
            </a:pPr>
            <a:r>
              <a:rPr lang="en-US" sz="2700" dirty="0">
                <a:latin typeface="Calibri" panose="020F0502020204030204" pitchFamily="34" charset="0"/>
                <a:cs typeface="Calibri" panose="020F0502020204030204" pitchFamily="34" charset="0"/>
              </a:rPr>
              <a:t>NAD27</a:t>
            </a:r>
          </a:p>
          <a:p>
            <a:pPr marL="457200" indent="-402336">
              <a:lnSpc>
                <a:spcPct val="90000"/>
              </a:lnSpc>
              <a:spcBef>
                <a:spcPts val="1000"/>
              </a:spcBef>
              <a:buFont typeface="Arial" panose="020B0604020202020204" pitchFamily="34" charset="0"/>
              <a:buChar char="•"/>
            </a:pPr>
            <a:r>
              <a:rPr lang="en-US" sz="2700" dirty="0">
                <a:latin typeface="Calibri" panose="020F0502020204030204" pitchFamily="34" charset="0"/>
                <a:cs typeface="Calibri" panose="020F0502020204030204" pitchFamily="34" charset="0"/>
              </a:rPr>
              <a:t>USSD U.S. Standard Datum</a:t>
            </a:r>
          </a:p>
          <a:p>
            <a:pPr marL="457200" indent="-402336">
              <a:lnSpc>
                <a:spcPct val="90000"/>
              </a:lnSpc>
              <a:spcBef>
                <a:spcPts val="1000"/>
              </a:spcBef>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p:txBody>
      </p:sp>
      <p:sp>
        <p:nvSpPr>
          <p:cNvPr id="10" name="Slide Number Placeholder 9">
            <a:extLst>
              <a:ext uri="{FF2B5EF4-FFF2-40B4-BE49-F238E27FC236}">
                <a16:creationId xmlns:a16="http://schemas.microsoft.com/office/drawing/2014/main" id="{7113ED16-D71E-4BA3-9D18-2F94BF0FCABC}"/>
              </a:ext>
            </a:extLst>
          </p:cNvPr>
          <p:cNvSpPr>
            <a:spLocks noGrp="1"/>
          </p:cNvSpPr>
          <p:nvPr>
            <p:ph type="sldNum" sz="quarter" idx="12"/>
          </p:nvPr>
        </p:nvSpPr>
        <p:spPr/>
        <p:txBody>
          <a:bodyPr/>
          <a:lstStyle/>
          <a:p>
            <a:fld id="{D3D538F9-49A3-B84F-B36B-A7030CDE5D5B}" type="slidenum">
              <a:rPr lang="en-US" smtClean="0"/>
              <a:t>47</a:t>
            </a:fld>
            <a:endParaRPr lang="en-US"/>
          </a:p>
        </p:txBody>
      </p:sp>
      <p:sp>
        <p:nvSpPr>
          <p:cNvPr id="4" name="Date Placeholder 3">
            <a:extLst>
              <a:ext uri="{FF2B5EF4-FFF2-40B4-BE49-F238E27FC236}">
                <a16:creationId xmlns:a16="http://schemas.microsoft.com/office/drawing/2014/main" id="{1BBB24D9-D5B4-442D-ADA9-5B408FB7F3D8}"/>
              </a:ext>
            </a:extLst>
          </p:cNvPr>
          <p:cNvSpPr>
            <a:spLocks noGrp="1"/>
          </p:cNvSpPr>
          <p:nvPr>
            <p:ph type="dt" sz="half" idx="10"/>
          </p:nvPr>
        </p:nvSpPr>
        <p:spPr/>
        <p:txBody>
          <a:bodyPr/>
          <a:lstStyle/>
          <a:p>
            <a:r>
              <a:rPr lang="en-US"/>
              <a:t>February 28, 2025</a:t>
            </a:r>
            <a:endParaRPr lang="en-US" dirty="0"/>
          </a:p>
        </p:txBody>
      </p:sp>
      <p:sp>
        <p:nvSpPr>
          <p:cNvPr id="7" name="Footer Placeholder 6">
            <a:extLst>
              <a:ext uri="{FF2B5EF4-FFF2-40B4-BE49-F238E27FC236}">
                <a16:creationId xmlns:a16="http://schemas.microsoft.com/office/drawing/2014/main" id="{3C70D00F-37DA-4F29-BD75-5826324D694D}"/>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7850436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C62DB-F1F9-569E-F93B-5128A7358D8A}"/>
              </a:ext>
            </a:extLst>
          </p:cNvPr>
          <p:cNvSpPr>
            <a:spLocks noGrp="1"/>
          </p:cNvSpPr>
          <p:nvPr>
            <p:ph type="title"/>
          </p:nvPr>
        </p:nvSpPr>
        <p:spPr/>
        <p:txBody>
          <a:bodyPr>
            <a:normAutofit fontScale="90000"/>
          </a:bodyPr>
          <a:lstStyle/>
          <a:p>
            <a:r>
              <a:rPr lang="en-US" b="1" dirty="0"/>
              <a:t>SUPERSEDED Horizontal and Geometric Datum(s)</a:t>
            </a:r>
          </a:p>
        </p:txBody>
      </p:sp>
      <p:sp>
        <p:nvSpPr>
          <p:cNvPr id="3" name="Content Placeholder 2">
            <a:extLst>
              <a:ext uri="{FF2B5EF4-FFF2-40B4-BE49-F238E27FC236}">
                <a16:creationId xmlns:a16="http://schemas.microsoft.com/office/drawing/2014/main" id="{A58172FC-72C8-46A3-2199-B574DD77DAF2}"/>
              </a:ext>
            </a:extLst>
          </p:cNvPr>
          <p:cNvSpPr>
            <a:spLocks noGrp="1"/>
          </p:cNvSpPr>
          <p:nvPr>
            <p:ph idx="1"/>
          </p:nvPr>
        </p:nvSpPr>
        <p:spPr/>
        <p:txBody>
          <a:bodyPr>
            <a:normAutofit lnSpcReduction="10000"/>
          </a:bodyPr>
          <a:lstStyle/>
          <a:p>
            <a:r>
              <a:rPr lang="en-US" dirty="0"/>
              <a:t>US Standard Datum (USSD)		1901	MEADES RANCH	Clarke 1866</a:t>
            </a:r>
          </a:p>
          <a:p>
            <a:r>
              <a:rPr lang="en-US" dirty="0"/>
              <a:t>North American Datum (NAD)	1913	MEADES RANCH	Clarke 1866</a:t>
            </a:r>
          </a:p>
          <a:p>
            <a:r>
              <a:rPr lang="en-US" dirty="0"/>
              <a:t>NAD27 					1927	MEADES RANCH	Clarke 1866</a:t>
            </a:r>
          </a:p>
          <a:p>
            <a:r>
              <a:rPr lang="en-US" dirty="0"/>
              <a:t>NAD83 (1986)				1986	Ellipsoid		GRS80**</a:t>
            </a:r>
          </a:p>
          <a:p>
            <a:r>
              <a:rPr lang="en-US" dirty="0"/>
              <a:t>NAD83 (HARN)				199x*	Ellipsoid		GRS80**</a:t>
            </a:r>
          </a:p>
          <a:p>
            <a:r>
              <a:rPr lang="en-US" dirty="0"/>
              <a:t>NAD83 (NSRS2007)			2007	Ellipsoid		GRS80**</a:t>
            </a:r>
          </a:p>
          <a:p>
            <a:pPr marL="50800" indent="0">
              <a:buNone/>
            </a:pPr>
            <a:endParaRPr lang="en-US" dirty="0"/>
          </a:p>
          <a:p>
            <a:pPr marL="50800" indent="0">
              <a:buNone/>
            </a:pPr>
            <a:r>
              <a:rPr lang="en-US" dirty="0"/>
              <a:t>*Different states began using the </a:t>
            </a:r>
            <a:r>
              <a:rPr lang="en-US" dirty="0">
                <a:hlinkClick r:id="rId2"/>
              </a:rPr>
              <a:t>High Accuracy Reference Network</a:t>
            </a:r>
            <a:r>
              <a:rPr lang="en-US" dirty="0"/>
              <a:t> or HARN realization of NAD 83 in different years. HARN for SC is 1995</a:t>
            </a:r>
          </a:p>
          <a:p>
            <a:pPr marL="50800" indent="0">
              <a:buNone/>
            </a:pPr>
            <a:r>
              <a:rPr lang="en-US" dirty="0"/>
              <a:t>** Geodetic Reference System of 1980</a:t>
            </a:r>
          </a:p>
        </p:txBody>
      </p:sp>
      <p:sp>
        <p:nvSpPr>
          <p:cNvPr id="8" name="Slide Number Placeholder 7">
            <a:extLst>
              <a:ext uri="{FF2B5EF4-FFF2-40B4-BE49-F238E27FC236}">
                <a16:creationId xmlns:a16="http://schemas.microsoft.com/office/drawing/2014/main" id="{E1828517-31E2-4A10-BDBD-3EE0F23D196B}"/>
              </a:ext>
            </a:extLst>
          </p:cNvPr>
          <p:cNvSpPr>
            <a:spLocks noGrp="1"/>
          </p:cNvSpPr>
          <p:nvPr>
            <p:ph type="sldNum" sz="quarter" idx="12"/>
          </p:nvPr>
        </p:nvSpPr>
        <p:spPr/>
        <p:txBody>
          <a:bodyPr/>
          <a:lstStyle/>
          <a:p>
            <a:fld id="{D3D538F9-49A3-B84F-B36B-A7030CDE5D5B}" type="slidenum">
              <a:rPr lang="en-US" smtClean="0"/>
              <a:t>48</a:t>
            </a:fld>
            <a:endParaRPr lang="en-US"/>
          </a:p>
        </p:txBody>
      </p:sp>
      <p:sp>
        <p:nvSpPr>
          <p:cNvPr id="4" name="Date Placeholder 3">
            <a:extLst>
              <a:ext uri="{FF2B5EF4-FFF2-40B4-BE49-F238E27FC236}">
                <a16:creationId xmlns:a16="http://schemas.microsoft.com/office/drawing/2014/main" id="{126E90A1-884A-47FF-B881-CF3544DCF27D}"/>
              </a:ext>
            </a:extLst>
          </p:cNvPr>
          <p:cNvSpPr>
            <a:spLocks noGrp="1"/>
          </p:cNvSpPr>
          <p:nvPr>
            <p:ph type="dt" sz="half" idx="10"/>
          </p:nvPr>
        </p:nvSpPr>
        <p:spPr/>
        <p:txBody>
          <a:bodyPr/>
          <a:lstStyle/>
          <a:p>
            <a:r>
              <a:rPr lang="en-US"/>
              <a:t>February 28, 2025</a:t>
            </a:r>
            <a:endParaRPr lang="en-US" dirty="0"/>
          </a:p>
        </p:txBody>
      </p:sp>
      <p:sp>
        <p:nvSpPr>
          <p:cNvPr id="5" name="Footer Placeholder 4">
            <a:extLst>
              <a:ext uri="{FF2B5EF4-FFF2-40B4-BE49-F238E27FC236}">
                <a16:creationId xmlns:a16="http://schemas.microsoft.com/office/drawing/2014/main" id="{9191980D-B7F9-48F1-AFF5-0A8BE30F2E76}"/>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21151538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9CFCE-91A8-13FA-D11A-1185B28798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1C3A04-A934-CAAC-EB3D-C861D8492A81}"/>
              </a:ext>
            </a:extLst>
          </p:cNvPr>
          <p:cNvSpPr>
            <a:spLocks noGrp="1"/>
          </p:cNvSpPr>
          <p:nvPr>
            <p:ph type="title"/>
          </p:nvPr>
        </p:nvSpPr>
        <p:spPr/>
        <p:txBody>
          <a:bodyPr/>
          <a:lstStyle/>
          <a:p>
            <a:r>
              <a:rPr lang="en-US" dirty="0"/>
              <a:t>Conversion and Transformation Tools</a:t>
            </a:r>
          </a:p>
        </p:txBody>
      </p:sp>
      <p:sp>
        <p:nvSpPr>
          <p:cNvPr id="3" name="Content Placeholder 2">
            <a:extLst>
              <a:ext uri="{FF2B5EF4-FFF2-40B4-BE49-F238E27FC236}">
                <a16:creationId xmlns:a16="http://schemas.microsoft.com/office/drawing/2014/main" id="{FE99BDFE-FDF0-8697-6019-BD5D428A06A1}"/>
              </a:ext>
            </a:extLst>
          </p:cNvPr>
          <p:cNvSpPr>
            <a:spLocks noGrp="1"/>
          </p:cNvSpPr>
          <p:nvPr>
            <p:ph idx="1"/>
          </p:nvPr>
        </p:nvSpPr>
        <p:spPr>
          <a:xfrm>
            <a:off x="6096000" y="1371600"/>
            <a:ext cx="5608320" cy="4846320"/>
          </a:xfrm>
          <a:ln>
            <a:solidFill>
              <a:schemeClr val="bg1"/>
            </a:solidFill>
          </a:ln>
        </p:spPr>
        <p:txBody>
          <a:bodyPr>
            <a:normAutofit/>
          </a:bodyPr>
          <a:lstStyle/>
          <a:p>
            <a:pPr marL="50800" indent="0">
              <a:buNone/>
            </a:pPr>
            <a:r>
              <a:rPr lang="en-US" dirty="0"/>
              <a:t>Vertical Datum Transformation </a:t>
            </a:r>
          </a:p>
        </p:txBody>
      </p:sp>
      <p:pic>
        <p:nvPicPr>
          <p:cNvPr id="5" name="Picture 4">
            <a:extLst>
              <a:ext uri="{FF2B5EF4-FFF2-40B4-BE49-F238E27FC236}">
                <a16:creationId xmlns:a16="http://schemas.microsoft.com/office/drawing/2014/main" id="{BF831228-A3D4-FC72-FC13-FF087E4C6367}"/>
              </a:ext>
            </a:extLst>
          </p:cNvPr>
          <p:cNvPicPr>
            <a:picLocks noChangeAspect="1"/>
          </p:cNvPicPr>
          <p:nvPr/>
        </p:nvPicPr>
        <p:blipFill>
          <a:blip r:embed="rId2"/>
          <a:stretch>
            <a:fillRect/>
          </a:stretch>
        </p:blipFill>
        <p:spPr>
          <a:xfrm>
            <a:off x="462460" y="1364855"/>
            <a:ext cx="5608806" cy="4846740"/>
          </a:xfrm>
          <a:prstGeom prst="rect">
            <a:avLst/>
          </a:prstGeom>
        </p:spPr>
      </p:pic>
      <p:sp>
        <p:nvSpPr>
          <p:cNvPr id="6" name="TextBox 5">
            <a:extLst>
              <a:ext uri="{FF2B5EF4-FFF2-40B4-BE49-F238E27FC236}">
                <a16:creationId xmlns:a16="http://schemas.microsoft.com/office/drawing/2014/main" id="{6733B125-F489-1BFF-DF11-13E1397F8104}"/>
              </a:ext>
            </a:extLst>
          </p:cNvPr>
          <p:cNvSpPr txBox="1"/>
          <p:nvPr/>
        </p:nvSpPr>
        <p:spPr>
          <a:xfrm>
            <a:off x="457200" y="1371600"/>
            <a:ext cx="5583586" cy="1900007"/>
          </a:xfrm>
          <a:prstGeom prst="rect">
            <a:avLst/>
          </a:prstGeom>
          <a:noFill/>
          <a:ln>
            <a:solidFill>
              <a:schemeClr val="bg1"/>
            </a:solidFill>
          </a:ln>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NGS Coordinate Conversion and Transformation Tool </a:t>
            </a:r>
          </a:p>
          <a:p>
            <a:pPr>
              <a:lnSpc>
                <a:spcPct val="90000"/>
              </a:lnSpc>
              <a:spcBef>
                <a:spcPts val="1000"/>
              </a:spcBef>
            </a:pPr>
            <a:r>
              <a:rPr lang="en-US" sz="2800" b="1" dirty="0">
                <a:latin typeface="Calibri" panose="020F0502020204030204" pitchFamily="34" charset="0"/>
                <a:cs typeface="Calibri" panose="020F0502020204030204" pitchFamily="34" charset="0"/>
                <a:hlinkClick r:id="rId3"/>
              </a:rPr>
              <a:t>    (NCAT)</a:t>
            </a:r>
            <a:r>
              <a:rPr lang="en-US" sz="2800" b="1" dirty="0">
                <a:latin typeface="Calibri" panose="020F0502020204030204" pitchFamily="34" charset="0"/>
                <a:cs typeface="Calibri" panose="020F0502020204030204" pitchFamily="34" charset="0"/>
              </a:rPr>
              <a:t>		</a:t>
            </a:r>
            <a:r>
              <a:rPr lang="en-US" sz="2800" b="1" dirty="0">
                <a:latin typeface="Calibri" panose="020F0502020204030204" pitchFamily="34" charset="0"/>
                <a:cs typeface="Calibri" panose="020F0502020204030204" pitchFamily="34" charset="0"/>
                <a:hlinkClick r:id="rId4"/>
              </a:rPr>
              <a:t>ALPHA NCAT</a:t>
            </a:r>
            <a:endParaRPr lang="en-US" sz="2800" b="1" dirty="0">
              <a:latin typeface="Calibri" panose="020F0502020204030204" pitchFamily="34" charset="0"/>
              <a:cs typeface="Calibri" panose="020F0502020204030204" pitchFamily="34" charset="0"/>
            </a:endParaRPr>
          </a:p>
          <a:p>
            <a:pPr marL="457200" indent="-402336">
              <a:lnSpc>
                <a:spcPct val="90000"/>
              </a:lnSpc>
              <a:spcBef>
                <a:spcPts val="1000"/>
              </a:spcBef>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A5FAD429-EB0C-63E4-C901-458275009E31}"/>
              </a:ext>
            </a:extLst>
          </p:cNvPr>
          <p:cNvPicPr>
            <a:picLocks noChangeAspect="1"/>
          </p:cNvPicPr>
          <p:nvPr/>
        </p:nvPicPr>
        <p:blipFill>
          <a:blip r:embed="rId5"/>
          <a:stretch>
            <a:fillRect/>
          </a:stretch>
        </p:blipFill>
        <p:spPr>
          <a:xfrm>
            <a:off x="7745844" y="2683291"/>
            <a:ext cx="2222938" cy="2222938"/>
          </a:xfrm>
          <a:prstGeom prst="rect">
            <a:avLst/>
          </a:prstGeom>
        </p:spPr>
      </p:pic>
      <p:sp>
        <p:nvSpPr>
          <p:cNvPr id="12" name="TextBox 11">
            <a:extLst>
              <a:ext uri="{FF2B5EF4-FFF2-40B4-BE49-F238E27FC236}">
                <a16:creationId xmlns:a16="http://schemas.microsoft.com/office/drawing/2014/main" id="{2B7A4F47-9915-E836-0068-A6B9F5E85422}"/>
              </a:ext>
            </a:extLst>
          </p:cNvPr>
          <p:cNvSpPr txBox="1"/>
          <p:nvPr/>
        </p:nvSpPr>
        <p:spPr>
          <a:xfrm>
            <a:off x="7625245" y="5131879"/>
            <a:ext cx="2464136" cy="323165"/>
          </a:xfrm>
          <a:prstGeom prst="rect">
            <a:avLst/>
          </a:prstGeom>
          <a:noFill/>
        </p:spPr>
        <p:txBody>
          <a:bodyPr wrap="none" rtlCol="0">
            <a:spAutoFit/>
          </a:bodyPr>
          <a:lstStyle/>
          <a:p>
            <a:r>
              <a:rPr lang="en-US" sz="1500" dirty="0"/>
              <a:t>Current version of VDatum</a:t>
            </a:r>
          </a:p>
        </p:txBody>
      </p:sp>
      <p:pic>
        <p:nvPicPr>
          <p:cNvPr id="8" name="Picture 7">
            <a:extLst>
              <a:ext uri="{FF2B5EF4-FFF2-40B4-BE49-F238E27FC236}">
                <a16:creationId xmlns:a16="http://schemas.microsoft.com/office/drawing/2014/main" id="{942BD71B-1DF8-B7FE-0971-EC63CED66AE3}"/>
              </a:ext>
            </a:extLst>
          </p:cNvPr>
          <p:cNvPicPr>
            <a:picLocks noChangeAspect="1"/>
          </p:cNvPicPr>
          <p:nvPr/>
        </p:nvPicPr>
        <p:blipFill>
          <a:blip r:embed="rId6"/>
          <a:stretch>
            <a:fillRect/>
          </a:stretch>
        </p:blipFill>
        <p:spPr>
          <a:xfrm>
            <a:off x="457200" y="2680128"/>
            <a:ext cx="2222938" cy="2222938"/>
          </a:xfrm>
          <a:prstGeom prst="rect">
            <a:avLst/>
          </a:prstGeom>
        </p:spPr>
      </p:pic>
      <p:sp>
        <p:nvSpPr>
          <p:cNvPr id="9" name="TextBox 8">
            <a:extLst>
              <a:ext uri="{FF2B5EF4-FFF2-40B4-BE49-F238E27FC236}">
                <a16:creationId xmlns:a16="http://schemas.microsoft.com/office/drawing/2014/main" id="{FEBDD745-3983-8A76-5EFD-F412BD634C78}"/>
              </a:ext>
            </a:extLst>
          </p:cNvPr>
          <p:cNvSpPr txBox="1"/>
          <p:nvPr/>
        </p:nvSpPr>
        <p:spPr>
          <a:xfrm>
            <a:off x="487680" y="5109194"/>
            <a:ext cx="2292615" cy="323165"/>
          </a:xfrm>
          <a:prstGeom prst="rect">
            <a:avLst/>
          </a:prstGeom>
          <a:noFill/>
        </p:spPr>
        <p:txBody>
          <a:bodyPr wrap="none" rtlCol="0">
            <a:spAutoFit/>
          </a:bodyPr>
          <a:lstStyle/>
          <a:p>
            <a:r>
              <a:rPr lang="en-US" sz="1500" dirty="0"/>
              <a:t>Current version of NCAT</a:t>
            </a:r>
          </a:p>
        </p:txBody>
      </p:sp>
      <p:sp>
        <p:nvSpPr>
          <p:cNvPr id="10" name="TextBox 9">
            <a:extLst>
              <a:ext uri="{FF2B5EF4-FFF2-40B4-BE49-F238E27FC236}">
                <a16:creationId xmlns:a16="http://schemas.microsoft.com/office/drawing/2014/main" id="{1B4A351D-084F-DD3F-3547-782962470B9F}"/>
              </a:ext>
            </a:extLst>
          </p:cNvPr>
          <p:cNvSpPr txBox="1"/>
          <p:nvPr/>
        </p:nvSpPr>
        <p:spPr>
          <a:xfrm>
            <a:off x="2989684" y="5109194"/>
            <a:ext cx="2281394" cy="323165"/>
          </a:xfrm>
          <a:prstGeom prst="rect">
            <a:avLst/>
          </a:prstGeom>
          <a:noFill/>
        </p:spPr>
        <p:txBody>
          <a:bodyPr wrap="none" rtlCol="0">
            <a:spAutoFit/>
          </a:bodyPr>
          <a:lstStyle/>
          <a:p>
            <a:r>
              <a:rPr lang="en-US" sz="1500" dirty="0"/>
              <a:t>ALPHA version of NCAT</a:t>
            </a:r>
          </a:p>
        </p:txBody>
      </p:sp>
      <p:pic>
        <p:nvPicPr>
          <p:cNvPr id="13" name="Picture 12">
            <a:extLst>
              <a:ext uri="{FF2B5EF4-FFF2-40B4-BE49-F238E27FC236}">
                <a16:creationId xmlns:a16="http://schemas.microsoft.com/office/drawing/2014/main" id="{6566A361-133A-C791-239D-13B9C82CD883}"/>
              </a:ext>
            </a:extLst>
          </p:cNvPr>
          <p:cNvPicPr>
            <a:picLocks noChangeAspect="1"/>
          </p:cNvPicPr>
          <p:nvPr/>
        </p:nvPicPr>
        <p:blipFill>
          <a:blip r:embed="rId7"/>
          <a:stretch>
            <a:fillRect/>
          </a:stretch>
        </p:blipFill>
        <p:spPr>
          <a:xfrm>
            <a:off x="3218512" y="2683290"/>
            <a:ext cx="2222939" cy="2222939"/>
          </a:xfrm>
          <a:prstGeom prst="rect">
            <a:avLst/>
          </a:prstGeom>
        </p:spPr>
      </p:pic>
      <p:sp>
        <p:nvSpPr>
          <p:cNvPr id="14" name="TextBox 13">
            <a:extLst>
              <a:ext uri="{FF2B5EF4-FFF2-40B4-BE49-F238E27FC236}">
                <a16:creationId xmlns:a16="http://schemas.microsoft.com/office/drawing/2014/main" id="{EDEBCE70-50F8-227A-456B-868C36E298B1}"/>
              </a:ext>
            </a:extLst>
          </p:cNvPr>
          <p:cNvSpPr txBox="1"/>
          <p:nvPr/>
        </p:nvSpPr>
        <p:spPr>
          <a:xfrm>
            <a:off x="8008730" y="2203074"/>
            <a:ext cx="1782860" cy="954107"/>
          </a:xfrm>
          <a:prstGeom prst="rect">
            <a:avLst/>
          </a:prstGeom>
          <a:noFill/>
        </p:spPr>
        <p:txBody>
          <a:bodyPr wrap="none" rtlCol="0">
            <a:spAutoFit/>
          </a:bodyPr>
          <a:lstStyle/>
          <a:p>
            <a:r>
              <a:rPr lang="en-US" sz="2800" b="1" dirty="0">
                <a:hlinkClick r:id="rId8"/>
              </a:rPr>
              <a:t>(VDatum)</a:t>
            </a:r>
            <a:endParaRPr lang="en-US" sz="2800" b="1" dirty="0"/>
          </a:p>
          <a:p>
            <a:endParaRPr lang="en-US" sz="2800" dirty="0"/>
          </a:p>
        </p:txBody>
      </p:sp>
      <p:sp>
        <p:nvSpPr>
          <p:cNvPr id="17" name="Slide Number Placeholder 16">
            <a:extLst>
              <a:ext uri="{FF2B5EF4-FFF2-40B4-BE49-F238E27FC236}">
                <a16:creationId xmlns:a16="http://schemas.microsoft.com/office/drawing/2014/main" id="{C8B36E8B-DA4C-4F49-AF16-8BB59E746F63}"/>
              </a:ext>
            </a:extLst>
          </p:cNvPr>
          <p:cNvSpPr>
            <a:spLocks noGrp="1"/>
          </p:cNvSpPr>
          <p:nvPr>
            <p:ph type="sldNum" sz="quarter" idx="12"/>
          </p:nvPr>
        </p:nvSpPr>
        <p:spPr/>
        <p:txBody>
          <a:bodyPr/>
          <a:lstStyle/>
          <a:p>
            <a:fld id="{D3D538F9-49A3-B84F-B36B-A7030CDE5D5B}" type="slidenum">
              <a:rPr lang="en-US" smtClean="0"/>
              <a:t>49</a:t>
            </a:fld>
            <a:endParaRPr lang="en-US"/>
          </a:p>
        </p:txBody>
      </p:sp>
      <p:sp>
        <p:nvSpPr>
          <p:cNvPr id="4" name="Date Placeholder 3">
            <a:extLst>
              <a:ext uri="{FF2B5EF4-FFF2-40B4-BE49-F238E27FC236}">
                <a16:creationId xmlns:a16="http://schemas.microsoft.com/office/drawing/2014/main" id="{106CCD3F-6521-4D93-9228-B3C4366E7CF2}"/>
              </a:ext>
            </a:extLst>
          </p:cNvPr>
          <p:cNvSpPr>
            <a:spLocks noGrp="1"/>
          </p:cNvSpPr>
          <p:nvPr>
            <p:ph type="dt" sz="half" idx="10"/>
          </p:nvPr>
        </p:nvSpPr>
        <p:spPr/>
        <p:txBody>
          <a:bodyPr/>
          <a:lstStyle/>
          <a:p>
            <a:r>
              <a:rPr lang="en-US"/>
              <a:t>February 28, 2025</a:t>
            </a:r>
            <a:endParaRPr lang="en-US" dirty="0"/>
          </a:p>
        </p:txBody>
      </p:sp>
      <p:sp>
        <p:nvSpPr>
          <p:cNvPr id="11" name="Footer Placeholder 10">
            <a:extLst>
              <a:ext uri="{FF2B5EF4-FFF2-40B4-BE49-F238E27FC236}">
                <a16:creationId xmlns:a16="http://schemas.microsoft.com/office/drawing/2014/main" id="{7060715E-261E-4C0F-BCC2-65EE596D55FE}"/>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1664628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609600" y="274639"/>
            <a:ext cx="10972800" cy="1869472"/>
          </a:xfrm>
        </p:spPr>
        <p:txBody>
          <a:bodyPr>
            <a:normAutofit/>
          </a:bodyPr>
          <a:lstStyle/>
          <a:p>
            <a:pPr algn="ctr"/>
            <a:r>
              <a:rPr lang="en-US" dirty="0">
                <a:solidFill>
                  <a:srgbClr val="002E97"/>
                </a:solidFill>
                <a:latin typeface="+mn-lt"/>
                <a:cs typeface="Times New Roman" panose="02020603050405020304" pitchFamily="18" charset="0"/>
              </a:rPr>
              <a:t>NOAA and NGS</a:t>
            </a:r>
            <a:br>
              <a:rPr lang="en-US" dirty="0">
                <a:solidFill>
                  <a:srgbClr val="002E97"/>
                </a:solidFill>
                <a:latin typeface="+mn-lt"/>
                <a:cs typeface="Times New Roman" panose="02020603050405020304" pitchFamily="18" charset="0"/>
              </a:rPr>
            </a:br>
            <a:r>
              <a:rPr lang="en-US" sz="3200" b="0" dirty="0">
                <a:solidFill>
                  <a:srgbClr val="002E97"/>
                </a:solidFill>
                <a:latin typeface="+mn-lt"/>
                <a:cs typeface="Times New Roman" panose="02020603050405020304" pitchFamily="18" charset="0"/>
              </a:rPr>
              <a:t>Our Nation’s First Civilian Science Agency</a:t>
            </a:r>
            <a:endParaRPr lang="en-US" b="0" dirty="0">
              <a:solidFill>
                <a:srgbClr val="002E97"/>
              </a:solidFill>
              <a:latin typeface="+mn-lt"/>
              <a:cs typeface="Times New Roman" panose="02020603050405020304" pitchFamily="18" charset="0"/>
            </a:endParaRPr>
          </a:p>
        </p:txBody>
      </p:sp>
      <p:cxnSp>
        <p:nvCxnSpPr>
          <p:cNvPr id="4" name="Straight Connector 3">
            <a:extLst>
              <a:ext uri="{FF2B5EF4-FFF2-40B4-BE49-F238E27FC236}">
                <a16:creationId xmlns:a16="http://schemas.microsoft.com/office/drawing/2014/main" id="{05AFA5C9-5EE1-4D19-8788-D5F261DCCF94}"/>
              </a:ext>
            </a:extLst>
          </p:cNvPr>
          <p:cNvCxnSpPr>
            <a:cxnSpLocks/>
          </p:cNvCxnSpPr>
          <p:nvPr/>
        </p:nvCxnSpPr>
        <p:spPr>
          <a:xfrm>
            <a:off x="2311646" y="1247783"/>
            <a:ext cx="7568708" cy="0"/>
          </a:xfrm>
          <a:prstGeom prst="line">
            <a:avLst/>
          </a:prstGeom>
          <a:ln w="12700">
            <a:solidFill>
              <a:srgbClr val="002E97"/>
            </a:solidFill>
          </a:ln>
        </p:spPr>
        <p:style>
          <a:lnRef idx="1">
            <a:schemeClr val="accent1"/>
          </a:lnRef>
          <a:fillRef idx="0">
            <a:schemeClr val="accent1"/>
          </a:fillRef>
          <a:effectRef idx="0">
            <a:schemeClr val="accent1"/>
          </a:effectRef>
          <a:fontRef idx="minor">
            <a:schemeClr val="tx1"/>
          </a:fontRef>
        </p:style>
      </p:cxnSp>
      <p:pic>
        <p:nvPicPr>
          <p:cNvPr id="6" name="Picture 5" descr="US Coast and Geodetic Survey Logo">
            <a:extLst>
              <a:ext uri="{FF2B5EF4-FFF2-40B4-BE49-F238E27FC236}">
                <a16:creationId xmlns:a16="http://schemas.microsoft.com/office/drawing/2014/main" id="{28933AAF-1903-4356-BDF8-AA54DF632B7F}"/>
              </a:ext>
            </a:extLst>
          </p:cNvPr>
          <p:cNvPicPr>
            <a:picLocks noChangeAspect="1"/>
          </p:cNvPicPr>
          <p:nvPr/>
        </p:nvPicPr>
        <p:blipFill>
          <a:blip r:embed="rId3"/>
          <a:stretch>
            <a:fillRect/>
          </a:stretch>
        </p:blipFill>
        <p:spPr>
          <a:xfrm>
            <a:off x="7154211" y="2930329"/>
            <a:ext cx="1895141" cy="1946571"/>
          </a:xfrm>
          <a:prstGeom prst="rect">
            <a:avLst/>
          </a:prstGeom>
          <a:ln w="12700">
            <a:miter lim="400000"/>
          </a:ln>
        </p:spPr>
      </p:pic>
      <p:sp>
        <p:nvSpPr>
          <p:cNvPr id="7" name="TextBox 12">
            <a:extLst>
              <a:ext uri="{FF2B5EF4-FFF2-40B4-BE49-F238E27FC236}">
                <a16:creationId xmlns:a16="http://schemas.microsoft.com/office/drawing/2014/main" id="{CBD1122B-EBB1-443E-A3C4-DE8805DDDE33}"/>
              </a:ext>
            </a:extLst>
          </p:cNvPr>
          <p:cNvSpPr txBox="1"/>
          <p:nvPr/>
        </p:nvSpPr>
        <p:spPr>
          <a:xfrm>
            <a:off x="183354" y="5620829"/>
            <a:ext cx="2223042" cy="954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rIns="60959">
            <a:spAutoFit/>
          </a:bodyPr>
          <a:lstStyle/>
          <a:p>
            <a:pPr>
              <a:defRPr sz="1400" b="1">
                <a:solidFill>
                  <a:srgbClr val="C00000"/>
                </a:solidFill>
                <a:latin typeface="Arial"/>
                <a:ea typeface="Arial"/>
                <a:cs typeface="Arial"/>
                <a:sym typeface="Arial"/>
              </a:defRPr>
            </a:pPr>
            <a:r>
              <a:rPr sz="1867" dirty="0"/>
              <a:t>1807</a:t>
            </a:r>
          </a:p>
          <a:p>
            <a:pPr>
              <a:defRPr sz="1400">
                <a:latin typeface="Arial"/>
                <a:ea typeface="Arial"/>
                <a:cs typeface="Arial"/>
                <a:sym typeface="Arial"/>
              </a:defRPr>
            </a:pPr>
            <a:r>
              <a:rPr sz="1867" dirty="0">
                <a:solidFill>
                  <a:srgbClr val="002E97"/>
                </a:solidFill>
              </a:rPr>
              <a:t>Thomas Jefferson</a:t>
            </a:r>
          </a:p>
          <a:p>
            <a:pPr>
              <a:defRPr sz="1400">
                <a:latin typeface="Arial"/>
                <a:ea typeface="Arial"/>
                <a:cs typeface="Arial"/>
                <a:sym typeface="Arial"/>
              </a:defRPr>
            </a:pPr>
            <a:r>
              <a:rPr sz="1867" dirty="0">
                <a:solidFill>
                  <a:srgbClr val="002E97"/>
                </a:solidFill>
              </a:rPr>
              <a:t>Survey of the Coast</a:t>
            </a:r>
          </a:p>
        </p:txBody>
      </p:sp>
      <p:sp>
        <p:nvSpPr>
          <p:cNvPr id="8" name="TextBox 13">
            <a:extLst>
              <a:ext uri="{FF2B5EF4-FFF2-40B4-BE49-F238E27FC236}">
                <a16:creationId xmlns:a16="http://schemas.microsoft.com/office/drawing/2014/main" id="{46D12161-FC7E-44D5-9B18-D6FE7A6156AE}"/>
              </a:ext>
            </a:extLst>
          </p:cNvPr>
          <p:cNvSpPr txBox="1"/>
          <p:nvPr/>
        </p:nvSpPr>
        <p:spPr>
          <a:xfrm>
            <a:off x="2794893" y="5620829"/>
            <a:ext cx="2078772" cy="954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rIns="60959">
            <a:spAutoFit/>
          </a:bodyPr>
          <a:lstStyle/>
          <a:p>
            <a:pPr>
              <a:defRPr sz="1400" b="1">
                <a:solidFill>
                  <a:srgbClr val="C00000"/>
                </a:solidFill>
                <a:latin typeface="Arial"/>
                <a:ea typeface="Arial"/>
                <a:cs typeface="Arial"/>
                <a:sym typeface="Arial"/>
              </a:defRPr>
            </a:pPr>
            <a:r>
              <a:rPr sz="1867" dirty="0"/>
              <a:t>1811</a:t>
            </a:r>
          </a:p>
          <a:p>
            <a:pPr>
              <a:defRPr sz="1400">
                <a:latin typeface="Arial"/>
                <a:ea typeface="Arial"/>
                <a:cs typeface="Arial"/>
                <a:sym typeface="Arial"/>
              </a:defRPr>
            </a:pPr>
            <a:r>
              <a:rPr sz="1867" dirty="0">
                <a:solidFill>
                  <a:srgbClr val="002E97"/>
                </a:solidFill>
              </a:rPr>
              <a:t>Ferdinand Hassler</a:t>
            </a:r>
          </a:p>
          <a:p>
            <a:pPr>
              <a:defRPr sz="1400">
                <a:latin typeface="Arial"/>
                <a:ea typeface="Arial"/>
                <a:cs typeface="Arial"/>
                <a:sym typeface="Arial"/>
              </a:defRPr>
            </a:pPr>
            <a:r>
              <a:rPr sz="1867" dirty="0">
                <a:solidFill>
                  <a:srgbClr val="002E97"/>
                </a:solidFill>
              </a:rPr>
              <a:t>Superintendent</a:t>
            </a:r>
          </a:p>
        </p:txBody>
      </p:sp>
      <p:sp>
        <p:nvSpPr>
          <p:cNvPr id="9" name="TextBox 14">
            <a:extLst>
              <a:ext uri="{FF2B5EF4-FFF2-40B4-BE49-F238E27FC236}">
                <a16:creationId xmlns:a16="http://schemas.microsoft.com/office/drawing/2014/main" id="{DB11DEFF-172B-46F9-9B33-2BF230B5B687}"/>
              </a:ext>
            </a:extLst>
          </p:cNvPr>
          <p:cNvSpPr txBox="1"/>
          <p:nvPr/>
        </p:nvSpPr>
        <p:spPr>
          <a:xfrm>
            <a:off x="5417723" y="5620829"/>
            <a:ext cx="1344597" cy="954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rIns="60959">
            <a:spAutoFit/>
          </a:bodyPr>
          <a:lstStyle/>
          <a:p>
            <a:pPr>
              <a:defRPr sz="1400" b="1">
                <a:solidFill>
                  <a:srgbClr val="C00000"/>
                </a:solidFill>
                <a:latin typeface="Arial"/>
                <a:ea typeface="Arial"/>
                <a:cs typeface="Arial"/>
                <a:sym typeface="Arial"/>
              </a:defRPr>
            </a:pPr>
            <a:r>
              <a:rPr sz="1867" dirty="0"/>
              <a:t>1836</a:t>
            </a:r>
          </a:p>
          <a:p>
            <a:pPr>
              <a:defRPr sz="1400">
                <a:latin typeface="Arial"/>
                <a:ea typeface="Arial"/>
                <a:cs typeface="Arial"/>
                <a:sym typeface="Arial"/>
              </a:defRPr>
            </a:pPr>
            <a:r>
              <a:rPr sz="1867" dirty="0">
                <a:solidFill>
                  <a:srgbClr val="002E97"/>
                </a:solidFill>
              </a:rPr>
              <a:t>U.S. Coast </a:t>
            </a:r>
          </a:p>
          <a:p>
            <a:pPr>
              <a:defRPr sz="1400">
                <a:latin typeface="Arial"/>
                <a:ea typeface="Arial"/>
                <a:cs typeface="Arial"/>
                <a:sym typeface="Arial"/>
              </a:defRPr>
            </a:pPr>
            <a:r>
              <a:rPr sz="1867" dirty="0">
                <a:solidFill>
                  <a:srgbClr val="002E97"/>
                </a:solidFill>
              </a:rPr>
              <a:t>Survey</a:t>
            </a:r>
          </a:p>
        </p:txBody>
      </p:sp>
      <p:sp>
        <p:nvSpPr>
          <p:cNvPr id="10" name="TextBox 15">
            <a:extLst>
              <a:ext uri="{FF2B5EF4-FFF2-40B4-BE49-F238E27FC236}">
                <a16:creationId xmlns:a16="http://schemas.microsoft.com/office/drawing/2014/main" id="{B89D94E5-6459-4DB6-9EC0-99C1C61046B9}"/>
              </a:ext>
            </a:extLst>
          </p:cNvPr>
          <p:cNvSpPr txBox="1"/>
          <p:nvPr/>
        </p:nvSpPr>
        <p:spPr>
          <a:xfrm>
            <a:off x="7156087" y="5620829"/>
            <a:ext cx="1892824" cy="954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rIns="60959">
            <a:spAutoFit/>
          </a:bodyPr>
          <a:lstStyle/>
          <a:p>
            <a:pPr>
              <a:defRPr sz="1400" b="1">
                <a:solidFill>
                  <a:srgbClr val="C00000"/>
                </a:solidFill>
                <a:latin typeface="Arial"/>
                <a:ea typeface="Arial"/>
                <a:cs typeface="Arial"/>
                <a:sym typeface="Arial"/>
              </a:defRPr>
            </a:pPr>
            <a:r>
              <a:rPr sz="1867" dirty="0"/>
              <a:t>1878</a:t>
            </a:r>
          </a:p>
          <a:p>
            <a:pPr>
              <a:defRPr sz="1400">
                <a:latin typeface="Arial"/>
                <a:ea typeface="Arial"/>
                <a:cs typeface="Arial"/>
                <a:sym typeface="Arial"/>
              </a:defRPr>
            </a:pPr>
            <a:r>
              <a:rPr sz="1867" dirty="0">
                <a:solidFill>
                  <a:srgbClr val="002E97"/>
                </a:solidFill>
              </a:rPr>
              <a:t>U.S. Coast and</a:t>
            </a:r>
          </a:p>
          <a:p>
            <a:pPr>
              <a:defRPr sz="1400">
                <a:latin typeface="Arial"/>
                <a:ea typeface="Arial"/>
                <a:cs typeface="Arial"/>
                <a:sym typeface="Arial"/>
              </a:defRPr>
            </a:pPr>
            <a:r>
              <a:rPr sz="1867" dirty="0">
                <a:solidFill>
                  <a:srgbClr val="002E97"/>
                </a:solidFill>
              </a:rPr>
              <a:t>Geodetic Survey</a:t>
            </a:r>
          </a:p>
        </p:txBody>
      </p:sp>
      <p:sp>
        <p:nvSpPr>
          <p:cNvPr id="11" name="TextBox 16">
            <a:extLst>
              <a:ext uri="{FF2B5EF4-FFF2-40B4-BE49-F238E27FC236}">
                <a16:creationId xmlns:a16="http://schemas.microsoft.com/office/drawing/2014/main" id="{34FBA1BA-D90E-4CE2-A47F-0A5369E41254}"/>
              </a:ext>
            </a:extLst>
          </p:cNvPr>
          <p:cNvSpPr txBox="1"/>
          <p:nvPr/>
        </p:nvSpPr>
        <p:spPr>
          <a:xfrm>
            <a:off x="9416859" y="5620830"/>
            <a:ext cx="2317620" cy="66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rIns="60959">
            <a:spAutoFit/>
          </a:bodyPr>
          <a:lstStyle/>
          <a:p>
            <a:pPr>
              <a:defRPr sz="1400" b="1">
                <a:solidFill>
                  <a:srgbClr val="C00000"/>
                </a:solidFill>
                <a:latin typeface="Arial"/>
                <a:ea typeface="Arial"/>
                <a:cs typeface="Arial"/>
                <a:sym typeface="Arial"/>
              </a:defRPr>
            </a:pPr>
            <a:r>
              <a:rPr sz="1867" dirty="0"/>
              <a:t>1970</a:t>
            </a:r>
          </a:p>
          <a:p>
            <a:pPr>
              <a:defRPr sz="1400">
                <a:latin typeface="Arial"/>
                <a:ea typeface="Arial"/>
                <a:cs typeface="Arial"/>
                <a:sym typeface="Arial"/>
              </a:defRPr>
            </a:pPr>
            <a:r>
              <a:rPr sz="1867" dirty="0">
                <a:solidFill>
                  <a:srgbClr val="002E97"/>
                </a:solidFill>
              </a:rPr>
              <a:t>NOAA is established</a:t>
            </a:r>
          </a:p>
        </p:txBody>
      </p:sp>
      <p:pic>
        <p:nvPicPr>
          <p:cNvPr id="12" name="Picture 17" descr="Portrait of Thomas Jefferson">
            <a:extLst>
              <a:ext uri="{FF2B5EF4-FFF2-40B4-BE49-F238E27FC236}">
                <a16:creationId xmlns:a16="http://schemas.microsoft.com/office/drawing/2014/main" id="{53AECAA5-677F-4CD6-8AD9-E46785D04584}"/>
              </a:ext>
            </a:extLst>
          </p:cNvPr>
          <p:cNvPicPr>
            <a:picLocks noChangeAspect="1"/>
          </p:cNvPicPr>
          <p:nvPr/>
        </p:nvPicPr>
        <p:blipFill>
          <a:blip r:embed="rId4"/>
          <a:stretch>
            <a:fillRect/>
          </a:stretch>
        </p:blipFill>
        <p:spPr>
          <a:xfrm>
            <a:off x="183353" y="2424400"/>
            <a:ext cx="2220828" cy="2958429"/>
          </a:xfrm>
          <a:prstGeom prst="rect">
            <a:avLst/>
          </a:prstGeom>
          <a:ln w="12700">
            <a:miter lim="400000"/>
          </a:ln>
        </p:spPr>
      </p:pic>
      <p:pic>
        <p:nvPicPr>
          <p:cNvPr id="13" name="Picture 18" descr="Portrait of Ferdinand Hassler">
            <a:extLst>
              <a:ext uri="{FF2B5EF4-FFF2-40B4-BE49-F238E27FC236}">
                <a16:creationId xmlns:a16="http://schemas.microsoft.com/office/drawing/2014/main" id="{A551F7A7-AEA1-45FC-B83A-DD03064784A4}"/>
              </a:ext>
            </a:extLst>
          </p:cNvPr>
          <p:cNvPicPr>
            <a:picLocks noChangeAspect="1"/>
          </p:cNvPicPr>
          <p:nvPr/>
        </p:nvPicPr>
        <p:blipFill rotWithShape="1">
          <a:blip r:embed="rId5"/>
          <a:srcRect l="4654" r="6538"/>
          <a:stretch/>
        </p:blipFill>
        <p:spPr>
          <a:xfrm>
            <a:off x="2830565" y="2466669"/>
            <a:ext cx="2113156" cy="2743808"/>
          </a:xfrm>
          <a:prstGeom prst="rect">
            <a:avLst/>
          </a:prstGeom>
          <a:ln w="12700">
            <a:miter lim="400000"/>
          </a:ln>
        </p:spPr>
      </p:pic>
      <p:pic>
        <p:nvPicPr>
          <p:cNvPr id="14" name="Picture 13" descr="NOAA Logo">
            <a:extLst>
              <a:ext uri="{FF2B5EF4-FFF2-40B4-BE49-F238E27FC236}">
                <a16:creationId xmlns:a16="http://schemas.microsoft.com/office/drawing/2014/main" id="{9BF67EBC-D8B7-45A2-971D-9ADE12CCA2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93518" y="2930329"/>
            <a:ext cx="1946572" cy="1946572"/>
          </a:xfrm>
          <a:prstGeom prst="rect">
            <a:avLst/>
          </a:prstGeom>
        </p:spPr>
      </p:pic>
      <p:pic>
        <p:nvPicPr>
          <p:cNvPr id="15" name="Picture 2" descr="US Coast Survey Logo&#10;https://nauticalcharts.noaa.gov/about/images/history-of-coast-survey/US_CSO_Logo150.jpg">
            <a:extLst>
              <a:ext uri="{FF2B5EF4-FFF2-40B4-BE49-F238E27FC236}">
                <a16:creationId xmlns:a16="http://schemas.microsoft.com/office/drawing/2014/main" id="{3B83342F-0BA1-4371-8D96-C10E665746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3619" y="2886073"/>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17">
            <a:extLst>
              <a:ext uri="{FF2B5EF4-FFF2-40B4-BE49-F238E27FC236}">
                <a16:creationId xmlns:a16="http://schemas.microsoft.com/office/drawing/2014/main" id="{25850389-A38A-4066-B0A4-07D7FA985C12}"/>
              </a:ext>
            </a:extLst>
          </p:cNvPr>
          <p:cNvSpPr>
            <a:spLocks noGrp="1"/>
          </p:cNvSpPr>
          <p:nvPr>
            <p:ph type="sldNum" sz="quarter" idx="12"/>
          </p:nvPr>
        </p:nvSpPr>
        <p:spPr/>
        <p:txBody>
          <a:bodyPr/>
          <a:lstStyle/>
          <a:p>
            <a:fld id="{D3D538F9-49A3-B84F-B36B-A7030CDE5D5B}" type="slidenum">
              <a:rPr lang="en-US" smtClean="0"/>
              <a:t>5</a:t>
            </a:fld>
            <a:endParaRPr lang="en-US"/>
          </a:p>
        </p:txBody>
      </p:sp>
      <p:sp>
        <p:nvSpPr>
          <p:cNvPr id="3" name="Date Placeholder 2">
            <a:extLst>
              <a:ext uri="{FF2B5EF4-FFF2-40B4-BE49-F238E27FC236}">
                <a16:creationId xmlns:a16="http://schemas.microsoft.com/office/drawing/2014/main" id="{A5242FFD-72EA-44BE-9D38-CC5A6962F336}"/>
              </a:ext>
            </a:extLst>
          </p:cNvPr>
          <p:cNvSpPr>
            <a:spLocks noGrp="1"/>
          </p:cNvSpPr>
          <p:nvPr>
            <p:ph type="dt" sz="half" idx="10"/>
          </p:nvPr>
        </p:nvSpPr>
        <p:spPr/>
        <p:txBody>
          <a:bodyPr/>
          <a:lstStyle/>
          <a:p>
            <a:r>
              <a:rPr lang="en-US"/>
              <a:t>February 28, 2025</a:t>
            </a:r>
            <a:endParaRPr lang="en-US" dirty="0"/>
          </a:p>
        </p:txBody>
      </p:sp>
      <p:sp>
        <p:nvSpPr>
          <p:cNvPr id="5" name="Footer Placeholder 4">
            <a:extLst>
              <a:ext uri="{FF2B5EF4-FFF2-40B4-BE49-F238E27FC236}">
                <a16:creationId xmlns:a16="http://schemas.microsoft.com/office/drawing/2014/main" id="{CC6D00B1-2B31-4235-A02F-3A5111AA0BDA}"/>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7819768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29E1B-5F45-41A1-9CCE-20B969546709}"/>
              </a:ext>
            </a:extLst>
          </p:cNvPr>
          <p:cNvSpPr>
            <a:spLocks noGrp="1"/>
          </p:cNvSpPr>
          <p:nvPr>
            <p:ph type="title"/>
          </p:nvPr>
        </p:nvSpPr>
        <p:spPr/>
        <p:txBody>
          <a:bodyPr/>
          <a:lstStyle/>
          <a:p>
            <a:r>
              <a:rPr lang="en-US" dirty="0"/>
              <a:t>Datums, Realizations and Reference Epoch</a:t>
            </a:r>
          </a:p>
        </p:txBody>
      </p:sp>
      <p:sp>
        <p:nvSpPr>
          <p:cNvPr id="4" name="Slide Number Placeholder 3">
            <a:extLst>
              <a:ext uri="{FF2B5EF4-FFF2-40B4-BE49-F238E27FC236}">
                <a16:creationId xmlns:a16="http://schemas.microsoft.com/office/drawing/2014/main" id="{4E239117-A199-40B2-8C72-CB4BCE86D23A}"/>
              </a:ext>
            </a:extLst>
          </p:cNvPr>
          <p:cNvSpPr>
            <a:spLocks noGrp="1"/>
          </p:cNvSpPr>
          <p:nvPr>
            <p:ph type="sldNum" sz="quarter" idx="12"/>
          </p:nvPr>
        </p:nvSpPr>
        <p:spPr/>
        <p:txBody>
          <a:bodyPr/>
          <a:lstStyle/>
          <a:p>
            <a:fld id="{D3D538F9-49A3-B84F-B36B-A7030CDE5D5B}" type="slidenum">
              <a:rPr lang="en-US" smtClean="0"/>
              <a:t>50</a:t>
            </a:fld>
            <a:endParaRPr lang="en-US"/>
          </a:p>
        </p:txBody>
      </p:sp>
      <p:sp>
        <p:nvSpPr>
          <p:cNvPr id="6" name="Google Shape;540;g27ab38a30df_1_211">
            <a:extLst>
              <a:ext uri="{FF2B5EF4-FFF2-40B4-BE49-F238E27FC236}">
                <a16:creationId xmlns:a16="http://schemas.microsoft.com/office/drawing/2014/main" id="{68243A9C-6BF5-4DCF-AD1A-6879B6D0DA41}"/>
              </a:ext>
            </a:extLst>
          </p:cNvPr>
          <p:cNvSpPr txBox="1"/>
          <p:nvPr/>
        </p:nvSpPr>
        <p:spPr>
          <a:xfrm>
            <a:off x="1706881" y="2408493"/>
            <a:ext cx="8532727"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dirty="0">
                <a:solidFill>
                  <a:schemeClr val="dk1"/>
                </a:solidFill>
                <a:latin typeface="Calibri"/>
                <a:ea typeface="Calibri"/>
                <a:cs typeface="Calibri"/>
                <a:sym typeface="Calibri"/>
              </a:rPr>
              <a:t>NAD83</a:t>
            </a:r>
            <a:r>
              <a:rPr lang="en-US" sz="5400" dirty="0">
                <a:solidFill>
                  <a:schemeClr val="bg1">
                    <a:lumMod val="95000"/>
                  </a:schemeClr>
                </a:solidFill>
                <a:latin typeface="Calibri"/>
                <a:ea typeface="Calibri"/>
                <a:cs typeface="Calibri"/>
                <a:sym typeface="Calibri"/>
              </a:rPr>
              <a:t>(2011) epoch 2010.00</a:t>
            </a:r>
            <a:endParaRPr dirty="0">
              <a:solidFill>
                <a:schemeClr val="bg1">
                  <a:lumMod val="95000"/>
                </a:schemeClr>
              </a:solidFill>
            </a:endParaRPr>
          </a:p>
        </p:txBody>
      </p:sp>
      <p:sp>
        <p:nvSpPr>
          <p:cNvPr id="3" name="Date Placeholder 2">
            <a:extLst>
              <a:ext uri="{FF2B5EF4-FFF2-40B4-BE49-F238E27FC236}">
                <a16:creationId xmlns:a16="http://schemas.microsoft.com/office/drawing/2014/main" id="{9D141A5C-BD08-44D8-975D-4440C3AC8B74}"/>
              </a:ext>
            </a:extLst>
          </p:cNvPr>
          <p:cNvSpPr>
            <a:spLocks noGrp="1"/>
          </p:cNvSpPr>
          <p:nvPr>
            <p:ph type="dt" sz="half" idx="10"/>
          </p:nvPr>
        </p:nvSpPr>
        <p:spPr/>
        <p:txBody>
          <a:bodyPr/>
          <a:lstStyle/>
          <a:p>
            <a:r>
              <a:rPr lang="en-US"/>
              <a:t>February 28, 2025</a:t>
            </a:r>
            <a:endParaRPr lang="en-US" dirty="0"/>
          </a:p>
        </p:txBody>
      </p:sp>
      <p:sp>
        <p:nvSpPr>
          <p:cNvPr id="5" name="Footer Placeholder 4">
            <a:extLst>
              <a:ext uri="{FF2B5EF4-FFF2-40B4-BE49-F238E27FC236}">
                <a16:creationId xmlns:a16="http://schemas.microsoft.com/office/drawing/2014/main" id="{F8EE810D-1949-40A4-A09A-639B8C4F4BA8}"/>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29422844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29E1B-5F45-41A1-9CCE-20B969546709}"/>
              </a:ext>
            </a:extLst>
          </p:cNvPr>
          <p:cNvSpPr>
            <a:spLocks noGrp="1"/>
          </p:cNvSpPr>
          <p:nvPr>
            <p:ph type="title"/>
          </p:nvPr>
        </p:nvSpPr>
        <p:spPr/>
        <p:txBody>
          <a:bodyPr/>
          <a:lstStyle/>
          <a:p>
            <a:r>
              <a:rPr lang="en-US" dirty="0"/>
              <a:t>Datums, Realizations and Reference Epoch</a:t>
            </a:r>
          </a:p>
        </p:txBody>
      </p:sp>
      <p:sp>
        <p:nvSpPr>
          <p:cNvPr id="4" name="Slide Number Placeholder 3">
            <a:extLst>
              <a:ext uri="{FF2B5EF4-FFF2-40B4-BE49-F238E27FC236}">
                <a16:creationId xmlns:a16="http://schemas.microsoft.com/office/drawing/2014/main" id="{4E239117-A199-40B2-8C72-CB4BCE86D23A}"/>
              </a:ext>
            </a:extLst>
          </p:cNvPr>
          <p:cNvSpPr>
            <a:spLocks noGrp="1"/>
          </p:cNvSpPr>
          <p:nvPr>
            <p:ph type="sldNum" sz="quarter" idx="12"/>
          </p:nvPr>
        </p:nvSpPr>
        <p:spPr/>
        <p:txBody>
          <a:bodyPr/>
          <a:lstStyle/>
          <a:p>
            <a:fld id="{D3D538F9-49A3-B84F-B36B-A7030CDE5D5B}" type="slidenum">
              <a:rPr lang="en-US" smtClean="0"/>
              <a:t>51</a:t>
            </a:fld>
            <a:endParaRPr lang="en-US"/>
          </a:p>
        </p:txBody>
      </p:sp>
      <p:sp>
        <p:nvSpPr>
          <p:cNvPr id="6" name="Google Shape;540;g27ab38a30df_1_211">
            <a:extLst>
              <a:ext uri="{FF2B5EF4-FFF2-40B4-BE49-F238E27FC236}">
                <a16:creationId xmlns:a16="http://schemas.microsoft.com/office/drawing/2014/main" id="{68243A9C-6BF5-4DCF-AD1A-6879B6D0DA41}"/>
              </a:ext>
            </a:extLst>
          </p:cNvPr>
          <p:cNvSpPr txBox="1"/>
          <p:nvPr/>
        </p:nvSpPr>
        <p:spPr>
          <a:xfrm>
            <a:off x="1706881" y="2408493"/>
            <a:ext cx="8532727"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dirty="0">
                <a:solidFill>
                  <a:schemeClr val="dk1"/>
                </a:solidFill>
                <a:latin typeface="Calibri"/>
                <a:ea typeface="Calibri"/>
                <a:cs typeface="Calibri"/>
                <a:sym typeface="Calibri"/>
              </a:rPr>
              <a:t>NAD83(2011) epoch 2010.00</a:t>
            </a:r>
            <a:endParaRPr dirty="0"/>
          </a:p>
        </p:txBody>
      </p:sp>
      <p:sp>
        <p:nvSpPr>
          <p:cNvPr id="7" name="Google Shape;541;g27ab38a30df_1_211">
            <a:extLst>
              <a:ext uri="{FF2B5EF4-FFF2-40B4-BE49-F238E27FC236}">
                <a16:creationId xmlns:a16="http://schemas.microsoft.com/office/drawing/2014/main" id="{F6993CB3-4B65-4491-BF59-D939D91D8DBD}"/>
              </a:ext>
            </a:extLst>
          </p:cNvPr>
          <p:cNvSpPr/>
          <p:nvPr/>
        </p:nvSpPr>
        <p:spPr>
          <a:xfrm rot="5400000">
            <a:off x="2618379" y="2576994"/>
            <a:ext cx="370800" cy="1788922"/>
          </a:xfrm>
          <a:prstGeom prst="rightBrace">
            <a:avLst>
              <a:gd name="adj1" fmla="val 8333"/>
              <a:gd name="adj2"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542;g27ab38a30df_1_211">
            <a:extLst>
              <a:ext uri="{FF2B5EF4-FFF2-40B4-BE49-F238E27FC236}">
                <a16:creationId xmlns:a16="http://schemas.microsoft.com/office/drawing/2014/main" id="{260A1244-43B3-4D0C-9B29-FFC8364CF144}"/>
              </a:ext>
            </a:extLst>
          </p:cNvPr>
          <p:cNvSpPr/>
          <p:nvPr/>
        </p:nvSpPr>
        <p:spPr>
          <a:xfrm rot="5400000">
            <a:off x="4483020" y="2569050"/>
            <a:ext cx="380400" cy="1788921"/>
          </a:xfrm>
          <a:prstGeom prst="rightBrace">
            <a:avLst>
              <a:gd name="adj1" fmla="val 8333"/>
              <a:gd name="adj2"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 name="Google Shape;543;g27ab38a30df_1_211">
            <a:extLst>
              <a:ext uri="{FF2B5EF4-FFF2-40B4-BE49-F238E27FC236}">
                <a16:creationId xmlns:a16="http://schemas.microsoft.com/office/drawing/2014/main" id="{D6D4031F-2C61-4097-9CC1-EC0F8EEC6F68}"/>
              </a:ext>
            </a:extLst>
          </p:cNvPr>
          <p:cNvSpPr/>
          <p:nvPr/>
        </p:nvSpPr>
        <p:spPr>
          <a:xfrm rot="5400000">
            <a:off x="7663760" y="1403947"/>
            <a:ext cx="390000" cy="4094480"/>
          </a:xfrm>
          <a:prstGeom prst="rightBrace">
            <a:avLst>
              <a:gd name="adj1" fmla="val 8333"/>
              <a:gd name="adj2"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 name="Google Shape;544;g27ab38a30df_1_211">
            <a:extLst>
              <a:ext uri="{FF2B5EF4-FFF2-40B4-BE49-F238E27FC236}">
                <a16:creationId xmlns:a16="http://schemas.microsoft.com/office/drawing/2014/main" id="{0F2562C8-7C16-496E-BD6A-DFED9ED7C65A}"/>
              </a:ext>
            </a:extLst>
          </p:cNvPr>
          <p:cNvSpPr txBox="1"/>
          <p:nvPr/>
        </p:nvSpPr>
        <p:spPr>
          <a:xfrm>
            <a:off x="1960878" y="3653330"/>
            <a:ext cx="1931621"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H. Datum</a:t>
            </a:r>
            <a:endParaRPr/>
          </a:p>
        </p:txBody>
      </p:sp>
      <p:sp>
        <p:nvSpPr>
          <p:cNvPr id="11" name="Google Shape;545;g27ab38a30df_1_211">
            <a:extLst>
              <a:ext uri="{FF2B5EF4-FFF2-40B4-BE49-F238E27FC236}">
                <a16:creationId xmlns:a16="http://schemas.microsoft.com/office/drawing/2014/main" id="{A6F62E63-0FEC-428A-BD84-29098E16E870}"/>
              </a:ext>
            </a:extLst>
          </p:cNvPr>
          <p:cNvSpPr txBox="1"/>
          <p:nvPr/>
        </p:nvSpPr>
        <p:spPr>
          <a:xfrm>
            <a:off x="3552681" y="3656854"/>
            <a:ext cx="2565697"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Realization/Adjustment</a:t>
            </a:r>
            <a:endParaRPr/>
          </a:p>
        </p:txBody>
      </p:sp>
      <p:sp>
        <p:nvSpPr>
          <p:cNvPr id="12" name="Google Shape;546;g27ab38a30df_1_211">
            <a:extLst>
              <a:ext uri="{FF2B5EF4-FFF2-40B4-BE49-F238E27FC236}">
                <a16:creationId xmlns:a16="http://schemas.microsoft.com/office/drawing/2014/main" id="{B2223FBF-7344-477D-ADDE-03C2B02390FC}"/>
              </a:ext>
            </a:extLst>
          </p:cNvPr>
          <p:cNvSpPr txBox="1"/>
          <p:nvPr/>
        </p:nvSpPr>
        <p:spPr>
          <a:xfrm>
            <a:off x="7377428" y="3675312"/>
            <a:ext cx="1931621"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Reference Epoch</a:t>
            </a:r>
            <a:endParaRPr/>
          </a:p>
        </p:txBody>
      </p:sp>
      <p:sp>
        <p:nvSpPr>
          <p:cNvPr id="3" name="Date Placeholder 2">
            <a:extLst>
              <a:ext uri="{FF2B5EF4-FFF2-40B4-BE49-F238E27FC236}">
                <a16:creationId xmlns:a16="http://schemas.microsoft.com/office/drawing/2014/main" id="{07ED5D1E-BAAD-4DE0-AE06-3748C9C14EC0}"/>
              </a:ext>
            </a:extLst>
          </p:cNvPr>
          <p:cNvSpPr>
            <a:spLocks noGrp="1"/>
          </p:cNvSpPr>
          <p:nvPr>
            <p:ph type="dt" sz="half" idx="10"/>
          </p:nvPr>
        </p:nvSpPr>
        <p:spPr/>
        <p:txBody>
          <a:bodyPr/>
          <a:lstStyle/>
          <a:p>
            <a:r>
              <a:rPr lang="en-US"/>
              <a:t>February 28, 2025</a:t>
            </a:r>
            <a:endParaRPr lang="en-US" dirty="0"/>
          </a:p>
        </p:txBody>
      </p:sp>
      <p:sp>
        <p:nvSpPr>
          <p:cNvPr id="5" name="Footer Placeholder 4">
            <a:extLst>
              <a:ext uri="{FF2B5EF4-FFF2-40B4-BE49-F238E27FC236}">
                <a16:creationId xmlns:a16="http://schemas.microsoft.com/office/drawing/2014/main" id="{D7544744-02F4-4D38-96E3-F473A24D7B95}"/>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4035419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C63F7-A0E1-1A66-59D3-B097359E6D31}"/>
              </a:ext>
            </a:extLst>
          </p:cNvPr>
          <p:cNvSpPr>
            <a:spLocks noGrp="1"/>
          </p:cNvSpPr>
          <p:nvPr>
            <p:ph type="title"/>
          </p:nvPr>
        </p:nvSpPr>
        <p:spPr/>
        <p:txBody>
          <a:bodyPr/>
          <a:lstStyle/>
          <a:p>
            <a:r>
              <a:rPr lang="en-US" dirty="0"/>
              <a:t>HAGOOD RESET, Superseded Coordinates</a:t>
            </a:r>
          </a:p>
        </p:txBody>
      </p:sp>
      <p:sp>
        <p:nvSpPr>
          <p:cNvPr id="3" name="Content Placeholder 2">
            <a:extLst>
              <a:ext uri="{FF2B5EF4-FFF2-40B4-BE49-F238E27FC236}">
                <a16:creationId xmlns:a16="http://schemas.microsoft.com/office/drawing/2014/main" id="{C362F557-6504-7534-991D-40B7ED4F438B}"/>
              </a:ext>
            </a:extLst>
          </p:cNvPr>
          <p:cNvSpPr>
            <a:spLocks noGrp="1"/>
          </p:cNvSpPr>
          <p:nvPr>
            <p:ph idx="1"/>
          </p:nvPr>
        </p:nvSpPr>
        <p:spPr/>
        <p:txBody>
          <a:bodyPr>
            <a:normAutofit fontScale="92500"/>
          </a:bodyPr>
          <a:lstStyle/>
          <a:p>
            <a:pPr marL="50800" indent="0">
              <a:buNone/>
            </a:pPr>
            <a:r>
              <a:rPr lang="en-US" dirty="0"/>
              <a:t>NAD83(2011)	</a:t>
            </a:r>
            <a:r>
              <a:rPr lang="en-US" altLang="en-US" dirty="0"/>
              <a:t>34 03 27.32170	080 34 18.02457	AD(2010.00)	0</a:t>
            </a:r>
          </a:p>
          <a:p>
            <a:pPr marL="50800" indent="0">
              <a:buNone/>
            </a:pPr>
            <a:r>
              <a:rPr lang="pl-PL" dirty="0"/>
              <a:t>NAD83(2007)	34</a:t>
            </a:r>
            <a:r>
              <a:rPr lang="en-US" dirty="0"/>
              <a:t> 0</a:t>
            </a:r>
            <a:r>
              <a:rPr lang="pl-PL" dirty="0"/>
              <a:t>3</a:t>
            </a:r>
            <a:r>
              <a:rPr lang="en-US" dirty="0"/>
              <a:t> </a:t>
            </a:r>
            <a:r>
              <a:rPr lang="pl-PL" dirty="0"/>
              <a:t>27.32168	</a:t>
            </a:r>
            <a:r>
              <a:rPr lang="en-US" dirty="0"/>
              <a:t>0</a:t>
            </a:r>
            <a:r>
              <a:rPr lang="pl-PL" dirty="0"/>
              <a:t>80</a:t>
            </a:r>
            <a:r>
              <a:rPr lang="en-US" dirty="0"/>
              <a:t> </a:t>
            </a:r>
            <a:r>
              <a:rPr lang="pl-PL" dirty="0"/>
              <a:t>34</a:t>
            </a:r>
            <a:r>
              <a:rPr lang="en-US" dirty="0"/>
              <a:t> </a:t>
            </a:r>
            <a:r>
              <a:rPr lang="pl-PL" dirty="0"/>
              <a:t>18.02554	AD(2002.00)	0	</a:t>
            </a:r>
          </a:p>
          <a:p>
            <a:pPr marL="50800" indent="0">
              <a:buNone/>
            </a:pPr>
            <a:r>
              <a:rPr lang="pl-PL" dirty="0"/>
              <a:t>NAD83(2001)	34</a:t>
            </a:r>
            <a:r>
              <a:rPr lang="en-US" dirty="0"/>
              <a:t> 0</a:t>
            </a:r>
            <a:r>
              <a:rPr lang="pl-PL" dirty="0"/>
              <a:t>3</a:t>
            </a:r>
            <a:r>
              <a:rPr lang="en-US" dirty="0"/>
              <a:t> </a:t>
            </a:r>
            <a:r>
              <a:rPr lang="pl-PL" dirty="0"/>
              <a:t>27.32185	</a:t>
            </a:r>
            <a:r>
              <a:rPr lang="en-US" dirty="0"/>
              <a:t>0</a:t>
            </a:r>
            <a:r>
              <a:rPr lang="pl-PL" dirty="0"/>
              <a:t>80</a:t>
            </a:r>
            <a:r>
              <a:rPr lang="en-US" dirty="0"/>
              <a:t> </a:t>
            </a:r>
            <a:r>
              <a:rPr lang="pl-PL" dirty="0"/>
              <a:t>34</a:t>
            </a:r>
            <a:r>
              <a:rPr lang="en-US" dirty="0"/>
              <a:t> </a:t>
            </a:r>
            <a:r>
              <a:rPr lang="pl-PL" dirty="0"/>
              <a:t>18.02543	AD(               )	A	</a:t>
            </a:r>
          </a:p>
          <a:p>
            <a:pPr marL="50800" indent="0">
              <a:buNone/>
            </a:pPr>
            <a:r>
              <a:rPr lang="pl-PL" dirty="0"/>
              <a:t>NAD83(1995)	34</a:t>
            </a:r>
            <a:r>
              <a:rPr lang="en-US" dirty="0"/>
              <a:t> 0</a:t>
            </a:r>
            <a:r>
              <a:rPr lang="pl-PL" dirty="0"/>
              <a:t>3</a:t>
            </a:r>
            <a:r>
              <a:rPr lang="en-US" dirty="0"/>
              <a:t> </a:t>
            </a:r>
            <a:r>
              <a:rPr lang="pl-PL" dirty="0"/>
              <a:t>27.32182	</a:t>
            </a:r>
            <a:r>
              <a:rPr lang="en-US" dirty="0"/>
              <a:t>0</a:t>
            </a:r>
            <a:r>
              <a:rPr lang="pl-PL" dirty="0"/>
              <a:t>80</a:t>
            </a:r>
            <a:r>
              <a:rPr lang="en-US" dirty="0"/>
              <a:t> </a:t>
            </a:r>
            <a:r>
              <a:rPr lang="pl-PL" dirty="0"/>
              <a:t>34</a:t>
            </a:r>
            <a:r>
              <a:rPr lang="en-US" dirty="0"/>
              <a:t> </a:t>
            </a:r>
            <a:r>
              <a:rPr lang="pl-PL" dirty="0"/>
              <a:t>18.02546	AD(               )	A	</a:t>
            </a:r>
          </a:p>
          <a:p>
            <a:pPr marL="50800" indent="0">
              <a:buNone/>
            </a:pPr>
            <a:r>
              <a:rPr lang="pl-PL" dirty="0"/>
              <a:t>NAD83(1995)	34</a:t>
            </a:r>
            <a:r>
              <a:rPr lang="en-US" dirty="0"/>
              <a:t> 0</a:t>
            </a:r>
            <a:r>
              <a:rPr lang="pl-PL" dirty="0"/>
              <a:t>3</a:t>
            </a:r>
            <a:r>
              <a:rPr lang="en-US" dirty="0"/>
              <a:t> 2</a:t>
            </a:r>
            <a:r>
              <a:rPr lang="pl-PL" dirty="0"/>
              <a:t>7.32099	</a:t>
            </a:r>
            <a:r>
              <a:rPr lang="en-US" dirty="0"/>
              <a:t>0</a:t>
            </a:r>
            <a:r>
              <a:rPr lang="pl-PL" dirty="0"/>
              <a:t>80</a:t>
            </a:r>
            <a:r>
              <a:rPr lang="en-US" dirty="0"/>
              <a:t> </a:t>
            </a:r>
            <a:r>
              <a:rPr lang="pl-PL" dirty="0"/>
              <a:t>34</a:t>
            </a:r>
            <a:r>
              <a:rPr lang="en-US" dirty="0"/>
              <a:t> </a:t>
            </a:r>
            <a:r>
              <a:rPr lang="pl-PL" dirty="0"/>
              <a:t>18.02441</a:t>
            </a:r>
            <a:r>
              <a:rPr lang="en-US" dirty="0"/>
              <a:t>	</a:t>
            </a:r>
            <a:r>
              <a:rPr lang="pl-PL" dirty="0"/>
              <a:t>AD(               )	A	</a:t>
            </a:r>
          </a:p>
          <a:p>
            <a:pPr marL="50800" indent="0">
              <a:buNone/>
            </a:pPr>
            <a:r>
              <a:rPr lang="pl-PL" dirty="0"/>
              <a:t>NAD83(1986)	34</a:t>
            </a:r>
            <a:r>
              <a:rPr lang="en-US" dirty="0"/>
              <a:t> 0</a:t>
            </a:r>
            <a:r>
              <a:rPr lang="pl-PL" dirty="0"/>
              <a:t>3</a:t>
            </a:r>
            <a:r>
              <a:rPr lang="en-US" dirty="0"/>
              <a:t> </a:t>
            </a:r>
            <a:r>
              <a:rPr lang="pl-PL" dirty="0"/>
              <a:t>27.33418	</a:t>
            </a:r>
            <a:r>
              <a:rPr lang="en-US" dirty="0"/>
              <a:t>0</a:t>
            </a:r>
            <a:r>
              <a:rPr lang="pl-PL" dirty="0"/>
              <a:t>80</a:t>
            </a:r>
            <a:r>
              <a:rPr lang="en-US" dirty="0"/>
              <a:t> </a:t>
            </a:r>
            <a:r>
              <a:rPr lang="pl-PL" dirty="0"/>
              <a:t>34</a:t>
            </a:r>
            <a:r>
              <a:rPr lang="en-US" dirty="0"/>
              <a:t> </a:t>
            </a:r>
            <a:r>
              <a:rPr lang="pl-PL" dirty="0"/>
              <a:t>18.02564	AD(               )	1</a:t>
            </a:r>
            <a:r>
              <a:rPr lang="en-US" dirty="0"/>
              <a:t>	</a:t>
            </a:r>
            <a:endParaRPr lang="pl-PL" dirty="0"/>
          </a:p>
          <a:p>
            <a:pPr marL="50800" indent="0">
              <a:buNone/>
            </a:pPr>
            <a:r>
              <a:rPr lang="pl-PL" dirty="0"/>
              <a:t>NAD27</a:t>
            </a:r>
            <a:r>
              <a:rPr lang="en-US" dirty="0"/>
              <a:t>		</a:t>
            </a:r>
            <a:r>
              <a:rPr lang="pl-PL" dirty="0"/>
              <a:t>34</a:t>
            </a:r>
            <a:r>
              <a:rPr lang="en-US" dirty="0"/>
              <a:t> 0</a:t>
            </a:r>
            <a:r>
              <a:rPr lang="pl-PL" dirty="0"/>
              <a:t>3</a:t>
            </a:r>
            <a:r>
              <a:rPr lang="en-US" dirty="0"/>
              <a:t> </a:t>
            </a:r>
            <a:r>
              <a:rPr lang="pl-PL" dirty="0"/>
              <a:t>26.79</a:t>
            </a:r>
            <a:r>
              <a:rPr lang="en-US" dirty="0"/>
              <a:t>000</a:t>
            </a:r>
            <a:r>
              <a:rPr lang="pl-PL" dirty="0"/>
              <a:t>	</a:t>
            </a:r>
            <a:r>
              <a:rPr lang="en-US" dirty="0"/>
              <a:t>0</a:t>
            </a:r>
            <a:r>
              <a:rPr lang="pl-PL" dirty="0"/>
              <a:t>80</a:t>
            </a:r>
            <a:r>
              <a:rPr lang="en-US" dirty="0"/>
              <a:t> </a:t>
            </a:r>
            <a:r>
              <a:rPr lang="pl-PL" dirty="0"/>
              <a:t>34</a:t>
            </a:r>
            <a:r>
              <a:rPr lang="en-US" dirty="0"/>
              <a:t> </a:t>
            </a:r>
            <a:r>
              <a:rPr lang="pl-PL" dirty="0"/>
              <a:t>18.72500</a:t>
            </a:r>
            <a:r>
              <a:rPr lang="en-US" dirty="0"/>
              <a:t>	</a:t>
            </a:r>
            <a:r>
              <a:rPr lang="pl-PL" dirty="0"/>
              <a:t>AD(               )	1</a:t>
            </a:r>
          </a:p>
        </p:txBody>
      </p:sp>
      <p:sp>
        <p:nvSpPr>
          <p:cNvPr id="8" name="Rectangle 4">
            <a:extLst>
              <a:ext uri="{FF2B5EF4-FFF2-40B4-BE49-F238E27FC236}">
                <a16:creationId xmlns:a16="http://schemas.microsoft.com/office/drawing/2014/main" id="{4D3D412C-3975-14E8-8CC1-CB7DFF2A6D79}"/>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Slide Number Placeholder 8">
            <a:extLst>
              <a:ext uri="{FF2B5EF4-FFF2-40B4-BE49-F238E27FC236}">
                <a16:creationId xmlns:a16="http://schemas.microsoft.com/office/drawing/2014/main" id="{B3CA740E-CBF3-45B5-B79D-D458CCD8853D}"/>
              </a:ext>
            </a:extLst>
          </p:cNvPr>
          <p:cNvSpPr>
            <a:spLocks noGrp="1"/>
          </p:cNvSpPr>
          <p:nvPr>
            <p:ph type="sldNum" sz="quarter" idx="12"/>
          </p:nvPr>
        </p:nvSpPr>
        <p:spPr/>
        <p:txBody>
          <a:bodyPr/>
          <a:lstStyle/>
          <a:p>
            <a:fld id="{D3D538F9-49A3-B84F-B36B-A7030CDE5D5B}" type="slidenum">
              <a:rPr lang="en-US" smtClean="0"/>
              <a:t>52</a:t>
            </a:fld>
            <a:endParaRPr lang="en-US"/>
          </a:p>
        </p:txBody>
      </p:sp>
      <p:sp>
        <p:nvSpPr>
          <p:cNvPr id="4" name="Date Placeholder 3">
            <a:extLst>
              <a:ext uri="{FF2B5EF4-FFF2-40B4-BE49-F238E27FC236}">
                <a16:creationId xmlns:a16="http://schemas.microsoft.com/office/drawing/2014/main" id="{742BF2C2-3315-48FC-AAE6-5F49C70580E4}"/>
              </a:ext>
            </a:extLst>
          </p:cNvPr>
          <p:cNvSpPr>
            <a:spLocks noGrp="1"/>
          </p:cNvSpPr>
          <p:nvPr>
            <p:ph type="dt" sz="half" idx="10"/>
          </p:nvPr>
        </p:nvSpPr>
        <p:spPr/>
        <p:txBody>
          <a:bodyPr/>
          <a:lstStyle/>
          <a:p>
            <a:r>
              <a:rPr lang="en-US"/>
              <a:t>February 28, 2025</a:t>
            </a:r>
            <a:endParaRPr lang="en-US" dirty="0"/>
          </a:p>
        </p:txBody>
      </p:sp>
      <p:sp>
        <p:nvSpPr>
          <p:cNvPr id="5" name="Footer Placeholder 4">
            <a:extLst>
              <a:ext uri="{FF2B5EF4-FFF2-40B4-BE49-F238E27FC236}">
                <a16:creationId xmlns:a16="http://schemas.microsoft.com/office/drawing/2014/main" id="{F1EF11E7-2819-4859-A4F7-19C1EE712AF0}"/>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24884117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596AF-AC07-12F1-C6BC-8949076B57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FD8CE0-48D9-B7A0-4E4A-90F944C8EC6C}"/>
              </a:ext>
            </a:extLst>
          </p:cNvPr>
          <p:cNvSpPr>
            <a:spLocks noGrp="1"/>
          </p:cNvSpPr>
          <p:nvPr>
            <p:ph type="title"/>
          </p:nvPr>
        </p:nvSpPr>
        <p:spPr/>
        <p:txBody>
          <a:bodyPr/>
          <a:lstStyle/>
          <a:p>
            <a:r>
              <a:rPr lang="en-US" dirty="0"/>
              <a:t>HAGOOD RESET, Converted* Coordinates (</a:t>
            </a:r>
            <a:r>
              <a:rPr lang="en-US" dirty="0" err="1"/>
              <a:t>iFt</a:t>
            </a:r>
            <a:r>
              <a:rPr lang="en-US" dirty="0"/>
              <a:t>)</a:t>
            </a:r>
          </a:p>
        </p:txBody>
      </p:sp>
      <p:sp>
        <p:nvSpPr>
          <p:cNvPr id="3" name="Content Placeholder 2">
            <a:extLst>
              <a:ext uri="{FF2B5EF4-FFF2-40B4-BE49-F238E27FC236}">
                <a16:creationId xmlns:a16="http://schemas.microsoft.com/office/drawing/2014/main" id="{D2673BAF-71AF-E8D8-065B-609E2DEE8CED}"/>
              </a:ext>
            </a:extLst>
          </p:cNvPr>
          <p:cNvSpPr>
            <a:spLocks noGrp="1"/>
          </p:cNvSpPr>
          <p:nvPr>
            <p:ph idx="1"/>
          </p:nvPr>
        </p:nvSpPr>
        <p:spPr>
          <a:xfrm>
            <a:off x="320965" y="1371600"/>
            <a:ext cx="11519589" cy="4846320"/>
          </a:xfrm>
        </p:spPr>
        <p:txBody>
          <a:bodyPr>
            <a:normAutofit lnSpcReduction="10000"/>
          </a:bodyPr>
          <a:lstStyle/>
          <a:p>
            <a:pPr marL="50800" indent="0">
              <a:buNone/>
            </a:pPr>
            <a:r>
              <a:rPr lang="en-US" sz="2400" dirty="0"/>
              <a:t>		Latitude		Longitude		Northing	Easting</a:t>
            </a:r>
          </a:p>
          <a:p>
            <a:pPr marL="50800" indent="0">
              <a:buNone/>
            </a:pPr>
            <a:r>
              <a:rPr lang="en-US" sz="2400" dirty="0"/>
              <a:t>NAD83(2011)	</a:t>
            </a:r>
            <a:r>
              <a:rPr lang="en-US" altLang="en-US" sz="2400" dirty="0"/>
              <a:t>34 03 27.32170	080 34 18.02457	</a:t>
            </a:r>
            <a:r>
              <a:rPr lang="en-US" sz="2400" dirty="0"/>
              <a:t> 809,526.694	 2,129,713.782</a:t>
            </a:r>
            <a:endParaRPr lang="en-US" altLang="en-US" sz="2400" dirty="0"/>
          </a:p>
          <a:p>
            <a:pPr marL="50800" indent="0">
              <a:buNone/>
            </a:pPr>
            <a:r>
              <a:rPr lang="pl-PL" sz="2400" dirty="0"/>
              <a:t>NAD83(2007)	34</a:t>
            </a:r>
            <a:r>
              <a:rPr lang="en-US" sz="2400" dirty="0"/>
              <a:t> 0</a:t>
            </a:r>
            <a:r>
              <a:rPr lang="pl-PL" sz="2400" dirty="0"/>
              <a:t>3</a:t>
            </a:r>
            <a:r>
              <a:rPr lang="en-US" sz="2400" dirty="0"/>
              <a:t> </a:t>
            </a:r>
            <a:r>
              <a:rPr lang="pl-PL" sz="2400" dirty="0"/>
              <a:t>27.32168	</a:t>
            </a:r>
            <a:r>
              <a:rPr lang="en-US" sz="2400" dirty="0"/>
              <a:t>0</a:t>
            </a:r>
            <a:r>
              <a:rPr lang="pl-PL" sz="2400" dirty="0"/>
              <a:t>80</a:t>
            </a:r>
            <a:r>
              <a:rPr lang="en-US" sz="2400" dirty="0"/>
              <a:t> </a:t>
            </a:r>
            <a:r>
              <a:rPr lang="pl-PL" sz="2400" dirty="0"/>
              <a:t>34</a:t>
            </a:r>
            <a:r>
              <a:rPr lang="en-US" sz="2400" dirty="0"/>
              <a:t> </a:t>
            </a:r>
            <a:r>
              <a:rPr lang="pl-PL" sz="2400" dirty="0"/>
              <a:t>18.02554	</a:t>
            </a:r>
            <a:r>
              <a:rPr lang="en-US" sz="2400" dirty="0"/>
              <a:t> 809,526.692	 2,129,713.701</a:t>
            </a:r>
            <a:endParaRPr lang="pl-PL" sz="2400" dirty="0"/>
          </a:p>
          <a:p>
            <a:pPr marL="50800" indent="0">
              <a:buNone/>
            </a:pPr>
            <a:r>
              <a:rPr lang="pl-PL" sz="2400" dirty="0"/>
              <a:t>NAD83(2001)	34</a:t>
            </a:r>
            <a:r>
              <a:rPr lang="en-US" sz="2400" dirty="0"/>
              <a:t> 0</a:t>
            </a:r>
            <a:r>
              <a:rPr lang="pl-PL" sz="2400" dirty="0"/>
              <a:t>3</a:t>
            </a:r>
            <a:r>
              <a:rPr lang="en-US" sz="2400" dirty="0"/>
              <a:t> </a:t>
            </a:r>
            <a:r>
              <a:rPr lang="pl-PL" sz="2400" dirty="0"/>
              <a:t>27.32185	</a:t>
            </a:r>
            <a:r>
              <a:rPr lang="en-US" sz="2400" dirty="0"/>
              <a:t>0</a:t>
            </a:r>
            <a:r>
              <a:rPr lang="pl-PL" sz="2400" dirty="0"/>
              <a:t>80</a:t>
            </a:r>
            <a:r>
              <a:rPr lang="en-US" sz="2400" dirty="0"/>
              <a:t> </a:t>
            </a:r>
            <a:r>
              <a:rPr lang="pl-PL" sz="2400" dirty="0"/>
              <a:t>34</a:t>
            </a:r>
            <a:r>
              <a:rPr lang="en-US" sz="2400" dirty="0"/>
              <a:t> </a:t>
            </a:r>
            <a:r>
              <a:rPr lang="pl-PL" sz="2400" dirty="0"/>
              <a:t>18.02543</a:t>
            </a:r>
            <a:r>
              <a:rPr lang="en-US" sz="2400" dirty="0"/>
              <a:t>	 809,526.709	 2,129,713.710</a:t>
            </a:r>
            <a:endParaRPr lang="pl-PL" sz="2400" dirty="0"/>
          </a:p>
          <a:p>
            <a:pPr marL="50800" indent="0">
              <a:buNone/>
            </a:pPr>
            <a:r>
              <a:rPr lang="pl-PL" sz="2400" dirty="0"/>
              <a:t>NAD83(1995)	34</a:t>
            </a:r>
            <a:r>
              <a:rPr lang="en-US" sz="2400" dirty="0"/>
              <a:t> 0</a:t>
            </a:r>
            <a:r>
              <a:rPr lang="pl-PL" sz="2400" dirty="0"/>
              <a:t>3</a:t>
            </a:r>
            <a:r>
              <a:rPr lang="en-US" sz="2400" dirty="0"/>
              <a:t> </a:t>
            </a:r>
            <a:r>
              <a:rPr lang="pl-PL" sz="2400" dirty="0"/>
              <a:t>27.32182	</a:t>
            </a:r>
            <a:r>
              <a:rPr lang="en-US" sz="2400" dirty="0"/>
              <a:t>0</a:t>
            </a:r>
            <a:r>
              <a:rPr lang="pl-PL" sz="2400" dirty="0"/>
              <a:t>80</a:t>
            </a:r>
            <a:r>
              <a:rPr lang="en-US" sz="2400" dirty="0"/>
              <a:t> </a:t>
            </a:r>
            <a:r>
              <a:rPr lang="pl-PL" sz="2400" dirty="0"/>
              <a:t>34</a:t>
            </a:r>
            <a:r>
              <a:rPr lang="en-US" sz="2400" dirty="0"/>
              <a:t> </a:t>
            </a:r>
            <a:r>
              <a:rPr lang="pl-PL" sz="2400" dirty="0"/>
              <a:t>18.02546</a:t>
            </a:r>
            <a:r>
              <a:rPr lang="en-US" sz="2400" dirty="0"/>
              <a:t>	 809,526.706	 2,129,713.707</a:t>
            </a:r>
            <a:endParaRPr lang="pl-PL" sz="2400" dirty="0"/>
          </a:p>
          <a:p>
            <a:pPr marL="50800" indent="0">
              <a:buNone/>
            </a:pPr>
            <a:r>
              <a:rPr lang="pl-PL" sz="2400" dirty="0"/>
              <a:t>NAD83(1995)	34</a:t>
            </a:r>
            <a:r>
              <a:rPr lang="en-US" sz="2400" dirty="0"/>
              <a:t> 0</a:t>
            </a:r>
            <a:r>
              <a:rPr lang="pl-PL" sz="2400" dirty="0"/>
              <a:t>3</a:t>
            </a:r>
            <a:r>
              <a:rPr lang="en-US" sz="2400" dirty="0"/>
              <a:t> 2</a:t>
            </a:r>
            <a:r>
              <a:rPr lang="pl-PL" sz="2400" dirty="0"/>
              <a:t>7.32099	</a:t>
            </a:r>
            <a:r>
              <a:rPr lang="en-US" sz="2400" dirty="0"/>
              <a:t>0</a:t>
            </a:r>
            <a:r>
              <a:rPr lang="pl-PL" sz="2400" dirty="0"/>
              <a:t>80</a:t>
            </a:r>
            <a:r>
              <a:rPr lang="en-US" sz="2400" dirty="0"/>
              <a:t> </a:t>
            </a:r>
            <a:r>
              <a:rPr lang="pl-PL" sz="2400" dirty="0"/>
              <a:t>34</a:t>
            </a:r>
            <a:r>
              <a:rPr lang="en-US" sz="2400" dirty="0"/>
              <a:t> </a:t>
            </a:r>
            <a:r>
              <a:rPr lang="pl-PL" sz="2400" dirty="0"/>
              <a:t>18.02441	</a:t>
            </a:r>
            <a:r>
              <a:rPr lang="en-US" sz="2400" dirty="0"/>
              <a:t> 809,526.622	 2,129,713.796</a:t>
            </a:r>
            <a:endParaRPr lang="pl-PL" sz="2400" dirty="0"/>
          </a:p>
          <a:p>
            <a:pPr marL="50800" indent="0">
              <a:buNone/>
            </a:pPr>
            <a:r>
              <a:rPr lang="pl-PL" sz="2400" dirty="0"/>
              <a:t>NAD83(1986)	34</a:t>
            </a:r>
            <a:r>
              <a:rPr lang="en-US" sz="2400" dirty="0"/>
              <a:t> 0</a:t>
            </a:r>
            <a:r>
              <a:rPr lang="pl-PL" sz="2400" dirty="0"/>
              <a:t>3</a:t>
            </a:r>
            <a:r>
              <a:rPr lang="en-US" sz="2400" dirty="0"/>
              <a:t> </a:t>
            </a:r>
            <a:r>
              <a:rPr lang="pl-PL" sz="2400" dirty="0"/>
              <a:t>27.33418	</a:t>
            </a:r>
            <a:r>
              <a:rPr lang="en-US" sz="2400" dirty="0"/>
              <a:t>0</a:t>
            </a:r>
            <a:r>
              <a:rPr lang="pl-PL" sz="2400" dirty="0"/>
              <a:t>80</a:t>
            </a:r>
            <a:r>
              <a:rPr lang="en-US" sz="2400" dirty="0"/>
              <a:t> </a:t>
            </a:r>
            <a:r>
              <a:rPr lang="pl-PL" sz="2400" dirty="0"/>
              <a:t>34</a:t>
            </a:r>
            <a:r>
              <a:rPr lang="en-US" sz="2400" dirty="0"/>
              <a:t> </a:t>
            </a:r>
            <a:r>
              <a:rPr lang="pl-PL" sz="2400" dirty="0"/>
              <a:t>18.02564	</a:t>
            </a:r>
            <a:r>
              <a:rPr lang="en-US" sz="2400" dirty="0"/>
              <a:t> 809,527.955	 2,129,713.687</a:t>
            </a:r>
            <a:endParaRPr lang="pl-PL" sz="2400" dirty="0"/>
          </a:p>
          <a:p>
            <a:pPr marL="50800" indent="0">
              <a:buNone/>
            </a:pPr>
            <a:r>
              <a:rPr lang="pl-PL" sz="2400" dirty="0"/>
              <a:t>NAD27</a:t>
            </a:r>
            <a:r>
              <a:rPr lang="en-US" sz="2400" dirty="0"/>
              <a:t>	</a:t>
            </a:r>
            <a:r>
              <a:rPr lang="pl-PL" sz="2400" dirty="0"/>
              <a:t>34</a:t>
            </a:r>
            <a:r>
              <a:rPr lang="en-US" sz="2400" dirty="0"/>
              <a:t> 0</a:t>
            </a:r>
            <a:r>
              <a:rPr lang="pl-PL" sz="2400" dirty="0"/>
              <a:t>3</a:t>
            </a:r>
            <a:r>
              <a:rPr lang="en-US" sz="2400" dirty="0"/>
              <a:t> </a:t>
            </a:r>
            <a:r>
              <a:rPr lang="pl-PL" sz="2400" dirty="0"/>
              <a:t>26.79</a:t>
            </a:r>
            <a:r>
              <a:rPr lang="en-US" sz="2400" dirty="0"/>
              <a:t>000</a:t>
            </a:r>
            <a:r>
              <a:rPr lang="pl-PL" sz="2400" dirty="0"/>
              <a:t>	</a:t>
            </a:r>
            <a:r>
              <a:rPr lang="en-US" sz="2400" dirty="0"/>
              <a:t>0</a:t>
            </a:r>
            <a:r>
              <a:rPr lang="pl-PL" sz="2400" dirty="0"/>
              <a:t>80</a:t>
            </a:r>
            <a:r>
              <a:rPr lang="en-US" sz="2400" dirty="0"/>
              <a:t> </a:t>
            </a:r>
            <a:r>
              <a:rPr lang="pl-PL" sz="2400" dirty="0"/>
              <a:t>34</a:t>
            </a:r>
            <a:r>
              <a:rPr lang="en-US" sz="2400" dirty="0"/>
              <a:t> </a:t>
            </a:r>
            <a:r>
              <a:rPr lang="pl-PL" sz="2400" dirty="0"/>
              <a:t>18.72500</a:t>
            </a:r>
            <a:r>
              <a:rPr lang="en-US" sz="2400" dirty="0"/>
              <a:t>	 385080.579 **2,129,676.338**</a:t>
            </a:r>
          </a:p>
          <a:p>
            <a:pPr marL="50800" indent="0">
              <a:buNone/>
            </a:pPr>
            <a:endParaRPr lang="en-US" sz="2000" dirty="0"/>
          </a:p>
          <a:p>
            <a:pPr marL="50800" indent="0">
              <a:buNone/>
            </a:pPr>
            <a:r>
              <a:rPr lang="en-US" sz="2000" dirty="0"/>
              <a:t>*NGS Coordinate Conversion and Transformation Tool (NCAT)</a:t>
            </a:r>
          </a:p>
          <a:p>
            <a:pPr marL="50800" indent="0">
              <a:buNone/>
            </a:pPr>
            <a:r>
              <a:rPr lang="en-US" sz="2000" dirty="0"/>
              <a:t>**SC NAD27 Plane Coordinate System North Zone, U.S. Survey Foot</a:t>
            </a:r>
          </a:p>
        </p:txBody>
      </p:sp>
      <p:sp>
        <p:nvSpPr>
          <p:cNvPr id="8" name="Rectangle 4">
            <a:extLst>
              <a:ext uri="{FF2B5EF4-FFF2-40B4-BE49-F238E27FC236}">
                <a16:creationId xmlns:a16="http://schemas.microsoft.com/office/drawing/2014/main" id="{8DFB837F-1D9B-F49D-35C3-4FD707133FB8}"/>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Slide Number Placeholder 8">
            <a:extLst>
              <a:ext uri="{FF2B5EF4-FFF2-40B4-BE49-F238E27FC236}">
                <a16:creationId xmlns:a16="http://schemas.microsoft.com/office/drawing/2014/main" id="{68B87BA4-3232-48B1-9CBA-F90921B851CA}"/>
              </a:ext>
            </a:extLst>
          </p:cNvPr>
          <p:cNvSpPr>
            <a:spLocks noGrp="1"/>
          </p:cNvSpPr>
          <p:nvPr>
            <p:ph type="sldNum" sz="quarter" idx="12"/>
          </p:nvPr>
        </p:nvSpPr>
        <p:spPr/>
        <p:txBody>
          <a:bodyPr/>
          <a:lstStyle/>
          <a:p>
            <a:fld id="{D3D538F9-49A3-B84F-B36B-A7030CDE5D5B}" type="slidenum">
              <a:rPr lang="en-US" smtClean="0"/>
              <a:t>53</a:t>
            </a:fld>
            <a:endParaRPr lang="en-US"/>
          </a:p>
        </p:txBody>
      </p:sp>
      <p:sp>
        <p:nvSpPr>
          <p:cNvPr id="4" name="Date Placeholder 3">
            <a:extLst>
              <a:ext uri="{FF2B5EF4-FFF2-40B4-BE49-F238E27FC236}">
                <a16:creationId xmlns:a16="http://schemas.microsoft.com/office/drawing/2014/main" id="{26844006-ADBA-41E9-8525-CF78B5AF7ED4}"/>
              </a:ext>
            </a:extLst>
          </p:cNvPr>
          <p:cNvSpPr>
            <a:spLocks noGrp="1"/>
          </p:cNvSpPr>
          <p:nvPr>
            <p:ph type="dt" sz="half" idx="10"/>
          </p:nvPr>
        </p:nvSpPr>
        <p:spPr/>
        <p:txBody>
          <a:bodyPr/>
          <a:lstStyle/>
          <a:p>
            <a:r>
              <a:rPr lang="en-US"/>
              <a:t>February 28, 2025</a:t>
            </a:r>
            <a:endParaRPr lang="en-US" dirty="0"/>
          </a:p>
        </p:txBody>
      </p:sp>
      <p:sp>
        <p:nvSpPr>
          <p:cNvPr id="5" name="Footer Placeholder 4">
            <a:extLst>
              <a:ext uri="{FF2B5EF4-FFF2-40B4-BE49-F238E27FC236}">
                <a16:creationId xmlns:a16="http://schemas.microsoft.com/office/drawing/2014/main" id="{5D1DC5E4-EB3C-43C3-88C9-65B8DFBE287D}"/>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19241675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4D3E6-DD87-6899-1BB8-D559428EB0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4F3364-DA9F-91E2-9A6A-407F7C84679D}"/>
              </a:ext>
            </a:extLst>
          </p:cNvPr>
          <p:cNvSpPr>
            <a:spLocks noGrp="1"/>
          </p:cNvSpPr>
          <p:nvPr>
            <p:ph type="title"/>
          </p:nvPr>
        </p:nvSpPr>
        <p:spPr/>
        <p:txBody>
          <a:bodyPr/>
          <a:lstStyle/>
          <a:p>
            <a:r>
              <a:rPr lang="en-US" dirty="0"/>
              <a:t>HAGOOD RESET, </a:t>
            </a:r>
            <a:r>
              <a:rPr lang="en-US" i="1" dirty="0"/>
              <a:t>Apparent</a:t>
            </a:r>
            <a:r>
              <a:rPr lang="en-US" dirty="0"/>
              <a:t> Shifts in Position</a:t>
            </a:r>
          </a:p>
        </p:txBody>
      </p:sp>
      <p:sp>
        <p:nvSpPr>
          <p:cNvPr id="3" name="Content Placeholder 2">
            <a:extLst>
              <a:ext uri="{FF2B5EF4-FFF2-40B4-BE49-F238E27FC236}">
                <a16:creationId xmlns:a16="http://schemas.microsoft.com/office/drawing/2014/main" id="{D7850745-43FD-9994-011C-58E7D09B29FC}"/>
              </a:ext>
            </a:extLst>
          </p:cNvPr>
          <p:cNvSpPr>
            <a:spLocks noGrp="1"/>
          </p:cNvSpPr>
          <p:nvPr>
            <p:ph idx="1"/>
          </p:nvPr>
        </p:nvSpPr>
        <p:spPr>
          <a:xfrm>
            <a:off x="189586" y="1371600"/>
            <a:ext cx="6955932" cy="4846320"/>
          </a:xfrm>
        </p:spPr>
        <p:txBody>
          <a:bodyPr>
            <a:normAutofit/>
          </a:bodyPr>
          <a:lstStyle/>
          <a:p>
            <a:pPr marL="50800" indent="0">
              <a:buNone/>
            </a:pPr>
            <a:r>
              <a:rPr lang="pl-PL" dirty="0">
                <a:solidFill>
                  <a:srgbClr val="FF0000"/>
                </a:solidFill>
              </a:rPr>
              <a:t>NAD27</a:t>
            </a:r>
            <a:r>
              <a:rPr lang="en-US" dirty="0">
                <a:solidFill>
                  <a:srgbClr val="FF0000"/>
                </a:solidFill>
              </a:rPr>
              <a:t>		385,079.809	2,129,676.338</a:t>
            </a:r>
          </a:p>
          <a:p>
            <a:pPr marL="50800" indent="0">
              <a:buNone/>
            </a:pPr>
            <a:r>
              <a:rPr lang="pl-PL" dirty="0"/>
              <a:t>NAD83(1986)	</a:t>
            </a:r>
            <a:r>
              <a:rPr lang="en-US" dirty="0"/>
              <a:t>809,527.955	 2,129,713.687</a:t>
            </a:r>
            <a:endParaRPr lang="pl-PL" dirty="0">
              <a:solidFill>
                <a:srgbClr val="FF0000"/>
              </a:solidFill>
            </a:endParaRPr>
          </a:p>
          <a:p>
            <a:pPr marL="50800" indent="0">
              <a:buNone/>
            </a:pPr>
            <a:r>
              <a:rPr lang="pl-PL" dirty="0"/>
              <a:t>NAD83(1995)	</a:t>
            </a:r>
            <a:r>
              <a:rPr lang="en-US" dirty="0"/>
              <a:t>809,526.622	 2,129,713.796</a:t>
            </a:r>
          </a:p>
          <a:p>
            <a:pPr marL="50800" indent="0">
              <a:buNone/>
            </a:pPr>
            <a:r>
              <a:rPr lang="pl-PL" dirty="0"/>
              <a:t>NAD83(1995)	</a:t>
            </a:r>
            <a:r>
              <a:rPr lang="en-US" dirty="0"/>
              <a:t>809,526.706	 2,129,713.707</a:t>
            </a:r>
          </a:p>
          <a:p>
            <a:pPr marL="50800" indent="0">
              <a:buNone/>
            </a:pPr>
            <a:r>
              <a:rPr lang="pl-PL" dirty="0"/>
              <a:t>NAD83(2001) </a:t>
            </a:r>
            <a:r>
              <a:rPr lang="en-US" dirty="0"/>
              <a:t>	809,526.709	 2,129,713.710</a:t>
            </a:r>
          </a:p>
          <a:p>
            <a:pPr marL="50800" indent="0">
              <a:buNone/>
            </a:pPr>
            <a:r>
              <a:rPr lang="pl-PL" dirty="0"/>
              <a:t>NAD83(2007)	</a:t>
            </a:r>
            <a:r>
              <a:rPr lang="en-US" dirty="0"/>
              <a:t>809,526.692	 2,129,713.701</a:t>
            </a:r>
          </a:p>
          <a:p>
            <a:pPr marL="50800" indent="0">
              <a:buNone/>
            </a:pPr>
            <a:r>
              <a:rPr lang="en-US" dirty="0"/>
              <a:t>NAD83(2011)	809,526.694	 2,129,713.782</a:t>
            </a:r>
          </a:p>
          <a:p>
            <a:pPr marL="50800" indent="0">
              <a:buNone/>
            </a:pPr>
            <a:endParaRPr lang="en-US" sz="2000" dirty="0"/>
          </a:p>
        </p:txBody>
      </p:sp>
      <p:sp>
        <p:nvSpPr>
          <p:cNvPr id="8" name="Rectangle 4">
            <a:extLst>
              <a:ext uri="{FF2B5EF4-FFF2-40B4-BE49-F238E27FC236}">
                <a16:creationId xmlns:a16="http://schemas.microsoft.com/office/drawing/2014/main" id="{A9A51048-C90D-692F-E6C9-45871DC649A7}"/>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Content Placeholder 2">
            <a:extLst>
              <a:ext uri="{FF2B5EF4-FFF2-40B4-BE49-F238E27FC236}">
                <a16:creationId xmlns:a16="http://schemas.microsoft.com/office/drawing/2014/main" id="{3CBDA357-E43F-70B4-DBB8-EF78BAFD44B3}"/>
              </a:ext>
            </a:extLst>
          </p:cNvPr>
          <p:cNvSpPr txBox="1">
            <a:spLocks/>
          </p:cNvSpPr>
          <p:nvPr/>
        </p:nvSpPr>
        <p:spPr>
          <a:xfrm>
            <a:off x="7426610" y="1405688"/>
            <a:ext cx="1962488" cy="48463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Font typeface="Arial"/>
              <a:buNone/>
            </a:pPr>
            <a:endParaRPr lang="en-US" dirty="0">
              <a:solidFill>
                <a:srgbClr val="000000"/>
              </a:solidFill>
              <a:latin typeface="Calibri" panose="020F0502020204030204" pitchFamily="34" charset="0"/>
            </a:endParaRPr>
          </a:p>
          <a:p>
            <a:pPr marL="50800" indent="0">
              <a:buFont typeface="Arial"/>
              <a:buNone/>
            </a:pPr>
            <a:r>
              <a:rPr lang="en-US" dirty="0">
                <a:solidFill>
                  <a:srgbClr val="000000"/>
                </a:solidFill>
                <a:latin typeface="Calibri" panose="020F0502020204030204" pitchFamily="34" charset="0"/>
              </a:rPr>
              <a:t>425,843.09’</a:t>
            </a:r>
            <a:endParaRPr lang="pl-PL" dirty="0">
              <a:solidFill>
                <a:srgbClr val="FF0000"/>
              </a:solidFill>
            </a:endParaRPr>
          </a:p>
          <a:p>
            <a:pPr marL="50800" indent="0">
              <a:buFont typeface="Arial"/>
              <a:buNone/>
            </a:pPr>
            <a:r>
              <a:rPr lang="en-US" dirty="0"/>
              <a:t>1.34’</a:t>
            </a:r>
            <a:endParaRPr lang="pl-PL" dirty="0"/>
          </a:p>
          <a:p>
            <a:pPr marL="50800" indent="0">
              <a:buFont typeface="Arial"/>
              <a:buNone/>
            </a:pPr>
            <a:r>
              <a:rPr lang="en-US" dirty="0"/>
              <a:t>0.12’</a:t>
            </a:r>
            <a:endParaRPr lang="pl-PL" dirty="0"/>
          </a:p>
          <a:p>
            <a:pPr marL="50800" indent="0">
              <a:buFont typeface="Arial"/>
              <a:buNone/>
            </a:pPr>
            <a:r>
              <a:rPr lang="en-US" dirty="0"/>
              <a:t>0.00’</a:t>
            </a:r>
            <a:endParaRPr lang="pl-PL" dirty="0"/>
          </a:p>
          <a:p>
            <a:pPr marL="50800" indent="0">
              <a:buFont typeface="Arial"/>
              <a:buNone/>
            </a:pPr>
            <a:r>
              <a:rPr lang="en-US" dirty="0"/>
              <a:t>0.02’</a:t>
            </a:r>
            <a:endParaRPr lang="pl-PL" dirty="0"/>
          </a:p>
          <a:p>
            <a:pPr marL="50800" indent="0">
              <a:buFont typeface="Arial"/>
              <a:buNone/>
            </a:pPr>
            <a:r>
              <a:rPr lang="en-US" dirty="0"/>
              <a:t>0.08’</a:t>
            </a:r>
            <a:endParaRPr lang="en-US" altLang="en-US" dirty="0"/>
          </a:p>
          <a:p>
            <a:pPr marL="50800" indent="0">
              <a:buFont typeface="Arial"/>
              <a:buNone/>
            </a:pPr>
            <a:endParaRPr lang="en-US" sz="2000" dirty="0"/>
          </a:p>
        </p:txBody>
      </p:sp>
      <p:sp>
        <p:nvSpPr>
          <p:cNvPr id="7" name="TextBox 6">
            <a:extLst>
              <a:ext uri="{FF2B5EF4-FFF2-40B4-BE49-F238E27FC236}">
                <a16:creationId xmlns:a16="http://schemas.microsoft.com/office/drawing/2014/main" id="{9F840358-C16C-3710-9558-7CC9D1D14322}"/>
              </a:ext>
            </a:extLst>
          </p:cNvPr>
          <p:cNvSpPr txBox="1"/>
          <p:nvPr/>
        </p:nvSpPr>
        <p:spPr>
          <a:xfrm>
            <a:off x="9389098" y="1980580"/>
            <a:ext cx="2375555" cy="461665"/>
          </a:xfrm>
          <a:prstGeom prst="rect">
            <a:avLst/>
          </a:prstGeom>
          <a:noFill/>
        </p:spPr>
        <p:txBody>
          <a:bodyPr wrap="square">
            <a:spAutoFit/>
          </a:bodyPr>
          <a:lstStyle/>
          <a:p>
            <a:r>
              <a:rPr lang="en-US" sz="2400" dirty="0">
                <a:solidFill>
                  <a:srgbClr val="FF0000"/>
                </a:solidFill>
              </a:rPr>
              <a:t>different datums</a:t>
            </a:r>
            <a:endParaRPr lang="en-US" sz="2400" dirty="0"/>
          </a:p>
        </p:txBody>
      </p:sp>
      <p:sp>
        <p:nvSpPr>
          <p:cNvPr id="9" name="Rectangle 8">
            <a:extLst>
              <a:ext uri="{FF2B5EF4-FFF2-40B4-BE49-F238E27FC236}">
                <a16:creationId xmlns:a16="http://schemas.microsoft.com/office/drawing/2014/main" id="{163207EA-56DA-0B0A-82DD-99B8548E4050}"/>
              </a:ext>
            </a:extLst>
          </p:cNvPr>
          <p:cNvSpPr/>
          <p:nvPr/>
        </p:nvSpPr>
        <p:spPr>
          <a:xfrm>
            <a:off x="311085" y="1470581"/>
            <a:ext cx="1065228" cy="9716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E6294174-DD52-4287-911A-FF3F82E14D9E}"/>
              </a:ext>
            </a:extLst>
          </p:cNvPr>
          <p:cNvSpPr>
            <a:spLocks noGrp="1"/>
          </p:cNvSpPr>
          <p:nvPr>
            <p:ph type="sldNum" sz="quarter" idx="12"/>
          </p:nvPr>
        </p:nvSpPr>
        <p:spPr/>
        <p:txBody>
          <a:bodyPr/>
          <a:lstStyle/>
          <a:p>
            <a:fld id="{D3D538F9-49A3-B84F-B36B-A7030CDE5D5B}" type="slidenum">
              <a:rPr lang="en-US" smtClean="0"/>
              <a:t>54</a:t>
            </a:fld>
            <a:endParaRPr lang="en-US"/>
          </a:p>
        </p:txBody>
      </p:sp>
      <p:sp>
        <p:nvSpPr>
          <p:cNvPr id="4" name="Date Placeholder 3">
            <a:extLst>
              <a:ext uri="{FF2B5EF4-FFF2-40B4-BE49-F238E27FC236}">
                <a16:creationId xmlns:a16="http://schemas.microsoft.com/office/drawing/2014/main" id="{0BB8EF6D-B126-46C1-B8E4-F7DA973583CE}"/>
              </a:ext>
            </a:extLst>
          </p:cNvPr>
          <p:cNvSpPr>
            <a:spLocks noGrp="1"/>
          </p:cNvSpPr>
          <p:nvPr>
            <p:ph type="dt" sz="half" idx="10"/>
          </p:nvPr>
        </p:nvSpPr>
        <p:spPr/>
        <p:txBody>
          <a:bodyPr/>
          <a:lstStyle/>
          <a:p>
            <a:r>
              <a:rPr lang="en-US"/>
              <a:t>February 28, 2025</a:t>
            </a:r>
            <a:endParaRPr lang="en-US" dirty="0"/>
          </a:p>
        </p:txBody>
      </p:sp>
      <p:sp>
        <p:nvSpPr>
          <p:cNvPr id="6" name="Footer Placeholder 5">
            <a:extLst>
              <a:ext uri="{FF2B5EF4-FFF2-40B4-BE49-F238E27FC236}">
                <a16:creationId xmlns:a16="http://schemas.microsoft.com/office/drawing/2014/main" id="{A4FA6256-9EAA-4A35-A49F-2C2E2CA82455}"/>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16293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1846D-B1CA-1844-AC27-E2CC968D9F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CD6131-0B52-3746-02DB-93B59FD5F0A3}"/>
              </a:ext>
            </a:extLst>
          </p:cNvPr>
          <p:cNvSpPr>
            <a:spLocks noGrp="1"/>
          </p:cNvSpPr>
          <p:nvPr>
            <p:ph type="title"/>
          </p:nvPr>
        </p:nvSpPr>
        <p:spPr/>
        <p:txBody>
          <a:bodyPr/>
          <a:lstStyle/>
          <a:p>
            <a:r>
              <a:rPr lang="en-US" dirty="0"/>
              <a:t>HAGOOD RESET, Compare to NAD83(2011)</a:t>
            </a:r>
          </a:p>
        </p:txBody>
      </p:sp>
      <p:sp>
        <p:nvSpPr>
          <p:cNvPr id="3" name="Content Placeholder 2">
            <a:extLst>
              <a:ext uri="{FF2B5EF4-FFF2-40B4-BE49-F238E27FC236}">
                <a16:creationId xmlns:a16="http://schemas.microsoft.com/office/drawing/2014/main" id="{0FA551E9-D94B-06C4-593F-667B023C094A}"/>
              </a:ext>
            </a:extLst>
          </p:cNvPr>
          <p:cNvSpPr>
            <a:spLocks noGrp="1"/>
          </p:cNvSpPr>
          <p:nvPr>
            <p:ph idx="1"/>
          </p:nvPr>
        </p:nvSpPr>
        <p:spPr>
          <a:xfrm>
            <a:off x="933318" y="1434662"/>
            <a:ext cx="10433620" cy="4846320"/>
          </a:xfrm>
        </p:spPr>
        <p:txBody>
          <a:bodyPr>
            <a:normAutofit fontScale="92500" lnSpcReduction="10000"/>
          </a:bodyPr>
          <a:lstStyle/>
          <a:p>
            <a:pPr marL="50800" indent="0">
              <a:buNone/>
            </a:pPr>
            <a:r>
              <a:rPr lang="en-US" sz="3200" dirty="0"/>
              <a:t>			Northing		Easting</a:t>
            </a:r>
          </a:p>
          <a:p>
            <a:pPr marL="50800" indent="0">
              <a:buNone/>
            </a:pPr>
            <a:r>
              <a:rPr lang="en-US" sz="3200" b="1" u="sng" dirty="0"/>
              <a:t>NAD83(2011)	 809,526.694	 2,129,713.782</a:t>
            </a:r>
          </a:p>
          <a:p>
            <a:pPr marL="50800" indent="0">
              <a:buNone/>
            </a:pPr>
            <a:endParaRPr lang="en-US" altLang="en-US" sz="3200" dirty="0"/>
          </a:p>
          <a:p>
            <a:pPr marL="50800" indent="0">
              <a:buNone/>
            </a:pPr>
            <a:r>
              <a:rPr lang="en-US" sz="3200" dirty="0"/>
              <a:t>(</a:t>
            </a:r>
            <a:r>
              <a:rPr lang="pl-PL" sz="3200" dirty="0"/>
              <a:t>NAD27</a:t>
            </a:r>
            <a:r>
              <a:rPr lang="en-US" sz="3200" dirty="0"/>
              <a:t>		385,079.809	 2,129,676.338	</a:t>
            </a:r>
            <a:r>
              <a:rPr lang="en-US" sz="3200" b="0" i="0" u="none" strike="noStrike" dirty="0">
                <a:solidFill>
                  <a:srgbClr val="000000"/>
                </a:solidFill>
                <a:effectLst/>
                <a:latin typeface="Calibri" panose="020F0502020204030204" pitchFamily="34" charset="0"/>
              </a:rPr>
              <a:t>424,446.89</a:t>
            </a:r>
            <a:r>
              <a:rPr lang="en-US" sz="3200" dirty="0"/>
              <a:t>’)</a:t>
            </a:r>
          </a:p>
          <a:p>
            <a:pPr marL="50800" indent="0">
              <a:buNone/>
            </a:pPr>
            <a:r>
              <a:rPr lang="pl-PL" sz="3200" dirty="0"/>
              <a:t>NAD83(1986)	</a:t>
            </a:r>
            <a:r>
              <a:rPr lang="en-US" sz="3200" dirty="0"/>
              <a:t>809,527.955	 2,129,713.687	1.26’</a:t>
            </a:r>
            <a:endParaRPr lang="pl-PL" sz="3200" dirty="0"/>
          </a:p>
          <a:p>
            <a:pPr marL="50800" indent="0">
              <a:buNone/>
            </a:pPr>
            <a:r>
              <a:rPr lang="pl-PL" sz="3200" dirty="0"/>
              <a:t>NAD83(1995)	</a:t>
            </a:r>
            <a:r>
              <a:rPr lang="en-US" sz="3200" dirty="0"/>
              <a:t>809,526.622	 2,129,713.796 	0.07’</a:t>
            </a:r>
            <a:endParaRPr lang="pl-PL" sz="3200" dirty="0"/>
          </a:p>
          <a:p>
            <a:pPr marL="50800" indent="0">
              <a:buNone/>
            </a:pPr>
            <a:r>
              <a:rPr lang="pl-PL" sz="3200" dirty="0"/>
              <a:t>NAD83(1995)	</a:t>
            </a:r>
            <a:r>
              <a:rPr lang="en-US" sz="3200" dirty="0"/>
              <a:t>809,526.706	 2,129,713.707	0.08’</a:t>
            </a:r>
            <a:endParaRPr lang="pl-PL" sz="3200" dirty="0"/>
          </a:p>
          <a:p>
            <a:pPr marL="50800" indent="0">
              <a:buNone/>
            </a:pPr>
            <a:r>
              <a:rPr lang="pl-PL" sz="3200" dirty="0"/>
              <a:t>NAD83(2001)	</a:t>
            </a:r>
            <a:r>
              <a:rPr lang="en-US" sz="3200" dirty="0"/>
              <a:t>809,526.709	 2,129,713.710	0.07’</a:t>
            </a:r>
            <a:endParaRPr lang="pl-PL" sz="3200" dirty="0"/>
          </a:p>
          <a:p>
            <a:pPr marL="50800" indent="0">
              <a:buNone/>
            </a:pPr>
            <a:r>
              <a:rPr lang="pl-PL" sz="3200" dirty="0"/>
              <a:t>NAD83(2007)	</a:t>
            </a:r>
            <a:r>
              <a:rPr lang="en-US" sz="3200" dirty="0"/>
              <a:t>809,526.692	 2,129,713.701	0.08’</a:t>
            </a:r>
            <a:endParaRPr lang="pl-PL" sz="3200" dirty="0"/>
          </a:p>
        </p:txBody>
      </p:sp>
      <p:sp>
        <p:nvSpPr>
          <p:cNvPr id="8" name="Rectangle 4">
            <a:extLst>
              <a:ext uri="{FF2B5EF4-FFF2-40B4-BE49-F238E27FC236}">
                <a16:creationId xmlns:a16="http://schemas.microsoft.com/office/drawing/2014/main" id="{4EE0A3BF-F96D-BFD0-3C20-1C343A48E46D}"/>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Slide Number Placeholder 8">
            <a:extLst>
              <a:ext uri="{FF2B5EF4-FFF2-40B4-BE49-F238E27FC236}">
                <a16:creationId xmlns:a16="http://schemas.microsoft.com/office/drawing/2014/main" id="{D2104EA9-3560-4734-8107-5F606C818493}"/>
              </a:ext>
            </a:extLst>
          </p:cNvPr>
          <p:cNvSpPr>
            <a:spLocks noGrp="1"/>
          </p:cNvSpPr>
          <p:nvPr>
            <p:ph type="sldNum" sz="quarter" idx="12"/>
          </p:nvPr>
        </p:nvSpPr>
        <p:spPr/>
        <p:txBody>
          <a:bodyPr/>
          <a:lstStyle/>
          <a:p>
            <a:fld id="{D3D538F9-49A3-B84F-B36B-A7030CDE5D5B}" type="slidenum">
              <a:rPr lang="en-US" smtClean="0"/>
              <a:t>55</a:t>
            </a:fld>
            <a:endParaRPr lang="en-US"/>
          </a:p>
        </p:txBody>
      </p:sp>
      <p:sp>
        <p:nvSpPr>
          <p:cNvPr id="4" name="Date Placeholder 3">
            <a:extLst>
              <a:ext uri="{FF2B5EF4-FFF2-40B4-BE49-F238E27FC236}">
                <a16:creationId xmlns:a16="http://schemas.microsoft.com/office/drawing/2014/main" id="{9FABB385-5A29-47B3-B365-BB870E7C028B}"/>
              </a:ext>
            </a:extLst>
          </p:cNvPr>
          <p:cNvSpPr>
            <a:spLocks noGrp="1"/>
          </p:cNvSpPr>
          <p:nvPr>
            <p:ph type="dt" sz="half" idx="10"/>
          </p:nvPr>
        </p:nvSpPr>
        <p:spPr/>
        <p:txBody>
          <a:bodyPr/>
          <a:lstStyle/>
          <a:p>
            <a:r>
              <a:rPr lang="en-US"/>
              <a:t>February 28, 2025</a:t>
            </a:r>
            <a:endParaRPr lang="en-US" dirty="0"/>
          </a:p>
        </p:txBody>
      </p:sp>
      <p:sp>
        <p:nvSpPr>
          <p:cNvPr id="5" name="Footer Placeholder 4">
            <a:extLst>
              <a:ext uri="{FF2B5EF4-FFF2-40B4-BE49-F238E27FC236}">
                <a16:creationId xmlns:a16="http://schemas.microsoft.com/office/drawing/2014/main" id="{8854545F-AEF9-4659-AE7C-47321CB44F95}"/>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30819946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22122-6FE0-8E4C-BB65-C03A87AD14F4}"/>
              </a:ext>
            </a:extLst>
          </p:cNvPr>
          <p:cNvSpPr>
            <a:spLocks noGrp="1"/>
          </p:cNvSpPr>
          <p:nvPr>
            <p:ph type="title"/>
          </p:nvPr>
        </p:nvSpPr>
        <p:spPr>
          <a:xfrm>
            <a:off x="457200" y="457200"/>
            <a:ext cx="11734800" cy="914400"/>
          </a:xfrm>
        </p:spPr>
        <p:txBody>
          <a:bodyPr>
            <a:normAutofit fontScale="90000"/>
          </a:bodyPr>
          <a:lstStyle/>
          <a:p>
            <a:r>
              <a:rPr lang="en-US" b="1" dirty="0">
                <a:latin typeface="+mn-lt"/>
              </a:rPr>
              <a:t>State Plane Coordinate System of 2022 (SPCS2022)</a:t>
            </a:r>
          </a:p>
        </p:txBody>
      </p:sp>
      <p:sp>
        <p:nvSpPr>
          <p:cNvPr id="5" name="Content Placeholder 4">
            <a:extLst>
              <a:ext uri="{FF2B5EF4-FFF2-40B4-BE49-F238E27FC236}">
                <a16:creationId xmlns:a16="http://schemas.microsoft.com/office/drawing/2014/main" id="{A710298C-31DE-5371-171D-941A885CC14E}"/>
              </a:ext>
            </a:extLst>
          </p:cNvPr>
          <p:cNvSpPr>
            <a:spLocks noGrp="1"/>
          </p:cNvSpPr>
          <p:nvPr>
            <p:ph idx="1"/>
          </p:nvPr>
        </p:nvSpPr>
        <p:spPr>
          <a:xfrm>
            <a:off x="457200" y="1217139"/>
            <a:ext cx="11247120" cy="5630068"/>
          </a:xfrm>
        </p:spPr>
        <p:txBody>
          <a:bodyPr>
            <a:normAutofit/>
          </a:bodyPr>
          <a:lstStyle/>
          <a:p>
            <a:pPr>
              <a:lnSpc>
                <a:spcPct val="100000"/>
              </a:lnSpc>
              <a:spcBef>
                <a:spcPts val="0"/>
              </a:spcBef>
              <a:spcAft>
                <a:spcPts val="600"/>
              </a:spcAft>
            </a:pPr>
            <a:r>
              <a:rPr lang="en-US" b="1" dirty="0"/>
              <a:t>Part of modernizing the </a:t>
            </a:r>
            <a:r>
              <a:rPr lang="en-US" b="1" i="1" dirty="0"/>
              <a:t>National Spatial Reference System (NSRS) </a:t>
            </a:r>
            <a:endParaRPr lang="en-US" b="1" dirty="0"/>
          </a:p>
          <a:p>
            <a:pPr>
              <a:lnSpc>
                <a:spcPct val="100000"/>
              </a:lnSpc>
              <a:spcBef>
                <a:spcPts val="0"/>
              </a:spcBef>
              <a:spcAft>
                <a:spcPts val="600"/>
              </a:spcAft>
            </a:pPr>
            <a:r>
              <a:rPr lang="en-US" b="1" dirty="0"/>
              <a:t>Third generation of State Plane</a:t>
            </a:r>
          </a:p>
          <a:p>
            <a:pPr lvl="1">
              <a:lnSpc>
                <a:spcPct val="100000"/>
              </a:lnSpc>
              <a:spcBef>
                <a:spcPts val="0"/>
              </a:spcBef>
              <a:spcAft>
                <a:spcPts val="600"/>
              </a:spcAft>
            </a:pPr>
            <a:r>
              <a:rPr lang="en-US" dirty="0"/>
              <a:t>First in 1930s (SPCS 27), second in 1980s (SPCS 83)</a:t>
            </a:r>
          </a:p>
          <a:p>
            <a:pPr lvl="1">
              <a:lnSpc>
                <a:spcPct val="100000"/>
              </a:lnSpc>
              <a:spcBef>
                <a:spcPts val="0"/>
              </a:spcBef>
              <a:spcAft>
                <a:spcPts val="600"/>
              </a:spcAft>
            </a:pPr>
            <a:r>
              <a:rPr lang="en-US" dirty="0"/>
              <a:t>Same 3 </a:t>
            </a:r>
            <a:r>
              <a:rPr lang="en-US" b="1" i="1" dirty="0"/>
              <a:t>conformal </a:t>
            </a:r>
            <a:r>
              <a:rPr lang="en-US" dirty="0"/>
              <a:t>map projection types</a:t>
            </a:r>
          </a:p>
          <a:p>
            <a:pPr lvl="1">
              <a:lnSpc>
                <a:spcPct val="100000"/>
              </a:lnSpc>
              <a:spcBef>
                <a:spcPts val="0"/>
              </a:spcBef>
              <a:spcAft>
                <a:spcPts val="600"/>
              </a:spcAft>
            </a:pPr>
            <a:r>
              <a:rPr lang="en-US" dirty="0"/>
              <a:t>Same ellipsoid as SPCS 83 (GRS80)</a:t>
            </a:r>
          </a:p>
          <a:p>
            <a:pPr>
              <a:lnSpc>
                <a:spcPct val="100000"/>
              </a:lnSpc>
              <a:spcBef>
                <a:spcPts val="0"/>
              </a:spcBef>
              <a:spcAft>
                <a:spcPts val="600"/>
              </a:spcAft>
            </a:pPr>
            <a:r>
              <a:rPr lang="en-US" b="1" dirty="0"/>
              <a:t>Same as existing State Plane, </a:t>
            </a:r>
            <a:r>
              <a:rPr lang="en-US" b="1" i="1" dirty="0"/>
              <a:t>but different…</a:t>
            </a:r>
          </a:p>
          <a:p>
            <a:pPr lvl="1">
              <a:lnSpc>
                <a:spcPct val="100000"/>
              </a:lnSpc>
              <a:spcBef>
                <a:spcPts val="0"/>
              </a:spcBef>
              <a:spcAft>
                <a:spcPts val="600"/>
              </a:spcAft>
            </a:pPr>
            <a:r>
              <a:rPr lang="en-US" dirty="0"/>
              <a:t>Based on new terrestrial reference frames instead of NAD 83</a:t>
            </a:r>
          </a:p>
          <a:p>
            <a:pPr lvl="1">
              <a:lnSpc>
                <a:spcPct val="100000"/>
              </a:lnSpc>
              <a:spcBef>
                <a:spcPts val="0"/>
              </a:spcBef>
              <a:spcAft>
                <a:spcPts val="600"/>
              </a:spcAft>
            </a:pPr>
            <a:r>
              <a:rPr lang="en-US" dirty="0"/>
              <a:t>More zones, most designed by state stakeholders</a:t>
            </a:r>
          </a:p>
          <a:p>
            <a:pPr lvl="1">
              <a:lnSpc>
                <a:spcPct val="100000"/>
              </a:lnSpc>
              <a:spcBef>
                <a:spcPts val="0"/>
              </a:spcBef>
              <a:spcAft>
                <a:spcPts val="600"/>
              </a:spcAft>
            </a:pPr>
            <a:r>
              <a:rPr lang="en-US" dirty="0"/>
              <a:t>Designed to reduce linear distortion at topographic surface </a:t>
            </a:r>
            <a:br>
              <a:rPr lang="en-US" dirty="0"/>
            </a:br>
            <a:r>
              <a:rPr lang="en-US" dirty="0"/>
              <a:t>(i.e., reduce difference between “grid” and “ground” distances)</a:t>
            </a:r>
          </a:p>
          <a:p>
            <a:pPr>
              <a:lnSpc>
                <a:spcPct val="100000"/>
              </a:lnSpc>
              <a:spcBef>
                <a:spcPts val="0"/>
              </a:spcBef>
              <a:spcAft>
                <a:spcPts val="600"/>
              </a:spcAft>
            </a:pPr>
            <a:r>
              <a:rPr lang="en-US" b="1" i="1" dirty="0">
                <a:solidFill>
                  <a:srgbClr val="C00000"/>
                </a:solidFill>
              </a:rPr>
              <a:t>Design of all SPCS2022 zones (nearly) done!</a:t>
            </a:r>
          </a:p>
        </p:txBody>
      </p:sp>
      <p:grpSp>
        <p:nvGrpSpPr>
          <p:cNvPr id="3" name="Group 2">
            <a:extLst>
              <a:ext uri="{FF2B5EF4-FFF2-40B4-BE49-F238E27FC236}">
                <a16:creationId xmlns:a16="http://schemas.microsoft.com/office/drawing/2014/main" id="{8E231002-14DB-9EAB-B52D-985EC9856993}"/>
              </a:ext>
            </a:extLst>
          </p:cNvPr>
          <p:cNvGrpSpPr>
            <a:grpSpLocks noChangeAspect="1"/>
          </p:cNvGrpSpPr>
          <p:nvPr/>
        </p:nvGrpSpPr>
        <p:grpSpPr>
          <a:xfrm>
            <a:off x="10377056" y="1643912"/>
            <a:ext cx="1536685" cy="1737360"/>
            <a:chOff x="7325342" y="2752292"/>
            <a:chExt cx="2970729" cy="3358676"/>
          </a:xfrm>
        </p:grpSpPr>
        <p:sp>
          <p:nvSpPr>
            <p:cNvPr id="4" name="Oval 3">
              <a:extLst>
                <a:ext uri="{FF2B5EF4-FFF2-40B4-BE49-F238E27FC236}">
                  <a16:creationId xmlns:a16="http://schemas.microsoft.com/office/drawing/2014/main" id="{C6CBB8B3-ADA6-13B5-BED4-484383559033}"/>
                </a:ext>
              </a:extLst>
            </p:cNvPr>
            <p:cNvSpPr>
              <a:spLocks noChangeAspect="1"/>
            </p:cNvSpPr>
            <p:nvPr/>
          </p:nvSpPr>
          <p:spPr bwMode="auto">
            <a:xfrm>
              <a:off x="7646407" y="3824968"/>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Arial"/>
                <a:sym typeface="Arial"/>
              </a:endParaRPr>
            </a:p>
          </p:txBody>
        </p:sp>
        <p:pic>
          <p:nvPicPr>
            <p:cNvPr id="6" name="Picture 2" descr="D:\GIS\General\Generic grids\Export\Globe_orthographic_oblique.png">
              <a:extLst>
                <a:ext uri="{FF2B5EF4-FFF2-40B4-BE49-F238E27FC236}">
                  <a16:creationId xmlns:a16="http://schemas.microsoft.com/office/drawing/2014/main" id="{C156DBF1-39B8-0662-0C02-9653028FFA1D}"/>
                </a:ext>
              </a:extLst>
            </p:cNvPr>
            <p:cNvPicPr>
              <a:picLocks noChangeAspect="1" noChangeArrowheads="1"/>
            </p:cNvPicPr>
            <p:nvPr/>
          </p:nvPicPr>
          <p:blipFill>
            <a:blip r:embed="rId3" cstate="print"/>
            <a:srcRect l="4400" t="4400" r="4400" b="4400"/>
            <a:stretch>
              <a:fillRect/>
            </a:stretch>
          </p:blipFill>
          <p:spPr bwMode="auto">
            <a:xfrm>
              <a:off x="7646447" y="3824968"/>
              <a:ext cx="2285998" cy="2286000"/>
            </a:xfrm>
            <a:prstGeom prst="rect">
              <a:avLst/>
            </a:prstGeom>
            <a:noFill/>
          </p:spPr>
        </p:pic>
        <p:sp>
          <p:nvSpPr>
            <p:cNvPr id="7" name="Freeform 28">
              <a:extLst>
                <a:ext uri="{FF2B5EF4-FFF2-40B4-BE49-F238E27FC236}">
                  <a16:creationId xmlns:a16="http://schemas.microsoft.com/office/drawing/2014/main" id="{65137450-061C-6E84-943E-E4D973C77EF6}"/>
                </a:ext>
              </a:extLst>
            </p:cNvPr>
            <p:cNvSpPr>
              <a:spLocks noChangeAspect="1"/>
            </p:cNvSpPr>
            <p:nvPr/>
          </p:nvSpPr>
          <p:spPr bwMode="auto">
            <a:xfrm>
              <a:off x="7325342" y="2752292"/>
              <a:ext cx="2970729" cy="3096344"/>
            </a:xfrm>
            <a:custGeom>
              <a:avLst/>
              <a:gdLst>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842618"/>
                <a:gd name="connsiteX1" fmla="*/ 1602178 w 3204356"/>
                <a:gd name="connsiteY1" fmla="*/ 0 h 2842618"/>
                <a:gd name="connsiteX2" fmla="*/ 3204356 w 3204356"/>
                <a:gd name="connsiteY2" fmla="*/ 2557460 h 2842618"/>
                <a:gd name="connsiteX3" fmla="*/ 0 w 3204356"/>
                <a:gd name="connsiteY3" fmla="*/ 2557460 h 2842618"/>
                <a:gd name="connsiteX0" fmla="*/ 0 w 3303164"/>
                <a:gd name="connsiteY0" fmla="*/ 2557460 h 3133524"/>
                <a:gd name="connsiteX1" fmla="*/ 1602178 w 3303164"/>
                <a:gd name="connsiteY1" fmla="*/ 0 h 3133524"/>
                <a:gd name="connsiteX2" fmla="*/ 3204356 w 3303164"/>
                <a:gd name="connsiteY2" fmla="*/ 2557460 h 3133524"/>
                <a:gd name="connsiteX3" fmla="*/ 1692188 w 3303164"/>
                <a:gd name="connsiteY3" fmla="*/ 3133524 h 3133524"/>
                <a:gd name="connsiteX4" fmla="*/ 0 w 3303164"/>
                <a:gd name="connsiteY4" fmla="*/ 2557460 h 3133524"/>
                <a:gd name="connsiteX0" fmla="*/ 0 w 3303164"/>
                <a:gd name="connsiteY0" fmla="*/ 2557460 h 3133524"/>
                <a:gd name="connsiteX1" fmla="*/ 1602178 w 3303164"/>
                <a:gd name="connsiteY1" fmla="*/ 0 h 3133524"/>
                <a:gd name="connsiteX2" fmla="*/ 3204356 w 3303164"/>
                <a:gd name="connsiteY2" fmla="*/ 2557460 h 3133524"/>
                <a:gd name="connsiteX3" fmla="*/ 1836204 w 3303164"/>
                <a:gd name="connsiteY3" fmla="*/ 3133524 h 3133524"/>
                <a:gd name="connsiteX4" fmla="*/ 0 w 3303164"/>
                <a:gd name="connsiteY4" fmla="*/ 2557460 h 3133524"/>
                <a:gd name="connsiteX0" fmla="*/ 0 w 3303164"/>
                <a:gd name="connsiteY0" fmla="*/ 2557460 h 2993130"/>
                <a:gd name="connsiteX1" fmla="*/ 1602178 w 3303164"/>
                <a:gd name="connsiteY1" fmla="*/ 0 h 2993130"/>
                <a:gd name="connsiteX2" fmla="*/ 3204356 w 3303164"/>
                <a:gd name="connsiteY2" fmla="*/ 2557460 h 2993130"/>
                <a:gd name="connsiteX3" fmla="*/ 1764196 w 3303164"/>
                <a:gd name="connsiteY3" fmla="*/ 2773484 h 2993130"/>
                <a:gd name="connsiteX4" fmla="*/ 0 w 3303164"/>
                <a:gd name="connsiteY4" fmla="*/ 2557460 h 2993130"/>
                <a:gd name="connsiteX0" fmla="*/ 0 w 3303164"/>
                <a:gd name="connsiteY0" fmla="*/ 2557460 h 3169528"/>
                <a:gd name="connsiteX1" fmla="*/ 1602178 w 3303164"/>
                <a:gd name="connsiteY1" fmla="*/ 0 h 3169528"/>
                <a:gd name="connsiteX2" fmla="*/ 3204356 w 3303164"/>
                <a:gd name="connsiteY2" fmla="*/ 2557460 h 3169528"/>
                <a:gd name="connsiteX3" fmla="*/ 1584176 w 3303164"/>
                <a:gd name="connsiteY3" fmla="*/ 3169528 h 3169528"/>
                <a:gd name="connsiteX4" fmla="*/ 0 w 3303164"/>
                <a:gd name="connsiteY4" fmla="*/ 2557460 h 3169528"/>
                <a:gd name="connsiteX0" fmla="*/ 0 w 3159148"/>
                <a:gd name="connsiteY0" fmla="*/ 2557460 h 3199531"/>
                <a:gd name="connsiteX1" fmla="*/ 1602178 w 3159148"/>
                <a:gd name="connsiteY1" fmla="*/ 0 h 3199531"/>
                <a:gd name="connsiteX2" fmla="*/ 3060340 w 3159148"/>
                <a:gd name="connsiteY2" fmla="*/ 2377440 h 3199531"/>
                <a:gd name="connsiteX3" fmla="*/ 1584176 w 3159148"/>
                <a:gd name="connsiteY3" fmla="*/ 3169528 h 3199531"/>
                <a:gd name="connsiteX4" fmla="*/ 0 w 3159148"/>
                <a:gd name="connsiteY4" fmla="*/ 2557460 h 3199531"/>
                <a:gd name="connsiteX0" fmla="*/ 0 w 3015132"/>
                <a:gd name="connsiteY0" fmla="*/ 2449448 h 3181529"/>
                <a:gd name="connsiteX1" fmla="*/ 1458162 w 3015132"/>
                <a:gd name="connsiteY1" fmla="*/ 0 h 3181529"/>
                <a:gd name="connsiteX2" fmla="*/ 2916324 w 3015132"/>
                <a:gd name="connsiteY2" fmla="*/ 2377440 h 3181529"/>
                <a:gd name="connsiteX3" fmla="*/ 1440160 w 3015132"/>
                <a:gd name="connsiteY3" fmla="*/ 3169528 h 3181529"/>
                <a:gd name="connsiteX4" fmla="*/ 0 w 3015132"/>
                <a:gd name="connsiteY4" fmla="*/ 2449448 h 3181529"/>
                <a:gd name="connsiteX0" fmla="*/ 0 w 3015132"/>
                <a:gd name="connsiteY0" fmla="*/ 2449448 h 3037513"/>
                <a:gd name="connsiteX1" fmla="*/ 1458162 w 3015132"/>
                <a:gd name="connsiteY1" fmla="*/ 0 h 3037513"/>
                <a:gd name="connsiteX2" fmla="*/ 2916324 w 3015132"/>
                <a:gd name="connsiteY2" fmla="*/ 2377440 h 3037513"/>
                <a:gd name="connsiteX3" fmla="*/ 1548172 w 3015132"/>
                <a:gd name="connsiteY3" fmla="*/ 3025512 h 3037513"/>
                <a:gd name="connsiteX4" fmla="*/ 0 w 3015132"/>
                <a:gd name="connsiteY4" fmla="*/ 2449448 h 3037513"/>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8657"/>
                <a:gd name="connsiteX1" fmla="*/ 1458162 w 3015132"/>
                <a:gd name="connsiteY1" fmla="*/ 0 h 3168657"/>
                <a:gd name="connsiteX2" fmla="*/ 2916324 w 3015132"/>
                <a:gd name="connsiteY2" fmla="*/ 2377440 h 3168657"/>
                <a:gd name="connsiteX3" fmla="*/ 1489403 w 3015132"/>
                <a:gd name="connsiteY3" fmla="*/ 3151373 h 3168657"/>
                <a:gd name="connsiteX4" fmla="*/ 0 w 3015132"/>
                <a:gd name="connsiteY4" fmla="*/ 2449448 h 3168657"/>
                <a:gd name="connsiteX0" fmla="*/ 0 w 2942478"/>
                <a:gd name="connsiteY0" fmla="*/ 2430258 h 3168657"/>
                <a:gd name="connsiteX1" fmla="*/ 1385508 w 2942478"/>
                <a:gd name="connsiteY1" fmla="*/ 0 h 3168657"/>
                <a:gd name="connsiteX2" fmla="*/ 2843670 w 2942478"/>
                <a:gd name="connsiteY2" fmla="*/ 2377440 h 3168657"/>
                <a:gd name="connsiteX3" fmla="*/ 1416749 w 2942478"/>
                <a:gd name="connsiteY3" fmla="*/ 3151373 h 3168657"/>
                <a:gd name="connsiteX4" fmla="*/ 0 w 2942478"/>
                <a:gd name="connsiteY4" fmla="*/ 2430258 h 3168657"/>
                <a:gd name="connsiteX0" fmla="*/ 0 w 2859652"/>
                <a:gd name="connsiteY0" fmla="*/ 2430258 h 3168657"/>
                <a:gd name="connsiteX1" fmla="*/ 1385508 w 2859652"/>
                <a:gd name="connsiteY1" fmla="*/ 0 h 3168657"/>
                <a:gd name="connsiteX2" fmla="*/ 2760844 w 2859652"/>
                <a:gd name="connsiteY2" fmla="*/ 2354352 h 3168657"/>
                <a:gd name="connsiteX3" fmla="*/ 1416749 w 2859652"/>
                <a:gd name="connsiteY3" fmla="*/ 3151373 h 3168657"/>
                <a:gd name="connsiteX4" fmla="*/ 0 w 2859652"/>
                <a:gd name="connsiteY4" fmla="*/ 2430258 h 3168657"/>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13425"/>
                <a:gd name="connsiteY0" fmla="*/ 2430258 h 3130705"/>
                <a:gd name="connsiteX1" fmla="*/ 1385508 w 2813425"/>
                <a:gd name="connsiteY1" fmla="*/ 0 h 3130705"/>
                <a:gd name="connsiteX2" fmla="*/ 2714617 w 2813425"/>
                <a:gd name="connsiteY2" fmla="*/ 2354353 h 3130705"/>
                <a:gd name="connsiteX3" fmla="*/ 1453076 w 2813425"/>
                <a:gd name="connsiteY3" fmla="*/ 3113421 h 3130705"/>
                <a:gd name="connsiteX4" fmla="*/ 0 w 2813425"/>
                <a:gd name="connsiteY4" fmla="*/ 2430258 h 3130705"/>
                <a:gd name="connsiteX0" fmla="*/ 0 w 2740771"/>
                <a:gd name="connsiteY0" fmla="*/ 2468213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68213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14345"/>
                <a:gd name="connsiteY0" fmla="*/ 2430260 h 3130705"/>
                <a:gd name="connsiteX1" fmla="*/ 1286428 w 2714345"/>
                <a:gd name="connsiteY1" fmla="*/ 0 h 3130705"/>
                <a:gd name="connsiteX2" fmla="*/ 2615537 w 2714345"/>
                <a:gd name="connsiteY2" fmla="*/ 2354353 h 3130705"/>
                <a:gd name="connsiteX3" fmla="*/ 1353996 w 2714345"/>
                <a:gd name="connsiteY3" fmla="*/ 3113421 h 3130705"/>
                <a:gd name="connsiteX4" fmla="*/ 0 w 2714345"/>
                <a:gd name="connsiteY4" fmla="*/ 2430260 h 3130705"/>
                <a:gd name="connsiteX0" fmla="*/ 0 w 2714345"/>
                <a:gd name="connsiteY0" fmla="*/ 2430260 h 3130705"/>
                <a:gd name="connsiteX1" fmla="*/ 1286428 w 2714345"/>
                <a:gd name="connsiteY1" fmla="*/ 0 h 3130705"/>
                <a:gd name="connsiteX2" fmla="*/ 2615537 w 2714345"/>
                <a:gd name="connsiteY2" fmla="*/ 2430260 h 3130705"/>
                <a:gd name="connsiteX3" fmla="*/ 1353996 w 2714345"/>
                <a:gd name="connsiteY3" fmla="*/ 3113421 h 3130705"/>
                <a:gd name="connsiteX4" fmla="*/ 0 w 2714345"/>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328104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7"/>
                <a:gd name="connsiteY0" fmla="*/ 2430260 h 3130705"/>
                <a:gd name="connsiteX1" fmla="*/ 1328104 w 2656207"/>
                <a:gd name="connsiteY1" fmla="*/ 0 h 3130705"/>
                <a:gd name="connsiteX2" fmla="*/ 2615536 w 2656207"/>
                <a:gd name="connsiteY2" fmla="*/ 2430261 h 3130705"/>
                <a:gd name="connsiteX3" fmla="*/ 1353996 w 2656207"/>
                <a:gd name="connsiteY3" fmla="*/ 3113421 h 3130705"/>
                <a:gd name="connsiteX4" fmla="*/ 0 w 2656207"/>
                <a:gd name="connsiteY4" fmla="*/ 2430260 h 3130705"/>
                <a:gd name="connsiteX0" fmla="*/ 0 w 2656208"/>
                <a:gd name="connsiteY0" fmla="*/ 2430260 h 3130705"/>
                <a:gd name="connsiteX1" fmla="*/ 1328104 w 2656208"/>
                <a:gd name="connsiteY1" fmla="*/ 0 h 3130705"/>
                <a:gd name="connsiteX2" fmla="*/ 2615537 w 2656208"/>
                <a:gd name="connsiteY2" fmla="*/ 2430261 h 3130705"/>
                <a:gd name="connsiteX3" fmla="*/ 1353996 w 2656208"/>
                <a:gd name="connsiteY3" fmla="*/ 3113421 h 3130705"/>
                <a:gd name="connsiteX4" fmla="*/ 0 w 2656208"/>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53996 w 2632093"/>
                <a:gd name="connsiteY3" fmla="*/ 3113421 h 3130705"/>
                <a:gd name="connsiteX4" fmla="*/ 0 w 2632093"/>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28104 w 2632093"/>
                <a:gd name="connsiteY3" fmla="*/ 3113421 h 3130705"/>
                <a:gd name="connsiteX4" fmla="*/ 0 w 2632093"/>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90746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293568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 name="connsiteX0" fmla="*/ 0 w 2672764"/>
                <a:gd name="connsiteY0" fmla="*/ 2430260 h 3130705"/>
                <a:gd name="connsiteX1" fmla="*/ 1317132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764" h="3130705">
                  <a:moveTo>
                    <a:pt x="0" y="2430260"/>
                  </a:moveTo>
                  <a:lnTo>
                    <a:pt x="1317132" y="0"/>
                  </a:lnTo>
                  <a:lnTo>
                    <a:pt x="2632093" y="2430261"/>
                  </a:lnTo>
                  <a:cubicBezTo>
                    <a:pt x="2672764" y="2797764"/>
                    <a:pt x="1915546" y="3116757"/>
                    <a:pt x="1317132" y="3113421"/>
                  </a:cubicBezTo>
                  <a:cubicBezTo>
                    <a:pt x="731796" y="3130705"/>
                    <a:pt x="69252" y="2906827"/>
                    <a:pt x="0" y="2430260"/>
                  </a:cubicBezTo>
                  <a:close/>
                </a:path>
              </a:pathLst>
            </a:custGeom>
            <a:gradFill rotWithShape="1">
              <a:gsLst>
                <a:gs pos="0">
                  <a:srgbClr val="35AC46">
                    <a:tint val="100000"/>
                    <a:shade val="100000"/>
                    <a:satMod val="130000"/>
                    <a:alpha val="60000"/>
                  </a:srgbClr>
                </a:gs>
                <a:gs pos="100000">
                  <a:srgbClr val="35AC46">
                    <a:tint val="50000"/>
                    <a:shade val="100000"/>
                    <a:satMod val="350000"/>
                    <a:alpha val="20000"/>
                  </a:srgbClr>
                </a:gs>
              </a:gsLst>
              <a:lin ang="0" scaled="0"/>
            </a:gradFill>
            <a:ln w="9525" cap="flat" cmpd="sng" algn="ctr">
              <a:solidFill>
                <a:srgbClr val="35AC46">
                  <a:lumMod val="50000"/>
                </a:srgbClr>
              </a:solidFill>
              <a:prstDash val="solid"/>
              <a:headEnd type="none" w="med" len="med"/>
              <a:tailEnd type="none" w="med" len="med"/>
            </a:ln>
            <a:effectLst>
              <a:outerShdw blurRad="50800" dist="38100" dir="5400000" algn="t" rotWithShape="0">
                <a:prstClr val="black">
                  <a:alpha val="40000"/>
                </a:prstClr>
              </a:outerShdw>
            </a:effectLst>
          </p:spPr>
          <p:txBody>
            <a:bodyPr vert="horz" wrap="none" lIns="51435" tIns="25718" rIns="51435" bIns="25718" numCol="1" rtlCol="0" anchor="ctr" anchorCtr="0" compatLnSpc="1">
              <a:prstTxWarp prst="textNoShape">
                <a:avLst/>
              </a:prstTxWarp>
            </a:bodyP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Arial"/>
                <a:sym typeface="Arial"/>
              </a:endParaRPr>
            </a:p>
          </p:txBody>
        </p:sp>
        <p:sp>
          <p:nvSpPr>
            <p:cNvPr id="8" name="Arc 7">
              <a:extLst>
                <a:ext uri="{FF2B5EF4-FFF2-40B4-BE49-F238E27FC236}">
                  <a16:creationId xmlns:a16="http://schemas.microsoft.com/office/drawing/2014/main" id="{00403055-43CA-8006-69A7-81637FC93552}"/>
                </a:ext>
              </a:extLst>
            </p:cNvPr>
            <p:cNvSpPr>
              <a:spLocks noChangeAspect="1"/>
            </p:cNvSpPr>
            <p:nvPr/>
          </p:nvSpPr>
          <p:spPr bwMode="auto">
            <a:xfrm rot="10800000">
              <a:off x="7792074" y="4042433"/>
              <a:ext cx="1993392" cy="731520"/>
            </a:xfrm>
            <a:prstGeom prst="arc">
              <a:avLst>
                <a:gd name="adj1" fmla="val 10795725"/>
                <a:gd name="adj2" fmla="val 8838"/>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ＭＳ Ｐゴシック"/>
                <a:cs typeface="Arial" charset="0"/>
                <a:sym typeface="Arial"/>
              </a:endParaRPr>
            </a:p>
          </p:txBody>
        </p:sp>
      </p:grpSp>
      <p:grpSp>
        <p:nvGrpSpPr>
          <p:cNvPr id="9" name="Group 8">
            <a:extLst>
              <a:ext uri="{FF2B5EF4-FFF2-40B4-BE49-F238E27FC236}">
                <a16:creationId xmlns:a16="http://schemas.microsoft.com/office/drawing/2014/main" id="{9403B395-105D-F447-738A-8CEEFF9ED08B}"/>
              </a:ext>
            </a:extLst>
          </p:cNvPr>
          <p:cNvGrpSpPr>
            <a:grpSpLocks noChangeAspect="1"/>
          </p:cNvGrpSpPr>
          <p:nvPr/>
        </p:nvGrpSpPr>
        <p:grpSpPr>
          <a:xfrm>
            <a:off x="10419570" y="3536545"/>
            <a:ext cx="1494171" cy="1737360"/>
            <a:chOff x="3146775" y="2376862"/>
            <a:chExt cx="2566588" cy="2984325"/>
          </a:xfrm>
        </p:grpSpPr>
        <p:sp>
          <p:nvSpPr>
            <p:cNvPr id="10" name="Oval 9">
              <a:extLst>
                <a:ext uri="{FF2B5EF4-FFF2-40B4-BE49-F238E27FC236}">
                  <a16:creationId xmlns:a16="http://schemas.microsoft.com/office/drawing/2014/main" id="{6CB22075-C343-85AD-6693-974A6F79DB39}"/>
                </a:ext>
              </a:extLst>
            </p:cNvPr>
            <p:cNvSpPr>
              <a:spLocks noChangeAspect="1"/>
            </p:cNvSpPr>
            <p:nvPr/>
          </p:nvSpPr>
          <p:spPr bwMode="auto">
            <a:xfrm>
              <a:off x="3287030"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Arial"/>
                <a:sym typeface="Arial"/>
              </a:endParaRPr>
            </a:p>
          </p:txBody>
        </p:sp>
        <p:pic>
          <p:nvPicPr>
            <p:cNvPr id="11" name="Picture 2" descr="D:\GIS\General\Generic grids\Export\Globe_orthographic_oblique.png">
              <a:extLst>
                <a:ext uri="{FF2B5EF4-FFF2-40B4-BE49-F238E27FC236}">
                  <a16:creationId xmlns:a16="http://schemas.microsoft.com/office/drawing/2014/main" id="{97F6C99B-4440-998E-ACD6-DBE2B519E79D}"/>
                </a:ext>
              </a:extLst>
            </p:cNvPr>
            <p:cNvPicPr>
              <a:picLocks noChangeAspect="1" noChangeArrowheads="1"/>
            </p:cNvPicPr>
            <p:nvPr/>
          </p:nvPicPr>
          <p:blipFill>
            <a:blip r:embed="rId3" cstate="print"/>
            <a:srcRect l="4400" t="4400" r="4400" b="4400"/>
            <a:stretch>
              <a:fillRect/>
            </a:stretch>
          </p:blipFill>
          <p:spPr bwMode="auto">
            <a:xfrm>
              <a:off x="3287070" y="2377440"/>
              <a:ext cx="2285998" cy="2286000"/>
            </a:xfrm>
            <a:prstGeom prst="rect">
              <a:avLst/>
            </a:prstGeom>
            <a:noFill/>
          </p:spPr>
        </p:pic>
        <p:sp>
          <p:nvSpPr>
            <p:cNvPr id="12" name="Can 193">
              <a:extLst>
                <a:ext uri="{FF2B5EF4-FFF2-40B4-BE49-F238E27FC236}">
                  <a16:creationId xmlns:a16="http://schemas.microsoft.com/office/drawing/2014/main" id="{FEA5F5E5-2E05-BEBD-9C6A-449484AC1D82}"/>
                </a:ext>
              </a:extLst>
            </p:cNvPr>
            <p:cNvSpPr/>
            <p:nvPr/>
          </p:nvSpPr>
          <p:spPr bwMode="auto">
            <a:xfrm rot="5400000">
              <a:off x="3287070" y="2236567"/>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14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51435" tIns="25718" rIns="51435" bIns="25718" numCol="1" rtlCol="0" anchor="ctr" anchorCtr="0" compatLnSpc="1">
              <a:prstTxWarp prst="textNoShape">
                <a:avLst/>
              </a:prstTxWarp>
            </a:bodyPr>
            <a:lstStyle/>
            <a:p>
              <a:pPr marL="0" marR="0" lvl="0" indent="0" algn="ctr" defTabSz="514350"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Arial"/>
                <a:sym typeface="Arial"/>
              </a:endParaRPr>
            </a:p>
          </p:txBody>
        </p:sp>
        <p:grpSp>
          <p:nvGrpSpPr>
            <p:cNvPr id="13" name="Group 197">
              <a:extLst>
                <a:ext uri="{FF2B5EF4-FFF2-40B4-BE49-F238E27FC236}">
                  <a16:creationId xmlns:a16="http://schemas.microsoft.com/office/drawing/2014/main" id="{47FFC20D-CA28-39E7-2823-FFFA5197C52E}"/>
                </a:ext>
              </a:extLst>
            </p:cNvPr>
            <p:cNvGrpSpPr/>
            <p:nvPr/>
          </p:nvGrpSpPr>
          <p:grpSpPr>
            <a:xfrm>
              <a:off x="4043701" y="2376866"/>
              <a:ext cx="1117848" cy="2984321"/>
              <a:chOff x="4139951" y="2376866"/>
              <a:chExt cx="1117848" cy="2984321"/>
            </a:xfrm>
          </p:grpSpPr>
          <p:sp>
            <p:nvSpPr>
              <p:cNvPr id="14" name="Arc 13">
                <a:extLst>
                  <a:ext uri="{FF2B5EF4-FFF2-40B4-BE49-F238E27FC236}">
                    <a16:creationId xmlns:a16="http://schemas.microsoft.com/office/drawing/2014/main" id="{33E0C322-AF80-8856-1EA9-3BCD6AC1DB1F}"/>
                  </a:ext>
                </a:extLst>
              </p:cNvPr>
              <p:cNvSpPr/>
              <p:nvPr/>
            </p:nvSpPr>
            <p:spPr bwMode="auto">
              <a:xfrm rot="16200000">
                <a:off x="3613032" y="3631884"/>
                <a:ext cx="1557896" cy="504056"/>
              </a:xfrm>
              <a:prstGeom prst="arc">
                <a:avLst>
                  <a:gd name="adj1" fmla="val 10795725"/>
                  <a:gd name="adj2" fmla="val 16355539"/>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ＭＳ Ｐゴシック"/>
                  <a:cs typeface="Arial" charset="0"/>
                  <a:sym typeface="Arial"/>
                </a:endParaRPr>
              </a:p>
            </p:txBody>
          </p:sp>
          <p:sp>
            <p:nvSpPr>
              <p:cNvPr id="15" name="Arc 14">
                <a:extLst>
                  <a:ext uri="{FF2B5EF4-FFF2-40B4-BE49-F238E27FC236}">
                    <a16:creationId xmlns:a16="http://schemas.microsoft.com/office/drawing/2014/main" id="{589567F0-6A5B-BC54-7177-51D52C19815C}"/>
                  </a:ext>
                </a:extLst>
              </p:cNvPr>
              <p:cNvSpPr/>
              <p:nvPr/>
            </p:nvSpPr>
            <p:spPr bwMode="auto">
              <a:xfrm rot="5400000">
                <a:off x="3206714" y="3310103"/>
                <a:ext cx="2984321" cy="1117848"/>
              </a:xfrm>
              <a:prstGeom prst="arc">
                <a:avLst>
                  <a:gd name="adj1" fmla="val 5386055"/>
                  <a:gd name="adj2" fmla="val 10701229"/>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ＭＳ Ｐゴシック"/>
                  <a:cs typeface="Arial" charset="0"/>
                  <a:sym typeface="Arial"/>
                </a:endParaRPr>
              </a:p>
            </p:txBody>
          </p:sp>
        </p:grpSp>
      </p:grpSp>
      <p:grpSp>
        <p:nvGrpSpPr>
          <p:cNvPr id="16" name="Group 15">
            <a:extLst>
              <a:ext uri="{FF2B5EF4-FFF2-40B4-BE49-F238E27FC236}">
                <a16:creationId xmlns:a16="http://schemas.microsoft.com/office/drawing/2014/main" id="{575059BB-98D2-3743-367E-A3B6EBA844A0}"/>
              </a:ext>
            </a:extLst>
          </p:cNvPr>
          <p:cNvGrpSpPr>
            <a:grpSpLocks noChangeAspect="1"/>
          </p:cNvGrpSpPr>
          <p:nvPr/>
        </p:nvGrpSpPr>
        <p:grpSpPr>
          <a:xfrm>
            <a:off x="10439664" y="5136503"/>
            <a:ext cx="1315196" cy="1463040"/>
            <a:chOff x="6278958" y="2234374"/>
            <a:chExt cx="2307227" cy="2566588"/>
          </a:xfrm>
        </p:grpSpPr>
        <p:sp>
          <p:nvSpPr>
            <p:cNvPr id="17" name="Oval 16">
              <a:extLst>
                <a:ext uri="{FF2B5EF4-FFF2-40B4-BE49-F238E27FC236}">
                  <a16:creationId xmlns:a16="http://schemas.microsoft.com/office/drawing/2014/main" id="{14AE6878-8C61-0C5D-4BDC-5418F7587221}"/>
                </a:ext>
              </a:extLst>
            </p:cNvPr>
            <p:cNvSpPr>
              <a:spLocks noChangeAspect="1"/>
            </p:cNvSpPr>
            <p:nvPr/>
          </p:nvSpPr>
          <p:spPr bwMode="auto">
            <a:xfrm>
              <a:off x="6300147"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Arial"/>
                <a:sym typeface="Arial"/>
              </a:endParaRPr>
            </a:p>
          </p:txBody>
        </p:sp>
        <p:pic>
          <p:nvPicPr>
            <p:cNvPr id="18" name="Picture 2" descr="D:\GIS\General\Generic grids\Export\Globe_orthographic_oblique.png">
              <a:extLst>
                <a:ext uri="{FF2B5EF4-FFF2-40B4-BE49-F238E27FC236}">
                  <a16:creationId xmlns:a16="http://schemas.microsoft.com/office/drawing/2014/main" id="{621D21C0-21A7-2253-5117-5E4C1F04D769}"/>
                </a:ext>
              </a:extLst>
            </p:cNvPr>
            <p:cNvPicPr>
              <a:picLocks noChangeAspect="1" noChangeArrowheads="1"/>
            </p:cNvPicPr>
            <p:nvPr/>
          </p:nvPicPr>
          <p:blipFill>
            <a:blip r:embed="rId3" cstate="print"/>
            <a:srcRect l="4400" t="4400" r="4400" b="4400"/>
            <a:stretch>
              <a:fillRect/>
            </a:stretch>
          </p:blipFill>
          <p:spPr bwMode="auto">
            <a:xfrm>
              <a:off x="6300187" y="2377440"/>
              <a:ext cx="2285998" cy="2286000"/>
            </a:xfrm>
            <a:prstGeom prst="rect">
              <a:avLst/>
            </a:prstGeom>
            <a:noFill/>
          </p:spPr>
        </p:pic>
        <p:sp>
          <p:nvSpPr>
            <p:cNvPr id="19" name="Can 195">
              <a:extLst>
                <a:ext uri="{FF2B5EF4-FFF2-40B4-BE49-F238E27FC236}">
                  <a16:creationId xmlns:a16="http://schemas.microsoft.com/office/drawing/2014/main" id="{CC3976C1-F58B-C611-4FC5-483A3BDCD124}"/>
                </a:ext>
              </a:extLst>
            </p:cNvPr>
            <p:cNvSpPr/>
            <p:nvPr/>
          </p:nvSpPr>
          <p:spPr bwMode="auto">
            <a:xfrm rot="2400000">
              <a:off x="6295308" y="2234374"/>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98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51435" tIns="25718" rIns="51435" bIns="25718" numCol="1" rtlCol="0" anchor="ctr" anchorCtr="0" compatLnSpc="1">
              <a:prstTxWarp prst="textNoShape">
                <a:avLst/>
              </a:prstTxWarp>
            </a:bodyPr>
            <a:lstStyle/>
            <a:p>
              <a:pPr marL="0" marR="0" lvl="0" indent="0" algn="ctr" defTabSz="514350"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Arial"/>
                <a:sym typeface="Arial"/>
              </a:endParaRPr>
            </a:p>
          </p:txBody>
        </p:sp>
        <p:sp>
          <p:nvSpPr>
            <p:cNvPr id="20" name="Arc 19">
              <a:extLst>
                <a:ext uri="{FF2B5EF4-FFF2-40B4-BE49-F238E27FC236}">
                  <a16:creationId xmlns:a16="http://schemas.microsoft.com/office/drawing/2014/main" id="{5D2F3D47-48BB-77FB-BC6E-B84F77B53D2F}"/>
                </a:ext>
              </a:extLst>
            </p:cNvPr>
            <p:cNvSpPr/>
            <p:nvPr/>
          </p:nvSpPr>
          <p:spPr bwMode="auto">
            <a:xfrm rot="13200000">
              <a:off x="6278958" y="3178467"/>
              <a:ext cx="2277886" cy="739825"/>
            </a:xfrm>
            <a:prstGeom prst="arc">
              <a:avLst>
                <a:gd name="adj1" fmla="val 10795725"/>
                <a:gd name="adj2" fmla="val 21534505"/>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ＭＳ Ｐゴシック"/>
                <a:cs typeface="Arial" charset="0"/>
                <a:sym typeface="Arial"/>
              </a:endParaRPr>
            </a:p>
          </p:txBody>
        </p:sp>
      </p:grpSp>
      <p:sp>
        <p:nvSpPr>
          <p:cNvPr id="21" name="TextBox 20">
            <a:extLst>
              <a:ext uri="{FF2B5EF4-FFF2-40B4-BE49-F238E27FC236}">
                <a16:creationId xmlns:a16="http://schemas.microsoft.com/office/drawing/2014/main" id="{8BD5D731-5ECC-7FBE-5DB3-57E30BC2979F}"/>
              </a:ext>
            </a:extLst>
          </p:cNvPr>
          <p:cNvSpPr txBox="1"/>
          <p:nvPr/>
        </p:nvSpPr>
        <p:spPr>
          <a:xfrm>
            <a:off x="9222383" y="3613653"/>
            <a:ext cx="1128132" cy="492443"/>
          </a:xfrm>
          <a:prstGeom prst="rect">
            <a:avLst/>
          </a:prstGeom>
          <a:noFill/>
          <a:effectLst/>
        </p:spPr>
        <p:txBody>
          <a:bodyPr wrap="square" lIns="0" tIns="0" rIns="0" bIns="0" rtlCol="0">
            <a:spAutoFit/>
          </a:bodyPr>
          <a:lstStyle/>
          <a:p>
            <a:pPr marL="0" marR="0" lvl="0" indent="0" algn="r" defTabSz="257175"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cs typeface="Arial" charset="0"/>
                <a:sym typeface="Arial"/>
              </a:rPr>
              <a:t>Transverse Mercator</a:t>
            </a:r>
          </a:p>
        </p:txBody>
      </p:sp>
      <p:sp>
        <p:nvSpPr>
          <p:cNvPr id="22" name="TextBox 21">
            <a:extLst>
              <a:ext uri="{FF2B5EF4-FFF2-40B4-BE49-F238E27FC236}">
                <a16:creationId xmlns:a16="http://schemas.microsoft.com/office/drawing/2014/main" id="{49160FDD-D7A1-DD4A-85DC-0EECBEE94F2F}"/>
              </a:ext>
            </a:extLst>
          </p:cNvPr>
          <p:cNvSpPr txBox="1"/>
          <p:nvPr/>
        </p:nvSpPr>
        <p:spPr>
          <a:xfrm>
            <a:off x="9434285" y="4951876"/>
            <a:ext cx="948871" cy="738664"/>
          </a:xfrm>
          <a:prstGeom prst="rect">
            <a:avLst/>
          </a:prstGeom>
          <a:noFill/>
          <a:effectLst/>
        </p:spPr>
        <p:txBody>
          <a:bodyPr wrap="square" lIns="0" tIns="0" rIns="0" bIns="0" rtlCol="0">
            <a:spAutoFit/>
          </a:bodyPr>
          <a:lstStyle/>
          <a:p>
            <a:pPr marL="0" marR="0" lvl="0" indent="0" algn="r" defTabSz="257175"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Arial"/>
                <a:ea typeface="ＭＳ Ｐゴシック"/>
                <a:cs typeface="Arial" charset="0"/>
                <a:sym typeface="Arial"/>
              </a:rPr>
              <a:t>Hotine</a:t>
            </a:r>
            <a:r>
              <a:rPr kumimoji="0" lang="en-US" sz="1600" b="1" i="0" u="none" strike="noStrike" kern="1200" cap="none" spc="0" normalizeH="0" baseline="0" noProof="0" dirty="0">
                <a:ln>
                  <a:noFill/>
                </a:ln>
                <a:solidFill>
                  <a:prstClr val="black"/>
                </a:solidFill>
                <a:effectLst/>
                <a:uLnTx/>
                <a:uFillTx/>
                <a:latin typeface="Arial"/>
                <a:ea typeface="ＭＳ Ｐゴシック"/>
                <a:cs typeface="Arial" charset="0"/>
                <a:sym typeface="Arial"/>
              </a:rPr>
              <a:t> Oblique Mercator</a:t>
            </a:r>
          </a:p>
        </p:txBody>
      </p:sp>
      <p:sp>
        <p:nvSpPr>
          <p:cNvPr id="23" name="TextBox 22">
            <a:extLst>
              <a:ext uri="{FF2B5EF4-FFF2-40B4-BE49-F238E27FC236}">
                <a16:creationId xmlns:a16="http://schemas.microsoft.com/office/drawing/2014/main" id="{5054A7EC-FA66-AD8B-87DB-13CE5B0E0EFB}"/>
              </a:ext>
            </a:extLst>
          </p:cNvPr>
          <p:cNvSpPr txBox="1"/>
          <p:nvPr/>
        </p:nvSpPr>
        <p:spPr>
          <a:xfrm>
            <a:off x="9609415" y="1872725"/>
            <a:ext cx="1136364" cy="738664"/>
          </a:xfrm>
          <a:prstGeom prst="rect">
            <a:avLst/>
          </a:prstGeom>
          <a:noFill/>
          <a:effectLst/>
        </p:spPr>
        <p:txBody>
          <a:bodyPr wrap="square" lIns="0" tIns="0" rIns="0" bIns="0" rtlCol="0">
            <a:spAutoFit/>
          </a:bodyPr>
          <a:lstStyle/>
          <a:p>
            <a:pPr marL="0" marR="0" lvl="0" indent="0" algn="l" defTabSz="257175"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ＭＳ Ｐゴシック"/>
                <a:cs typeface="Arial" charset="0"/>
                <a:sym typeface="Arial"/>
              </a:rPr>
              <a:t>Lambert Conformal Conic</a:t>
            </a:r>
          </a:p>
        </p:txBody>
      </p:sp>
      <p:sp>
        <p:nvSpPr>
          <p:cNvPr id="25" name="Slide Number Placeholder 24">
            <a:extLst>
              <a:ext uri="{FF2B5EF4-FFF2-40B4-BE49-F238E27FC236}">
                <a16:creationId xmlns:a16="http://schemas.microsoft.com/office/drawing/2014/main" id="{E8D46279-8A53-4DCF-8DE3-A10C95160016}"/>
              </a:ext>
            </a:extLst>
          </p:cNvPr>
          <p:cNvSpPr>
            <a:spLocks noGrp="1"/>
          </p:cNvSpPr>
          <p:nvPr>
            <p:ph type="sldNum" sz="quarter" idx="12"/>
          </p:nvPr>
        </p:nvSpPr>
        <p:spPr/>
        <p:txBody>
          <a:bodyPr/>
          <a:lstStyle/>
          <a:p>
            <a:fld id="{FCA8DAF9-CFC1-344C-89B7-DCB2EBBDC673}" type="slidenum">
              <a:rPr lang="en-US" smtClean="0"/>
              <a:pPr/>
              <a:t>56</a:t>
            </a:fld>
            <a:endParaRPr lang="en-US" dirty="0"/>
          </a:p>
        </p:txBody>
      </p:sp>
    </p:spTree>
    <p:extLst>
      <p:ext uri="{BB962C8B-B14F-4D97-AF65-F5344CB8AC3E}">
        <p14:creationId xmlns:p14="http://schemas.microsoft.com/office/powerpoint/2010/main" val="153944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50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500"/>
                                        <p:tgtEl>
                                          <p:spTgt spid="5">
                                            <p:txEl>
                                              <p:pRg st="3" end="3"/>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50"/>
                                        <p:tgtEl>
                                          <p:spTgt spid="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750"/>
                                        <p:tgtEl>
                                          <p:spTgt spid="23"/>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750"/>
                                        <p:tgtEl>
                                          <p:spTgt spid="21"/>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75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75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animEffect transition="in" filter="fade">
                                      <p:cBhvr>
                                        <p:cTn id="47" dur="500"/>
                                        <p:tgtEl>
                                          <p:spTgt spid="5">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5" end="5"/>
                                            </p:txEl>
                                          </p:spTgt>
                                        </p:tgtEl>
                                        <p:attrNameLst>
                                          <p:attrName>style.visibility</p:attrName>
                                        </p:attrNameLst>
                                      </p:cBhvr>
                                      <p:to>
                                        <p:strVal val="visible"/>
                                      </p:to>
                                    </p:set>
                                    <p:animEffect transition="in" filter="fade">
                                      <p:cBhvr>
                                        <p:cTn id="52" dur="500"/>
                                        <p:tgtEl>
                                          <p:spTgt spid="5">
                                            <p:txEl>
                                              <p:pRg st="5" end="5"/>
                                            </p:txEl>
                                          </p:spTgt>
                                        </p:tgtEl>
                                      </p:cBhvr>
                                    </p:animEffect>
                                  </p:childTnLst>
                                </p:cTn>
                              </p:par>
                            </p:childTnLst>
                          </p:cTn>
                        </p:par>
                        <p:par>
                          <p:cTn id="53" fill="hold">
                            <p:stCondLst>
                              <p:cond delay="500"/>
                            </p:stCondLst>
                            <p:childTnLst>
                              <p:par>
                                <p:cTn id="54" presetID="10" presetClass="entr" presetSubtype="0" fill="hold" nodeType="afterEffect">
                                  <p:stCondLst>
                                    <p:cond delay="500"/>
                                  </p:stCondLst>
                                  <p:childTnLst>
                                    <p:set>
                                      <p:cBhvr>
                                        <p:cTn id="55" dur="1" fill="hold">
                                          <p:stCondLst>
                                            <p:cond delay="0"/>
                                          </p:stCondLst>
                                        </p:cTn>
                                        <p:tgtEl>
                                          <p:spTgt spid="5">
                                            <p:txEl>
                                              <p:pRg st="6" end="6"/>
                                            </p:txEl>
                                          </p:spTgt>
                                        </p:tgtEl>
                                        <p:attrNameLst>
                                          <p:attrName>style.visibility</p:attrName>
                                        </p:attrNameLst>
                                      </p:cBhvr>
                                      <p:to>
                                        <p:strVal val="visible"/>
                                      </p:to>
                                    </p:set>
                                    <p:animEffect transition="in" filter="fade">
                                      <p:cBhvr>
                                        <p:cTn id="56" dur="500"/>
                                        <p:tgtEl>
                                          <p:spTgt spid="5">
                                            <p:txEl>
                                              <p:pRg st="6" end="6"/>
                                            </p:txEl>
                                          </p:spTgt>
                                        </p:tgtEl>
                                      </p:cBhvr>
                                    </p:animEffect>
                                  </p:childTnLst>
                                </p:cTn>
                              </p:par>
                            </p:childTnLst>
                          </p:cTn>
                        </p:par>
                        <p:par>
                          <p:cTn id="57" fill="hold">
                            <p:stCondLst>
                              <p:cond delay="1500"/>
                            </p:stCondLst>
                            <p:childTnLst>
                              <p:par>
                                <p:cTn id="58" presetID="10" presetClass="entr" presetSubtype="0" fill="hold" nodeType="afterEffect">
                                  <p:stCondLst>
                                    <p:cond delay="500"/>
                                  </p:stCondLst>
                                  <p:childTnLst>
                                    <p:set>
                                      <p:cBhvr>
                                        <p:cTn id="59" dur="1" fill="hold">
                                          <p:stCondLst>
                                            <p:cond delay="0"/>
                                          </p:stCondLst>
                                        </p:cTn>
                                        <p:tgtEl>
                                          <p:spTgt spid="5">
                                            <p:txEl>
                                              <p:pRg st="7" end="7"/>
                                            </p:txEl>
                                          </p:spTgt>
                                        </p:tgtEl>
                                        <p:attrNameLst>
                                          <p:attrName>style.visibility</p:attrName>
                                        </p:attrNameLst>
                                      </p:cBhvr>
                                      <p:to>
                                        <p:strVal val="visible"/>
                                      </p:to>
                                    </p:set>
                                    <p:animEffect transition="in" filter="fade">
                                      <p:cBhvr>
                                        <p:cTn id="60" dur="500"/>
                                        <p:tgtEl>
                                          <p:spTgt spid="5">
                                            <p:txEl>
                                              <p:pRg st="7" end="7"/>
                                            </p:txEl>
                                          </p:spTgt>
                                        </p:tgtEl>
                                      </p:cBhvr>
                                    </p:animEffect>
                                  </p:childTnLst>
                                </p:cTn>
                              </p:par>
                            </p:childTnLst>
                          </p:cTn>
                        </p:par>
                        <p:par>
                          <p:cTn id="61" fill="hold">
                            <p:stCondLst>
                              <p:cond delay="2500"/>
                            </p:stCondLst>
                            <p:childTnLst>
                              <p:par>
                                <p:cTn id="62" presetID="10" presetClass="entr" presetSubtype="0" fill="hold" nodeType="afterEffect">
                                  <p:stCondLst>
                                    <p:cond delay="500"/>
                                  </p:stCondLst>
                                  <p:childTnLst>
                                    <p:set>
                                      <p:cBhvr>
                                        <p:cTn id="63" dur="1" fill="hold">
                                          <p:stCondLst>
                                            <p:cond delay="0"/>
                                          </p:stCondLst>
                                        </p:cTn>
                                        <p:tgtEl>
                                          <p:spTgt spid="5">
                                            <p:txEl>
                                              <p:pRg st="8" end="8"/>
                                            </p:txEl>
                                          </p:spTgt>
                                        </p:tgtEl>
                                        <p:attrNameLst>
                                          <p:attrName>style.visibility</p:attrName>
                                        </p:attrNameLst>
                                      </p:cBhvr>
                                      <p:to>
                                        <p:strVal val="visible"/>
                                      </p:to>
                                    </p:set>
                                    <p:animEffect transition="in" filter="fade">
                                      <p:cBhvr>
                                        <p:cTn id="64" dur="500"/>
                                        <p:tgtEl>
                                          <p:spTgt spid="5">
                                            <p:txEl>
                                              <p:pRg st="8" end="8"/>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5">
                                            <p:txEl>
                                              <p:pRg st="9" end="9"/>
                                            </p:txEl>
                                          </p:spTgt>
                                        </p:tgtEl>
                                        <p:attrNameLst>
                                          <p:attrName>style.visibility</p:attrName>
                                        </p:attrNameLst>
                                      </p:cBhvr>
                                      <p:to>
                                        <p:strVal val="visible"/>
                                      </p:to>
                                    </p:set>
                                    <p:animEffect transition="in" filter="fade">
                                      <p:cBhvr>
                                        <p:cTn id="69"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91440" y="182880"/>
            <a:ext cx="3473450" cy="1006475"/>
          </a:xfrm>
        </p:spPr>
        <p:txBody>
          <a:bodyPr tIns="45720" bIns="45720" anchor="t" anchorCtr="0">
            <a:normAutofit/>
          </a:bodyPr>
          <a:lstStyle/>
          <a:p>
            <a:r>
              <a:rPr lang="en-US" sz="3200" b="1">
                <a:latin typeface="+mn-lt"/>
              </a:rPr>
              <a:t>SPCS2022 zone layers</a:t>
            </a:r>
            <a:endParaRPr lang="en-US" sz="3200" b="1" i="1">
              <a:latin typeface="+mn-lt"/>
            </a:endParaRP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91440" y="1280160"/>
            <a:ext cx="3383280" cy="4845050"/>
          </a:xfrm>
        </p:spPr>
        <p:txBody>
          <a:bodyPr tIns="45720" bIns="45720" numCol="1">
            <a:normAutofit/>
          </a:bodyPr>
          <a:lstStyle/>
          <a:p>
            <a:pPr marL="0" indent="0">
              <a:lnSpc>
                <a:spcPct val="80000"/>
              </a:lnSpc>
              <a:spcBef>
                <a:spcPts val="600"/>
              </a:spcBef>
              <a:buNone/>
            </a:pPr>
            <a:r>
              <a:rPr lang="en-US" sz="2800" b="1"/>
              <a:t>1 layer:  </a:t>
            </a:r>
            <a:r>
              <a:rPr lang="en-US" sz="2800"/>
              <a:t>12 states plus 6 territories</a:t>
            </a:r>
          </a:p>
          <a:p>
            <a:pPr marL="914400" indent="-1371600">
              <a:lnSpc>
                <a:spcPct val="80000"/>
              </a:lnSpc>
              <a:spcBef>
                <a:spcPts val="600"/>
              </a:spcBef>
            </a:pPr>
            <a:endParaRPr lang="en-US" sz="2800"/>
          </a:p>
          <a:p>
            <a:pPr marL="0" indent="0">
              <a:lnSpc>
                <a:spcPct val="80000"/>
              </a:lnSpc>
              <a:spcBef>
                <a:spcPts val="600"/>
              </a:spcBef>
              <a:buNone/>
            </a:pPr>
            <a:r>
              <a:rPr lang="en-US" sz="2800" b="1"/>
              <a:t>2 layers:  </a:t>
            </a:r>
            <a:r>
              <a:rPr lang="en-US" sz="2800"/>
              <a:t>28 states</a:t>
            </a:r>
          </a:p>
          <a:p>
            <a:pPr marL="914400" indent="-1371600">
              <a:lnSpc>
                <a:spcPct val="80000"/>
              </a:lnSpc>
              <a:spcBef>
                <a:spcPts val="600"/>
              </a:spcBef>
            </a:pPr>
            <a:endParaRPr lang="en-US" sz="2800"/>
          </a:p>
          <a:p>
            <a:pPr marL="0" indent="0">
              <a:lnSpc>
                <a:spcPct val="80000"/>
              </a:lnSpc>
              <a:spcBef>
                <a:spcPts val="600"/>
              </a:spcBef>
              <a:buNone/>
            </a:pPr>
            <a:r>
              <a:rPr lang="en-US" sz="2800" b="1"/>
              <a:t>3 layers:  </a:t>
            </a:r>
            <a:r>
              <a:rPr lang="en-US" sz="2800"/>
              <a:t>10 states</a:t>
            </a:r>
          </a:p>
          <a:p>
            <a:pPr>
              <a:lnSpc>
                <a:spcPct val="80000"/>
              </a:lnSpc>
              <a:spcBef>
                <a:spcPts val="600"/>
              </a:spcBef>
            </a:pPr>
            <a:endParaRPr lang="en-US" sz="2800" b="1"/>
          </a:p>
        </p:txBody>
      </p:sp>
      <p:pic>
        <p:nvPicPr>
          <p:cNvPr id="9" name="Picture 8">
            <a:extLst>
              <a:ext uri="{FF2B5EF4-FFF2-40B4-BE49-F238E27FC236}">
                <a16:creationId xmlns:a16="http://schemas.microsoft.com/office/drawing/2014/main" id="{426170D6-050B-F670-8E67-7BC1FD629E00}"/>
              </a:ext>
            </a:extLst>
          </p:cNvPr>
          <p:cNvPicPr>
            <a:picLocks noChangeAspect="1"/>
          </p:cNvPicPr>
          <p:nvPr/>
        </p:nvPicPr>
        <p:blipFill>
          <a:blip r:embed="rId3"/>
          <a:stretch>
            <a:fillRect/>
          </a:stretch>
        </p:blipFill>
        <p:spPr>
          <a:xfrm>
            <a:off x="3048001" y="91440"/>
            <a:ext cx="9143941" cy="6492240"/>
          </a:xfrm>
          <a:prstGeom prst="rect">
            <a:avLst/>
          </a:prstGeom>
        </p:spPr>
      </p:pic>
      <p:sp>
        <p:nvSpPr>
          <p:cNvPr id="2" name="Slide Number Placeholder 1">
            <a:extLst>
              <a:ext uri="{FF2B5EF4-FFF2-40B4-BE49-F238E27FC236}">
                <a16:creationId xmlns:a16="http://schemas.microsoft.com/office/drawing/2014/main" id="{DCAF332D-3141-4AE4-A0BC-840B40CCB269}"/>
              </a:ext>
            </a:extLst>
          </p:cNvPr>
          <p:cNvSpPr>
            <a:spLocks noGrp="1"/>
          </p:cNvSpPr>
          <p:nvPr>
            <p:ph type="sldNum" sz="quarter" idx="10"/>
          </p:nvPr>
        </p:nvSpPr>
        <p:spPr/>
        <p:txBody>
          <a:bodyPr/>
          <a:lstStyle/>
          <a:p>
            <a:fld id="{AB78CF70-1155-487E-B744-8711D623BA77}" type="slidenum">
              <a:rPr lang="en-US" smtClean="0"/>
              <a:pPr/>
              <a:t>57</a:t>
            </a:fld>
            <a:endParaRPr lang="en-US" dirty="0"/>
          </a:p>
        </p:txBody>
      </p:sp>
    </p:spTree>
    <p:extLst>
      <p:ext uri="{BB962C8B-B14F-4D97-AF65-F5344CB8AC3E}">
        <p14:creationId xmlns:p14="http://schemas.microsoft.com/office/powerpoint/2010/main" val="285081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C0488C9-3D08-09CB-C6DD-CEC92DD81AB5}"/>
              </a:ext>
            </a:extLst>
          </p:cNvPr>
          <p:cNvGrpSpPr/>
          <p:nvPr/>
        </p:nvGrpSpPr>
        <p:grpSpPr>
          <a:xfrm>
            <a:off x="3442996" y="91440"/>
            <a:ext cx="8749004" cy="6492240"/>
            <a:chOff x="3442996" y="91440"/>
            <a:chExt cx="8749004" cy="6492240"/>
          </a:xfrm>
        </p:grpSpPr>
        <p:pic>
          <p:nvPicPr>
            <p:cNvPr id="9" name="Picture 8">
              <a:extLst>
                <a:ext uri="{FF2B5EF4-FFF2-40B4-BE49-F238E27FC236}">
                  <a16:creationId xmlns:a16="http://schemas.microsoft.com/office/drawing/2014/main" id="{AD3D14E6-F083-B515-C744-D17B886E75F0}"/>
                </a:ext>
              </a:extLst>
            </p:cNvPr>
            <p:cNvPicPr>
              <a:picLocks noChangeAspect="1"/>
            </p:cNvPicPr>
            <p:nvPr/>
          </p:nvPicPr>
          <p:blipFill>
            <a:blip r:embed="rId3"/>
            <a:stretch>
              <a:fillRect/>
            </a:stretch>
          </p:blipFill>
          <p:spPr>
            <a:xfrm>
              <a:off x="3535680" y="91440"/>
              <a:ext cx="8656320" cy="6492240"/>
            </a:xfrm>
            <a:prstGeom prst="rect">
              <a:avLst/>
            </a:prstGeom>
          </p:spPr>
        </p:pic>
        <p:sp>
          <p:nvSpPr>
            <p:cNvPr id="3" name="Rectangle 2">
              <a:extLst>
                <a:ext uri="{FF2B5EF4-FFF2-40B4-BE49-F238E27FC236}">
                  <a16:creationId xmlns:a16="http://schemas.microsoft.com/office/drawing/2014/main" id="{F8BC73FF-3246-6AD9-B755-58D724DB4F29}"/>
                </a:ext>
              </a:extLst>
            </p:cNvPr>
            <p:cNvSpPr/>
            <p:nvPr/>
          </p:nvSpPr>
          <p:spPr>
            <a:xfrm>
              <a:off x="3442996" y="92075"/>
              <a:ext cx="1330172" cy="3817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grpSp>
      <p:sp>
        <p:nvSpPr>
          <p:cNvPr id="2" name="Content Placeholder 3">
            <a:extLst>
              <a:ext uri="{FF2B5EF4-FFF2-40B4-BE49-F238E27FC236}">
                <a16:creationId xmlns:a16="http://schemas.microsoft.com/office/drawing/2014/main" id="{C494C886-D52D-2B98-546A-852356145634}"/>
              </a:ext>
            </a:extLst>
          </p:cNvPr>
          <p:cNvSpPr txBox="1">
            <a:spLocks/>
          </p:cNvSpPr>
          <p:nvPr/>
        </p:nvSpPr>
        <p:spPr>
          <a:xfrm>
            <a:off x="158622" y="1119992"/>
            <a:ext cx="4614546" cy="5094196"/>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Designs by NGS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sym typeface="Arial"/>
              </a:rPr>
              <a:t>165 zones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sym typeface="Arial"/>
              </a:rPr>
              <a:t>Includes 54 statewide zones…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sym typeface="Arial"/>
              </a:rPr>
              <a:t> …and 3 “special use” zones </a:t>
            </a:r>
            <a:br>
              <a:rPr kumimoji="0" lang="en-US" sz="2400" b="0" i="0" u="none" strike="noStrike" kern="1200" cap="none" spc="0" normalizeH="0" baseline="0" noProof="0" dirty="0">
                <a:ln>
                  <a:noFill/>
                </a:ln>
                <a:solidFill>
                  <a:prstClr val="black"/>
                </a:solidFill>
                <a:effectLst/>
                <a:uLnTx/>
                <a:uFillTx/>
                <a:latin typeface="Calibri"/>
                <a:ea typeface="+mn-ea"/>
                <a:cs typeface="+mn-cs"/>
                <a:sym typeface="Arial"/>
              </a:rPr>
            </a:br>
            <a:r>
              <a:rPr kumimoji="0" lang="en-US" sz="2400" b="0" i="0" u="none" strike="noStrike" kern="1200" cap="none" spc="0" normalizeH="0" baseline="0" noProof="0" dirty="0">
                <a:ln>
                  <a:noFill/>
                </a:ln>
                <a:solidFill>
                  <a:prstClr val="black"/>
                </a:solidFill>
                <a:effectLst/>
                <a:uLnTx/>
                <a:uFillTx/>
                <a:latin typeface="Calibri"/>
                <a:ea typeface="+mn-ea"/>
                <a:cs typeface="+mn-cs"/>
                <a:sym typeface="Arial"/>
              </a:rPr>
              <a:t>(in more than one state)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Designs by state stakeholders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sym typeface="Arial"/>
              </a:rPr>
              <a:t>802 zones in 28 states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Total = 967 zones </a:t>
            </a:r>
            <a:b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br>
            <a:r>
              <a:rPr kumimoji="0" lang="en-US" sz="2800" b="0" i="0" u="none" strike="noStrike" kern="1200" cap="none" spc="0" normalizeH="0" baseline="0" noProof="0" dirty="0">
                <a:ln>
                  <a:noFill/>
                </a:ln>
                <a:solidFill>
                  <a:prstClr val="black"/>
                </a:solidFill>
                <a:effectLst/>
                <a:uLnTx/>
                <a:uFillTx/>
                <a:latin typeface="Calibri"/>
                <a:ea typeface="+mn-ea"/>
                <a:cs typeface="+mn-cs"/>
                <a:sym typeface="Arial"/>
              </a:rPr>
              <a:t>for 56 states </a:t>
            </a:r>
            <a:br>
              <a:rPr kumimoji="0" lang="en-US" sz="2800" b="0" i="0" u="none" strike="noStrike" kern="1200" cap="none" spc="0" normalizeH="0" baseline="0" noProof="0" dirty="0">
                <a:ln>
                  <a:noFill/>
                </a:ln>
                <a:solidFill>
                  <a:prstClr val="black"/>
                </a:solidFill>
                <a:effectLst/>
                <a:uLnTx/>
                <a:uFillTx/>
                <a:latin typeface="Calibri"/>
                <a:ea typeface="+mn-ea"/>
                <a:cs typeface="+mn-cs"/>
                <a:sym typeface="Arial"/>
              </a:rPr>
            </a:br>
            <a:r>
              <a:rPr kumimoji="0" lang="en-US" sz="2800" b="0" i="0" u="none" strike="noStrike" kern="1200" cap="none" spc="0" normalizeH="0" baseline="0" noProof="0" dirty="0">
                <a:ln>
                  <a:noFill/>
                </a:ln>
                <a:solidFill>
                  <a:prstClr val="black"/>
                </a:solidFill>
                <a:effectLst/>
                <a:uLnTx/>
                <a:uFillTx/>
                <a:latin typeface="Calibri"/>
                <a:ea typeface="+mn-ea"/>
                <a:cs typeface="+mn-cs"/>
                <a:sym typeface="Arial"/>
              </a:rPr>
              <a:t>and territories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sym typeface="Arial"/>
              </a:rPr>
              <a:t>Compare to 125 </a:t>
            </a:r>
            <a:br>
              <a:rPr kumimoji="0" lang="en-US" sz="2800" b="1" i="1" u="none" strike="noStrike" kern="1200" cap="none" spc="0" normalizeH="0" baseline="0" noProof="0" dirty="0">
                <a:ln>
                  <a:noFill/>
                </a:ln>
                <a:solidFill>
                  <a:prstClr val="black"/>
                </a:solidFill>
                <a:effectLst/>
                <a:uLnTx/>
                <a:uFillTx/>
                <a:latin typeface="Calibri"/>
                <a:ea typeface="+mn-ea"/>
                <a:cs typeface="+mn-cs"/>
                <a:sym typeface="Arial"/>
              </a:rPr>
            </a:br>
            <a:r>
              <a:rPr kumimoji="0" lang="en-US" sz="2800" b="1" i="1" u="none" strike="noStrike" kern="1200" cap="none" spc="0" normalizeH="0" baseline="0" noProof="0" dirty="0">
                <a:ln>
                  <a:noFill/>
                </a:ln>
                <a:solidFill>
                  <a:prstClr val="black"/>
                </a:solidFill>
                <a:effectLst/>
                <a:uLnTx/>
                <a:uFillTx/>
                <a:latin typeface="Calibri"/>
                <a:ea typeface="+mn-ea"/>
                <a:cs typeface="+mn-cs"/>
                <a:sym typeface="Arial"/>
              </a:rPr>
              <a:t>zones in existing </a:t>
            </a:r>
            <a:br>
              <a:rPr kumimoji="0" lang="en-US" sz="2800" b="1" i="1" u="none" strike="noStrike" kern="1200" cap="none" spc="0" normalizeH="0" baseline="0" noProof="0" dirty="0">
                <a:ln>
                  <a:noFill/>
                </a:ln>
                <a:solidFill>
                  <a:prstClr val="black"/>
                </a:solidFill>
                <a:effectLst/>
                <a:uLnTx/>
                <a:uFillTx/>
                <a:latin typeface="Calibri"/>
                <a:ea typeface="+mn-ea"/>
                <a:cs typeface="+mn-cs"/>
                <a:sym typeface="Arial"/>
              </a:rPr>
            </a:br>
            <a:r>
              <a:rPr kumimoji="0" lang="en-US" sz="2800" b="1" i="1" u="none" strike="noStrike" kern="1200" cap="none" spc="0" normalizeH="0" baseline="0" noProof="0" dirty="0">
                <a:ln>
                  <a:noFill/>
                </a:ln>
                <a:solidFill>
                  <a:prstClr val="black"/>
                </a:solidFill>
                <a:effectLst/>
                <a:uLnTx/>
                <a:uFillTx/>
                <a:latin typeface="Calibri"/>
                <a:ea typeface="+mn-ea"/>
                <a:cs typeface="+mn-cs"/>
                <a:sym typeface="Arial"/>
              </a:rPr>
              <a:t>State Plane</a:t>
            </a:r>
            <a:endParaRPr kumimoji="0" lang="en-US" sz="2800" b="0" i="1"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91440" y="92075"/>
            <a:ext cx="4681728" cy="1096963"/>
          </a:xfrm>
          <a:solidFill>
            <a:schemeClr val="bg1"/>
          </a:solidFill>
        </p:spPr>
        <p:txBody>
          <a:bodyPr tIns="45720" bIns="45720" anchor="t" anchorCtr="0">
            <a:normAutofit/>
          </a:bodyPr>
          <a:lstStyle/>
          <a:p>
            <a:r>
              <a:rPr lang="en-US" sz="3200" b="1">
                <a:latin typeface="+mn-lt"/>
              </a:rPr>
              <a:t>Number of SPCS2022 zones </a:t>
            </a:r>
            <a:r>
              <a:rPr lang="en-US" sz="3200" b="1" i="1">
                <a:latin typeface="+mn-lt"/>
              </a:rPr>
              <a:t>(preliminary)</a:t>
            </a:r>
            <a:endParaRPr lang="en-US" sz="3200" b="1">
              <a:latin typeface="+mn-lt"/>
            </a:endParaRPr>
          </a:p>
        </p:txBody>
      </p:sp>
      <p:sp>
        <p:nvSpPr>
          <p:cNvPr id="7" name="Rectangle 6">
            <a:extLst>
              <a:ext uri="{FF2B5EF4-FFF2-40B4-BE49-F238E27FC236}">
                <a16:creationId xmlns:a16="http://schemas.microsoft.com/office/drawing/2014/main" id="{7866C442-6DD5-2A84-CCEA-83402B7CEABB}"/>
              </a:ext>
            </a:extLst>
          </p:cNvPr>
          <p:cNvSpPr/>
          <p:nvPr/>
        </p:nvSpPr>
        <p:spPr>
          <a:xfrm>
            <a:off x="1195082" y="544749"/>
            <a:ext cx="2311414" cy="49485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Rectangle 7">
            <a:extLst>
              <a:ext uri="{FF2B5EF4-FFF2-40B4-BE49-F238E27FC236}">
                <a16:creationId xmlns:a16="http://schemas.microsoft.com/office/drawing/2014/main" id="{8AABB2F2-0424-AFD0-CBFA-773533413BD3}"/>
              </a:ext>
            </a:extLst>
          </p:cNvPr>
          <p:cNvSpPr/>
          <p:nvPr/>
        </p:nvSpPr>
        <p:spPr>
          <a:xfrm>
            <a:off x="423355" y="3822970"/>
            <a:ext cx="2572764" cy="44297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0" name="Slide Number Placeholder 9">
            <a:extLst>
              <a:ext uri="{FF2B5EF4-FFF2-40B4-BE49-F238E27FC236}">
                <a16:creationId xmlns:a16="http://schemas.microsoft.com/office/drawing/2014/main" id="{CBBD53FB-1DFF-4121-AEAD-F95EC136C2CD}"/>
              </a:ext>
            </a:extLst>
          </p:cNvPr>
          <p:cNvSpPr>
            <a:spLocks noGrp="1"/>
          </p:cNvSpPr>
          <p:nvPr>
            <p:ph type="sldNum" sz="quarter" idx="10"/>
          </p:nvPr>
        </p:nvSpPr>
        <p:spPr/>
        <p:txBody>
          <a:bodyPr/>
          <a:lstStyle/>
          <a:p>
            <a:fld id="{AB78CF70-1155-487E-B744-8711D623BA77}" type="slidenum">
              <a:rPr lang="en-US" smtClean="0"/>
              <a:pPr/>
              <a:t>58</a:t>
            </a:fld>
            <a:endParaRPr lang="en-US" dirty="0"/>
          </a:p>
        </p:txBody>
      </p:sp>
    </p:spTree>
    <p:extLst>
      <p:ext uri="{BB962C8B-B14F-4D97-AF65-F5344CB8AC3E}">
        <p14:creationId xmlns:p14="http://schemas.microsoft.com/office/powerpoint/2010/main" val="58491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50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2000"/>
                            </p:stCondLst>
                            <p:childTnLst>
                              <p:par>
                                <p:cTn id="17" presetID="10" presetClass="entr" presetSubtype="0" fill="hold" nodeType="afterEffect">
                                  <p:stCondLst>
                                    <p:cond delay="50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500"/>
                                        <p:tgtEl>
                                          <p:spTgt spid="2">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122"/>
        <p:cNvGrpSpPr/>
        <p:nvPr/>
      </p:nvGrpSpPr>
      <p:grpSpPr>
        <a:xfrm>
          <a:off x="0" y="0"/>
          <a:ext cx="0" cy="0"/>
          <a:chOff x="0" y="0"/>
          <a:chExt cx="0" cy="0"/>
        </a:xfrm>
      </p:grpSpPr>
      <p:sp>
        <p:nvSpPr>
          <p:cNvPr id="124" name="Google Shape;124;p6"/>
          <p:cNvSpPr txBox="1">
            <a:spLocks noGrp="1"/>
          </p:cNvSpPr>
          <p:nvPr>
            <p:ph type="title"/>
          </p:nvPr>
        </p:nvSpPr>
        <p:spPr>
          <a:xfrm>
            <a:off x="457200" y="457200"/>
            <a:ext cx="11704320"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alibri"/>
              <a:buNone/>
            </a:pPr>
            <a:r>
              <a:rPr lang="en-US"/>
              <a:t>State Plane Coordinate Systems of 1983 and 1927</a:t>
            </a:r>
            <a:endParaRPr/>
          </a:p>
        </p:txBody>
      </p:sp>
      <p:pic>
        <p:nvPicPr>
          <p:cNvPr id="125" name="Google Shape;125;p6"/>
          <p:cNvPicPr preferRelativeResize="0"/>
          <p:nvPr/>
        </p:nvPicPr>
        <p:blipFill rotWithShape="1">
          <a:blip r:embed="rId3">
            <a:alphaModFix/>
          </a:blip>
          <a:srcRect t="19925" b="1211"/>
          <a:stretch/>
        </p:blipFill>
        <p:spPr>
          <a:xfrm>
            <a:off x="0" y="1462405"/>
            <a:ext cx="12161520" cy="5394960"/>
          </a:xfrm>
          <a:prstGeom prst="rect">
            <a:avLst/>
          </a:prstGeom>
          <a:noFill/>
          <a:ln>
            <a:noFill/>
          </a:ln>
        </p:spPr>
      </p:pic>
      <p:sp>
        <p:nvSpPr>
          <p:cNvPr id="2" name="Slide Number Placeholder 1">
            <a:extLst>
              <a:ext uri="{FF2B5EF4-FFF2-40B4-BE49-F238E27FC236}">
                <a16:creationId xmlns:a16="http://schemas.microsoft.com/office/drawing/2014/main" id="{E70D820C-3B91-4EFD-9A21-E5603977434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59</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F67F8-55A1-D66D-A588-4727753759A2}"/>
              </a:ext>
            </a:extLst>
          </p:cNvPr>
          <p:cNvSpPr>
            <a:spLocks noGrp="1"/>
          </p:cNvSpPr>
          <p:nvPr>
            <p:ph type="title"/>
          </p:nvPr>
        </p:nvSpPr>
        <p:spPr/>
        <p:txBody>
          <a:bodyPr/>
          <a:lstStyle/>
          <a:p>
            <a:pPr algn="ctr"/>
            <a:r>
              <a:rPr lang="en-US" dirty="0"/>
              <a:t>Today’s Topics</a:t>
            </a:r>
          </a:p>
        </p:txBody>
      </p:sp>
      <p:sp>
        <p:nvSpPr>
          <p:cNvPr id="3" name="Content Placeholder 2">
            <a:extLst>
              <a:ext uri="{FF2B5EF4-FFF2-40B4-BE49-F238E27FC236}">
                <a16:creationId xmlns:a16="http://schemas.microsoft.com/office/drawing/2014/main" id="{E3B46F91-8D0C-4877-8352-571B20F1CFDE}"/>
              </a:ext>
            </a:extLst>
          </p:cNvPr>
          <p:cNvSpPr>
            <a:spLocks noGrp="1"/>
          </p:cNvSpPr>
          <p:nvPr>
            <p:ph idx="1"/>
          </p:nvPr>
        </p:nvSpPr>
        <p:spPr>
          <a:xfrm>
            <a:off x="1291471" y="1371600"/>
            <a:ext cx="6386335" cy="4846320"/>
          </a:xfrm>
        </p:spPr>
        <p:txBody>
          <a:bodyPr>
            <a:normAutofit/>
          </a:bodyPr>
          <a:lstStyle/>
          <a:p>
            <a:r>
              <a:rPr lang="en-US" dirty="0"/>
              <a:t>NGS’s Geospatial Role</a:t>
            </a:r>
          </a:p>
          <a:p>
            <a:r>
              <a:rPr lang="en-US" dirty="0"/>
              <a:t>Plane Coordinate Projections</a:t>
            </a:r>
          </a:p>
          <a:p>
            <a:r>
              <a:rPr lang="en-US" dirty="0"/>
              <a:t>SC Coordinate System</a:t>
            </a:r>
          </a:p>
          <a:p>
            <a:pPr lvl="1"/>
            <a:r>
              <a:rPr lang="en-US" sz="2800" dirty="0"/>
              <a:t>NAD83 (2011) epoch 2010.00</a:t>
            </a:r>
          </a:p>
          <a:p>
            <a:pPr lvl="1"/>
            <a:r>
              <a:rPr lang="en-US" sz="2800" dirty="0"/>
              <a:t>NATRF2022 epoch 2020.00</a:t>
            </a:r>
          </a:p>
          <a:p>
            <a:r>
              <a:rPr lang="en-US" dirty="0"/>
              <a:t>State Plane Coordinate System of 2022</a:t>
            </a:r>
          </a:p>
          <a:p>
            <a:pPr lvl="1"/>
            <a:r>
              <a:rPr lang="en-US" sz="2800" dirty="0"/>
              <a:t>NGS Tools and Access to SPCS2022</a:t>
            </a:r>
          </a:p>
          <a:p>
            <a:endParaRPr lang="en-US" dirty="0"/>
          </a:p>
        </p:txBody>
      </p:sp>
      <p:pic>
        <p:nvPicPr>
          <p:cNvPr id="6" name="Picture 5">
            <a:extLst>
              <a:ext uri="{FF2B5EF4-FFF2-40B4-BE49-F238E27FC236}">
                <a16:creationId xmlns:a16="http://schemas.microsoft.com/office/drawing/2014/main" id="{16430475-7E1F-7976-834A-7A79D1304D60}"/>
              </a:ext>
            </a:extLst>
          </p:cNvPr>
          <p:cNvPicPr>
            <a:picLocks noChangeAspect="1"/>
          </p:cNvPicPr>
          <p:nvPr/>
        </p:nvPicPr>
        <p:blipFill>
          <a:blip r:embed="rId2"/>
          <a:stretch>
            <a:fillRect/>
          </a:stretch>
        </p:blipFill>
        <p:spPr>
          <a:xfrm>
            <a:off x="8606980" y="1365838"/>
            <a:ext cx="2948673" cy="3658649"/>
          </a:xfrm>
          <a:prstGeom prst="rect">
            <a:avLst/>
          </a:prstGeom>
        </p:spPr>
      </p:pic>
      <p:sp>
        <p:nvSpPr>
          <p:cNvPr id="9" name="Slide Number Placeholder 8">
            <a:extLst>
              <a:ext uri="{FF2B5EF4-FFF2-40B4-BE49-F238E27FC236}">
                <a16:creationId xmlns:a16="http://schemas.microsoft.com/office/drawing/2014/main" id="{28306227-057B-45E4-AC56-58F0DC7FE933}"/>
              </a:ext>
            </a:extLst>
          </p:cNvPr>
          <p:cNvSpPr>
            <a:spLocks noGrp="1"/>
          </p:cNvSpPr>
          <p:nvPr>
            <p:ph type="sldNum" sz="quarter" idx="12"/>
          </p:nvPr>
        </p:nvSpPr>
        <p:spPr/>
        <p:txBody>
          <a:bodyPr/>
          <a:lstStyle/>
          <a:p>
            <a:fld id="{D3D538F9-49A3-B84F-B36B-A7030CDE5D5B}" type="slidenum">
              <a:rPr lang="en-US" smtClean="0"/>
              <a:t>6</a:t>
            </a:fld>
            <a:endParaRPr lang="en-US"/>
          </a:p>
        </p:txBody>
      </p:sp>
      <p:sp>
        <p:nvSpPr>
          <p:cNvPr id="4" name="Date Placeholder 3">
            <a:extLst>
              <a:ext uri="{FF2B5EF4-FFF2-40B4-BE49-F238E27FC236}">
                <a16:creationId xmlns:a16="http://schemas.microsoft.com/office/drawing/2014/main" id="{AEBDCDF7-AD93-419C-8860-60EE2A24E9AC}"/>
              </a:ext>
            </a:extLst>
          </p:cNvPr>
          <p:cNvSpPr>
            <a:spLocks noGrp="1"/>
          </p:cNvSpPr>
          <p:nvPr>
            <p:ph type="dt" sz="half" idx="10"/>
          </p:nvPr>
        </p:nvSpPr>
        <p:spPr/>
        <p:txBody>
          <a:bodyPr/>
          <a:lstStyle/>
          <a:p>
            <a:r>
              <a:rPr lang="en-US"/>
              <a:t>February 28, 2025</a:t>
            </a:r>
            <a:endParaRPr lang="en-US" dirty="0"/>
          </a:p>
        </p:txBody>
      </p:sp>
      <p:sp>
        <p:nvSpPr>
          <p:cNvPr id="5" name="Footer Placeholder 4">
            <a:extLst>
              <a:ext uri="{FF2B5EF4-FFF2-40B4-BE49-F238E27FC236}">
                <a16:creationId xmlns:a16="http://schemas.microsoft.com/office/drawing/2014/main" id="{10DAB4D6-20F3-4A66-9AC8-4C8E951EF803}"/>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10057753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Shape 129"/>
        <p:cNvGrpSpPr/>
        <p:nvPr/>
      </p:nvGrpSpPr>
      <p:grpSpPr>
        <a:xfrm>
          <a:off x="0" y="0"/>
          <a:ext cx="0" cy="0"/>
          <a:chOff x="0" y="0"/>
          <a:chExt cx="0" cy="0"/>
        </a:xfrm>
      </p:grpSpPr>
      <p:sp>
        <p:nvSpPr>
          <p:cNvPr id="131" name="Google Shape;131;p7"/>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alibri"/>
              <a:buNone/>
            </a:pPr>
            <a:r>
              <a:rPr lang="en-US"/>
              <a:t>State Plane Coordinate System of 2022</a:t>
            </a:r>
            <a:endParaRPr/>
          </a:p>
        </p:txBody>
      </p:sp>
      <p:pic>
        <p:nvPicPr>
          <p:cNvPr id="132" name="Google Shape;132;p7"/>
          <p:cNvPicPr preferRelativeResize="0"/>
          <p:nvPr/>
        </p:nvPicPr>
        <p:blipFill rotWithShape="1">
          <a:blip r:embed="rId3">
            <a:alphaModFix/>
          </a:blip>
          <a:srcRect t="19925" b="1212"/>
          <a:stretch/>
        </p:blipFill>
        <p:spPr>
          <a:xfrm>
            <a:off x="0" y="1463040"/>
            <a:ext cx="12161520" cy="5394960"/>
          </a:xfrm>
          <a:prstGeom prst="rect">
            <a:avLst/>
          </a:prstGeom>
          <a:noFill/>
          <a:ln>
            <a:noFill/>
          </a:ln>
        </p:spPr>
      </p:pic>
      <p:sp>
        <p:nvSpPr>
          <p:cNvPr id="2" name="Slide Number Placeholder 1">
            <a:extLst>
              <a:ext uri="{FF2B5EF4-FFF2-40B4-BE49-F238E27FC236}">
                <a16:creationId xmlns:a16="http://schemas.microsoft.com/office/drawing/2014/main" id="{602402B9-4FE7-4734-BC92-38643DB50C6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60</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45A71E-32B1-7166-C08C-EEB567E422CE}"/>
              </a:ext>
            </a:extLst>
          </p:cNvPr>
          <p:cNvSpPr>
            <a:spLocks noGrp="1"/>
          </p:cNvSpPr>
          <p:nvPr>
            <p:ph type="title"/>
          </p:nvPr>
        </p:nvSpPr>
        <p:spPr/>
        <p:txBody>
          <a:bodyPr>
            <a:normAutofit/>
          </a:bodyPr>
          <a:lstStyle/>
          <a:p>
            <a:r>
              <a:rPr lang="en-US" dirty="0">
                <a:latin typeface="+mn-lt"/>
              </a:rPr>
              <a:t>SPCS2022 distortion design philosophy</a:t>
            </a:r>
            <a:endParaRPr lang="en-US" b="1" dirty="0">
              <a:latin typeface="+mn-lt"/>
            </a:endParaRPr>
          </a:p>
        </p:txBody>
      </p:sp>
      <p:sp>
        <p:nvSpPr>
          <p:cNvPr id="4" name="Content Placeholder 3">
            <a:extLst>
              <a:ext uri="{FF2B5EF4-FFF2-40B4-BE49-F238E27FC236}">
                <a16:creationId xmlns:a16="http://schemas.microsoft.com/office/drawing/2014/main" id="{CDCA95B9-CECC-0286-2BD3-BBD073F80797}"/>
              </a:ext>
            </a:extLst>
          </p:cNvPr>
          <p:cNvSpPr>
            <a:spLocks noGrp="1"/>
          </p:cNvSpPr>
          <p:nvPr>
            <p:ph idx="1"/>
          </p:nvPr>
        </p:nvSpPr>
        <p:spPr>
          <a:xfrm>
            <a:off x="457200" y="1371600"/>
            <a:ext cx="11734800" cy="5029200"/>
          </a:xfrm>
        </p:spPr>
        <p:txBody>
          <a:bodyPr>
            <a:normAutofit/>
          </a:bodyPr>
          <a:lstStyle/>
          <a:p>
            <a:pPr>
              <a:lnSpc>
                <a:spcPct val="100000"/>
              </a:lnSpc>
            </a:pPr>
            <a:r>
              <a:rPr lang="en-US" b="1" i="1" dirty="0"/>
              <a:t>Linear distortion </a:t>
            </a:r>
            <a:r>
              <a:rPr lang="en-US" dirty="0"/>
              <a:t>minimized at topographic surface (</a:t>
            </a:r>
            <a:r>
              <a:rPr lang="en-US" b="1" i="1" dirty="0"/>
              <a:t>not</a:t>
            </a:r>
            <a:r>
              <a:rPr lang="en-US" dirty="0"/>
              <a:t> ellipsoid surface)</a:t>
            </a:r>
          </a:p>
          <a:p>
            <a:pPr lvl="1">
              <a:lnSpc>
                <a:spcPct val="100000"/>
              </a:lnSpc>
            </a:pPr>
            <a:r>
              <a:rPr lang="en-US" b="1" i="1" dirty="0"/>
              <a:t>Purpose:  </a:t>
            </a:r>
            <a:r>
              <a:rPr lang="en-US" dirty="0"/>
              <a:t>reduce difference between projected “grid” and actual “ground” distances</a:t>
            </a:r>
          </a:p>
          <a:p>
            <a:pPr lvl="1">
              <a:lnSpc>
                <a:spcPct val="100000"/>
              </a:lnSpc>
            </a:pPr>
            <a:r>
              <a:rPr lang="en-US" dirty="0"/>
              <a:t>Population distribution also taken into account in NGS designs</a:t>
            </a:r>
          </a:p>
          <a:p>
            <a:pPr>
              <a:lnSpc>
                <a:spcPct val="100000"/>
              </a:lnSpc>
            </a:pPr>
            <a:r>
              <a:rPr lang="en-US" b="1" dirty="0"/>
              <a:t>What is linear distortion?</a:t>
            </a:r>
          </a:p>
          <a:p>
            <a:pPr>
              <a:lnSpc>
                <a:spcPct val="100000"/>
              </a:lnSpc>
            </a:pPr>
            <a:endParaRPr lang="en-US" sz="2000" b="1" dirty="0"/>
          </a:p>
          <a:p>
            <a:pPr marL="0" indent="0">
              <a:lnSpc>
                <a:spcPct val="100000"/>
              </a:lnSpc>
              <a:buNone/>
            </a:pPr>
            <a:endParaRPr lang="en-US" sz="2000" b="1" dirty="0"/>
          </a:p>
          <a:p>
            <a:pPr marL="0" indent="0">
              <a:lnSpc>
                <a:spcPct val="100000"/>
              </a:lnSpc>
              <a:buNone/>
            </a:pPr>
            <a:endParaRPr lang="en-US" sz="2000" b="1" dirty="0"/>
          </a:p>
          <a:p>
            <a:pPr lvl="1">
              <a:lnSpc>
                <a:spcPct val="100000"/>
              </a:lnSpc>
            </a:pPr>
            <a:r>
              <a:rPr lang="en-US" dirty="0"/>
              <a:t>Map projection “scale error” at topographic surface</a:t>
            </a:r>
          </a:p>
          <a:p>
            <a:pPr lvl="1">
              <a:lnSpc>
                <a:spcPct val="100000"/>
              </a:lnSpc>
            </a:pPr>
            <a:r>
              <a:rPr lang="en-US" dirty="0"/>
              <a:t>Unique (i.e., same in every direction) only for </a:t>
            </a:r>
            <a:r>
              <a:rPr lang="en-US" b="1" i="1" dirty="0"/>
              <a:t>conformal </a:t>
            </a:r>
            <a:r>
              <a:rPr lang="en-US" dirty="0"/>
              <a:t>projections </a:t>
            </a:r>
          </a:p>
          <a:p>
            <a:pPr lvl="1">
              <a:lnSpc>
                <a:spcPct val="100000"/>
              </a:lnSpc>
            </a:pPr>
            <a:r>
              <a:rPr lang="en-US" dirty="0"/>
              <a:t>Given here in </a:t>
            </a:r>
            <a:r>
              <a:rPr lang="en-US" b="1" dirty="0"/>
              <a:t>parts per million </a:t>
            </a:r>
            <a:r>
              <a:rPr lang="en-US" dirty="0"/>
              <a:t>(ppm) = mm of distortion per km</a:t>
            </a:r>
          </a:p>
        </p:txBody>
      </p:sp>
      <p:graphicFrame>
        <p:nvGraphicFramePr>
          <p:cNvPr id="6" name="Table 5">
            <a:extLst>
              <a:ext uri="{FF2B5EF4-FFF2-40B4-BE49-F238E27FC236}">
                <a16:creationId xmlns:a16="http://schemas.microsoft.com/office/drawing/2014/main" id="{957CEDAD-D650-98B4-CAA7-231E701139D6}"/>
              </a:ext>
            </a:extLst>
          </p:cNvPr>
          <p:cNvGraphicFramePr>
            <a:graphicFrameLocks noGrp="1"/>
          </p:cNvGraphicFramePr>
          <p:nvPr/>
        </p:nvGraphicFramePr>
        <p:xfrm>
          <a:off x="1055666" y="3347642"/>
          <a:ext cx="7971793" cy="1036320"/>
        </p:xfrm>
        <a:graphic>
          <a:graphicData uri="http://schemas.openxmlformats.org/drawingml/2006/table">
            <a:tbl>
              <a:tblPr firstRow="1" bandRow="1">
                <a:tableStyleId>{5C22544A-7EE6-4342-B048-85BDC9FD1C3A}</a:tableStyleId>
              </a:tblPr>
              <a:tblGrid>
                <a:gridCol w="1696499">
                  <a:extLst>
                    <a:ext uri="{9D8B030D-6E8A-4147-A177-3AD203B41FA5}">
                      <a16:colId xmlns:a16="http://schemas.microsoft.com/office/drawing/2014/main" val="1180913409"/>
                    </a:ext>
                  </a:extLst>
                </a:gridCol>
                <a:gridCol w="412376">
                  <a:extLst>
                    <a:ext uri="{9D8B030D-6E8A-4147-A177-3AD203B41FA5}">
                      <a16:colId xmlns:a16="http://schemas.microsoft.com/office/drawing/2014/main" val="1296758829"/>
                    </a:ext>
                  </a:extLst>
                </a:gridCol>
                <a:gridCol w="5602941">
                  <a:extLst>
                    <a:ext uri="{9D8B030D-6E8A-4147-A177-3AD203B41FA5}">
                      <a16:colId xmlns:a16="http://schemas.microsoft.com/office/drawing/2014/main" val="3839775427"/>
                    </a:ext>
                  </a:extLst>
                </a:gridCol>
                <a:gridCol w="259977">
                  <a:extLst>
                    <a:ext uri="{9D8B030D-6E8A-4147-A177-3AD203B41FA5}">
                      <a16:colId xmlns:a16="http://schemas.microsoft.com/office/drawing/2014/main" val="703380171"/>
                    </a:ext>
                  </a:extLst>
                </a:gridCol>
              </a:tblGrid>
              <a:tr h="189185">
                <a:tc rowSpan="2">
                  <a:txBody>
                    <a:bodyPr/>
                    <a:lstStyle/>
                    <a:p>
                      <a:pPr algn="r"/>
                      <a:r>
                        <a:rPr lang="en-US" sz="2800" b="1" i="0" dirty="0">
                          <a:solidFill>
                            <a:srgbClr val="C00000"/>
                          </a:solidFill>
                        </a:rPr>
                        <a:t>Linear distortion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r>
                        <a:rPr lang="en-US" sz="2800" b="1" dirty="0">
                          <a:solidFill>
                            <a:srgbClr val="C00000"/>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srgbClr val="C00000"/>
                          </a:solidFill>
                        </a:rPr>
                        <a:t>Projected minus actual distance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800" b="1"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0276560"/>
                  </a:ext>
                </a:extLst>
              </a:tr>
              <a:tr h="185420">
                <a:tc vMerge="1">
                  <a:txBody>
                    <a:bodyPr/>
                    <a:lstStyle/>
                    <a:p>
                      <a:pPr algn="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u="none" dirty="0">
                          <a:solidFill>
                            <a:srgbClr val="C00000"/>
                          </a:solidFill>
                        </a:rPr>
                        <a:t>Actual distance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800" b="1" u="none"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5901762"/>
                  </a:ext>
                </a:extLst>
              </a:tr>
            </a:tbl>
          </a:graphicData>
        </a:graphic>
      </p:graphicFrame>
      <p:graphicFrame>
        <p:nvGraphicFramePr>
          <p:cNvPr id="5" name="Table 4">
            <a:extLst>
              <a:ext uri="{FF2B5EF4-FFF2-40B4-BE49-F238E27FC236}">
                <a16:creationId xmlns:a16="http://schemas.microsoft.com/office/drawing/2014/main" id="{7407473A-730A-D787-FB40-4A383423BEE9}"/>
              </a:ext>
            </a:extLst>
          </p:cNvPr>
          <p:cNvGraphicFramePr>
            <a:graphicFrameLocks noGrp="1"/>
          </p:cNvGraphicFramePr>
          <p:nvPr>
            <p:extLst>
              <p:ext uri="{D42A27DB-BD31-4B8C-83A1-F6EECF244321}">
                <p14:modId xmlns:p14="http://schemas.microsoft.com/office/powerpoint/2010/main" val="1799533843"/>
              </p:ext>
            </p:extLst>
          </p:nvPr>
        </p:nvGraphicFramePr>
        <p:xfrm>
          <a:off x="9027458" y="3347642"/>
          <a:ext cx="2266355" cy="1036320"/>
        </p:xfrm>
        <a:graphic>
          <a:graphicData uri="http://schemas.openxmlformats.org/drawingml/2006/table">
            <a:tbl>
              <a:tblPr firstRow="1" bandRow="1">
                <a:tableStyleId>{5C22544A-7EE6-4342-B048-85BDC9FD1C3A}</a:tableStyleId>
              </a:tblPr>
              <a:tblGrid>
                <a:gridCol w="362666">
                  <a:extLst>
                    <a:ext uri="{9D8B030D-6E8A-4147-A177-3AD203B41FA5}">
                      <a16:colId xmlns:a16="http://schemas.microsoft.com/office/drawing/2014/main" val="1180913409"/>
                    </a:ext>
                  </a:extLst>
                </a:gridCol>
                <a:gridCol w="1903689">
                  <a:extLst>
                    <a:ext uri="{9D8B030D-6E8A-4147-A177-3AD203B41FA5}">
                      <a16:colId xmlns:a16="http://schemas.microsoft.com/office/drawing/2014/main" val="1296758829"/>
                    </a:ext>
                  </a:extLst>
                </a:gridCol>
              </a:tblGrid>
              <a:tr h="1036320">
                <a:tc>
                  <a:txBody>
                    <a:bodyPr/>
                    <a:lstStyle/>
                    <a:p>
                      <a:pPr algn="l"/>
                      <a:r>
                        <a:rPr lang="en-US" sz="2800" b="1" i="0" dirty="0">
                          <a:solidFill>
                            <a:srgbClr val="C00000"/>
                          </a:solidFill>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800" b="1" i="1" dirty="0">
                          <a:solidFill>
                            <a:srgbClr val="C00000"/>
                          </a:solidFill>
                        </a:rPr>
                        <a:t>Combined factor</a:t>
                      </a:r>
                      <a:r>
                        <a:rPr lang="en-US" sz="2800" b="1" i="0" dirty="0">
                          <a:solidFill>
                            <a:srgbClr val="C00000"/>
                          </a:solidFill>
                        </a:rPr>
                        <a:t> - 1</a:t>
                      </a:r>
                      <a:endParaRPr lang="en-US" sz="2800" b="1" dirty="0">
                        <a:solidFill>
                          <a:srgbClr val="C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0276560"/>
                  </a:ext>
                </a:extLst>
              </a:tr>
            </a:tbl>
          </a:graphicData>
        </a:graphic>
      </p:graphicFrame>
      <p:sp>
        <p:nvSpPr>
          <p:cNvPr id="7" name="Slide Number Placeholder 6">
            <a:extLst>
              <a:ext uri="{FF2B5EF4-FFF2-40B4-BE49-F238E27FC236}">
                <a16:creationId xmlns:a16="http://schemas.microsoft.com/office/drawing/2014/main" id="{F88EC999-A136-468F-A012-06EFD3842CA9}"/>
              </a:ext>
            </a:extLst>
          </p:cNvPr>
          <p:cNvSpPr>
            <a:spLocks noGrp="1"/>
          </p:cNvSpPr>
          <p:nvPr>
            <p:ph type="sldNum" sz="quarter" idx="12"/>
          </p:nvPr>
        </p:nvSpPr>
        <p:spPr/>
        <p:txBody>
          <a:bodyPr/>
          <a:lstStyle/>
          <a:p>
            <a:fld id="{FCA8DAF9-CFC1-344C-89B7-DCB2EBBDC673}" type="slidenum">
              <a:rPr lang="en-US" smtClean="0"/>
              <a:pPr/>
              <a:t>61</a:t>
            </a:fld>
            <a:endParaRPr lang="en-US" dirty="0"/>
          </a:p>
        </p:txBody>
      </p:sp>
    </p:spTree>
    <p:extLst>
      <p:ext uri="{BB962C8B-B14F-4D97-AF65-F5344CB8AC3E}">
        <p14:creationId xmlns:p14="http://schemas.microsoft.com/office/powerpoint/2010/main" val="3709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75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animEffect transition="in" filter="fade">
                                      <p:cBhvr>
                                        <p:cTn id="21" dur="500"/>
                                        <p:tgtEl>
                                          <p:spTgt spid="4">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8" end="8"/>
                                            </p:txEl>
                                          </p:spTgt>
                                        </p:tgtEl>
                                        <p:attrNameLst>
                                          <p:attrName>style.visibility</p:attrName>
                                        </p:attrNameLst>
                                      </p:cBhvr>
                                      <p:to>
                                        <p:strVal val="visible"/>
                                      </p:to>
                                    </p:set>
                                    <p:animEffect transition="in" filter="fade">
                                      <p:cBhvr>
                                        <p:cTn id="26" dur="500"/>
                                        <p:tgtEl>
                                          <p:spTgt spid="4">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Effect transition="in" filter="fade">
                                      <p:cBhvr>
                                        <p:cTn id="31"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9"/>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alibri"/>
              <a:buNone/>
            </a:pPr>
            <a:r>
              <a:rPr lang="en-US" b="1"/>
              <a:t>Linear distortion magnitudes</a:t>
            </a:r>
            <a:endParaRPr/>
          </a:p>
        </p:txBody>
      </p:sp>
      <p:graphicFrame>
        <p:nvGraphicFramePr>
          <p:cNvPr id="147" name="Google Shape;147;p9"/>
          <p:cNvGraphicFramePr/>
          <p:nvPr/>
        </p:nvGraphicFramePr>
        <p:xfrm>
          <a:off x="457200" y="1534803"/>
          <a:ext cx="11247150" cy="4268875"/>
        </p:xfrm>
        <a:graphic>
          <a:graphicData uri="http://schemas.openxmlformats.org/drawingml/2006/table">
            <a:tbl>
              <a:tblPr firstRow="1" bandRow="1">
                <a:noFill/>
                <a:tableStyleId>{DFC4F676-EC1D-4BB9-9AEE-D493F4663A28}</a:tableStyleId>
              </a:tblPr>
              <a:tblGrid>
                <a:gridCol w="2048075">
                  <a:extLst>
                    <a:ext uri="{9D8B030D-6E8A-4147-A177-3AD203B41FA5}">
                      <a16:colId xmlns:a16="http://schemas.microsoft.com/office/drawing/2014/main" val="20000"/>
                    </a:ext>
                  </a:extLst>
                </a:gridCol>
                <a:gridCol w="2048075">
                  <a:extLst>
                    <a:ext uri="{9D8B030D-6E8A-4147-A177-3AD203B41FA5}">
                      <a16:colId xmlns:a16="http://schemas.microsoft.com/office/drawing/2014/main" val="20001"/>
                    </a:ext>
                  </a:extLst>
                </a:gridCol>
                <a:gridCol w="2048075">
                  <a:extLst>
                    <a:ext uri="{9D8B030D-6E8A-4147-A177-3AD203B41FA5}">
                      <a16:colId xmlns:a16="http://schemas.microsoft.com/office/drawing/2014/main" val="20002"/>
                    </a:ext>
                  </a:extLst>
                </a:gridCol>
                <a:gridCol w="2048075">
                  <a:extLst>
                    <a:ext uri="{9D8B030D-6E8A-4147-A177-3AD203B41FA5}">
                      <a16:colId xmlns:a16="http://schemas.microsoft.com/office/drawing/2014/main" val="20003"/>
                    </a:ext>
                  </a:extLst>
                </a:gridCol>
                <a:gridCol w="3054850">
                  <a:extLst>
                    <a:ext uri="{9D8B030D-6E8A-4147-A177-3AD203B41FA5}">
                      <a16:colId xmlns:a16="http://schemas.microsoft.com/office/drawing/2014/main" val="20004"/>
                    </a:ext>
                  </a:extLst>
                </a:gridCol>
              </a:tblGrid>
              <a:tr h="853775">
                <a:tc>
                  <a:txBody>
                    <a:bodyPr/>
                    <a:lstStyle/>
                    <a:p>
                      <a:pPr marL="0" marR="0" lvl="0" indent="0" algn="ctr" rtl="0">
                        <a:spcBef>
                          <a:spcPts val="0"/>
                        </a:spcBef>
                        <a:spcAft>
                          <a:spcPts val="0"/>
                        </a:spcAft>
                        <a:buNone/>
                      </a:pPr>
                      <a:r>
                        <a:rPr lang="en-US" sz="2400" b="1" u="none" strike="noStrike" cap="none"/>
                        <a:t>Parts per million</a:t>
                      </a:r>
                      <a:endParaRPr/>
                    </a:p>
                  </a:txBody>
                  <a:tcPr marL="91450" marR="91450" marT="45725" marB="45725"/>
                </a:tc>
                <a:tc>
                  <a:txBody>
                    <a:bodyPr/>
                    <a:lstStyle/>
                    <a:p>
                      <a:pPr marL="0" marR="0" lvl="0" indent="0" algn="ctr" rtl="0">
                        <a:spcBef>
                          <a:spcPts val="0"/>
                        </a:spcBef>
                        <a:spcAft>
                          <a:spcPts val="0"/>
                        </a:spcAft>
                        <a:buNone/>
                      </a:pPr>
                      <a:r>
                        <a:rPr lang="en-US" sz="2400" b="1" u="none" strike="noStrike" cap="none"/>
                        <a:t>Centimeters per kilometer</a:t>
                      </a:r>
                      <a:endParaRPr/>
                    </a:p>
                  </a:txBody>
                  <a:tcPr marL="91450" marR="91450" marT="45725" marB="45725"/>
                </a:tc>
                <a:tc>
                  <a:txBody>
                    <a:bodyPr/>
                    <a:lstStyle/>
                    <a:p>
                      <a:pPr marL="0" marR="0" lvl="0" indent="0" algn="ctr" rtl="0">
                        <a:spcBef>
                          <a:spcPts val="0"/>
                        </a:spcBef>
                        <a:spcAft>
                          <a:spcPts val="0"/>
                        </a:spcAft>
                        <a:buNone/>
                      </a:pPr>
                      <a:r>
                        <a:rPr lang="en-US" sz="2400" b="1" u="none" strike="noStrike" cap="none"/>
                        <a:t>Feet </a:t>
                      </a:r>
                      <a:br>
                        <a:rPr lang="en-US" sz="2400" b="1" u="none" strike="noStrike" cap="none"/>
                      </a:br>
                      <a:r>
                        <a:rPr lang="en-US" sz="2400" b="1" u="none" strike="noStrike" cap="none"/>
                        <a:t>per mile</a:t>
                      </a:r>
                      <a:endParaRPr/>
                    </a:p>
                  </a:txBody>
                  <a:tcPr marL="91450" marR="91450" marT="45725" marB="45725"/>
                </a:tc>
                <a:tc>
                  <a:txBody>
                    <a:bodyPr/>
                    <a:lstStyle/>
                    <a:p>
                      <a:pPr marL="0" marR="0" lvl="0" indent="0" algn="ctr" rtl="0">
                        <a:spcBef>
                          <a:spcPts val="0"/>
                        </a:spcBef>
                        <a:spcAft>
                          <a:spcPts val="0"/>
                        </a:spcAft>
                        <a:buNone/>
                      </a:pPr>
                      <a:r>
                        <a:rPr lang="en-US" sz="2400" b="1" u="none" strike="noStrike" cap="none"/>
                        <a:t>Dimensionless ratio</a:t>
                      </a:r>
                      <a:endParaRPr/>
                    </a:p>
                  </a:txBody>
                  <a:tcPr marL="91450" marR="91450" marT="45725" marB="45725"/>
                </a:tc>
                <a:tc>
                  <a:txBody>
                    <a:bodyPr/>
                    <a:lstStyle/>
                    <a:p>
                      <a:pPr marL="0" marR="0" lvl="0" indent="0" algn="ctr" rtl="0">
                        <a:spcBef>
                          <a:spcPts val="0"/>
                        </a:spcBef>
                        <a:spcAft>
                          <a:spcPts val="0"/>
                        </a:spcAft>
                        <a:buNone/>
                      </a:pPr>
                      <a:r>
                        <a:rPr lang="en-US" sz="2400" b="1" u="none" strike="noStrike" cap="none"/>
                        <a:t>Examples</a:t>
                      </a:r>
                      <a:endParaRPr/>
                    </a:p>
                  </a:txBody>
                  <a:tcPr marL="91450" marR="91450" marT="45725" marB="45725"/>
                </a:tc>
                <a:extLst>
                  <a:ext uri="{0D108BD9-81ED-4DB2-BD59-A6C34878D82A}">
                    <a16:rowId xmlns:a16="http://schemas.microsoft.com/office/drawing/2014/main" val="10000"/>
                  </a:ext>
                </a:extLst>
              </a:tr>
              <a:tr h="853775">
                <a:tc>
                  <a:txBody>
                    <a:bodyPr/>
                    <a:lstStyle/>
                    <a:p>
                      <a:pPr marL="0" marR="0" lvl="0" indent="0" algn="ctr" rtl="0">
                        <a:spcBef>
                          <a:spcPts val="0"/>
                        </a:spcBef>
                        <a:spcAft>
                          <a:spcPts val="0"/>
                        </a:spcAft>
                        <a:buNone/>
                      </a:pPr>
                      <a:r>
                        <a:rPr lang="en-US" sz="2400" b="1" u="none" strike="noStrike" cap="none"/>
                        <a:t>20 ppm</a:t>
                      </a:r>
                      <a:endParaRPr/>
                    </a:p>
                  </a:txBody>
                  <a:tcPr marL="91450" marR="91450" marT="45725" marB="45725" anchor="ctr"/>
                </a:tc>
                <a:tc>
                  <a:txBody>
                    <a:bodyPr/>
                    <a:lstStyle/>
                    <a:p>
                      <a:pPr marL="0" marR="0" lvl="0" indent="0" algn="ctr" rtl="0">
                        <a:spcBef>
                          <a:spcPts val="0"/>
                        </a:spcBef>
                        <a:spcAft>
                          <a:spcPts val="0"/>
                        </a:spcAft>
                        <a:buNone/>
                      </a:pPr>
                      <a:r>
                        <a:rPr lang="en-US" sz="2400" b="1" u="none" strike="noStrike" cap="none"/>
                        <a:t>2 cm/km</a:t>
                      </a:r>
                      <a:endParaRPr/>
                    </a:p>
                  </a:txBody>
                  <a:tcPr marL="91450" marR="91450" marT="45725" marB="45725" anchor="ctr"/>
                </a:tc>
                <a:tc>
                  <a:txBody>
                    <a:bodyPr/>
                    <a:lstStyle/>
                    <a:p>
                      <a:pPr marL="0" marR="0" lvl="0" indent="0" algn="ctr" rtl="0">
                        <a:spcBef>
                          <a:spcPts val="0"/>
                        </a:spcBef>
                        <a:spcAft>
                          <a:spcPts val="0"/>
                        </a:spcAft>
                        <a:buNone/>
                      </a:pPr>
                      <a:r>
                        <a:rPr lang="en-US" sz="2400" b="1" u="none" strike="noStrike" cap="none"/>
                        <a:t>0.11 ft/mile</a:t>
                      </a:r>
                      <a:endParaRPr/>
                    </a:p>
                  </a:txBody>
                  <a:tcPr marL="91450" marR="91450" marT="45725" marB="45725" anchor="ctr"/>
                </a:tc>
                <a:tc>
                  <a:txBody>
                    <a:bodyPr/>
                    <a:lstStyle/>
                    <a:p>
                      <a:pPr marL="0" marR="0" lvl="0" indent="0" algn="ctr" rtl="0">
                        <a:spcBef>
                          <a:spcPts val="0"/>
                        </a:spcBef>
                        <a:spcAft>
                          <a:spcPts val="0"/>
                        </a:spcAft>
                        <a:buNone/>
                      </a:pPr>
                      <a:r>
                        <a:rPr lang="en-US" sz="2400" b="1" u="none" strike="noStrike" cap="none"/>
                        <a:t>1:50,000</a:t>
                      </a:r>
                      <a:endParaRPr/>
                    </a:p>
                  </a:txBody>
                  <a:tcPr marL="91450" marR="91450" marT="45725" marB="45725" anchor="ctr"/>
                </a:tc>
                <a:tc>
                  <a:txBody>
                    <a:bodyPr/>
                    <a:lstStyle/>
                    <a:p>
                      <a:pPr marL="0" marR="0" lvl="0" indent="0" algn="l" rtl="0">
                        <a:spcBef>
                          <a:spcPts val="0"/>
                        </a:spcBef>
                        <a:spcAft>
                          <a:spcPts val="0"/>
                        </a:spcAft>
                        <a:buNone/>
                      </a:pPr>
                      <a:r>
                        <a:rPr lang="en-US" sz="2400" b="1" u="none" strike="noStrike" cap="none"/>
                        <a:t>Typical “low distortion projection” limit</a:t>
                      </a:r>
                      <a:endParaRPr/>
                    </a:p>
                  </a:txBody>
                  <a:tcPr marL="91450" marR="91450" marT="45725" marB="45725" anchor="ctr"/>
                </a:tc>
                <a:extLst>
                  <a:ext uri="{0D108BD9-81ED-4DB2-BD59-A6C34878D82A}">
                    <a16:rowId xmlns:a16="http://schemas.microsoft.com/office/drawing/2014/main" val="10001"/>
                  </a:ext>
                </a:extLst>
              </a:tr>
              <a:tr h="853775">
                <a:tc>
                  <a:txBody>
                    <a:bodyPr/>
                    <a:lstStyle/>
                    <a:p>
                      <a:pPr marL="0" marR="0" lvl="0" indent="0" algn="ctr" rtl="0">
                        <a:spcBef>
                          <a:spcPts val="0"/>
                        </a:spcBef>
                        <a:spcAft>
                          <a:spcPts val="0"/>
                        </a:spcAft>
                        <a:buNone/>
                      </a:pPr>
                      <a:r>
                        <a:rPr lang="en-US" sz="2400" b="1" u="none" strike="noStrike" cap="none"/>
                        <a:t>50 ppm </a:t>
                      </a:r>
                      <a:endParaRPr/>
                    </a:p>
                  </a:txBody>
                  <a:tcPr marL="91450" marR="91450" marT="45725" marB="45725" anchor="ctr"/>
                </a:tc>
                <a:tc>
                  <a:txBody>
                    <a:bodyPr/>
                    <a:lstStyle/>
                    <a:p>
                      <a:pPr marL="0" marR="0" lvl="0" indent="0" algn="ctr" rtl="0">
                        <a:spcBef>
                          <a:spcPts val="0"/>
                        </a:spcBef>
                        <a:spcAft>
                          <a:spcPts val="0"/>
                        </a:spcAft>
                        <a:buNone/>
                      </a:pPr>
                      <a:r>
                        <a:rPr lang="en-US" sz="2400" b="1" u="none" strike="noStrike" cap="none" dirty="0"/>
                        <a:t>5 cm/km</a:t>
                      </a:r>
                      <a:endParaRPr dirty="0"/>
                    </a:p>
                  </a:txBody>
                  <a:tcPr marL="91450" marR="91450" marT="45725" marB="45725" anchor="ctr"/>
                </a:tc>
                <a:tc>
                  <a:txBody>
                    <a:bodyPr/>
                    <a:lstStyle/>
                    <a:p>
                      <a:pPr marL="0" marR="0" lvl="0" indent="0" algn="ctr" rtl="0">
                        <a:spcBef>
                          <a:spcPts val="0"/>
                        </a:spcBef>
                        <a:spcAft>
                          <a:spcPts val="0"/>
                        </a:spcAft>
                        <a:buNone/>
                      </a:pPr>
                      <a:r>
                        <a:rPr lang="en-US" sz="2400" b="1" u="none" strike="noStrike" cap="none"/>
                        <a:t>0.26 ft/mile</a:t>
                      </a:r>
                      <a:endParaRPr/>
                    </a:p>
                  </a:txBody>
                  <a:tcPr marL="91450" marR="91450" marT="45725" marB="45725" anchor="ctr"/>
                </a:tc>
                <a:tc>
                  <a:txBody>
                    <a:bodyPr/>
                    <a:lstStyle/>
                    <a:p>
                      <a:pPr marL="0" marR="0" lvl="0" indent="0" algn="ctr" rtl="0">
                        <a:spcBef>
                          <a:spcPts val="0"/>
                        </a:spcBef>
                        <a:spcAft>
                          <a:spcPts val="0"/>
                        </a:spcAft>
                        <a:buNone/>
                      </a:pPr>
                      <a:r>
                        <a:rPr lang="en-US" sz="2400" b="1" u="none" strike="noStrike" cap="none"/>
                        <a:t>1:20,000</a:t>
                      </a:r>
                      <a:endParaRPr/>
                    </a:p>
                  </a:txBody>
                  <a:tcPr marL="91450" marR="91450" marT="45725" marB="45725" anchor="ctr"/>
                </a:tc>
                <a:tc>
                  <a:txBody>
                    <a:bodyPr/>
                    <a:lstStyle/>
                    <a:p>
                      <a:pPr marL="0" marR="0" lvl="0" indent="0" algn="l" rtl="0">
                        <a:spcBef>
                          <a:spcPts val="0"/>
                        </a:spcBef>
                        <a:spcAft>
                          <a:spcPts val="0"/>
                        </a:spcAft>
                        <a:buNone/>
                      </a:pPr>
                      <a:r>
                        <a:rPr lang="en-US" sz="2400" b="1" u="none" strike="noStrike" cap="none"/>
                        <a:t>Minimum distortion for designs by NGS</a:t>
                      </a:r>
                      <a:endParaRPr/>
                    </a:p>
                  </a:txBody>
                  <a:tcPr marL="91450" marR="91450" marT="45725" marB="45725" anchor="ctr"/>
                </a:tc>
                <a:extLst>
                  <a:ext uri="{0D108BD9-81ED-4DB2-BD59-A6C34878D82A}">
                    <a16:rowId xmlns:a16="http://schemas.microsoft.com/office/drawing/2014/main" val="10002"/>
                  </a:ext>
                </a:extLst>
              </a:tr>
              <a:tr h="853775">
                <a:tc>
                  <a:txBody>
                    <a:bodyPr/>
                    <a:lstStyle/>
                    <a:p>
                      <a:pPr marL="0" marR="0" lvl="0" indent="0" algn="ctr" rtl="0">
                        <a:spcBef>
                          <a:spcPts val="0"/>
                        </a:spcBef>
                        <a:spcAft>
                          <a:spcPts val="0"/>
                        </a:spcAft>
                        <a:buNone/>
                      </a:pPr>
                      <a:r>
                        <a:rPr lang="en-US" sz="2400" b="1" u="none" strike="noStrike" cap="none"/>
                        <a:t>100 ppm</a:t>
                      </a:r>
                      <a:endParaRPr/>
                    </a:p>
                  </a:txBody>
                  <a:tcPr marL="91450" marR="91450" marT="45725" marB="45725" anchor="ctr"/>
                </a:tc>
                <a:tc>
                  <a:txBody>
                    <a:bodyPr/>
                    <a:lstStyle/>
                    <a:p>
                      <a:pPr marL="0" marR="0" lvl="0" indent="0" algn="ctr" rtl="0">
                        <a:spcBef>
                          <a:spcPts val="0"/>
                        </a:spcBef>
                        <a:spcAft>
                          <a:spcPts val="0"/>
                        </a:spcAft>
                        <a:buNone/>
                      </a:pPr>
                      <a:r>
                        <a:rPr lang="en-US" sz="2400" b="1" u="none" strike="noStrike" cap="none"/>
                        <a:t>10 cm/km</a:t>
                      </a:r>
                      <a:endParaRPr/>
                    </a:p>
                  </a:txBody>
                  <a:tcPr marL="91450" marR="91450" marT="45725" marB="45725" anchor="ctr"/>
                </a:tc>
                <a:tc>
                  <a:txBody>
                    <a:bodyPr/>
                    <a:lstStyle/>
                    <a:p>
                      <a:pPr marL="0" marR="0" lvl="0" indent="0" algn="ctr" rtl="0">
                        <a:spcBef>
                          <a:spcPts val="0"/>
                        </a:spcBef>
                        <a:spcAft>
                          <a:spcPts val="0"/>
                        </a:spcAft>
                        <a:buNone/>
                      </a:pPr>
                      <a:r>
                        <a:rPr lang="en-US" sz="2400" b="1" u="none" strike="noStrike" cap="none"/>
                        <a:t>0.53 ft/mile</a:t>
                      </a:r>
                      <a:endParaRPr/>
                    </a:p>
                  </a:txBody>
                  <a:tcPr marL="91450" marR="91450" marT="45725" marB="45725" anchor="ctr"/>
                </a:tc>
                <a:tc>
                  <a:txBody>
                    <a:bodyPr/>
                    <a:lstStyle/>
                    <a:p>
                      <a:pPr marL="0" marR="0" lvl="0" indent="0" algn="ctr" rtl="0">
                        <a:spcBef>
                          <a:spcPts val="0"/>
                        </a:spcBef>
                        <a:spcAft>
                          <a:spcPts val="0"/>
                        </a:spcAft>
                        <a:buNone/>
                      </a:pPr>
                      <a:r>
                        <a:rPr lang="en-US" sz="2400" b="1" u="none" strike="noStrike" cap="none"/>
                        <a:t>1:10,000</a:t>
                      </a:r>
                      <a:endParaRPr/>
                    </a:p>
                  </a:txBody>
                  <a:tcPr marL="91450" marR="91450" marT="45725" marB="45725" anchor="ctr"/>
                </a:tc>
                <a:tc>
                  <a:txBody>
                    <a:bodyPr/>
                    <a:lstStyle/>
                    <a:p>
                      <a:pPr marL="0" marR="0" lvl="0" indent="0" algn="l" rtl="0">
                        <a:spcBef>
                          <a:spcPts val="0"/>
                        </a:spcBef>
                        <a:spcAft>
                          <a:spcPts val="0"/>
                        </a:spcAft>
                        <a:buNone/>
                      </a:pPr>
                      <a:r>
                        <a:rPr lang="en-US" sz="2400" b="1" u="none" strike="noStrike" cap="none"/>
                        <a:t>Historic State Plane distortion design limit</a:t>
                      </a:r>
                      <a:endParaRPr/>
                    </a:p>
                  </a:txBody>
                  <a:tcPr marL="91450" marR="91450" marT="45725" marB="45725" anchor="ctr"/>
                </a:tc>
                <a:extLst>
                  <a:ext uri="{0D108BD9-81ED-4DB2-BD59-A6C34878D82A}">
                    <a16:rowId xmlns:a16="http://schemas.microsoft.com/office/drawing/2014/main" val="10003"/>
                  </a:ext>
                </a:extLst>
              </a:tr>
              <a:tr h="853775">
                <a:tc>
                  <a:txBody>
                    <a:bodyPr/>
                    <a:lstStyle/>
                    <a:p>
                      <a:pPr marL="0" marR="0" lvl="0" indent="0" algn="ctr" rtl="0">
                        <a:spcBef>
                          <a:spcPts val="0"/>
                        </a:spcBef>
                        <a:spcAft>
                          <a:spcPts val="0"/>
                        </a:spcAft>
                        <a:buNone/>
                      </a:pPr>
                      <a:r>
                        <a:rPr lang="en-US" sz="2400" b="1" u="none" strike="noStrike" cap="none"/>
                        <a:t>400 ppm</a:t>
                      </a:r>
                      <a:endParaRPr/>
                    </a:p>
                  </a:txBody>
                  <a:tcPr marL="91450" marR="91450" marT="45725" marB="45725" anchor="ctr"/>
                </a:tc>
                <a:tc>
                  <a:txBody>
                    <a:bodyPr/>
                    <a:lstStyle/>
                    <a:p>
                      <a:pPr marL="0" marR="0" lvl="0" indent="0" algn="ctr" rtl="0">
                        <a:spcBef>
                          <a:spcPts val="0"/>
                        </a:spcBef>
                        <a:spcAft>
                          <a:spcPts val="0"/>
                        </a:spcAft>
                        <a:buNone/>
                      </a:pPr>
                      <a:r>
                        <a:rPr lang="en-US" sz="2400" b="1" u="none" strike="noStrike" cap="none"/>
                        <a:t>40 cm/km</a:t>
                      </a:r>
                      <a:endParaRPr/>
                    </a:p>
                  </a:txBody>
                  <a:tcPr marL="91450" marR="91450" marT="45725" marB="45725" anchor="ctr"/>
                </a:tc>
                <a:tc>
                  <a:txBody>
                    <a:bodyPr/>
                    <a:lstStyle/>
                    <a:p>
                      <a:pPr marL="0" marR="0" lvl="0" indent="0" algn="ctr" rtl="0">
                        <a:spcBef>
                          <a:spcPts val="0"/>
                        </a:spcBef>
                        <a:spcAft>
                          <a:spcPts val="0"/>
                        </a:spcAft>
                        <a:buNone/>
                      </a:pPr>
                      <a:r>
                        <a:rPr lang="en-US" sz="2400" b="1" u="none" strike="noStrike" cap="none"/>
                        <a:t>2.11 ft/mile</a:t>
                      </a:r>
                      <a:endParaRPr/>
                    </a:p>
                  </a:txBody>
                  <a:tcPr marL="91450" marR="91450" marT="45725" marB="45725" anchor="ctr"/>
                </a:tc>
                <a:tc>
                  <a:txBody>
                    <a:bodyPr/>
                    <a:lstStyle/>
                    <a:p>
                      <a:pPr marL="0" marR="0" lvl="0" indent="0" algn="ctr" rtl="0">
                        <a:spcBef>
                          <a:spcPts val="0"/>
                        </a:spcBef>
                        <a:spcAft>
                          <a:spcPts val="0"/>
                        </a:spcAft>
                        <a:buNone/>
                      </a:pPr>
                      <a:r>
                        <a:rPr lang="en-US" sz="2400" b="1" u="none" strike="noStrike" cap="none"/>
                        <a:t>1:2,500</a:t>
                      </a:r>
                      <a:endParaRPr/>
                    </a:p>
                  </a:txBody>
                  <a:tcPr marL="91450" marR="91450" marT="45725" marB="45725" anchor="ctr"/>
                </a:tc>
                <a:tc>
                  <a:txBody>
                    <a:bodyPr/>
                    <a:lstStyle/>
                    <a:p>
                      <a:pPr marL="0" marR="0" lvl="0" indent="0" algn="l" rtl="0">
                        <a:spcBef>
                          <a:spcPts val="0"/>
                        </a:spcBef>
                        <a:spcAft>
                          <a:spcPts val="0"/>
                        </a:spcAft>
                        <a:buNone/>
                      </a:pPr>
                      <a:r>
                        <a:rPr lang="en-US" sz="2400" b="1" u="none" strike="noStrike" cap="none" dirty="0"/>
                        <a:t>UTM distortion design limit</a:t>
                      </a:r>
                      <a:endParaRPr dirty="0"/>
                    </a:p>
                  </a:txBody>
                  <a:tcPr marL="91450" marR="91450" marT="45725" marB="45725" anchor="ctr"/>
                </a:tc>
                <a:extLst>
                  <a:ext uri="{0D108BD9-81ED-4DB2-BD59-A6C34878D82A}">
                    <a16:rowId xmlns:a16="http://schemas.microsoft.com/office/drawing/2014/main" val="10004"/>
                  </a:ext>
                </a:extLst>
              </a:tr>
            </a:tbl>
          </a:graphicData>
        </a:graphic>
      </p:graphicFrame>
      <p:sp>
        <p:nvSpPr>
          <p:cNvPr id="148" name="Google Shape;148;p9"/>
          <p:cNvSpPr/>
          <p:nvPr/>
        </p:nvSpPr>
        <p:spPr>
          <a:xfrm>
            <a:off x="457200" y="3230216"/>
            <a:ext cx="11247122" cy="860207"/>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B9A0889D-8E9D-4F83-99E1-19E0CBEF11F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62</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22122-6FE0-8E4C-BB65-C03A87AD14F4}"/>
              </a:ext>
            </a:extLst>
          </p:cNvPr>
          <p:cNvSpPr>
            <a:spLocks noGrp="1"/>
          </p:cNvSpPr>
          <p:nvPr>
            <p:ph type="title"/>
          </p:nvPr>
        </p:nvSpPr>
        <p:spPr>
          <a:xfrm>
            <a:off x="457200" y="457200"/>
            <a:ext cx="11734800" cy="914400"/>
          </a:xfrm>
        </p:spPr>
        <p:txBody>
          <a:bodyPr>
            <a:normAutofit/>
          </a:bodyPr>
          <a:lstStyle/>
          <a:p>
            <a:r>
              <a:rPr lang="en-US" b="1" dirty="0">
                <a:latin typeface="+mn-lt"/>
              </a:rPr>
              <a:t>Burning questions about NSRS Modernization</a:t>
            </a:r>
          </a:p>
        </p:txBody>
      </p:sp>
      <p:sp>
        <p:nvSpPr>
          <p:cNvPr id="5" name="Content Placeholder 4">
            <a:extLst>
              <a:ext uri="{FF2B5EF4-FFF2-40B4-BE49-F238E27FC236}">
                <a16:creationId xmlns:a16="http://schemas.microsoft.com/office/drawing/2014/main" id="{A710298C-31DE-5371-171D-941A885CC14E}"/>
              </a:ext>
            </a:extLst>
          </p:cNvPr>
          <p:cNvSpPr>
            <a:spLocks noGrp="1"/>
          </p:cNvSpPr>
          <p:nvPr>
            <p:ph idx="1"/>
          </p:nvPr>
        </p:nvSpPr>
        <p:spPr>
          <a:xfrm>
            <a:off x="457199" y="1217139"/>
            <a:ext cx="11734799" cy="5640861"/>
          </a:xfrm>
        </p:spPr>
        <p:txBody>
          <a:bodyPr>
            <a:normAutofit/>
          </a:bodyPr>
          <a:lstStyle/>
          <a:p>
            <a:pPr>
              <a:lnSpc>
                <a:spcPct val="100000"/>
              </a:lnSpc>
              <a:spcBef>
                <a:spcPts val="0"/>
              </a:spcBef>
              <a:spcAft>
                <a:spcPts val="600"/>
              </a:spcAft>
            </a:pPr>
            <a:r>
              <a:rPr lang="en-US" b="1" dirty="0"/>
              <a:t>When will it be done?</a:t>
            </a:r>
          </a:p>
          <a:p>
            <a:pPr>
              <a:lnSpc>
                <a:spcPct val="100000"/>
              </a:lnSpc>
              <a:spcBef>
                <a:spcPts val="0"/>
              </a:spcBef>
              <a:spcAft>
                <a:spcPts val="600"/>
              </a:spcAft>
            </a:pPr>
            <a:r>
              <a:rPr lang="en-US" b="1" dirty="0"/>
              <a:t>What will it consist of?</a:t>
            </a:r>
          </a:p>
          <a:p>
            <a:pPr>
              <a:lnSpc>
                <a:spcPct val="100000"/>
              </a:lnSpc>
              <a:spcBef>
                <a:spcPts val="0"/>
              </a:spcBef>
              <a:spcAft>
                <a:spcPts val="600"/>
              </a:spcAft>
            </a:pPr>
            <a:r>
              <a:rPr lang="en-US" b="1" dirty="0"/>
              <a:t>What formats will be used?</a:t>
            </a:r>
          </a:p>
          <a:p>
            <a:pPr>
              <a:lnSpc>
                <a:spcPct val="100000"/>
              </a:lnSpc>
              <a:spcBef>
                <a:spcPts val="0"/>
              </a:spcBef>
              <a:spcAft>
                <a:spcPts val="600"/>
              </a:spcAft>
            </a:pPr>
            <a:r>
              <a:rPr lang="en-US" b="1" dirty="0"/>
              <a:t>What will it look like?</a:t>
            </a:r>
          </a:p>
          <a:p>
            <a:pPr>
              <a:lnSpc>
                <a:spcPct val="100000"/>
              </a:lnSpc>
              <a:spcBef>
                <a:spcPts val="0"/>
              </a:spcBef>
              <a:spcAft>
                <a:spcPts val="600"/>
              </a:spcAft>
            </a:pPr>
            <a:endParaRPr lang="en-US" b="1" dirty="0"/>
          </a:p>
          <a:p>
            <a:pPr>
              <a:lnSpc>
                <a:spcPct val="100000"/>
              </a:lnSpc>
              <a:spcBef>
                <a:spcPts val="0"/>
              </a:spcBef>
              <a:spcAft>
                <a:spcPts val="600"/>
              </a:spcAft>
            </a:pPr>
            <a:endParaRPr lang="en-US" b="1" dirty="0"/>
          </a:p>
          <a:p>
            <a:pPr>
              <a:lnSpc>
                <a:spcPct val="100000"/>
              </a:lnSpc>
              <a:spcBef>
                <a:spcPts val="0"/>
              </a:spcBef>
              <a:spcAft>
                <a:spcPts val="600"/>
              </a:spcAft>
            </a:pPr>
            <a:endParaRPr lang="en-US" b="1" dirty="0"/>
          </a:p>
          <a:p>
            <a:pPr>
              <a:lnSpc>
                <a:spcPct val="100000"/>
              </a:lnSpc>
              <a:spcBef>
                <a:spcPts val="0"/>
              </a:spcBef>
              <a:spcAft>
                <a:spcPts val="600"/>
              </a:spcAft>
            </a:pPr>
            <a:endParaRPr lang="en-US" b="1" dirty="0"/>
          </a:p>
          <a:p>
            <a:pPr>
              <a:lnSpc>
                <a:spcPct val="100000"/>
              </a:lnSpc>
              <a:spcBef>
                <a:spcPts val="0"/>
              </a:spcBef>
              <a:spcAft>
                <a:spcPts val="600"/>
              </a:spcAft>
            </a:pPr>
            <a:endParaRPr lang="en-US" b="1" dirty="0"/>
          </a:p>
          <a:p>
            <a:pPr>
              <a:lnSpc>
                <a:spcPct val="100000"/>
              </a:lnSpc>
              <a:spcBef>
                <a:spcPts val="0"/>
              </a:spcBef>
              <a:spcAft>
                <a:spcPts val="600"/>
              </a:spcAft>
            </a:pPr>
            <a:r>
              <a:rPr lang="en-US" b="1" i="1" dirty="0">
                <a:solidFill>
                  <a:srgbClr val="C00000"/>
                </a:solidFill>
              </a:rPr>
              <a:t>Products on alpha will move to beta starting this year</a:t>
            </a:r>
          </a:p>
        </p:txBody>
      </p:sp>
      <p:pic>
        <p:nvPicPr>
          <p:cNvPr id="3" name="Google Shape;229;p17">
            <a:extLst>
              <a:ext uri="{FF2B5EF4-FFF2-40B4-BE49-F238E27FC236}">
                <a16:creationId xmlns:a16="http://schemas.microsoft.com/office/drawing/2014/main" id="{99C52C24-2803-D24D-E98A-95C839958D35}"/>
              </a:ext>
            </a:extLst>
          </p:cNvPr>
          <p:cNvPicPr preferRelativeResize="0"/>
          <p:nvPr/>
        </p:nvPicPr>
        <p:blipFill rotWithShape="1">
          <a:blip r:embed="rId3">
            <a:alphaModFix/>
          </a:blip>
          <a:srcRect/>
          <a:stretch/>
        </p:blipFill>
        <p:spPr>
          <a:xfrm>
            <a:off x="152400" y="3553105"/>
            <a:ext cx="11887200" cy="1887088"/>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4" name="Slide Number Placeholder 3">
            <a:extLst>
              <a:ext uri="{FF2B5EF4-FFF2-40B4-BE49-F238E27FC236}">
                <a16:creationId xmlns:a16="http://schemas.microsoft.com/office/drawing/2014/main" id="{6234D792-DA68-43FC-B7F1-CB879E0E8683}"/>
              </a:ext>
            </a:extLst>
          </p:cNvPr>
          <p:cNvSpPr>
            <a:spLocks noGrp="1"/>
          </p:cNvSpPr>
          <p:nvPr>
            <p:ph type="sldNum" sz="quarter" idx="12"/>
          </p:nvPr>
        </p:nvSpPr>
        <p:spPr/>
        <p:txBody>
          <a:bodyPr/>
          <a:lstStyle/>
          <a:p>
            <a:fld id="{FCA8DAF9-CFC1-344C-89B7-DCB2EBBDC673}" type="slidenum">
              <a:rPr lang="en-US" smtClean="0"/>
              <a:pPr/>
              <a:t>63</a:t>
            </a:fld>
            <a:endParaRPr lang="en-US" dirty="0"/>
          </a:p>
        </p:txBody>
      </p:sp>
    </p:spTree>
    <p:extLst>
      <p:ext uri="{BB962C8B-B14F-4D97-AF65-F5344CB8AC3E}">
        <p14:creationId xmlns:p14="http://schemas.microsoft.com/office/powerpoint/2010/main" val="243255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childTnLst>
                                </p:cTn>
                              </p:par>
                            </p:childTnLst>
                          </p:cTn>
                        </p:par>
                        <p:par>
                          <p:cTn id="25" fill="hold">
                            <p:stCondLst>
                              <p:cond delay="1000"/>
                            </p:stCondLst>
                            <p:childTnLst>
                              <p:par>
                                <p:cTn id="26" presetID="10" presetClass="entr" presetSubtype="0" fill="hold" nodeType="afterEffect">
                                  <p:stCondLst>
                                    <p:cond delay="500"/>
                                  </p:stCondLst>
                                  <p:childTnLst>
                                    <p:set>
                                      <p:cBhvr>
                                        <p:cTn id="27" dur="1" fill="hold">
                                          <p:stCondLst>
                                            <p:cond delay="0"/>
                                          </p:stCondLst>
                                        </p:cTn>
                                        <p:tgtEl>
                                          <p:spTgt spid="5">
                                            <p:txEl>
                                              <p:pRg st="9" end="9"/>
                                            </p:txEl>
                                          </p:spTgt>
                                        </p:tgtEl>
                                        <p:attrNameLst>
                                          <p:attrName>style.visibility</p:attrName>
                                        </p:attrNameLst>
                                      </p:cBhvr>
                                      <p:to>
                                        <p:strVal val="visible"/>
                                      </p:to>
                                    </p:set>
                                    <p:animEffect transition="in" filter="fade">
                                      <p:cBhvr>
                                        <p:cTn id="28"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101F700-0F80-4779-8965-20CE223E3D46}"/>
              </a:ext>
            </a:extLst>
          </p:cNvPr>
          <p:cNvPicPr>
            <a:picLocks noChangeAspect="1"/>
          </p:cNvPicPr>
          <p:nvPr/>
        </p:nvPicPr>
        <p:blipFill rotWithShape="1">
          <a:blip r:embed="rId2"/>
          <a:srcRect/>
          <a:stretch/>
        </p:blipFill>
        <p:spPr>
          <a:xfrm>
            <a:off x="81887" y="5029200"/>
            <a:ext cx="1828800" cy="1828800"/>
          </a:xfrm>
          <a:prstGeom prst="rect">
            <a:avLst/>
          </a:prstGeom>
        </p:spPr>
      </p:pic>
      <p:sp>
        <p:nvSpPr>
          <p:cNvPr id="5" name="Title 4">
            <a:extLst>
              <a:ext uri="{FF2B5EF4-FFF2-40B4-BE49-F238E27FC236}">
                <a16:creationId xmlns:a16="http://schemas.microsoft.com/office/drawing/2014/main" id="{5B2962EB-5809-F81E-CFD7-9275C126B2B8}"/>
              </a:ext>
            </a:extLst>
          </p:cNvPr>
          <p:cNvSpPr>
            <a:spLocks noGrp="1"/>
          </p:cNvSpPr>
          <p:nvPr>
            <p:ph type="title"/>
          </p:nvPr>
        </p:nvSpPr>
        <p:spPr>
          <a:xfrm>
            <a:off x="91439" y="457200"/>
            <a:ext cx="3771785" cy="1005840"/>
          </a:xfrm>
        </p:spPr>
        <p:txBody>
          <a:bodyPr/>
          <a:lstStyle/>
          <a:p>
            <a:r>
              <a:rPr lang="en-US"/>
              <a:t>Alpha products are NOT final products!</a:t>
            </a:r>
          </a:p>
        </p:txBody>
      </p:sp>
      <p:sp>
        <p:nvSpPr>
          <p:cNvPr id="4" name="Text Placeholder 3">
            <a:extLst>
              <a:ext uri="{FF2B5EF4-FFF2-40B4-BE49-F238E27FC236}">
                <a16:creationId xmlns:a16="http://schemas.microsoft.com/office/drawing/2014/main" id="{7ECE9C0E-2D79-DAAB-E6AA-453E11D10D52}"/>
              </a:ext>
            </a:extLst>
          </p:cNvPr>
          <p:cNvSpPr>
            <a:spLocks noGrp="1"/>
          </p:cNvSpPr>
          <p:nvPr>
            <p:ph type="body" sz="half" idx="2"/>
          </p:nvPr>
        </p:nvSpPr>
        <p:spPr>
          <a:xfrm>
            <a:off x="0" y="1463039"/>
            <a:ext cx="3944120" cy="5394325"/>
          </a:xfrm>
        </p:spPr>
        <p:txBody>
          <a:bodyPr>
            <a:normAutofit/>
          </a:bodyPr>
          <a:lstStyle/>
          <a:p>
            <a:pPr marL="282575" indent="-282575">
              <a:spcBef>
                <a:spcPts val="600"/>
              </a:spcBef>
              <a:buFont typeface="Arial" panose="020B0604020202020204" pitchFamily="34" charset="0"/>
              <a:buChar char="•"/>
            </a:pPr>
            <a:r>
              <a:rPr lang="en-US" sz="2400" dirty="0"/>
              <a:t>Preliminary</a:t>
            </a:r>
          </a:p>
          <a:p>
            <a:pPr marL="282575" indent="-282575">
              <a:spcBef>
                <a:spcPts val="600"/>
              </a:spcBef>
              <a:buFont typeface="Arial" panose="020B0604020202020204" pitchFamily="34" charset="0"/>
              <a:buChar char="•"/>
            </a:pPr>
            <a:r>
              <a:rPr lang="en-US" sz="2400" dirty="0"/>
              <a:t>For illustrative </a:t>
            </a:r>
            <a:br>
              <a:rPr lang="en-US" sz="2400" dirty="0"/>
            </a:br>
            <a:r>
              <a:rPr lang="en-US" sz="2400" dirty="0"/>
              <a:t>purposes only</a:t>
            </a:r>
          </a:p>
          <a:p>
            <a:pPr marL="282575" indent="-282575">
              <a:spcBef>
                <a:spcPts val="600"/>
              </a:spcBef>
              <a:buFont typeface="Arial" panose="020B0604020202020204" pitchFamily="34" charset="0"/>
              <a:buChar char="•"/>
            </a:pPr>
            <a:r>
              <a:rPr lang="en-US" sz="2400" dirty="0"/>
              <a:t>Not authoritative</a:t>
            </a:r>
          </a:p>
          <a:p>
            <a:pPr marL="282575" indent="-282575">
              <a:spcBef>
                <a:spcPts val="600"/>
              </a:spcBef>
              <a:buFont typeface="Arial" panose="020B0604020202020204" pitchFamily="34" charset="0"/>
              <a:buChar char="•"/>
            </a:pPr>
            <a:r>
              <a:rPr lang="en-US" sz="2400" dirty="0"/>
              <a:t>Under active development</a:t>
            </a:r>
          </a:p>
          <a:p>
            <a:pPr marL="282575" indent="-282575">
              <a:spcBef>
                <a:spcPts val="600"/>
              </a:spcBef>
              <a:buFont typeface="Arial" panose="020B0604020202020204" pitchFamily="34" charset="0"/>
              <a:buChar char="•"/>
            </a:pPr>
            <a:r>
              <a:rPr lang="en-US" sz="2400" dirty="0"/>
              <a:t>Subject to change without notice</a:t>
            </a:r>
          </a:p>
          <a:p>
            <a:pPr>
              <a:spcBef>
                <a:spcPts val="600"/>
              </a:spcBef>
            </a:pPr>
            <a:r>
              <a:rPr lang="en-US" i="1" dirty="0"/>
              <a:t>Feedback to: </a:t>
            </a:r>
            <a:r>
              <a:rPr lang="en-US" b="1" dirty="0">
                <a:solidFill>
                  <a:srgbClr val="C00000"/>
                </a:solidFill>
              </a:rPr>
              <a:t>ngs.feedback@noaa.gov</a:t>
            </a:r>
          </a:p>
        </p:txBody>
      </p:sp>
      <p:sp>
        <p:nvSpPr>
          <p:cNvPr id="8" name="TextBox 7">
            <a:extLst>
              <a:ext uri="{FF2B5EF4-FFF2-40B4-BE49-F238E27FC236}">
                <a16:creationId xmlns:a16="http://schemas.microsoft.com/office/drawing/2014/main" id="{14BE3DB2-A391-A5B6-1928-F38E041FD58C}"/>
              </a:ext>
            </a:extLst>
          </p:cNvPr>
          <p:cNvSpPr txBox="1"/>
          <p:nvPr/>
        </p:nvSpPr>
        <p:spPr>
          <a:xfrm>
            <a:off x="6406897" y="584106"/>
            <a:ext cx="5693663" cy="492443"/>
          </a:xfrm>
          <a:prstGeom prst="rect">
            <a:avLst/>
          </a:prstGeom>
          <a:solidFill>
            <a:srgbClr val="FFFF00"/>
          </a:solidFill>
          <a:effectLst>
            <a:softEdge rad="63500"/>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C00000"/>
                </a:solidFill>
                <a:effectLst/>
                <a:uLnTx/>
                <a:uFillTx/>
                <a:latin typeface="Calibri"/>
                <a:ea typeface="+mn-ea"/>
                <a:cs typeface="Arial"/>
                <a:sym typeface="Arial"/>
              </a:rPr>
              <a:t>https://alpha.ngs.noaa.gov/index.shtml</a:t>
            </a:r>
          </a:p>
        </p:txBody>
      </p:sp>
      <p:pic>
        <p:nvPicPr>
          <p:cNvPr id="10" name="Picture 9">
            <a:extLst>
              <a:ext uri="{FF2B5EF4-FFF2-40B4-BE49-F238E27FC236}">
                <a16:creationId xmlns:a16="http://schemas.microsoft.com/office/drawing/2014/main" id="{DE48FD7C-F188-71B6-6E91-F17A66337C01}"/>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5101063" y="4313872"/>
            <a:ext cx="345186" cy="457200"/>
          </a:xfrm>
          <a:prstGeom prst="rect">
            <a:avLst/>
          </a:prstGeom>
          <a:effectLst>
            <a:outerShdw blurRad="63500" sx="102000" sy="102000" algn="ctr" rotWithShape="0">
              <a:prstClr val="black">
                <a:alpha val="40000"/>
              </a:prstClr>
            </a:outerShdw>
          </a:effectLst>
        </p:spPr>
      </p:pic>
      <p:sp>
        <p:nvSpPr>
          <p:cNvPr id="6" name="Slide Number Placeholder 5">
            <a:extLst>
              <a:ext uri="{FF2B5EF4-FFF2-40B4-BE49-F238E27FC236}">
                <a16:creationId xmlns:a16="http://schemas.microsoft.com/office/drawing/2014/main" id="{5EC994C1-C438-47F3-BDDD-57162FD0528C}"/>
              </a:ext>
            </a:extLst>
          </p:cNvPr>
          <p:cNvSpPr>
            <a:spLocks noGrp="1"/>
          </p:cNvSpPr>
          <p:nvPr>
            <p:ph type="sldNum" sz="quarter" idx="12"/>
          </p:nvPr>
        </p:nvSpPr>
        <p:spPr/>
        <p:txBody>
          <a:bodyPr/>
          <a:lstStyle/>
          <a:p>
            <a:fld id="{FCA8DAF9-CFC1-344C-89B7-DCB2EBBDC673}" type="slidenum">
              <a:rPr lang="en-US" smtClean="0"/>
              <a:pPr/>
              <a:t>64</a:t>
            </a:fld>
            <a:endParaRPr lang="en-US" dirty="0"/>
          </a:p>
        </p:txBody>
      </p:sp>
      <p:pic>
        <p:nvPicPr>
          <p:cNvPr id="11" name="Picture 10">
            <a:extLst>
              <a:ext uri="{FF2B5EF4-FFF2-40B4-BE49-F238E27FC236}">
                <a16:creationId xmlns:a16="http://schemas.microsoft.com/office/drawing/2014/main" id="{2700FB6A-A865-4CA0-89E3-351C9DADFFB4}"/>
              </a:ext>
            </a:extLst>
          </p:cNvPr>
          <p:cNvPicPr>
            <a:picLocks noChangeAspect="1"/>
          </p:cNvPicPr>
          <p:nvPr/>
        </p:nvPicPr>
        <p:blipFill>
          <a:blip r:embed="rId5"/>
          <a:stretch>
            <a:fillRect/>
          </a:stretch>
        </p:blipFill>
        <p:spPr>
          <a:xfrm>
            <a:off x="4659852" y="-636"/>
            <a:ext cx="7532148" cy="6858000"/>
          </a:xfrm>
          <a:prstGeom prst="rect">
            <a:avLst/>
          </a:prstGeom>
        </p:spPr>
      </p:pic>
      <p:sp>
        <p:nvSpPr>
          <p:cNvPr id="3" name="Rectangle 2">
            <a:extLst>
              <a:ext uri="{FF2B5EF4-FFF2-40B4-BE49-F238E27FC236}">
                <a16:creationId xmlns:a16="http://schemas.microsoft.com/office/drawing/2014/main" id="{3DB82B06-F480-EE37-2DA4-46A8BE799F04}"/>
              </a:ext>
            </a:extLst>
          </p:cNvPr>
          <p:cNvSpPr/>
          <p:nvPr/>
        </p:nvSpPr>
        <p:spPr>
          <a:xfrm>
            <a:off x="4659852" y="2367133"/>
            <a:ext cx="7532148" cy="4114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7" name="Rectangle 6">
            <a:extLst>
              <a:ext uri="{FF2B5EF4-FFF2-40B4-BE49-F238E27FC236}">
                <a16:creationId xmlns:a16="http://schemas.microsoft.com/office/drawing/2014/main" id="{2D02A479-7F75-815B-62B1-8C2D3BE27361}"/>
              </a:ext>
            </a:extLst>
          </p:cNvPr>
          <p:cNvSpPr/>
          <p:nvPr/>
        </p:nvSpPr>
        <p:spPr>
          <a:xfrm>
            <a:off x="4659852" y="2810238"/>
            <a:ext cx="7532148" cy="27787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416582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5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1500"/>
                            </p:stCondLst>
                            <p:childTnLst>
                              <p:par>
                                <p:cTn id="22" presetID="10" presetClass="entr" presetSubtype="0" fill="hold" nodeType="afterEffect">
                                  <p:stCondLst>
                                    <p:cond delay="50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par>
                          <p:cTn id="25" fill="hold">
                            <p:stCondLst>
                              <p:cond delay="2500"/>
                            </p:stCondLst>
                            <p:childTnLst>
                              <p:par>
                                <p:cTn id="26" presetID="10" presetClass="entr" presetSubtype="0" fill="hold" nodeType="afterEffect">
                                  <p:stCondLst>
                                    <p:cond delay="50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500"/>
                                        <p:tgtEl>
                                          <p:spTgt spid="4">
                                            <p:txEl>
                                              <p:pRg st="1" end="1"/>
                                            </p:txEl>
                                          </p:spTgt>
                                        </p:tgtEl>
                                      </p:cBhvr>
                                    </p:animEffect>
                                  </p:childTnLst>
                                </p:cTn>
                              </p:par>
                            </p:childTnLst>
                          </p:cTn>
                        </p:par>
                        <p:par>
                          <p:cTn id="29" fill="hold">
                            <p:stCondLst>
                              <p:cond delay="3500"/>
                            </p:stCondLst>
                            <p:childTnLst>
                              <p:par>
                                <p:cTn id="30" presetID="10" presetClass="entr" presetSubtype="0" fill="hold" nodeType="afterEffect">
                                  <p:stCondLst>
                                    <p:cond delay="50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500"/>
                                        <p:tgtEl>
                                          <p:spTgt spid="4">
                                            <p:txEl>
                                              <p:pRg st="2" end="2"/>
                                            </p:txEl>
                                          </p:spTgt>
                                        </p:tgtEl>
                                      </p:cBhvr>
                                    </p:animEffect>
                                  </p:childTnLst>
                                </p:cTn>
                              </p:par>
                            </p:childTnLst>
                          </p:cTn>
                        </p:par>
                        <p:par>
                          <p:cTn id="33" fill="hold">
                            <p:stCondLst>
                              <p:cond delay="4500"/>
                            </p:stCondLst>
                            <p:childTnLst>
                              <p:par>
                                <p:cTn id="34" presetID="10" presetClass="entr" presetSubtype="0" fill="hold" nodeType="afterEffect">
                                  <p:stCondLst>
                                    <p:cond delay="50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500"/>
                                        <p:tgtEl>
                                          <p:spTgt spid="4">
                                            <p:txEl>
                                              <p:pRg st="3" end="3"/>
                                            </p:txEl>
                                          </p:spTgt>
                                        </p:tgtEl>
                                      </p:cBhvr>
                                    </p:animEffect>
                                  </p:childTnLst>
                                </p:cTn>
                              </p:par>
                            </p:childTnLst>
                          </p:cTn>
                        </p:par>
                        <p:par>
                          <p:cTn id="37" fill="hold">
                            <p:stCondLst>
                              <p:cond delay="5500"/>
                            </p:stCondLst>
                            <p:childTnLst>
                              <p:par>
                                <p:cTn id="38" presetID="10" presetClass="entr" presetSubtype="0" fill="hold" nodeType="afterEffect">
                                  <p:stCondLst>
                                    <p:cond delay="50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fade">
                                      <p:cBhvr>
                                        <p:cTn id="40" dur="500"/>
                                        <p:tgtEl>
                                          <p:spTgt spid="4">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Effect transition="in" filter="fade">
                                      <p:cBhvr>
                                        <p:cTn id="45" dur="500"/>
                                        <p:tgtEl>
                                          <p:spTgt spid="4">
                                            <p:txEl>
                                              <p:pRg st="5" end="5"/>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1000" fill="hold"/>
                                        <p:tgtEl>
                                          <p:spTgt spid="10"/>
                                        </p:tgtEl>
                                        <p:attrNameLst>
                                          <p:attrName>ppt_x</p:attrName>
                                        </p:attrNameLst>
                                      </p:cBhvr>
                                      <p:tavLst>
                                        <p:tav tm="0">
                                          <p:val>
                                            <p:strVal val="#ppt_x"/>
                                          </p:val>
                                        </p:tav>
                                        <p:tav tm="100000">
                                          <p:val>
                                            <p:strVal val="#ppt_x"/>
                                          </p:val>
                                        </p:tav>
                                      </p:tavLst>
                                    </p:anim>
                                    <p:anim calcmode="lin" valueType="num">
                                      <p:cBhvr additive="base">
                                        <p:cTn id="54"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3"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B120A-96E5-C41C-5A29-B080F46E668F}"/>
              </a:ext>
            </a:extLst>
          </p:cNvPr>
          <p:cNvSpPr>
            <a:spLocks noGrp="1"/>
          </p:cNvSpPr>
          <p:nvPr>
            <p:ph type="title"/>
          </p:nvPr>
        </p:nvSpPr>
        <p:spPr>
          <a:xfrm>
            <a:off x="91440" y="457200"/>
            <a:ext cx="4833804" cy="1005840"/>
          </a:xfrm>
        </p:spPr>
        <p:txBody>
          <a:bodyPr>
            <a:normAutofit/>
          </a:bodyPr>
          <a:lstStyle/>
          <a:p>
            <a:r>
              <a:rPr lang="en-US"/>
              <a:t>Alpha SPCS2022 Home</a:t>
            </a:r>
          </a:p>
        </p:txBody>
      </p:sp>
      <p:sp>
        <p:nvSpPr>
          <p:cNvPr id="5" name="Text Placeholder 4">
            <a:extLst>
              <a:ext uri="{FF2B5EF4-FFF2-40B4-BE49-F238E27FC236}">
                <a16:creationId xmlns:a16="http://schemas.microsoft.com/office/drawing/2014/main" id="{CD125703-315C-FE57-46E3-7B9CE980DC01}"/>
              </a:ext>
            </a:extLst>
          </p:cNvPr>
          <p:cNvSpPr>
            <a:spLocks noGrp="1"/>
          </p:cNvSpPr>
          <p:nvPr>
            <p:ph type="body" sz="half" idx="2"/>
          </p:nvPr>
        </p:nvSpPr>
        <p:spPr>
          <a:xfrm>
            <a:off x="91439" y="1057556"/>
            <a:ext cx="4833805" cy="5714083"/>
          </a:xfrm>
        </p:spPr>
        <p:txBody>
          <a:bodyPr/>
          <a:lstStyle/>
          <a:p>
            <a:r>
              <a:rPr lang="en-US" b="1" dirty="0">
                <a:solidFill>
                  <a:srgbClr val="C00000"/>
                </a:solidFill>
              </a:rPr>
              <a:t>https://alpha.ngs.noaa.gov /SPCS/index.shtml</a:t>
            </a:r>
          </a:p>
          <a:p>
            <a:pPr marL="285750" indent="-285750">
              <a:buFont typeface="Arial" panose="020B0604020202020204" pitchFamily="34" charset="0"/>
              <a:buChar char="•"/>
            </a:pPr>
            <a:r>
              <a:rPr lang="en-US" dirty="0"/>
              <a:t>Gives date last updated</a:t>
            </a:r>
          </a:p>
          <a:p>
            <a:pPr marL="285750" indent="-285750">
              <a:buFont typeface="Arial" panose="020B0604020202020204" pitchFamily="34" charset="0"/>
              <a:buChar char="•"/>
            </a:pPr>
            <a:r>
              <a:rPr lang="en-US" dirty="0"/>
              <a:t>Links to other SPCS2022 pages in sidebar:</a:t>
            </a:r>
          </a:p>
          <a:p>
            <a:pPr marL="514350" lvl="1" indent="-285750"/>
            <a:r>
              <a:rPr lang="en-US" dirty="0"/>
              <a:t>Zone information</a:t>
            </a:r>
          </a:p>
          <a:p>
            <a:pPr marL="514350" lvl="1" indent="-285750"/>
            <a:r>
              <a:rPr lang="en-US" dirty="0"/>
              <a:t>Distortion maps</a:t>
            </a:r>
          </a:p>
          <a:p>
            <a:pPr marL="514350" lvl="1" indent="-285750"/>
            <a:r>
              <a:rPr lang="en-US" dirty="0"/>
              <a:t>Online interactive maps (SPCS2022 Experience)</a:t>
            </a:r>
          </a:p>
          <a:p>
            <a:pPr marL="514350" lvl="1" indent="-285750"/>
            <a:r>
              <a:rPr lang="en-US" dirty="0"/>
              <a:t>Alpha NCAT</a:t>
            </a:r>
          </a:p>
          <a:p>
            <a:pPr marL="514350" lvl="1" indent="-285750"/>
            <a:r>
              <a:rPr lang="en-US" dirty="0"/>
              <a:t>Additional information</a:t>
            </a:r>
          </a:p>
          <a:p>
            <a:pPr marL="514350" lvl="1" indent="-285750"/>
            <a:r>
              <a:rPr lang="en-US" dirty="0"/>
              <a:t>Feedback</a:t>
            </a:r>
          </a:p>
        </p:txBody>
      </p:sp>
      <p:pic>
        <p:nvPicPr>
          <p:cNvPr id="3" name="Picture 2">
            <a:extLst>
              <a:ext uri="{FF2B5EF4-FFF2-40B4-BE49-F238E27FC236}">
                <a16:creationId xmlns:a16="http://schemas.microsoft.com/office/drawing/2014/main" id="{D01D0BA6-82C2-4297-95B1-5B1A3D680A20}"/>
              </a:ext>
            </a:extLst>
          </p:cNvPr>
          <p:cNvPicPr>
            <a:picLocks noChangeAspect="1"/>
          </p:cNvPicPr>
          <p:nvPr/>
        </p:nvPicPr>
        <p:blipFill>
          <a:blip r:embed="rId2"/>
          <a:stretch>
            <a:fillRect/>
          </a:stretch>
        </p:blipFill>
        <p:spPr>
          <a:xfrm>
            <a:off x="4925245" y="0"/>
            <a:ext cx="7266755" cy="6858000"/>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E247BF78-8B91-4F7C-A5DA-7AA21AF9A5DD}"/>
              </a:ext>
            </a:extLst>
          </p:cNvPr>
          <p:cNvPicPr>
            <a:picLocks noChangeAspect="1"/>
          </p:cNvPicPr>
          <p:nvPr/>
        </p:nvPicPr>
        <p:blipFill>
          <a:blip r:embed="rId3"/>
          <a:stretch>
            <a:fillRect/>
          </a:stretch>
        </p:blipFill>
        <p:spPr>
          <a:xfrm>
            <a:off x="5058595" y="4942840"/>
            <a:ext cx="1828800" cy="1828800"/>
          </a:xfrm>
          <a:prstGeom prst="rect">
            <a:avLst/>
          </a:prstGeom>
        </p:spPr>
      </p:pic>
      <p:sp>
        <p:nvSpPr>
          <p:cNvPr id="7" name="Rectangle 6">
            <a:extLst>
              <a:ext uri="{FF2B5EF4-FFF2-40B4-BE49-F238E27FC236}">
                <a16:creationId xmlns:a16="http://schemas.microsoft.com/office/drawing/2014/main" id="{C4FDD27A-9F66-3705-3930-9F70EB599883}"/>
              </a:ext>
            </a:extLst>
          </p:cNvPr>
          <p:cNvSpPr/>
          <p:nvPr/>
        </p:nvSpPr>
        <p:spPr>
          <a:xfrm>
            <a:off x="9580326" y="1463041"/>
            <a:ext cx="2443061" cy="25875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Rectangle 7">
            <a:extLst>
              <a:ext uri="{FF2B5EF4-FFF2-40B4-BE49-F238E27FC236}">
                <a16:creationId xmlns:a16="http://schemas.microsoft.com/office/drawing/2014/main" id="{458333FD-98E9-7774-1B2F-E422E10293E9}"/>
              </a:ext>
            </a:extLst>
          </p:cNvPr>
          <p:cNvSpPr/>
          <p:nvPr/>
        </p:nvSpPr>
        <p:spPr>
          <a:xfrm>
            <a:off x="5141272" y="1994820"/>
            <a:ext cx="1454082" cy="21060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9" name="Rectangle 8">
            <a:extLst>
              <a:ext uri="{FF2B5EF4-FFF2-40B4-BE49-F238E27FC236}">
                <a16:creationId xmlns:a16="http://schemas.microsoft.com/office/drawing/2014/main" id="{409013CC-A127-B539-C66A-D638D21EE6EB}"/>
              </a:ext>
            </a:extLst>
          </p:cNvPr>
          <p:cNvSpPr/>
          <p:nvPr/>
        </p:nvSpPr>
        <p:spPr>
          <a:xfrm>
            <a:off x="5141272" y="2937753"/>
            <a:ext cx="1454082" cy="18125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0" name="Rectangle 9">
            <a:extLst>
              <a:ext uri="{FF2B5EF4-FFF2-40B4-BE49-F238E27FC236}">
                <a16:creationId xmlns:a16="http://schemas.microsoft.com/office/drawing/2014/main" id="{2C78ACFA-2CBB-964E-4E90-53384C882B01}"/>
              </a:ext>
            </a:extLst>
          </p:cNvPr>
          <p:cNvSpPr/>
          <p:nvPr/>
        </p:nvSpPr>
        <p:spPr>
          <a:xfrm>
            <a:off x="5141272" y="2581938"/>
            <a:ext cx="1454082" cy="18125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id="{41DA5C8C-A3B1-38FC-BE09-B07104228B1F}"/>
              </a:ext>
            </a:extLst>
          </p:cNvPr>
          <p:cNvSpPr/>
          <p:nvPr/>
        </p:nvSpPr>
        <p:spPr>
          <a:xfrm>
            <a:off x="5141272" y="2760764"/>
            <a:ext cx="1454082" cy="18125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a:extLst>
              <a:ext uri="{FF2B5EF4-FFF2-40B4-BE49-F238E27FC236}">
                <a16:creationId xmlns:a16="http://schemas.microsoft.com/office/drawing/2014/main" id="{53C3B309-C8FA-C456-99B4-08926225178B}"/>
              </a:ext>
            </a:extLst>
          </p:cNvPr>
          <p:cNvSpPr/>
          <p:nvPr/>
        </p:nvSpPr>
        <p:spPr>
          <a:xfrm>
            <a:off x="5141272" y="3119010"/>
            <a:ext cx="1454082" cy="72341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4" name="Rectangle 13">
            <a:extLst>
              <a:ext uri="{FF2B5EF4-FFF2-40B4-BE49-F238E27FC236}">
                <a16:creationId xmlns:a16="http://schemas.microsoft.com/office/drawing/2014/main" id="{ABC90555-C2F3-B22C-C964-8D5DA6DEA1E8}"/>
              </a:ext>
            </a:extLst>
          </p:cNvPr>
          <p:cNvSpPr/>
          <p:nvPr/>
        </p:nvSpPr>
        <p:spPr>
          <a:xfrm>
            <a:off x="5141272" y="2205424"/>
            <a:ext cx="1454082" cy="18125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6" name="Rectangle 5">
            <a:extLst>
              <a:ext uri="{FF2B5EF4-FFF2-40B4-BE49-F238E27FC236}">
                <a16:creationId xmlns:a16="http://schemas.microsoft.com/office/drawing/2014/main" id="{42791656-EDD7-2BF2-3B3F-CF72ECF53384}"/>
              </a:ext>
            </a:extLst>
          </p:cNvPr>
          <p:cNvSpPr/>
          <p:nvPr/>
        </p:nvSpPr>
        <p:spPr>
          <a:xfrm>
            <a:off x="5141272" y="2393681"/>
            <a:ext cx="1454082" cy="18125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5" name="Slide Number Placeholder 14">
            <a:extLst>
              <a:ext uri="{FF2B5EF4-FFF2-40B4-BE49-F238E27FC236}">
                <a16:creationId xmlns:a16="http://schemas.microsoft.com/office/drawing/2014/main" id="{3CE99321-3917-473D-9AFA-6DE1100B71D4}"/>
              </a:ext>
            </a:extLst>
          </p:cNvPr>
          <p:cNvSpPr>
            <a:spLocks noGrp="1"/>
          </p:cNvSpPr>
          <p:nvPr>
            <p:ph type="sldNum" sz="quarter" idx="12"/>
          </p:nvPr>
        </p:nvSpPr>
        <p:spPr/>
        <p:txBody>
          <a:bodyPr/>
          <a:lstStyle/>
          <a:p>
            <a:fld id="{FCA8DAF9-CFC1-344C-89B7-DCB2EBBDC673}" type="slidenum">
              <a:rPr lang="en-US" smtClean="0"/>
              <a:pPr/>
              <a:t>65</a:t>
            </a:fld>
            <a:endParaRPr lang="en-US" dirty="0"/>
          </a:p>
        </p:txBody>
      </p:sp>
    </p:spTree>
    <p:extLst>
      <p:ext uri="{BB962C8B-B14F-4D97-AF65-F5344CB8AC3E}">
        <p14:creationId xmlns:p14="http://schemas.microsoft.com/office/powerpoint/2010/main" val="370062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500"/>
                                        <p:tgtEl>
                                          <p:spTgt spid="5">
                                            <p:txEl>
                                              <p:pRg st="2" end="2"/>
                                            </p:txEl>
                                          </p:spTgt>
                                        </p:tgtEl>
                                      </p:cBhvr>
                                    </p:animEffect>
                                  </p:childTnLst>
                                </p:cTn>
                              </p:par>
                            </p:childTnLst>
                          </p:cTn>
                        </p:par>
                        <p:par>
                          <p:cTn id="27" fill="hold">
                            <p:stCondLst>
                              <p:cond delay="500"/>
                            </p:stCondLst>
                            <p:childTnLst>
                              <p:par>
                                <p:cTn id="28" presetID="10" presetClass="entr" presetSubtype="0" fill="hold" nodeType="afterEffect">
                                  <p:stCondLst>
                                    <p:cond delay="50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500"/>
                                        <p:tgtEl>
                                          <p:spTgt spid="5">
                                            <p:txEl>
                                              <p:pRg st="3" end="3"/>
                                            </p:txEl>
                                          </p:spTgt>
                                        </p:tgtEl>
                                      </p:cBhvr>
                                    </p:animEffect>
                                  </p:childTnLst>
                                </p:cTn>
                              </p:par>
                              <p:par>
                                <p:cTn id="31" presetID="10" presetClass="entr" presetSubtype="0" fill="hold" grpId="0" nodeType="withEffect">
                                  <p:stCondLst>
                                    <p:cond delay="50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par>
                          <p:cTn id="34" fill="hold">
                            <p:stCondLst>
                              <p:cond delay="1500"/>
                            </p:stCondLst>
                            <p:childTnLst>
                              <p:par>
                                <p:cTn id="35" presetID="10" presetClass="entr" presetSubtype="0" fill="hold" nodeType="afterEffect">
                                  <p:stCondLst>
                                    <p:cond delay="50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par>
                          <p:cTn id="41" fill="hold">
                            <p:stCondLst>
                              <p:cond delay="2500"/>
                            </p:stCondLst>
                            <p:childTnLst>
                              <p:par>
                                <p:cTn id="42" presetID="10" presetClass="entr" presetSubtype="0" fill="hold" nodeType="afterEffect">
                                  <p:stCondLst>
                                    <p:cond delay="500"/>
                                  </p:stCondLst>
                                  <p:childTnLst>
                                    <p:set>
                                      <p:cBhvr>
                                        <p:cTn id="43" dur="1" fill="hold">
                                          <p:stCondLst>
                                            <p:cond delay="0"/>
                                          </p:stCondLst>
                                        </p:cTn>
                                        <p:tgtEl>
                                          <p:spTgt spid="5">
                                            <p:txEl>
                                              <p:pRg st="5" end="5"/>
                                            </p:txEl>
                                          </p:spTgt>
                                        </p:tgtEl>
                                        <p:attrNameLst>
                                          <p:attrName>style.visibility</p:attrName>
                                        </p:attrNameLst>
                                      </p:cBhvr>
                                      <p:to>
                                        <p:strVal val="visible"/>
                                      </p:to>
                                    </p:set>
                                    <p:animEffect transition="in" filter="fade">
                                      <p:cBhvr>
                                        <p:cTn id="44" dur="500"/>
                                        <p:tgtEl>
                                          <p:spTgt spid="5">
                                            <p:txEl>
                                              <p:pRg st="5" end="5"/>
                                            </p:txEl>
                                          </p:spTgt>
                                        </p:tgtEl>
                                      </p:cBhvr>
                                    </p:animEffect>
                                  </p:childTnLst>
                                </p:cTn>
                              </p:par>
                              <p:par>
                                <p:cTn id="45" presetID="10" presetClass="entr" presetSubtype="0" fill="hold" grpId="0" nodeType="withEffect">
                                  <p:stCondLst>
                                    <p:cond delay="50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par>
                          <p:cTn id="48" fill="hold">
                            <p:stCondLst>
                              <p:cond delay="3500"/>
                            </p:stCondLst>
                            <p:childTnLst>
                              <p:par>
                                <p:cTn id="49" presetID="10" presetClass="entr" presetSubtype="0" fill="hold" nodeType="afterEffect">
                                  <p:stCondLst>
                                    <p:cond delay="500"/>
                                  </p:stCondLst>
                                  <p:childTnLst>
                                    <p:set>
                                      <p:cBhvr>
                                        <p:cTn id="50" dur="1" fill="hold">
                                          <p:stCondLst>
                                            <p:cond delay="0"/>
                                          </p:stCondLst>
                                        </p:cTn>
                                        <p:tgtEl>
                                          <p:spTgt spid="5">
                                            <p:txEl>
                                              <p:pRg st="6" end="6"/>
                                            </p:txEl>
                                          </p:spTgt>
                                        </p:tgtEl>
                                        <p:attrNameLst>
                                          <p:attrName>style.visibility</p:attrName>
                                        </p:attrNameLst>
                                      </p:cBhvr>
                                      <p:to>
                                        <p:strVal val="visible"/>
                                      </p:to>
                                    </p:set>
                                    <p:animEffect transition="in" filter="fade">
                                      <p:cBhvr>
                                        <p:cTn id="51" dur="500"/>
                                        <p:tgtEl>
                                          <p:spTgt spid="5">
                                            <p:txEl>
                                              <p:pRg st="6" end="6"/>
                                            </p:txEl>
                                          </p:spTgt>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par>
                          <p:cTn id="55" fill="hold">
                            <p:stCondLst>
                              <p:cond delay="4500"/>
                            </p:stCondLst>
                            <p:childTnLst>
                              <p:par>
                                <p:cTn id="56" presetID="10" presetClass="entr" presetSubtype="0" fill="hold" nodeType="afterEffect">
                                  <p:stCondLst>
                                    <p:cond delay="500"/>
                                  </p:stCondLst>
                                  <p:childTnLst>
                                    <p:set>
                                      <p:cBhvr>
                                        <p:cTn id="57" dur="1" fill="hold">
                                          <p:stCondLst>
                                            <p:cond delay="0"/>
                                          </p:stCondLst>
                                        </p:cTn>
                                        <p:tgtEl>
                                          <p:spTgt spid="5">
                                            <p:txEl>
                                              <p:pRg st="7" end="7"/>
                                            </p:txEl>
                                          </p:spTgt>
                                        </p:tgtEl>
                                        <p:attrNameLst>
                                          <p:attrName>style.visibility</p:attrName>
                                        </p:attrNameLst>
                                      </p:cBhvr>
                                      <p:to>
                                        <p:strVal val="visible"/>
                                      </p:to>
                                    </p:set>
                                    <p:animEffect transition="in" filter="fade">
                                      <p:cBhvr>
                                        <p:cTn id="58" dur="500"/>
                                        <p:tgtEl>
                                          <p:spTgt spid="5">
                                            <p:txEl>
                                              <p:pRg st="7" end="7"/>
                                            </p:txEl>
                                          </p:spTgt>
                                        </p:tgtEl>
                                      </p:cBhvr>
                                    </p:animEffect>
                                  </p:childTnLst>
                                </p:cTn>
                              </p:par>
                              <p:par>
                                <p:cTn id="59" presetID="10" presetClass="entr" presetSubtype="0" fill="hold" grpId="0" nodeType="withEffect">
                                  <p:stCondLst>
                                    <p:cond delay="50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childTnLst>
                                </p:cTn>
                              </p:par>
                            </p:childTnLst>
                          </p:cTn>
                        </p:par>
                        <p:par>
                          <p:cTn id="62" fill="hold">
                            <p:stCondLst>
                              <p:cond delay="5500"/>
                            </p:stCondLst>
                            <p:childTnLst>
                              <p:par>
                                <p:cTn id="63" presetID="10" presetClass="entr" presetSubtype="0" fill="hold" nodeType="afterEffect">
                                  <p:stCondLst>
                                    <p:cond delay="500"/>
                                  </p:stCondLst>
                                  <p:childTnLst>
                                    <p:set>
                                      <p:cBhvr>
                                        <p:cTn id="64" dur="1" fill="hold">
                                          <p:stCondLst>
                                            <p:cond delay="0"/>
                                          </p:stCondLst>
                                        </p:cTn>
                                        <p:tgtEl>
                                          <p:spTgt spid="5">
                                            <p:txEl>
                                              <p:pRg st="8" end="8"/>
                                            </p:txEl>
                                          </p:spTgt>
                                        </p:tgtEl>
                                        <p:attrNameLst>
                                          <p:attrName>style.visibility</p:attrName>
                                        </p:attrNameLst>
                                      </p:cBhvr>
                                      <p:to>
                                        <p:strVal val="visible"/>
                                      </p:to>
                                    </p:set>
                                    <p:animEffect transition="in" filter="fade">
                                      <p:cBhvr>
                                        <p:cTn id="65" dur="500"/>
                                        <p:tgtEl>
                                          <p:spTgt spid="5">
                                            <p:txEl>
                                              <p:pRg st="8" end="8"/>
                                            </p:txEl>
                                          </p:spTgt>
                                        </p:tgtEl>
                                      </p:cBhvr>
                                    </p:animEffect>
                                  </p:childTnLst>
                                </p:cTn>
                              </p:par>
                              <p:par>
                                <p:cTn id="66" presetID="10" presetClass="entr" presetSubtype="0" fill="hold" grpId="0" nodeType="withEffect">
                                  <p:stCondLst>
                                    <p:cond delay="50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8"/>
                                        </p:tgtEl>
                                      </p:cBhvr>
                                    </p:animEffect>
                                    <p:set>
                                      <p:cBhvr>
                                        <p:cTn id="73" dur="1" fill="hold">
                                          <p:stCondLst>
                                            <p:cond delay="499"/>
                                          </p:stCondLst>
                                        </p:cTn>
                                        <p:tgtEl>
                                          <p:spTgt spid="8"/>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6"/>
                                        </p:tgtEl>
                                      </p:cBhvr>
                                    </p:animEffect>
                                    <p:set>
                                      <p:cBhvr>
                                        <p:cTn id="79" dur="1" fill="hold">
                                          <p:stCondLst>
                                            <p:cond delay="499"/>
                                          </p:stCondLst>
                                        </p:cTn>
                                        <p:tgtEl>
                                          <p:spTgt spid="6"/>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1"/>
                                        </p:tgtEl>
                                      </p:cBhvr>
                                    </p:animEffect>
                                    <p:set>
                                      <p:cBhvr>
                                        <p:cTn id="82" dur="1" fill="hold">
                                          <p:stCondLst>
                                            <p:cond delay="499"/>
                                          </p:stCondLst>
                                        </p:cTn>
                                        <p:tgtEl>
                                          <p:spTgt spid="11"/>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9"/>
                                        </p:tgtEl>
                                      </p:cBhvr>
                                    </p:animEffect>
                                    <p:set>
                                      <p:cBhvr>
                                        <p:cTn id="85" dur="1" fill="hold">
                                          <p:stCondLst>
                                            <p:cond delay="499"/>
                                          </p:stCondLst>
                                        </p:cTn>
                                        <p:tgtEl>
                                          <p:spTgt spid="9"/>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2"/>
                                        </p:tgtEl>
                                      </p:cBhvr>
                                    </p:animEffect>
                                    <p:set>
                                      <p:cBhvr>
                                        <p:cTn id="8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9" grpId="1" animBg="1"/>
      <p:bldP spid="10" grpId="0" animBg="1"/>
      <p:bldP spid="11" grpId="0" animBg="1"/>
      <p:bldP spid="11" grpId="1" animBg="1"/>
      <p:bldP spid="12" grpId="0" animBg="1"/>
      <p:bldP spid="12" grpId="1" animBg="1"/>
      <p:bldP spid="14" grpId="0" animBg="1"/>
      <p:bldP spid="14" grpId="1" animBg="1"/>
      <p:bldP spid="6" grpId="0" animBg="1"/>
      <p:bldP spid="6"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4" name="Picture 3">
            <a:extLst>
              <a:ext uri="{FF2B5EF4-FFF2-40B4-BE49-F238E27FC236}">
                <a16:creationId xmlns:a16="http://schemas.microsoft.com/office/drawing/2014/main" id="{E4D41E71-DD0C-41C4-9631-83706F4AABF4}"/>
              </a:ext>
            </a:extLst>
          </p:cNvPr>
          <p:cNvPicPr>
            <a:picLocks noChangeAspect="1"/>
          </p:cNvPicPr>
          <p:nvPr/>
        </p:nvPicPr>
        <p:blipFill>
          <a:blip r:embed="rId3"/>
          <a:stretch>
            <a:fillRect/>
          </a:stretch>
        </p:blipFill>
        <p:spPr>
          <a:xfrm>
            <a:off x="4489938" y="0"/>
            <a:ext cx="7702062" cy="6858000"/>
          </a:xfrm>
          <a:prstGeom prst="rect">
            <a:avLst/>
          </a:prstGeom>
        </p:spPr>
      </p:pic>
      <p:sp>
        <p:nvSpPr>
          <p:cNvPr id="282" name="Google Shape;282;p22"/>
          <p:cNvSpPr txBox="1">
            <a:spLocks noGrp="1"/>
          </p:cNvSpPr>
          <p:nvPr>
            <p:ph type="title"/>
          </p:nvPr>
        </p:nvSpPr>
        <p:spPr>
          <a:xfrm>
            <a:off x="91439" y="457200"/>
            <a:ext cx="3853319" cy="100584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3200"/>
              <a:buFont typeface="Calibri"/>
              <a:buNone/>
            </a:pPr>
            <a:r>
              <a:rPr lang="en-US"/>
              <a:t>ArcGIS Online SPCS2022 Experience</a:t>
            </a:r>
            <a:endParaRPr/>
          </a:p>
        </p:txBody>
      </p:sp>
      <p:sp>
        <p:nvSpPr>
          <p:cNvPr id="283" name="Google Shape;283;p22"/>
          <p:cNvSpPr txBox="1">
            <a:spLocks noGrp="1"/>
          </p:cNvSpPr>
          <p:nvPr>
            <p:ph type="body" idx="1"/>
          </p:nvPr>
        </p:nvSpPr>
        <p:spPr>
          <a:xfrm>
            <a:off x="91440" y="1463040"/>
            <a:ext cx="3853318" cy="5029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Clr>
                <a:schemeClr val="dk1"/>
              </a:buClr>
              <a:buSzPts val="2800"/>
              <a:buFont typeface="Arial"/>
              <a:buChar char="•"/>
            </a:pPr>
            <a:r>
              <a:rPr lang="en-US" dirty="0"/>
              <a:t>Online interactive maps</a:t>
            </a:r>
            <a:endParaRPr dirty="0"/>
          </a:p>
          <a:p>
            <a:pPr marL="285750" lvl="0" indent="-285750" algn="l" rtl="0">
              <a:lnSpc>
                <a:spcPct val="90000"/>
              </a:lnSpc>
              <a:spcBef>
                <a:spcPts val="1000"/>
              </a:spcBef>
              <a:spcAft>
                <a:spcPts val="0"/>
              </a:spcAft>
              <a:buClr>
                <a:schemeClr val="dk1"/>
              </a:buClr>
              <a:buSzPts val="2800"/>
              <a:buFont typeface="Arial"/>
              <a:buChar char="•"/>
            </a:pPr>
            <a:r>
              <a:rPr lang="en-US" dirty="0"/>
              <a:t>Shows distortion and gives zone definitions</a:t>
            </a:r>
          </a:p>
          <a:p>
            <a:pPr marL="285750" lvl="0" indent="-285750" algn="l" rtl="0">
              <a:lnSpc>
                <a:spcPct val="90000"/>
              </a:lnSpc>
              <a:spcBef>
                <a:spcPts val="1000"/>
              </a:spcBef>
              <a:spcAft>
                <a:spcPts val="0"/>
              </a:spcAft>
              <a:buClr>
                <a:schemeClr val="dk1"/>
              </a:buClr>
              <a:buSzPts val="2800"/>
              <a:buFont typeface="Arial"/>
              <a:buChar char="•"/>
            </a:pPr>
            <a:r>
              <a:rPr lang="en-US" dirty="0"/>
              <a:t>Being updated now</a:t>
            </a:r>
          </a:p>
          <a:p>
            <a:pPr marL="285750" lvl="0" indent="-285750" algn="l" rtl="0">
              <a:lnSpc>
                <a:spcPct val="90000"/>
              </a:lnSpc>
              <a:spcBef>
                <a:spcPts val="1000"/>
              </a:spcBef>
              <a:spcAft>
                <a:spcPts val="0"/>
              </a:spcAft>
              <a:buClr>
                <a:schemeClr val="dk1"/>
              </a:buClr>
              <a:buSzPts val="2800"/>
              <a:buFont typeface="Arial"/>
              <a:buChar char="•"/>
            </a:pPr>
            <a:r>
              <a:rPr lang="en-US" dirty="0"/>
              <a:t>Accessible on mobile devices</a:t>
            </a:r>
            <a:endParaRPr dirty="0"/>
          </a:p>
        </p:txBody>
      </p:sp>
      <p:pic>
        <p:nvPicPr>
          <p:cNvPr id="5" name="Picture 4" descr="A qr code on a white background&#10;&#10;Description automatically generated">
            <a:extLst>
              <a:ext uri="{FF2B5EF4-FFF2-40B4-BE49-F238E27FC236}">
                <a16:creationId xmlns:a16="http://schemas.microsoft.com/office/drawing/2014/main" id="{551D07CB-90A0-84F5-6D0E-E0D024E41926}"/>
              </a:ext>
            </a:extLst>
          </p:cNvPr>
          <p:cNvPicPr>
            <a:picLocks noChangeAspect="1"/>
          </p:cNvPicPr>
          <p:nvPr/>
        </p:nvPicPr>
        <p:blipFill>
          <a:blip r:embed="rId4"/>
          <a:stretch>
            <a:fillRect/>
          </a:stretch>
        </p:blipFill>
        <p:spPr>
          <a:xfrm>
            <a:off x="0" y="4572000"/>
            <a:ext cx="2286000" cy="2286000"/>
          </a:xfrm>
          <a:prstGeom prst="rect">
            <a:avLst/>
          </a:prstGeom>
          <a:effectLst>
            <a:softEdge rad="127000"/>
          </a:effectLst>
        </p:spPr>
      </p:pic>
      <p:sp>
        <p:nvSpPr>
          <p:cNvPr id="2" name="Slide Number Placeholder 1">
            <a:extLst>
              <a:ext uri="{FF2B5EF4-FFF2-40B4-BE49-F238E27FC236}">
                <a16:creationId xmlns:a16="http://schemas.microsoft.com/office/drawing/2014/main" id="{3375C836-B430-4637-973E-2809EBC6DB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66</a:t>
            </a:fld>
            <a:endParaRPr lang="en-US"/>
          </a:p>
        </p:txBody>
      </p:sp>
      <p:sp>
        <p:nvSpPr>
          <p:cNvPr id="285" name="Google Shape;285;p22"/>
          <p:cNvSpPr/>
          <p:nvPr/>
        </p:nvSpPr>
        <p:spPr>
          <a:xfrm>
            <a:off x="4489938" y="800990"/>
            <a:ext cx="1606062" cy="1078610"/>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Picture 6">
            <a:extLst>
              <a:ext uri="{FF2B5EF4-FFF2-40B4-BE49-F238E27FC236}">
                <a16:creationId xmlns:a16="http://schemas.microsoft.com/office/drawing/2014/main" id="{A3B8863A-B254-4B25-95B3-BD56F2DB60C9}"/>
              </a:ext>
            </a:extLst>
          </p:cNvPr>
          <p:cNvPicPr>
            <a:picLocks noChangeAspect="1"/>
          </p:cNvPicPr>
          <p:nvPr/>
        </p:nvPicPr>
        <p:blipFill>
          <a:blip r:embed="rId5"/>
          <a:stretch>
            <a:fillRect/>
          </a:stretch>
        </p:blipFill>
        <p:spPr>
          <a:xfrm>
            <a:off x="4489938" y="2116240"/>
            <a:ext cx="7702062" cy="3268560"/>
          </a:xfrm>
          <a:prstGeom prst="rect">
            <a:avLst/>
          </a:prstGeom>
          <a:ln w="38100">
            <a:solidFill>
              <a:schemeClr val="accent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3">
                                            <p:txEl>
                                              <p:pRg st="0" end="0"/>
                                            </p:txEl>
                                          </p:spTgt>
                                        </p:tgtEl>
                                        <p:attrNameLst>
                                          <p:attrName>style.visibility</p:attrName>
                                        </p:attrNameLst>
                                      </p:cBhvr>
                                      <p:to>
                                        <p:strVal val="visible"/>
                                      </p:to>
                                    </p:set>
                                    <p:animEffect transition="in" filter="fade">
                                      <p:cBhvr>
                                        <p:cTn id="7" dur="500"/>
                                        <p:tgtEl>
                                          <p:spTgt spid="28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3">
                                            <p:txEl>
                                              <p:pRg st="1" end="1"/>
                                            </p:txEl>
                                          </p:spTgt>
                                        </p:tgtEl>
                                        <p:attrNameLst>
                                          <p:attrName>style.visibility</p:attrName>
                                        </p:attrNameLst>
                                      </p:cBhvr>
                                      <p:to>
                                        <p:strVal val="visible"/>
                                      </p:to>
                                    </p:set>
                                    <p:animEffect transition="in" filter="fade">
                                      <p:cBhvr>
                                        <p:cTn id="11" dur="500"/>
                                        <p:tgtEl>
                                          <p:spTgt spid="28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3">
                                            <p:txEl>
                                              <p:pRg st="2" end="2"/>
                                            </p:txEl>
                                          </p:spTgt>
                                        </p:tgtEl>
                                        <p:attrNameLst>
                                          <p:attrName>style.visibility</p:attrName>
                                        </p:attrNameLst>
                                      </p:cBhvr>
                                      <p:to>
                                        <p:strVal val="visible"/>
                                      </p:to>
                                    </p:set>
                                    <p:animEffect transition="in" filter="fade">
                                      <p:cBhvr>
                                        <p:cTn id="15" dur="500"/>
                                        <p:tgtEl>
                                          <p:spTgt spid="28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3">
                                            <p:txEl>
                                              <p:pRg st="3" end="3"/>
                                            </p:txEl>
                                          </p:spTgt>
                                        </p:tgtEl>
                                        <p:attrNameLst>
                                          <p:attrName>style.visibility</p:attrName>
                                        </p:attrNameLst>
                                      </p:cBhvr>
                                      <p:to>
                                        <p:strVal val="visible"/>
                                      </p:to>
                                    </p:set>
                                    <p:animEffect transition="in" filter="fade">
                                      <p:cBhvr>
                                        <p:cTn id="19" dur="500"/>
                                        <p:tgtEl>
                                          <p:spTgt spid="28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5"/>
                                        </p:tgtEl>
                                        <p:attrNameLst>
                                          <p:attrName>style.visibility</p:attrName>
                                        </p:attrNameLst>
                                      </p:cBhvr>
                                      <p:to>
                                        <p:strVal val="visible"/>
                                      </p:to>
                                    </p:set>
                                    <p:animEffect transition="in" filter="fade">
                                      <p:cBhvr>
                                        <p:cTn id="28" dur="500"/>
                                        <p:tgtEl>
                                          <p:spTgt spid="28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DF04FE3-DE3B-D4C4-FB3F-1EDB9828E571}"/>
              </a:ext>
            </a:extLst>
          </p:cNvPr>
          <p:cNvPicPr>
            <a:picLocks noChangeAspect="1"/>
          </p:cNvPicPr>
          <p:nvPr/>
        </p:nvPicPr>
        <p:blipFill>
          <a:blip r:embed="rId2"/>
          <a:stretch>
            <a:fillRect/>
          </a:stretch>
        </p:blipFill>
        <p:spPr>
          <a:xfrm>
            <a:off x="0" y="1395"/>
            <a:ext cx="12192000" cy="6855209"/>
          </a:xfrm>
          <a:prstGeom prst="rect">
            <a:avLst/>
          </a:prstGeom>
        </p:spPr>
      </p:pic>
      <p:pic>
        <p:nvPicPr>
          <p:cNvPr id="24" name="Picture 23">
            <a:extLst>
              <a:ext uri="{FF2B5EF4-FFF2-40B4-BE49-F238E27FC236}">
                <a16:creationId xmlns:a16="http://schemas.microsoft.com/office/drawing/2014/main" id="{F21503DA-B936-E0B2-B68E-555C0987E98A}"/>
              </a:ext>
            </a:extLst>
          </p:cNvPr>
          <p:cNvPicPr>
            <a:picLocks noChangeAspect="1"/>
          </p:cNvPicPr>
          <p:nvPr/>
        </p:nvPicPr>
        <p:blipFill>
          <a:blip r:embed="rId3"/>
          <a:stretch>
            <a:fillRect/>
          </a:stretch>
        </p:blipFill>
        <p:spPr>
          <a:xfrm>
            <a:off x="0" y="0"/>
            <a:ext cx="12192000" cy="6855209"/>
          </a:xfrm>
          <a:prstGeom prst="rect">
            <a:avLst/>
          </a:prstGeom>
        </p:spPr>
      </p:pic>
      <p:pic>
        <p:nvPicPr>
          <p:cNvPr id="23" name="Picture 22" descr="A qr code on a white background&#10;&#10;Description automatically generated">
            <a:extLst>
              <a:ext uri="{FF2B5EF4-FFF2-40B4-BE49-F238E27FC236}">
                <a16:creationId xmlns:a16="http://schemas.microsoft.com/office/drawing/2014/main" id="{29B565AD-B5F8-50BE-CF38-A41FFA61C036}"/>
              </a:ext>
            </a:extLst>
          </p:cNvPr>
          <p:cNvPicPr>
            <a:picLocks noChangeAspect="1"/>
          </p:cNvPicPr>
          <p:nvPr/>
        </p:nvPicPr>
        <p:blipFill>
          <a:blip r:embed="rId4"/>
          <a:stretch>
            <a:fillRect/>
          </a:stretch>
        </p:blipFill>
        <p:spPr>
          <a:xfrm>
            <a:off x="75372" y="4290723"/>
            <a:ext cx="2286000" cy="2286000"/>
          </a:xfrm>
          <a:prstGeom prst="rect">
            <a:avLst/>
          </a:prstGeom>
          <a:effectLst>
            <a:softEdge rad="127000"/>
          </a:effectLst>
        </p:spPr>
      </p:pic>
      <p:sp>
        <p:nvSpPr>
          <p:cNvPr id="3" name="Slide Number Placeholder 2">
            <a:extLst>
              <a:ext uri="{FF2B5EF4-FFF2-40B4-BE49-F238E27FC236}">
                <a16:creationId xmlns:a16="http://schemas.microsoft.com/office/drawing/2014/main" id="{B2A61D85-B544-4CBE-8B6F-A3A237F392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67</a:t>
            </a:fld>
            <a:endParaRPr lang="en-US"/>
          </a:p>
        </p:txBody>
      </p:sp>
    </p:spTree>
    <p:extLst>
      <p:ext uri="{BB962C8B-B14F-4D97-AF65-F5344CB8AC3E}">
        <p14:creationId xmlns:p14="http://schemas.microsoft.com/office/powerpoint/2010/main" val="10306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9" name="Google Shape;309;p25"/>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alibri"/>
              <a:buNone/>
            </a:pPr>
            <a:r>
              <a:rPr lang="en-US" sz="4000" dirty="0"/>
              <a:t>That’s great, but when will SPCS2022 be done?</a:t>
            </a:r>
            <a:endParaRPr sz="4000" dirty="0"/>
          </a:p>
        </p:txBody>
      </p:sp>
      <p:sp>
        <p:nvSpPr>
          <p:cNvPr id="310" name="Google Shape;310;p25"/>
          <p:cNvSpPr txBox="1">
            <a:spLocks noGrp="1"/>
          </p:cNvSpPr>
          <p:nvPr>
            <p:ph type="body" idx="1"/>
          </p:nvPr>
        </p:nvSpPr>
        <p:spPr>
          <a:xfrm>
            <a:off x="457200" y="1371600"/>
            <a:ext cx="11247120" cy="5029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b="1" dirty="0"/>
              <a:t>SPCS2022 included with rollout of Modernized NSRS</a:t>
            </a:r>
            <a:endParaRPr b="1" i="1" dirty="0">
              <a:solidFill>
                <a:srgbClr val="C00000"/>
              </a:solidFill>
            </a:endParaRPr>
          </a:p>
          <a:p>
            <a:pPr marL="685800" lvl="1" indent="-228600" algn="l" rtl="0">
              <a:lnSpc>
                <a:spcPct val="90000"/>
              </a:lnSpc>
              <a:spcBef>
                <a:spcPts val="500"/>
              </a:spcBef>
              <a:spcAft>
                <a:spcPts val="0"/>
              </a:spcAft>
              <a:buClr>
                <a:schemeClr val="dk1"/>
              </a:buClr>
              <a:buSzPts val="2400"/>
              <a:buChar char="•"/>
            </a:pPr>
            <a:r>
              <a:rPr lang="en-US" dirty="0"/>
              <a:t>Getting feedback from stakeholders and others </a:t>
            </a:r>
            <a:r>
              <a:rPr lang="en-US" b="1" i="1" dirty="0">
                <a:solidFill>
                  <a:srgbClr val="C00000"/>
                </a:solidFill>
              </a:rPr>
              <a:t>NOW</a:t>
            </a:r>
          </a:p>
          <a:p>
            <a:pPr marL="685800" lvl="1" indent="-228600">
              <a:buSzPts val="2400"/>
            </a:pPr>
            <a:r>
              <a:rPr lang="en-US" dirty="0"/>
              <a:t>In </a:t>
            </a:r>
            <a:r>
              <a:rPr lang="en-US" dirty="0">
                <a:solidFill>
                  <a:schemeClr val="tx1"/>
                </a:solidFill>
              </a:rPr>
              <a:t>process of finalizing designs </a:t>
            </a:r>
            <a:r>
              <a:rPr lang="en-US" b="1" i="1" dirty="0">
                <a:solidFill>
                  <a:srgbClr val="C00000"/>
                </a:solidFill>
              </a:rPr>
              <a:t>NOW</a:t>
            </a:r>
          </a:p>
          <a:p>
            <a:pPr marL="228600" indent="-228600">
              <a:buSzPts val="2400"/>
            </a:pPr>
            <a:r>
              <a:rPr lang="en-US" b="1" dirty="0">
                <a:solidFill>
                  <a:schemeClr val="tx1"/>
                </a:solidFill>
              </a:rPr>
              <a:t>Zone designs done and shared with world by late 2024 or early 2025</a:t>
            </a:r>
          </a:p>
          <a:p>
            <a:pPr marL="685800" lvl="1" indent="-228600">
              <a:buSzPts val="2400"/>
            </a:pPr>
            <a:r>
              <a:rPr lang="en-US" dirty="0">
                <a:solidFill>
                  <a:schemeClr val="tx1"/>
                </a:solidFill>
              </a:rPr>
              <a:t>Provide definitions directly usable by commercial partners</a:t>
            </a:r>
          </a:p>
          <a:p>
            <a:pPr marL="685800" lvl="1" indent="-228600">
              <a:buSzPts val="2400"/>
            </a:pPr>
            <a:r>
              <a:rPr lang="en-US" dirty="0">
                <a:solidFill>
                  <a:schemeClr val="tx1"/>
                </a:solidFill>
              </a:rPr>
              <a:t>Definitions also in EPSG Geodetic Parameter Dataset and ISO Geodetic Registry</a:t>
            </a:r>
            <a:endParaRPr lang="en-US" b="1" i="1" dirty="0">
              <a:solidFill>
                <a:schemeClr val="tx1"/>
              </a:solidFill>
            </a:endParaRPr>
          </a:p>
          <a:p>
            <a:pPr marL="228600" indent="-228600">
              <a:buSzPts val="2400"/>
            </a:pPr>
            <a:r>
              <a:rPr lang="en-US" b="1" dirty="0">
                <a:solidFill>
                  <a:schemeClr val="tx1"/>
                </a:solidFill>
              </a:rPr>
              <a:t>Modernized NSRS becomes official in 2026 (after beta)</a:t>
            </a:r>
          </a:p>
          <a:p>
            <a:pPr marL="685800" lvl="1" indent="-228600">
              <a:buSzPts val="2400"/>
            </a:pPr>
            <a:r>
              <a:rPr lang="en-US" b="1" i="1" dirty="0">
                <a:solidFill>
                  <a:srgbClr val="C00000"/>
                </a:solidFill>
              </a:rPr>
              <a:t>SPCS2022 zones can then be added, removed, changed</a:t>
            </a:r>
          </a:p>
          <a:p>
            <a:pPr marL="685800" lvl="1" indent="-228600">
              <a:buSzPts val="2400"/>
            </a:pPr>
            <a:r>
              <a:rPr lang="en-US" dirty="0">
                <a:solidFill>
                  <a:schemeClr val="tx1"/>
                </a:solidFill>
              </a:rPr>
              <a:t>Updated Policy and Procedures will describe the process</a:t>
            </a:r>
          </a:p>
        </p:txBody>
      </p:sp>
      <p:sp>
        <p:nvSpPr>
          <p:cNvPr id="2" name="Slide Number Placeholder 1">
            <a:extLst>
              <a:ext uri="{FF2B5EF4-FFF2-40B4-BE49-F238E27FC236}">
                <a16:creationId xmlns:a16="http://schemas.microsoft.com/office/drawing/2014/main" id="{ADEC270F-DD3F-4CF9-9188-418D69C54A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68</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10">
                                            <p:txEl>
                                              <p:pRg st="1" end="1"/>
                                            </p:txEl>
                                          </p:spTgt>
                                        </p:tgtEl>
                                        <p:attrNameLst>
                                          <p:attrName>style.visibility</p:attrName>
                                        </p:attrNameLst>
                                      </p:cBhvr>
                                      <p:to>
                                        <p:strVal val="visible"/>
                                      </p:to>
                                    </p:set>
                                    <p:animEffect transition="in" filter="fade">
                                      <p:cBhvr>
                                        <p:cTn id="7" dur="500"/>
                                        <p:tgtEl>
                                          <p:spTgt spid="310">
                                            <p:txEl>
                                              <p:pRg st="1" end="1"/>
                                            </p:txEl>
                                          </p:spTgt>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310">
                                            <p:txEl>
                                              <p:pRg st="2" end="2"/>
                                            </p:txEl>
                                          </p:spTgt>
                                        </p:tgtEl>
                                        <p:attrNameLst>
                                          <p:attrName>style.visibility</p:attrName>
                                        </p:attrNameLst>
                                      </p:cBhvr>
                                      <p:to>
                                        <p:strVal val="visible"/>
                                      </p:to>
                                    </p:set>
                                    <p:animEffect transition="in" filter="fade">
                                      <p:cBhvr>
                                        <p:cTn id="11" dur="500"/>
                                        <p:tgtEl>
                                          <p:spTgt spid="310">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10">
                                            <p:txEl>
                                              <p:pRg st="3" end="3"/>
                                            </p:txEl>
                                          </p:spTgt>
                                        </p:tgtEl>
                                        <p:attrNameLst>
                                          <p:attrName>style.visibility</p:attrName>
                                        </p:attrNameLst>
                                      </p:cBhvr>
                                      <p:to>
                                        <p:strVal val="visible"/>
                                      </p:to>
                                    </p:set>
                                    <p:animEffect transition="in" filter="fade">
                                      <p:cBhvr>
                                        <p:cTn id="16" dur="500"/>
                                        <p:tgtEl>
                                          <p:spTgt spid="310">
                                            <p:txEl>
                                              <p:pRg st="3" end="3"/>
                                            </p:txEl>
                                          </p:spTgt>
                                        </p:tgtEl>
                                      </p:cBhvr>
                                    </p:animEffect>
                                  </p:childTnLst>
                                </p:cTn>
                              </p:par>
                            </p:childTnLst>
                          </p:cTn>
                        </p:par>
                        <p:par>
                          <p:cTn id="17" fill="hold">
                            <p:stCondLst>
                              <p:cond delay="500"/>
                            </p:stCondLst>
                            <p:childTnLst>
                              <p:par>
                                <p:cTn id="18" presetID="10" presetClass="entr" presetSubtype="0" fill="hold" nodeType="afterEffect">
                                  <p:stCondLst>
                                    <p:cond delay="500"/>
                                  </p:stCondLst>
                                  <p:childTnLst>
                                    <p:set>
                                      <p:cBhvr>
                                        <p:cTn id="19" dur="1" fill="hold">
                                          <p:stCondLst>
                                            <p:cond delay="0"/>
                                          </p:stCondLst>
                                        </p:cTn>
                                        <p:tgtEl>
                                          <p:spTgt spid="310">
                                            <p:txEl>
                                              <p:pRg st="4" end="4"/>
                                            </p:txEl>
                                          </p:spTgt>
                                        </p:tgtEl>
                                        <p:attrNameLst>
                                          <p:attrName>style.visibility</p:attrName>
                                        </p:attrNameLst>
                                      </p:cBhvr>
                                      <p:to>
                                        <p:strVal val="visible"/>
                                      </p:to>
                                    </p:set>
                                    <p:animEffect transition="in" filter="fade">
                                      <p:cBhvr>
                                        <p:cTn id="20" dur="500"/>
                                        <p:tgtEl>
                                          <p:spTgt spid="310">
                                            <p:txEl>
                                              <p:pRg st="4" end="4"/>
                                            </p:txEl>
                                          </p:spTgt>
                                        </p:tgtEl>
                                      </p:cBhvr>
                                    </p:animEffect>
                                  </p:childTnLst>
                                </p:cTn>
                              </p:par>
                            </p:childTnLst>
                          </p:cTn>
                        </p:par>
                        <p:par>
                          <p:cTn id="21" fill="hold">
                            <p:stCondLst>
                              <p:cond delay="1500"/>
                            </p:stCondLst>
                            <p:childTnLst>
                              <p:par>
                                <p:cTn id="22" presetID="10" presetClass="entr" presetSubtype="0" fill="hold" nodeType="afterEffect">
                                  <p:stCondLst>
                                    <p:cond delay="500"/>
                                  </p:stCondLst>
                                  <p:childTnLst>
                                    <p:set>
                                      <p:cBhvr>
                                        <p:cTn id="23" dur="1" fill="hold">
                                          <p:stCondLst>
                                            <p:cond delay="0"/>
                                          </p:stCondLst>
                                        </p:cTn>
                                        <p:tgtEl>
                                          <p:spTgt spid="310">
                                            <p:txEl>
                                              <p:pRg st="5" end="5"/>
                                            </p:txEl>
                                          </p:spTgt>
                                        </p:tgtEl>
                                        <p:attrNameLst>
                                          <p:attrName>style.visibility</p:attrName>
                                        </p:attrNameLst>
                                      </p:cBhvr>
                                      <p:to>
                                        <p:strVal val="visible"/>
                                      </p:to>
                                    </p:set>
                                    <p:animEffect transition="in" filter="fade">
                                      <p:cBhvr>
                                        <p:cTn id="24" dur="500"/>
                                        <p:tgtEl>
                                          <p:spTgt spid="310">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10">
                                            <p:txEl>
                                              <p:pRg st="6" end="6"/>
                                            </p:txEl>
                                          </p:spTgt>
                                        </p:tgtEl>
                                        <p:attrNameLst>
                                          <p:attrName>style.visibility</p:attrName>
                                        </p:attrNameLst>
                                      </p:cBhvr>
                                      <p:to>
                                        <p:strVal val="visible"/>
                                      </p:to>
                                    </p:set>
                                    <p:animEffect transition="in" filter="fade">
                                      <p:cBhvr>
                                        <p:cTn id="29" dur="500"/>
                                        <p:tgtEl>
                                          <p:spTgt spid="310">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10">
                                            <p:txEl>
                                              <p:pRg st="7" end="7"/>
                                            </p:txEl>
                                          </p:spTgt>
                                        </p:tgtEl>
                                        <p:attrNameLst>
                                          <p:attrName>style.visibility</p:attrName>
                                        </p:attrNameLst>
                                      </p:cBhvr>
                                      <p:to>
                                        <p:strVal val="visible"/>
                                      </p:to>
                                    </p:set>
                                    <p:animEffect transition="in" filter="fade">
                                      <p:cBhvr>
                                        <p:cTn id="34" dur="500"/>
                                        <p:tgtEl>
                                          <p:spTgt spid="310">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10">
                                            <p:txEl>
                                              <p:pRg st="8" end="8"/>
                                            </p:txEl>
                                          </p:spTgt>
                                        </p:tgtEl>
                                        <p:attrNameLst>
                                          <p:attrName>style.visibility</p:attrName>
                                        </p:attrNameLst>
                                      </p:cBhvr>
                                      <p:to>
                                        <p:strVal val="visible"/>
                                      </p:to>
                                    </p:set>
                                    <p:animEffect transition="in" filter="fade">
                                      <p:cBhvr>
                                        <p:cTn id="39" dur="500"/>
                                        <p:tgtEl>
                                          <p:spTgt spid="3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08;g27ab38a30df_1_193">
            <a:extLst>
              <a:ext uri="{FF2B5EF4-FFF2-40B4-BE49-F238E27FC236}">
                <a16:creationId xmlns:a16="http://schemas.microsoft.com/office/drawing/2014/main" id="{8F5984DF-1E88-600F-3AE2-EF1276849B22}"/>
              </a:ext>
            </a:extLst>
          </p:cNvPr>
          <p:cNvSpPr txBox="1"/>
          <p:nvPr/>
        </p:nvSpPr>
        <p:spPr>
          <a:xfrm>
            <a:off x="2610431" y="647661"/>
            <a:ext cx="6995481" cy="995400"/>
          </a:xfrm>
          <a:prstGeom prst="rect">
            <a:avLst/>
          </a:prstGeom>
          <a:noFill/>
          <a:ln>
            <a:noFill/>
          </a:ln>
        </p:spPr>
        <p:txBody>
          <a:bodyPr spcFirstLastPara="1" wrap="square" lIns="60950" tIns="45700" rIns="60950" bIns="45700" anchor="ctr" anchorCtr="0">
            <a:spAutoFit/>
          </a:bodyPr>
          <a:lstStyle/>
          <a:p>
            <a:pPr marL="0" marR="0" lvl="0" indent="0" algn="l" rtl="0">
              <a:spcBef>
                <a:spcPts val="0"/>
              </a:spcBef>
              <a:spcAft>
                <a:spcPts val="0"/>
              </a:spcAft>
              <a:buNone/>
            </a:pPr>
            <a:r>
              <a:rPr lang="en-US" sz="5867" dirty="0">
                <a:solidFill>
                  <a:srgbClr val="17375E"/>
                </a:solidFill>
                <a:latin typeface="Times New Roman"/>
                <a:ea typeface="Times New Roman"/>
                <a:cs typeface="Times New Roman"/>
                <a:sym typeface="Times New Roman"/>
              </a:rPr>
              <a:t>How Can You Prepare</a:t>
            </a:r>
            <a:endParaRPr dirty="0"/>
          </a:p>
        </p:txBody>
      </p:sp>
      <p:sp>
        <p:nvSpPr>
          <p:cNvPr id="4" name="Google Shape;509;g27ab38a30df_1_193">
            <a:extLst>
              <a:ext uri="{FF2B5EF4-FFF2-40B4-BE49-F238E27FC236}">
                <a16:creationId xmlns:a16="http://schemas.microsoft.com/office/drawing/2014/main" id="{F72CE7FE-88FC-B7DB-2754-394F268BCB0D}"/>
              </a:ext>
            </a:extLst>
          </p:cNvPr>
          <p:cNvSpPr txBox="1"/>
          <p:nvPr/>
        </p:nvSpPr>
        <p:spPr>
          <a:xfrm>
            <a:off x="890249" y="1642870"/>
            <a:ext cx="10595400" cy="4833300"/>
          </a:xfrm>
          <a:prstGeom prst="rect">
            <a:avLst/>
          </a:prstGeom>
          <a:noFill/>
          <a:ln>
            <a:noFill/>
          </a:ln>
        </p:spPr>
        <p:txBody>
          <a:bodyPr spcFirstLastPara="1" wrap="square" lIns="60950" tIns="45700" rIns="60950" bIns="45700" anchor="t" anchorCtr="0">
            <a:spAutoFit/>
          </a:bodyPr>
          <a:lstStyle/>
          <a:p>
            <a:pPr marL="0" marR="0" lvl="0" indent="0" algn="l" rtl="0">
              <a:spcBef>
                <a:spcPts val="0"/>
              </a:spcBef>
              <a:spcAft>
                <a:spcPts val="0"/>
              </a:spcAft>
              <a:buNone/>
            </a:pPr>
            <a:r>
              <a:rPr lang="en-US" sz="2800" dirty="0">
                <a:solidFill>
                  <a:srgbClr val="17375E"/>
                </a:solidFill>
                <a:latin typeface="Times New Roman"/>
                <a:ea typeface="Times New Roman"/>
                <a:cs typeface="Times New Roman"/>
                <a:sym typeface="Times New Roman"/>
              </a:rPr>
              <a:t>Stay up to date and check available resources</a:t>
            </a:r>
            <a:endParaRPr dirty="0"/>
          </a:p>
          <a:p>
            <a:pPr marL="1028700" marR="0" lvl="1" indent="-571500" algn="l" rtl="0">
              <a:spcBef>
                <a:spcPts val="0"/>
              </a:spcBef>
              <a:spcAft>
                <a:spcPts val="0"/>
              </a:spcAft>
              <a:buClr>
                <a:srgbClr val="17375E"/>
              </a:buClr>
              <a:buSzPts val="2800"/>
              <a:buFont typeface="Arial"/>
              <a:buChar char="•"/>
            </a:pPr>
            <a:r>
              <a:rPr lang="en-US" sz="2800" b="0" i="0" u="none" strike="noStrike" cap="none" dirty="0">
                <a:solidFill>
                  <a:srgbClr val="17375E"/>
                </a:solidFill>
                <a:latin typeface="Times New Roman"/>
                <a:ea typeface="Times New Roman"/>
                <a:cs typeface="Times New Roman"/>
                <a:sym typeface="Times New Roman"/>
              </a:rPr>
              <a:t>Participate in NGS webinars, Geospatial summits, and online training </a:t>
            </a:r>
            <a:endParaRPr dirty="0"/>
          </a:p>
          <a:p>
            <a:pPr marL="1028700" marR="0" lvl="1" indent="-571500" algn="l" rtl="0">
              <a:spcBef>
                <a:spcPts val="0"/>
              </a:spcBef>
              <a:spcAft>
                <a:spcPts val="0"/>
              </a:spcAft>
              <a:buClr>
                <a:srgbClr val="17375E"/>
              </a:buClr>
              <a:buSzPts val="2800"/>
              <a:buFont typeface="Arial"/>
              <a:buChar char="•"/>
            </a:pPr>
            <a:r>
              <a:rPr lang="en-US" sz="2800" b="0" i="0" u="none" strike="noStrike" cap="none" dirty="0">
                <a:solidFill>
                  <a:srgbClr val="17375E"/>
                </a:solidFill>
                <a:latin typeface="Times New Roman"/>
                <a:ea typeface="Times New Roman"/>
                <a:cs typeface="Times New Roman"/>
                <a:sym typeface="Times New Roman"/>
              </a:rPr>
              <a:t>Contact NGS Regional Advisor</a:t>
            </a:r>
            <a:endParaRPr dirty="0"/>
          </a:p>
          <a:p>
            <a:pPr marL="1028700" marR="0" lvl="1" indent="-393700" algn="l" rtl="0">
              <a:spcBef>
                <a:spcPts val="0"/>
              </a:spcBef>
              <a:spcAft>
                <a:spcPts val="0"/>
              </a:spcAft>
              <a:buClr>
                <a:srgbClr val="17375E"/>
              </a:buClr>
              <a:buSzPts val="2800"/>
              <a:buFont typeface="Arial"/>
              <a:buNone/>
            </a:pPr>
            <a:endParaRPr sz="2800" b="0" i="0" u="none" strike="noStrike" cap="none"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800" dirty="0">
                <a:solidFill>
                  <a:srgbClr val="17375E"/>
                </a:solidFill>
                <a:latin typeface="Times New Roman"/>
                <a:ea typeface="Times New Roman"/>
                <a:cs typeface="Times New Roman"/>
                <a:sym typeface="Times New Roman"/>
              </a:rPr>
              <a:t>Metadata is </a:t>
            </a:r>
            <a:r>
              <a:rPr lang="en-US" sz="2800" b="1" u="sng" dirty="0">
                <a:solidFill>
                  <a:srgbClr val="17375E"/>
                </a:solidFill>
                <a:latin typeface="Times New Roman"/>
                <a:ea typeface="Times New Roman"/>
                <a:cs typeface="Times New Roman"/>
                <a:sym typeface="Times New Roman"/>
              </a:rPr>
              <a:t>essential</a:t>
            </a:r>
            <a:endParaRPr dirty="0"/>
          </a:p>
          <a:p>
            <a:pPr marL="1028700" marR="0" lvl="1" indent="-571500" algn="l" rtl="0">
              <a:spcBef>
                <a:spcPts val="0"/>
              </a:spcBef>
              <a:spcAft>
                <a:spcPts val="0"/>
              </a:spcAft>
              <a:buClr>
                <a:srgbClr val="17375E"/>
              </a:buClr>
              <a:buSzPts val="2800"/>
              <a:buFont typeface="Arial"/>
              <a:buChar char="•"/>
            </a:pPr>
            <a:r>
              <a:rPr lang="en-US" sz="2800" b="0" i="0" u="none" strike="noStrike" cap="none" dirty="0">
                <a:solidFill>
                  <a:srgbClr val="17375E"/>
                </a:solidFill>
                <a:latin typeface="Times New Roman"/>
                <a:ea typeface="Times New Roman"/>
                <a:cs typeface="Times New Roman"/>
                <a:sym typeface="Times New Roman"/>
              </a:rPr>
              <a:t>Improves reliability and accuracy of data</a:t>
            </a:r>
            <a:endParaRPr dirty="0"/>
          </a:p>
          <a:p>
            <a:pPr marL="1028700" marR="0" lvl="1" indent="-571500" algn="l" rtl="0">
              <a:spcBef>
                <a:spcPts val="0"/>
              </a:spcBef>
              <a:spcAft>
                <a:spcPts val="0"/>
              </a:spcAft>
              <a:buClr>
                <a:srgbClr val="17375E"/>
              </a:buClr>
              <a:buSzPts val="2800"/>
              <a:buFont typeface="Arial"/>
              <a:buChar char="•"/>
            </a:pPr>
            <a:r>
              <a:rPr lang="en-US" sz="2800" b="0" i="0" u="none" strike="noStrike" cap="none" dirty="0">
                <a:solidFill>
                  <a:srgbClr val="17375E"/>
                </a:solidFill>
                <a:latin typeface="Times New Roman"/>
                <a:ea typeface="Times New Roman"/>
                <a:cs typeface="Times New Roman"/>
                <a:sym typeface="Times New Roman"/>
              </a:rPr>
              <a:t>Increases value and usefulness</a:t>
            </a:r>
            <a:endParaRPr dirty="0"/>
          </a:p>
          <a:p>
            <a:pPr marL="0" marR="0" lvl="0" indent="0" algn="l" rtl="0">
              <a:spcBef>
                <a:spcPts val="0"/>
              </a:spcBef>
              <a:spcAft>
                <a:spcPts val="0"/>
              </a:spcAft>
              <a:buNone/>
            </a:pPr>
            <a:endParaRPr sz="28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800" dirty="0">
                <a:solidFill>
                  <a:srgbClr val="17375E"/>
                </a:solidFill>
                <a:latin typeface="Times New Roman"/>
                <a:ea typeface="Times New Roman"/>
                <a:cs typeface="Times New Roman"/>
                <a:sym typeface="Times New Roman"/>
              </a:rPr>
              <a:t>Consider whether to transform old data and/or collect new data </a:t>
            </a:r>
            <a:endParaRPr sz="2800" dirty="0">
              <a:solidFill>
                <a:schemeClr val="dk1"/>
              </a:solidFill>
              <a:latin typeface="Times New Roman"/>
              <a:ea typeface="Times New Roman"/>
              <a:cs typeface="Times New Roman"/>
              <a:sym typeface="Times New Roman"/>
            </a:endParaRPr>
          </a:p>
          <a:p>
            <a:pPr marL="914400" marR="0" lvl="1" indent="-457200" algn="l" rtl="0">
              <a:spcBef>
                <a:spcPts val="0"/>
              </a:spcBef>
              <a:spcAft>
                <a:spcPts val="0"/>
              </a:spcAft>
              <a:buClr>
                <a:srgbClr val="17375E"/>
              </a:buClr>
              <a:buSzPts val="2800"/>
              <a:buFont typeface="Arial"/>
              <a:buChar char="•"/>
            </a:pPr>
            <a:r>
              <a:rPr lang="en-US" sz="2800" b="0" i="0" u="none" strike="noStrike" cap="none" dirty="0">
                <a:solidFill>
                  <a:srgbClr val="17375E"/>
                </a:solidFill>
                <a:latin typeface="Times New Roman"/>
                <a:ea typeface="Times New Roman"/>
                <a:cs typeface="Times New Roman"/>
                <a:sym typeface="Times New Roman"/>
              </a:rPr>
              <a:t>Know your accuracy requirements</a:t>
            </a:r>
            <a:endParaRPr sz="2800" b="0" i="0" u="none" strike="noStrike" cap="none" dirty="0">
              <a:solidFill>
                <a:schemeClr val="dk1"/>
              </a:solidFill>
              <a:latin typeface="Times New Roman"/>
              <a:ea typeface="Times New Roman"/>
              <a:cs typeface="Times New Roman"/>
              <a:sym typeface="Times New Roman"/>
            </a:endParaRPr>
          </a:p>
        </p:txBody>
      </p:sp>
      <p:sp>
        <p:nvSpPr>
          <p:cNvPr id="6" name="Google Shape;510;g27ab38a30df_1_193">
            <a:extLst>
              <a:ext uri="{FF2B5EF4-FFF2-40B4-BE49-F238E27FC236}">
                <a16:creationId xmlns:a16="http://schemas.microsoft.com/office/drawing/2014/main" id="{6AEE7083-A0FE-F29F-324B-2B40699323CF}"/>
              </a:ext>
            </a:extLst>
          </p:cNvPr>
          <p:cNvSpPr txBox="1">
            <a:spLocks/>
          </p:cNvSpPr>
          <p:nvPr/>
        </p:nvSpPr>
        <p:spPr>
          <a:xfrm>
            <a:off x="8737600" y="6356351"/>
            <a:ext cx="28449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600" b="0" i="0" u="none" strike="noStrike" cap="none">
                <a:solidFill>
                  <a:srgbClr val="7F7F7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6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6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6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6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6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6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6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600" b="0" i="0" u="none" strike="noStrike" cap="none">
                <a:solidFill>
                  <a:srgbClr val="7F7F7F"/>
                </a:solidFill>
                <a:latin typeface="Calibri"/>
                <a:ea typeface="Calibri"/>
                <a:cs typeface="Calibri"/>
                <a:sym typeface="Calibri"/>
              </a:defRPr>
            </a:lvl9pPr>
          </a:lstStyle>
          <a:p>
            <a:fld id="{00000000-1234-1234-1234-123412341234}" type="slidenum">
              <a:rPr lang="en-US" smtClean="0"/>
              <a:pPr/>
              <a:t>69</a:t>
            </a:fld>
            <a:endParaRPr lang="en-US"/>
          </a:p>
        </p:txBody>
      </p:sp>
      <p:sp>
        <p:nvSpPr>
          <p:cNvPr id="9" name="Slide Number Placeholder 8">
            <a:extLst>
              <a:ext uri="{FF2B5EF4-FFF2-40B4-BE49-F238E27FC236}">
                <a16:creationId xmlns:a16="http://schemas.microsoft.com/office/drawing/2014/main" id="{DD82B1A9-7C42-4CD1-8424-A3A2E77A039D}"/>
              </a:ext>
            </a:extLst>
          </p:cNvPr>
          <p:cNvSpPr>
            <a:spLocks noGrp="1"/>
          </p:cNvSpPr>
          <p:nvPr>
            <p:ph type="sldNum" sz="quarter" idx="12"/>
          </p:nvPr>
        </p:nvSpPr>
        <p:spPr/>
        <p:txBody>
          <a:bodyPr/>
          <a:lstStyle/>
          <a:p>
            <a:fld id="{D3D538F9-49A3-B84F-B36B-A7030CDE5D5B}" type="slidenum">
              <a:rPr lang="en-US" smtClean="0"/>
              <a:t>69</a:t>
            </a:fld>
            <a:endParaRPr lang="en-US"/>
          </a:p>
        </p:txBody>
      </p:sp>
      <p:sp>
        <p:nvSpPr>
          <p:cNvPr id="3" name="Date Placeholder 2">
            <a:extLst>
              <a:ext uri="{FF2B5EF4-FFF2-40B4-BE49-F238E27FC236}">
                <a16:creationId xmlns:a16="http://schemas.microsoft.com/office/drawing/2014/main" id="{5B56B282-A6B3-4163-A913-D8319E6CB3D8}"/>
              </a:ext>
            </a:extLst>
          </p:cNvPr>
          <p:cNvSpPr>
            <a:spLocks noGrp="1"/>
          </p:cNvSpPr>
          <p:nvPr>
            <p:ph type="dt" sz="half" idx="10"/>
          </p:nvPr>
        </p:nvSpPr>
        <p:spPr/>
        <p:txBody>
          <a:bodyPr/>
          <a:lstStyle/>
          <a:p>
            <a:r>
              <a:rPr lang="en-US"/>
              <a:t>February 28, 2025</a:t>
            </a:r>
            <a:endParaRPr lang="en-US" dirty="0"/>
          </a:p>
        </p:txBody>
      </p:sp>
      <p:sp>
        <p:nvSpPr>
          <p:cNvPr id="5" name="Footer Placeholder 4">
            <a:extLst>
              <a:ext uri="{FF2B5EF4-FFF2-40B4-BE49-F238E27FC236}">
                <a16:creationId xmlns:a16="http://schemas.microsoft.com/office/drawing/2014/main" id="{63D7947B-FE94-4EE0-8E9D-FC8BDE6AFE87}"/>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260377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418897" y="410693"/>
            <a:ext cx="7465332" cy="914400"/>
          </a:xfrm>
        </p:spPr>
        <p:txBody>
          <a:bodyPr>
            <a:noAutofit/>
          </a:bodyPr>
          <a:lstStyle/>
          <a:p>
            <a:pPr algn="ctr" eaLnBrk="1" hangingPunct="1"/>
            <a:r>
              <a:rPr lang="en-US" altLang="en-US" sz="5333" b="1" dirty="0">
                <a:ea typeface="Tahoma" panose="020B0604030504040204" pitchFamily="34" charset="0"/>
                <a:cs typeface="Tahoma" panose="020B0604030504040204" pitchFamily="34" charset="0"/>
              </a:rPr>
              <a:t>NGS Mission</a:t>
            </a:r>
          </a:p>
        </p:txBody>
      </p:sp>
      <p:sp>
        <p:nvSpPr>
          <p:cNvPr id="16387" name="Rectangle 3"/>
          <p:cNvSpPr>
            <a:spLocks noGrp="1" noChangeArrowheads="1"/>
          </p:cNvSpPr>
          <p:nvPr>
            <p:ph idx="1"/>
          </p:nvPr>
        </p:nvSpPr>
        <p:spPr>
          <a:xfrm>
            <a:off x="639031" y="1527465"/>
            <a:ext cx="10981208" cy="4468091"/>
          </a:xfrm>
        </p:spPr>
        <p:txBody>
          <a:bodyPr>
            <a:normAutofit/>
          </a:bodyPr>
          <a:lstStyle/>
          <a:p>
            <a:pPr marL="0" indent="0" algn="ctr">
              <a:buNone/>
              <a:tabLst>
                <a:tab pos="0" algn="l"/>
              </a:tabLst>
            </a:pPr>
            <a:r>
              <a:rPr lang="en-US" altLang="zh-CN" dirty="0">
                <a:ea typeface="ＭＳ Ｐゴシック" panose="020B0600070205080204" pitchFamily="34" charset="-128"/>
                <a:cs typeface="Arial" panose="020B0604020202020204" pitchFamily="34" charset="0"/>
              </a:rPr>
              <a:t>To define, maintain and provide access to the </a:t>
            </a:r>
            <a:r>
              <a:rPr lang="en-US" altLang="zh-CN" b="1" dirty="0">
                <a:solidFill>
                  <a:srgbClr val="C00000"/>
                </a:solidFill>
                <a:ea typeface="ＭＳ Ｐゴシック" panose="020B0600070205080204" pitchFamily="34" charset="-128"/>
                <a:cs typeface="Arial" panose="020B0604020202020204" pitchFamily="34" charset="0"/>
              </a:rPr>
              <a:t>National Spatial Reference System (NSRS) </a:t>
            </a:r>
            <a:r>
              <a:rPr lang="en-US" altLang="zh-CN" dirty="0">
                <a:solidFill>
                  <a:schemeClr val="bg1">
                    <a:lumMod val="65000"/>
                  </a:schemeClr>
                </a:solidFill>
                <a:ea typeface="ＭＳ Ｐゴシック" panose="020B0600070205080204" pitchFamily="34" charset="-128"/>
                <a:cs typeface="Arial" panose="020B0604020202020204" pitchFamily="34" charset="0"/>
              </a:rPr>
              <a:t>to meet our Nation’s economic, social, and environmental needs.</a:t>
            </a:r>
            <a:r>
              <a:rPr lang="en-US" altLang="zh-CN" dirty="0">
                <a:ea typeface="ＭＳ Ｐゴシック" panose="020B0600070205080204" pitchFamily="34" charset="-128"/>
                <a:cs typeface="Arial" panose="020B0604020202020204" pitchFamily="34" charset="0"/>
              </a:rPr>
              <a:t> </a:t>
            </a:r>
          </a:p>
        </p:txBody>
      </p:sp>
      <p:pic>
        <p:nvPicPr>
          <p:cNvPr id="4" name="Picture 2" descr="12-layers">
            <a:extLst>
              <a:ext uri="{FF2B5EF4-FFF2-40B4-BE49-F238E27FC236}">
                <a16:creationId xmlns:a16="http://schemas.microsoft.com/office/drawing/2014/main" id="{2A3367CF-4BCA-46BC-82FC-BF947D353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497" y="1959305"/>
            <a:ext cx="28575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Right 1">
            <a:extLst>
              <a:ext uri="{FF2B5EF4-FFF2-40B4-BE49-F238E27FC236}">
                <a16:creationId xmlns:a16="http://schemas.microsoft.com/office/drawing/2014/main" id="{CD3946BA-581C-47A7-AAF1-5FD08586017F}"/>
              </a:ext>
            </a:extLst>
          </p:cNvPr>
          <p:cNvSpPr/>
          <p:nvPr/>
        </p:nvSpPr>
        <p:spPr>
          <a:xfrm>
            <a:off x="3050506" y="5330536"/>
            <a:ext cx="1470991" cy="904461"/>
          </a:xfrm>
          <a:prstGeom prst="rightArrow">
            <a:avLst/>
          </a:prstGeom>
          <a:ln w="15875">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dirty="0">
                <a:solidFill>
                  <a:srgbClr val="C00000"/>
                </a:solidFill>
                <a:latin typeface="Cambria" panose="02040503050406030204" pitchFamily="18" charset="0"/>
                <a:ea typeface="Cambria" panose="02040503050406030204" pitchFamily="18" charset="0"/>
              </a:rPr>
              <a:t>NSRS</a:t>
            </a:r>
          </a:p>
        </p:txBody>
      </p:sp>
      <p:sp>
        <p:nvSpPr>
          <p:cNvPr id="8" name="Slide Number Placeholder 7">
            <a:extLst>
              <a:ext uri="{FF2B5EF4-FFF2-40B4-BE49-F238E27FC236}">
                <a16:creationId xmlns:a16="http://schemas.microsoft.com/office/drawing/2014/main" id="{6714AFD5-3223-4ABE-B802-65DDF24A7A2A}"/>
              </a:ext>
            </a:extLst>
          </p:cNvPr>
          <p:cNvSpPr>
            <a:spLocks noGrp="1"/>
          </p:cNvSpPr>
          <p:nvPr>
            <p:ph type="sldNum" sz="quarter" idx="12"/>
          </p:nvPr>
        </p:nvSpPr>
        <p:spPr/>
        <p:txBody>
          <a:bodyPr/>
          <a:lstStyle/>
          <a:p>
            <a:fld id="{D3D538F9-49A3-B84F-B36B-A7030CDE5D5B}" type="slidenum">
              <a:rPr lang="en-US" smtClean="0"/>
              <a:t>7</a:t>
            </a:fld>
            <a:endParaRPr lang="en-US"/>
          </a:p>
        </p:txBody>
      </p:sp>
      <p:sp>
        <p:nvSpPr>
          <p:cNvPr id="3" name="Date Placeholder 2">
            <a:extLst>
              <a:ext uri="{FF2B5EF4-FFF2-40B4-BE49-F238E27FC236}">
                <a16:creationId xmlns:a16="http://schemas.microsoft.com/office/drawing/2014/main" id="{9D4C738E-E9FB-463B-87BE-BFDE9D3591BB}"/>
              </a:ext>
            </a:extLst>
          </p:cNvPr>
          <p:cNvSpPr>
            <a:spLocks noGrp="1"/>
          </p:cNvSpPr>
          <p:nvPr>
            <p:ph type="dt" sz="half" idx="10"/>
          </p:nvPr>
        </p:nvSpPr>
        <p:spPr/>
        <p:txBody>
          <a:bodyPr/>
          <a:lstStyle/>
          <a:p>
            <a:r>
              <a:rPr lang="en-US"/>
              <a:t>February 28, 2025</a:t>
            </a:r>
            <a:endParaRPr lang="en-US" dirty="0"/>
          </a:p>
        </p:txBody>
      </p:sp>
      <p:sp>
        <p:nvSpPr>
          <p:cNvPr id="5" name="Footer Placeholder 4">
            <a:extLst>
              <a:ext uri="{FF2B5EF4-FFF2-40B4-BE49-F238E27FC236}">
                <a16:creationId xmlns:a16="http://schemas.microsoft.com/office/drawing/2014/main" id="{1A8AB7E0-2E27-4287-880F-CCA8CB027AF8}"/>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424332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387">
                                            <p:txEl>
                                              <p:pRg st="0" end="0"/>
                                            </p:txEl>
                                          </p:spTgt>
                                        </p:tgtEl>
                                      </p:cBhvr>
                                    </p:animEffect>
                                    <p:set>
                                      <p:cBhvr>
                                        <p:cTn id="7" dur="1" fill="hold">
                                          <p:stCondLst>
                                            <p:cond delay="499"/>
                                          </p:stCondLst>
                                        </p:cTn>
                                        <p:tgtEl>
                                          <p:spTgt spid="16387">
                                            <p:txEl>
                                              <p:pRg st="0" end="0"/>
                                            </p:txEl>
                                          </p:spTgt>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1500"/>
                            </p:stCondLst>
                            <p:childTnLst>
                              <p:par>
                                <p:cTn id="16" presetID="26" presetClass="emph" presetSubtype="0" repeatCount="2000" fill="hold" grpId="1" nodeType="afterEffect">
                                  <p:stCondLst>
                                    <p:cond delay="0"/>
                                  </p:stCondLst>
                                  <p:childTnLst>
                                    <p:animEffect transition="out" filter="fade">
                                      <p:cBhvr>
                                        <p:cTn id="17" dur="500" tmFilter="0, 0; .2, .5; .8, .5; 1, 0"/>
                                        <p:tgtEl>
                                          <p:spTgt spid="2"/>
                                        </p:tgtEl>
                                      </p:cBhvr>
                                    </p:animEffect>
                                    <p:animScale>
                                      <p:cBhvr>
                                        <p:cTn id="18" dur="250" autoRev="1" fill="hold"/>
                                        <p:tgtEl>
                                          <p:spTgt spid="2"/>
                                        </p:tgtEl>
                                      </p:cBhvr>
                                      <p:by x="105000" y="105000"/>
                                    </p:animScale>
                                  </p:childTnLst>
                                </p:cTn>
                              </p:par>
                            </p:childTnLst>
                          </p:cTn>
                        </p:par>
                        <p:par>
                          <p:cTn id="19" fill="hold">
                            <p:stCondLst>
                              <p:cond delay="2500"/>
                            </p:stCondLst>
                            <p:childTnLst>
                              <p:par>
                                <p:cTn id="20" presetID="26" presetClass="emph" presetSubtype="0" repeatCount="2000" fill="hold" grpId="2" nodeType="afterEffect">
                                  <p:stCondLst>
                                    <p:cond delay="2500"/>
                                  </p:stCondLst>
                                  <p:childTnLst>
                                    <p:animEffect transition="out" filter="fade">
                                      <p:cBhvr>
                                        <p:cTn id="21" dur="1000" tmFilter="0, 0; .2, .5; .8, .5; 1, 0"/>
                                        <p:tgtEl>
                                          <p:spTgt spid="2"/>
                                        </p:tgtEl>
                                      </p:cBhvr>
                                    </p:animEffect>
                                    <p:animScale>
                                      <p:cBhvr>
                                        <p:cTn id="22" dur="5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2" grpId="0" animBg="1"/>
      <p:bldP spid="2" grpId="1" animBg="1"/>
      <p:bldP spid="2" grpId="2"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17;g27ab38a30df_1_198">
            <a:extLst>
              <a:ext uri="{FF2B5EF4-FFF2-40B4-BE49-F238E27FC236}">
                <a16:creationId xmlns:a16="http://schemas.microsoft.com/office/drawing/2014/main" id="{DBD4C181-96B2-B21A-B95D-C74765F4C68B}"/>
              </a:ext>
            </a:extLst>
          </p:cNvPr>
          <p:cNvSpPr txBox="1"/>
          <p:nvPr/>
        </p:nvSpPr>
        <p:spPr>
          <a:xfrm>
            <a:off x="2610431" y="647661"/>
            <a:ext cx="7108603" cy="995400"/>
          </a:xfrm>
          <a:prstGeom prst="rect">
            <a:avLst/>
          </a:prstGeom>
          <a:noFill/>
          <a:ln>
            <a:noFill/>
          </a:ln>
        </p:spPr>
        <p:txBody>
          <a:bodyPr spcFirstLastPara="1" wrap="square" lIns="60950" tIns="45700" rIns="60950" bIns="45700" anchor="ctr" anchorCtr="0">
            <a:spAutoFit/>
          </a:bodyPr>
          <a:lstStyle/>
          <a:p>
            <a:pPr marL="0" marR="0" lvl="0" indent="0" algn="l" rtl="0">
              <a:spcBef>
                <a:spcPts val="0"/>
              </a:spcBef>
              <a:spcAft>
                <a:spcPts val="0"/>
              </a:spcAft>
              <a:buNone/>
            </a:pPr>
            <a:r>
              <a:rPr lang="en-US" sz="5867" dirty="0">
                <a:solidFill>
                  <a:srgbClr val="17375E"/>
                </a:solidFill>
                <a:latin typeface="Times New Roman"/>
                <a:ea typeface="Times New Roman"/>
                <a:cs typeface="Times New Roman"/>
                <a:sym typeface="Times New Roman"/>
              </a:rPr>
              <a:t>How Can You Prepare</a:t>
            </a:r>
            <a:endParaRPr dirty="0"/>
          </a:p>
        </p:txBody>
      </p:sp>
      <p:sp>
        <p:nvSpPr>
          <p:cNvPr id="6" name="Google Shape;518;g27ab38a30df_1_198">
            <a:extLst>
              <a:ext uri="{FF2B5EF4-FFF2-40B4-BE49-F238E27FC236}">
                <a16:creationId xmlns:a16="http://schemas.microsoft.com/office/drawing/2014/main" id="{38C16476-EEF9-C150-F518-5BBA0AE4031E}"/>
              </a:ext>
            </a:extLst>
          </p:cNvPr>
          <p:cNvSpPr txBox="1"/>
          <p:nvPr/>
        </p:nvSpPr>
        <p:spPr>
          <a:xfrm>
            <a:off x="448235" y="2133188"/>
            <a:ext cx="11519700" cy="3047700"/>
          </a:xfrm>
          <a:prstGeom prst="rect">
            <a:avLst/>
          </a:prstGeom>
          <a:noFill/>
          <a:ln>
            <a:noFill/>
          </a:ln>
        </p:spPr>
        <p:txBody>
          <a:bodyPr spcFirstLastPara="1" wrap="square" lIns="60950" tIns="45700" rIns="60950" bIns="45700" anchor="t" anchorCtr="0">
            <a:spAutoFit/>
          </a:bodyPr>
          <a:lstStyle/>
          <a:p>
            <a:pPr marL="0" marR="0" lvl="0" indent="0" algn="l" rtl="0">
              <a:spcBef>
                <a:spcPts val="0"/>
              </a:spcBef>
              <a:spcAft>
                <a:spcPts val="0"/>
              </a:spcAft>
              <a:buNone/>
            </a:pPr>
            <a:r>
              <a:rPr lang="en-US" sz="3200">
                <a:solidFill>
                  <a:srgbClr val="17375E"/>
                </a:solidFill>
                <a:latin typeface="Times New Roman"/>
                <a:ea typeface="Times New Roman"/>
                <a:cs typeface="Times New Roman"/>
                <a:sym typeface="Times New Roman"/>
              </a:rPr>
              <a:t>Require/provide complete metadata for all mapping contracts</a:t>
            </a:r>
            <a:endParaRPr/>
          </a:p>
          <a:p>
            <a:pPr marL="1485900" marR="0" lvl="2" indent="-571500" algn="l" rtl="0">
              <a:spcBef>
                <a:spcPts val="0"/>
              </a:spcBef>
              <a:spcAft>
                <a:spcPts val="0"/>
              </a:spcAft>
              <a:buClr>
                <a:srgbClr val="17375E"/>
              </a:buClr>
              <a:buSzPts val="3200"/>
              <a:buFont typeface="Arial"/>
              <a:buChar char="•"/>
            </a:pPr>
            <a:r>
              <a:rPr lang="en-US" sz="3200" b="0" i="0" u="none" strike="noStrike" cap="none">
                <a:solidFill>
                  <a:srgbClr val="17375E"/>
                </a:solidFill>
                <a:latin typeface="Times New Roman"/>
                <a:ea typeface="Times New Roman"/>
                <a:cs typeface="Times New Roman"/>
                <a:sym typeface="Times New Roman"/>
              </a:rPr>
              <a:t>What datum(s)</a:t>
            </a:r>
            <a:endParaRPr/>
          </a:p>
          <a:p>
            <a:pPr marL="1485900" marR="0" lvl="2" indent="-571500" algn="l" rtl="0">
              <a:spcBef>
                <a:spcPts val="0"/>
              </a:spcBef>
              <a:spcAft>
                <a:spcPts val="0"/>
              </a:spcAft>
              <a:buClr>
                <a:srgbClr val="17375E"/>
              </a:buClr>
              <a:buSzPts val="3200"/>
              <a:buFont typeface="Arial"/>
              <a:buChar char="•"/>
            </a:pPr>
            <a:r>
              <a:rPr lang="en-US" sz="3200" b="0" i="0" u="none" strike="noStrike" cap="none">
                <a:solidFill>
                  <a:srgbClr val="17375E"/>
                </a:solidFill>
                <a:latin typeface="Times New Roman"/>
                <a:ea typeface="Times New Roman"/>
                <a:cs typeface="Times New Roman"/>
                <a:sym typeface="Times New Roman"/>
              </a:rPr>
              <a:t>How data was collected and processed</a:t>
            </a:r>
            <a:endParaRPr/>
          </a:p>
          <a:p>
            <a:pPr marL="0" marR="0" lvl="0" indent="0" algn="l" rtl="0">
              <a:spcBef>
                <a:spcPts val="0"/>
              </a:spcBef>
              <a:spcAft>
                <a:spcPts val="0"/>
              </a:spcAft>
              <a:buNone/>
            </a:pPr>
            <a:endParaRPr sz="3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3200">
                <a:solidFill>
                  <a:srgbClr val="17375E"/>
                </a:solidFill>
                <a:latin typeface="Times New Roman"/>
                <a:ea typeface="Times New Roman"/>
                <a:cs typeface="Times New Roman"/>
                <a:sym typeface="Times New Roman"/>
              </a:rPr>
              <a:t>Preserve all original observations</a:t>
            </a:r>
            <a:endParaRPr/>
          </a:p>
          <a:p>
            <a:pPr marL="1485900" marR="0" lvl="2" indent="-571500" algn="l" rtl="0">
              <a:spcBef>
                <a:spcPts val="0"/>
              </a:spcBef>
              <a:spcAft>
                <a:spcPts val="0"/>
              </a:spcAft>
              <a:buClr>
                <a:srgbClr val="17375E"/>
              </a:buClr>
              <a:buSzPts val="3200"/>
              <a:buFont typeface="Arial"/>
              <a:buChar char="•"/>
            </a:pPr>
            <a:r>
              <a:rPr lang="en-US" sz="3200" b="0" i="0" u="none" strike="noStrike" cap="none">
                <a:solidFill>
                  <a:srgbClr val="17375E"/>
                </a:solidFill>
                <a:latin typeface="Times New Roman"/>
                <a:ea typeface="Times New Roman"/>
                <a:cs typeface="Times New Roman"/>
                <a:sym typeface="Times New Roman"/>
              </a:rPr>
              <a:t>particularly when referenced to ellipsoid (GNSS)</a:t>
            </a:r>
            <a:endParaRPr/>
          </a:p>
        </p:txBody>
      </p:sp>
      <p:sp>
        <p:nvSpPr>
          <p:cNvPr id="8" name="Slide Number Placeholder 7">
            <a:extLst>
              <a:ext uri="{FF2B5EF4-FFF2-40B4-BE49-F238E27FC236}">
                <a16:creationId xmlns:a16="http://schemas.microsoft.com/office/drawing/2014/main" id="{BE7359FF-524E-42F9-95CC-8F18EC032FEC}"/>
              </a:ext>
            </a:extLst>
          </p:cNvPr>
          <p:cNvSpPr>
            <a:spLocks noGrp="1"/>
          </p:cNvSpPr>
          <p:nvPr>
            <p:ph type="sldNum" sz="quarter" idx="12"/>
          </p:nvPr>
        </p:nvSpPr>
        <p:spPr/>
        <p:txBody>
          <a:bodyPr/>
          <a:lstStyle/>
          <a:p>
            <a:fld id="{D3D538F9-49A3-B84F-B36B-A7030CDE5D5B}" type="slidenum">
              <a:rPr lang="en-US" smtClean="0"/>
              <a:t>70</a:t>
            </a:fld>
            <a:endParaRPr lang="en-US"/>
          </a:p>
        </p:txBody>
      </p:sp>
      <p:sp>
        <p:nvSpPr>
          <p:cNvPr id="2" name="Date Placeholder 1">
            <a:extLst>
              <a:ext uri="{FF2B5EF4-FFF2-40B4-BE49-F238E27FC236}">
                <a16:creationId xmlns:a16="http://schemas.microsoft.com/office/drawing/2014/main" id="{DC667220-B93A-4587-BD58-89CEB5E817D1}"/>
              </a:ext>
            </a:extLst>
          </p:cNvPr>
          <p:cNvSpPr>
            <a:spLocks noGrp="1"/>
          </p:cNvSpPr>
          <p:nvPr>
            <p:ph type="dt" sz="half" idx="10"/>
          </p:nvPr>
        </p:nvSpPr>
        <p:spPr/>
        <p:txBody>
          <a:bodyPr/>
          <a:lstStyle/>
          <a:p>
            <a:r>
              <a:rPr lang="en-US"/>
              <a:t>February 28, 2025</a:t>
            </a:r>
            <a:endParaRPr lang="en-US" dirty="0"/>
          </a:p>
        </p:txBody>
      </p:sp>
      <p:sp>
        <p:nvSpPr>
          <p:cNvPr id="3" name="Footer Placeholder 2">
            <a:extLst>
              <a:ext uri="{FF2B5EF4-FFF2-40B4-BE49-F238E27FC236}">
                <a16:creationId xmlns:a16="http://schemas.microsoft.com/office/drawing/2014/main" id="{B105B721-64F4-42EB-85FC-5C5D29135979}"/>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14334332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27ab38a30df_1_20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5800"/>
              <a:buFont typeface="Calibri"/>
              <a:buNone/>
            </a:pPr>
            <a:r>
              <a:rPr lang="en-US"/>
              <a:t>Use </a:t>
            </a:r>
            <a:r>
              <a:rPr lang="en-US" u="sng"/>
              <a:t>Complete</a:t>
            </a:r>
            <a:r>
              <a:rPr lang="en-US"/>
              <a:t> Nomenclature</a:t>
            </a:r>
            <a:endParaRPr/>
          </a:p>
        </p:txBody>
      </p:sp>
      <p:sp>
        <p:nvSpPr>
          <p:cNvPr id="528" name="Google Shape;528;g27ab38a30df_1_203"/>
          <p:cNvSpPr txBox="1"/>
          <p:nvPr/>
        </p:nvSpPr>
        <p:spPr>
          <a:xfrm>
            <a:off x="1524001" y="1240093"/>
            <a:ext cx="91440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NAD83</a:t>
            </a:r>
            <a:endParaRPr/>
          </a:p>
        </p:txBody>
      </p:sp>
      <p:sp>
        <p:nvSpPr>
          <p:cNvPr id="529" name="Google Shape;529;g27ab38a30df_1_203"/>
          <p:cNvSpPr txBox="1"/>
          <p:nvPr/>
        </p:nvSpPr>
        <p:spPr>
          <a:xfrm>
            <a:off x="1531785" y="4866976"/>
            <a:ext cx="91440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MLLW </a:t>
            </a:r>
            <a:endParaRPr/>
          </a:p>
        </p:txBody>
      </p:sp>
      <p:sp>
        <p:nvSpPr>
          <p:cNvPr id="530" name="Google Shape;530;g27ab38a30df_1_203"/>
          <p:cNvSpPr txBox="1"/>
          <p:nvPr/>
        </p:nvSpPr>
        <p:spPr>
          <a:xfrm>
            <a:off x="1540797" y="3075260"/>
            <a:ext cx="91440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NAVD88</a:t>
            </a:r>
            <a:endParaRPr sz="5400" i="1">
              <a:solidFill>
                <a:schemeClr val="dk1"/>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359C0457-4DAA-40F9-8078-FACD2053BF39}"/>
              </a:ext>
            </a:extLst>
          </p:cNvPr>
          <p:cNvSpPr>
            <a:spLocks noGrp="1"/>
          </p:cNvSpPr>
          <p:nvPr>
            <p:ph type="sldNum" sz="quarter" idx="12"/>
          </p:nvPr>
        </p:nvSpPr>
        <p:spPr/>
        <p:txBody>
          <a:bodyPr/>
          <a:lstStyle/>
          <a:p>
            <a:fld id="{D3D538F9-49A3-B84F-B36B-A7030CDE5D5B}" type="slidenum">
              <a:rPr lang="en-US" smtClean="0"/>
              <a:t>71</a:t>
            </a:fld>
            <a:endParaRPr lang="en-US"/>
          </a:p>
        </p:txBody>
      </p:sp>
      <p:sp>
        <p:nvSpPr>
          <p:cNvPr id="2" name="Date Placeholder 1">
            <a:extLst>
              <a:ext uri="{FF2B5EF4-FFF2-40B4-BE49-F238E27FC236}">
                <a16:creationId xmlns:a16="http://schemas.microsoft.com/office/drawing/2014/main" id="{40A83F2C-3FB4-4EBB-B8D0-B3ABA2073ED0}"/>
              </a:ext>
            </a:extLst>
          </p:cNvPr>
          <p:cNvSpPr>
            <a:spLocks noGrp="1"/>
          </p:cNvSpPr>
          <p:nvPr>
            <p:ph type="dt" sz="half" idx="10"/>
          </p:nvPr>
        </p:nvSpPr>
        <p:spPr/>
        <p:txBody>
          <a:bodyPr/>
          <a:lstStyle/>
          <a:p>
            <a:r>
              <a:rPr lang="en-US"/>
              <a:t>February 28, 2025</a:t>
            </a:r>
            <a:endParaRPr lang="en-US" dirty="0"/>
          </a:p>
        </p:txBody>
      </p:sp>
      <p:sp>
        <p:nvSpPr>
          <p:cNvPr id="4" name="Footer Placeholder 3">
            <a:extLst>
              <a:ext uri="{FF2B5EF4-FFF2-40B4-BE49-F238E27FC236}">
                <a16:creationId xmlns:a16="http://schemas.microsoft.com/office/drawing/2014/main" id="{1FD0FBE6-25FE-42BC-B228-4C8BE6A09B86}"/>
              </a:ext>
            </a:extLst>
          </p:cNvPr>
          <p:cNvSpPr>
            <a:spLocks noGrp="1"/>
          </p:cNvSpPr>
          <p:nvPr>
            <p:ph type="ftr" sz="quarter" idx="11"/>
          </p:nvPr>
        </p:nvSpPr>
        <p:spPr/>
        <p:txBody>
          <a:bodyPr/>
          <a:lstStyle/>
          <a:p>
            <a:r>
              <a:rPr lang="en-US"/>
              <a:t>2025 SCSPLS Convention and Technical Conference</a:t>
            </a: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27ab38a30df_1_2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5800"/>
              <a:buFont typeface="Calibri"/>
              <a:buNone/>
            </a:pPr>
            <a:r>
              <a:rPr lang="en-US"/>
              <a:t>Use </a:t>
            </a:r>
            <a:r>
              <a:rPr lang="en-US" u="sng"/>
              <a:t>Complete</a:t>
            </a:r>
            <a:r>
              <a:rPr lang="en-US"/>
              <a:t> Nomenclature</a:t>
            </a:r>
            <a:endParaRPr/>
          </a:p>
        </p:txBody>
      </p:sp>
      <p:sp>
        <p:nvSpPr>
          <p:cNvPr id="540" name="Google Shape;540;g27ab38a30df_1_211"/>
          <p:cNvSpPr txBox="1"/>
          <p:nvPr/>
        </p:nvSpPr>
        <p:spPr>
          <a:xfrm>
            <a:off x="1524001" y="1240093"/>
            <a:ext cx="91440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NAD83(2011) epoch 2010.00</a:t>
            </a:r>
            <a:endParaRPr/>
          </a:p>
        </p:txBody>
      </p:sp>
      <p:sp>
        <p:nvSpPr>
          <p:cNvPr id="541" name="Google Shape;541;g27ab38a30df_1_211"/>
          <p:cNvSpPr/>
          <p:nvPr/>
        </p:nvSpPr>
        <p:spPr>
          <a:xfrm rot="5400000">
            <a:off x="2570450" y="1248862"/>
            <a:ext cx="370800" cy="2082900"/>
          </a:xfrm>
          <a:prstGeom prst="rightBrace">
            <a:avLst>
              <a:gd name="adj1" fmla="val 8333"/>
              <a:gd name="adj2"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42" name="Google Shape;542;g27ab38a30df_1_211"/>
          <p:cNvSpPr/>
          <p:nvPr/>
        </p:nvSpPr>
        <p:spPr>
          <a:xfrm rot="5400000">
            <a:off x="4546950" y="1355361"/>
            <a:ext cx="380400" cy="1879500"/>
          </a:xfrm>
          <a:prstGeom prst="rightBrace">
            <a:avLst>
              <a:gd name="adj1" fmla="val 8333"/>
              <a:gd name="adj2"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43" name="Google Shape;543;g27ab38a30df_1_211"/>
          <p:cNvSpPr/>
          <p:nvPr/>
        </p:nvSpPr>
        <p:spPr>
          <a:xfrm rot="5400000">
            <a:off x="8034551" y="-15963"/>
            <a:ext cx="390000" cy="4597500"/>
          </a:xfrm>
          <a:prstGeom prst="rightBrace">
            <a:avLst>
              <a:gd name="adj1" fmla="val 8333"/>
              <a:gd name="adj2"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44" name="Google Shape;544;g27ab38a30df_1_211"/>
          <p:cNvSpPr txBox="1"/>
          <p:nvPr/>
        </p:nvSpPr>
        <p:spPr>
          <a:xfrm>
            <a:off x="1777999" y="2484930"/>
            <a:ext cx="20700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H. Datum</a:t>
            </a:r>
            <a:endParaRPr/>
          </a:p>
        </p:txBody>
      </p:sp>
      <p:sp>
        <p:nvSpPr>
          <p:cNvPr id="545" name="Google Shape;545;g27ab38a30df_1_211"/>
          <p:cNvSpPr txBox="1"/>
          <p:nvPr/>
        </p:nvSpPr>
        <p:spPr>
          <a:xfrm>
            <a:off x="3369801" y="2488454"/>
            <a:ext cx="27495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Realization/Adjustment</a:t>
            </a:r>
            <a:endParaRPr/>
          </a:p>
        </p:txBody>
      </p:sp>
      <p:sp>
        <p:nvSpPr>
          <p:cNvPr id="546" name="Google Shape;546;g27ab38a30df_1_211"/>
          <p:cNvSpPr txBox="1"/>
          <p:nvPr/>
        </p:nvSpPr>
        <p:spPr>
          <a:xfrm>
            <a:off x="7194549" y="2506912"/>
            <a:ext cx="20700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Reference Epoch</a:t>
            </a:r>
            <a:endParaRPr/>
          </a:p>
        </p:txBody>
      </p:sp>
      <p:sp>
        <p:nvSpPr>
          <p:cNvPr id="547" name="Google Shape;547;g27ab38a30df_1_211"/>
          <p:cNvSpPr txBox="1"/>
          <p:nvPr/>
        </p:nvSpPr>
        <p:spPr>
          <a:xfrm>
            <a:off x="1531785" y="4866976"/>
            <a:ext cx="91440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MLLW(9452210; 1960-78 #2128)  </a:t>
            </a:r>
            <a:endParaRPr/>
          </a:p>
        </p:txBody>
      </p:sp>
      <p:sp>
        <p:nvSpPr>
          <p:cNvPr id="548" name="Google Shape;548;g27ab38a30df_1_211"/>
          <p:cNvSpPr/>
          <p:nvPr/>
        </p:nvSpPr>
        <p:spPr>
          <a:xfrm rot="5400000">
            <a:off x="2311835" y="5112650"/>
            <a:ext cx="332100" cy="1511400"/>
          </a:xfrm>
          <a:prstGeom prst="rightBrace">
            <a:avLst>
              <a:gd name="adj1" fmla="val 8333"/>
              <a:gd name="adj2"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49" name="Google Shape;549;g27ab38a30df_1_211"/>
          <p:cNvSpPr/>
          <p:nvPr/>
        </p:nvSpPr>
        <p:spPr>
          <a:xfrm rot="5400000">
            <a:off x="4601985" y="4724999"/>
            <a:ext cx="349200" cy="2235300"/>
          </a:xfrm>
          <a:prstGeom prst="rightBrace">
            <a:avLst>
              <a:gd name="adj1" fmla="val 8333"/>
              <a:gd name="adj2"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50" name="Google Shape;550;g27ab38a30df_1_211"/>
          <p:cNvSpPr/>
          <p:nvPr/>
        </p:nvSpPr>
        <p:spPr>
          <a:xfrm rot="5400000">
            <a:off x="8208835" y="3821422"/>
            <a:ext cx="349200" cy="4076700"/>
          </a:xfrm>
          <a:prstGeom prst="rightBrace">
            <a:avLst>
              <a:gd name="adj1" fmla="val 8333"/>
              <a:gd name="adj2"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51" name="Google Shape;551;g27ab38a30df_1_211"/>
          <p:cNvSpPr txBox="1"/>
          <p:nvPr/>
        </p:nvSpPr>
        <p:spPr>
          <a:xfrm>
            <a:off x="1442883" y="6192281"/>
            <a:ext cx="20700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Tidal Datum</a:t>
            </a:r>
            <a:endParaRPr/>
          </a:p>
        </p:txBody>
      </p:sp>
      <p:sp>
        <p:nvSpPr>
          <p:cNvPr id="552" name="Google Shape;552;g27ab38a30df_1_211"/>
          <p:cNvSpPr txBox="1"/>
          <p:nvPr/>
        </p:nvSpPr>
        <p:spPr>
          <a:xfrm>
            <a:off x="3824134" y="6170538"/>
            <a:ext cx="20700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NOAA Tide Station</a:t>
            </a:r>
            <a:endParaRPr/>
          </a:p>
        </p:txBody>
      </p:sp>
      <p:sp>
        <p:nvSpPr>
          <p:cNvPr id="553" name="Google Shape;553;g27ab38a30df_1_211"/>
          <p:cNvSpPr txBox="1"/>
          <p:nvPr/>
        </p:nvSpPr>
        <p:spPr>
          <a:xfrm>
            <a:off x="6512642" y="6139002"/>
            <a:ext cx="37416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National Tidal Datum Epoch &amp;  Published Sheet Number (if available)</a:t>
            </a:r>
            <a:endParaRPr/>
          </a:p>
        </p:txBody>
      </p:sp>
      <p:sp>
        <p:nvSpPr>
          <p:cNvPr id="554" name="Google Shape;554;g27ab38a30df_1_211"/>
          <p:cNvSpPr txBox="1"/>
          <p:nvPr/>
        </p:nvSpPr>
        <p:spPr>
          <a:xfrm>
            <a:off x="1540797" y="3075260"/>
            <a:ext cx="91440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NAVD88 </a:t>
            </a:r>
            <a:r>
              <a:rPr lang="en-US" sz="5400" i="1">
                <a:solidFill>
                  <a:srgbClr val="A5A5A5"/>
                </a:solidFill>
                <a:latin typeface="Calibri"/>
                <a:ea typeface="Calibri"/>
                <a:cs typeface="Calibri"/>
                <a:sym typeface="Calibri"/>
              </a:rPr>
              <a:t>(GRS80, GEOID18)</a:t>
            </a:r>
            <a:endParaRPr sz="5400" i="1">
              <a:solidFill>
                <a:srgbClr val="A5A5A5"/>
              </a:solidFill>
              <a:latin typeface="Calibri"/>
              <a:ea typeface="Calibri"/>
              <a:cs typeface="Calibri"/>
              <a:sym typeface="Calibri"/>
            </a:endParaRPr>
          </a:p>
        </p:txBody>
      </p:sp>
      <p:sp>
        <p:nvSpPr>
          <p:cNvPr id="555" name="Google Shape;555;g27ab38a30df_1_211"/>
          <p:cNvSpPr/>
          <p:nvPr/>
        </p:nvSpPr>
        <p:spPr>
          <a:xfrm rot="5400000">
            <a:off x="2852207" y="2819280"/>
            <a:ext cx="235200" cy="2476800"/>
          </a:xfrm>
          <a:prstGeom prst="rightBrace">
            <a:avLst>
              <a:gd name="adj1" fmla="val 8333"/>
              <a:gd name="adj2"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56" name="Google Shape;556;g27ab38a30df_1_211"/>
          <p:cNvSpPr/>
          <p:nvPr/>
        </p:nvSpPr>
        <p:spPr>
          <a:xfrm rot="5400000">
            <a:off x="5626694" y="2781686"/>
            <a:ext cx="214800" cy="2670600"/>
          </a:xfrm>
          <a:prstGeom prst="rightBrace">
            <a:avLst>
              <a:gd name="adj1" fmla="val 8333"/>
              <a:gd name="adj2"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57" name="Google Shape;557;g27ab38a30df_1_211"/>
          <p:cNvSpPr/>
          <p:nvPr/>
        </p:nvSpPr>
        <p:spPr>
          <a:xfrm rot="5400000">
            <a:off x="8738651" y="2493874"/>
            <a:ext cx="360000" cy="3219300"/>
          </a:xfrm>
          <a:prstGeom prst="rightBrace">
            <a:avLst>
              <a:gd name="adj1" fmla="val 8333"/>
              <a:gd name="adj2"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58" name="Google Shape;558;g27ab38a30df_1_211"/>
          <p:cNvSpPr txBox="1"/>
          <p:nvPr/>
        </p:nvSpPr>
        <p:spPr>
          <a:xfrm>
            <a:off x="1912783" y="4320097"/>
            <a:ext cx="20700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V. Datum</a:t>
            </a:r>
            <a:endParaRPr/>
          </a:p>
        </p:txBody>
      </p:sp>
      <p:sp>
        <p:nvSpPr>
          <p:cNvPr id="559" name="Google Shape;559;g27ab38a30df_1_211"/>
          <p:cNvSpPr txBox="1"/>
          <p:nvPr/>
        </p:nvSpPr>
        <p:spPr>
          <a:xfrm>
            <a:off x="4477978" y="4323621"/>
            <a:ext cx="27495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Reference Ellipsoid</a:t>
            </a:r>
            <a:endParaRPr/>
          </a:p>
        </p:txBody>
      </p:sp>
      <p:sp>
        <p:nvSpPr>
          <p:cNvPr id="560" name="Google Shape;560;g27ab38a30df_1_211"/>
          <p:cNvSpPr txBox="1"/>
          <p:nvPr/>
        </p:nvSpPr>
        <p:spPr>
          <a:xfrm>
            <a:off x="7860278" y="4342079"/>
            <a:ext cx="20700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Geoid Model</a:t>
            </a:r>
            <a:endParaRPr/>
          </a:p>
        </p:txBody>
      </p:sp>
      <p:sp>
        <p:nvSpPr>
          <p:cNvPr id="2" name="TextBox 1">
            <a:extLst>
              <a:ext uri="{FF2B5EF4-FFF2-40B4-BE49-F238E27FC236}">
                <a16:creationId xmlns:a16="http://schemas.microsoft.com/office/drawing/2014/main" id="{409919DE-7CF0-DDAD-9D48-102502AF149D}"/>
              </a:ext>
            </a:extLst>
          </p:cNvPr>
          <p:cNvSpPr txBox="1"/>
          <p:nvPr/>
        </p:nvSpPr>
        <p:spPr>
          <a:xfrm>
            <a:off x="4219531" y="2891144"/>
            <a:ext cx="6075702" cy="523220"/>
          </a:xfrm>
          <a:prstGeom prst="rect">
            <a:avLst/>
          </a:prstGeom>
          <a:noFill/>
        </p:spPr>
        <p:txBody>
          <a:bodyPr wrap="none" rtlCol="0">
            <a:spAutoFit/>
          </a:bodyPr>
          <a:lstStyle/>
          <a:p>
            <a:r>
              <a:rPr lang="en-US" sz="2800" b="1" dirty="0">
                <a:solidFill>
                  <a:schemeClr val="tx1"/>
                </a:solidFill>
              </a:rPr>
              <a:t>GNSS-derived orthometric heights</a:t>
            </a:r>
          </a:p>
        </p:txBody>
      </p:sp>
      <p:sp>
        <p:nvSpPr>
          <p:cNvPr id="6" name="Slide Number Placeholder 5">
            <a:extLst>
              <a:ext uri="{FF2B5EF4-FFF2-40B4-BE49-F238E27FC236}">
                <a16:creationId xmlns:a16="http://schemas.microsoft.com/office/drawing/2014/main" id="{370B5296-CC06-487B-AADE-F5D7D8DCFD58}"/>
              </a:ext>
            </a:extLst>
          </p:cNvPr>
          <p:cNvSpPr>
            <a:spLocks noGrp="1"/>
          </p:cNvSpPr>
          <p:nvPr>
            <p:ph type="sldNum" sz="quarter" idx="12"/>
          </p:nvPr>
        </p:nvSpPr>
        <p:spPr/>
        <p:txBody>
          <a:bodyPr/>
          <a:lstStyle/>
          <a:p>
            <a:fld id="{D3D538F9-49A3-B84F-B36B-A7030CDE5D5B}" type="slidenum">
              <a:rPr lang="en-US" smtClean="0"/>
              <a:t>72</a:t>
            </a:fld>
            <a:endParaRPr lang="en-US"/>
          </a:p>
        </p:txBody>
      </p:sp>
      <p:sp>
        <p:nvSpPr>
          <p:cNvPr id="3" name="Date Placeholder 2">
            <a:extLst>
              <a:ext uri="{FF2B5EF4-FFF2-40B4-BE49-F238E27FC236}">
                <a16:creationId xmlns:a16="http://schemas.microsoft.com/office/drawing/2014/main" id="{6A53404A-D540-4957-953F-37105015DD68}"/>
              </a:ext>
            </a:extLst>
          </p:cNvPr>
          <p:cNvSpPr>
            <a:spLocks noGrp="1"/>
          </p:cNvSpPr>
          <p:nvPr>
            <p:ph type="dt" sz="half" idx="10"/>
          </p:nvPr>
        </p:nvSpPr>
        <p:spPr/>
        <p:txBody>
          <a:bodyPr/>
          <a:lstStyle/>
          <a:p>
            <a:r>
              <a:rPr lang="en-US"/>
              <a:t>February 28, 2025</a:t>
            </a:r>
            <a:endParaRPr lang="en-US" dirty="0"/>
          </a:p>
        </p:txBody>
      </p:sp>
      <p:sp>
        <p:nvSpPr>
          <p:cNvPr id="4" name="Footer Placeholder 3">
            <a:extLst>
              <a:ext uri="{FF2B5EF4-FFF2-40B4-BE49-F238E27FC236}">
                <a16:creationId xmlns:a16="http://schemas.microsoft.com/office/drawing/2014/main" id="{524ED322-2148-4215-B2DE-31CBB88BEC50}"/>
              </a:ext>
            </a:extLst>
          </p:cNvPr>
          <p:cNvSpPr>
            <a:spLocks noGrp="1"/>
          </p:cNvSpPr>
          <p:nvPr>
            <p:ph type="ftr" sz="quarter" idx="11"/>
          </p:nvPr>
        </p:nvSpPr>
        <p:spPr/>
        <p:txBody>
          <a:bodyPr/>
          <a:lstStyle/>
          <a:p>
            <a:r>
              <a:rPr lang="en-US"/>
              <a:t>2025 SCSPLS Convention and Technical Conference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CE755F9-7A2C-D1BF-586C-CFED9225003A}"/>
              </a:ext>
            </a:extLst>
          </p:cNvPr>
          <p:cNvPicPr>
            <a:picLocks noChangeAspect="1"/>
          </p:cNvPicPr>
          <p:nvPr/>
        </p:nvPicPr>
        <p:blipFill>
          <a:blip r:embed="rId2"/>
          <a:stretch>
            <a:fillRect/>
          </a:stretch>
        </p:blipFill>
        <p:spPr>
          <a:xfrm>
            <a:off x="5939692" y="-635"/>
            <a:ext cx="6252308" cy="6858000"/>
          </a:xfrm>
          <a:prstGeom prst="rect">
            <a:avLst/>
          </a:prstGeom>
          <a:effectLst>
            <a:outerShdw blurRad="63500" sx="102000" sy="102000" algn="ctr" rotWithShape="0">
              <a:prstClr val="black">
                <a:alpha val="40000"/>
              </a:prstClr>
            </a:outerShdw>
          </a:effectLst>
        </p:spPr>
      </p:pic>
      <p:sp>
        <p:nvSpPr>
          <p:cNvPr id="3" name="Title 2">
            <a:extLst>
              <a:ext uri="{FF2B5EF4-FFF2-40B4-BE49-F238E27FC236}">
                <a16:creationId xmlns:a16="http://schemas.microsoft.com/office/drawing/2014/main" id="{FD45A71E-32B1-7166-C08C-EEB567E422CE}"/>
              </a:ext>
            </a:extLst>
          </p:cNvPr>
          <p:cNvSpPr>
            <a:spLocks noGrp="1"/>
          </p:cNvSpPr>
          <p:nvPr>
            <p:ph type="title"/>
          </p:nvPr>
        </p:nvSpPr>
        <p:spPr/>
        <p:txBody>
          <a:bodyPr/>
          <a:lstStyle/>
          <a:p>
            <a:r>
              <a:rPr lang="en-US" b="1" dirty="0">
                <a:latin typeface="+mn-lt"/>
              </a:rPr>
              <a:t>Where to learn more…</a:t>
            </a:r>
          </a:p>
        </p:txBody>
      </p:sp>
      <p:sp>
        <p:nvSpPr>
          <p:cNvPr id="14" name="TextBox 13">
            <a:extLst>
              <a:ext uri="{FF2B5EF4-FFF2-40B4-BE49-F238E27FC236}">
                <a16:creationId xmlns:a16="http://schemas.microsoft.com/office/drawing/2014/main" id="{5DF7B653-FC9E-B60C-85AC-B61B88F7AD2E}"/>
              </a:ext>
            </a:extLst>
          </p:cNvPr>
          <p:cNvSpPr txBox="1"/>
          <p:nvPr/>
        </p:nvSpPr>
        <p:spPr>
          <a:xfrm>
            <a:off x="6414106" y="457200"/>
            <a:ext cx="3709436" cy="584775"/>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a:ea typeface="ＭＳ Ｐゴシック" charset="0"/>
                <a:cs typeface="Arial"/>
                <a:sym typeface="Arial"/>
              </a:rPr>
              <a:t>geodesy.noaa.gov</a:t>
            </a:r>
          </a:p>
        </p:txBody>
      </p:sp>
      <p:pic>
        <p:nvPicPr>
          <p:cNvPr id="17" name="Picture 16">
            <a:extLst>
              <a:ext uri="{FF2B5EF4-FFF2-40B4-BE49-F238E27FC236}">
                <a16:creationId xmlns:a16="http://schemas.microsoft.com/office/drawing/2014/main" id="{07E4F0CE-4475-026C-356E-2C398D3C6979}"/>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8893253" y="3017203"/>
            <a:ext cx="345186" cy="457200"/>
          </a:xfrm>
          <a:prstGeom prst="rect">
            <a:avLst/>
          </a:prstGeom>
          <a:effectLst>
            <a:outerShdw blurRad="63500" sx="102000" sy="102000" algn="ctr" rotWithShape="0">
              <a:prstClr val="black">
                <a:alpha val="40000"/>
              </a:prstClr>
            </a:outerShdw>
          </a:effectLst>
        </p:spPr>
      </p:pic>
      <p:sp>
        <p:nvSpPr>
          <p:cNvPr id="28" name="Rectangle 27">
            <a:extLst>
              <a:ext uri="{FF2B5EF4-FFF2-40B4-BE49-F238E27FC236}">
                <a16:creationId xmlns:a16="http://schemas.microsoft.com/office/drawing/2014/main" id="{D6A2F8FE-8125-E45B-DB59-E2E12CD25E3E}"/>
              </a:ext>
            </a:extLst>
          </p:cNvPr>
          <p:cNvSpPr/>
          <p:nvPr/>
        </p:nvSpPr>
        <p:spPr>
          <a:xfrm>
            <a:off x="256187" y="2550764"/>
            <a:ext cx="5394748" cy="1323439"/>
          </a:xfrm>
          <a:prstGeom prst="rect">
            <a:avLst/>
          </a:prstGeom>
          <a:noFill/>
          <a:effectLst>
            <a:softEdge rad="127000"/>
          </a:effectLst>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dirty="0">
                <a:ln w="22225">
                  <a:solidFill>
                    <a:srgbClr val="4472C4"/>
                  </a:solidFill>
                  <a:prstDash val="solid"/>
                </a:ln>
                <a:solidFill>
                  <a:srgbClr val="4472C4">
                    <a:lumMod val="60000"/>
                    <a:lumOff val="40000"/>
                  </a:srgbClr>
                </a:solidFill>
                <a:effectLst>
                  <a:outerShdw blurRad="38100" dist="38100" dir="2700000" algn="tl">
                    <a:srgbClr val="000000">
                      <a:alpha val="43137"/>
                    </a:srgbClr>
                  </a:outerShdw>
                </a:effectLst>
                <a:uLnTx/>
                <a:uFillTx/>
                <a:latin typeface="Calibri"/>
                <a:ea typeface="+mn-ea"/>
                <a:cs typeface="Arial"/>
                <a:sym typeface="Arial"/>
              </a:rPr>
              <a:t>Thank you! </a:t>
            </a:r>
          </a:p>
        </p:txBody>
      </p:sp>
      <p:pic>
        <p:nvPicPr>
          <p:cNvPr id="10" name="Picture 9">
            <a:extLst>
              <a:ext uri="{FF2B5EF4-FFF2-40B4-BE49-F238E27FC236}">
                <a16:creationId xmlns:a16="http://schemas.microsoft.com/office/drawing/2014/main" id="{90C0ACA7-0B9D-262F-8779-EFD78A529AD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1476" y="5038895"/>
            <a:ext cx="1828800" cy="1828800"/>
          </a:xfrm>
          <a:prstGeom prst="rect">
            <a:avLst/>
          </a:prstGeom>
          <a:effectLst/>
        </p:spPr>
      </p:pic>
      <p:pic>
        <p:nvPicPr>
          <p:cNvPr id="13" name="Picture 12">
            <a:extLst>
              <a:ext uri="{FF2B5EF4-FFF2-40B4-BE49-F238E27FC236}">
                <a16:creationId xmlns:a16="http://schemas.microsoft.com/office/drawing/2014/main" id="{B5375FBB-4329-B408-E0AC-33AD9A608AB9}"/>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1542014" y="3885882"/>
            <a:ext cx="345186" cy="457200"/>
          </a:xfrm>
          <a:prstGeom prst="rect">
            <a:avLst/>
          </a:prstGeom>
          <a:effectLst>
            <a:outerShdw blurRad="63500" sx="102000" sy="102000" algn="ctr" rotWithShape="0">
              <a:prstClr val="black">
                <a:alpha val="40000"/>
              </a:prstClr>
            </a:outerShdw>
          </a:effectLst>
        </p:spPr>
      </p:pic>
      <p:pic>
        <p:nvPicPr>
          <p:cNvPr id="16" name="Picture 15">
            <a:extLst>
              <a:ext uri="{FF2B5EF4-FFF2-40B4-BE49-F238E27FC236}">
                <a16:creationId xmlns:a16="http://schemas.microsoft.com/office/drawing/2014/main" id="{A859CCFA-5666-5DA2-2736-873A79EFE048}"/>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8893253" y="4984753"/>
            <a:ext cx="345186" cy="457200"/>
          </a:xfrm>
          <a:prstGeom prst="rect">
            <a:avLst/>
          </a:prstGeom>
          <a:effectLst>
            <a:outerShdw blurRad="63500" sx="102000" sy="102000" algn="ctr" rotWithShape="0">
              <a:prstClr val="black">
                <a:alpha val="40000"/>
              </a:prstClr>
            </a:outerShdw>
          </a:effectLst>
        </p:spPr>
      </p:pic>
      <p:sp>
        <p:nvSpPr>
          <p:cNvPr id="4" name="Slide Number Placeholder 3">
            <a:extLst>
              <a:ext uri="{FF2B5EF4-FFF2-40B4-BE49-F238E27FC236}">
                <a16:creationId xmlns:a16="http://schemas.microsoft.com/office/drawing/2014/main" id="{5EE13064-B275-4CCF-96C0-469CD0CA6333}"/>
              </a:ext>
            </a:extLst>
          </p:cNvPr>
          <p:cNvSpPr>
            <a:spLocks noGrp="1"/>
          </p:cNvSpPr>
          <p:nvPr>
            <p:ph type="sldNum" sz="quarter" idx="12"/>
          </p:nvPr>
        </p:nvSpPr>
        <p:spPr/>
        <p:txBody>
          <a:bodyPr/>
          <a:lstStyle/>
          <a:p>
            <a:fld id="{FCA8DAF9-CFC1-344C-89B7-DCB2EBBDC673}" type="slidenum">
              <a:rPr lang="en-US" smtClean="0"/>
              <a:pPr/>
              <a:t>73</a:t>
            </a:fld>
            <a:endParaRPr lang="en-US" dirty="0"/>
          </a:p>
        </p:txBody>
      </p:sp>
    </p:spTree>
    <p:extLst>
      <p:ext uri="{BB962C8B-B14F-4D97-AF65-F5344CB8AC3E}">
        <p14:creationId xmlns:p14="http://schemas.microsoft.com/office/powerpoint/2010/main" val="272554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10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par>
                          <p:cTn id="13" fill="hold">
                            <p:stCondLst>
                              <p:cond delay="4000"/>
                            </p:stCondLst>
                            <p:childTnLst>
                              <p:par>
                                <p:cTn id="14" presetID="26" presetClass="emph" presetSubtype="0" fill="hold" grpId="1" nodeType="afterEffect">
                                  <p:stCondLst>
                                    <p:cond delay="0"/>
                                  </p:stCondLst>
                                  <p:childTnLst>
                                    <p:animEffect transition="out" filter="fade">
                                      <p:cBhvr>
                                        <p:cTn id="15" dur="500" tmFilter="0, 0; .2, .5; .8, .5; 1, 0"/>
                                        <p:tgtEl>
                                          <p:spTgt spid="14"/>
                                        </p:tgtEl>
                                      </p:cBhvr>
                                    </p:animEffect>
                                    <p:animScale>
                                      <p:cBhvr>
                                        <p:cTn id="16" dur="250" autoRev="1" fill="hold"/>
                                        <p:tgtEl>
                                          <p:spTgt spid="14"/>
                                        </p:tgtEl>
                                      </p:cBhvr>
                                      <p:by x="105000" y="105000"/>
                                    </p:animScale>
                                  </p:childTnLst>
                                </p:cTn>
                              </p:par>
                            </p:childTnLst>
                          </p:cTn>
                        </p:par>
                        <p:par>
                          <p:cTn id="17" fill="hold">
                            <p:stCondLst>
                              <p:cond delay="45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000" fill="hold"/>
                                        <p:tgtEl>
                                          <p:spTgt spid="17"/>
                                        </p:tgtEl>
                                        <p:attrNameLst>
                                          <p:attrName>ppt_x</p:attrName>
                                        </p:attrNameLst>
                                      </p:cBhvr>
                                      <p:tavLst>
                                        <p:tav tm="0">
                                          <p:val>
                                            <p:strVal val="#ppt_x"/>
                                          </p:val>
                                        </p:tav>
                                        <p:tav tm="100000">
                                          <p:val>
                                            <p:strVal val="#ppt_x"/>
                                          </p:val>
                                        </p:tav>
                                      </p:tavLst>
                                    </p:anim>
                                    <p:anim calcmode="lin" valueType="num">
                                      <p:cBhvr additive="base">
                                        <p:cTn id="26" dur="1000" fill="hold"/>
                                        <p:tgtEl>
                                          <p:spTgt spid="17"/>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50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1000" fill="hold"/>
                                        <p:tgtEl>
                                          <p:spTgt spid="16"/>
                                        </p:tgtEl>
                                        <p:attrNameLst>
                                          <p:attrName>ppt_x</p:attrName>
                                        </p:attrNameLst>
                                      </p:cBhvr>
                                      <p:tavLst>
                                        <p:tav tm="0">
                                          <p:val>
                                            <p:strVal val="#ppt_x"/>
                                          </p:val>
                                        </p:tav>
                                        <p:tav tm="100000">
                                          <p:val>
                                            <p:strVal val="#ppt_x"/>
                                          </p:val>
                                        </p:tav>
                                      </p:tavLst>
                                    </p:anim>
                                    <p:anim calcmode="lin" valueType="num">
                                      <p:cBhvr additive="base">
                                        <p:cTn id="31" dur="1000" fill="hold"/>
                                        <p:tgtEl>
                                          <p:spTgt spid="16"/>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2" presetClass="entr" presetSubtype="4" fill="hold" nodeType="afterEffect">
                                  <p:stCondLst>
                                    <p:cond delay="50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ppt_x"/>
                                          </p:val>
                                        </p:tav>
                                        <p:tav tm="100000">
                                          <p:val>
                                            <p:strVal val="#ppt_x"/>
                                          </p:val>
                                        </p:tav>
                                      </p:tavLst>
                                    </p:anim>
                                    <p:anim calcmode="lin" valueType="num">
                                      <p:cBhvr additive="base">
                                        <p:cTn id="36"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pSp>
        <p:nvGrpSpPr>
          <p:cNvPr id="126" name="Google Shape;126;p3"/>
          <p:cNvGrpSpPr/>
          <p:nvPr/>
        </p:nvGrpSpPr>
        <p:grpSpPr>
          <a:xfrm>
            <a:off x="10865737" y="3118608"/>
            <a:ext cx="756754" cy="1452271"/>
            <a:chOff x="1965" y="2592"/>
            <a:chExt cx="675" cy="1056"/>
          </a:xfrm>
        </p:grpSpPr>
        <p:pic>
          <p:nvPicPr>
            <p:cNvPr id="127" name="Google Shape;127;p3" descr="image"/>
            <p:cNvPicPr preferRelativeResize="0"/>
            <p:nvPr/>
          </p:nvPicPr>
          <p:blipFill rotWithShape="1">
            <a:blip r:embed="rId3">
              <a:alphaModFix/>
            </a:blip>
            <a:srcRect/>
            <a:stretch/>
          </p:blipFill>
          <p:spPr>
            <a:xfrm>
              <a:off x="1965" y="2592"/>
              <a:ext cx="675" cy="1056"/>
            </a:xfrm>
            <a:prstGeom prst="rect">
              <a:avLst/>
            </a:prstGeom>
            <a:noFill/>
            <a:ln>
              <a:noFill/>
            </a:ln>
          </p:spPr>
        </p:pic>
        <p:pic>
          <p:nvPicPr>
            <p:cNvPr id="128" name="Google Shape;128;p3" descr="Map zoomed in"/>
            <p:cNvPicPr preferRelativeResize="0"/>
            <p:nvPr/>
          </p:nvPicPr>
          <p:blipFill rotWithShape="1">
            <a:blip r:embed="rId4">
              <a:alphaModFix/>
            </a:blip>
            <a:srcRect/>
            <a:stretch/>
          </p:blipFill>
          <p:spPr>
            <a:xfrm>
              <a:off x="2048" y="2648"/>
              <a:ext cx="504" cy="672"/>
            </a:xfrm>
            <a:prstGeom prst="rect">
              <a:avLst/>
            </a:prstGeom>
            <a:noFill/>
            <a:ln>
              <a:noFill/>
            </a:ln>
          </p:spPr>
        </p:pic>
      </p:grpSp>
      <p:grpSp>
        <p:nvGrpSpPr>
          <p:cNvPr id="129" name="Google Shape;129;p3"/>
          <p:cNvGrpSpPr/>
          <p:nvPr/>
        </p:nvGrpSpPr>
        <p:grpSpPr>
          <a:xfrm>
            <a:off x="7496530" y="4859133"/>
            <a:ext cx="2249240" cy="1959414"/>
            <a:chOff x="5620120" y="4876800"/>
            <a:chExt cx="2209800" cy="1752600"/>
          </a:xfrm>
        </p:grpSpPr>
        <p:pic>
          <p:nvPicPr>
            <p:cNvPr id="130" name="Google Shape;130;p3" descr="ThaiFishingBoats1"/>
            <p:cNvPicPr preferRelativeResize="0"/>
            <p:nvPr/>
          </p:nvPicPr>
          <p:blipFill rotWithShape="1">
            <a:blip r:embed="rId5">
              <a:alphaModFix/>
            </a:blip>
            <a:srcRect l="30951" t="17857"/>
            <a:stretch/>
          </p:blipFill>
          <p:spPr>
            <a:xfrm>
              <a:off x="5620120" y="4876800"/>
              <a:ext cx="2209800" cy="1752600"/>
            </a:xfrm>
            <a:prstGeom prst="rect">
              <a:avLst/>
            </a:prstGeom>
            <a:noFill/>
            <a:ln>
              <a:noFill/>
            </a:ln>
          </p:spPr>
        </p:pic>
        <p:sp>
          <p:nvSpPr>
            <p:cNvPr id="131" name="Google Shape;131;p3"/>
            <p:cNvSpPr/>
            <p:nvPr/>
          </p:nvSpPr>
          <p:spPr>
            <a:xfrm>
              <a:off x="5685519" y="4945529"/>
              <a:ext cx="2058350" cy="300691"/>
            </a:xfrm>
            <a:prstGeom prst="rect">
              <a:avLst/>
            </a:prstGeom>
            <a:noFill/>
            <a:ln>
              <a:noFill/>
            </a:ln>
            <a:effectLst>
              <a:outerShdw blurRad="63500" dist="17961" dir="2700000" algn="ctr" rotWithShape="0">
                <a:schemeClr val="dk1">
                  <a:alpha val="74901"/>
                </a:schemeClr>
              </a:outerShdw>
            </a:effectLst>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FFFFFF"/>
                </a:buClr>
                <a:buSzPts val="1200"/>
                <a:buFont typeface="Arial Black"/>
                <a:buNone/>
              </a:pPr>
              <a:r>
                <a:rPr lang="en-US" sz="1200" b="0" i="0" u="none" strike="noStrike" cap="none">
                  <a:solidFill>
                    <a:srgbClr val="FFFFFF"/>
                  </a:solidFill>
                  <a:latin typeface="Arial Black"/>
                  <a:ea typeface="Arial Black"/>
                  <a:cs typeface="Arial Black"/>
                  <a:sym typeface="Arial Black"/>
                </a:rPr>
                <a:t>Fishing and Boating</a:t>
              </a:r>
              <a:endParaRPr/>
            </a:p>
          </p:txBody>
        </p:sp>
      </p:grpSp>
      <p:grpSp>
        <p:nvGrpSpPr>
          <p:cNvPr id="132" name="Google Shape;132;p3"/>
          <p:cNvGrpSpPr/>
          <p:nvPr/>
        </p:nvGrpSpPr>
        <p:grpSpPr>
          <a:xfrm>
            <a:off x="5129816" y="4873913"/>
            <a:ext cx="2265005" cy="1959414"/>
            <a:chOff x="3168011" y="4724400"/>
            <a:chExt cx="2423164" cy="1781175"/>
          </a:xfrm>
        </p:grpSpPr>
        <p:pic>
          <p:nvPicPr>
            <p:cNvPr id="133" name="Google Shape;133;p3" descr="Offshore Oil Platform with Helicopter overhead (nv1) ">
              <a:hlinkClick r:id="rId6"/>
            </p:cNvPr>
            <p:cNvPicPr preferRelativeResize="0"/>
            <p:nvPr/>
          </p:nvPicPr>
          <p:blipFill rotWithShape="1">
            <a:blip r:embed="rId7">
              <a:alphaModFix/>
            </a:blip>
            <a:srcRect/>
            <a:stretch/>
          </p:blipFill>
          <p:spPr>
            <a:xfrm>
              <a:off x="3362325" y="4724400"/>
              <a:ext cx="2228850" cy="1781175"/>
            </a:xfrm>
            <a:prstGeom prst="rect">
              <a:avLst/>
            </a:prstGeom>
            <a:noFill/>
            <a:ln>
              <a:noFill/>
            </a:ln>
          </p:spPr>
        </p:pic>
        <p:sp>
          <p:nvSpPr>
            <p:cNvPr id="134" name="Google Shape;134;p3"/>
            <p:cNvSpPr/>
            <p:nvPr/>
          </p:nvSpPr>
          <p:spPr>
            <a:xfrm>
              <a:off x="3168011" y="4813458"/>
              <a:ext cx="2132685" cy="265430"/>
            </a:xfrm>
            <a:prstGeom prst="rect">
              <a:avLst/>
            </a:prstGeom>
            <a:noFill/>
            <a:ln>
              <a:noFill/>
            </a:ln>
            <a:effectLst>
              <a:outerShdw blurRad="63500" dist="17961" dir="2700000" algn="ctr" rotWithShape="0">
                <a:schemeClr val="dk1">
                  <a:alpha val="74901"/>
                </a:schemeClr>
              </a:outerShdw>
            </a:effectLst>
          </p:spPr>
          <p:txBody>
            <a:bodyPr spcFirstLastPara="1" wrap="square" lIns="92075" tIns="46025" rIns="92075" bIns="46025" anchor="t" anchorCtr="0">
              <a:spAutoFit/>
            </a:bodyPr>
            <a:lstStyle/>
            <a:p>
              <a:pPr marL="0" marR="0" lvl="0" indent="0" algn="ctr" rtl="0">
                <a:lnSpc>
                  <a:spcPct val="80000"/>
                </a:lnSpc>
                <a:spcBef>
                  <a:spcPts val="0"/>
                </a:spcBef>
                <a:spcAft>
                  <a:spcPts val="0"/>
                </a:spcAft>
                <a:buClr>
                  <a:srgbClr val="FFFFFF"/>
                </a:buClr>
                <a:buSzPts val="1200"/>
                <a:buFont typeface="Arial Black"/>
                <a:buNone/>
              </a:pPr>
              <a:r>
                <a:rPr lang="en-US" sz="1200" b="0" i="0" u="none" strike="noStrike" cap="none">
                  <a:solidFill>
                    <a:srgbClr val="FFFFFF"/>
                  </a:solidFill>
                  <a:latin typeface="Arial Black"/>
                  <a:ea typeface="Arial Black"/>
                  <a:cs typeface="Arial Black"/>
                  <a:sym typeface="Arial Black"/>
                </a:rPr>
                <a:t>Oil Exploration</a:t>
              </a:r>
              <a:endParaRPr/>
            </a:p>
          </p:txBody>
        </p:sp>
      </p:grpSp>
      <p:grpSp>
        <p:nvGrpSpPr>
          <p:cNvPr id="135" name="Google Shape;135;p3"/>
          <p:cNvGrpSpPr/>
          <p:nvPr/>
        </p:nvGrpSpPr>
        <p:grpSpPr>
          <a:xfrm>
            <a:off x="32020" y="4859133"/>
            <a:ext cx="2685268" cy="1959414"/>
            <a:chOff x="116839" y="2669311"/>
            <a:chExt cx="2760749" cy="2093883"/>
          </a:xfrm>
        </p:grpSpPr>
        <p:pic>
          <p:nvPicPr>
            <p:cNvPr id="136" name="Google Shape;136;p3" descr="ph_services_02"/>
            <p:cNvPicPr preferRelativeResize="0"/>
            <p:nvPr/>
          </p:nvPicPr>
          <p:blipFill rotWithShape="1">
            <a:blip r:embed="rId8">
              <a:alphaModFix/>
            </a:blip>
            <a:srcRect/>
            <a:stretch/>
          </p:blipFill>
          <p:spPr>
            <a:xfrm>
              <a:off x="116839" y="2669311"/>
              <a:ext cx="2760749" cy="2093883"/>
            </a:xfrm>
            <a:prstGeom prst="rect">
              <a:avLst/>
            </a:prstGeom>
            <a:noFill/>
            <a:ln>
              <a:noFill/>
            </a:ln>
          </p:spPr>
        </p:pic>
        <p:sp>
          <p:nvSpPr>
            <p:cNvPr id="137" name="Google Shape;137;p3"/>
            <p:cNvSpPr/>
            <p:nvPr/>
          </p:nvSpPr>
          <p:spPr>
            <a:xfrm>
              <a:off x="228936" y="4370989"/>
              <a:ext cx="2326316" cy="336173"/>
            </a:xfrm>
            <a:prstGeom prst="rect">
              <a:avLst/>
            </a:prstGeom>
            <a:noFill/>
            <a:ln>
              <a:noFill/>
            </a:ln>
            <a:effectLst>
              <a:outerShdw blurRad="63500" dist="17961" dir="2700000" algn="ctr" rotWithShape="0">
                <a:schemeClr val="dk1">
                  <a:alpha val="74901"/>
                </a:schemeClr>
              </a:outerShdw>
            </a:effectLst>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FFFFFF"/>
                </a:buClr>
                <a:buSzPts val="1200"/>
                <a:buFont typeface="Arial Black"/>
                <a:buNone/>
              </a:pPr>
              <a:r>
                <a:rPr lang="en-US" sz="1200" b="0" i="0" u="none" strike="noStrike" cap="none">
                  <a:solidFill>
                    <a:srgbClr val="FFFFFF"/>
                  </a:solidFill>
                  <a:latin typeface="Arial Black"/>
                  <a:ea typeface="Arial Black"/>
                  <a:cs typeface="Arial Black"/>
                  <a:sym typeface="Arial Black"/>
                </a:rPr>
                <a:t>Trucking and Shipping</a:t>
              </a:r>
              <a:endParaRPr/>
            </a:p>
          </p:txBody>
        </p:sp>
      </p:grpSp>
      <p:grpSp>
        <p:nvGrpSpPr>
          <p:cNvPr id="138" name="Google Shape;138;p3"/>
          <p:cNvGrpSpPr/>
          <p:nvPr/>
        </p:nvGrpSpPr>
        <p:grpSpPr>
          <a:xfrm>
            <a:off x="308113" y="3075121"/>
            <a:ext cx="4273826" cy="1648305"/>
            <a:chOff x="101722" y="1462991"/>
            <a:chExt cx="3327049" cy="1432609"/>
          </a:xfrm>
        </p:grpSpPr>
        <p:pic>
          <p:nvPicPr>
            <p:cNvPr id="139" name="Google Shape;139;p3" descr="0022646artwork"/>
            <p:cNvPicPr preferRelativeResize="0"/>
            <p:nvPr/>
          </p:nvPicPr>
          <p:blipFill rotWithShape="1">
            <a:blip r:embed="rId9">
              <a:alphaModFix/>
            </a:blip>
            <a:srcRect/>
            <a:stretch/>
          </p:blipFill>
          <p:spPr>
            <a:xfrm>
              <a:off x="101722" y="1462991"/>
              <a:ext cx="3298825" cy="1432607"/>
            </a:xfrm>
            <a:prstGeom prst="rect">
              <a:avLst/>
            </a:prstGeom>
            <a:noFill/>
            <a:ln>
              <a:noFill/>
            </a:ln>
          </p:spPr>
        </p:pic>
        <p:sp>
          <p:nvSpPr>
            <p:cNvPr id="140" name="Google Shape;140;p3"/>
            <p:cNvSpPr/>
            <p:nvPr/>
          </p:nvSpPr>
          <p:spPr>
            <a:xfrm>
              <a:off x="1196996" y="2630430"/>
              <a:ext cx="2231775" cy="265170"/>
            </a:xfrm>
            <a:prstGeom prst="rect">
              <a:avLst/>
            </a:prstGeom>
            <a:noFill/>
            <a:ln>
              <a:noFill/>
            </a:ln>
            <a:effectLst>
              <a:outerShdw blurRad="63500" dist="17961" dir="2700000" algn="ctr" rotWithShape="0">
                <a:schemeClr val="dk1">
                  <a:alpha val="74901"/>
                </a:schemeClr>
              </a:outerShdw>
            </a:effectLst>
          </p:spPr>
          <p:txBody>
            <a:bodyPr spcFirstLastPara="1" wrap="square" lIns="92075" tIns="46025" rIns="92075" bIns="46025" anchor="t" anchorCtr="0">
              <a:spAutoFit/>
            </a:bodyPr>
            <a:lstStyle/>
            <a:p>
              <a:pPr marL="0" marR="0" lvl="0" indent="0" algn="ctr" rtl="0">
                <a:lnSpc>
                  <a:spcPct val="80000"/>
                </a:lnSpc>
                <a:spcBef>
                  <a:spcPts val="0"/>
                </a:spcBef>
                <a:spcAft>
                  <a:spcPts val="0"/>
                </a:spcAft>
                <a:buClr>
                  <a:srgbClr val="FFFFFF"/>
                </a:buClr>
                <a:buSzPts val="1200"/>
                <a:buFont typeface="Arial Black"/>
                <a:buNone/>
              </a:pPr>
              <a:r>
                <a:rPr lang="en-US" sz="1200" b="0" i="0" u="none" strike="noStrike" cap="none">
                  <a:solidFill>
                    <a:srgbClr val="FFFFFF"/>
                  </a:solidFill>
                  <a:latin typeface="Arial Black"/>
                  <a:ea typeface="Arial Black"/>
                  <a:cs typeface="Arial Black"/>
                  <a:sym typeface="Arial Black"/>
                </a:rPr>
                <a:t>Precision Agriculture</a:t>
              </a:r>
              <a:endParaRPr/>
            </a:p>
          </p:txBody>
        </p:sp>
      </p:grpSp>
      <p:sp>
        <p:nvSpPr>
          <p:cNvPr id="141" name="Google Shape;141;p3"/>
          <p:cNvSpPr txBox="1">
            <a:spLocks noGrp="1"/>
          </p:cNvSpPr>
          <p:nvPr>
            <p:ph type="title"/>
          </p:nvPr>
        </p:nvSpPr>
        <p:spPr>
          <a:xfrm>
            <a:off x="0" y="331580"/>
            <a:ext cx="121920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a:latin typeface="Calibri"/>
                <a:ea typeface="Calibri"/>
                <a:cs typeface="Calibri"/>
                <a:sym typeface="Calibri"/>
              </a:rPr>
              <a:t>NGS Provides the Geodetic Infrastructure Critical </a:t>
            </a:r>
            <a:br>
              <a:rPr lang="en-US" sz="4000">
                <a:latin typeface="Calibri"/>
                <a:ea typeface="Calibri"/>
                <a:cs typeface="Calibri"/>
                <a:sym typeface="Calibri"/>
              </a:rPr>
            </a:br>
            <a:r>
              <a:rPr lang="en-US" sz="4000">
                <a:latin typeface="Calibri"/>
                <a:ea typeface="Calibri"/>
                <a:cs typeface="Calibri"/>
                <a:sym typeface="Calibri"/>
              </a:rPr>
              <a:t>to Our Geospatial Economy through the NSRS</a:t>
            </a:r>
            <a:endParaRPr/>
          </a:p>
        </p:txBody>
      </p:sp>
      <p:grpSp>
        <p:nvGrpSpPr>
          <p:cNvPr id="142" name="Google Shape;142;p3"/>
          <p:cNvGrpSpPr/>
          <p:nvPr/>
        </p:nvGrpSpPr>
        <p:grpSpPr>
          <a:xfrm>
            <a:off x="7294592" y="2719618"/>
            <a:ext cx="3056300" cy="2078515"/>
            <a:chOff x="5986100" y="2763361"/>
            <a:chExt cx="3056300" cy="2078515"/>
          </a:xfrm>
        </p:grpSpPr>
        <p:pic>
          <p:nvPicPr>
            <p:cNvPr id="143" name="Google Shape;143;p3"/>
            <p:cNvPicPr preferRelativeResize="0"/>
            <p:nvPr/>
          </p:nvPicPr>
          <p:blipFill rotWithShape="1">
            <a:blip r:embed="rId10">
              <a:alphaModFix/>
            </a:blip>
            <a:srcRect/>
            <a:stretch/>
          </p:blipFill>
          <p:spPr>
            <a:xfrm>
              <a:off x="5986100" y="2763361"/>
              <a:ext cx="3056300" cy="2078515"/>
            </a:xfrm>
            <a:prstGeom prst="rect">
              <a:avLst/>
            </a:prstGeom>
            <a:noFill/>
            <a:ln>
              <a:noFill/>
            </a:ln>
          </p:spPr>
        </p:pic>
        <p:sp>
          <p:nvSpPr>
            <p:cNvPr id="144" name="Google Shape;144;p3"/>
            <p:cNvSpPr/>
            <p:nvPr/>
          </p:nvSpPr>
          <p:spPr>
            <a:xfrm>
              <a:off x="6334101" y="4319964"/>
              <a:ext cx="2133625" cy="277641"/>
            </a:xfrm>
            <a:prstGeom prst="rect">
              <a:avLst/>
            </a:prstGeom>
            <a:noFill/>
            <a:ln>
              <a:noFill/>
            </a:ln>
            <a:effectLst>
              <a:outerShdw blurRad="63500" dist="17961" dir="2700000" algn="ctr" rotWithShape="0">
                <a:schemeClr val="dk1">
                  <a:alpha val="74901"/>
                </a:schemeClr>
              </a:outerShdw>
            </a:effectLst>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FFFFFF"/>
                </a:buClr>
                <a:buSzPts val="1200"/>
                <a:buFont typeface="Arial Black"/>
                <a:buNone/>
              </a:pPr>
              <a:r>
                <a:rPr lang="en-US" sz="1200" b="0" i="0" u="none" strike="noStrike" cap="none">
                  <a:solidFill>
                    <a:srgbClr val="FFFFFF"/>
                  </a:solidFill>
                  <a:latin typeface="Arial Black"/>
                  <a:ea typeface="Arial Black"/>
                  <a:cs typeface="Arial Black"/>
                  <a:sym typeface="Arial Black"/>
                </a:rPr>
                <a:t>Disaster Response</a:t>
              </a:r>
              <a:endParaRPr/>
            </a:p>
          </p:txBody>
        </p:sp>
      </p:grpSp>
      <p:grpSp>
        <p:nvGrpSpPr>
          <p:cNvPr id="145" name="Google Shape;145;p3"/>
          <p:cNvGrpSpPr/>
          <p:nvPr/>
        </p:nvGrpSpPr>
        <p:grpSpPr>
          <a:xfrm>
            <a:off x="7454517" y="1529427"/>
            <a:ext cx="2213122" cy="1906846"/>
            <a:chOff x="155223" y="5285558"/>
            <a:chExt cx="1586741" cy="1450350"/>
          </a:xfrm>
        </p:grpSpPr>
        <p:pic>
          <p:nvPicPr>
            <p:cNvPr id="146" name="Google Shape;146;p3"/>
            <p:cNvPicPr preferRelativeResize="0"/>
            <p:nvPr/>
          </p:nvPicPr>
          <p:blipFill rotWithShape="1">
            <a:blip r:embed="rId11">
              <a:alphaModFix/>
            </a:blip>
            <a:srcRect/>
            <a:stretch/>
          </p:blipFill>
          <p:spPr>
            <a:xfrm>
              <a:off x="155223" y="5285558"/>
              <a:ext cx="1586741" cy="1450350"/>
            </a:xfrm>
            <a:prstGeom prst="rect">
              <a:avLst/>
            </a:prstGeom>
            <a:noFill/>
            <a:ln>
              <a:noFill/>
            </a:ln>
          </p:spPr>
        </p:pic>
        <p:sp>
          <p:nvSpPr>
            <p:cNvPr id="147" name="Google Shape;147;p3"/>
            <p:cNvSpPr/>
            <p:nvPr/>
          </p:nvSpPr>
          <p:spPr>
            <a:xfrm>
              <a:off x="462139" y="5359048"/>
              <a:ext cx="803024" cy="240708"/>
            </a:xfrm>
            <a:prstGeom prst="rect">
              <a:avLst/>
            </a:prstGeom>
            <a:noFill/>
            <a:ln>
              <a:noFill/>
            </a:ln>
            <a:effectLst>
              <a:outerShdw blurRad="63500" dist="17961" dir="2700000" algn="ctr" rotWithShape="0">
                <a:schemeClr val="dk1">
                  <a:alpha val="74901"/>
                </a:schemeClr>
              </a:outerShdw>
            </a:effectLst>
          </p:spPr>
          <p:txBody>
            <a:bodyPr spcFirstLastPara="1" wrap="square" lIns="92075" tIns="46025" rIns="92075" bIns="46025" anchor="t" anchorCtr="0">
              <a:spAutoFit/>
            </a:bodyPr>
            <a:lstStyle/>
            <a:p>
              <a:pPr marL="0" marR="0" lvl="0" indent="0" algn="l" rtl="0">
                <a:lnSpc>
                  <a:spcPct val="80000"/>
                </a:lnSpc>
                <a:spcBef>
                  <a:spcPts val="0"/>
                </a:spcBef>
                <a:spcAft>
                  <a:spcPts val="0"/>
                </a:spcAft>
                <a:buClr>
                  <a:srgbClr val="FFFFFF"/>
                </a:buClr>
                <a:buSzPts val="1200"/>
                <a:buFont typeface="Arial Black"/>
                <a:buNone/>
              </a:pPr>
              <a:r>
                <a:rPr lang="en-US" sz="1200" b="0" i="0" u="none" strike="noStrike" cap="none">
                  <a:solidFill>
                    <a:srgbClr val="FFFFFF"/>
                  </a:solidFill>
                  <a:latin typeface="Arial Black"/>
                  <a:ea typeface="Arial Black"/>
                  <a:cs typeface="Arial Black"/>
                  <a:sym typeface="Arial Black"/>
                </a:rPr>
                <a:t>CORS</a:t>
              </a:r>
              <a:endParaRPr/>
            </a:p>
          </p:txBody>
        </p:sp>
      </p:grpSp>
      <p:grpSp>
        <p:nvGrpSpPr>
          <p:cNvPr id="148" name="Google Shape;148;p3"/>
          <p:cNvGrpSpPr/>
          <p:nvPr/>
        </p:nvGrpSpPr>
        <p:grpSpPr>
          <a:xfrm>
            <a:off x="2732944" y="4866361"/>
            <a:ext cx="2487687" cy="1959414"/>
            <a:chOff x="1898246" y="4776494"/>
            <a:chExt cx="2487687" cy="1959414"/>
          </a:xfrm>
        </p:grpSpPr>
        <p:pic>
          <p:nvPicPr>
            <p:cNvPr id="149" name="Google Shape;149;p3" descr="arab_p2"/>
            <p:cNvPicPr preferRelativeResize="0"/>
            <p:nvPr/>
          </p:nvPicPr>
          <p:blipFill rotWithShape="1">
            <a:blip r:embed="rId12">
              <a:alphaModFix/>
            </a:blip>
            <a:srcRect/>
            <a:stretch/>
          </p:blipFill>
          <p:spPr>
            <a:xfrm>
              <a:off x="1898246" y="4776494"/>
              <a:ext cx="2487687" cy="1959414"/>
            </a:xfrm>
            <a:prstGeom prst="rect">
              <a:avLst/>
            </a:prstGeom>
            <a:noFill/>
            <a:ln>
              <a:noFill/>
            </a:ln>
          </p:spPr>
        </p:pic>
        <p:sp>
          <p:nvSpPr>
            <p:cNvPr id="150" name="Google Shape;150;p3"/>
            <p:cNvSpPr/>
            <p:nvPr/>
          </p:nvSpPr>
          <p:spPr>
            <a:xfrm>
              <a:off x="1942743" y="4909189"/>
              <a:ext cx="1110048" cy="240708"/>
            </a:xfrm>
            <a:prstGeom prst="rect">
              <a:avLst/>
            </a:prstGeom>
            <a:noFill/>
            <a:ln>
              <a:noFill/>
            </a:ln>
            <a:effectLst>
              <a:outerShdw blurRad="63500" dist="17961" dir="2700000" algn="ctr" rotWithShape="0">
                <a:schemeClr val="dk1">
                  <a:alpha val="74901"/>
                </a:schemeClr>
              </a:outerShdw>
            </a:effectLst>
          </p:spPr>
          <p:txBody>
            <a:bodyPr spcFirstLastPara="1" wrap="square" lIns="92075" tIns="46025" rIns="92075" bIns="46025" anchor="t" anchorCtr="0">
              <a:spAutoFit/>
            </a:bodyPr>
            <a:lstStyle/>
            <a:p>
              <a:pPr marL="0" marR="0" lvl="0" indent="0" algn="l" rtl="0">
                <a:lnSpc>
                  <a:spcPct val="80000"/>
                </a:lnSpc>
                <a:spcBef>
                  <a:spcPts val="0"/>
                </a:spcBef>
                <a:spcAft>
                  <a:spcPts val="0"/>
                </a:spcAft>
                <a:buClr>
                  <a:srgbClr val="FFFFFF"/>
                </a:buClr>
                <a:buSzPts val="1200"/>
                <a:buFont typeface="Arial Black"/>
                <a:buNone/>
              </a:pPr>
              <a:r>
                <a:rPr lang="en-US" sz="1200" b="0" i="0" u="none" strike="noStrike" cap="none">
                  <a:solidFill>
                    <a:srgbClr val="FFFFFF"/>
                  </a:solidFill>
                  <a:latin typeface="Arial Black"/>
                  <a:ea typeface="Arial Black"/>
                  <a:cs typeface="Arial Black"/>
                  <a:sym typeface="Arial Black"/>
                </a:rPr>
                <a:t>Navigation</a:t>
              </a:r>
              <a:endParaRPr/>
            </a:p>
          </p:txBody>
        </p:sp>
      </p:grpSp>
      <p:grpSp>
        <p:nvGrpSpPr>
          <p:cNvPr id="151" name="Google Shape;151;p3"/>
          <p:cNvGrpSpPr/>
          <p:nvPr/>
        </p:nvGrpSpPr>
        <p:grpSpPr>
          <a:xfrm>
            <a:off x="10428125" y="1446878"/>
            <a:ext cx="1708270" cy="1654763"/>
            <a:chOff x="9039537" y="1375946"/>
            <a:chExt cx="1469713" cy="1423899"/>
          </a:xfrm>
        </p:grpSpPr>
        <p:grpSp>
          <p:nvGrpSpPr>
            <p:cNvPr id="152" name="Google Shape;152;p3"/>
            <p:cNvGrpSpPr/>
            <p:nvPr/>
          </p:nvGrpSpPr>
          <p:grpSpPr>
            <a:xfrm>
              <a:off x="9039537" y="1375946"/>
              <a:ext cx="1469713" cy="1346617"/>
              <a:chOff x="9039537" y="1375946"/>
              <a:chExt cx="1469713" cy="1346617"/>
            </a:xfrm>
          </p:grpSpPr>
          <p:pic>
            <p:nvPicPr>
              <p:cNvPr id="153" name="Google Shape;153;p3" descr="arabsat-4a__1"/>
              <p:cNvPicPr preferRelativeResize="0"/>
              <p:nvPr/>
            </p:nvPicPr>
            <p:blipFill rotWithShape="1">
              <a:blip r:embed="rId13">
                <a:alphaModFix/>
              </a:blip>
              <a:srcRect/>
              <a:stretch/>
            </p:blipFill>
            <p:spPr>
              <a:xfrm>
                <a:off x="9039537" y="1375946"/>
                <a:ext cx="1430096" cy="960867"/>
              </a:xfrm>
              <a:prstGeom prst="rect">
                <a:avLst/>
              </a:prstGeom>
              <a:noFill/>
              <a:ln>
                <a:noFill/>
              </a:ln>
            </p:spPr>
          </p:pic>
          <p:sp>
            <p:nvSpPr>
              <p:cNvPr id="154" name="Google Shape;154;p3"/>
              <p:cNvSpPr/>
              <p:nvPr/>
            </p:nvSpPr>
            <p:spPr>
              <a:xfrm>
                <a:off x="9102599" y="2426730"/>
                <a:ext cx="1406651" cy="295833"/>
              </a:xfrm>
              <a:prstGeom prst="rect">
                <a:avLst/>
              </a:prstGeom>
              <a:noFill/>
              <a:ln>
                <a:noFill/>
              </a:ln>
              <a:effectLst>
                <a:outerShdw blurRad="63500" dist="17961" dir="2700000" algn="ctr" rotWithShape="0">
                  <a:schemeClr val="dk1">
                    <a:alpha val="74901"/>
                  </a:schemeClr>
                </a:outerShdw>
              </a:effectLst>
            </p:spPr>
            <p:txBody>
              <a:bodyPr spcFirstLastPara="1" wrap="square" lIns="92075" tIns="46025" rIns="92075" bIns="46025" anchor="t" anchorCtr="0">
                <a:spAutoFit/>
              </a:bodyPr>
              <a:lstStyle/>
              <a:p>
                <a:pPr marL="0" marR="0" lvl="0" indent="0" algn="l" rtl="0">
                  <a:lnSpc>
                    <a:spcPct val="80000"/>
                  </a:lnSpc>
                  <a:spcBef>
                    <a:spcPts val="0"/>
                  </a:spcBef>
                  <a:spcAft>
                    <a:spcPts val="0"/>
                  </a:spcAft>
                  <a:buClr>
                    <a:schemeClr val="dk1"/>
                  </a:buClr>
                  <a:buSzPts val="1200"/>
                  <a:buFont typeface="Arial"/>
                  <a:buNone/>
                </a:pPr>
                <a:endParaRPr sz="1200" b="0" i="0" u="none" strike="noStrike" cap="none">
                  <a:solidFill>
                    <a:srgbClr val="000000"/>
                  </a:solidFill>
                  <a:latin typeface="Arial Black"/>
                  <a:ea typeface="Arial Black"/>
                  <a:cs typeface="Arial Black"/>
                  <a:sym typeface="Arial Black"/>
                </a:endParaRPr>
              </a:p>
            </p:txBody>
          </p:sp>
        </p:grpSp>
        <p:sp>
          <p:nvSpPr>
            <p:cNvPr id="155" name="Google Shape;155;p3"/>
            <p:cNvSpPr txBox="1"/>
            <p:nvPr/>
          </p:nvSpPr>
          <p:spPr>
            <a:xfrm>
              <a:off x="9191120" y="2338180"/>
              <a:ext cx="122447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Black"/>
                  <a:ea typeface="Arial Black"/>
                  <a:cs typeface="Arial Black"/>
                  <a:sym typeface="Arial Black"/>
                </a:rPr>
                <a:t>Satellite </a:t>
              </a:r>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Black"/>
                  <a:ea typeface="Arial Black"/>
                  <a:cs typeface="Arial Black"/>
                  <a:sym typeface="Arial Black"/>
                </a:rPr>
                <a:t>Operations</a:t>
              </a:r>
              <a:endParaRPr/>
            </a:p>
          </p:txBody>
        </p:sp>
      </p:grpSp>
      <p:grpSp>
        <p:nvGrpSpPr>
          <p:cNvPr id="156" name="Google Shape;156;p3"/>
          <p:cNvGrpSpPr/>
          <p:nvPr/>
        </p:nvGrpSpPr>
        <p:grpSpPr>
          <a:xfrm>
            <a:off x="10482440" y="5045658"/>
            <a:ext cx="1691623" cy="1720455"/>
            <a:chOff x="9041465" y="4753267"/>
            <a:chExt cx="1691623" cy="1720455"/>
          </a:xfrm>
        </p:grpSpPr>
        <p:pic>
          <p:nvPicPr>
            <p:cNvPr id="157" name="Google Shape;157;p3"/>
            <p:cNvPicPr preferRelativeResize="0"/>
            <p:nvPr/>
          </p:nvPicPr>
          <p:blipFill rotWithShape="1">
            <a:blip r:embed="rId14">
              <a:alphaModFix/>
            </a:blip>
            <a:srcRect/>
            <a:stretch/>
          </p:blipFill>
          <p:spPr>
            <a:xfrm>
              <a:off x="9041465" y="4753267"/>
              <a:ext cx="1523348" cy="1452271"/>
            </a:xfrm>
            <a:prstGeom prst="rect">
              <a:avLst/>
            </a:prstGeom>
            <a:noFill/>
            <a:ln>
              <a:noFill/>
            </a:ln>
          </p:spPr>
        </p:pic>
        <p:sp>
          <p:nvSpPr>
            <p:cNvPr id="158" name="Google Shape;158;p3"/>
            <p:cNvSpPr txBox="1"/>
            <p:nvPr/>
          </p:nvSpPr>
          <p:spPr>
            <a:xfrm>
              <a:off x="9161773" y="6196723"/>
              <a:ext cx="157131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Black"/>
                  <a:ea typeface="Arial Black"/>
                  <a:cs typeface="Arial Black"/>
                  <a:sym typeface="Arial Black"/>
                </a:rPr>
                <a:t>Survey Marks</a:t>
              </a:r>
              <a:endParaRPr/>
            </a:p>
          </p:txBody>
        </p:sp>
      </p:grpSp>
      <p:sp>
        <p:nvSpPr>
          <p:cNvPr id="159" name="Google Shape;159;p3"/>
          <p:cNvSpPr txBox="1"/>
          <p:nvPr/>
        </p:nvSpPr>
        <p:spPr>
          <a:xfrm>
            <a:off x="10781440" y="4564545"/>
            <a:ext cx="119994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Black"/>
                <a:ea typeface="Arial Black"/>
                <a:cs typeface="Arial Black"/>
                <a:sym typeface="Arial Black"/>
              </a:rPr>
              <a:t>Personal </a:t>
            </a:r>
            <a:br>
              <a:rPr lang="en-US" sz="1200" b="0" i="0" u="none" strike="noStrike" cap="none">
                <a:solidFill>
                  <a:srgbClr val="000000"/>
                </a:solidFill>
                <a:latin typeface="Arial Black"/>
                <a:ea typeface="Arial Black"/>
                <a:cs typeface="Arial Black"/>
                <a:sym typeface="Arial Black"/>
              </a:rPr>
            </a:br>
            <a:r>
              <a:rPr lang="en-US" sz="1200" b="0" i="0" u="none" strike="noStrike" cap="none">
                <a:solidFill>
                  <a:srgbClr val="000000"/>
                </a:solidFill>
                <a:latin typeface="Arial Black"/>
                <a:ea typeface="Arial Black"/>
                <a:cs typeface="Arial Black"/>
                <a:sym typeface="Arial Black"/>
              </a:rPr>
              <a:t>Navigation</a:t>
            </a:r>
            <a:endParaRPr/>
          </a:p>
        </p:txBody>
      </p:sp>
      <p:grpSp>
        <p:nvGrpSpPr>
          <p:cNvPr id="160" name="Google Shape;160;p3"/>
          <p:cNvGrpSpPr/>
          <p:nvPr/>
        </p:nvGrpSpPr>
        <p:grpSpPr>
          <a:xfrm>
            <a:off x="4710339" y="2176670"/>
            <a:ext cx="2781723" cy="2546754"/>
            <a:chOff x="4188513" y="2750500"/>
            <a:chExt cx="2210702" cy="2097725"/>
          </a:xfrm>
        </p:grpSpPr>
        <p:pic>
          <p:nvPicPr>
            <p:cNvPr id="161" name="Google Shape;161;p3" descr="Two surveyors at an open pit mining site"/>
            <p:cNvPicPr preferRelativeResize="0"/>
            <p:nvPr/>
          </p:nvPicPr>
          <p:blipFill rotWithShape="1">
            <a:blip r:embed="rId15">
              <a:alphaModFix/>
            </a:blip>
            <a:srcRect/>
            <a:stretch/>
          </p:blipFill>
          <p:spPr>
            <a:xfrm>
              <a:off x="4188513" y="2750500"/>
              <a:ext cx="2103101" cy="2097725"/>
            </a:xfrm>
            <a:prstGeom prst="rect">
              <a:avLst/>
            </a:prstGeom>
            <a:noFill/>
            <a:ln>
              <a:noFill/>
            </a:ln>
          </p:spPr>
        </p:pic>
        <p:sp>
          <p:nvSpPr>
            <p:cNvPr id="162" name="Google Shape;162;p3"/>
            <p:cNvSpPr/>
            <p:nvPr/>
          </p:nvSpPr>
          <p:spPr>
            <a:xfrm>
              <a:off x="4211285" y="4277690"/>
              <a:ext cx="2187930" cy="559009"/>
            </a:xfrm>
            <a:prstGeom prst="rect">
              <a:avLst/>
            </a:prstGeom>
            <a:noFill/>
            <a:ln>
              <a:noFill/>
            </a:ln>
            <a:effectLst>
              <a:outerShdw blurRad="63500" dist="17961" dir="2700000" algn="ctr" rotWithShape="0">
                <a:schemeClr val="dk1">
                  <a:alpha val="74901"/>
                </a:schemeClr>
              </a:outerShdw>
            </a:effectLst>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FFFFFF"/>
                </a:buClr>
                <a:buSzPts val="1200"/>
                <a:buFont typeface="Arial Black"/>
                <a:buNone/>
              </a:pPr>
              <a:r>
                <a:rPr lang="en-US" sz="1200" b="0" i="0" u="none" strike="noStrike" cap="none">
                  <a:solidFill>
                    <a:srgbClr val="FFFFFF"/>
                  </a:solidFill>
                  <a:latin typeface="Arial Black"/>
                  <a:ea typeface="Arial Black"/>
                  <a:cs typeface="Arial Black"/>
                  <a:sym typeface="Arial Black"/>
                </a:rPr>
                <a:t>Surveying </a:t>
              </a:r>
              <a:br>
                <a:rPr lang="en-US" sz="1200" b="0" i="0" u="none" strike="noStrike" cap="none">
                  <a:solidFill>
                    <a:srgbClr val="FFFFFF"/>
                  </a:solidFill>
                  <a:latin typeface="Arial Black"/>
                  <a:ea typeface="Arial Black"/>
                  <a:cs typeface="Arial Black"/>
                  <a:sym typeface="Arial Black"/>
                </a:rPr>
              </a:br>
              <a:r>
                <a:rPr lang="en-US" sz="1200" b="0" i="0" u="none" strike="noStrike" cap="none">
                  <a:solidFill>
                    <a:srgbClr val="FFFFFF"/>
                  </a:solidFill>
                  <a:latin typeface="Arial Black"/>
                  <a:ea typeface="Arial Black"/>
                  <a:cs typeface="Arial Black"/>
                  <a:sym typeface="Arial Black"/>
                </a:rPr>
                <a:t>and Mapping</a:t>
              </a:r>
              <a:endParaRPr/>
            </a:p>
          </p:txBody>
        </p:sp>
      </p:grpSp>
      <p:grpSp>
        <p:nvGrpSpPr>
          <p:cNvPr id="163" name="Google Shape;163;p3"/>
          <p:cNvGrpSpPr/>
          <p:nvPr/>
        </p:nvGrpSpPr>
        <p:grpSpPr>
          <a:xfrm>
            <a:off x="1082598" y="1529427"/>
            <a:ext cx="2997362" cy="1525573"/>
            <a:chOff x="6546876" y="1584250"/>
            <a:chExt cx="1840882" cy="1115251"/>
          </a:xfrm>
        </p:grpSpPr>
        <p:pic>
          <p:nvPicPr>
            <p:cNvPr id="164" name="Google Shape;164;p3"/>
            <p:cNvPicPr preferRelativeResize="0"/>
            <p:nvPr/>
          </p:nvPicPr>
          <p:blipFill rotWithShape="1">
            <a:blip r:embed="rId16">
              <a:alphaModFix/>
            </a:blip>
            <a:srcRect/>
            <a:stretch/>
          </p:blipFill>
          <p:spPr>
            <a:xfrm>
              <a:off x="6546876" y="1584250"/>
              <a:ext cx="1840882" cy="1115251"/>
            </a:xfrm>
            <a:prstGeom prst="rect">
              <a:avLst/>
            </a:prstGeom>
            <a:noFill/>
            <a:ln>
              <a:noFill/>
            </a:ln>
          </p:spPr>
        </p:pic>
        <p:sp>
          <p:nvSpPr>
            <p:cNvPr id="165" name="Google Shape;165;p3"/>
            <p:cNvSpPr/>
            <p:nvPr/>
          </p:nvSpPr>
          <p:spPr>
            <a:xfrm>
              <a:off x="6627290" y="1593755"/>
              <a:ext cx="681671" cy="240793"/>
            </a:xfrm>
            <a:prstGeom prst="rect">
              <a:avLst/>
            </a:prstGeom>
            <a:noFill/>
            <a:ln>
              <a:noFill/>
            </a:ln>
            <a:effectLst>
              <a:outerShdw blurRad="63500" dist="17961" dir="2700000" algn="ctr" rotWithShape="0">
                <a:schemeClr val="dk1">
                  <a:alpha val="74901"/>
                </a:schemeClr>
              </a:outerShdw>
            </a:effectLst>
          </p:spPr>
          <p:txBody>
            <a:bodyPr spcFirstLastPara="1" wrap="square" lIns="92075" tIns="46025" rIns="92075" bIns="46025" anchor="t" anchorCtr="0">
              <a:spAutoFit/>
            </a:bodyPr>
            <a:lstStyle/>
            <a:p>
              <a:pPr marL="0" marR="0" lvl="0" indent="0" algn="ctr" rtl="0">
                <a:lnSpc>
                  <a:spcPct val="80000"/>
                </a:lnSpc>
                <a:spcBef>
                  <a:spcPts val="0"/>
                </a:spcBef>
                <a:spcAft>
                  <a:spcPts val="0"/>
                </a:spcAft>
                <a:buClr>
                  <a:srgbClr val="FFFFFF"/>
                </a:buClr>
                <a:buSzPts val="1200"/>
                <a:buFont typeface="Arial Black"/>
                <a:buNone/>
              </a:pPr>
              <a:r>
                <a:rPr lang="en-US" sz="1200" b="0" i="0" u="none" strike="noStrike" cap="none">
                  <a:solidFill>
                    <a:srgbClr val="FFFFFF"/>
                  </a:solidFill>
                  <a:latin typeface="Arial Black"/>
                  <a:ea typeface="Arial Black"/>
                  <a:cs typeface="Arial Black"/>
                  <a:sym typeface="Arial Black"/>
                </a:rPr>
                <a:t>Aviation</a:t>
              </a:r>
              <a:endParaRPr/>
            </a:p>
          </p:txBody>
        </p:sp>
      </p:grpSp>
      <p:sp>
        <p:nvSpPr>
          <p:cNvPr id="167" name="Google Shape;167;p3"/>
          <p:cNvSpPr txBox="1"/>
          <p:nvPr/>
        </p:nvSpPr>
        <p:spPr>
          <a:xfrm>
            <a:off x="4581939" y="1542429"/>
            <a:ext cx="22365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1" u="none" strike="noStrike" cap="none">
                <a:solidFill>
                  <a:schemeClr val="dk1"/>
                </a:solidFill>
                <a:latin typeface="Arial"/>
                <a:ea typeface="Arial"/>
                <a:cs typeface="Arial"/>
                <a:sym typeface="Arial"/>
              </a:rPr>
              <a:t>The “P” in PNT</a:t>
            </a:r>
            <a:endParaRPr/>
          </a:p>
        </p:txBody>
      </p:sp>
      <p:sp>
        <p:nvSpPr>
          <p:cNvPr id="4" name="Slide Number Placeholder 3">
            <a:extLst>
              <a:ext uri="{FF2B5EF4-FFF2-40B4-BE49-F238E27FC236}">
                <a16:creationId xmlns:a16="http://schemas.microsoft.com/office/drawing/2014/main" id="{3B71B9A6-524E-4AF7-9B18-303E7855E1B9}"/>
              </a:ext>
            </a:extLst>
          </p:cNvPr>
          <p:cNvSpPr>
            <a:spLocks noGrp="1"/>
          </p:cNvSpPr>
          <p:nvPr>
            <p:ph type="sldNum" sz="quarter" idx="12"/>
          </p:nvPr>
        </p:nvSpPr>
        <p:spPr/>
        <p:txBody>
          <a:bodyPr/>
          <a:lstStyle/>
          <a:p>
            <a:fld id="{D3D538F9-49A3-B84F-B36B-A7030CDE5D5B}" type="slidenum">
              <a:rPr lang="en-US" smtClean="0"/>
              <a:t>8</a:t>
            </a:fld>
            <a:endParaRPr lang="en-US"/>
          </a:p>
        </p:txBody>
      </p:sp>
      <p:sp>
        <p:nvSpPr>
          <p:cNvPr id="2" name="Date Placeholder 1">
            <a:extLst>
              <a:ext uri="{FF2B5EF4-FFF2-40B4-BE49-F238E27FC236}">
                <a16:creationId xmlns:a16="http://schemas.microsoft.com/office/drawing/2014/main" id="{F90748A4-84A2-455D-85A1-DAC84FA8D75A}"/>
              </a:ext>
            </a:extLst>
          </p:cNvPr>
          <p:cNvSpPr>
            <a:spLocks noGrp="1"/>
          </p:cNvSpPr>
          <p:nvPr>
            <p:ph type="dt" sz="half" idx="10"/>
          </p:nvPr>
        </p:nvSpPr>
        <p:spPr/>
        <p:txBody>
          <a:bodyPr/>
          <a:lstStyle/>
          <a:p>
            <a:r>
              <a:rPr lang="en-US"/>
              <a:t>February 28, 2025</a:t>
            </a:r>
            <a:endParaRPr lang="en-US" dirty="0"/>
          </a:p>
        </p:txBody>
      </p:sp>
      <p:sp>
        <p:nvSpPr>
          <p:cNvPr id="3" name="Footer Placeholder 2">
            <a:extLst>
              <a:ext uri="{FF2B5EF4-FFF2-40B4-BE49-F238E27FC236}">
                <a16:creationId xmlns:a16="http://schemas.microsoft.com/office/drawing/2014/main" id="{F8C1A96E-F368-4DBA-A91C-B75557DDE26F}"/>
              </a:ext>
            </a:extLst>
          </p:cNvPr>
          <p:cNvSpPr>
            <a:spLocks noGrp="1"/>
          </p:cNvSpPr>
          <p:nvPr>
            <p:ph type="ftr" sz="quarter" idx="11"/>
          </p:nvPr>
        </p:nvSpPr>
        <p:spPr/>
        <p:txBody>
          <a:bodyPr/>
          <a:lstStyle/>
          <a:p>
            <a:r>
              <a:rPr lang="en-US"/>
              <a:t>2025 SCSPLS Convention and Technical Conference</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1524000" y="173737"/>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77">
              <a:defRPr/>
            </a:pPr>
            <a:r>
              <a:rPr lang="en-US" b="1" dirty="0">
                <a:solidFill>
                  <a:sysClr val="windowText" lastClr="000000"/>
                </a:solidFill>
                <a:latin typeface="Cambria" panose="02040503050406030204" pitchFamily="18" charset="0"/>
                <a:ea typeface="Cambria" panose="02040503050406030204" pitchFamily="18" charset="0"/>
              </a:rPr>
              <a:t>National Spatial Reference System</a:t>
            </a:r>
          </a:p>
        </p:txBody>
      </p:sp>
      <p:sp>
        <p:nvSpPr>
          <p:cNvPr id="17" name="Content Placeholder 2"/>
          <p:cNvSpPr txBox="1">
            <a:spLocks/>
          </p:cNvSpPr>
          <p:nvPr/>
        </p:nvSpPr>
        <p:spPr>
          <a:xfrm>
            <a:off x="1524000" y="1316885"/>
            <a:ext cx="9144000" cy="196106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77">
              <a:buNone/>
              <a:defRPr/>
            </a:pPr>
            <a:r>
              <a:rPr lang="en-US" altLang="en-US"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 </a:t>
            </a:r>
            <a:r>
              <a:rPr lang="en-US" altLang="en-US" b="1" dirty="0">
                <a:solidFill>
                  <a:srgbClr val="C00000"/>
                </a:solidFill>
                <a:latin typeface="Cambria" panose="02040503050406030204" pitchFamily="18" charset="0"/>
                <a:ea typeface="Cambria" panose="02040503050406030204" pitchFamily="18" charset="0"/>
                <a:cs typeface="Arial" panose="020B0604020202020204" pitchFamily="34" charset="0"/>
              </a:rPr>
              <a:t>common</a:t>
            </a:r>
            <a:r>
              <a:rPr lang="en-US" altLang="en-US"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and </a:t>
            </a:r>
            <a:r>
              <a:rPr lang="en-US" altLang="en-US" b="1" dirty="0">
                <a:solidFill>
                  <a:srgbClr val="C00000"/>
                </a:solidFill>
                <a:latin typeface="Cambria" panose="02040503050406030204" pitchFamily="18" charset="0"/>
                <a:ea typeface="Cambria" panose="02040503050406030204" pitchFamily="18" charset="0"/>
                <a:cs typeface="Arial" panose="020B0604020202020204" pitchFamily="34" charset="0"/>
              </a:rPr>
              <a:t>consistent</a:t>
            </a:r>
            <a:r>
              <a:rPr lang="en-US" altLang="en-US"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en-US"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geospatial framework to meet the economic, social, and environmental positioning needs of our Nation. </a:t>
            </a:r>
          </a:p>
          <a:p>
            <a:pPr marL="0" indent="0" algn="ctr" defTabSz="914377">
              <a:buNone/>
              <a:defRPr/>
            </a:pPr>
            <a:endParaRPr lang="en-US" altLang="en-US" sz="8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a:p>
            <a:pPr marL="0" indent="0" defTabSz="914377">
              <a:buNone/>
              <a:defRPr/>
            </a:pPr>
            <a:r>
              <a:rPr lang="en-US" altLang="en-US"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Foundational elements include: </a:t>
            </a:r>
          </a:p>
          <a:p>
            <a:pPr marL="0" indent="0" defTabSz="914377">
              <a:buNone/>
              <a:defRPr/>
            </a:pPr>
            <a:endParaRPr lang="en-US" altLang="en-US"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a:p>
            <a:pPr marL="228594" indent="-228594" defTabSz="914377">
              <a:defRPr/>
            </a:pPr>
            <a:endParaRPr lang="en-US" dirty="0">
              <a:solidFill>
                <a:sysClr val="windowText" lastClr="000000"/>
              </a:solidFill>
              <a:latin typeface="Cambria" panose="02040503050406030204" pitchFamily="18" charset="0"/>
              <a:ea typeface="Cambria" panose="02040503050406030204" pitchFamily="18" charset="0"/>
            </a:endParaRPr>
          </a:p>
        </p:txBody>
      </p:sp>
      <p:sp>
        <p:nvSpPr>
          <p:cNvPr id="18" name="Rectangle 17"/>
          <p:cNvSpPr/>
          <p:nvPr/>
        </p:nvSpPr>
        <p:spPr>
          <a:xfrm>
            <a:off x="6802885" y="2610442"/>
            <a:ext cx="3865116" cy="3539430"/>
          </a:xfrm>
          <a:prstGeom prst="rect">
            <a:avLst/>
          </a:prstGeom>
          <a:ln w="19050">
            <a:noFill/>
          </a:ln>
        </p:spPr>
        <p:txBody>
          <a:bodyPr wrap="square">
            <a:spAutoFit/>
          </a:bodyPr>
          <a:lstStyle/>
          <a:p>
            <a:pPr marL="342891" indent="-342891" defTabSz="914377">
              <a:buFont typeface="Arial" panose="020B0604020202020204" pitchFamily="34" charset="0"/>
              <a:buChar char="•"/>
              <a:defRPr/>
            </a:pPr>
            <a:r>
              <a:rPr lang="en-US" altLang="en-US" sz="2800" kern="0" dirty="0">
                <a:solidFill>
                  <a:prstClr val="black"/>
                </a:solidFill>
                <a:latin typeface="Cambria" panose="02040503050406030204" pitchFamily="18" charset="0"/>
                <a:ea typeface="Cambria" panose="02040503050406030204" pitchFamily="18" charset="0"/>
              </a:rPr>
              <a:t>Latitude</a:t>
            </a:r>
          </a:p>
          <a:p>
            <a:pPr marL="342891" indent="-342891" defTabSz="914377">
              <a:buFont typeface="Arial" panose="020B0604020202020204" pitchFamily="34" charset="0"/>
              <a:buChar char="•"/>
              <a:defRPr/>
            </a:pPr>
            <a:r>
              <a:rPr lang="en-US" altLang="en-US" sz="2800" kern="0" dirty="0">
                <a:solidFill>
                  <a:prstClr val="black"/>
                </a:solidFill>
                <a:latin typeface="Cambria" panose="02040503050406030204" pitchFamily="18" charset="0"/>
                <a:ea typeface="Cambria" panose="02040503050406030204" pitchFamily="18" charset="0"/>
              </a:rPr>
              <a:t>Longitude</a:t>
            </a:r>
          </a:p>
          <a:p>
            <a:pPr marL="342891" indent="-342891" defTabSz="914377">
              <a:buFont typeface="Arial" panose="020B0604020202020204" pitchFamily="34" charset="0"/>
              <a:buChar char="•"/>
              <a:defRPr/>
            </a:pPr>
            <a:r>
              <a:rPr lang="en-US" altLang="en-US" sz="2800" kern="0" dirty="0">
                <a:solidFill>
                  <a:prstClr val="black"/>
                </a:solidFill>
                <a:latin typeface="Cambria" panose="02040503050406030204" pitchFamily="18" charset="0"/>
                <a:ea typeface="Cambria" panose="02040503050406030204" pitchFamily="18" charset="0"/>
              </a:rPr>
              <a:t>Height  </a:t>
            </a:r>
          </a:p>
          <a:p>
            <a:pPr marL="342891" indent="-342891" defTabSz="914377">
              <a:buFont typeface="Arial" panose="020B0604020202020204" pitchFamily="34" charset="0"/>
              <a:buChar char="•"/>
              <a:defRPr/>
            </a:pPr>
            <a:r>
              <a:rPr lang="en-US" altLang="en-US" sz="2800" kern="0" dirty="0">
                <a:solidFill>
                  <a:prstClr val="black"/>
                </a:solidFill>
                <a:latin typeface="Cambria" panose="02040503050406030204" pitchFamily="18" charset="0"/>
                <a:ea typeface="Cambria" panose="02040503050406030204" pitchFamily="18" charset="0"/>
              </a:rPr>
              <a:t>Gravity</a:t>
            </a:r>
          </a:p>
          <a:p>
            <a:pPr marL="342891" indent="-342891" defTabSz="914377">
              <a:buFont typeface="Arial" panose="020B0604020202020204" pitchFamily="34" charset="0"/>
              <a:buChar char="•"/>
              <a:defRPr/>
            </a:pPr>
            <a:r>
              <a:rPr lang="en-US" altLang="en-US" sz="2800" kern="0" dirty="0">
                <a:solidFill>
                  <a:prstClr val="black"/>
                </a:solidFill>
                <a:latin typeface="Cambria" panose="02040503050406030204" pitchFamily="18" charset="0"/>
                <a:ea typeface="Cambria" panose="02040503050406030204" pitchFamily="18" charset="0"/>
              </a:rPr>
              <a:t>Shoreline Position   </a:t>
            </a:r>
          </a:p>
          <a:p>
            <a:pPr marL="342891" indent="-342891" defTabSz="914377">
              <a:buFont typeface="Arial" panose="020B0604020202020204" pitchFamily="34" charset="0"/>
              <a:buChar char="•"/>
              <a:defRPr/>
            </a:pPr>
            <a:endParaRPr lang="en-US" altLang="en-US" sz="2800" kern="0" dirty="0">
              <a:solidFill>
                <a:prstClr val="black"/>
              </a:solidFill>
              <a:latin typeface="Cambria" panose="02040503050406030204" pitchFamily="18" charset="0"/>
              <a:ea typeface="Cambria" panose="02040503050406030204" pitchFamily="18" charset="0"/>
            </a:endParaRPr>
          </a:p>
          <a:p>
            <a:pPr algn="ctr" defTabSz="914377">
              <a:defRPr/>
            </a:pPr>
            <a:r>
              <a:rPr lang="en-US" altLang="en-US" sz="2800" i="1" kern="0" dirty="0">
                <a:solidFill>
                  <a:prstClr val="black"/>
                </a:solidFill>
                <a:latin typeface="Cambria" panose="02040503050406030204" pitchFamily="18" charset="0"/>
                <a:ea typeface="Cambria" panose="02040503050406030204" pitchFamily="18" charset="0"/>
              </a:rPr>
              <a:t>…how these change over time </a:t>
            </a:r>
          </a:p>
        </p:txBody>
      </p:sp>
      <p:graphicFrame>
        <p:nvGraphicFramePr>
          <p:cNvPr id="15" name="Content Placeholder 6"/>
          <p:cNvGraphicFramePr>
            <a:graphicFrameLocks/>
          </p:cNvGraphicFramePr>
          <p:nvPr/>
        </p:nvGraphicFramePr>
        <p:xfrm>
          <a:off x="1638301" y="3140645"/>
          <a:ext cx="5057778" cy="1717504"/>
        </p:xfrm>
        <a:graphic>
          <a:graphicData uri="http://schemas.openxmlformats.org/drawingml/2006/table">
            <a:tbl>
              <a:tblPr firstRow="1" bandRow="1">
                <a:tableStyleId>{5C22544A-7EE6-4342-B048-85BDC9FD1C3A}</a:tableStyleId>
              </a:tblPr>
              <a:tblGrid>
                <a:gridCol w="2243139">
                  <a:extLst>
                    <a:ext uri="{9D8B030D-6E8A-4147-A177-3AD203B41FA5}">
                      <a16:colId xmlns:a16="http://schemas.microsoft.com/office/drawing/2014/main" val="2202110323"/>
                    </a:ext>
                  </a:extLst>
                </a:gridCol>
                <a:gridCol w="2814639">
                  <a:extLst>
                    <a:ext uri="{9D8B030D-6E8A-4147-A177-3AD203B41FA5}">
                      <a16:colId xmlns:a16="http://schemas.microsoft.com/office/drawing/2014/main" val="1277430874"/>
                    </a:ext>
                  </a:extLst>
                </a:gridCol>
              </a:tblGrid>
              <a:tr h="955968">
                <a:tc>
                  <a:txBody>
                    <a:bodyPr/>
                    <a:lstStyle/>
                    <a:p>
                      <a:pPr algn="ctr"/>
                      <a:r>
                        <a:rPr lang="en-US" sz="2400" b="0" dirty="0">
                          <a:solidFill>
                            <a:schemeClr val="bg1"/>
                          </a:solidFill>
                          <a:latin typeface="Cambria" panose="02040503050406030204" pitchFamily="18" charset="0"/>
                          <a:ea typeface="Cambria" panose="02040503050406030204" pitchFamily="18" charset="0"/>
                        </a:rPr>
                        <a:t>Horizontal</a:t>
                      </a:r>
                      <a:endParaRPr lang="en-US" sz="2400" b="0" baseline="0" dirty="0">
                        <a:solidFill>
                          <a:schemeClr val="bg1"/>
                        </a:solidFill>
                        <a:latin typeface="Cambria" panose="02040503050406030204" pitchFamily="18" charset="0"/>
                        <a:ea typeface="Cambria" panose="02040503050406030204" pitchFamily="18" charset="0"/>
                      </a:endParaRPr>
                    </a:p>
                    <a:p>
                      <a:pPr algn="ctr"/>
                      <a:r>
                        <a:rPr lang="en-US" sz="2400" b="0" dirty="0" err="1">
                          <a:solidFill>
                            <a:schemeClr val="bg1"/>
                          </a:solidFill>
                          <a:latin typeface="Cambria" panose="02040503050406030204" pitchFamily="18" charset="0"/>
                          <a:ea typeface="Cambria" panose="02040503050406030204" pitchFamily="18" charset="0"/>
                        </a:rPr>
                        <a:t>Datums</a:t>
                      </a:r>
                      <a:r>
                        <a:rPr lang="en-US" sz="2400" b="0" dirty="0">
                          <a:solidFill>
                            <a:schemeClr val="bg1"/>
                          </a:solidFill>
                          <a:latin typeface="Cambria" panose="02040503050406030204" pitchFamily="18" charset="0"/>
                          <a:ea typeface="Cambria" panose="02040503050406030204" pitchFamily="18" charset="0"/>
                        </a:rPr>
                        <a:t> </a:t>
                      </a: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solidFill>
                            <a:schemeClr val="bg1"/>
                          </a:solidFill>
                          <a:latin typeface="Cambria" panose="02040503050406030204" pitchFamily="18" charset="0"/>
                          <a:ea typeface="Cambria" panose="02040503050406030204" pitchFamily="18" charset="0"/>
                        </a:rPr>
                        <a:t>Vertical</a:t>
                      </a:r>
                      <a:endParaRPr lang="en-US" sz="2400" baseline="0" dirty="0">
                        <a:solidFill>
                          <a:schemeClr val="bg1"/>
                        </a:solidFill>
                        <a:latin typeface="Cambria" panose="02040503050406030204" pitchFamily="18" charset="0"/>
                        <a:ea typeface="Cambria" panose="02040503050406030204" pitchFamily="18" charset="0"/>
                      </a:endParaRPr>
                    </a:p>
                    <a:p>
                      <a:pPr algn="ctr"/>
                      <a:r>
                        <a:rPr lang="en-US" sz="2400" dirty="0" err="1">
                          <a:solidFill>
                            <a:schemeClr val="bg1"/>
                          </a:solidFill>
                          <a:latin typeface="Cambria" panose="02040503050406030204" pitchFamily="18" charset="0"/>
                          <a:ea typeface="Cambria" panose="02040503050406030204" pitchFamily="18" charset="0"/>
                        </a:rPr>
                        <a:t>Datums</a:t>
                      </a:r>
                      <a:endParaRPr lang="en-US" sz="2400" dirty="0">
                        <a:solidFill>
                          <a:schemeClr val="bg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2080662"/>
                  </a:ext>
                </a:extLst>
              </a:tr>
              <a:tr h="380768">
                <a:tc>
                  <a:txBody>
                    <a:bodyPr/>
                    <a:lstStyle/>
                    <a:p>
                      <a:pPr algn="ctr"/>
                      <a:r>
                        <a:rPr lang="en-US" sz="2000" dirty="0">
                          <a:solidFill>
                            <a:schemeClr val="tx1"/>
                          </a:solidFill>
                          <a:latin typeface="Cambria" panose="02040503050406030204" pitchFamily="18" charset="0"/>
                          <a:ea typeface="Cambria" panose="02040503050406030204" pitchFamily="18" charset="0"/>
                          <a:cs typeface="Arial" panose="020B0604020202020204" pitchFamily="34" charset="0"/>
                        </a:rPr>
                        <a:t>NAD</a:t>
                      </a:r>
                      <a:r>
                        <a:rPr lang="en-US" sz="2000" baseline="0" dirty="0">
                          <a:solidFill>
                            <a:schemeClr val="tx1"/>
                          </a:solidFill>
                          <a:latin typeface="Cambria" panose="02040503050406030204" pitchFamily="18" charset="0"/>
                          <a:ea typeface="Cambria" panose="02040503050406030204" pitchFamily="18" charset="0"/>
                          <a:cs typeface="Arial" panose="020B0604020202020204" pitchFamily="34" charset="0"/>
                        </a:rPr>
                        <a:t>83</a:t>
                      </a:r>
                      <a:endParaRPr lang="en-US" sz="2000" dirty="0">
                        <a:solidFill>
                          <a:schemeClr val="tx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latin typeface="Cambria" panose="02040503050406030204" pitchFamily="18" charset="0"/>
                          <a:ea typeface="Cambria" panose="02040503050406030204" pitchFamily="18" charset="0"/>
                          <a:cs typeface="Arial" panose="020B0604020202020204" pitchFamily="34" charset="0"/>
                        </a:rPr>
                        <a:t>NAVD88</a:t>
                      </a: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8544551"/>
                  </a:ext>
                </a:extLst>
              </a:tr>
              <a:tr h="380768">
                <a:tc>
                  <a:txBody>
                    <a:bodyPr/>
                    <a:lstStyle/>
                    <a:p>
                      <a:pPr algn="ctr"/>
                      <a:r>
                        <a:rPr lang="en-US" sz="2000" dirty="0">
                          <a:solidFill>
                            <a:schemeClr val="tx1"/>
                          </a:solidFill>
                          <a:latin typeface="Cambria" panose="02040503050406030204" pitchFamily="18" charset="0"/>
                          <a:ea typeface="Cambria" panose="02040503050406030204" pitchFamily="18" charset="0"/>
                          <a:cs typeface="Arial" panose="020B0604020202020204" pitchFamily="34" charset="0"/>
                        </a:rPr>
                        <a:t>NAD27</a:t>
                      </a:r>
                      <a:endParaRPr lang="en-US" sz="2000" dirty="0">
                        <a:solidFill>
                          <a:schemeClr val="tx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latin typeface="Cambria" panose="02040503050406030204" pitchFamily="18" charset="0"/>
                          <a:ea typeface="Cambria" panose="02040503050406030204" pitchFamily="18" charset="0"/>
                          <a:cs typeface="Arial" panose="020B0604020202020204" pitchFamily="34" charset="0"/>
                        </a:rPr>
                        <a:t>NGVD</a:t>
                      </a:r>
                      <a:r>
                        <a:rPr lang="en-US" sz="2000" b="1" baseline="0" dirty="0">
                          <a:solidFill>
                            <a:schemeClr val="tx1"/>
                          </a:solidFill>
                          <a:latin typeface="Cambria" panose="02040503050406030204" pitchFamily="18" charset="0"/>
                          <a:ea typeface="Cambria" panose="02040503050406030204" pitchFamily="18" charset="0"/>
                          <a:cs typeface="Arial" panose="020B0604020202020204" pitchFamily="34" charset="0"/>
                        </a:rPr>
                        <a:t>29</a:t>
                      </a:r>
                      <a:endParaRPr lang="en-US" sz="2000" b="1"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057990"/>
                  </a:ext>
                </a:extLst>
              </a:tr>
            </a:tbl>
          </a:graphicData>
        </a:graphic>
      </p:graphicFrame>
      <p:graphicFrame>
        <p:nvGraphicFramePr>
          <p:cNvPr id="20" name="Content Placeholder 6"/>
          <p:cNvGraphicFramePr>
            <a:graphicFrameLocks/>
          </p:cNvGraphicFramePr>
          <p:nvPr/>
        </p:nvGraphicFramePr>
        <p:xfrm>
          <a:off x="1638301" y="4990737"/>
          <a:ext cx="5057778" cy="1717504"/>
        </p:xfrm>
        <a:graphic>
          <a:graphicData uri="http://schemas.openxmlformats.org/drawingml/2006/table">
            <a:tbl>
              <a:tblPr firstRow="1" bandRow="1">
                <a:tableStyleId>{5C22544A-7EE6-4342-B048-85BDC9FD1C3A}</a:tableStyleId>
              </a:tblPr>
              <a:tblGrid>
                <a:gridCol w="2243139">
                  <a:extLst>
                    <a:ext uri="{9D8B030D-6E8A-4147-A177-3AD203B41FA5}">
                      <a16:colId xmlns:a16="http://schemas.microsoft.com/office/drawing/2014/main" val="2202110323"/>
                    </a:ext>
                  </a:extLst>
                </a:gridCol>
                <a:gridCol w="2814639">
                  <a:extLst>
                    <a:ext uri="{9D8B030D-6E8A-4147-A177-3AD203B41FA5}">
                      <a16:colId xmlns:a16="http://schemas.microsoft.com/office/drawing/2014/main" val="1277430874"/>
                    </a:ext>
                  </a:extLst>
                </a:gridCol>
              </a:tblGrid>
              <a:tr h="955968">
                <a:tc>
                  <a:txBody>
                    <a:bodyPr/>
                    <a:lstStyle/>
                    <a:p>
                      <a:pPr algn="ctr"/>
                      <a:r>
                        <a:rPr lang="en-US" sz="2400" b="0" dirty="0">
                          <a:solidFill>
                            <a:schemeClr val="bg1"/>
                          </a:solidFill>
                          <a:latin typeface="Cambria" panose="02040503050406030204" pitchFamily="18" charset="0"/>
                          <a:ea typeface="Cambria" panose="02040503050406030204" pitchFamily="18" charset="0"/>
                        </a:rPr>
                        <a:t>Great</a:t>
                      </a:r>
                      <a:r>
                        <a:rPr lang="en-US" sz="2400" b="0" baseline="0" dirty="0">
                          <a:solidFill>
                            <a:schemeClr val="bg1"/>
                          </a:solidFill>
                          <a:latin typeface="Cambria" panose="02040503050406030204" pitchFamily="18" charset="0"/>
                          <a:ea typeface="Cambria" panose="02040503050406030204" pitchFamily="18" charset="0"/>
                        </a:rPr>
                        <a:t> Lakes</a:t>
                      </a:r>
                    </a:p>
                    <a:p>
                      <a:pPr algn="ctr"/>
                      <a:r>
                        <a:rPr lang="en-US" sz="2400" b="0" dirty="0" err="1">
                          <a:solidFill>
                            <a:schemeClr val="bg1"/>
                          </a:solidFill>
                          <a:latin typeface="Cambria" panose="02040503050406030204" pitchFamily="18" charset="0"/>
                          <a:ea typeface="Cambria" panose="02040503050406030204" pitchFamily="18" charset="0"/>
                        </a:rPr>
                        <a:t>Datums</a:t>
                      </a:r>
                      <a:r>
                        <a:rPr lang="en-US" sz="2400" b="0" dirty="0">
                          <a:solidFill>
                            <a:schemeClr val="bg1"/>
                          </a:solidFill>
                          <a:latin typeface="Cambria" panose="02040503050406030204" pitchFamily="18" charset="0"/>
                          <a:ea typeface="Cambria" panose="02040503050406030204" pitchFamily="18" charset="0"/>
                        </a:rPr>
                        <a:t> </a:t>
                      </a: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0" dirty="0">
                          <a:solidFill>
                            <a:schemeClr val="bg1"/>
                          </a:solidFill>
                          <a:latin typeface="Cambria" panose="02040503050406030204" pitchFamily="18" charset="0"/>
                          <a:ea typeface="Cambria" panose="02040503050406030204" pitchFamily="18" charset="0"/>
                        </a:rPr>
                        <a:t>Geoid</a:t>
                      </a:r>
                    </a:p>
                    <a:p>
                      <a:pPr algn="ctr"/>
                      <a:r>
                        <a:rPr lang="en-US" sz="2400" b="0" baseline="0" dirty="0">
                          <a:solidFill>
                            <a:schemeClr val="bg1"/>
                          </a:solidFill>
                          <a:latin typeface="Cambria" panose="02040503050406030204" pitchFamily="18" charset="0"/>
                          <a:ea typeface="Cambria" panose="02040503050406030204" pitchFamily="18" charset="0"/>
                        </a:rPr>
                        <a:t>Models</a:t>
                      </a: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2080662"/>
                  </a:ext>
                </a:extLst>
              </a:tr>
              <a:tr h="380768">
                <a:tc>
                  <a:txBody>
                    <a:bodyPr/>
                    <a:lstStyle/>
                    <a:p>
                      <a:pPr algn="ctr"/>
                      <a:r>
                        <a:rPr lang="en-US" sz="2000" dirty="0">
                          <a:solidFill>
                            <a:schemeClr val="tx1"/>
                          </a:solidFill>
                          <a:latin typeface="Cambria" panose="02040503050406030204" pitchFamily="18" charset="0"/>
                          <a:ea typeface="Cambria" panose="02040503050406030204" pitchFamily="18" charset="0"/>
                          <a:cs typeface="Arial" panose="020B0604020202020204" pitchFamily="34" charset="0"/>
                        </a:rPr>
                        <a:t>IGLD85</a:t>
                      </a:r>
                      <a:endParaRPr lang="en-US" sz="2000" dirty="0">
                        <a:solidFill>
                          <a:schemeClr val="tx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latin typeface="Cambria" panose="02040503050406030204" pitchFamily="18" charset="0"/>
                          <a:ea typeface="Cambria" panose="02040503050406030204" pitchFamily="18" charset="0"/>
                          <a:cs typeface="Arial" panose="020B0604020202020204" pitchFamily="34" charset="0"/>
                        </a:rPr>
                        <a:t>GEOID18</a:t>
                      </a: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8544551"/>
                  </a:ext>
                </a:extLst>
              </a:tr>
              <a:tr h="380768">
                <a:tc>
                  <a:txBody>
                    <a:bodyPr/>
                    <a:lstStyle/>
                    <a:p>
                      <a:pPr algn="ctr"/>
                      <a:r>
                        <a:rPr lang="en-US" sz="2000" dirty="0">
                          <a:solidFill>
                            <a:schemeClr val="tx1"/>
                          </a:solidFill>
                          <a:latin typeface="Cambria" panose="02040503050406030204" pitchFamily="18" charset="0"/>
                          <a:ea typeface="Cambria" panose="02040503050406030204" pitchFamily="18" charset="0"/>
                          <a:cs typeface="Arial" panose="020B0604020202020204" pitchFamily="34" charset="0"/>
                        </a:rPr>
                        <a:t>IGLD55</a:t>
                      </a:r>
                      <a:endParaRPr lang="en-US" sz="2000" dirty="0">
                        <a:solidFill>
                          <a:schemeClr val="tx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latin typeface="Cambria" panose="02040503050406030204" pitchFamily="18" charset="0"/>
                          <a:ea typeface="Cambria" panose="02040503050406030204" pitchFamily="18" charset="0"/>
                          <a:cs typeface="Arial" panose="020B0604020202020204" pitchFamily="34" charset="0"/>
                        </a:rPr>
                        <a:t>GEOID12B</a:t>
                      </a: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057990"/>
                  </a:ext>
                </a:extLst>
              </a:tr>
            </a:tbl>
          </a:graphicData>
        </a:graphic>
      </p:graphicFrame>
      <p:sp>
        <p:nvSpPr>
          <p:cNvPr id="7" name="Rectangle 6"/>
          <p:cNvSpPr/>
          <p:nvPr/>
        </p:nvSpPr>
        <p:spPr>
          <a:xfrm>
            <a:off x="8973939" y="3468978"/>
            <a:ext cx="2074468" cy="523220"/>
          </a:xfrm>
          <a:prstGeom prst="rect">
            <a:avLst/>
          </a:prstGeom>
          <a:ln w="19050">
            <a:noFill/>
          </a:ln>
        </p:spPr>
        <p:txBody>
          <a:bodyPr wrap="square">
            <a:spAutoFit/>
          </a:bodyPr>
          <a:lstStyle/>
          <a:p>
            <a:pPr defTabSz="914377">
              <a:defRPr/>
            </a:pPr>
            <a:r>
              <a:rPr lang="en-US" altLang="en-US" sz="2800" kern="0" dirty="0">
                <a:solidFill>
                  <a:prstClr val="black"/>
                </a:solidFill>
                <a:latin typeface="Cambria" panose="02040503050406030204" pitchFamily="18" charset="0"/>
                <a:ea typeface="Cambria" panose="02040503050406030204" pitchFamily="18" charset="0"/>
              </a:rPr>
              <a:t>Elevation</a:t>
            </a:r>
          </a:p>
        </p:txBody>
      </p:sp>
      <p:cxnSp>
        <p:nvCxnSpPr>
          <p:cNvPr id="3" name="Straight Arrow Connector 2"/>
          <p:cNvCxnSpPr/>
          <p:nvPr/>
        </p:nvCxnSpPr>
        <p:spPr>
          <a:xfrm>
            <a:off x="8335200" y="3730587"/>
            <a:ext cx="698400"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graphicFrame>
        <p:nvGraphicFramePr>
          <p:cNvPr id="9" name="Content Placeholder 6">
            <a:extLst>
              <a:ext uri="{FF2B5EF4-FFF2-40B4-BE49-F238E27FC236}">
                <a16:creationId xmlns:a16="http://schemas.microsoft.com/office/drawing/2014/main" id="{38CCFEB3-E82E-4057-AA73-20E0CB075AB8}"/>
              </a:ext>
            </a:extLst>
          </p:cNvPr>
          <p:cNvGraphicFramePr>
            <a:graphicFrameLocks/>
          </p:cNvGraphicFramePr>
          <p:nvPr/>
        </p:nvGraphicFramePr>
        <p:xfrm>
          <a:off x="1634556" y="3140645"/>
          <a:ext cx="5057778" cy="1717504"/>
        </p:xfrm>
        <a:graphic>
          <a:graphicData uri="http://schemas.openxmlformats.org/drawingml/2006/table">
            <a:tbl>
              <a:tblPr firstRow="1" bandRow="1">
                <a:tableStyleId>{5C22544A-7EE6-4342-B048-85BDC9FD1C3A}</a:tableStyleId>
              </a:tblPr>
              <a:tblGrid>
                <a:gridCol w="2243139">
                  <a:extLst>
                    <a:ext uri="{9D8B030D-6E8A-4147-A177-3AD203B41FA5}">
                      <a16:colId xmlns:a16="http://schemas.microsoft.com/office/drawing/2014/main" val="2202110323"/>
                    </a:ext>
                  </a:extLst>
                </a:gridCol>
                <a:gridCol w="2814639">
                  <a:extLst>
                    <a:ext uri="{9D8B030D-6E8A-4147-A177-3AD203B41FA5}">
                      <a16:colId xmlns:a16="http://schemas.microsoft.com/office/drawing/2014/main" val="1277430874"/>
                    </a:ext>
                  </a:extLst>
                </a:gridCol>
              </a:tblGrid>
              <a:tr h="955968">
                <a:tc>
                  <a:txBody>
                    <a:bodyPr/>
                    <a:lstStyle/>
                    <a:p>
                      <a:pPr algn="ctr"/>
                      <a:r>
                        <a:rPr lang="en-US" sz="2400" b="0" dirty="0">
                          <a:solidFill>
                            <a:schemeClr val="bg1"/>
                          </a:solidFill>
                          <a:latin typeface="Cambria" panose="02040503050406030204" pitchFamily="18" charset="0"/>
                          <a:ea typeface="Cambria" panose="02040503050406030204" pitchFamily="18" charset="0"/>
                        </a:rPr>
                        <a:t>Horizontal</a:t>
                      </a:r>
                      <a:endParaRPr lang="en-US" sz="2400" b="0" baseline="0" dirty="0">
                        <a:solidFill>
                          <a:schemeClr val="bg1"/>
                        </a:solidFill>
                        <a:latin typeface="Cambria" panose="02040503050406030204" pitchFamily="18" charset="0"/>
                        <a:ea typeface="Cambria" panose="02040503050406030204" pitchFamily="18" charset="0"/>
                      </a:endParaRPr>
                    </a:p>
                    <a:p>
                      <a:pPr algn="ctr"/>
                      <a:r>
                        <a:rPr lang="en-US" sz="2400" b="0" dirty="0" err="1">
                          <a:solidFill>
                            <a:schemeClr val="bg1"/>
                          </a:solidFill>
                          <a:latin typeface="Cambria" panose="02040503050406030204" pitchFamily="18" charset="0"/>
                          <a:ea typeface="Cambria" panose="02040503050406030204" pitchFamily="18" charset="0"/>
                        </a:rPr>
                        <a:t>Datums</a:t>
                      </a:r>
                      <a:r>
                        <a:rPr lang="en-US" sz="2400" b="0" dirty="0">
                          <a:solidFill>
                            <a:schemeClr val="bg1"/>
                          </a:solidFill>
                          <a:latin typeface="Cambria" panose="02040503050406030204" pitchFamily="18" charset="0"/>
                          <a:ea typeface="Cambria" panose="02040503050406030204" pitchFamily="18" charset="0"/>
                        </a:rPr>
                        <a:t> </a:t>
                      </a: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solidFill>
                            <a:schemeClr val="bg1"/>
                          </a:solidFill>
                          <a:latin typeface="Cambria" panose="02040503050406030204" pitchFamily="18" charset="0"/>
                          <a:ea typeface="Cambria" panose="02040503050406030204" pitchFamily="18" charset="0"/>
                        </a:rPr>
                        <a:t>Vertical</a:t>
                      </a:r>
                      <a:endParaRPr lang="en-US" sz="2400" baseline="0" dirty="0">
                        <a:solidFill>
                          <a:schemeClr val="bg1"/>
                        </a:solidFill>
                        <a:latin typeface="Cambria" panose="02040503050406030204" pitchFamily="18" charset="0"/>
                        <a:ea typeface="Cambria" panose="02040503050406030204" pitchFamily="18" charset="0"/>
                      </a:endParaRPr>
                    </a:p>
                    <a:p>
                      <a:pPr algn="ctr"/>
                      <a:r>
                        <a:rPr lang="en-US" sz="2400" dirty="0" err="1">
                          <a:solidFill>
                            <a:schemeClr val="bg1"/>
                          </a:solidFill>
                          <a:latin typeface="Cambria" panose="02040503050406030204" pitchFamily="18" charset="0"/>
                          <a:ea typeface="Cambria" panose="02040503050406030204" pitchFamily="18" charset="0"/>
                        </a:rPr>
                        <a:t>Datums</a:t>
                      </a:r>
                      <a:endParaRPr lang="en-US" sz="2400" dirty="0">
                        <a:solidFill>
                          <a:schemeClr val="bg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2080662"/>
                  </a:ext>
                </a:extLst>
              </a:tr>
              <a:tr h="380768">
                <a:tc>
                  <a:txBody>
                    <a:bodyPr/>
                    <a:lstStyle/>
                    <a:p>
                      <a:pPr algn="ctr"/>
                      <a:endParaRPr lang="en-US" sz="2000" dirty="0">
                        <a:solidFill>
                          <a:schemeClr val="tx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8544551"/>
                  </a:ext>
                </a:extLst>
              </a:tr>
              <a:tr h="380768">
                <a:tc>
                  <a:txBody>
                    <a:bodyPr/>
                    <a:lstStyle/>
                    <a:p>
                      <a:pPr algn="ctr"/>
                      <a:endParaRPr lang="en-US" sz="2000" dirty="0">
                        <a:solidFill>
                          <a:schemeClr val="tx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057990"/>
                  </a:ext>
                </a:extLst>
              </a:tr>
            </a:tbl>
          </a:graphicData>
        </a:graphic>
      </p:graphicFrame>
      <p:graphicFrame>
        <p:nvGraphicFramePr>
          <p:cNvPr id="10" name="Content Placeholder 6">
            <a:extLst>
              <a:ext uri="{FF2B5EF4-FFF2-40B4-BE49-F238E27FC236}">
                <a16:creationId xmlns:a16="http://schemas.microsoft.com/office/drawing/2014/main" id="{EB04C5C2-4505-4ACA-A943-BE35CDEDCEAC}"/>
              </a:ext>
            </a:extLst>
          </p:cNvPr>
          <p:cNvGraphicFramePr>
            <a:graphicFrameLocks/>
          </p:cNvGraphicFramePr>
          <p:nvPr/>
        </p:nvGraphicFramePr>
        <p:xfrm>
          <a:off x="1634556" y="4990737"/>
          <a:ext cx="5057778" cy="1717504"/>
        </p:xfrm>
        <a:graphic>
          <a:graphicData uri="http://schemas.openxmlformats.org/drawingml/2006/table">
            <a:tbl>
              <a:tblPr firstRow="1" bandRow="1">
                <a:tableStyleId>{5C22544A-7EE6-4342-B048-85BDC9FD1C3A}</a:tableStyleId>
              </a:tblPr>
              <a:tblGrid>
                <a:gridCol w="2243139">
                  <a:extLst>
                    <a:ext uri="{9D8B030D-6E8A-4147-A177-3AD203B41FA5}">
                      <a16:colId xmlns:a16="http://schemas.microsoft.com/office/drawing/2014/main" val="2202110323"/>
                    </a:ext>
                  </a:extLst>
                </a:gridCol>
                <a:gridCol w="2814639">
                  <a:extLst>
                    <a:ext uri="{9D8B030D-6E8A-4147-A177-3AD203B41FA5}">
                      <a16:colId xmlns:a16="http://schemas.microsoft.com/office/drawing/2014/main" val="1277430874"/>
                    </a:ext>
                  </a:extLst>
                </a:gridCol>
              </a:tblGrid>
              <a:tr h="955968">
                <a:tc>
                  <a:txBody>
                    <a:bodyPr/>
                    <a:lstStyle/>
                    <a:p>
                      <a:pPr algn="ctr"/>
                      <a:r>
                        <a:rPr lang="en-US" sz="2400" b="0" dirty="0">
                          <a:solidFill>
                            <a:schemeClr val="bg1"/>
                          </a:solidFill>
                          <a:latin typeface="Cambria" panose="02040503050406030204" pitchFamily="18" charset="0"/>
                          <a:ea typeface="Cambria" panose="02040503050406030204" pitchFamily="18" charset="0"/>
                        </a:rPr>
                        <a:t>Great</a:t>
                      </a:r>
                      <a:r>
                        <a:rPr lang="en-US" sz="2400" b="0" baseline="0" dirty="0">
                          <a:solidFill>
                            <a:schemeClr val="bg1"/>
                          </a:solidFill>
                          <a:latin typeface="Cambria" panose="02040503050406030204" pitchFamily="18" charset="0"/>
                          <a:ea typeface="Cambria" panose="02040503050406030204" pitchFamily="18" charset="0"/>
                        </a:rPr>
                        <a:t> Lakes</a:t>
                      </a:r>
                    </a:p>
                    <a:p>
                      <a:pPr algn="ctr"/>
                      <a:r>
                        <a:rPr lang="en-US" sz="2400" b="0" dirty="0" err="1">
                          <a:solidFill>
                            <a:schemeClr val="bg1"/>
                          </a:solidFill>
                          <a:latin typeface="Cambria" panose="02040503050406030204" pitchFamily="18" charset="0"/>
                          <a:ea typeface="Cambria" panose="02040503050406030204" pitchFamily="18" charset="0"/>
                        </a:rPr>
                        <a:t>Datums</a:t>
                      </a:r>
                      <a:r>
                        <a:rPr lang="en-US" sz="2400" b="0" dirty="0">
                          <a:solidFill>
                            <a:schemeClr val="bg1"/>
                          </a:solidFill>
                          <a:latin typeface="Cambria" panose="02040503050406030204" pitchFamily="18" charset="0"/>
                          <a:ea typeface="Cambria" panose="02040503050406030204" pitchFamily="18" charset="0"/>
                        </a:rPr>
                        <a:t> </a:t>
                      </a: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0" dirty="0">
                          <a:solidFill>
                            <a:schemeClr val="bg1"/>
                          </a:solidFill>
                          <a:latin typeface="Cambria" panose="02040503050406030204" pitchFamily="18" charset="0"/>
                          <a:ea typeface="Cambria" panose="02040503050406030204" pitchFamily="18" charset="0"/>
                        </a:rPr>
                        <a:t>Geoid</a:t>
                      </a:r>
                    </a:p>
                    <a:p>
                      <a:pPr algn="ctr"/>
                      <a:r>
                        <a:rPr lang="en-US" sz="2400" b="0" baseline="0" dirty="0">
                          <a:solidFill>
                            <a:schemeClr val="bg1"/>
                          </a:solidFill>
                          <a:latin typeface="Cambria" panose="02040503050406030204" pitchFamily="18" charset="0"/>
                          <a:ea typeface="Cambria" panose="02040503050406030204" pitchFamily="18" charset="0"/>
                        </a:rPr>
                        <a:t>Models</a:t>
                      </a: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2080662"/>
                  </a:ext>
                </a:extLst>
              </a:tr>
              <a:tr h="380768">
                <a:tc>
                  <a:txBody>
                    <a:bodyPr/>
                    <a:lstStyle/>
                    <a:p>
                      <a:pPr algn="ctr"/>
                      <a:endParaRPr lang="en-US" sz="2000" dirty="0">
                        <a:solidFill>
                          <a:schemeClr val="tx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8544551"/>
                  </a:ext>
                </a:extLst>
              </a:tr>
              <a:tr h="380768">
                <a:tc>
                  <a:txBody>
                    <a:bodyPr/>
                    <a:lstStyle/>
                    <a:p>
                      <a:pPr algn="ctr"/>
                      <a:endParaRPr lang="en-US" sz="2000" dirty="0">
                        <a:solidFill>
                          <a:schemeClr val="tx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057990"/>
                  </a:ext>
                </a:extLst>
              </a:tr>
            </a:tbl>
          </a:graphicData>
        </a:graphic>
      </p:graphicFrame>
      <p:sp>
        <p:nvSpPr>
          <p:cNvPr id="8" name="Slide Number Placeholder 7">
            <a:extLst>
              <a:ext uri="{FF2B5EF4-FFF2-40B4-BE49-F238E27FC236}">
                <a16:creationId xmlns:a16="http://schemas.microsoft.com/office/drawing/2014/main" id="{A25995B6-4150-4A23-912B-02A3A60E1838}"/>
              </a:ext>
            </a:extLst>
          </p:cNvPr>
          <p:cNvSpPr>
            <a:spLocks noGrp="1"/>
          </p:cNvSpPr>
          <p:nvPr>
            <p:ph type="sldNum" sz="quarter" idx="12"/>
          </p:nvPr>
        </p:nvSpPr>
        <p:spPr/>
        <p:txBody>
          <a:bodyPr/>
          <a:lstStyle/>
          <a:p>
            <a:fld id="{D3D538F9-49A3-B84F-B36B-A7030CDE5D5B}" type="slidenum">
              <a:rPr lang="en-US" smtClean="0"/>
              <a:t>9</a:t>
            </a:fld>
            <a:endParaRPr lang="en-US"/>
          </a:p>
        </p:txBody>
      </p:sp>
      <p:sp>
        <p:nvSpPr>
          <p:cNvPr id="2" name="Date Placeholder 1">
            <a:extLst>
              <a:ext uri="{FF2B5EF4-FFF2-40B4-BE49-F238E27FC236}">
                <a16:creationId xmlns:a16="http://schemas.microsoft.com/office/drawing/2014/main" id="{A8255748-BB66-4A6F-A4D1-8AD78EF5AD3D}"/>
              </a:ext>
            </a:extLst>
          </p:cNvPr>
          <p:cNvSpPr>
            <a:spLocks noGrp="1"/>
          </p:cNvSpPr>
          <p:nvPr>
            <p:ph type="dt" sz="half" idx="10"/>
          </p:nvPr>
        </p:nvSpPr>
        <p:spPr/>
        <p:txBody>
          <a:bodyPr/>
          <a:lstStyle/>
          <a:p>
            <a:r>
              <a:rPr lang="en-US"/>
              <a:t>February 28, 2025</a:t>
            </a:r>
            <a:endParaRPr lang="en-US" dirty="0"/>
          </a:p>
        </p:txBody>
      </p:sp>
      <p:sp>
        <p:nvSpPr>
          <p:cNvPr id="4" name="Footer Placeholder 3">
            <a:extLst>
              <a:ext uri="{FF2B5EF4-FFF2-40B4-BE49-F238E27FC236}">
                <a16:creationId xmlns:a16="http://schemas.microsoft.com/office/drawing/2014/main" id="{975E3A15-4BBB-42C9-8CB1-647F6EB6298B}"/>
              </a:ext>
            </a:extLst>
          </p:cNvPr>
          <p:cNvSpPr>
            <a:spLocks noGrp="1"/>
          </p:cNvSpPr>
          <p:nvPr>
            <p:ph type="ftr" sz="quarter" idx="11"/>
          </p:nvPr>
        </p:nvSpPr>
        <p:spPr/>
        <p:txBody>
          <a:bodyPr/>
          <a:lstStyle/>
          <a:p>
            <a:r>
              <a:rPr lang="en-US"/>
              <a:t>2025 SCSPLS Convention and Technical Conference</a:t>
            </a:r>
            <a:endParaRPr lang="en-US" dirty="0"/>
          </a:p>
        </p:txBody>
      </p:sp>
    </p:spTree>
    <p:extLst>
      <p:ext uri="{BB962C8B-B14F-4D97-AF65-F5344CB8AC3E}">
        <p14:creationId xmlns:p14="http://schemas.microsoft.com/office/powerpoint/2010/main" val="7251030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150"/>
                                  </p:stCondLst>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fade">
                                      <p:cBhvr>
                                        <p:cTn id="11" dur="500"/>
                                        <p:tgtEl>
                                          <p:spTgt spid="18">
                                            <p:txEl>
                                              <p:pRg st="1" end="1"/>
                                            </p:txEl>
                                          </p:spTgt>
                                        </p:tgtEl>
                                      </p:cBhvr>
                                    </p:animEffect>
                                  </p:childTnLst>
                                </p:cTn>
                              </p:par>
                            </p:childTnLst>
                          </p:cTn>
                        </p:par>
                        <p:par>
                          <p:cTn id="12" fill="hold">
                            <p:stCondLst>
                              <p:cond delay="1150"/>
                            </p:stCondLst>
                            <p:childTnLst>
                              <p:par>
                                <p:cTn id="13" presetID="10" presetClass="entr" presetSubtype="0" fill="hold" nodeType="afterEffect">
                                  <p:stCondLst>
                                    <p:cond delay="150"/>
                                  </p:stCondLst>
                                  <p:childTnLst>
                                    <p:set>
                                      <p:cBhvr>
                                        <p:cTn id="14" dur="1" fill="hold">
                                          <p:stCondLst>
                                            <p:cond delay="0"/>
                                          </p:stCondLst>
                                        </p:cTn>
                                        <p:tgtEl>
                                          <p:spTgt spid="18">
                                            <p:txEl>
                                              <p:pRg st="2" end="2"/>
                                            </p:txEl>
                                          </p:spTgt>
                                        </p:tgtEl>
                                        <p:attrNameLst>
                                          <p:attrName>style.visibility</p:attrName>
                                        </p:attrNameLst>
                                      </p:cBhvr>
                                      <p:to>
                                        <p:strVal val="visible"/>
                                      </p:to>
                                    </p:set>
                                    <p:animEffect transition="in" filter="fade">
                                      <p:cBhvr>
                                        <p:cTn id="15" dur="500"/>
                                        <p:tgtEl>
                                          <p:spTgt spid="18">
                                            <p:txEl>
                                              <p:pRg st="2" end="2"/>
                                            </p:txEl>
                                          </p:spTgt>
                                        </p:tgtEl>
                                      </p:cBhvr>
                                    </p:animEffect>
                                  </p:childTnLst>
                                </p:cTn>
                              </p:par>
                            </p:childTnLst>
                          </p:cTn>
                        </p:par>
                        <p:par>
                          <p:cTn id="16" fill="hold">
                            <p:stCondLst>
                              <p:cond delay="1800"/>
                            </p:stCondLst>
                            <p:childTnLst>
                              <p:par>
                                <p:cTn id="17" presetID="10" presetClass="entr" presetSubtype="0" fill="hold" nodeType="afterEffect">
                                  <p:stCondLst>
                                    <p:cond delay="150"/>
                                  </p:stCondLst>
                                  <p:childTnLst>
                                    <p:set>
                                      <p:cBhvr>
                                        <p:cTn id="18" dur="1" fill="hold">
                                          <p:stCondLst>
                                            <p:cond delay="0"/>
                                          </p:stCondLst>
                                        </p:cTn>
                                        <p:tgtEl>
                                          <p:spTgt spid="18">
                                            <p:txEl>
                                              <p:pRg st="3" end="3"/>
                                            </p:txEl>
                                          </p:spTgt>
                                        </p:tgtEl>
                                        <p:attrNameLst>
                                          <p:attrName>style.visibility</p:attrName>
                                        </p:attrNameLst>
                                      </p:cBhvr>
                                      <p:to>
                                        <p:strVal val="visible"/>
                                      </p:to>
                                    </p:set>
                                    <p:animEffect transition="in" filter="fade">
                                      <p:cBhvr>
                                        <p:cTn id="19" dur="500"/>
                                        <p:tgtEl>
                                          <p:spTgt spid="18">
                                            <p:txEl>
                                              <p:pRg st="3" end="3"/>
                                            </p:txEl>
                                          </p:spTgt>
                                        </p:tgtEl>
                                      </p:cBhvr>
                                    </p:animEffect>
                                  </p:childTnLst>
                                </p:cTn>
                              </p:par>
                            </p:childTnLst>
                          </p:cTn>
                        </p:par>
                        <p:par>
                          <p:cTn id="20" fill="hold">
                            <p:stCondLst>
                              <p:cond delay="2450"/>
                            </p:stCondLst>
                            <p:childTnLst>
                              <p:par>
                                <p:cTn id="21" presetID="10" presetClass="entr" presetSubtype="0" fill="hold" nodeType="afterEffect">
                                  <p:stCondLst>
                                    <p:cond delay="150"/>
                                  </p:stCondLst>
                                  <p:childTnLst>
                                    <p:set>
                                      <p:cBhvr>
                                        <p:cTn id="22" dur="1" fill="hold">
                                          <p:stCondLst>
                                            <p:cond delay="0"/>
                                          </p:stCondLst>
                                        </p:cTn>
                                        <p:tgtEl>
                                          <p:spTgt spid="18">
                                            <p:txEl>
                                              <p:pRg st="4" end="4"/>
                                            </p:txEl>
                                          </p:spTgt>
                                        </p:tgtEl>
                                        <p:attrNameLst>
                                          <p:attrName>style.visibility</p:attrName>
                                        </p:attrNameLst>
                                      </p:cBhvr>
                                      <p:to>
                                        <p:strVal val="visible"/>
                                      </p:to>
                                    </p:set>
                                    <p:animEffect transition="in" filter="fade">
                                      <p:cBhvr>
                                        <p:cTn id="23" dur="500"/>
                                        <p:tgtEl>
                                          <p:spTgt spid="18">
                                            <p:txEl>
                                              <p:pRg st="4" end="4"/>
                                            </p:txEl>
                                          </p:spTgt>
                                        </p:tgtEl>
                                      </p:cBhvr>
                                    </p:animEffect>
                                  </p:childTnLst>
                                </p:cTn>
                              </p:par>
                            </p:childTnLst>
                          </p:cTn>
                        </p:par>
                        <p:par>
                          <p:cTn id="24" fill="hold">
                            <p:stCondLst>
                              <p:cond delay="3100"/>
                            </p:stCondLst>
                            <p:childTnLst>
                              <p:par>
                                <p:cTn id="25" presetID="10" presetClass="entr" presetSubtype="0" fill="hold" nodeType="afterEffect">
                                  <p:stCondLst>
                                    <p:cond delay="150"/>
                                  </p:stCondLst>
                                  <p:childTnLst>
                                    <p:set>
                                      <p:cBhvr>
                                        <p:cTn id="26" dur="1" fill="hold">
                                          <p:stCondLst>
                                            <p:cond delay="0"/>
                                          </p:stCondLst>
                                        </p:cTn>
                                        <p:tgtEl>
                                          <p:spTgt spid="18">
                                            <p:txEl>
                                              <p:pRg st="6" end="6"/>
                                            </p:txEl>
                                          </p:spTgt>
                                        </p:tgtEl>
                                        <p:attrNameLst>
                                          <p:attrName>style.visibility</p:attrName>
                                        </p:attrNameLst>
                                      </p:cBhvr>
                                      <p:to>
                                        <p:strVal val="visible"/>
                                      </p:to>
                                    </p:set>
                                    <p:animEffect transition="in" filter="fade">
                                      <p:cBhvr>
                                        <p:cTn id="27" dur="500"/>
                                        <p:tgtEl>
                                          <p:spTgt spid="18">
                                            <p:txEl>
                                              <p:pRg st="6" end="6"/>
                                            </p:txEl>
                                          </p:spTgt>
                                        </p:tgtEl>
                                      </p:cBhvr>
                                    </p:animEffect>
                                  </p:childTnLst>
                                </p:cTn>
                              </p:par>
                            </p:childTnLst>
                          </p:cTn>
                        </p:par>
                        <p:par>
                          <p:cTn id="28" fill="hold">
                            <p:stCondLst>
                              <p:cond delay="3750"/>
                            </p:stCondLst>
                            <p:childTnLst>
                              <p:par>
                                <p:cTn id="29" presetID="22" presetClass="entr" presetSubtype="8"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425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right)">
                                      <p:cBhvr>
                                        <p:cTn id="40" dur="500"/>
                                        <p:tgtEl>
                                          <p:spTgt spid="9"/>
                                        </p:tgtEl>
                                      </p:cBhvr>
                                    </p:animEffect>
                                  </p:childTnLst>
                                </p:cTn>
                              </p:par>
                              <p:par>
                                <p:cTn id="41" presetID="22" presetClass="entr" presetSubtype="2"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right)">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9534</TotalTime>
  <Words>4708</Words>
  <Application>Microsoft Office PowerPoint</Application>
  <PresentationFormat>Widescreen</PresentationFormat>
  <Paragraphs>738</Paragraphs>
  <Slides>73</Slides>
  <Notes>23</Notes>
  <HiddenSlides>2</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73</vt:i4>
      </vt:variant>
    </vt:vector>
  </HeadingPairs>
  <TitlesOfParts>
    <vt:vector size="83" baseType="lpstr">
      <vt:lpstr>Arial</vt:lpstr>
      <vt:lpstr>Arial Black</vt:lpstr>
      <vt:lpstr>Calibri</vt:lpstr>
      <vt:lpstr>Cambria</vt:lpstr>
      <vt:lpstr>Gill Sans MT</vt:lpstr>
      <vt:lpstr>Times New Roman</vt:lpstr>
      <vt:lpstr>Office Theme</vt:lpstr>
      <vt:lpstr>1_Office Theme</vt:lpstr>
      <vt:lpstr>2_Office Theme</vt:lpstr>
      <vt:lpstr>3_Office Theme</vt:lpstr>
      <vt:lpstr>The State Plane Coordinate System of 2022 </vt:lpstr>
      <vt:lpstr>Back in the Day…</vt:lpstr>
      <vt:lpstr>Organizational Structure</vt:lpstr>
      <vt:lpstr>PowerPoint Presentation</vt:lpstr>
      <vt:lpstr>NOAA and NGS Our Nation’s First Civilian Science Agency</vt:lpstr>
      <vt:lpstr>Today’s Topics</vt:lpstr>
      <vt:lpstr>NGS Mission</vt:lpstr>
      <vt:lpstr>NGS Provides the Geodetic Infrastructure Critical  to Our Geospatial Economy through the NSRS</vt:lpstr>
      <vt:lpstr>PowerPoint Presentation</vt:lpstr>
      <vt:lpstr>NGS Mission</vt:lpstr>
      <vt:lpstr>Plane Coordinate Projections</vt:lpstr>
      <vt:lpstr>Three Common Projections</vt:lpstr>
      <vt:lpstr>Lambert Conical Conformal (LCC)</vt:lpstr>
      <vt:lpstr>The SC Coordinate System</vt:lpstr>
      <vt:lpstr>SC Code, Chapter 2 of Title 27</vt:lpstr>
      <vt:lpstr>Greenville County Boundary (excerpts)</vt:lpstr>
      <vt:lpstr>SC Standards of Practice</vt:lpstr>
      <vt:lpstr>SC Standards of Practice for Geodetic Surveys</vt:lpstr>
      <vt:lpstr>SC Standards of Practice</vt:lpstr>
      <vt:lpstr>SC Standards of Practice</vt:lpstr>
      <vt:lpstr>SC Standards of Practice</vt:lpstr>
      <vt:lpstr>SC Standards of Practice</vt:lpstr>
      <vt:lpstr>SC Standards of Practice</vt:lpstr>
      <vt:lpstr>Keeping What Works</vt:lpstr>
      <vt:lpstr>SPCS27 vs. SPCS83</vt:lpstr>
      <vt:lpstr>SPCS83 Defining Parameters</vt:lpstr>
      <vt:lpstr>Defining Parameters for SPCS27 and 83</vt:lpstr>
      <vt:lpstr>PowerPoint Presentation</vt:lpstr>
      <vt:lpstr>PowerPoint Presentation</vt:lpstr>
      <vt:lpstr>PowerPoint Presentation</vt:lpstr>
      <vt:lpstr>SPCS2022</vt:lpstr>
      <vt:lpstr>Distortion Maps: SPCS83 vs SPCS2022</vt:lpstr>
      <vt:lpstr>The State Plane Coordinate System of 2022</vt:lpstr>
      <vt:lpstr>NSRS Access</vt:lpstr>
      <vt:lpstr>What “Access” to the NSRS Will Mean</vt:lpstr>
      <vt:lpstr>What “Access” to the NSRS Means</vt:lpstr>
      <vt:lpstr>NCN Access to the NSRS</vt:lpstr>
      <vt:lpstr>NGS CORS Map</vt:lpstr>
      <vt:lpstr>SCRTN Aligned to the NSRS</vt:lpstr>
      <vt:lpstr>PowerPoint Presentation</vt:lpstr>
      <vt:lpstr>NGS Map</vt:lpstr>
      <vt:lpstr>Passive Mark Page</vt:lpstr>
      <vt:lpstr>(cont) Passive Mark Page</vt:lpstr>
      <vt:lpstr>(cont) Passive Mark Page</vt:lpstr>
      <vt:lpstr>NGS Archived Control and ShapeFiles</vt:lpstr>
      <vt:lpstr>Existent control -&gt; 2022 Coordinates</vt:lpstr>
      <vt:lpstr>Conversion and Transformation Tools</vt:lpstr>
      <vt:lpstr>SUPERSEDED Horizontal and Geometric Datum(s)</vt:lpstr>
      <vt:lpstr>Conversion and Transformation Tools</vt:lpstr>
      <vt:lpstr>Datums, Realizations and Reference Epoch</vt:lpstr>
      <vt:lpstr>Datums, Realizations and Reference Epoch</vt:lpstr>
      <vt:lpstr>HAGOOD RESET, Superseded Coordinates</vt:lpstr>
      <vt:lpstr>HAGOOD RESET, Converted* Coordinates (iFt)</vt:lpstr>
      <vt:lpstr>HAGOOD RESET, Apparent Shifts in Position</vt:lpstr>
      <vt:lpstr>HAGOOD RESET, Compare to NAD83(2011)</vt:lpstr>
      <vt:lpstr>State Plane Coordinate System of 2022 (SPCS2022)</vt:lpstr>
      <vt:lpstr>SPCS2022 zone layers</vt:lpstr>
      <vt:lpstr>Number of SPCS2022 zones (preliminary)</vt:lpstr>
      <vt:lpstr>State Plane Coordinate Systems of 1983 and 1927</vt:lpstr>
      <vt:lpstr>State Plane Coordinate System of 2022</vt:lpstr>
      <vt:lpstr>SPCS2022 distortion design philosophy</vt:lpstr>
      <vt:lpstr>Linear distortion magnitudes</vt:lpstr>
      <vt:lpstr>Burning questions about NSRS Modernization</vt:lpstr>
      <vt:lpstr>Alpha products are NOT final products!</vt:lpstr>
      <vt:lpstr>Alpha SPCS2022 Home</vt:lpstr>
      <vt:lpstr>ArcGIS Online SPCS2022 Experience</vt:lpstr>
      <vt:lpstr>PowerPoint Presentation</vt:lpstr>
      <vt:lpstr>That’s great, but when will SPCS2022 be done?</vt:lpstr>
      <vt:lpstr>PowerPoint Presentation</vt:lpstr>
      <vt:lpstr>PowerPoint Presentation</vt:lpstr>
      <vt:lpstr>Use Complete Nomenclature</vt:lpstr>
      <vt:lpstr>Use Complete Nomenclature</vt:lpstr>
      <vt:lpstr>Where to learn more…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Brave New Coordinates</dc:title>
  <dc:creator>Karen Martin</dc:creator>
  <cp:lastModifiedBy>Charles Geoghegan</cp:lastModifiedBy>
  <cp:revision>215</cp:revision>
  <cp:lastPrinted>2025-02-26T12:36:43Z</cp:lastPrinted>
  <dcterms:created xsi:type="dcterms:W3CDTF">2020-01-16T20:59:07Z</dcterms:created>
  <dcterms:modified xsi:type="dcterms:W3CDTF">2025-03-13T20:11:57Z</dcterms:modified>
</cp:coreProperties>
</file>