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56" r:id="rId3"/>
    <p:sldId id="839" r:id="rId4"/>
    <p:sldId id="682" r:id="rId5"/>
    <p:sldId id="642" r:id="rId6"/>
    <p:sldId id="354" r:id="rId7"/>
    <p:sldId id="348" r:id="rId8"/>
    <p:sldId id="349" r:id="rId9"/>
    <p:sldId id="350" r:id="rId10"/>
    <p:sldId id="351" r:id="rId11"/>
    <p:sldId id="353" r:id="rId12"/>
    <p:sldId id="352" r:id="rId13"/>
    <p:sldId id="379" r:id="rId14"/>
    <p:sldId id="942" r:id="rId15"/>
    <p:sldId id="943" r:id="rId16"/>
    <p:sldId id="288" r:id="rId17"/>
    <p:sldId id="298" r:id="rId18"/>
    <p:sldId id="635" r:id="rId19"/>
    <p:sldId id="891" r:id="rId20"/>
    <p:sldId id="423" r:id="rId21"/>
    <p:sldId id="671" r:id="rId22"/>
    <p:sldId id="672" r:id="rId23"/>
    <p:sldId id="673" r:id="rId24"/>
    <p:sldId id="889" r:id="rId25"/>
    <p:sldId id="674" r:id="rId26"/>
    <p:sldId id="675" r:id="rId27"/>
    <p:sldId id="944" r:id="rId28"/>
    <p:sldId id="740" r:id="rId29"/>
    <p:sldId id="292" r:id="rId30"/>
    <p:sldId id="667" r:id="rId31"/>
    <p:sldId id="615" r:id="rId32"/>
    <p:sldId id="711" r:id="rId33"/>
    <p:sldId id="835" r:id="rId34"/>
    <p:sldId id="462" r:id="rId35"/>
    <p:sldId id="743" r:id="rId36"/>
    <p:sldId id="946" r:id="rId37"/>
    <p:sldId id="259" r:id="rId38"/>
    <p:sldId id="947" r:id="rId39"/>
    <p:sldId id="948" r:id="rId40"/>
    <p:sldId id="950" r:id="rId41"/>
    <p:sldId id="951" r:id="rId42"/>
    <p:sldId id="949" r:id="rId43"/>
    <p:sldId id="952" r:id="rId44"/>
    <p:sldId id="953" r:id="rId45"/>
    <p:sldId id="954" r:id="rId46"/>
    <p:sldId id="346" r:id="rId47"/>
    <p:sldId id="955" r:id="rId48"/>
    <p:sldId id="813"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p:cViewPr varScale="1">
        <p:scale>
          <a:sx n="113" d="100"/>
          <a:sy n="113" d="100"/>
        </p:scale>
        <p:origin x="614"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912EA-49FC-45E6-B805-0CA2B30FAD25}"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C8E6F-EB80-4C28-99EC-F290D3F30383}" type="slidenum">
              <a:rPr lang="en-US" smtClean="0"/>
              <a:t>‹#›</a:t>
            </a:fld>
            <a:endParaRPr lang="en-US"/>
          </a:p>
        </p:txBody>
      </p:sp>
    </p:spTree>
    <p:extLst>
      <p:ext uri="{BB962C8B-B14F-4D97-AF65-F5344CB8AC3E}">
        <p14:creationId xmlns:p14="http://schemas.microsoft.com/office/powerpoint/2010/main" val="48196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3</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6995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By fixing the </a:t>
            </a:r>
            <a:r>
              <a:rPr lang="en-US" altLang="en-US" dirty="0" err="1"/>
              <a:t>geopotential</a:t>
            </a:r>
            <a:r>
              <a:rPr lang="en-US" altLang="en-US" dirty="0"/>
              <a:t> value at the origin point, it was possible to ensure that the origins of IGLD 85 and NAVD 88 aligned.</a:t>
            </a:r>
          </a:p>
          <a:p>
            <a:pPr eaLnBrk="1" hangingPunct="1"/>
            <a:endParaRPr lang="en-US" altLang="en-US" dirty="0"/>
          </a:p>
          <a:p>
            <a:pPr eaLnBrk="1" hangingPunct="1"/>
            <a:r>
              <a:rPr lang="en-US" altLang="en-US" dirty="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a:p>
          <a:p>
            <a:pPr eaLnBrk="1" hangingPunct="1"/>
            <a:r>
              <a:rPr lang="en-US" altLang="en-US" dirty="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25</a:t>
            </a:fld>
            <a:endParaRPr 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26</a:t>
            </a:fld>
            <a:endParaRPr lang="en-US">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057691DE-4111-4F8F-B0CE-16E9ED5D6C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3BB2F2-E430-4FF9-A914-0F7D44AD721F}" type="slidenum">
              <a:rPr lang="en-US" altLang="en-US" smtClean="0">
                <a:solidFill>
                  <a:srgbClr val="000000"/>
                </a:solidFill>
                <a:latin typeface="Arial" panose="020B0604020202020204" pitchFamily="34" charset="0"/>
                <a:cs typeface="Arial" panose="020B0604020202020204" pitchFamily="34" charset="0"/>
              </a:rPr>
              <a:pPr>
                <a:spcBef>
                  <a:spcPct val="0"/>
                </a:spcBef>
              </a:pPr>
              <a:t>28</a:t>
            </a:fld>
            <a:endParaRPr lang="en-US" altLang="en-US">
              <a:solidFill>
                <a:srgbClr val="000000"/>
              </a:solidFill>
              <a:latin typeface="Arial" panose="020B0604020202020204" pitchFamily="34" charset="0"/>
              <a:cs typeface="Arial" panose="020B0604020202020204" pitchFamily="34" charset="0"/>
            </a:endParaRPr>
          </a:p>
        </p:txBody>
      </p:sp>
      <p:sp>
        <p:nvSpPr>
          <p:cNvPr id="286723" name="Rectangle 2">
            <a:extLst>
              <a:ext uri="{FF2B5EF4-FFF2-40B4-BE49-F238E27FC236}">
                <a16:creationId xmlns:a16="http://schemas.microsoft.com/office/drawing/2014/main" id="{308F44A4-563A-4CA4-BDE7-2374F7EBF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4" name="Rectangle 3">
            <a:extLst>
              <a:ext uri="{FF2B5EF4-FFF2-40B4-BE49-F238E27FC236}">
                <a16:creationId xmlns:a16="http://schemas.microsoft.com/office/drawing/2014/main" id="{59CA2457-6F5C-4404-8CB4-20CE947C60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Looking at a side view of the irregular shaped Earth and the relationships between  surfaces of equal potential (equipotential or geopotential surfaces), perpendicular to the attraction of gravity at that point.  Note these geopotential surfaces are not geometrically parallel due to the variations in the earth’s irregular gravity field. Also, the geopotential surfaces converge (become closer together) at the poles due in large part to Earth’s rotation.</a:t>
            </a:r>
          </a:p>
          <a:p>
            <a:pPr eaLnBrk="1" hangingPunct="1"/>
            <a:endParaRPr lang="en-US" altLang="en-US"/>
          </a:p>
          <a:p>
            <a:pPr eaLnBrk="1" hangingPunct="1"/>
            <a:r>
              <a:rPr lang="en-US" altLang="en-US"/>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altLang="en-US"/>
          </a:p>
          <a:p>
            <a:pPr eaLnBrk="1" hangingPunct="1"/>
            <a:r>
              <a:rPr lang="en-US" altLang="en-US"/>
              <a:t>Running levels north and south require more correction for the convergence of the geopotential surfaces than when running levels east and west.</a:t>
            </a:r>
          </a:p>
          <a:p>
            <a:pPr eaLnBrk="1" hangingPunct="1"/>
            <a:endParaRPr lang="en-US" altLang="en-US"/>
          </a:p>
          <a:p>
            <a:pPr eaLnBrk="1" hangingPunct="1"/>
            <a:r>
              <a:rPr lang="en-US" altLang="en-US"/>
              <a:t>The red oval illustrates the reference ellipsoid for our space based coordinate system and, though a close approximation of the size and shape of the Earth, is an entire, unrelated reference surface when determining GPS-derived ellipsoid heights. </a:t>
            </a:r>
          </a:p>
        </p:txBody>
      </p:sp>
    </p:spTree>
    <p:extLst>
      <p:ext uri="{BB962C8B-B14F-4D97-AF65-F5344CB8AC3E}">
        <p14:creationId xmlns:p14="http://schemas.microsoft.com/office/powerpoint/2010/main" val="241836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32E7772-99AB-4D00-ABAC-E1AB34571C7D}" type="slidenum">
              <a:rPr lang="en-US" altLang="en-US" smtClean="0">
                <a:latin typeface="Arial" pitchFamily="34" charset="0"/>
              </a:rPr>
              <a:pPr eaLnBrk="1" fontAlgn="base" hangingPunct="1">
                <a:spcBef>
                  <a:spcPct val="0"/>
                </a:spcBef>
                <a:spcAft>
                  <a:spcPct val="0"/>
                </a:spcAft>
              </a:pPr>
              <a:t>29</a:t>
            </a:fld>
            <a:endParaRPr lang="en-US" altLang="en-US">
              <a:latin typeface="Arial" pitchFamily="34" charset="0"/>
            </a:endParaRPr>
          </a:p>
        </p:txBody>
      </p:sp>
    </p:spTree>
    <p:extLst>
      <p:ext uri="{BB962C8B-B14F-4D97-AF65-F5344CB8AC3E}">
        <p14:creationId xmlns:p14="http://schemas.microsoft.com/office/powerpoint/2010/main" val="178908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A66A65E-3105-49D6-A567-60608FE77B8F}" type="slidenum">
              <a:rPr lang="en-US" altLang="en-US" sz="1300" smtClean="0">
                <a:latin typeface="Times New Roman" panose="02020603050405020304" pitchFamily="18" charset="0"/>
                <a:cs typeface="Arial" panose="020B0604020202020204" pitchFamily="34" charset="0"/>
              </a:rPr>
              <a:pPr eaLnBrk="0" hangingPunct="0">
                <a:spcBef>
                  <a:spcPct val="0"/>
                </a:spcBef>
              </a:pPr>
              <a:t>30</a:t>
            </a:fld>
            <a:endParaRPr lang="en-US" altLang="en-US" sz="1300">
              <a:latin typeface="Times New Roman" panose="02020603050405020304" pitchFamily="18" charset="0"/>
              <a:cs typeface="Arial" panose="020B0604020202020204"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120605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31</a:t>
            </a:fld>
            <a:endParaRPr lang="en-US" altLang="en-US" sz="130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32</a:t>
            </a:fld>
            <a:endParaRPr lang="en-US">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311400" y="525463"/>
            <a:ext cx="46736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hlinkClick r:id="rId3"/>
              </a:rPr>
              <a:t>Realization and unification of NAD83 in Canada and the U.S. via the ITRF.</a:t>
            </a:r>
            <a:r>
              <a:rPr lang="en-US"/>
              <a:t> </a:t>
            </a:r>
          </a:p>
          <a:p>
            <a:r>
              <a:rPr lang="en-US"/>
              <a:t>http://www.geod.nrcan.gc.ca &gt; Geodetic Survey Division &gt; Publications &gt; Papers</a:t>
            </a:r>
          </a:p>
        </p:txBody>
      </p:sp>
    </p:spTree>
    <p:extLst>
      <p:ext uri="{BB962C8B-B14F-4D97-AF65-F5344CB8AC3E}">
        <p14:creationId xmlns:p14="http://schemas.microsoft.com/office/powerpoint/2010/main" val="128912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33</a:t>
            </a:fld>
            <a:endParaRPr lang="en-US" altLang="en-US">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2188744-8686-4838-9182-1B8F58E46162}" type="slidenum">
              <a:rPr lang="en-US" altLang="en-US" smtClean="0">
                <a:cs typeface="Arial" panose="020B0604020202020204" pitchFamily="34" charset="0"/>
              </a:rPr>
              <a:pPr/>
              <a:t>34</a:t>
            </a:fld>
            <a:endParaRPr lang="en-US" altLang="en-US">
              <a:cs typeface="Arial" panose="020B0604020202020204" pitchFamily="34" charset="0"/>
            </a:endParaRPr>
          </a:p>
        </p:txBody>
      </p:sp>
    </p:spTree>
    <p:extLst>
      <p:ext uri="{BB962C8B-B14F-4D97-AF65-F5344CB8AC3E}">
        <p14:creationId xmlns:p14="http://schemas.microsoft.com/office/powerpoint/2010/main" val="172039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1037">
            <a:extLst>
              <a:ext uri="{FF2B5EF4-FFF2-40B4-BE49-F238E27FC236}">
                <a16:creationId xmlns:a16="http://schemas.microsoft.com/office/drawing/2014/main" id="{BB163F8A-2DB9-4DE8-8B44-38622A215EAE}"/>
              </a:ext>
            </a:extLst>
          </p:cNvPr>
          <p:cNvSpPr>
            <a:spLocks noGrp="1" noRot="1" noChangeAspect="1" noTextEdit="1"/>
          </p:cNvSpPr>
          <p:nvPr>
            <p:ph type="sldImg" idx="2"/>
          </p:nvPr>
        </p:nvSpPr>
        <p:spPr bwMode="auto">
          <a:xfrm>
            <a:off x="404813" y="696913"/>
            <a:ext cx="6188075" cy="3481387"/>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9091" name="Shape 1038">
            <a:extLst>
              <a:ext uri="{FF2B5EF4-FFF2-40B4-BE49-F238E27FC236}">
                <a16:creationId xmlns:a16="http://schemas.microsoft.com/office/drawing/2014/main" id="{C5A617C2-007A-4225-BD6A-07DEFF8B5B46}"/>
              </a:ext>
            </a:extLst>
          </p:cNvPr>
          <p:cNvSpPr>
            <a:spLocks noGrp="1"/>
          </p:cNvSpPr>
          <p:nvPr>
            <p:ph type="body" idx="1"/>
          </p:nvPr>
        </p:nvSpPr>
        <p:spPr bwMode="auto">
          <a:xfrm>
            <a:off x="700088" y="4410075"/>
            <a:ext cx="559752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91" tIns="46495" rIns="92991" bIns="46495" numCol="1" anchor="t" anchorCtr="0" compatLnSpc="1">
            <a:prstTxWarp prst="textNoShape">
              <a:avLst/>
            </a:prstTxWarp>
          </a:bodyPr>
          <a:lstStyle/>
          <a:p>
            <a:pPr>
              <a:spcBef>
                <a:spcPct val="0"/>
              </a:spcBef>
            </a:pPr>
            <a:endParaRPr lang="en-US" altLang="en-US" sz="1800"/>
          </a:p>
        </p:txBody>
      </p:sp>
      <p:sp>
        <p:nvSpPr>
          <p:cNvPr id="1039" name="Shape 1039">
            <a:extLst>
              <a:ext uri="{FF2B5EF4-FFF2-40B4-BE49-F238E27FC236}">
                <a16:creationId xmlns:a16="http://schemas.microsoft.com/office/drawing/2014/main" id="{1C7E0A6D-62E5-4699-B861-A8A3C2D19524}"/>
              </a:ext>
            </a:extLst>
          </p:cNvPr>
          <p:cNvSpPr>
            <a:spLocks noGrp="1"/>
          </p:cNvSpPr>
          <p:nvPr>
            <p:ph type="sldNum" sz="quarter" idx="5"/>
          </p:nvPr>
        </p:nvSpPr>
        <p:spPr>
          <a:xfrm>
            <a:off x="3962400" y="8816975"/>
            <a:ext cx="3033713" cy="465138"/>
          </a:xfrm>
        </p:spPr>
        <p:txBody>
          <a:bodyPr lIns="92991" tIns="46495" rIns="92991" bIns="46495" rtlCol="0">
            <a:noAutofit/>
          </a:bodyPr>
          <a:lstStyle/>
          <a:p>
            <a:pPr fontAlgn="auto">
              <a:spcBef>
                <a:spcPts val="0"/>
              </a:spcBef>
              <a:spcAft>
                <a:spcPts val="0"/>
              </a:spcAft>
              <a:buSzPct val="25000"/>
              <a:defRPr/>
            </a:pPr>
            <a:r>
              <a:rPr lang="en-US">
                <a:cs typeface="+mn-cs"/>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361" eaLnBrk="0" hangingPunct="0">
              <a:defRPr>
                <a:solidFill>
                  <a:schemeClr val="tx1"/>
                </a:solidFill>
                <a:latin typeface="Symbol" pitchFamily="18" charset="2"/>
              </a:defRPr>
            </a:lvl1pPr>
            <a:lvl2pPr marL="742842" indent="-285708" defTabSz="952361" eaLnBrk="0" hangingPunct="0">
              <a:defRPr>
                <a:solidFill>
                  <a:schemeClr val="tx1"/>
                </a:solidFill>
                <a:latin typeface="Symbol" pitchFamily="18" charset="2"/>
              </a:defRPr>
            </a:lvl2pPr>
            <a:lvl3pPr marL="1142833" indent="-228567" defTabSz="952361" eaLnBrk="0" hangingPunct="0">
              <a:defRPr>
                <a:solidFill>
                  <a:schemeClr val="tx1"/>
                </a:solidFill>
                <a:latin typeface="Symbol" pitchFamily="18" charset="2"/>
              </a:defRPr>
            </a:lvl3pPr>
            <a:lvl4pPr marL="1599966" indent="-228567" defTabSz="952361" eaLnBrk="0" hangingPunct="0">
              <a:defRPr>
                <a:solidFill>
                  <a:schemeClr val="tx1"/>
                </a:solidFill>
                <a:latin typeface="Symbol" pitchFamily="18" charset="2"/>
              </a:defRPr>
            </a:lvl4pPr>
            <a:lvl5pPr marL="2057099" indent="-228567" defTabSz="952361" eaLnBrk="0" hangingPunct="0">
              <a:defRPr>
                <a:solidFill>
                  <a:schemeClr val="tx1"/>
                </a:solidFill>
                <a:latin typeface="Symbol" pitchFamily="18" charset="2"/>
              </a:defRPr>
            </a:lvl5pPr>
            <a:lvl6pPr marL="2514232" indent="-228567" defTabSz="952361" eaLnBrk="0" fontAlgn="base" hangingPunct="0">
              <a:spcBef>
                <a:spcPct val="0"/>
              </a:spcBef>
              <a:spcAft>
                <a:spcPct val="0"/>
              </a:spcAft>
              <a:defRPr>
                <a:solidFill>
                  <a:schemeClr val="tx1"/>
                </a:solidFill>
                <a:latin typeface="Symbol" pitchFamily="18" charset="2"/>
              </a:defRPr>
            </a:lvl6pPr>
            <a:lvl7pPr marL="2971365" indent="-228567" defTabSz="952361" eaLnBrk="0" fontAlgn="base" hangingPunct="0">
              <a:spcBef>
                <a:spcPct val="0"/>
              </a:spcBef>
              <a:spcAft>
                <a:spcPct val="0"/>
              </a:spcAft>
              <a:defRPr>
                <a:solidFill>
                  <a:schemeClr val="tx1"/>
                </a:solidFill>
                <a:latin typeface="Symbol" pitchFamily="18" charset="2"/>
              </a:defRPr>
            </a:lvl7pPr>
            <a:lvl8pPr marL="3428497" indent="-228567" defTabSz="952361" eaLnBrk="0" fontAlgn="base" hangingPunct="0">
              <a:spcBef>
                <a:spcPct val="0"/>
              </a:spcBef>
              <a:spcAft>
                <a:spcPct val="0"/>
              </a:spcAft>
              <a:defRPr>
                <a:solidFill>
                  <a:schemeClr val="tx1"/>
                </a:solidFill>
                <a:latin typeface="Symbol" pitchFamily="18" charset="2"/>
              </a:defRPr>
            </a:lvl8pPr>
            <a:lvl9pPr marL="3885630" indent="-228567" defTabSz="952361"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5</a:t>
            </a:fld>
            <a:endParaRPr lang="en-US">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15</a:t>
            </a:fld>
            <a:endParaRPr lang="en-US"/>
          </a:p>
        </p:txBody>
      </p:sp>
    </p:spTree>
    <p:extLst>
      <p:ext uri="{BB962C8B-B14F-4D97-AF65-F5344CB8AC3E}">
        <p14:creationId xmlns:p14="http://schemas.microsoft.com/office/powerpoint/2010/main" val="151242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18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F804F378-EE17-485B-8A3F-D1799B5100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Calibri" panose="020F0502020204030204" pitchFamily="34" charset="0"/>
              </a:defRPr>
            </a:lvl1pPr>
            <a:lvl2pPr marL="769938" indent="-295275" defTabSz="949325">
              <a:spcBef>
                <a:spcPct val="30000"/>
              </a:spcBef>
              <a:defRPr sz="1200">
                <a:solidFill>
                  <a:schemeClr val="tx1"/>
                </a:solidFill>
                <a:latin typeface="Calibri" panose="020F0502020204030204" pitchFamily="34" charset="0"/>
              </a:defRPr>
            </a:lvl2pPr>
            <a:lvl3pPr marL="1184275" indent="-236538" defTabSz="949325">
              <a:spcBef>
                <a:spcPct val="30000"/>
              </a:spcBef>
              <a:defRPr sz="1200">
                <a:solidFill>
                  <a:schemeClr val="tx1"/>
                </a:solidFill>
                <a:latin typeface="Calibri" panose="020F0502020204030204" pitchFamily="34" charset="0"/>
              </a:defRPr>
            </a:lvl3pPr>
            <a:lvl4pPr marL="1658938" indent="-236538" defTabSz="949325">
              <a:spcBef>
                <a:spcPct val="30000"/>
              </a:spcBef>
              <a:defRPr sz="1200">
                <a:solidFill>
                  <a:schemeClr val="tx1"/>
                </a:solidFill>
                <a:latin typeface="Calibri" panose="020F0502020204030204" pitchFamily="34" charset="0"/>
              </a:defRPr>
            </a:lvl4pPr>
            <a:lvl5pPr marL="2133600" indent="-236538" defTabSz="949325">
              <a:spcBef>
                <a:spcPct val="30000"/>
              </a:spcBef>
              <a:defRPr sz="1200">
                <a:solidFill>
                  <a:schemeClr val="tx1"/>
                </a:solidFill>
                <a:latin typeface="Calibri" panose="020F0502020204030204" pitchFamily="34" charset="0"/>
              </a:defRPr>
            </a:lvl5pPr>
            <a:lvl6pPr marL="2590800" indent="-236538" defTabSz="949325"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949325"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949325"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9493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38AA30-E09D-4166-A482-326D1C86FBC1}" type="slidenum">
              <a:rPr lang="en-US" altLang="en-US" sz="1300" smtClean="0">
                <a:cs typeface="Arial" panose="020B0604020202020204" pitchFamily="34" charset="0"/>
              </a:rPr>
              <a:pPr>
                <a:spcBef>
                  <a:spcPct val="0"/>
                </a:spcBef>
              </a:pPr>
              <a:t>19</a:t>
            </a:fld>
            <a:endParaRPr lang="en-US" altLang="en-US" sz="1300">
              <a:cs typeface="Arial" panose="020B0604020202020204" pitchFamily="34" charset="0"/>
            </a:endParaRPr>
          </a:p>
        </p:txBody>
      </p:sp>
      <p:sp>
        <p:nvSpPr>
          <p:cNvPr id="166915" name="Rectangle 2">
            <a:extLst>
              <a:ext uri="{FF2B5EF4-FFF2-40B4-BE49-F238E27FC236}">
                <a16:creationId xmlns:a16="http://schemas.microsoft.com/office/drawing/2014/main" id="{DBEBB659-A9DA-43E0-8303-E3F1BDD02C1D}"/>
              </a:ext>
            </a:extLst>
          </p:cNvPr>
          <p:cNvSpPr>
            <a:spLocks noGrp="1" noRot="1" noChangeAspect="1" noChangeArrowheads="1" noTextEdit="1"/>
          </p:cNvSpPr>
          <p:nvPr>
            <p:ph type="sldImg"/>
          </p:nvPr>
        </p:nvSpPr>
        <p:spPr bwMode="auto">
          <a:xfrm>
            <a:off x="458788" y="720725"/>
            <a:ext cx="6402387"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a:extLst>
              <a:ext uri="{FF2B5EF4-FFF2-40B4-BE49-F238E27FC236}">
                <a16:creationId xmlns:a16="http://schemas.microsoft.com/office/drawing/2014/main" id="{21EFF6FC-2DB6-4CF8-8837-CC7CD81A1582}"/>
              </a:ext>
            </a:extLst>
          </p:cNvPr>
          <p:cNvSpPr>
            <a:spLocks noGrp="1" noChangeArrowheads="1"/>
          </p:cNvSpPr>
          <p:nvPr>
            <p:ph type="body" idx="1"/>
          </p:nvPr>
        </p:nvSpPr>
        <p:spPr bwMode="auto">
          <a:xfrm>
            <a:off x="976313" y="4560888"/>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800" b="1"/>
              <a:t>ITRF</a:t>
            </a:r>
            <a:r>
              <a:rPr lang="en-US" altLang="en-US" sz="800"/>
              <a:t> (International Terrestrial Reference Frame) just has an origin; take NAD83 shaped ellipsoid centered at the ITRF origin to derive ITRF97 ellipsoid heights.</a:t>
            </a:r>
          </a:p>
          <a:p>
            <a:endParaRPr lang="en-US" altLang="en-US" sz="800" b="1"/>
          </a:p>
          <a:p>
            <a:r>
              <a:rPr lang="en-US" altLang="en-US" sz="800" b="1"/>
              <a:t>Ellipsoid heights NAD83 vs. ITRF97</a:t>
            </a:r>
            <a:r>
              <a:rPr lang="en-US" altLang="en-US" sz="800"/>
              <a:t> - Defined origins are best estimate of the center of mass; NAD83 is not geocentric.  Move origin; move ellipsoid surface as illustrated.</a:t>
            </a:r>
          </a:p>
          <a:p>
            <a:endParaRPr lang="en-US" altLang="en-US" sz="800"/>
          </a:p>
          <a:p>
            <a:r>
              <a:rPr lang="en-US" altLang="en-US" sz="800" b="1"/>
              <a:t>Ellipsoid height differences</a:t>
            </a:r>
            <a:r>
              <a:rPr lang="en-US" altLang="en-US" sz="800"/>
              <a:t> reflect the non-geocentricity of NAD83.</a:t>
            </a:r>
          </a:p>
          <a:p>
            <a:endParaRPr lang="en-US" altLang="en-US" sz="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According to Dave Doyle, the USACE still maintains data relative to the 1912 4</a:t>
            </a:r>
            <a:r>
              <a:rPr lang="en-US" baseline="30000"/>
              <a:t>th</a:t>
            </a:r>
            <a:r>
              <a:rPr lang="en-US"/>
              <a:t> General Adjustment!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CC5466B3-D6AD-4AD6-AE84-1FFBC6C05723}" type="slidenum">
              <a:rPr lang="en-US" smtClean="0">
                <a:latin typeface="Times New Roman" pitchFamily="18" charset="0"/>
              </a:rPr>
              <a:pPr/>
              <a:t>21</a:t>
            </a:fld>
            <a:endParaRPr 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22</a:t>
            </a:fld>
            <a:endParaRPr 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361" eaLnBrk="0" hangingPunct="0">
              <a:defRPr>
                <a:solidFill>
                  <a:schemeClr val="tx1"/>
                </a:solidFill>
                <a:latin typeface="Symbol" pitchFamily="18" charset="2"/>
              </a:defRPr>
            </a:lvl1pPr>
            <a:lvl2pPr marL="742842" indent="-285708" defTabSz="952361" eaLnBrk="0" hangingPunct="0">
              <a:defRPr>
                <a:solidFill>
                  <a:schemeClr val="tx1"/>
                </a:solidFill>
                <a:latin typeface="Symbol" pitchFamily="18" charset="2"/>
              </a:defRPr>
            </a:lvl2pPr>
            <a:lvl3pPr marL="1142833" indent="-228567" defTabSz="952361" eaLnBrk="0" hangingPunct="0">
              <a:defRPr>
                <a:solidFill>
                  <a:schemeClr val="tx1"/>
                </a:solidFill>
                <a:latin typeface="Symbol" pitchFamily="18" charset="2"/>
              </a:defRPr>
            </a:lvl3pPr>
            <a:lvl4pPr marL="1599966" indent="-228567" defTabSz="952361" eaLnBrk="0" hangingPunct="0">
              <a:defRPr>
                <a:solidFill>
                  <a:schemeClr val="tx1"/>
                </a:solidFill>
                <a:latin typeface="Symbol" pitchFamily="18" charset="2"/>
              </a:defRPr>
            </a:lvl4pPr>
            <a:lvl5pPr marL="2057099" indent="-228567" defTabSz="952361" eaLnBrk="0" hangingPunct="0">
              <a:defRPr>
                <a:solidFill>
                  <a:schemeClr val="tx1"/>
                </a:solidFill>
                <a:latin typeface="Symbol" pitchFamily="18" charset="2"/>
              </a:defRPr>
            </a:lvl5pPr>
            <a:lvl6pPr marL="2514232" indent="-228567" defTabSz="952361" eaLnBrk="0" fontAlgn="base" hangingPunct="0">
              <a:spcBef>
                <a:spcPct val="0"/>
              </a:spcBef>
              <a:spcAft>
                <a:spcPct val="0"/>
              </a:spcAft>
              <a:defRPr>
                <a:solidFill>
                  <a:schemeClr val="tx1"/>
                </a:solidFill>
                <a:latin typeface="Symbol" pitchFamily="18" charset="2"/>
              </a:defRPr>
            </a:lvl6pPr>
            <a:lvl7pPr marL="2971365" indent="-228567" defTabSz="952361" eaLnBrk="0" fontAlgn="base" hangingPunct="0">
              <a:spcBef>
                <a:spcPct val="0"/>
              </a:spcBef>
              <a:spcAft>
                <a:spcPct val="0"/>
              </a:spcAft>
              <a:defRPr>
                <a:solidFill>
                  <a:schemeClr val="tx1"/>
                </a:solidFill>
                <a:latin typeface="Symbol" pitchFamily="18" charset="2"/>
              </a:defRPr>
            </a:lvl7pPr>
            <a:lvl8pPr marL="3428497" indent="-228567" defTabSz="952361" eaLnBrk="0" fontAlgn="base" hangingPunct="0">
              <a:spcBef>
                <a:spcPct val="0"/>
              </a:spcBef>
              <a:spcAft>
                <a:spcPct val="0"/>
              </a:spcAft>
              <a:defRPr>
                <a:solidFill>
                  <a:schemeClr val="tx1"/>
                </a:solidFill>
                <a:latin typeface="Symbol" pitchFamily="18" charset="2"/>
              </a:defRPr>
            </a:lvl8pPr>
            <a:lvl9pPr marL="3885630" indent="-228567" defTabSz="952361"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23</a:t>
            </a:fld>
            <a:endParaRPr lang="en-US">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It turns out that MSL is a close approximation to another surface, defined by gravity, called the </a:t>
            </a:r>
            <a:r>
              <a:rPr lang="en-US" sz="1100" b="1" dirty="0"/>
              <a:t>geoid</a:t>
            </a:r>
            <a:r>
              <a:rPr lang="en-US" sz="1100" dirty="0"/>
              <a:t>, which is the </a:t>
            </a:r>
            <a:r>
              <a:rPr lang="en-US" sz="1100" i="1" dirty="0"/>
              <a:t>true zero surface for measuring elevations</a:t>
            </a:r>
            <a:r>
              <a:rPr 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dirty="0"/>
          </a:p>
          <a:p>
            <a:r>
              <a:rPr lang="en-US" sz="1100" dirty="0"/>
              <a:t>Definition: NGVD29 – The National Geodetic Vertical Datum of 1929…</a:t>
            </a:r>
          </a:p>
          <a:p>
            <a:r>
              <a:rPr lang="en-US" sz="1100" dirty="0"/>
              <a:t>The </a:t>
            </a:r>
            <a:r>
              <a:rPr lang="en-US" sz="1100" b="1" dirty="0"/>
              <a:t>Sea Level Datum of 1929</a:t>
            </a:r>
            <a:r>
              <a:rPr 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458200" cy="857250"/>
          </a:xfrm>
        </p:spPr>
        <p:txBody>
          <a:bodyPr/>
          <a:lstStyle/>
          <a:p>
            <a:r>
              <a:rPr lang="en-US"/>
              <a:t>Click to edit Master title style</a:t>
            </a:r>
          </a:p>
        </p:txBody>
      </p:sp>
      <p:sp>
        <p:nvSpPr>
          <p:cNvPr id="3" name="Text Placeholder 2"/>
          <p:cNvSpPr>
            <a:spLocks noGrp="1"/>
          </p:cNvSpPr>
          <p:nvPr>
            <p:ph type="body" sz="half" idx="1"/>
          </p:nvPr>
        </p:nvSpPr>
        <p:spPr>
          <a:xfrm>
            <a:off x="1219200" y="1428750"/>
            <a:ext cx="3505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428750"/>
            <a:ext cx="3505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08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76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6/3/2024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ngs.noaa.gov/INFO/facts/vdatum.s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geodesy.noaa.gov/INFO/subscribe.shtml" TargetMode="External"/><Relationship Id="rId7" Type="http://schemas.openxmlformats.org/officeDocument/2006/relationships/hyperlink" Target="http://www.ngs.noaa.gov/INFO/NGSinfo.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ngs.noaa.gov/ADVISORS/AdvisorsIndex.shtml" TargetMode="External"/><Relationship Id="rId5" Type="http://schemas.openxmlformats.org/officeDocument/2006/relationships/hyperlink" Target="https://alpha.ngs.noaa.gov/index.shtml" TargetMode="External"/><Relationship Id="rId4" Type="http://schemas.openxmlformats.org/officeDocument/2006/relationships/hyperlink" Target="https://geodesy.noaa.gov/datums/newdatums/index.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ngs.noaa.gov/web/science_edu/presentations_libra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036219"/>
            <a:ext cx="7772400" cy="1102519"/>
          </a:xfrm>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Vertical Datums</a:t>
            </a:r>
          </a:p>
        </p:txBody>
      </p:sp>
      <p:sp>
        <p:nvSpPr>
          <p:cNvPr id="4" name="TextBox 1">
            <a:extLst>
              <a:ext uri="{FF2B5EF4-FFF2-40B4-BE49-F238E27FC236}">
                <a16:creationId xmlns:a16="http://schemas.microsoft.com/office/drawing/2014/main" id="{E8803B56-074A-484F-8B91-D7377F2CED88}"/>
              </a:ext>
            </a:extLst>
          </p:cNvPr>
          <p:cNvSpPr txBox="1">
            <a:spLocks noChangeArrowheads="1"/>
          </p:cNvSpPr>
          <p:nvPr/>
        </p:nvSpPr>
        <p:spPr bwMode="auto">
          <a:xfrm>
            <a:off x="3119926" y="4015425"/>
            <a:ext cx="290414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1350" b="1" dirty="0">
                <a:latin typeface="Times New Roman" pitchFamily="18" charset="0"/>
              </a:rPr>
              <a:t>Dan Martin</a:t>
            </a:r>
          </a:p>
          <a:p>
            <a:pPr algn="ctr"/>
            <a:r>
              <a:rPr lang="en-GB" sz="1350" b="1" dirty="0">
                <a:latin typeface="Times New Roman" pitchFamily="18" charset="0"/>
              </a:rPr>
              <a:t>Northeast Regional Geodetic Advisor</a:t>
            </a:r>
          </a:p>
          <a:p>
            <a:pPr algn="ctr"/>
            <a:r>
              <a:rPr lang="en-GB" sz="1350" b="1" dirty="0">
                <a:latin typeface="Times New Roman" pitchFamily="18" charset="0"/>
              </a:rPr>
              <a:t>ME, NH, VT, MA, CT, RI, NY, NJ</a:t>
            </a:r>
          </a:p>
          <a:p>
            <a:pPr algn="ctr"/>
            <a:r>
              <a:rPr lang="en-GB" sz="1350" b="1" dirty="0">
                <a:latin typeface="Times New Roman" pitchFamily="18" charset="0"/>
              </a:rPr>
              <a:t>Dan.martin@noaa.gov</a:t>
            </a:r>
          </a:p>
          <a:p>
            <a:pPr algn="ctr"/>
            <a:r>
              <a:rPr lang="en-GB" sz="1350" b="1" dirty="0">
                <a:latin typeface="Times New Roman" pitchFamily="18" charset="0"/>
              </a:rPr>
              <a:t>240-676-4762</a:t>
            </a:r>
          </a:p>
        </p:txBody>
      </p:sp>
      <p:sp>
        <p:nvSpPr>
          <p:cNvPr id="6" name="Content Placeholder 2">
            <a:extLst>
              <a:ext uri="{FF2B5EF4-FFF2-40B4-BE49-F238E27FC236}">
                <a16:creationId xmlns:a16="http://schemas.microsoft.com/office/drawing/2014/main" id="{74D766EB-8876-4348-8556-809BE9783AFD}"/>
              </a:ext>
            </a:extLst>
          </p:cNvPr>
          <p:cNvSpPr txBox="1">
            <a:spLocks/>
          </p:cNvSpPr>
          <p:nvPr/>
        </p:nvSpPr>
        <p:spPr bwMode="auto">
          <a:xfrm>
            <a:off x="3726177" y="3461576"/>
            <a:ext cx="1691639"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1500" dirty="0">
                <a:solidFill>
                  <a:srgbClr val="000000"/>
                </a:solidFill>
                <a:latin typeface="Times New Roman" pitchFamily="18" charset="0"/>
              </a:rPr>
              <a:t>June 03, 2024</a:t>
            </a:r>
          </a:p>
        </p:txBody>
      </p:sp>
      <p:pic>
        <p:nvPicPr>
          <p:cNvPr id="8" name="Picture 2">
            <a:extLst>
              <a:ext uri="{FF2B5EF4-FFF2-40B4-BE49-F238E27FC236}">
                <a16:creationId xmlns:a16="http://schemas.microsoft.com/office/drawing/2014/main" id="{AB0355B9-4A3D-495D-B1EA-9981090D12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7881" y="2267616"/>
            <a:ext cx="1088231" cy="108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1800" y="1649205"/>
            <a:ext cx="4393716" cy="2787264"/>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a:stretch>
            <a:fillRect/>
          </a:stretch>
        </p:blipFill>
        <p:spPr>
          <a:xfrm>
            <a:off x="1440744" y="3148991"/>
            <a:ext cx="1302111" cy="1191338"/>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8AE8ED8-5830-904C-98B7-E46C5847CD3E}"/>
              </a:ext>
            </a:extLst>
          </p:cNvPr>
          <p:cNvSpPr txBox="1"/>
          <p:nvPr/>
        </p:nvSpPr>
        <p:spPr>
          <a:xfrm>
            <a:off x="2273924" y="1373747"/>
            <a:ext cx="40768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North American Datum of 1927 (NAD27)</a:t>
            </a:r>
          </a:p>
        </p:txBody>
      </p:sp>
      <p:sp>
        <p:nvSpPr>
          <p:cNvPr id="16" name="TextBox 15">
            <a:extLst>
              <a:ext uri="{FF2B5EF4-FFF2-40B4-BE49-F238E27FC236}">
                <a16:creationId xmlns:a16="http://schemas.microsoft.com/office/drawing/2014/main" id="{F76C75AC-08F1-EA41-9DFA-B8E816313682}"/>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421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1800" y="1649205"/>
            <a:ext cx="4393716" cy="2787264"/>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a:stretch>
            <a:fillRect/>
          </a:stretch>
        </p:blipFill>
        <p:spPr>
          <a:xfrm>
            <a:off x="1440744" y="3148991"/>
            <a:ext cx="1302111" cy="1191338"/>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0070182-45B8-F54A-88CE-D38D63A370A2}"/>
              </a:ext>
            </a:extLst>
          </p:cNvPr>
          <p:cNvSpPr txBox="1"/>
          <p:nvPr/>
        </p:nvSpPr>
        <p:spPr>
          <a:xfrm>
            <a:off x="2273924" y="1373747"/>
            <a:ext cx="40768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North American Datum of 1927 (NAD27)</a:t>
            </a:r>
          </a:p>
        </p:txBody>
      </p:sp>
      <p:sp>
        <p:nvSpPr>
          <p:cNvPr id="15" name="TextBox 14">
            <a:extLst>
              <a:ext uri="{FF2B5EF4-FFF2-40B4-BE49-F238E27FC236}">
                <a16:creationId xmlns:a16="http://schemas.microsoft.com/office/drawing/2014/main" id="{F71043F5-1143-5E48-9D68-E0ED4EF48F5C}"/>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363674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1800" y="1649205"/>
            <a:ext cx="4393716" cy="2787264"/>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a:stretch>
            <a:fillRect/>
          </a:stretch>
        </p:blipFill>
        <p:spPr>
          <a:xfrm>
            <a:off x="1440744" y="3148991"/>
            <a:ext cx="1302111" cy="1191338"/>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B7E29DA-428F-5248-A361-F64C1AD34574}"/>
              </a:ext>
            </a:extLst>
          </p:cNvPr>
          <p:cNvSpPr txBox="1"/>
          <p:nvPr/>
        </p:nvSpPr>
        <p:spPr>
          <a:xfrm>
            <a:off x="2273924" y="1373747"/>
            <a:ext cx="40768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North American Datum of 1927 (NAD27)</a:t>
            </a:r>
          </a:p>
        </p:txBody>
      </p:sp>
      <p:sp>
        <p:nvSpPr>
          <p:cNvPr id="15" name="TextBox 14">
            <a:extLst>
              <a:ext uri="{FF2B5EF4-FFF2-40B4-BE49-F238E27FC236}">
                <a16:creationId xmlns:a16="http://schemas.microsoft.com/office/drawing/2014/main" id="{D87986D0-F584-554E-90A4-C1B5B3A4F880}"/>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273205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stretch>
            <a:fillRect/>
          </a:stretch>
        </p:blipFill>
        <p:spPr>
          <a:xfrm>
            <a:off x="5045203" y="1306213"/>
            <a:ext cx="2887218" cy="2237594"/>
          </a:xfrm>
          <a:prstGeom prst="rect">
            <a:avLst/>
          </a:prstGeom>
        </p:spPr>
      </p:pic>
      <p:sp>
        <p:nvSpPr>
          <p:cNvPr id="3" name="TextBox 2">
            <a:extLst>
              <a:ext uri="{FF2B5EF4-FFF2-40B4-BE49-F238E27FC236}">
                <a16:creationId xmlns:a16="http://schemas.microsoft.com/office/drawing/2014/main" id="{E6192AE9-87AD-F643-9929-C2264CCFF133}"/>
              </a:ext>
            </a:extLst>
          </p:cNvPr>
          <p:cNvSpPr txBox="1"/>
          <p:nvPr/>
        </p:nvSpPr>
        <p:spPr>
          <a:xfrm>
            <a:off x="1193593" y="1360032"/>
            <a:ext cx="4132017" cy="279307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Drawbacks of using this approach:</a:t>
            </a: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The reference ellipsoid is optimized for the region; it is not suitable for global positioning</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The center of the reference ellipsoid does not coincide with the location of the center of mass of the Earth</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Neighboring countries may use different datums which can cause unnecessary complications when dealing with points of interest in border regions</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This method is static – dynamic process are unaccounted for</a:t>
            </a:r>
          </a:p>
        </p:txBody>
      </p:sp>
      <p:sp>
        <p:nvSpPr>
          <p:cNvPr id="4" name="Rectangle 3">
            <a:extLst>
              <a:ext uri="{FF2B5EF4-FFF2-40B4-BE49-F238E27FC236}">
                <a16:creationId xmlns:a16="http://schemas.microsoft.com/office/drawing/2014/main" id="{6EF19AFF-D825-1945-9142-17390B5511BE}"/>
              </a:ext>
            </a:extLst>
          </p:cNvPr>
          <p:cNvSpPr/>
          <p:nvPr/>
        </p:nvSpPr>
        <p:spPr>
          <a:xfrm>
            <a:off x="5041774" y="3625310"/>
            <a:ext cx="2245995" cy="207749"/>
          </a:xfrm>
          <a:prstGeom prst="rect">
            <a:avLst/>
          </a:prstGeom>
        </p:spPr>
        <p:txBody>
          <a:bodyPr wrap="square">
            <a:spAutoFit/>
          </a:bodyPr>
          <a:lstStyle/>
          <a:p>
            <a:r>
              <a:rPr lang="en-US" sz="750" dirty="0">
                <a:latin typeface="Times New Roman" panose="02020603050405020304" pitchFamily="18" charset="0"/>
                <a:cs typeface="Times New Roman" panose="02020603050405020304" pitchFamily="18" charset="0"/>
              </a:rPr>
              <a:t>https://www.e-education.psu.edu/geog862/node/1797 </a:t>
            </a:r>
          </a:p>
        </p:txBody>
      </p:sp>
      <p:sp>
        <p:nvSpPr>
          <p:cNvPr id="14" name="TextBox 13">
            <a:extLst>
              <a:ext uri="{FF2B5EF4-FFF2-40B4-BE49-F238E27FC236}">
                <a16:creationId xmlns:a16="http://schemas.microsoft.com/office/drawing/2014/main" id="{0942359E-8798-A44E-9380-271C0B8709F5}"/>
              </a:ext>
            </a:extLst>
          </p:cNvPr>
          <p:cNvSpPr txBox="1"/>
          <p:nvPr/>
        </p:nvSpPr>
        <p:spPr>
          <a:xfrm>
            <a:off x="1251958" y="1027499"/>
            <a:ext cx="2766976"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geodetic datums</a:t>
            </a:r>
          </a:p>
        </p:txBody>
      </p:sp>
    </p:spTree>
    <p:extLst>
      <p:ext uri="{BB962C8B-B14F-4D97-AF65-F5344CB8AC3E}">
        <p14:creationId xmlns:p14="http://schemas.microsoft.com/office/powerpoint/2010/main" val="2497836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1412628" y="1652186"/>
            <a:ext cx="6172200" cy="642938"/>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solidFill>
                <a:schemeClr val="accent1">
                  <a:lumMod val="75000"/>
                </a:schemeClr>
              </a:solidFill>
              <a:latin typeface="Times New Roman" charset="0"/>
              <a:cs typeface="Times New Roman" charset="0"/>
            </a:endParaRPr>
          </a:p>
        </p:txBody>
      </p:sp>
      <p:sp>
        <p:nvSpPr>
          <p:cNvPr id="4" name="TextBox 3">
            <a:extLst>
              <a:ext uri="{FF2B5EF4-FFF2-40B4-BE49-F238E27FC236}">
                <a16:creationId xmlns:a16="http://schemas.microsoft.com/office/drawing/2014/main" id="{C75ABC8B-54A1-44E8-A044-019CDC77BA33}"/>
              </a:ext>
            </a:extLst>
          </p:cNvPr>
          <p:cNvSpPr txBox="1"/>
          <p:nvPr/>
        </p:nvSpPr>
        <p:spPr>
          <a:xfrm>
            <a:off x="1476128" y="2571750"/>
            <a:ext cx="6045200" cy="584775"/>
          </a:xfrm>
          <a:prstGeom prst="rect">
            <a:avLst/>
          </a:prstGeom>
          <a:noFill/>
        </p:spPr>
        <p:txBody>
          <a:bodyPr wrap="square">
            <a:spAutoFit/>
          </a:bodyPr>
          <a:lstStyle/>
          <a:p>
            <a:r>
              <a:rPr lang="en-US" sz="3200" dirty="0">
                <a:solidFill>
                  <a:schemeClr val="accent1">
                    <a:lumMod val="75000"/>
                  </a:schemeClr>
                </a:solidFill>
                <a:latin typeface="Times New Roman" charset="0"/>
                <a:cs typeface="Times New Roman" charset="0"/>
              </a:rPr>
              <a:t>Introducing global reference frames</a:t>
            </a:r>
          </a:p>
        </p:txBody>
      </p:sp>
    </p:spTree>
    <p:extLst>
      <p:ext uri="{BB962C8B-B14F-4D97-AF65-F5344CB8AC3E}">
        <p14:creationId xmlns:p14="http://schemas.microsoft.com/office/powerpoint/2010/main" val="61412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1290850" y="1325309"/>
            <a:ext cx="2524847" cy="400808"/>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100" dirty="0">
                <a:latin typeface="Times New Roman" charset="0"/>
                <a:cs typeface="Times New Roman" charset="0"/>
              </a:rPr>
              <a:t>Reference system:</a:t>
            </a:r>
          </a:p>
        </p:txBody>
      </p:sp>
      <p:sp>
        <p:nvSpPr>
          <p:cNvPr id="2" name="TextBox 1">
            <a:extLst>
              <a:ext uri="{FF2B5EF4-FFF2-40B4-BE49-F238E27FC236}">
                <a16:creationId xmlns:a16="http://schemas.microsoft.com/office/drawing/2014/main" id="{54F5483D-9608-D148-A4E9-72CFCB85CF81}"/>
              </a:ext>
            </a:extLst>
          </p:cNvPr>
          <p:cNvSpPr txBox="1"/>
          <p:nvPr/>
        </p:nvSpPr>
        <p:spPr>
          <a:xfrm>
            <a:off x="1851233" y="1726117"/>
            <a:ext cx="3928929" cy="784830"/>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A set of prescriptions and conventions together with the modeling required to define at any time a triad of coordinate axes</a:t>
            </a:r>
            <a:r>
              <a:rPr lang="en-US" sz="1500" baseline="30000" dirty="0">
                <a:latin typeface="Times New Roman" panose="02020603050405020304" pitchFamily="18" charset="0"/>
                <a:cs typeface="Times New Roman" panose="02020603050405020304" pitchFamily="18" charset="0"/>
              </a:rPr>
              <a:t>1</a:t>
            </a:r>
            <a:endParaRPr lang="en-US" sz="15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F1B5919-A217-BF4A-ACC0-A20EDA34E6F3}"/>
              </a:ext>
            </a:extLst>
          </p:cNvPr>
          <p:cNvSpPr txBox="1">
            <a:spLocks/>
          </p:cNvSpPr>
          <p:nvPr/>
        </p:nvSpPr>
        <p:spPr>
          <a:xfrm>
            <a:off x="1290850" y="2487864"/>
            <a:ext cx="2524847" cy="400808"/>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100" dirty="0">
                <a:latin typeface="Times New Roman" charset="0"/>
                <a:cs typeface="Times New Roman" charset="0"/>
              </a:rPr>
              <a:t>Reference frame:</a:t>
            </a:r>
          </a:p>
        </p:txBody>
      </p:sp>
      <p:sp>
        <p:nvSpPr>
          <p:cNvPr id="5" name="TextBox 4">
            <a:extLst>
              <a:ext uri="{FF2B5EF4-FFF2-40B4-BE49-F238E27FC236}">
                <a16:creationId xmlns:a16="http://schemas.microsoft.com/office/drawing/2014/main" id="{992DF09C-AD15-B848-83CF-720764D7F918}"/>
              </a:ext>
            </a:extLst>
          </p:cNvPr>
          <p:cNvSpPr txBox="1"/>
          <p:nvPr/>
        </p:nvSpPr>
        <p:spPr>
          <a:xfrm>
            <a:off x="1851233" y="2888672"/>
            <a:ext cx="3928929" cy="784830"/>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Realizes the system by means of coordinates of definite points that are accessible directly by occupation or observation</a:t>
            </a:r>
            <a:r>
              <a:rPr lang="en-US" sz="1500" baseline="30000" dirty="0">
                <a:latin typeface="Times New Roman" panose="02020603050405020304" pitchFamily="18" charset="0"/>
                <a:cs typeface="Times New Roman" panose="02020603050405020304" pitchFamily="18" charset="0"/>
              </a:rPr>
              <a:t>1</a:t>
            </a:r>
            <a:endParaRPr lang="en-US" sz="15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6FEE429-345B-C143-8CC6-45F7884C12DD}"/>
              </a:ext>
            </a:extLst>
          </p:cNvPr>
          <p:cNvSpPr txBox="1"/>
          <p:nvPr/>
        </p:nvSpPr>
        <p:spPr>
          <a:xfrm>
            <a:off x="1243346" y="4206536"/>
            <a:ext cx="4493538" cy="253916"/>
          </a:xfrm>
          <a:prstGeom prst="rect">
            <a:avLst/>
          </a:prstGeom>
          <a:noFill/>
        </p:spPr>
        <p:txBody>
          <a:bodyPr wrap="none" rtlCol="0">
            <a:spAutoFit/>
          </a:bodyPr>
          <a:lstStyle/>
          <a:p>
            <a:r>
              <a:rPr lang="en-US" sz="1050" baseline="30000" dirty="0">
                <a:latin typeface="Arial" panose="020B0604020202020204" pitchFamily="34" charset="0"/>
                <a:cs typeface="Arial" panose="020B0604020202020204" pitchFamily="34" charset="0"/>
              </a:rPr>
              <a:t>1</a:t>
            </a:r>
            <a:r>
              <a:rPr lang="en-US" sz="1050" dirty="0">
                <a:latin typeface="Arial" panose="020B0604020202020204" pitchFamily="34" charset="0"/>
                <a:cs typeface="Arial" panose="020B0604020202020204" pitchFamily="34" charset="0"/>
              </a:rPr>
              <a:t>Springer Handbook of Global Navigation Satellite Systems, Ch. 2, p. 34</a:t>
            </a:r>
          </a:p>
        </p:txBody>
      </p:sp>
      <p:sp>
        <p:nvSpPr>
          <p:cNvPr id="7" name="TextBox 6">
            <a:extLst>
              <a:ext uri="{FF2B5EF4-FFF2-40B4-BE49-F238E27FC236}">
                <a16:creationId xmlns:a16="http://schemas.microsoft.com/office/drawing/2014/main" id="{B2923429-4F1D-D54F-9A02-954B6699C3CB}"/>
              </a:ext>
            </a:extLst>
          </p:cNvPr>
          <p:cNvSpPr txBox="1"/>
          <p:nvPr/>
        </p:nvSpPr>
        <p:spPr>
          <a:xfrm>
            <a:off x="6034515" y="2769772"/>
            <a:ext cx="1989775" cy="715581"/>
          </a:xfrm>
          <a:prstGeom prst="rect">
            <a:avLst/>
          </a:prstGeom>
          <a:noFill/>
        </p:spPr>
        <p:txBody>
          <a:bodyPr wrap="none" rtlCol="0">
            <a:spAutoFit/>
          </a:bodyPr>
          <a:lstStyle/>
          <a:p>
            <a:pPr algn="ctr"/>
            <a:r>
              <a:rPr lang="en-US" sz="1350" dirty="0">
                <a:solidFill>
                  <a:srgbClr val="FF0000"/>
                </a:solidFill>
              </a:rPr>
              <a:t>ITRF</a:t>
            </a:r>
          </a:p>
          <a:p>
            <a:pPr algn="ctr"/>
            <a:r>
              <a:rPr lang="en-US" sz="1350" dirty="0">
                <a:solidFill>
                  <a:srgbClr val="FF0000"/>
                </a:solidFill>
              </a:rPr>
              <a:t>I</a:t>
            </a:r>
            <a:r>
              <a:rPr lang="en-US" sz="1350" dirty="0"/>
              <a:t>nternational </a:t>
            </a:r>
            <a:r>
              <a:rPr lang="en-US" sz="1350" dirty="0">
                <a:solidFill>
                  <a:srgbClr val="FF0000"/>
                </a:solidFill>
              </a:rPr>
              <a:t>T</a:t>
            </a:r>
            <a:r>
              <a:rPr lang="en-US" sz="1350" dirty="0"/>
              <a:t>errestrial </a:t>
            </a:r>
          </a:p>
          <a:p>
            <a:pPr algn="ctr"/>
            <a:r>
              <a:rPr lang="en-US" sz="1350" dirty="0">
                <a:solidFill>
                  <a:srgbClr val="FF0000"/>
                </a:solidFill>
              </a:rPr>
              <a:t>R</a:t>
            </a:r>
            <a:r>
              <a:rPr lang="en-US" sz="1350" dirty="0"/>
              <a:t>eference </a:t>
            </a:r>
            <a:r>
              <a:rPr lang="en-US" sz="1350" dirty="0">
                <a:solidFill>
                  <a:srgbClr val="FF0000"/>
                </a:solidFill>
              </a:rPr>
              <a:t>F</a:t>
            </a:r>
            <a:r>
              <a:rPr lang="en-US" sz="1350" dirty="0"/>
              <a:t>rame</a:t>
            </a:r>
          </a:p>
        </p:txBody>
      </p:sp>
      <p:sp>
        <p:nvSpPr>
          <p:cNvPr id="8" name="TextBox 7">
            <a:extLst>
              <a:ext uri="{FF2B5EF4-FFF2-40B4-BE49-F238E27FC236}">
                <a16:creationId xmlns:a16="http://schemas.microsoft.com/office/drawing/2014/main" id="{3FD0BA35-CF06-DC40-A34D-8C166B583D87}"/>
              </a:ext>
            </a:extLst>
          </p:cNvPr>
          <p:cNvSpPr txBox="1"/>
          <p:nvPr/>
        </p:nvSpPr>
        <p:spPr>
          <a:xfrm>
            <a:off x="6034515" y="1649205"/>
            <a:ext cx="1989775" cy="715581"/>
          </a:xfrm>
          <a:prstGeom prst="rect">
            <a:avLst/>
          </a:prstGeom>
          <a:noFill/>
        </p:spPr>
        <p:txBody>
          <a:bodyPr wrap="none" rtlCol="0">
            <a:spAutoFit/>
          </a:bodyPr>
          <a:lstStyle/>
          <a:p>
            <a:pPr algn="ctr"/>
            <a:r>
              <a:rPr lang="en-US" sz="1350" dirty="0">
                <a:solidFill>
                  <a:srgbClr val="FF0000"/>
                </a:solidFill>
              </a:rPr>
              <a:t>ITRS</a:t>
            </a:r>
          </a:p>
          <a:p>
            <a:pPr algn="ctr"/>
            <a:r>
              <a:rPr lang="en-US" sz="1350" dirty="0">
                <a:solidFill>
                  <a:srgbClr val="FF0000"/>
                </a:solidFill>
              </a:rPr>
              <a:t>I</a:t>
            </a:r>
            <a:r>
              <a:rPr lang="en-US" sz="1350" dirty="0"/>
              <a:t>nternational </a:t>
            </a:r>
            <a:r>
              <a:rPr lang="en-US" sz="1350" dirty="0">
                <a:solidFill>
                  <a:srgbClr val="FF0000"/>
                </a:solidFill>
              </a:rPr>
              <a:t>T</a:t>
            </a:r>
            <a:r>
              <a:rPr lang="en-US" sz="1350" dirty="0"/>
              <a:t>errestrial </a:t>
            </a:r>
          </a:p>
          <a:p>
            <a:pPr algn="ctr"/>
            <a:r>
              <a:rPr lang="en-US" sz="1350" dirty="0">
                <a:solidFill>
                  <a:srgbClr val="FF0000"/>
                </a:solidFill>
              </a:rPr>
              <a:t>R</a:t>
            </a:r>
            <a:r>
              <a:rPr lang="en-US" sz="1350" dirty="0"/>
              <a:t>eference </a:t>
            </a:r>
            <a:r>
              <a:rPr lang="en-US" sz="1350" dirty="0">
                <a:solidFill>
                  <a:srgbClr val="FF0000"/>
                </a:solidFill>
              </a:rPr>
              <a:t>S</a:t>
            </a:r>
            <a:r>
              <a:rPr lang="en-US" sz="1350" dirty="0"/>
              <a:t>ystem</a:t>
            </a:r>
          </a:p>
        </p:txBody>
      </p:sp>
    </p:spTree>
    <p:extLst>
      <p:ext uri="{BB962C8B-B14F-4D97-AF65-F5344CB8AC3E}">
        <p14:creationId xmlns:p14="http://schemas.microsoft.com/office/powerpoint/2010/main" val="1790325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251958" y="1027499"/>
            <a:ext cx="3361818" cy="830997"/>
          </a:xfrm>
          <a:prstGeom prst="rect">
            <a:avLst/>
          </a:prstGeom>
          <a:noFill/>
        </p:spPr>
        <p:txBody>
          <a:bodyPr wrap="non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International Terrestrial</a:t>
            </a:r>
          </a:p>
          <a:p>
            <a:r>
              <a:rPr lang="en-US" sz="2400" dirty="0">
                <a:solidFill>
                  <a:schemeClr val="accent1">
                    <a:lumMod val="75000"/>
                  </a:schemeClr>
                </a:solidFill>
                <a:latin typeface="Times New Roman" panose="02020603050405020304" pitchFamily="18" charset="0"/>
                <a:cs typeface="Times New Roman" panose="02020603050405020304" pitchFamily="18" charset="0"/>
              </a:rPr>
              <a:t>Reference System (ITRS)</a:t>
            </a:r>
          </a:p>
        </p:txBody>
      </p:sp>
      <p:pic>
        <p:nvPicPr>
          <p:cNvPr id="4" name="Graphic 3">
            <a:extLst>
              <a:ext uri="{FF2B5EF4-FFF2-40B4-BE49-F238E27FC236}">
                <a16:creationId xmlns:a16="http://schemas.microsoft.com/office/drawing/2014/main" id="{75732EA7-347B-E94F-8380-ADF1D59B29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6740" y="2010099"/>
            <a:ext cx="2422514" cy="2415240"/>
          </a:xfrm>
          <a:prstGeom prst="rect">
            <a:avLst/>
          </a:prstGeom>
        </p:spPr>
      </p:pic>
      <p:sp>
        <p:nvSpPr>
          <p:cNvPr id="5" name="TextBox 4">
            <a:extLst>
              <a:ext uri="{FF2B5EF4-FFF2-40B4-BE49-F238E27FC236}">
                <a16:creationId xmlns:a16="http://schemas.microsoft.com/office/drawing/2014/main" id="{A63B4676-199D-8844-B6AA-FC0712194E2B}"/>
              </a:ext>
            </a:extLst>
          </p:cNvPr>
          <p:cNvSpPr txBox="1"/>
          <p:nvPr/>
        </p:nvSpPr>
        <p:spPr>
          <a:xfrm>
            <a:off x="4829578" y="4749672"/>
            <a:ext cx="3845177" cy="276999"/>
          </a:xfrm>
          <a:prstGeom prst="rect">
            <a:avLst/>
          </a:prstGeom>
          <a:noFill/>
          <a:ln>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www.iers.org</a:t>
            </a:r>
            <a:r>
              <a:rPr lang="en-US" sz="1200" dirty="0">
                <a:latin typeface="Arial" panose="020B0604020202020204" pitchFamily="34" charset="0"/>
                <a:cs typeface="Arial" panose="020B0604020202020204" pitchFamily="34" charset="0"/>
              </a:rPr>
              <a:t>/IERS/EN/Home/</a:t>
            </a:r>
            <a:r>
              <a:rPr lang="en-US" sz="1200" dirty="0" err="1">
                <a:latin typeface="Arial" panose="020B0604020202020204" pitchFamily="34" charset="0"/>
                <a:cs typeface="Arial" panose="020B0604020202020204" pitchFamily="34" charset="0"/>
              </a:rPr>
              <a:t>home_node.html</a:t>
            </a:r>
            <a:endParaRPr lang="en-US" sz="1200" dirty="0">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C54AA3F7-79DC-472C-83EA-75965CA54AAE}"/>
              </a:ext>
            </a:extLst>
          </p:cNvPr>
          <p:cNvSpPr>
            <a:spLocks noGrp="1"/>
          </p:cNvSpPr>
          <p:nvPr/>
        </p:nvSpPr>
        <p:spPr>
          <a:xfrm>
            <a:off x="4829578" y="1749028"/>
            <a:ext cx="4038600" cy="339447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200" dirty="0">
                <a:latin typeface="+mj-lt"/>
                <a:cs typeface="Times New Roman" panose="02020603050405020304" pitchFamily="18" charset="0"/>
              </a:rPr>
              <a:t>Defined and maintained by the International Earth Rotation and Reference System Service (IERS)</a:t>
            </a:r>
          </a:p>
          <a:p>
            <a:r>
              <a:rPr lang="en-US" sz="2200" dirty="0">
                <a:latin typeface="+mj-lt"/>
                <a:cs typeface="Times New Roman" panose="02020603050405020304" pitchFamily="18" charset="0"/>
              </a:rPr>
              <a:t>Defines conventions for:</a:t>
            </a:r>
          </a:p>
          <a:p>
            <a:pPr lvl="1"/>
            <a:r>
              <a:rPr lang="en-US" sz="1900" dirty="0">
                <a:latin typeface="+mj-lt"/>
                <a:cs typeface="Times New Roman" panose="02020603050405020304" pitchFamily="18" charset="0"/>
              </a:rPr>
              <a:t>Origin (Where is the zero point?)</a:t>
            </a:r>
          </a:p>
          <a:p>
            <a:pPr lvl="1"/>
            <a:r>
              <a:rPr lang="en-US" sz="1900" dirty="0">
                <a:latin typeface="+mj-lt"/>
                <a:cs typeface="Times New Roman" panose="02020603050405020304" pitchFamily="18" charset="0"/>
              </a:rPr>
              <a:t>Scale (What is the measure of length?)</a:t>
            </a:r>
          </a:p>
          <a:p>
            <a:pPr lvl="1"/>
            <a:r>
              <a:rPr lang="en-US" sz="1900" dirty="0">
                <a:latin typeface="+mj-lt"/>
                <a:cs typeface="Times New Roman" panose="02020603050405020304" pitchFamily="18" charset="0"/>
              </a:rPr>
              <a:t>Orientation (How are the axes oriented in space?)</a:t>
            </a:r>
          </a:p>
          <a:p>
            <a:endParaRPr lang="en-US" dirty="0"/>
          </a:p>
        </p:txBody>
      </p:sp>
    </p:spTree>
    <p:extLst>
      <p:ext uri="{BB962C8B-B14F-4D97-AF65-F5344CB8AC3E}">
        <p14:creationId xmlns:p14="http://schemas.microsoft.com/office/powerpoint/2010/main" val="235962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7284" y="1412889"/>
            <a:ext cx="3230856" cy="3000594"/>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251958" y="1027499"/>
            <a:ext cx="4716932"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International Terrestrial Reference Frame (ITRF)</a:t>
            </a:r>
          </a:p>
        </p:txBody>
      </p:sp>
      <p:sp>
        <p:nvSpPr>
          <p:cNvPr id="3" name="TextBox 2">
            <a:extLst>
              <a:ext uri="{FF2B5EF4-FFF2-40B4-BE49-F238E27FC236}">
                <a16:creationId xmlns:a16="http://schemas.microsoft.com/office/drawing/2014/main" id="{0B461D35-24BA-CE44-8A7D-DE5FF9438D66}"/>
              </a:ext>
            </a:extLst>
          </p:cNvPr>
          <p:cNvSpPr txBox="1"/>
          <p:nvPr/>
        </p:nvSpPr>
        <p:spPr>
          <a:xfrm>
            <a:off x="5266520" y="1735827"/>
            <a:ext cx="3972305"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“Realization” of the idealized reference system occurs when coordinates are assigned to physical points in a self-consistent manner that honors the rules of the reference system.</a:t>
            </a:r>
          </a:p>
        </p:txBody>
      </p:sp>
    </p:spTree>
    <p:extLst>
      <p:ext uri="{BB962C8B-B14F-4D97-AF65-F5344CB8AC3E}">
        <p14:creationId xmlns:p14="http://schemas.microsoft.com/office/powerpoint/2010/main" val="256326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257300" y="612372"/>
            <a:ext cx="6400800" cy="857250"/>
          </a:xfrm>
        </p:spPr>
        <p:txBody>
          <a:bodyPr>
            <a:noAutofit/>
          </a:bodyPr>
          <a:lstStyle/>
          <a:p>
            <a:r>
              <a:rPr lang="en-US" sz="2800" dirty="0">
                <a:solidFill>
                  <a:schemeClr val="accent1">
                    <a:lumMod val="75000"/>
                  </a:schemeClr>
                </a:solidFill>
              </a:rPr>
              <a:t>Horizontal Datums/Coordinates…What do we (you) use in your work?</a:t>
            </a:r>
          </a:p>
        </p:txBody>
      </p:sp>
      <p:sp>
        <p:nvSpPr>
          <p:cNvPr id="11272" name="Rectangle 8"/>
          <p:cNvSpPr>
            <a:spLocks noGrp="1" noChangeArrowheads="1"/>
          </p:cNvSpPr>
          <p:nvPr>
            <p:ph type="body" sz="half" idx="1"/>
          </p:nvPr>
        </p:nvSpPr>
        <p:spPr>
          <a:xfrm>
            <a:off x="1184556" y="1534232"/>
            <a:ext cx="3938173" cy="3714750"/>
          </a:xfrm>
        </p:spPr>
        <p:txBody>
          <a:bodyPr/>
          <a:lstStyle/>
          <a:p>
            <a:r>
              <a:rPr lang="en-US" sz="2400" dirty="0"/>
              <a:t>NAD 27</a:t>
            </a:r>
          </a:p>
          <a:p>
            <a:r>
              <a:rPr lang="en-US" sz="2400" dirty="0"/>
              <a:t>NAD 83 (Lat-Lon) SPC</a:t>
            </a:r>
          </a:p>
          <a:p>
            <a:pPr lvl="1"/>
            <a:r>
              <a:rPr lang="en-US" sz="2000" dirty="0"/>
              <a:t>Which one???</a:t>
            </a:r>
          </a:p>
          <a:p>
            <a:pPr lvl="2"/>
            <a:r>
              <a:rPr lang="en-US" sz="1800" dirty="0"/>
              <a:t>NAD 83 (1986)</a:t>
            </a:r>
          </a:p>
          <a:p>
            <a:pPr lvl="2"/>
            <a:r>
              <a:rPr lang="en-US" sz="1800" dirty="0"/>
              <a:t>NAD 83 (19xx) - HARN</a:t>
            </a:r>
          </a:p>
          <a:p>
            <a:pPr lvl="2"/>
            <a:r>
              <a:rPr lang="en-US" sz="1800" dirty="0"/>
              <a:t>NAD 83 (1996) - FBN</a:t>
            </a:r>
          </a:p>
          <a:p>
            <a:pPr lvl="2"/>
            <a:r>
              <a:rPr lang="en-US" sz="1800" dirty="0"/>
              <a:t>NAD 83 CORS96(2002)</a:t>
            </a:r>
          </a:p>
          <a:p>
            <a:pPr lvl="2"/>
            <a:r>
              <a:rPr lang="en-US" sz="1800" dirty="0"/>
              <a:t>NAD 83 (NSRS2007)</a:t>
            </a:r>
          </a:p>
          <a:p>
            <a:pPr lvl="2"/>
            <a:r>
              <a:rPr lang="en-US" sz="1800" dirty="0"/>
              <a:t>NAD 83 (2011) epoch 2010.00</a:t>
            </a:r>
          </a:p>
        </p:txBody>
      </p:sp>
      <p:sp>
        <p:nvSpPr>
          <p:cNvPr id="11273" name="Rectangle 9"/>
          <p:cNvSpPr>
            <a:spLocks noGrp="1" noChangeArrowheads="1"/>
          </p:cNvSpPr>
          <p:nvPr>
            <p:ph type="body" sz="half" idx="2"/>
          </p:nvPr>
        </p:nvSpPr>
        <p:spPr>
          <a:xfrm>
            <a:off x="5122728" y="1534232"/>
            <a:ext cx="3675831" cy="3609268"/>
          </a:xfrm>
        </p:spPr>
        <p:txBody>
          <a:bodyPr>
            <a:normAutofit/>
          </a:bodyPr>
          <a:lstStyle/>
          <a:p>
            <a:r>
              <a:rPr lang="en-US" sz="2400" dirty="0"/>
              <a:t>WGS 84</a:t>
            </a:r>
          </a:p>
          <a:p>
            <a:pPr lvl="1"/>
            <a:r>
              <a:rPr lang="en-US" sz="2000" dirty="0"/>
              <a:t>Which one???</a:t>
            </a:r>
          </a:p>
          <a:p>
            <a:pPr lvl="2"/>
            <a:r>
              <a:rPr lang="en-US" sz="1800" dirty="0"/>
              <a:t>WGS 84 (1987),  (G730), (G873), (G1150), (G1674), (G1762), (G2139), (G2238), (G2296)</a:t>
            </a:r>
          </a:p>
          <a:p>
            <a:r>
              <a:rPr lang="en-US" sz="2400" dirty="0" err="1"/>
              <a:t>ITRFxx</a:t>
            </a:r>
            <a:r>
              <a:rPr lang="en-US" sz="2400" dirty="0"/>
              <a:t> (epoch </a:t>
            </a:r>
            <a:r>
              <a:rPr lang="en-US" sz="2400" dirty="0" err="1"/>
              <a:t>xxxx</a:t>
            </a:r>
            <a:r>
              <a:rPr lang="en-US" sz="2400" dirty="0"/>
              <a:t>)</a:t>
            </a:r>
          </a:p>
          <a:p>
            <a:r>
              <a:rPr lang="en-US" sz="2400" dirty="0" err="1"/>
              <a:t>IGSxx</a:t>
            </a:r>
            <a:r>
              <a:rPr lang="en-US" sz="2400" dirty="0"/>
              <a:t> (epoch </a:t>
            </a:r>
            <a:r>
              <a:rPr lang="en-US" sz="2400" dirty="0" err="1"/>
              <a:t>xxxx</a:t>
            </a:r>
            <a:r>
              <a:rPr lang="en-US" sz="2400" dirty="0"/>
              <a:t>)</a:t>
            </a:r>
          </a:p>
          <a:p>
            <a:endParaRPr lang="en-US" sz="1800" dirty="0"/>
          </a:p>
          <a:p>
            <a:endParaRPr lang="en-US" sz="1350" dirty="0"/>
          </a:p>
          <a:p>
            <a:endParaRPr lang="en-US" sz="1350" dirty="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1273">
                                            <p:txEl>
                                              <p:pRg st="3" end="3"/>
                                            </p:txEl>
                                          </p:spTgt>
                                        </p:tgtEl>
                                        <p:attrNameLst>
                                          <p:attrName>style.visibility</p:attrName>
                                        </p:attrNameLst>
                                      </p:cBhvr>
                                      <p:to>
                                        <p:strVal val="visible"/>
                                      </p:to>
                                    </p:set>
                                    <p:anim calcmode="lin" valueType="num">
                                      <p:cBhvr additive="base">
                                        <p:cTn id="65"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12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1273">
                                            <p:txEl>
                                              <p:pRg st="4" end="4"/>
                                            </p:txEl>
                                          </p:spTgt>
                                        </p:tgtEl>
                                        <p:attrNameLst>
                                          <p:attrName>style.visibility</p:attrName>
                                        </p:attrNameLst>
                                      </p:cBhvr>
                                      <p:to>
                                        <p:strVal val="visible"/>
                                      </p:to>
                                    </p:set>
                                    <p:anim calcmode="lin" valueType="num">
                                      <p:cBhvr additive="base">
                                        <p:cTn id="71"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a:extLst>
              <a:ext uri="{FF2B5EF4-FFF2-40B4-BE49-F238E27FC236}">
                <a16:creationId xmlns:a16="http://schemas.microsoft.com/office/drawing/2014/main" id="{8E1741DA-8D42-4434-BCED-E9630300412B}"/>
              </a:ext>
            </a:extLst>
          </p:cNvPr>
          <p:cNvSpPr txBox="1">
            <a:spLocks noChangeArrowheads="1"/>
          </p:cNvSpPr>
          <p:nvPr/>
        </p:nvSpPr>
        <p:spPr bwMode="auto">
          <a:xfrm>
            <a:off x="931549" y="476190"/>
            <a:ext cx="70904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800" b="1" dirty="0">
                <a:solidFill>
                  <a:schemeClr val="accent1">
                    <a:lumMod val="75000"/>
                  </a:schemeClr>
                </a:solidFill>
              </a:rPr>
              <a:t>Simplified Concept of  NAD 83 vs. ITRF2020</a:t>
            </a:r>
            <a:endParaRPr lang="en-US" altLang="en-US" sz="2800" dirty="0">
              <a:solidFill>
                <a:schemeClr val="accent1">
                  <a:lumMod val="75000"/>
                </a:schemeClr>
              </a:solidFill>
            </a:endParaRPr>
          </a:p>
        </p:txBody>
      </p:sp>
      <p:sp>
        <p:nvSpPr>
          <p:cNvPr id="165891" name="Line 3">
            <a:extLst>
              <a:ext uri="{FF2B5EF4-FFF2-40B4-BE49-F238E27FC236}">
                <a16:creationId xmlns:a16="http://schemas.microsoft.com/office/drawing/2014/main" id="{60A719D8-2ADD-41E4-AD89-5717D877AE73}"/>
              </a:ext>
            </a:extLst>
          </p:cNvPr>
          <p:cNvSpPr>
            <a:spLocks noChangeShapeType="1"/>
          </p:cNvSpPr>
          <p:nvPr/>
        </p:nvSpPr>
        <p:spPr bwMode="auto">
          <a:xfrm flipV="1">
            <a:off x="1333500" y="1274176"/>
            <a:ext cx="0" cy="3319463"/>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892" name="Line 4">
            <a:extLst>
              <a:ext uri="{FF2B5EF4-FFF2-40B4-BE49-F238E27FC236}">
                <a16:creationId xmlns:a16="http://schemas.microsoft.com/office/drawing/2014/main" id="{2174026F-DAAE-403A-96EA-6756E41EAD50}"/>
              </a:ext>
            </a:extLst>
          </p:cNvPr>
          <p:cNvSpPr>
            <a:spLocks noChangeShapeType="1"/>
          </p:cNvSpPr>
          <p:nvPr/>
        </p:nvSpPr>
        <p:spPr bwMode="auto">
          <a:xfrm>
            <a:off x="1143001" y="4376945"/>
            <a:ext cx="4431506"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893" name="Arc 5">
            <a:extLst>
              <a:ext uri="{FF2B5EF4-FFF2-40B4-BE49-F238E27FC236}">
                <a16:creationId xmlns:a16="http://schemas.microsoft.com/office/drawing/2014/main" id="{C1BFD55E-B728-4D70-BC0C-69D71F6FFCAE}"/>
              </a:ext>
            </a:extLst>
          </p:cNvPr>
          <p:cNvSpPr>
            <a:spLocks/>
          </p:cNvSpPr>
          <p:nvPr/>
        </p:nvSpPr>
        <p:spPr bwMode="auto">
          <a:xfrm>
            <a:off x="1333501" y="1490870"/>
            <a:ext cx="4051697" cy="28860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65894" name="Line 6">
            <a:extLst>
              <a:ext uri="{FF2B5EF4-FFF2-40B4-BE49-F238E27FC236}">
                <a16:creationId xmlns:a16="http://schemas.microsoft.com/office/drawing/2014/main" id="{57E856D1-35B9-406B-AD58-942C8F8C7D9F}"/>
              </a:ext>
            </a:extLst>
          </p:cNvPr>
          <p:cNvSpPr>
            <a:spLocks noChangeShapeType="1"/>
          </p:cNvSpPr>
          <p:nvPr/>
        </p:nvSpPr>
        <p:spPr bwMode="auto">
          <a:xfrm flipV="1">
            <a:off x="2093119" y="1057482"/>
            <a:ext cx="0" cy="3319463"/>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895" name="Line 7">
            <a:extLst>
              <a:ext uri="{FF2B5EF4-FFF2-40B4-BE49-F238E27FC236}">
                <a16:creationId xmlns:a16="http://schemas.microsoft.com/office/drawing/2014/main" id="{7F9B300D-7D9D-4FEC-AA8E-1C9F410265C7}"/>
              </a:ext>
            </a:extLst>
          </p:cNvPr>
          <p:cNvSpPr>
            <a:spLocks noChangeShapeType="1"/>
          </p:cNvSpPr>
          <p:nvPr/>
        </p:nvSpPr>
        <p:spPr bwMode="auto">
          <a:xfrm>
            <a:off x="1902619" y="4161442"/>
            <a:ext cx="4432697"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896" name="Arc 8">
            <a:extLst>
              <a:ext uri="{FF2B5EF4-FFF2-40B4-BE49-F238E27FC236}">
                <a16:creationId xmlns:a16="http://schemas.microsoft.com/office/drawing/2014/main" id="{C3561651-A545-43EE-B35D-BF522EF60940}"/>
              </a:ext>
            </a:extLst>
          </p:cNvPr>
          <p:cNvSpPr>
            <a:spLocks/>
          </p:cNvSpPr>
          <p:nvPr/>
        </p:nvSpPr>
        <p:spPr bwMode="auto">
          <a:xfrm>
            <a:off x="2093119" y="1274176"/>
            <a:ext cx="4051697" cy="2887266"/>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cxnSp>
        <p:nvCxnSpPr>
          <p:cNvPr id="165897" name="AutoShape 9">
            <a:extLst>
              <a:ext uri="{FF2B5EF4-FFF2-40B4-BE49-F238E27FC236}">
                <a16:creationId xmlns:a16="http://schemas.microsoft.com/office/drawing/2014/main" id="{036A1E5E-AA5B-439D-A9CF-51E895F3BC6C}"/>
              </a:ext>
            </a:extLst>
          </p:cNvPr>
          <p:cNvCxnSpPr>
            <a:cxnSpLocks noChangeShapeType="1"/>
            <a:stCxn id="165893" idx="2"/>
            <a:endCxn id="165896" idx="2"/>
          </p:cNvCxnSpPr>
          <p:nvPr/>
        </p:nvCxnSpPr>
        <p:spPr bwMode="auto">
          <a:xfrm flipV="1">
            <a:off x="1333500" y="4172157"/>
            <a:ext cx="759619" cy="215504"/>
          </a:xfrm>
          <a:prstGeom prst="straightConnector1">
            <a:avLst/>
          </a:prstGeom>
          <a:noFill/>
          <a:ln w="38100">
            <a:solidFill>
              <a:srgbClr val="CC000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165898" name="Line 10">
            <a:extLst>
              <a:ext uri="{FF2B5EF4-FFF2-40B4-BE49-F238E27FC236}">
                <a16:creationId xmlns:a16="http://schemas.microsoft.com/office/drawing/2014/main" id="{329B3DB1-76C7-485A-B411-B3C84A48EBC2}"/>
              </a:ext>
            </a:extLst>
          </p:cNvPr>
          <p:cNvSpPr>
            <a:spLocks noChangeShapeType="1"/>
          </p:cNvSpPr>
          <p:nvPr/>
        </p:nvSpPr>
        <p:spPr bwMode="auto">
          <a:xfrm flipV="1">
            <a:off x="4435079" y="1358711"/>
            <a:ext cx="950119" cy="1141809"/>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899" name="Line 11">
            <a:extLst>
              <a:ext uri="{FF2B5EF4-FFF2-40B4-BE49-F238E27FC236}">
                <a16:creationId xmlns:a16="http://schemas.microsoft.com/office/drawing/2014/main" id="{4066C78B-4BC1-4D61-83E7-E180419FFBCC}"/>
              </a:ext>
            </a:extLst>
          </p:cNvPr>
          <p:cNvSpPr>
            <a:spLocks noChangeShapeType="1"/>
          </p:cNvSpPr>
          <p:nvPr/>
        </p:nvSpPr>
        <p:spPr bwMode="auto">
          <a:xfrm flipV="1">
            <a:off x="4942285" y="1358710"/>
            <a:ext cx="442913" cy="7096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65900" name="Freeform 12">
            <a:extLst>
              <a:ext uri="{FF2B5EF4-FFF2-40B4-BE49-F238E27FC236}">
                <a16:creationId xmlns:a16="http://schemas.microsoft.com/office/drawing/2014/main" id="{B520D969-EA12-4FAC-91EA-2B535F523475}"/>
              </a:ext>
            </a:extLst>
          </p:cNvPr>
          <p:cNvSpPr>
            <a:spLocks/>
          </p:cNvSpPr>
          <p:nvPr/>
        </p:nvSpPr>
        <p:spPr bwMode="auto">
          <a:xfrm>
            <a:off x="4518423" y="2401698"/>
            <a:ext cx="91678" cy="194072"/>
          </a:xfrm>
          <a:custGeom>
            <a:avLst/>
            <a:gdLst>
              <a:gd name="T0" fmla="*/ 0 w 69"/>
              <a:gd name="T1" fmla="*/ 0 h 129"/>
              <a:gd name="T2" fmla="*/ 2147483646 w 69"/>
              <a:gd name="T3" fmla="*/ 2147483646 h 129"/>
              <a:gd name="T4" fmla="*/ 2147483646 w 69"/>
              <a:gd name="T5" fmla="*/ 2147483646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65901" name="Freeform 13">
            <a:extLst>
              <a:ext uri="{FF2B5EF4-FFF2-40B4-BE49-F238E27FC236}">
                <a16:creationId xmlns:a16="http://schemas.microsoft.com/office/drawing/2014/main" id="{A256749E-57F4-4FCE-AEDE-78315D4E1E3E}"/>
              </a:ext>
            </a:extLst>
          </p:cNvPr>
          <p:cNvSpPr>
            <a:spLocks/>
          </p:cNvSpPr>
          <p:nvPr/>
        </p:nvSpPr>
        <p:spPr bwMode="auto">
          <a:xfrm>
            <a:off x="4993481" y="1986170"/>
            <a:ext cx="90488" cy="171450"/>
          </a:xfrm>
          <a:custGeom>
            <a:avLst/>
            <a:gdLst>
              <a:gd name="T0" fmla="*/ 0 w 69"/>
              <a:gd name="T1" fmla="*/ 0 h 114"/>
              <a:gd name="T2" fmla="*/ 2147483646 w 69"/>
              <a:gd name="T3" fmla="*/ 2147483646 h 114"/>
              <a:gd name="T4" fmla="*/ 2147483646 w 69"/>
              <a:gd name="T5" fmla="*/ 2147483646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65902" name="Freeform 14">
            <a:extLst>
              <a:ext uri="{FF2B5EF4-FFF2-40B4-BE49-F238E27FC236}">
                <a16:creationId xmlns:a16="http://schemas.microsoft.com/office/drawing/2014/main" id="{3A9C6A73-4E1E-4070-91BF-033355126EC2}"/>
              </a:ext>
            </a:extLst>
          </p:cNvPr>
          <p:cNvSpPr>
            <a:spLocks/>
          </p:cNvSpPr>
          <p:nvPr/>
        </p:nvSpPr>
        <p:spPr bwMode="auto">
          <a:xfrm>
            <a:off x="4439841" y="1171782"/>
            <a:ext cx="1483519" cy="871538"/>
          </a:xfrm>
          <a:custGeom>
            <a:avLst/>
            <a:gdLst>
              <a:gd name="T0" fmla="*/ 2147483646 w 1125"/>
              <a:gd name="T1" fmla="*/ 2147483646 h 580"/>
              <a:gd name="T2" fmla="*/ 2147483646 w 1125"/>
              <a:gd name="T3" fmla="*/ 2147483646 h 580"/>
              <a:gd name="T4" fmla="*/ 2147483646 w 1125"/>
              <a:gd name="T5" fmla="*/ 2147483646 h 580"/>
              <a:gd name="T6" fmla="*/ 2147483646 w 1125"/>
              <a:gd name="T7" fmla="*/ 2147483646 h 580"/>
              <a:gd name="T8" fmla="*/ 2147483646 w 1125"/>
              <a:gd name="T9" fmla="*/ 2147483646 h 580"/>
              <a:gd name="T10" fmla="*/ 2147483646 w 1125"/>
              <a:gd name="T11" fmla="*/ 2147483646 h 580"/>
              <a:gd name="T12" fmla="*/ 2147483646 w 1125"/>
              <a:gd name="T13" fmla="*/ 2147483646 h 580"/>
              <a:gd name="T14" fmla="*/ 2147483646 w 1125"/>
              <a:gd name="T15" fmla="*/ 2147483646 h 580"/>
              <a:gd name="T16" fmla="*/ 2147483646 w 1125"/>
              <a:gd name="T17" fmla="*/ 2147483646 h 580"/>
              <a:gd name="T18" fmla="*/ 2147483646 w 1125"/>
              <a:gd name="T19" fmla="*/ 2147483646 h 580"/>
              <a:gd name="T20" fmla="*/ 2147483646 w 1125"/>
              <a:gd name="T21" fmla="*/ 2147483646 h 580"/>
              <a:gd name="T22" fmla="*/ 2147483646 w 1125"/>
              <a:gd name="T23" fmla="*/ 2147483646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65903" name="Oval 15">
            <a:extLst>
              <a:ext uri="{FF2B5EF4-FFF2-40B4-BE49-F238E27FC236}">
                <a16:creationId xmlns:a16="http://schemas.microsoft.com/office/drawing/2014/main" id="{B5140503-9D35-4FCD-82A2-025999D6BBE0}"/>
              </a:ext>
            </a:extLst>
          </p:cNvPr>
          <p:cNvSpPr>
            <a:spLocks noChangeArrowheads="1"/>
          </p:cNvSpPr>
          <p:nvPr/>
        </p:nvSpPr>
        <p:spPr bwMode="auto">
          <a:xfrm>
            <a:off x="5363766" y="1297989"/>
            <a:ext cx="63103" cy="84535"/>
          </a:xfrm>
          <a:prstGeom prst="ellipse">
            <a:avLst/>
          </a:prstGeom>
          <a:solidFill>
            <a:schemeClr val="tx1"/>
          </a:solidFill>
          <a:ln w="19050">
            <a:solidFill>
              <a:srgbClr val="CC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endParaRPr lang="en-US" altLang="en-US" sz="1350">
              <a:latin typeface="Calibri" panose="020F0502020204030204" pitchFamily="34" charset="0"/>
              <a:cs typeface="Arial" panose="020B0604020202020204" pitchFamily="34" charset="0"/>
            </a:endParaRPr>
          </a:p>
        </p:txBody>
      </p:sp>
      <p:sp>
        <p:nvSpPr>
          <p:cNvPr id="165904" name="Text Box 16">
            <a:extLst>
              <a:ext uri="{FF2B5EF4-FFF2-40B4-BE49-F238E27FC236}">
                <a16:creationId xmlns:a16="http://schemas.microsoft.com/office/drawing/2014/main" id="{D1D322EF-6E0E-476D-AB89-BBEB6F16ED5B}"/>
              </a:ext>
            </a:extLst>
          </p:cNvPr>
          <p:cNvSpPr txBox="1">
            <a:spLocks noChangeArrowheads="1"/>
          </p:cNvSpPr>
          <p:nvPr/>
        </p:nvSpPr>
        <p:spPr bwMode="auto">
          <a:xfrm rot="-762773">
            <a:off x="1285543" y="3988050"/>
            <a:ext cx="774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050" b="1"/>
              <a:t>2.2 meters</a:t>
            </a:r>
          </a:p>
        </p:txBody>
      </p:sp>
      <p:sp>
        <p:nvSpPr>
          <p:cNvPr id="165905" name="Text Box 17">
            <a:extLst>
              <a:ext uri="{FF2B5EF4-FFF2-40B4-BE49-F238E27FC236}">
                <a16:creationId xmlns:a16="http://schemas.microsoft.com/office/drawing/2014/main" id="{FFD7E1E2-C381-4554-BF60-DEC609DD3D6A}"/>
              </a:ext>
            </a:extLst>
          </p:cNvPr>
          <p:cNvSpPr txBox="1">
            <a:spLocks noChangeArrowheads="1"/>
          </p:cNvSpPr>
          <p:nvPr/>
        </p:nvSpPr>
        <p:spPr bwMode="auto">
          <a:xfrm>
            <a:off x="1663686" y="4467045"/>
            <a:ext cx="7088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a:t>NAD 83</a:t>
            </a:r>
          </a:p>
        </p:txBody>
      </p:sp>
      <p:sp>
        <p:nvSpPr>
          <p:cNvPr id="165906" name="Text Box 18">
            <a:extLst>
              <a:ext uri="{FF2B5EF4-FFF2-40B4-BE49-F238E27FC236}">
                <a16:creationId xmlns:a16="http://schemas.microsoft.com/office/drawing/2014/main" id="{4D75C933-E502-4843-AC6B-022543A9BCF0}"/>
              </a:ext>
            </a:extLst>
          </p:cNvPr>
          <p:cNvSpPr txBox="1">
            <a:spLocks noChangeArrowheads="1"/>
          </p:cNvSpPr>
          <p:nvPr/>
        </p:nvSpPr>
        <p:spPr bwMode="auto">
          <a:xfrm>
            <a:off x="1623623" y="464802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a:t>Origin</a:t>
            </a:r>
          </a:p>
        </p:txBody>
      </p:sp>
      <p:sp>
        <p:nvSpPr>
          <p:cNvPr id="165907" name="Text Box 19">
            <a:extLst>
              <a:ext uri="{FF2B5EF4-FFF2-40B4-BE49-F238E27FC236}">
                <a16:creationId xmlns:a16="http://schemas.microsoft.com/office/drawing/2014/main" id="{B51C185B-3F41-43CB-BC5F-AF33D5E29C5A}"/>
              </a:ext>
            </a:extLst>
          </p:cNvPr>
          <p:cNvSpPr txBox="1">
            <a:spLocks noChangeArrowheads="1"/>
          </p:cNvSpPr>
          <p:nvPr/>
        </p:nvSpPr>
        <p:spPr bwMode="auto">
          <a:xfrm>
            <a:off x="2255689" y="3637179"/>
            <a:ext cx="8595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dirty="0"/>
              <a:t>ITRF2020</a:t>
            </a:r>
          </a:p>
        </p:txBody>
      </p:sp>
      <p:sp>
        <p:nvSpPr>
          <p:cNvPr id="165908" name="Text Box 20">
            <a:extLst>
              <a:ext uri="{FF2B5EF4-FFF2-40B4-BE49-F238E27FC236}">
                <a16:creationId xmlns:a16="http://schemas.microsoft.com/office/drawing/2014/main" id="{4D20EBAF-A8D6-422A-8DB0-87736057C265}"/>
              </a:ext>
            </a:extLst>
          </p:cNvPr>
          <p:cNvSpPr txBox="1">
            <a:spLocks noChangeArrowheads="1"/>
          </p:cNvSpPr>
          <p:nvPr/>
        </p:nvSpPr>
        <p:spPr bwMode="auto">
          <a:xfrm>
            <a:off x="2309423" y="3841967"/>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a:t>Origin</a:t>
            </a:r>
          </a:p>
        </p:txBody>
      </p:sp>
      <p:sp>
        <p:nvSpPr>
          <p:cNvPr id="165909" name="Line 21">
            <a:extLst>
              <a:ext uri="{FF2B5EF4-FFF2-40B4-BE49-F238E27FC236}">
                <a16:creationId xmlns:a16="http://schemas.microsoft.com/office/drawing/2014/main" id="{8E03A060-C4DF-41BB-97E1-F7DD6F49F11A}"/>
              </a:ext>
            </a:extLst>
          </p:cNvPr>
          <p:cNvSpPr>
            <a:spLocks noChangeShapeType="1"/>
          </p:cNvSpPr>
          <p:nvPr/>
        </p:nvSpPr>
        <p:spPr bwMode="auto">
          <a:xfrm flipH="1" flipV="1">
            <a:off x="1375172" y="4449574"/>
            <a:ext cx="284559" cy="240506"/>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910" name="Line 22">
            <a:extLst>
              <a:ext uri="{FF2B5EF4-FFF2-40B4-BE49-F238E27FC236}">
                <a16:creationId xmlns:a16="http://schemas.microsoft.com/office/drawing/2014/main" id="{5EC93C8C-5E98-456B-BA3D-90C1181589F5}"/>
              </a:ext>
            </a:extLst>
          </p:cNvPr>
          <p:cNvSpPr>
            <a:spLocks noChangeShapeType="1"/>
          </p:cNvSpPr>
          <p:nvPr/>
        </p:nvSpPr>
        <p:spPr bwMode="auto">
          <a:xfrm flipH="1">
            <a:off x="2124075" y="3860214"/>
            <a:ext cx="264319" cy="264319"/>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165911" name="Text Box 23">
            <a:extLst>
              <a:ext uri="{FF2B5EF4-FFF2-40B4-BE49-F238E27FC236}">
                <a16:creationId xmlns:a16="http://schemas.microsoft.com/office/drawing/2014/main" id="{AD9EE298-AEDA-4115-A23B-8D8F9012E419}"/>
              </a:ext>
            </a:extLst>
          </p:cNvPr>
          <p:cNvSpPr txBox="1">
            <a:spLocks noChangeArrowheads="1"/>
          </p:cNvSpPr>
          <p:nvPr/>
        </p:nvSpPr>
        <p:spPr bwMode="auto">
          <a:xfrm>
            <a:off x="5969002" y="1689317"/>
            <a:ext cx="674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a:t>Earth’s</a:t>
            </a:r>
          </a:p>
        </p:txBody>
      </p:sp>
      <p:sp>
        <p:nvSpPr>
          <p:cNvPr id="165912" name="Text Box 24">
            <a:extLst>
              <a:ext uri="{FF2B5EF4-FFF2-40B4-BE49-F238E27FC236}">
                <a16:creationId xmlns:a16="http://schemas.microsoft.com/office/drawing/2014/main" id="{119044F8-AFFF-46F3-A9BB-5D05647B5FD9}"/>
              </a:ext>
            </a:extLst>
          </p:cNvPr>
          <p:cNvSpPr txBox="1">
            <a:spLocks noChangeArrowheads="1"/>
          </p:cNvSpPr>
          <p:nvPr/>
        </p:nvSpPr>
        <p:spPr bwMode="auto">
          <a:xfrm>
            <a:off x="5929788" y="1904820"/>
            <a:ext cx="68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200" b="1"/>
              <a:t>Surface</a:t>
            </a:r>
          </a:p>
        </p:txBody>
      </p:sp>
      <p:sp>
        <p:nvSpPr>
          <p:cNvPr id="165913" name="Text Box 25">
            <a:extLst>
              <a:ext uri="{FF2B5EF4-FFF2-40B4-BE49-F238E27FC236}">
                <a16:creationId xmlns:a16="http://schemas.microsoft.com/office/drawing/2014/main" id="{C8CFADFC-F68A-44FE-90E7-771CF480678F}"/>
              </a:ext>
            </a:extLst>
          </p:cNvPr>
          <p:cNvSpPr txBox="1">
            <a:spLocks noChangeArrowheads="1"/>
          </p:cNvSpPr>
          <p:nvPr/>
        </p:nvSpPr>
        <p:spPr bwMode="auto">
          <a:xfrm>
            <a:off x="4688673" y="1449541"/>
            <a:ext cx="42030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500" b="1" dirty="0"/>
              <a:t>h</a:t>
            </a:r>
            <a:r>
              <a:rPr lang="en-US" altLang="en-US" sz="1500" b="1" baseline="-25000" dirty="0"/>
              <a:t>83</a:t>
            </a:r>
            <a:endParaRPr lang="en-US" altLang="en-US" sz="1500" b="1" dirty="0"/>
          </a:p>
        </p:txBody>
      </p:sp>
      <p:sp>
        <p:nvSpPr>
          <p:cNvPr id="165914" name="Text Box 26">
            <a:extLst>
              <a:ext uri="{FF2B5EF4-FFF2-40B4-BE49-F238E27FC236}">
                <a16:creationId xmlns:a16="http://schemas.microsoft.com/office/drawing/2014/main" id="{9D656322-D7B1-465F-8D68-AABDDA2EE815}"/>
              </a:ext>
            </a:extLst>
          </p:cNvPr>
          <p:cNvSpPr txBox="1">
            <a:spLocks noChangeArrowheads="1"/>
          </p:cNvSpPr>
          <p:nvPr/>
        </p:nvSpPr>
        <p:spPr bwMode="auto">
          <a:xfrm>
            <a:off x="5088897" y="1666235"/>
            <a:ext cx="5485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500" b="1" dirty="0"/>
              <a:t>h</a:t>
            </a:r>
            <a:r>
              <a:rPr lang="en-US" altLang="en-US" sz="1500" b="1" baseline="-25000" dirty="0"/>
              <a:t>2020</a:t>
            </a:r>
            <a:endParaRPr lang="en-US" altLang="en-US" sz="1500" b="1" dirty="0"/>
          </a:p>
        </p:txBody>
      </p:sp>
      <p:sp>
        <p:nvSpPr>
          <p:cNvPr id="165915" name="Text Box 27">
            <a:extLst>
              <a:ext uri="{FF2B5EF4-FFF2-40B4-BE49-F238E27FC236}">
                <a16:creationId xmlns:a16="http://schemas.microsoft.com/office/drawing/2014/main" id="{4A80A156-DDBB-48DB-95A9-6A8BDDCC277A}"/>
              </a:ext>
            </a:extLst>
          </p:cNvPr>
          <p:cNvSpPr txBox="1">
            <a:spLocks noChangeArrowheads="1"/>
          </p:cNvSpPr>
          <p:nvPr/>
        </p:nvSpPr>
        <p:spPr bwMode="auto">
          <a:xfrm>
            <a:off x="5314950" y="4414635"/>
            <a:ext cx="26308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b="1" dirty="0"/>
              <a:t>Identically shaped ellipsoids (GRS-80)</a:t>
            </a:r>
          </a:p>
          <a:p>
            <a:pPr>
              <a:spcBef>
                <a:spcPct val="0"/>
              </a:spcBef>
              <a:buFontTx/>
              <a:buNone/>
            </a:pPr>
            <a:r>
              <a:rPr lang="en-US" altLang="en-US" sz="1050" b="1" dirty="0"/>
              <a:t>a = 6,378,137.000 meters (semi-major axis)</a:t>
            </a:r>
          </a:p>
          <a:p>
            <a:pPr>
              <a:spcBef>
                <a:spcPct val="0"/>
              </a:spcBef>
              <a:buFontTx/>
              <a:buNone/>
            </a:pPr>
            <a:r>
              <a:rPr lang="en-US" altLang="en-US" sz="1050" b="1" dirty="0"/>
              <a:t>1/f = 298.25722210088 (flattening)</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Outline – Asked to discuss…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200150"/>
            <a:ext cx="8229600" cy="3943349"/>
          </a:xfrm>
        </p:spPr>
        <p:txBody>
          <a:bodyPr>
            <a:normAutofit fontScale="55000" lnSpcReduction="20000"/>
          </a:bodyPr>
          <a:lstStyle/>
          <a:p>
            <a:pPr marL="0" indent="0" algn="l">
              <a:buNone/>
            </a:pPr>
            <a:endParaRPr lang="en-US" dirty="0">
              <a:solidFill>
                <a:srgbClr val="222222"/>
              </a:solidFill>
              <a:latin typeface="Arial" panose="020B0604020202020204" pitchFamily="34" charset="0"/>
            </a:endParaRPr>
          </a:p>
          <a:p>
            <a:pPr algn="l"/>
            <a:r>
              <a:rPr lang="en-US" sz="3600" b="0" i="0" dirty="0">
                <a:solidFill>
                  <a:srgbClr val="222222"/>
                </a:solidFill>
                <a:effectLst/>
              </a:rPr>
              <a:t>Datums (basic understanding)</a:t>
            </a:r>
          </a:p>
          <a:p>
            <a:pPr algn="l"/>
            <a:r>
              <a:rPr lang="en-US" sz="3600" dirty="0">
                <a:solidFill>
                  <a:srgbClr val="222222"/>
                </a:solidFill>
              </a:rPr>
              <a:t>W</a:t>
            </a:r>
            <a:r>
              <a:rPr lang="en-US" sz="3600" b="0" i="0" dirty="0">
                <a:solidFill>
                  <a:srgbClr val="222222"/>
                </a:solidFill>
                <a:effectLst/>
              </a:rPr>
              <a:t>here do old datums come from (e.g. NAD 83)? (basic understanding)</a:t>
            </a:r>
          </a:p>
          <a:p>
            <a:pPr algn="l"/>
            <a:r>
              <a:rPr lang="en-US" sz="3600" b="0" i="0" dirty="0">
                <a:solidFill>
                  <a:srgbClr val="222222"/>
                </a:solidFill>
                <a:effectLst/>
              </a:rPr>
              <a:t>Geoid (basic understanding)</a:t>
            </a:r>
          </a:p>
          <a:p>
            <a:pPr algn="l"/>
            <a:r>
              <a:rPr lang="en-US" sz="3600" dirty="0">
                <a:solidFill>
                  <a:srgbClr val="222222"/>
                </a:solidFill>
              </a:rPr>
              <a:t>W</a:t>
            </a:r>
            <a:r>
              <a:rPr lang="en-US" sz="3600" b="0" i="0" dirty="0">
                <a:solidFill>
                  <a:srgbClr val="222222"/>
                </a:solidFill>
                <a:effectLst/>
              </a:rPr>
              <a:t>here do MSL, MLLW, </a:t>
            </a:r>
            <a:r>
              <a:rPr lang="en-US" sz="3600" b="0" i="0" dirty="0" err="1">
                <a:solidFill>
                  <a:srgbClr val="222222"/>
                </a:solidFill>
                <a:effectLst/>
              </a:rPr>
              <a:t>etc</a:t>
            </a:r>
            <a:r>
              <a:rPr lang="en-US" sz="3600" b="0" i="0" dirty="0">
                <a:solidFill>
                  <a:srgbClr val="222222"/>
                </a:solidFill>
                <a:effectLst/>
              </a:rPr>
              <a:t> come from for a given tide gauge? (basic understanding)</a:t>
            </a:r>
          </a:p>
          <a:p>
            <a:pPr algn="l"/>
            <a:r>
              <a:rPr lang="en-US" sz="3600" dirty="0">
                <a:solidFill>
                  <a:srgbClr val="222222"/>
                </a:solidFill>
              </a:rPr>
              <a:t>W</a:t>
            </a:r>
            <a:r>
              <a:rPr lang="en-US" sz="3600" b="0" i="0" dirty="0">
                <a:solidFill>
                  <a:srgbClr val="222222"/>
                </a:solidFill>
                <a:effectLst/>
              </a:rPr>
              <a:t>hat will the post 2025 system be, compared to what we do now (basic understanding)</a:t>
            </a:r>
          </a:p>
          <a:p>
            <a:pPr algn="l"/>
            <a:r>
              <a:rPr lang="en-US" sz="3600" dirty="0">
                <a:solidFill>
                  <a:srgbClr val="222222"/>
                </a:solidFill>
              </a:rPr>
              <a:t>Will anything change post 2025</a:t>
            </a:r>
            <a:endParaRPr lang="en-US" sz="3600" b="0" i="0" dirty="0">
              <a:solidFill>
                <a:srgbClr val="222222"/>
              </a:solidFill>
              <a:effectLst/>
            </a:endParaRPr>
          </a:p>
          <a:p>
            <a:pPr algn="l"/>
            <a:r>
              <a:rPr lang="en-US" sz="3600" b="0" i="0" dirty="0">
                <a:solidFill>
                  <a:srgbClr val="222222"/>
                </a:solidFill>
                <a:effectLst/>
              </a:rPr>
              <a:t>How do we convert from existing tide gauges to elevations in DEMs (more detail)</a:t>
            </a:r>
          </a:p>
          <a:p>
            <a:pPr algn="l"/>
            <a:r>
              <a:rPr lang="en-US" sz="3600" b="0" i="0" dirty="0">
                <a:solidFill>
                  <a:srgbClr val="222222"/>
                </a:solidFill>
                <a:effectLst/>
              </a:rPr>
              <a:t>How can we start using the post 2025 system?</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756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1485900" y="348854"/>
            <a:ext cx="6172200" cy="857250"/>
          </a:xfrm>
        </p:spPr>
        <p:txBody>
          <a:bodyPr vert="horz" lIns="66590" tIns="38057" rIns="66590" bIns="38057" rtlCol="0" anchor="ctr">
            <a:normAutofit/>
          </a:bodyPr>
          <a:lstStyle/>
          <a:p>
            <a:pPr defTabSz="683419"/>
            <a:r>
              <a:rPr lang="en-US" altLang="en-US" sz="3150" dirty="0">
                <a:solidFill>
                  <a:schemeClr val="accent1">
                    <a:lumMod val="75000"/>
                  </a:schemeClr>
                </a:solidFill>
                <a:latin typeface="Times New Roman" pitchFamily="18" charset="0"/>
                <a:cs typeface="Times New Roman" pitchFamily="18" charset="0"/>
                <a:sym typeface="Times New Roman" pitchFamily="18" charset="0"/>
              </a:rPr>
              <a:t>What is a Vertical Datum?</a:t>
            </a:r>
            <a:endParaRPr lang="en-US" altLang="en-US" sz="3150" dirty="0">
              <a:solidFill>
                <a:schemeClr val="accent1">
                  <a:lumMod val="75000"/>
                </a:schemeClr>
              </a:solidFill>
              <a:latin typeface="Times New Roman" pitchFamily="18" charset="0"/>
              <a:cs typeface="Times New Roman" pitchFamily="18" charset="0"/>
            </a:endParaRPr>
          </a:p>
        </p:txBody>
      </p:sp>
      <p:sp>
        <p:nvSpPr>
          <p:cNvPr id="5122" name="Rectangle 2"/>
          <p:cNvSpPr>
            <a:spLocks noGrp="1" noChangeArrowheads="1"/>
          </p:cNvSpPr>
          <p:nvPr>
            <p:ph idx="1"/>
          </p:nvPr>
        </p:nvSpPr>
        <p:spPr>
          <a:xfrm>
            <a:off x="1599010" y="1285875"/>
            <a:ext cx="2972990" cy="3457575"/>
          </a:xfrm>
        </p:spPr>
        <p:txBody>
          <a:bodyPr vert="horz" lIns="66590" tIns="38057" rIns="66590" bIns="38057" rtlCol="0">
            <a:normAutofit/>
          </a:bodyPr>
          <a:lstStyle/>
          <a:p>
            <a:pPr marL="159544" indent="-159544" defTabSz="684610">
              <a:spcBef>
                <a:spcPts val="366"/>
              </a:spcBef>
              <a:buClr>
                <a:srgbClr val="000000"/>
              </a:buClr>
              <a:buFont typeface="ArialMT"/>
              <a:buChar char="•"/>
            </a:pPr>
            <a:r>
              <a:rPr lang="en-US" altLang="en-US" sz="1725">
                <a:latin typeface="Times New Roman" pitchFamily="18" charset="0"/>
                <a:cs typeface="Times New Roman" pitchFamily="18" charset="0"/>
                <a:sym typeface="Times New Roman" pitchFamily="18" charset="0"/>
              </a:rPr>
              <a:t>Strictly speaking, a vertical datum is a </a:t>
            </a:r>
            <a:r>
              <a:rPr lang="en-US" altLang="en-US" sz="1725" b="1" i="1">
                <a:latin typeface="Times New Roman" pitchFamily="18" charset="0"/>
                <a:cs typeface="Times New Roman" pitchFamily="18" charset="0"/>
                <a:sym typeface="Times New Roman" pitchFamily="18" charset="0"/>
              </a:rPr>
              <a:t>surface</a:t>
            </a:r>
            <a:r>
              <a:rPr lang="en-US" altLang="en-US" sz="1725">
                <a:latin typeface="Times New Roman" pitchFamily="18" charset="0"/>
                <a:cs typeface="Times New Roman" pitchFamily="18" charset="0"/>
                <a:sym typeface="Times New Roman" pitchFamily="18" charset="0"/>
              </a:rPr>
              <a:t> representing zero elevation</a:t>
            </a:r>
          </a:p>
          <a:p>
            <a:pPr marL="159544" indent="-159544" defTabSz="684610">
              <a:spcBef>
                <a:spcPts val="366"/>
              </a:spcBef>
              <a:buClr>
                <a:srgbClr val="000000"/>
              </a:buClr>
              <a:buFont typeface="ArialMT"/>
              <a:buChar char="•"/>
            </a:pPr>
            <a:r>
              <a:rPr lang="en-US" altLang="en-US" sz="1725">
                <a:latin typeface="Times New Roman" pitchFamily="18" charset="0"/>
                <a:cs typeface="Times New Roman" pitchFamily="18" charset="0"/>
                <a:sym typeface="Times New Roman" pitchFamily="18" charset="0"/>
              </a:rPr>
              <a:t>Traditionally, a vertical datum is a </a:t>
            </a:r>
            <a:r>
              <a:rPr lang="en-US" altLang="en-US" sz="1725" b="1" i="1">
                <a:latin typeface="Times New Roman" pitchFamily="18" charset="0"/>
                <a:cs typeface="Times New Roman" pitchFamily="18" charset="0"/>
                <a:sym typeface="Times New Roman" pitchFamily="18" charset="0"/>
              </a:rPr>
              <a:t>system</a:t>
            </a:r>
            <a:r>
              <a:rPr lang="en-US" altLang="en-US" sz="1725">
                <a:latin typeface="Times New Roman" pitchFamily="18" charset="0"/>
                <a:cs typeface="Times New Roman" pitchFamily="18" charset="0"/>
                <a:sym typeface="Times New Roman" pitchFamily="18" charset="0"/>
              </a:rPr>
              <a:t> for the determination of heights above a zero elevation surface</a:t>
            </a:r>
          </a:p>
          <a:p>
            <a:pPr marL="159544" indent="-159544" defTabSz="684610">
              <a:spcBef>
                <a:spcPts val="366"/>
              </a:spcBef>
              <a:buClr>
                <a:srgbClr val="000000"/>
              </a:buClr>
              <a:buFont typeface="ArialMT"/>
              <a:buChar char="•"/>
            </a:pPr>
            <a:r>
              <a:rPr lang="en-US" altLang="en-US" sz="1725">
                <a:latin typeface="Times New Roman" pitchFamily="18" charset="0"/>
                <a:cs typeface="Times New Roman" pitchFamily="18" charset="0"/>
                <a:sym typeface="Times New Roman" pitchFamily="18" charset="0"/>
              </a:rPr>
              <a:t>Vertical datum comprised of:</a:t>
            </a:r>
          </a:p>
          <a:p>
            <a:pPr marL="454819" lvl="1" indent="-213122" defTabSz="684610">
              <a:spcBef>
                <a:spcPts val="319"/>
              </a:spcBef>
              <a:buClr>
                <a:srgbClr val="000000"/>
              </a:buClr>
              <a:buFont typeface="ArialMT"/>
              <a:buChar char="–"/>
            </a:pPr>
            <a:r>
              <a:rPr lang="en-US" altLang="en-US" sz="1725">
                <a:latin typeface="Times New Roman" pitchFamily="18" charset="0"/>
                <a:cs typeface="Times New Roman" pitchFamily="18" charset="0"/>
                <a:sym typeface="Times New Roman" pitchFamily="18" charset="0"/>
              </a:rPr>
              <a:t>Its </a:t>
            </a:r>
            <a:r>
              <a:rPr lang="en-US" altLang="en-US" sz="1725" b="1" i="1">
                <a:latin typeface="Times New Roman" pitchFamily="18" charset="0"/>
                <a:cs typeface="Times New Roman" pitchFamily="18" charset="0"/>
                <a:sym typeface="Times New Roman" pitchFamily="18" charset="0"/>
              </a:rPr>
              <a:t>definition: </a:t>
            </a:r>
            <a:r>
              <a:rPr lang="en-US" altLang="en-US" sz="1725">
                <a:latin typeface="Times New Roman" pitchFamily="18" charset="0"/>
                <a:cs typeface="Times New Roman" pitchFamily="18" charset="0"/>
                <a:sym typeface="Times New Roman" pitchFamily="18" charset="0"/>
              </a:rPr>
              <a:t>Parameters and other descriptors </a:t>
            </a:r>
          </a:p>
          <a:p>
            <a:pPr marL="454819" lvl="1" indent="-213122" defTabSz="684610">
              <a:spcBef>
                <a:spcPts val="319"/>
              </a:spcBef>
              <a:buClr>
                <a:srgbClr val="000000"/>
              </a:buClr>
              <a:buFont typeface="ArialMT"/>
              <a:buChar char="–"/>
            </a:pPr>
            <a:r>
              <a:rPr lang="en-US" altLang="en-US" sz="1725">
                <a:latin typeface="Times New Roman" pitchFamily="18" charset="0"/>
                <a:cs typeface="Times New Roman" pitchFamily="18" charset="0"/>
                <a:sym typeface="Times New Roman" pitchFamily="18" charset="0"/>
              </a:rPr>
              <a:t>Its </a:t>
            </a:r>
            <a:r>
              <a:rPr lang="en-US" altLang="en-US" sz="1725" b="1" i="1">
                <a:latin typeface="Times New Roman" pitchFamily="18" charset="0"/>
                <a:cs typeface="Times New Roman" pitchFamily="18" charset="0"/>
                <a:sym typeface="Times New Roman" pitchFamily="18" charset="0"/>
              </a:rPr>
              <a:t>realization: </a:t>
            </a:r>
            <a:r>
              <a:rPr lang="en-US" altLang="en-US" sz="1725">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762500" y="1314450"/>
            <a:ext cx="2396729" cy="3294460"/>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94826" tIns="54186" rIns="94826" bIns="54186"/>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900">
                  <a:latin typeface="Helvetica" pitchFamily="34" charset="0"/>
                  <a:cs typeface="Helvetica" pitchFamily="34" charset="0"/>
                  <a:sym typeface="Helvetica" pitchFamily="34" charset="0"/>
                </a:rPr>
                <a:t>"</a:t>
              </a:r>
              <a:r>
                <a:rPr lang="en-US" altLang="en-US" sz="900" i="1">
                  <a:latin typeface="Helvetica" pitchFamily="34" charset="0"/>
                  <a:cs typeface="Helvetica" pitchFamily="34" charset="0"/>
                  <a:sym typeface="Helvetica" pitchFamily="34" charset="0"/>
                </a:rPr>
                <a:t>topographic map</a:t>
              </a:r>
              <a:r>
                <a:rPr lang="en-US" altLang="en-US" sz="900">
                  <a:latin typeface="Helvetica" pitchFamily="34" charset="0"/>
                  <a:cs typeface="Helvetica" pitchFamily="34" charset="0"/>
                  <a:sym typeface="Helvetica" pitchFamily="34" charset="0"/>
                </a:rPr>
                <a:t>." Online Art. </a:t>
              </a:r>
            </a:p>
            <a:p>
              <a:pPr eaLnBrk="1" hangingPunct="1">
                <a:spcBef>
                  <a:spcPct val="0"/>
                </a:spcBef>
                <a:buFontTx/>
                <a:buNone/>
              </a:pPr>
              <a:r>
                <a:rPr lang="en-US" altLang="en-US" sz="900">
                  <a:latin typeface="Helvetica" pitchFamily="34" charset="0"/>
                  <a:cs typeface="Helvetica" pitchFamily="34" charset="0"/>
                  <a:sym typeface="Helvetica" pitchFamily="34" charset="0"/>
                </a:rPr>
                <a:t>Britannica Student Encyclopædia. </a:t>
              </a:r>
            </a:p>
            <a:p>
              <a:pPr eaLnBrk="1" hangingPunct="1">
                <a:spcBef>
                  <a:spcPct val="0"/>
                </a:spcBef>
                <a:buFontTx/>
                <a:buNone/>
              </a:pPr>
              <a:r>
                <a:rPr lang="en-US" altLang="en-US" sz="900">
                  <a:latin typeface="Helvetica" pitchFamily="34" charset="0"/>
                  <a:cs typeface="Helvetica" pitchFamily="34" charset="0"/>
                  <a:sym typeface="Helvetica" pitchFamily="34" charset="0"/>
                </a:rPr>
                <a:t>17 Dec. 2008  </a:t>
              </a:r>
            </a:p>
            <a:p>
              <a:pPr eaLnBrk="1" hangingPunct="1">
                <a:spcBef>
                  <a:spcPct val="0"/>
                </a:spcBef>
                <a:buFontTx/>
                <a:buNone/>
              </a:pPr>
              <a:r>
                <a:rPr lang="en-US" altLang="en-US" sz="750">
                  <a:latin typeface="Helvetica" pitchFamily="34" charset="0"/>
                  <a:cs typeface="Helvetica" pitchFamily="34" charset="0"/>
                  <a:sym typeface="Helvetica" pitchFamily="34" charset="0"/>
                </a:rPr>
                <a:t>&lt;</a:t>
              </a:r>
              <a:r>
                <a:rPr lang="en-US" altLang="en-US" sz="750" u="sng">
                  <a:latin typeface="Helvetica" pitchFamily="34" charset="0"/>
                  <a:cs typeface="Helvetica" pitchFamily="34" charset="0"/>
                  <a:sym typeface="Helvetica" pitchFamily="34" charset="0"/>
                  <a:hlinkClick r:id="rId4" action="ppaction://hlinkfile"/>
                </a:rPr>
                <a:t>http://student.britannica.com/ebi/art-53199</a:t>
              </a:r>
              <a:r>
                <a:rPr lang="en-US" altLang="en-US" sz="750">
                  <a:latin typeface="Helvetica" pitchFamily="34" charset="0"/>
                  <a:cs typeface="Helvetica" pitchFamily="34" charset="0"/>
                  <a:sym typeface="Helvetica" pitchFamily="34" charset="0"/>
                </a:rPr>
                <a:t>&gt;</a:t>
              </a:r>
              <a:endParaRPr lang="en-US" altLang="en-US" sz="900">
                <a:latin typeface="Helvetica" pitchFamily="34" charset="0"/>
                <a:cs typeface="Helvetica" pitchFamily="34" charset="0"/>
                <a:sym typeface="Helvetica" pitchFamily="34" charset="0"/>
              </a:endParaRPr>
            </a:p>
          </p:txBody>
        </p:sp>
      </p:grpSp>
    </p:spTree>
    <p:extLst>
      <p:ext uri="{BB962C8B-B14F-4D97-AF65-F5344CB8AC3E}">
        <p14:creationId xmlns:p14="http://schemas.microsoft.com/office/powerpoint/2010/main" val="13957573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363141"/>
            <a:ext cx="6858000" cy="857250"/>
          </a:xfrm>
        </p:spPr>
        <p:txBody>
          <a:bodyPr/>
          <a:lstStyle/>
          <a:p>
            <a:r>
              <a:rPr lang="en-US" sz="2400" dirty="0">
                <a:solidFill>
                  <a:schemeClr val="accent1">
                    <a:lumMod val="75000"/>
                  </a:schemeClr>
                </a:solidFill>
              </a:rPr>
              <a:t>History of vertical datums in the USA</a:t>
            </a:r>
          </a:p>
        </p:txBody>
      </p:sp>
      <p:sp>
        <p:nvSpPr>
          <p:cNvPr id="20483" name="Content Placeholder 2"/>
          <p:cNvSpPr>
            <a:spLocks noGrp="1"/>
          </p:cNvSpPr>
          <p:nvPr>
            <p:ph idx="1"/>
          </p:nvPr>
        </p:nvSpPr>
        <p:spPr>
          <a:xfrm>
            <a:off x="1371600" y="1143001"/>
            <a:ext cx="6515100" cy="3394472"/>
          </a:xfrm>
        </p:spPr>
        <p:txBody>
          <a:bodyPr>
            <a:normAutofit fontScale="92500"/>
          </a:bodyPr>
          <a:lstStyle/>
          <a:p>
            <a:r>
              <a:rPr lang="en-US" sz="2100" b="1" dirty="0"/>
              <a:t>Pre-National Geodetic Vertical Datum of 1929 (NGVD 29)</a:t>
            </a:r>
          </a:p>
          <a:p>
            <a:endParaRPr lang="en-US" sz="2100" b="1" dirty="0"/>
          </a:p>
          <a:p>
            <a:pPr lvl="1"/>
            <a:r>
              <a:rPr lang="en-US" sz="1500" dirty="0"/>
              <a:t>The first geodetic leveling project in the United States was surveyed by the Coast Survey from 1856 to 1857.</a:t>
            </a:r>
          </a:p>
          <a:p>
            <a:pPr lvl="1"/>
            <a:endParaRPr lang="en-US" sz="1500" b="1" dirty="0"/>
          </a:p>
          <a:p>
            <a:pPr lvl="1"/>
            <a:r>
              <a:rPr lang="en-US" sz="1500" dirty="0"/>
              <a:t>Transcontinental leveling commenced from Hagerstown, MD in 1877.</a:t>
            </a:r>
          </a:p>
          <a:p>
            <a:pPr lvl="1"/>
            <a:endParaRPr lang="en-US" sz="1500" b="1" dirty="0"/>
          </a:p>
          <a:p>
            <a:pPr lvl="1"/>
            <a:r>
              <a:rPr lang="en-US" sz="1500" dirty="0"/>
              <a:t>General Adjustments of leveling data yielded </a:t>
            </a:r>
            <a:r>
              <a:rPr lang="en-US" sz="1500" dirty="0" err="1"/>
              <a:t>datums</a:t>
            </a:r>
            <a:r>
              <a:rPr lang="en-US" sz="1500" dirty="0"/>
              <a:t> in 1900, 1903, 1907, and 1912. (Sometimes referenced as the Sandy Hook Datum) </a:t>
            </a:r>
          </a:p>
          <a:p>
            <a:pPr lvl="1"/>
            <a:endParaRPr lang="en-US" sz="1500" b="1" dirty="0"/>
          </a:p>
          <a:p>
            <a:pPr lvl="1"/>
            <a:r>
              <a:rPr lang="en-US" sz="1500" dirty="0"/>
              <a:t>NGS does not offer a utility which transforms from these older </a:t>
            </a:r>
            <a:r>
              <a:rPr lang="en-US" sz="1500" dirty="0" err="1"/>
              <a:t>datums</a:t>
            </a:r>
            <a:r>
              <a:rPr lang="en-US" sz="1500" dirty="0"/>
              <a:t> into newer ones (though some users still work in them!)</a:t>
            </a:r>
          </a:p>
          <a:p>
            <a:endParaRPr lang="en-US" b="1" dirty="0"/>
          </a:p>
          <a:p>
            <a:pPr>
              <a:buFontTx/>
              <a:buNone/>
            </a:pPr>
            <a:endParaRPr lang="en-US" dirty="0"/>
          </a:p>
        </p:txBody>
      </p:sp>
    </p:spTree>
    <p:extLst>
      <p:ext uri="{BB962C8B-B14F-4D97-AF65-F5344CB8AC3E}">
        <p14:creationId xmlns:p14="http://schemas.microsoft.com/office/powerpoint/2010/main" val="219915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85900" y="363141"/>
            <a:ext cx="6172200" cy="857250"/>
          </a:xfrm>
        </p:spPr>
        <p:txBody>
          <a:bodyPr>
            <a:normAutofit/>
          </a:bodyPr>
          <a:lstStyle/>
          <a:p>
            <a:r>
              <a:rPr lang="en-US" sz="2850" dirty="0">
                <a:solidFill>
                  <a:schemeClr val="accent1">
                    <a:lumMod val="75000"/>
                  </a:schemeClr>
                </a:solidFill>
              </a:rPr>
              <a:t>History of Vertical Datums in the USA</a:t>
            </a:r>
          </a:p>
        </p:txBody>
      </p:sp>
      <p:sp>
        <p:nvSpPr>
          <p:cNvPr id="21507" name="Content Placeholder 2"/>
          <p:cNvSpPr>
            <a:spLocks noGrp="1"/>
          </p:cNvSpPr>
          <p:nvPr>
            <p:ph idx="1"/>
          </p:nvPr>
        </p:nvSpPr>
        <p:spPr>
          <a:xfrm>
            <a:off x="1485900" y="1357313"/>
            <a:ext cx="6172200" cy="3394472"/>
          </a:xfrm>
        </p:spPr>
        <p:txBody>
          <a:bodyPr>
            <a:normAutofit fontScale="92500" lnSpcReduction="10000"/>
          </a:bodyPr>
          <a:lstStyle/>
          <a:p>
            <a:r>
              <a:rPr lang="en-US" sz="2100" b="1" dirty="0"/>
              <a:t>NGVD 29</a:t>
            </a:r>
            <a:endParaRPr lang="en-US" dirty="0"/>
          </a:p>
          <a:p>
            <a:pPr lvl="1">
              <a:lnSpc>
                <a:spcPct val="90000"/>
              </a:lnSpc>
            </a:pPr>
            <a:r>
              <a:rPr lang="en-US" sz="1800" dirty="0"/>
              <a:t>National Geodetic Vertical Datum of 1929</a:t>
            </a:r>
          </a:p>
          <a:p>
            <a:pPr lvl="1">
              <a:lnSpc>
                <a:spcPct val="90000"/>
              </a:lnSpc>
            </a:pPr>
            <a:endParaRPr lang="en-US" sz="1800" dirty="0"/>
          </a:p>
          <a:p>
            <a:pPr lvl="1">
              <a:lnSpc>
                <a:spcPct val="90000"/>
              </a:lnSpc>
            </a:pPr>
            <a:r>
              <a:rPr lang="en-US" sz="1800" dirty="0"/>
              <a:t>Original name: “Sea Level Datum of 1929”</a:t>
            </a:r>
          </a:p>
          <a:p>
            <a:pPr lvl="1">
              <a:lnSpc>
                <a:spcPct val="90000"/>
              </a:lnSpc>
              <a:buFontTx/>
              <a:buNone/>
            </a:pPr>
            <a:endParaRPr lang="en-US" sz="1800" dirty="0"/>
          </a:p>
          <a:p>
            <a:pPr lvl="1">
              <a:lnSpc>
                <a:spcPct val="90000"/>
              </a:lnSpc>
            </a:pPr>
            <a:r>
              <a:rPr lang="en-US" sz="1800" dirty="0"/>
              <a:t>“Zero height” held fixed at 26 tide gauges</a:t>
            </a:r>
          </a:p>
          <a:p>
            <a:pPr lvl="2">
              <a:lnSpc>
                <a:spcPct val="90000"/>
              </a:lnSpc>
            </a:pPr>
            <a:r>
              <a:rPr lang="en-US" dirty="0"/>
              <a:t>Not all on the same tidal datum epoch (~ 19 </a:t>
            </a:r>
            <a:r>
              <a:rPr lang="en-US" dirty="0" err="1"/>
              <a:t>yrs</a:t>
            </a:r>
            <a:r>
              <a:rPr lang="en-US" dirty="0"/>
              <a:t>)</a:t>
            </a:r>
          </a:p>
          <a:p>
            <a:pPr lvl="1">
              <a:lnSpc>
                <a:spcPct val="90000"/>
              </a:lnSpc>
            </a:pPr>
            <a:endParaRPr lang="en-US" sz="1800" dirty="0"/>
          </a:p>
          <a:p>
            <a:pPr lvl="1">
              <a:lnSpc>
                <a:spcPct val="90000"/>
              </a:lnSpc>
            </a:pPr>
            <a:r>
              <a:rPr lang="en-US" sz="1800" dirty="0"/>
              <a:t>Did not account for Local Mean Sea Level variations from the geoid</a:t>
            </a:r>
            <a:endParaRPr lang="en-US" dirty="0"/>
          </a:p>
          <a:p>
            <a:pPr lvl="2">
              <a:lnSpc>
                <a:spcPct val="90000"/>
              </a:lnSpc>
            </a:pPr>
            <a:r>
              <a:rPr lang="en-US" dirty="0"/>
              <a:t>Thus, not truly a “geoid based” datum</a:t>
            </a:r>
          </a:p>
          <a:p>
            <a:pPr lvl="1"/>
            <a:endParaRPr lang="en-US" dirty="0"/>
          </a:p>
        </p:txBody>
      </p:sp>
    </p:spTree>
    <p:extLst>
      <p:ext uri="{BB962C8B-B14F-4D97-AF65-F5344CB8AC3E}">
        <p14:creationId xmlns:p14="http://schemas.microsoft.com/office/powerpoint/2010/main" val="2901493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971800" y="171450"/>
            <a:ext cx="2800350" cy="1257300"/>
          </a:xfrm>
          <a:prstGeom prst="rect">
            <a:avLst/>
          </a:prstGeom>
        </p:spPr>
        <p:txBody>
          <a:bodyPr wrap="none" fromWordArt="1">
            <a:prstTxWarp prst="textCurveUp">
              <a:avLst>
                <a:gd name="adj" fmla="val 19889"/>
              </a:avLst>
            </a:prstTxWarp>
          </a:bodyPr>
          <a:lstStyle/>
          <a:p>
            <a:pPr algn="ctr"/>
            <a:r>
              <a:rPr lang="en-US" sz="27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2286000" y="1714500"/>
            <a:ext cx="348615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1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29150" y="914400"/>
            <a:ext cx="2971800" cy="3675460"/>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grpSp>
      <p:grpSp>
        <p:nvGrpSpPr>
          <p:cNvPr id="3" name="Group 18"/>
          <p:cNvGrpSpPr>
            <a:grpSpLocks/>
          </p:cNvGrpSpPr>
          <p:nvPr/>
        </p:nvGrpSpPr>
        <p:grpSpPr bwMode="auto">
          <a:xfrm>
            <a:off x="1485900" y="171450"/>
            <a:ext cx="1371600" cy="337185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sz="1350"/>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sz="1350"/>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1485900" y="275035"/>
            <a:ext cx="6341269" cy="857250"/>
          </a:xfrm>
        </p:spPr>
        <p:txBody>
          <a:bodyPr vert="horz" lIns="66594" tIns="38060" rIns="66594" bIns="38060" rtlCol="0" anchor="ctr">
            <a:normAutofit/>
          </a:bodyPr>
          <a:lstStyle/>
          <a:p>
            <a:pPr defTabSz="683419"/>
            <a:r>
              <a:rPr lang="en-US" altLang="en-US" sz="2925" dirty="0">
                <a:solidFill>
                  <a:schemeClr val="accent1">
                    <a:lumMod val="75000"/>
                  </a:schemeClr>
                </a:solidFill>
                <a:latin typeface="Times New Roman" pitchFamily="18" charset="0"/>
                <a:cs typeface="Times New Roman" pitchFamily="18" charset="0"/>
                <a:sym typeface="Times New Roman" pitchFamily="18" charset="0"/>
              </a:rPr>
              <a:t>Current Vertical Datum in the USA</a:t>
            </a:r>
            <a:endParaRPr lang="en-US" altLang="en-US" sz="2925" dirty="0">
              <a:solidFill>
                <a:schemeClr val="accent1">
                  <a:lumMod val="75000"/>
                </a:schemeClr>
              </a:solidFill>
            </a:endParaRPr>
          </a:p>
        </p:txBody>
      </p:sp>
      <p:sp>
        <p:nvSpPr>
          <p:cNvPr id="7170" name="Rectangle 2"/>
          <p:cNvSpPr>
            <a:spLocks noGrp="1" noChangeArrowheads="1"/>
          </p:cNvSpPr>
          <p:nvPr>
            <p:ph idx="1"/>
          </p:nvPr>
        </p:nvSpPr>
        <p:spPr>
          <a:xfrm>
            <a:off x="3255169" y="1201341"/>
            <a:ext cx="4505325" cy="3352800"/>
          </a:xfrm>
        </p:spPr>
        <p:txBody>
          <a:bodyPr vert="horz" lIns="66594" tIns="38060" rIns="66594" bIns="38060" rtlCol="0">
            <a:normAutofit/>
          </a:bodyPr>
          <a:lstStyle/>
          <a:p>
            <a:pPr marL="159544" indent="-159544" defTabSz="683419">
              <a:spcBef>
                <a:spcPts val="366"/>
              </a:spcBef>
              <a:buClr>
                <a:srgbClr val="000000"/>
              </a:buClr>
              <a:buFont typeface="ArialMT"/>
              <a:buChar char="•"/>
            </a:pPr>
            <a:r>
              <a:rPr lang="en-US" altLang="en-US" sz="1500" b="1" dirty="0">
                <a:latin typeface="Times New Roman" pitchFamily="18" charset="0"/>
                <a:cs typeface="Times New Roman" pitchFamily="18" charset="0"/>
                <a:sym typeface="Times New Roman" pitchFamily="18" charset="0"/>
              </a:rPr>
              <a:t>NAVD 88</a:t>
            </a:r>
            <a:r>
              <a:rPr lang="en-US" altLang="en-US" sz="1500" dirty="0">
                <a:latin typeface="Times New Roman" pitchFamily="18" charset="0"/>
                <a:cs typeface="Times New Roman" pitchFamily="18" charset="0"/>
                <a:sym typeface="Times New Roman" pitchFamily="18" charset="0"/>
              </a:rPr>
              <a:t>: North American Vertical Datum of 1988</a:t>
            </a:r>
          </a:p>
          <a:p>
            <a:pPr marL="159544" indent="-159544" defTabSz="683419">
              <a:spcBef>
                <a:spcPts val="366"/>
              </a:spcBef>
              <a:buClr>
                <a:srgbClr val="000000"/>
              </a:buClr>
              <a:buFont typeface="ArialMT"/>
              <a:buChar char="•"/>
            </a:pPr>
            <a:r>
              <a:rPr lang="en-US" altLang="en-US" sz="1500" b="1" i="1" dirty="0">
                <a:latin typeface="Times New Roman" pitchFamily="18" charset="0"/>
                <a:cs typeface="Times New Roman" pitchFamily="18" charset="0"/>
                <a:sym typeface="Times New Roman" pitchFamily="18" charset="0"/>
              </a:rPr>
              <a:t>Definition:  </a:t>
            </a:r>
            <a:r>
              <a:rPr lang="en-US" altLang="en-US" sz="1500" dirty="0">
                <a:latin typeface="Times New Roman" pitchFamily="18" charset="0"/>
                <a:cs typeface="Times New Roman" pitchFamily="18" charset="0"/>
                <a:sym typeface="Times New Roman" pitchFamily="18" charset="0"/>
              </a:rPr>
              <a:t>The surface of equal gravity potential to which </a:t>
            </a:r>
            <a:r>
              <a:rPr lang="en-US" altLang="en-US" sz="1500" dirty="0" err="1">
                <a:latin typeface="Times New Roman" pitchFamily="18" charset="0"/>
                <a:cs typeface="Times New Roman" pitchFamily="18" charset="0"/>
                <a:sym typeface="Times New Roman" pitchFamily="18" charset="0"/>
              </a:rPr>
              <a:t>orthometric</a:t>
            </a:r>
            <a:r>
              <a:rPr lang="en-US" altLang="en-US" sz="1500" dirty="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159544" indent="-159544" defTabSz="683419">
              <a:spcBef>
                <a:spcPts val="366"/>
              </a:spcBef>
              <a:buClr>
                <a:srgbClr val="000000"/>
              </a:buClr>
              <a:buFont typeface="ArialMT"/>
              <a:buChar char="•"/>
            </a:pPr>
            <a:r>
              <a:rPr lang="en-US" altLang="en-US" sz="1500" b="1" i="1" dirty="0">
                <a:latin typeface="Times New Roman" pitchFamily="18" charset="0"/>
                <a:cs typeface="Times New Roman" pitchFamily="18" charset="0"/>
                <a:sym typeface="Times New Roman" pitchFamily="18" charset="0"/>
              </a:rPr>
              <a:t>Realization:  </a:t>
            </a:r>
            <a:r>
              <a:rPr lang="en-US" altLang="en-US" sz="1500" dirty="0">
                <a:latin typeface="Times New Roman" pitchFamily="18" charset="0"/>
                <a:cs typeface="Times New Roman" pitchFamily="18" charset="0"/>
                <a:sym typeface="Times New Roman" pitchFamily="18" charset="0"/>
              </a:rPr>
              <a:t>Over 500,000 geodetic marks across North America with published </a:t>
            </a:r>
            <a:r>
              <a:rPr lang="en-US" altLang="en-US" sz="1500" dirty="0" err="1">
                <a:latin typeface="Times New Roman" pitchFamily="18" charset="0"/>
                <a:cs typeface="Times New Roman" pitchFamily="18" charset="0"/>
                <a:sym typeface="Times New Roman" pitchFamily="18" charset="0"/>
              </a:rPr>
              <a:t>Helmert</a:t>
            </a:r>
            <a:r>
              <a:rPr lang="en-US" altLang="en-US" sz="1500" dirty="0">
                <a:latin typeface="Times New Roman" pitchFamily="18" charset="0"/>
                <a:cs typeface="Times New Roman" pitchFamily="18" charset="0"/>
                <a:sym typeface="Times New Roman" pitchFamily="18" charset="0"/>
              </a:rPr>
              <a:t> </a:t>
            </a:r>
            <a:r>
              <a:rPr lang="en-US" altLang="en-US" sz="1500" dirty="0" err="1">
                <a:latin typeface="Times New Roman" pitchFamily="18" charset="0"/>
                <a:cs typeface="Times New Roman" pitchFamily="18" charset="0"/>
                <a:sym typeface="Times New Roman" pitchFamily="18" charset="0"/>
              </a:rPr>
              <a:t>orthometric</a:t>
            </a:r>
            <a:r>
              <a:rPr lang="en-US" altLang="en-US" sz="1500" dirty="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1500" dirty="0" err="1">
                <a:latin typeface="Times New Roman" pitchFamily="18" charset="0"/>
                <a:cs typeface="Times New Roman" pitchFamily="18" charset="0"/>
                <a:sym typeface="Times New Roman" pitchFamily="18" charset="0"/>
              </a:rPr>
              <a:t>geopotential</a:t>
            </a:r>
            <a:r>
              <a:rPr lang="en-US" altLang="en-US" sz="1500" dirty="0">
                <a:latin typeface="Times New Roman" pitchFamily="18" charset="0"/>
                <a:cs typeface="Times New Roman" pitchFamily="18" charset="0"/>
                <a:sym typeface="Times New Roman" pitchFamily="18" charset="0"/>
              </a:rPr>
              <a:t> value at “Father Point/Rimouski” fixed.</a:t>
            </a:r>
            <a:endParaRPr lang="en-US" altLang="en-US" dirty="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4210" y="1388269"/>
            <a:ext cx="1838325" cy="279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265635" y="4300537"/>
            <a:ext cx="1989534" cy="5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66594" tIns="38060" rIns="66594" bIns="38060">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50">
                <a:solidFill>
                  <a:prstClr val="black"/>
                </a:solidFill>
                <a:latin typeface="Times New Roman" pitchFamily="18" charset="0"/>
                <a:cs typeface="Times New Roman" pitchFamily="18" charset="0"/>
                <a:sym typeface="Times New Roman" pitchFamily="18" charset="0"/>
              </a:rPr>
              <a:t>Father Point Lighthouse, Quebec</a:t>
            </a:r>
            <a:endParaRPr lang="en-US" altLang="en-US" sz="1650">
              <a:solidFill>
                <a:prstClr val="black"/>
              </a:solidFill>
              <a:latin typeface="Arial" pitchFamily="34" charset="0"/>
              <a:cs typeface="Arial" pitchFamily="34" charset="0"/>
            </a:endParaRPr>
          </a:p>
        </p:txBody>
      </p:sp>
      <p:sp>
        <p:nvSpPr>
          <p:cNvPr id="27655" name="TextBox 8"/>
          <p:cNvSpPr txBox="1">
            <a:spLocks noChangeArrowheads="1"/>
          </p:cNvSpPr>
          <p:nvPr/>
        </p:nvSpPr>
        <p:spPr bwMode="auto">
          <a:xfrm>
            <a:off x="3367088" y="4500563"/>
            <a:ext cx="1709890" cy="2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164" tIns="24080" rIns="48164" bIns="2408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pPr>
            <a:r>
              <a:rPr lang="en-US" altLang="en-US" sz="1275" i="1">
                <a:solidFill>
                  <a:prstClr val="black"/>
                </a:solidFill>
                <a:latin typeface="Times New Roman" pitchFamily="18" charset="0"/>
                <a:cs typeface="Times New Roman" pitchFamily="18" charset="0"/>
              </a:rPr>
              <a:t>*Not adopted in Canada</a:t>
            </a:r>
          </a:p>
        </p:txBody>
      </p:sp>
    </p:spTree>
    <p:extLst>
      <p:ext uri="{BB962C8B-B14F-4D97-AF65-F5344CB8AC3E}">
        <p14:creationId xmlns:p14="http://schemas.microsoft.com/office/powerpoint/2010/main" val="15988297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85900" y="363141"/>
            <a:ext cx="6172200" cy="857250"/>
          </a:xfrm>
        </p:spPr>
        <p:txBody>
          <a:bodyPr>
            <a:normAutofit/>
          </a:bodyPr>
          <a:lstStyle/>
          <a:p>
            <a:r>
              <a:rPr lang="en-US" sz="2700" dirty="0">
                <a:solidFill>
                  <a:schemeClr val="accent1">
                    <a:lumMod val="75000"/>
                  </a:schemeClr>
                </a:solidFill>
              </a:rPr>
              <a:t>History of Vertical Datums in the USA</a:t>
            </a:r>
          </a:p>
        </p:txBody>
      </p:sp>
      <p:sp>
        <p:nvSpPr>
          <p:cNvPr id="23555" name="Content Placeholder 2"/>
          <p:cNvSpPr>
            <a:spLocks noGrp="1"/>
          </p:cNvSpPr>
          <p:nvPr>
            <p:ph idx="1"/>
          </p:nvPr>
        </p:nvSpPr>
        <p:spPr>
          <a:xfrm>
            <a:off x="1485900" y="1357313"/>
            <a:ext cx="6172200" cy="3394472"/>
          </a:xfrm>
        </p:spPr>
        <p:txBody>
          <a:bodyPr/>
          <a:lstStyle/>
          <a:p>
            <a:pPr>
              <a:lnSpc>
                <a:spcPct val="90000"/>
              </a:lnSpc>
            </a:pPr>
            <a:r>
              <a:rPr lang="en-US" sz="2100" b="1" dirty="0"/>
              <a:t>NAVD 88</a:t>
            </a:r>
            <a:endParaRPr lang="en-US" sz="2100" dirty="0"/>
          </a:p>
          <a:p>
            <a:pPr lvl="1">
              <a:lnSpc>
                <a:spcPct val="90000"/>
              </a:lnSpc>
            </a:pPr>
            <a:r>
              <a:rPr lang="en-US" sz="1650" dirty="0"/>
              <a:t>North American Vertical Datum of 1988</a:t>
            </a:r>
          </a:p>
          <a:p>
            <a:pPr lvl="1">
              <a:lnSpc>
                <a:spcPct val="90000"/>
              </a:lnSpc>
            </a:pPr>
            <a:endParaRPr lang="en-US" sz="1650" dirty="0"/>
          </a:p>
          <a:p>
            <a:pPr lvl="1">
              <a:lnSpc>
                <a:spcPct val="90000"/>
              </a:lnSpc>
            </a:pPr>
            <a:r>
              <a:rPr lang="en-US" sz="1650" dirty="0"/>
              <a:t>One height held fixed at “Father Point” (Rimouski, Canada)</a:t>
            </a:r>
          </a:p>
          <a:p>
            <a:pPr>
              <a:lnSpc>
                <a:spcPct val="90000"/>
              </a:lnSpc>
            </a:pPr>
            <a:endParaRPr lang="en-US" sz="1650" dirty="0"/>
          </a:p>
          <a:p>
            <a:pPr lvl="1">
              <a:lnSpc>
                <a:spcPct val="90000"/>
              </a:lnSpc>
            </a:pPr>
            <a:r>
              <a:rPr lang="en-US" sz="1650" dirty="0"/>
              <a:t>…height chosen was to minimize 1929/1988 differences on USGS topo maps in the eastern U.S.</a:t>
            </a:r>
          </a:p>
          <a:p>
            <a:pPr lvl="1">
              <a:lnSpc>
                <a:spcPct val="90000"/>
              </a:lnSpc>
            </a:pPr>
            <a:endParaRPr lang="en-US" sz="1650" dirty="0"/>
          </a:p>
          <a:p>
            <a:pPr lvl="1">
              <a:lnSpc>
                <a:spcPct val="90000"/>
              </a:lnSpc>
            </a:pPr>
            <a:r>
              <a:rPr lang="en-US" sz="1650" dirty="0"/>
              <a:t>Thus, the “zero height surface” of NAVD 88 wasn’t chosen for its closeness to the geoid (but it was close…few decimeters)…… More on that later</a:t>
            </a:r>
          </a:p>
          <a:p>
            <a:pPr lvl="1">
              <a:lnSpc>
                <a:spcPct val="90000"/>
              </a:lnSpc>
              <a:buFontTx/>
              <a:buNone/>
            </a:pPr>
            <a:endParaRPr lang="en-US" dirty="0"/>
          </a:p>
          <a:p>
            <a:pPr lvl="1">
              <a:lnSpc>
                <a:spcPct val="90000"/>
              </a:lnSpc>
            </a:pPr>
            <a:endParaRPr lang="en-US" dirty="0"/>
          </a:p>
          <a:p>
            <a:endParaRPr lang="en-US" dirty="0"/>
          </a:p>
        </p:txBody>
      </p:sp>
    </p:spTree>
    <p:extLst>
      <p:ext uri="{BB962C8B-B14F-4D97-AF65-F5344CB8AC3E}">
        <p14:creationId xmlns:p14="http://schemas.microsoft.com/office/powerpoint/2010/main" val="167439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485900" y="363141"/>
            <a:ext cx="6172200" cy="857250"/>
          </a:xfrm>
        </p:spPr>
        <p:txBody>
          <a:bodyPr>
            <a:normAutofit/>
          </a:bodyPr>
          <a:lstStyle/>
          <a:p>
            <a:r>
              <a:rPr lang="en-US" sz="2700" dirty="0">
                <a:solidFill>
                  <a:schemeClr val="accent1">
                    <a:lumMod val="75000"/>
                  </a:schemeClr>
                </a:solidFill>
              </a:rPr>
              <a:t>History of Vertical Datums in the USA</a:t>
            </a:r>
          </a:p>
        </p:txBody>
      </p:sp>
      <p:sp>
        <p:nvSpPr>
          <p:cNvPr id="24579" name="Content Placeholder 2"/>
          <p:cNvSpPr>
            <a:spLocks noGrp="1"/>
          </p:cNvSpPr>
          <p:nvPr>
            <p:ph idx="1"/>
          </p:nvPr>
        </p:nvSpPr>
        <p:spPr>
          <a:xfrm>
            <a:off x="1485900" y="1357313"/>
            <a:ext cx="6172200" cy="3394472"/>
          </a:xfrm>
        </p:spPr>
        <p:txBody>
          <a:bodyPr>
            <a:normAutofit lnSpcReduction="10000"/>
          </a:bodyPr>
          <a:lstStyle/>
          <a:p>
            <a:r>
              <a:rPr lang="en-US" sz="2100" b="1" dirty="0"/>
              <a:t>NAVD 88 </a:t>
            </a:r>
            <a:r>
              <a:rPr lang="en-US" sz="2100" dirty="0"/>
              <a:t>(continued)</a:t>
            </a:r>
          </a:p>
          <a:p>
            <a:pPr>
              <a:buFontTx/>
              <a:buNone/>
            </a:pPr>
            <a:endParaRPr lang="en-US" dirty="0"/>
          </a:p>
          <a:p>
            <a:pPr lvl="1"/>
            <a:r>
              <a:rPr lang="en-US" sz="1800" dirty="0"/>
              <a:t>Use of one fixed height removed local sea level variation problem of NGVD 29</a:t>
            </a:r>
          </a:p>
          <a:p>
            <a:pPr lvl="1"/>
            <a:endParaRPr lang="en-US" sz="1800" dirty="0"/>
          </a:p>
          <a:p>
            <a:pPr lvl="1"/>
            <a:r>
              <a:rPr lang="en-US" sz="1800" dirty="0"/>
              <a:t>Use of one fixed height did open the possibility of unconstrained cross-continent error build up</a:t>
            </a:r>
          </a:p>
          <a:p>
            <a:endParaRPr lang="en-US" sz="1800" dirty="0"/>
          </a:p>
          <a:p>
            <a:pPr lvl="1"/>
            <a:r>
              <a:rPr lang="en-US" sz="1800" dirty="0"/>
              <a:t>But the H=0 surface of NAVD 88 was supposed to be parallel to the geoid…(close again)</a:t>
            </a:r>
          </a:p>
          <a:p>
            <a:pPr lvl="1"/>
            <a:endParaRPr lang="en-US" dirty="0"/>
          </a:p>
        </p:txBody>
      </p:sp>
    </p:spTree>
    <p:extLst>
      <p:ext uri="{BB962C8B-B14F-4D97-AF65-F5344CB8AC3E}">
        <p14:creationId xmlns:p14="http://schemas.microsoft.com/office/powerpoint/2010/main" val="1510471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10B5-334B-4B5D-BFC7-47384EC5BB6B}"/>
              </a:ext>
            </a:extLst>
          </p:cNvPr>
          <p:cNvSpPr>
            <a:spLocks noGrp="1"/>
          </p:cNvSpPr>
          <p:nvPr>
            <p:ph type="title"/>
          </p:nvPr>
        </p:nvSpPr>
        <p:spPr/>
        <p:txBody>
          <a:bodyPr/>
          <a:lstStyle/>
          <a:p>
            <a:r>
              <a:rPr lang="en-US" dirty="0">
                <a:solidFill>
                  <a:schemeClr val="accent1">
                    <a:lumMod val="75000"/>
                  </a:schemeClr>
                </a:solidFill>
              </a:rPr>
              <a:t>What is “The Geoid”?</a:t>
            </a:r>
          </a:p>
        </p:txBody>
      </p:sp>
      <p:sp>
        <p:nvSpPr>
          <p:cNvPr id="3" name="Content Placeholder 2">
            <a:extLst>
              <a:ext uri="{FF2B5EF4-FFF2-40B4-BE49-F238E27FC236}">
                <a16:creationId xmlns:a16="http://schemas.microsoft.com/office/drawing/2014/main" id="{58DEDDEE-AB7A-432D-B031-54574F8D5531}"/>
              </a:ext>
            </a:extLst>
          </p:cNvPr>
          <p:cNvSpPr>
            <a:spLocks noGrp="1"/>
          </p:cNvSpPr>
          <p:nvPr>
            <p:ph idx="1"/>
          </p:nvPr>
        </p:nvSpPr>
        <p:spPr/>
        <p:txBody>
          <a:bodyPr/>
          <a:lstStyle/>
          <a:p>
            <a:r>
              <a:rPr lang="en-US" b="0" i="0" dirty="0">
                <a:solidFill>
                  <a:srgbClr val="333333"/>
                </a:solidFill>
                <a:effectLst/>
                <a:latin typeface="Helvetica Neue"/>
              </a:rPr>
              <a:t>The equipotential surface of the Earth’s gravity field which best fits, in a least squares sense, global mean sea level</a:t>
            </a:r>
            <a:endParaRPr lang="en-US" dirty="0"/>
          </a:p>
        </p:txBody>
      </p:sp>
    </p:spTree>
    <p:extLst>
      <p:ext uri="{BB962C8B-B14F-4D97-AF65-F5344CB8AC3E}">
        <p14:creationId xmlns:p14="http://schemas.microsoft.com/office/powerpoint/2010/main" val="3170566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reeform 2">
            <a:extLst>
              <a:ext uri="{FF2B5EF4-FFF2-40B4-BE49-F238E27FC236}">
                <a16:creationId xmlns:a16="http://schemas.microsoft.com/office/drawing/2014/main" id="{CC7CAB4C-6ABB-4FAC-A944-F9BB5BCD65ED}"/>
              </a:ext>
            </a:extLst>
          </p:cNvPr>
          <p:cNvSpPr>
            <a:spLocks/>
          </p:cNvSpPr>
          <p:nvPr/>
        </p:nvSpPr>
        <p:spPr bwMode="auto">
          <a:xfrm>
            <a:off x="2328863" y="641747"/>
            <a:ext cx="3845719" cy="34861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sp>
        <p:nvSpPr>
          <p:cNvPr id="50179" name="Freeform 3">
            <a:extLst>
              <a:ext uri="{FF2B5EF4-FFF2-40B4-BE49-F238E27FC236}">
                <a16:creationId xmlns:a16="http://schemas.microsoft.com/office/drawing/2014/main" id="{5821E33B-0793-4CCB-B2B2-EC2BB38603F8}"/>
              </a:ext>
            </a:extLst>
          </p:cNvPr>
          <p:cNvSpPr>
            <a:spLocks/>
          </p:cNvSpPr>
          <p:nvPr/>
        </p:nvSpPr>
        <p:spPr bwMode="auto">
          <a:xfrm>
            <a:off x="2182416" y="504825"/>
            <a:ext cx="4138613" cy="3725466"/>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sp>
        <p:nvSpPr>
          <p:cNvPr id="50180" name="Freeform 4">
            <a:extLst>
              <a:ext uri="{FF2B5EF4-FFF2-40B4-BE49-F238E27FC236}">
                <a16:creationId xmlns:a16="http://schemas.microsoft.com/office/drawing/2014/main" id="{28314F0B-DD9B-4AAC-87FF-8056EB9BB472}"/>
              </a:ext>
            </a:extLst>
          </p:cNvPr>
          <p:cNvSpPr>
            <a:spLocks/>
          </p:cNvSpPr>
          <p:nvPr/>
        </p:nvSpPr>
        <p:spPr bwMode="auto">
          <a:xfrm>
            <a:off x="2001441" y="379810"/>
            <a:ext cx="4530328" cy="3975497"/>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sp>
        <p:nvSpPr>
          <p:cNvPr id="50181" name="Freeform 5">
            <a:extLst>
              <a:ext uri="{FF2B5EF4-FFF2-40B4-BE49-F238E27FC236}">
                <a16:creationId xmlns:a16="http://schemas.microsoft.com/office/drawing/2014/main" id="{B3B0975A-7F7B-4947-8721-0EE928D65F05}"/>
              </a:ext>
            </a:extLst>
          </p:cNvPr>
          <p:cNvSpPr>
            <a:spLocks/>
          </p:cNvSpPr>
          <p:nvPr/>
        </p:nvSpPr>
        <p:spPr bwMode="auto">
          <a:xfrm>
            <a:off x="1854994" y="222648"/>
            <a:ext cx="4877991" cy="4269581"/>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sp>
        <p:nvSpPr>
          <p:cNvPr id="50182" name="Text Box 6">
            <a:extLst>
              <a:ext uri="{FF2B5EF4-FFF2-40B4-BE49-F238E27FC236}">
                <a16:creationId xmlns:a16="http://schemas.microsoft.com/office/drawing/2014/main" id="{1ACD01F2-88CE-4610-BAC7-6D8CF592609D}"/>
              </a:ext>
            </a:extLst>
          </p:cNvPr>
          <p:cNvSpPr txBox="1">
            <a:spLocks noChangeArrowheads="1"/>
          </p:cNvSpPr>
          <p:nvPr/>
        </p:nvSpPr>
        <p:spPr bwMode="auto">
          <a:xfrm>
            <a:off x="1302544" y="4508898"/>
            <a:ext cx="663773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r>
              <a:rPr lang="en-US" altLang="en-US" sz="1050" b="1">
                <a:solidFill>
                  <a:prstClr val="black"/>
                </a:solidFill>
                <a:latin typeface="Arial" pitchFamily="34" charset="0"/>
              </a:rPr>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50183" name="Text Box 7">
            <a:extLst>
              <a:ext uri="{FF2B5EF4-FFF2-40B4-BE49-F238E27FC236}">
                <a16:creationId xmlns:a16="http://schemas.microsoft.com/office/drawing/2014/main" id="{683B5959-0F36-4FF5-88B4-7CCAAE363C76}"/>
              </a:ext>
            </a:extLst>
          </p:cNvPr>
          <p:cNvSpPr txBox="1">
            <a:spLocks noChangeArrowheads="1"/>
          </p:cNvSpPr>
          <p:nvPr/>
        </p:nvSpPr>
        <p:spPr bwMode="auto">
          <a:xfrm>
            <a:off x="1638300" y="585787"/>
            <a:ext cx="6751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r>
              <a:rPr lang="en-US" altLang="en-US" sz="1350" b="1">
                <a:solidFill>
                  <a:srgbClr val="3333FF"/>
                </a:solidFill>
                <a:latin typeface="Arial" pitchFamily="34" charset="0"/>
              </a:rPr>
              <a:t>Geoid</a:t>
            </a:r>
          </a:p>
        </p:txBody>
      </p:sp>
      <p:sp>
        <p:nvSpPr>
          <p:cNvPr id="50184" name="Text Box 8">
            <a:extLst>
              <a:ext uri="{FF2B5EF4-FFF2-40B4-BE49-F238E27FC236}">
                <a16:creationId xmlns:a16="http://schemas.microsoft.com/office/drawing/2014/main" id="{FADE7CE4-A803-41F0-A767-3ED1D0FF1288}"/>
              </a:ext>
            </a:extLst>
          </p:cNvPr>
          <p:cNvSpPr txBox="1">
            <a:spLocks noChangeArrowheads="1"/>
          </p:cNvSpPr>
          <p:nvPr/>
        </p:nvSpPr>
        <p:spPr bwMode="auto">
          <a:xfrm>
            <a:off x="6448425" y="578644"/>
            <a:ext cx="124264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r>
              <a:rPr lang="en-US" altLang="en-US" sz="1350" b="1">
                <a:solidFill>
                  <a:srgbClr val="3333FF"/>
                </a:solidFill>
                <a:latin typeface="Arial" pitchFamily="34" charset="0"/>
              </a:rPr>
              <a:t>Geopotential</a:t>
            </a:r>
          </a:p>
          <a:p>
            <a:pPr defTabSz="685800" eaLnBrk="1" hangingPunct="1">
              <a:spcBef>
                <a:spcPct val="0"/>
              </a:spcBef>
              <a:buNone/>
              <a:defRPr/>
            </a:pPr>
            <a:r>
              <a:rPr lang="en-US" altLang="en-US" sz="1350" b="1">
                <a:solidFill>
                  <a:srgbClr val="3333FF"/>
                </a:solidFill>
                <a:latin typeface="Arial" pitchFamily="34" charset="0"/>
              </a:rPr>
              <a:t>surfaces</a:t>
            </a:r>
          </a:p>
        </p:txBody>
      </p:sp>
      <p:sp>
        <p:nvSpPr>
          <p:cNvPr id="50185" name="Text Box 9">
            <a:extLst>
              <a:ext uri="{FF2B5EF4-FFF2-40B4-BE49-F238E27FC236}">
                <a16:creationId xmlns:a16="http://schemas.microsoft.com/office/drawing/2014/main" id="{AFCB985E-7285-4B76-B913-D06407FF42D4}"/>
              </a:ext>
            </a:extLst>
          </p:cNvPr>
          <p:cNvSpPr txBox="1">
            <a:spLocks noChangeArrowheads="1"/>
          </p:cNvSpPr>
          <p:nvPr/>
        </p:nvSpPr>
        <p:spPr bwMode="auto">
          <a:xfrm>
            <a:off x="6116242" y="3751660"/>
            <a:ext cx="167545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r>
              <a:rPr lang="en-US" altLang="en-US" sz="1350" b="1" dirty="0">
                <a:solidFill>
                  <a:prstClr val="black"/>
                </a:solidFill>
                <a:latin typeface="Arial" pitchFamily="34" charset="0"/>
              </a:rPr>
              <a:t>Gravity vector</a:t>
            </a:r>
            <a:br>
              <a:rPr lang="en-US" altLang="en-US" sz="1350" b="1" dirty="0">
                <a:solidFill>
                  <a:prstClr val="black"/>
                </a:solidFill>
                <a:latin typeface="Arial" pitchFamily="34" charset="0"/>
              </a:rPr>
            </a:br>
            <a:r>
              <a:rPr lang="en-US" altLang="en-US" sz="1350" b="1" dirty="0">
                <a:solidFill>
                  <a:prstClr val="black"/>
                </a:solidFill>
                <a:latin typeface="Arial" pitchFamily="34" charset="0"/>
              </a:rPr>
              <a:t>(aka “</a:t>
            </a:r>
            <a:r>
              <a:rPr lang="en-US" altLang="en-US" sz="1350" b="1" dirty="0" err="1">
                <a:solidFill>
                  <a:prstClr val="black"/>
                </a:solidFill>
                <a:latin typeface="Arial" pitchFamily="34" charset="0"/>
              </a:rPr>
              <a:t>plumbline</a:t>
            </a:r>
            <a:r>
              <a:rPr lang="en-US" altLang="en-US" sz="1350" b="1" dirty="0">
                <a:solidFill>
                  <a:prstClr val="black"/>
                </a:solidFill>
                <a:latin typeface="Arial" pitchFamily="34" charset="0"/>
              </a:rPr>
              <a:t>”),</a:t>
            </a:r>
            <a:br>
              <a:rPr lang="en-US" altLang="en-US" sz="1350" b="1" dirty="0">
                <a:solidFill>
                  <a:prstClr val="black"/>
                </a:solidFill>
                <a:latin typeface="Arial" pitchFamily="34" charset="0"/>
              </a:rPr>
            </a:br>
            <a:r>
              <a:rPr lang="en-US" altLang="en-US" sz="1350" b="1" dirty="0">
                <a:solidFill>
                  <a:prstClr val="black"/>
                </a:solidFill>
                <a:latin typeface="Arial" pitchFamily="34" charset="0"/>
              </a:rPr>
              <a:t>pointing “up”</a:t>
            </a:r>
          </a:p>
        </p:txBody>
      </p:sp>
      <p:sp>
        <p:nvSpPr>
          <p:cNvPr id="50186" name="Line 10">
            <a:extLst>
              <a:ext uri="{FF2B5EF4-FFF2-40B4-BE49-F238E27FC236}">
                <a16:creationId xmlns:a16="http://schemas.microsoft.com/office/drawing/2014/main" id="{5BDE6518-5668-4FE1-9966-887F56262D06}"/>
              </a:ext>
            </a:extLst>
          </p:cNvPr>
          <p:cNvSpPr>
            <a:spLocks noChangeShapeType="1"/>
          </p:cNvSpPr>
          <p:nvPr/>
        </p:nvSpPr>
        <p:spPr bwMode="auto">
          <a:xfrm flipH="1" flipV="1">
            <a:off x="5638800" y="775098"/>
            <a:ext cx="806054" cy="44053"/>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87" name="Line 11">
            <a:extLst>
              <a:ext uri="{FF2B5EF4-FFF2-40B4-BE49-F238E27FC236}">
                <a16:creationId xmlns:a16="http://schemas.microsoft.com/office/drawing/2014/main" id="{ECF84054-29C2-4D30-9118-8EF174C73B2A}"/>
              </a:ext>
            </a:extLst>
          </p:cNvPr>
          <p:cNvSpPr>
            <a:spLocks noChangeShapeType="1"/>
          </p:cNvSpPr>
          <p:nvPr/>
        </p:nvSpPr>
        <p:spPr bwMode="auto">
          <a:xfrm flipH="1">
            <a:off x="5584032" y="819150"/>
            <a:ext cx="860822" cy="129779"/>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88" name="Line 12">
            <a:extLst>
              <a:ext uri="{FF2B5EF4-FFF2-40B4-BE49-F238E27FC236}">
                <a16:creationId xmlns:a16="http://schemas.microsoft.com/office/drawing/2014/main" id="{1E94B0FE-362B-44E7-926C-B3DED1417EF4}"/>
              </a:ext>
            </a:extLst>
          </p:cNvPr>
          <p:cNvSpPr>
            <a:spLocks noChangeShapeType="1"/>
          </p:cNvSpPr>
          <p:nvPr/>
        </p:nvSpPr>
        <p:spPr bwMode="auto">
          <a:xfrm flipH="1">
            <a:off x="5530454" y="829867"/>
            <a:ext cx="914400" cy="31551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89" name="Line 13">
            <a:extLst>
              <a:ext uri="{FF2B5EF4-FFF2-40B4-BE49-F238E27FC236}">
                <a16:creationId xmlns:a16="http://schemas.microsoft.com/office/drawing/2014/main" id="{721EE650-77D7-4D41-83BF-9979A04FB349}"/>
              </a:ext>
            </a:extLst>
          </p:cNvPr>
          <p:cNvSpPr>
            <a:spLocks noChangeShapeType="1"/>
          </p:cNvSpPr>
          <p:nvPr/>
        </p:nvSpPr>
        <p:spPr bwMode="auto">
          <a:xfrm flipH="1">
            <a:off x="5812632" y="829867"/>
            <a:ext cx="632222" cy="783431"/>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90" name="Line 14">
            <a:extLst>
              <a:ext uri="{FF2B5EF4-FFF2-40B4-BE49-F238E27FC236}">
                <a16:creationId xmlns:a16="http://schemas.microsoft.com/office/drawing/2014/main" id="{8F8B4589-94D8-4FCD-9757-36DEBE02DAAF}"/>
              </a:ext>
            </a:extLst>
          </p:cNvPr>
          <p:cNvSpPr>
            <a:spLocks noChangeShapeType="1"/>
          </p:cNvSpPr>
          <p:nvPr/>
        </p:nvSpPr>
        <p:spPr bwMode="auto">
          <a:xfrm flipH="1">
            <a:off x="5693569" y="819150"/>
            <a:ext cx="739379" cy="544116"/>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91" name="Line 15">
            <a:extLst>
              <a:ext uri="{FF2B5EF4-FFF2-40B4-BE49-F238E27FC236}">
                <a16:creationId xmlns:a16="http://schemas.microsoft.com/office/drawing/2014/main" id="{2B349675-42FA-4E97-A917-30C41E9C7801}"/>
              </a:ext>
            </a:extLst>
          </p:cNvPr>
          <p:cNvSpPr>
            <a:spLocks noChangeShapeType="1"/>
          </p:cNvSpPr>
          <p:nvPr/>
        </p:nvSpPr>
        <p:spPr bwMode="auto">
          <a:xfrm>
            <a:off x="2307431" y="731044"/>
            <a:ext cx="609600" cy="59888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sp>
        <p:nvSpPr>
          <p:cNvPr id="50192" name="Freeform 16">
            <a:extLst>
              <a:ext uri="{FF2B5EF4-FFF2-40B4-BE49-F238E27FC236}">
                <a16:creationId xmlns:a16="http://schemas.microsoft.com/office/drawing/2014/main" id="{724A6A5E-2FDB-4E5D-8A2E-24115BD8D163}"/>
              </a:ext>
            </a:extLst>
          </p:cNvPr>
          <p:cNvSpPr>
            <a:spLocks/>
          </p:cNvSpPr>
          <p:nvPr/>
        </p:nvSpPr>
        <p:spPr bwMode="auto">
          <a:xfrm rot="16719397" flipH="1">
            <a:off x="5567363" y="3542110"/>
            <a:ext cx="533400" cy="509588"/>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sp>
        <p:nvSpPr>
          <p:cNvPr id="50193" name="Freeform 17">
            <a:extLst>
              <a:ext uri="{FF2B5EF4-FFF2-40B4-BE49-F238E27FC236}">
                <a16:creationId xmlns:a16="http://schemas.microsoft.com/office/drawing/2014/main" id="{3107CFF3-E404-4BB7-9B4F-C694B811D7F1}"/>
              </a:ext>
            </a:extLst>
          </p:cNvPr>
          <p:cNvSpPr>
            <a:spLocks/>
          </p:cNvSpPr>
          <p:nvPr/>
        </p:nvSpPr>
        <p:spPr bwMode="auto">
          <a:xfrm>
            <a:off x="2476500" y="698897"/>
            <a:ext cx="3558779" cy="3338513"/>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pitchFamily="34" charset="0"/>
            </a:endParaRPr>
          </a:p>
        </p:txBody>
      </p:sp>
      <p:grpSp>
        <p:nvGrpSpPr>
          <p:cNvPr id="2" name="Group 18">
            <a:extLst>
              <a:ext uri="{FF2B5EF4-FFF2-40B4-BE49-F238E27FC236}">
                <a16:creationId xmlns:a16="http://schemas.microsoft.com/office/drawing/2014/main" id="{E3662AFA-6EED-4754-98F0-351897B085DC}"/>
              </a:ext>
            </a:extLst>
          </p:cNvPr>
          <p:cNvGrpSpPr>
            <a:grpSpLocks/>
          </p:cNvGrpSpPr>
          <p:nvPr/>
        </p:nvGrpSpPr>
        <p:grpSpPr bwMode="auto">
          <a:xfrm>
            <a:off x="2559844" y="831057"/>
            <a:ext cx="5222082" cy="3146822"/>
            <a:chOff x="1190" y="623"/>
            <a:chExt cx="4386" cy="2643"/>
          </a:xfrm>
        </p:grpSpPr>
        <p:sp>
          <p:nvSpPr>
            <p:cNvPr id="50195" name="Oval 19">
              <a:extLst>
                <a:ext uri="{FF2B5EF4-FFF2-40B4-BE49-F238E27FC236}">
                  <a16:creationId xmlns:a16="http://schemas.microsoft.com/office/drawing/2014/main" id="{0D09D042-3A12-44B7-8F3B-F58233305637}"/>
                </a:ext>
              </a:extLst>
            </p:cNvPr>
            <p:cNvSpPr>
              <a:spLocks noChangeArrowheads="1"/>
            </p:cNvSpPr>
            <p:nvPr/>
          </p:nvSpPr>
          <p:spPr bwMode="auto">
            <a:xfrm>
              <a:off x="1190" y="623"/>
              <a:ext cx="2882" cy="264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endParaRPr lang="en-US" altLang="en-US" sz="1350">
                <a:solidFill>
                  <a:prstClr val="black"/>
                </a:solidFill>
                <a:latin typeface="Arial" pitchFamily="34" charset="0"/>
              </a:endParaRPr>
            </a:p>
          </p:txBody>
        </p:sp>
        <p:sp>
          <p:nvSpPr>
            <p:cNvPr id="50196" name="Text Box 20">
              <a:extLst>
                <a:ext uri="{FF2B5EF4-FFF2-40B4-BE49-F238E27FC236}">
                  <a16:creationId xmlns:a16="http://schemas.microsoft.com/office/drawing/2014/main" id="{43491C33-6415-4018-9DFF-AB76AAAB8987}"/>
                </a:ext>
              </a:extLst>
            </p:cNvPr>
            <p:cNvSpPr txBox="1">
              <a:spLocks noChangeArrowheads="1"/>
            </p:cNvSpPr>
            <p:nvPr/>
          </p:nvSpPr>
          <p:spPr bwMode="auto">
            <a:xfrm>
              <a:off x="4815" y="2053"/>
              <a:ext cx="76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defRPr/>
              </a:pPr>
              <a:r>
                <a:rPr lang="en-US" altLang="en-US" sz="1350" b="1">
                  <a:solidFill>
                    <a:srgbClr val="FF0000"/>
                  </a:solidFill>
                  <a:latin typeface="Arial" pitchFamily="34" charset="0"/>
                </a:rPr>
                <a:t>Ellipsoid</a:t>
              </a:r>
            </a:p>
            <a:p>
              <a:pPr defTabSz="685800" eaLnBrk="1" hangingPunct="1">
                <a:spcBef>
                  <a:spcPct val="0"/>
                </a:spcBef>
                <a:buNone/>
                <a:defRPr/>
              </a:pPr>
              <a:r>
                <a:rPr lang="en-US" altLang="en-US" sz="1350" b="1">
                  <a:solidFill>
                    <a:srgbClr val="FF0000"/>
                  </a:solidFill>
                  <a:latin typeface="Arial" pitchFamily="34" charset="0"/>
                </a:rPr>
                <a:t> surface</a:t>
              </a:r>
            </a:p>
          </p:txBody>
        </p:sp>
        <p:sp>
          <p:nvSpPr>
            <p:cNvPr id="50197" name="Line 21">
              <a:extLst>
                <a:ext uri="{FF2B5EF4-FFF2-40B4-BE49-F238E27FC236}">
                  <a16:creationId xmlns:a16="http://schemas.microsoft.com/office/drawing/2014/main" id="{46BF676F-5FDD-47BF-9530-4A628CDBA3B9}"/>
                </a:ext>
              </a:extLst>
            </p:cNvPr>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pitchFamily="34" charset="0"/>
              </a:endParaRPr>
            </a:p>
          </p:txBody>
        </p:sp>
      </p:grpSp>
    </p:spTree>
    <p:extLst>
      <p:ext uri="{BB962C8B-B14F-4D97-AF65-F5344CB8AC3E}">
        <p14:creationId xmlns:p14="http://schemas.microsoft.com/office/powerpoint/2010/main" val="874243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981075" y="1600200"/>
            <a:ext cx="7236619" cy="4293394"/>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endParaRPr lang="en-US" sz="1350"/>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sz="1350"/>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grpSp>
      </p:grpSp>
      <p:sp>
        <p:nvSpPr>
          <p:cNvPr id="382978" name="Rectangle 2"/>
          <p:cNvSpPr>
            <a:spLocks noGrp="1" noChangeArrowheads="1"/>
          </p:cNvSpPr>
          <p:nvPr>
            <p:ph type="title"/>
          </p:nvPr>
        </p:nvSpPr>
        <p:spPr>
          <a:xfrm>
            <a:off x="1485900" y="140494"/>
            <a:ext cx="6172200" cy="621506"/>
          </a:xfrm>
        </p:spPr>
        <p:txBody>
          <a:bodyPr/>
          <a:lstStyle/>
          <a:p>
            <a:pPr>
              <a:defRPr/>
            </a:pPr>
            <a:r>
              <a:rPr lang="en-US" sz="3000" dirty="0">
                <a:solidFill>
                  <a:schemeClr val="accent1"/>
                </a:solidFill>
                <a:effectLst>
                  <a:outerShdw blurRad="38100" dist="38100" dir="2700000" algn="tl">
                    <a:srgbClr val="000000"/>
                  </a:outerShdw>
                </a:effectLst>
                <a:ea typeface="ＭＳ Ｐゴシック" charset="0"/>
              </a:rPr>
              <a:t>The ellipsoid, the geoid, and </a:t>
            </a:r>
            <a:r>
              <a:rPr lang="en-US" sz="3000" b="1" i="1" dirty="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758428" y="2761060"/>
            <a:ext cx="7541420" cy="2922984"/>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grpSp>
        <p:nvGrpSpPr>
          <p:cNvPr id="4" name="Group 40"/>
          <p:cNvGrpSpPr>
            <a:grpSpLocks/>
          </p:cNvGrpSpPr>
          <p:nvPr/>
        </p:nvGrpSpPr>
        <p:grpSpPr bwMode="auto">
          <a:xfrm>
            <a:off x="926306" y="3246835"/>
            <a:ext cx="7205663" cy="2565797"/>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endParaRPr lang="en-US" sz="1350"/>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grpSp>
      <p:sp>
        <p:nvSpPr>
          <p:cNvPr id="383008" name="Line 32"/>
          <p:cNvSpPr>
            <a:spLocks noChangeShapeType="1"/>
          </p:cNvSpPr>
          <p:nvPr/>
        </p:nvSpPr>
        <p:spPr bwMode="auto">
          <a:xfrm flipV="1">
            <a:off x="4572000" y="2761060"/>
            <a:ext cx="0" cy="756047"/>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5" name="Group 46"/>
          <p:cNvGrpSpPr>
            <a:grpSpLocks/>
          </p:cNvGrpSpPr>
          <p:nvPr/>
        </p:nvGrpSpPr>
        <p:grpSpPr bwMode="auto">
          <a:xfrm>
            <a:off x="4400550" y="2589610"/>
            <a:ext cx="171450" cy="17145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6" name="Group 47"/>
          <p:cNvGrpSpPr>
            <a:grpSpLocks/>
          </p:cNvGrpSpPr>
          <p:nvPr/>
        </p:nvGrpSpPr>
        <p:grpSpPr bwMode="auto">
          <a:xfrm rot="4377298">
            <a:off x="4895850" y="3183731"/>
            <a:ext cx="171450" cy="17145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7" name="Group 53"/>
          <p:cNvGrpSpPr>
            <a:grpSpLocks/>
          </p:cNvGrpSpPr>
          <p:nvPr/>
        </p:nvGrpSpPr>
        <p:grpSpPr bwMode="auto">
          <a:xfrm>
            <a:off x="4400550" y="654844"/>
            <a:ext cx="171450" cy="1054894"/>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grpSp>
      <p:sp>
        <p:nvSpPr>
          <p:cNvPr id="383018" name="Oval 42"/>
          <p:cNvSpPr>
            <a:spLocks noChangeAspect="1" noChangeArrowheads="1"/>
          </p:cNvSpPr>
          <p:nvPr/>
        </p:nvSpPr>
        <p:spPr bwMode="auto">
          <a:xfrm>
            <a:off x="4491037" y="1626394"/>
            <a:ext cx="157163" cy="157163"/>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latin typeface="Arial" pitchFamily="34" charset="0"/>
            </a:endParaRPr>
          </a:p>
        </p:txBody>
      </p:sp>
      <p:sp>
        <p:nvSpPr>
          <p:cNvPr id="383007" name="Arc 31"/>
          <p:cNvSpPr>
            <a:spLocks/>
          </p:cNvSpPr>
          <p:nvPr/>
        </p:nvSpPr>
        <p:spPr bwMode="auto">
          <a:xfrm rot="10610621">
            <a:off x="4604148" y="1010841"/>
            <a:ext cx="859631" cy="2341959"/>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383006" name="Line 30"/>
          <p:cNvSpPr>
            <a:spLocks noChangeShapeType="1"/>
          </p:cNvSpPr>
          <p:nvPr/>
        </p:nvSpPr>
        <p:spPr bwMode="auto">
          <a:xfrm flipV="1">
            <a:off x="4572000" y="1707356"/>
            <a:ext cx="0" cy="1053704"/>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383030" name="Text Box 54"/>
          <p:cNvSpPr txBox="1">
            <a:spLocks noChangeArrowheads="1"/>
          </p:cNvSpPr>
          <p:nvPr/>
        </p:nvSpPr>
        <p:spPr bwMode="auto">
          <a:xfrm>
            <a:off x="6966348" y="1444229"/>
            <a:ext cx="1034653" cy="646331"/>
          </a:xfrm>
          <a:prstGeom prst="rect">
            <a:avLst/>
          </a:prstGeom>
          <a:noFill/>
          <a:ln w="9525" algn="ctr">
            <a:noFill/>
            <a:miter lim="800000"/>
            <a:headEnd/>
            <a:tailEnd/>
          </a:ln>
          <a:effectLst/>
        </p:spPr>
        <p:txBody>
          <a:bodyPr>
            <a:spAutoFit/>
          </a:bodyPr>
          <a:lstStyle/>
          <a:p>
            <a:pPr>
              <a:spcBef>
                <a:spcPct val="50000"/>
              </a:spcBef>
              <a:defRPr/>
            </a:pPr>
            <a:r>
              <a:rPr lang="en-US" dirty="0">
                <a:solidFill>
                  <a:schemeClr val="accent1"/>
                </a:solidFill>
                <a:effectLst>
                  <a:outerShdw blurRad="38100" dist="38100" dir="2700000" algn="tl">
                    <a:srgbClr val="000000"/>
                  </a:outerShdw>
                </a:effectLst>
                <a:latin typeface="Arial" charset="0"/>
              </a:rPr>
              <a:t>Earth surface</a:t>
            </a:r>
          </a:p>
        </p:txBody>
      </p:sp>
      <p:sp>
        <p:nvSpPr>
          <p:cNvPr id="383033" name="Line 57"/>
          <p:cNvSpPr>
            <a:spLocks noChangeShapeType="1"/>
          </p:cNvSpPr>
          <p:nvPr/>
        </p:nvSpPr>
        <p:spPr bwMode="auto">
          <a:xfrm flipH="1">
            <a:off x="6605588" y="1783557"/>
            <a:ext cx="360760" cy="255985"/>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sz="1350"/>
          </a:p>
        </p:txBody>
      </p:sp>
      <p:sp>
        <p:nvSpPr>
          <p:cNvPr id="383034" name="Text Box 58"/>
          <p:cNvSpPr txBox="1">
            <a:spLocks noChangeArrowheads="1"/>
          </p:cNvSpPr>
          <p:nvPr/>
        </p:nvSpPr>
        <p:spPr bwMode="auto">
          <a:xfrm rot="1866961">
            <a:off x="6387703" y="3044310"/>
            <a:ext cx="1109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Ellipsoid</a:t>
            </a:r>
          </a:p>
        </p:txBody>
      </p:sp>
      <p:sp>
        <p:nvSpPr>
          <p:cNvPr id="383035" name="Text Box 59"/>
          <p:cNvSpPr txBox="1">
            <a:spLocks noChangeArrowheads="1"/>
          </p:cNvSpPr>
          <p:nvPr/>
        </p:nvSpPr>
        <p:spPr bwMode="auto">
          <a:xfrm rot="1372987">
            <a:off x="5940029" y="3474126"/>
            <a:ext cx="1026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Geoid</a:t>
            </a:r>
          </a:p>
        </p:txBody>
      </p:sp>
      <p:sp>
        <p:nvSpPr>
          <p:cNvPr id="383037" name="Text Box 61"/>
          <p:cNvSpPr txBox="1">
            <a:spLocks noChangeArrowheads="1"/>
          </p:cNvSpPr>
          <p:nvPr/>
        </p:nvSpPr>
        <p:spPr bwMode="auto">
          <a:xfrm>
            <a:off x="4706542" y="2309813"/>
            <a:ext cx="2078831" cy="369332"/>
          </a:xfrm>
          <a:prstGeom prst="rect">
            <a:avLst/>
          </a:prstGeom>
          <a:noFill/>
          <a:ln w="9525" algn="ctr">
            <a:noFill/>
            <a:miter lim="800000"/>
            <a:headEnd/>
            <a:tailEnd/>
          </a:ln>
          <a:effectLst/>
        </p:spPr>
        <p:txBody>
          <a:bodyPr>
            <a:spAutoFit/>
          </a:bodyPr>
          <a:lstStyle/>
          <a:p>
            <a:pPr>
              <a:spcBef>
                <a:spcPct val="50000"/>
              </a:spcBef>
              <a:defRPr/>
            </a:pPr>
            <a:r>
              <a:rPr lang="en-US" sz="1350" b="1" dirty="0">
                <a:solidFill>
                  <a:srgbClr val="FF66CC"/>
                </a:solidFill>
                <a:effectLst>
                  <a:outerShdw blurRad="38100" dist="38100" dir="2700000" algn="tl">
                    <a:srgbClr val="000000"/>
                  </a:outerShdw>
                </a:effectLst>
                <a:latin typeface="Arial" charset="0"/>
              </a:rPr>
              <a:t>Orthometric height, </a:t>
            </a:r>
            <a:r>
              <a:rPr lang="en-US" b="1" i="1" dirty="0">
                <a:solidFill>
                  <a:srgbClr val="FF66CC"/>
                </a:solidFill>
                <a:effectLst>
                  <a:outerShdw blurRad="38100" dist="38100" dir="2700000" algn="tl">
                    <a:srgbClr val="000000"/>
                  </a:outerShdw>
                </a:effectLst>
                <a:latin typeface="Times New Roman" pitchFamily="18" charset="0"/>
              </a:rPr>
              <a:t>H</a:t>
            </a:r>
          </a:p>
        </p:txBody>
      </p:sp>
      <p:sp>
        <p:nvSpPr>
          <p:cNvPr id="383038" name="Text Box 62"/>
          <p:cNvSpPr txBox="1">
            <a:spLocks noChangeArrowheads="1"/>
          </p:cNvSpPr>
          <p:nvPr/>
        </p:nvSpPr>
        <p:spPr bwMode="auto">
          <a:xfrm>
            <a:off x="2843212" y="3012281"/>
            <a:ext cx="1701404" cy="369332"/>
          </a:xfrm>
          <a:prstGeom prst="rect">
            <a:avLst/>
          </a:prstGeom>
          <a:noFill/>
          <a:ln w="9525" algn="ctr">
            <a:noFill/>
            <a:miter lim="800000"/>
            <a:headEnd/>
            <a:tailEnd/>
          </a:ln>
          <a:effectLst/>
        </p:spPr>
        <p:txBody>
          <a:bodyPr>
            <a:spAutoFit/>
          </a:bodyPr>
          <a:lstStyle/>
          <a:p>
            <a:pPr algn="r">
              <a:spcBef>
                <a:spcPct val="50000"/>
              </a:spcBef>
              <a:defRPr/>
            </a:pPr>
            <a:r>
              <a:rPr lang="en-US" sz="1350" b="1" dirty="0">
                <a:solidFill>
                  <a:srgbClr val="99CCFF"/>
                </a:solidFill>
                <a:effectLst>
                  <a:outerShdw blurRad="38100" dist="38100" dir="2700000" algn="tl">
                    <a:srgbClr val="000000"/>
                  </a:outerShdw>
                </a:effectLst>
                <a:latin typeface="Arial" charset="0"/>
              </a:rPr>
              <a:t>Geoid height, </a:t>
            </a:r>
            <a:r>
              <a:rPr lang="en-US" b="1" i="1" dirty="0">
                <a:solidFill>
                  <a:srgbClr val="99CCFF"/>
                </a:solidFill>
                <a:effectLst>
                  <a:outerShdw blurRad="38100" dist="38100" dir="2700000" algn="tl">
                    <a:srgbClr val="000000"/>
                  </a:outerShdw>
                </a:effectLst>
                <a:latin typeface="Times New Roman" pitchFamily="18" charset="0"/>
              </a:rPr>
              <a:t>N</a:t>
            </a:r>
            <a:r>
              <a:rPr lang="en-US" b="1" i="1" baseline="-25000" dirty="0">
                <a:solidFill>
                  <a:srgbClr val="99CCFF"/>
                </a:solidFill>
                <a:effectLst>
                  <a:outerShdw blurRad="38100" dist="38100" dir="2700000" algn="tl">
                    <a:srgbClr val="000000"/>
                  </a:outerShdw>
                </a:effectLst>
                <a:latin typeface="Times New Roman" pitchFamily="18" charset="0"/>
              </a:rPr>
              <a:t>G</a:t>
            </a:r>
          </a:p>
        </p:txBody>
      </p:sp>
      <p:sp>
        <p:nvSpPr>
          <p:cNvPr id="383039" name="Text Box 63"/>
          <p:cNvSpPr txBox="1">
            <a:spLocks noChangeArrowheads="1"/>
          </p:cNvSpPr>
          <p:nvPr/>
        </p:nvSpPr>
        <p:spPr bwMode="auto">
          <a:xfrm>
            <a:off x="2789635" y="2094310"/>
            <a:ext cx="1754981" cy="369332"/>
          </a:xfrm>
          <a:prstGeom prst="rect">
            <a:avLst/>
          </a:prstGeom>
          <a:noFill/>
          <a:ln w="9525" algn="ctr">
            <a:noFill/>
            <a:miter lim="800000"/>
            <a:headEnd/>
            <a:tailEnd/>
          </a:ln>
          <a:effectLst/>
        </p:spPr>
        <p:txBody>
          <a:bodyPr>
            <a:spAutoFit/>
          </a:bodyPr>
          <a:lstStyle/>
          <a:p>
            <a:pPr algn="r">
              <a:spcBef>
                <a:spcPct val="50000"/>
              </a:spcBef>
              <a:defRPr/>
            </a:pPr>
            <a:r>
              <a:rPr lang="en-US" sz="1350" b="1" dirty="0">
                <a:solidFill>
                  <a:srgbClr val="FFC000"/>
                </a:solidFill>
                <a:effectLst>
                  <a:outerShdw blurRad="38100" dist="38100" dir="2700000" algn="tl">
                    <a:srgbClr val="000000"/>
                  </a:outerShdw>
                </a:effectLst>
                <a:latin typeface="Arial" charset="0"/>
              </a:rPr>
              <a:t>Ellipsoid height, </a:t>
            </a:r>
            <a:r>
              <a:rPr lang="en-US" b="1" i="1" dirty="0">
                <a:solidFill>
                  <a:srgbClr val="FFC000"/>
                </a:solidFill>
                <a:effectLst>
                  <a:outerShdw blurRad="38100" dist="38100" dir="2700000" algn="tl">
                    <a:srgbClr val="000000"/>
                  </a:outerShdw>
                </a:effectLst>
                <a:latin typeface="Times New Roman" pitchFamily="18" charset="0"/>
              </a:rPr>
              <a:t>h</a:t>
            </a:r>
          </a:p>
        </p:txBody>
      </p:sp>
      <p:sp>
        <p:nvSpPr>
          <p:cNvPr id="383040" name="Text Box 64"/>
          <p:cNvSpPr txBox="1">
            <a:spLocks noChangeArrowheads="1"/>
          </p:cNvSpPr>
          <p:nvPr/>
        </p:nvSpPr>
        <p:spPr bwMode="auto">
          <a:xfrm>
            <a:off x="4572000" y="703660"/>
            <a:ext cx="2362200" cy="300082"/>
          </a:xfrm>
          <a:prstGeom prst="rect">
            <a:avLst/>
          </a:prstGeom>
          <a:noFill/>
          <a:ln w="9525" algn="ctr">
            <a:noFill/>
            <a:miter lim="800000"/>
            <a:headEnd/>
            <a:tailEnd/>
          </a:ln>
          <a:effectLst/>
        </p:spPr>
        <p:txBody>
          <a:bodyPr>
            <a:spAutoFit/>
          </a:bodyPr>
          <a:lstStyle/>
          <a:p>
            <a:pPr>
              <a:spcBef>
                <a:spcPct val="50000"/>
              </a:spcBef>
              <a:defRPr/>
            </a:pPr>
            <a:r>
              <a:rPr lang="en-US" sz="1350" dirty="0">
                <a:solidFill>
                  <a:schemeClr val="accent1"/>
                </a:solidFill>
                <a:effectLst>
                  <a:outerShdw blurRad="38100" dist="38100" dir="2700000" algn="tl">
                    <a:srgbClr val="000000"/>
                  </a:outerShdw>
                </a:effectLst>
                <a:latin typeface="Arial" charset="0"/>
              </a:rPr>
              <a:t>Deflection of the vertical</a:t>
            </a:r>
          </a:p>
        </p:txBody>
      </p:sp>
      <p:sp>
        <p:nvSpPr>
          <p:cNvPr id="383041" name="Text Box 65"/>
          <p:cNvSpPr txBox="1">
            <a:spLocks noChangeArrowheads="1"/>
          </p:cNvSpPr>
          <p:nvPr/>
        </p:nvSpPr>
        <p:spPr bwMode="auto">
          <a:xfrm>
            <a:off x="1196579" y="2661047"/>
            <a:ext cx="1053703" cy="553998"/>
          </a:xfrm>
          <a:prstGeom prst="rect">
            <a:avLst/>
          </a:prstGeom>
          <a:noFill/>
          <a:ln w="9525" algn="ctr">
            <a:noFill/>
            <a:miter lim="800000"/>
            <a:headEnd/>
            <a:tailEnd/>
          </a:ln>
          <a:effectLst/>
        </p:spPr>
        <p:txBody>
          <a:bodyPr>
            <a:spAutoFit/>
          </a:bodyPr>
          <a:lstStyle/>
          <a:p>
            <a:pPr>
              <a:spcBef>
                <a:spcPct val="50000"/>
              </a:spcBef>
              <a:defRPr/>
            </a:pPr>
            <a:r>
              <a:rPr lang="en-US" sz="1500" dirty="0">
                <a:solidFill>
                  <a:schemeClr val="accent1"/>
                </a:solidFill>
                <a:effectLst>
                  <a:outerShdw blurRad="38100" dist="38100" dir="2700000" algn="tl">
                    <a:srgbClr val="000000"/>
                  </a:outerShdw>
                </a:effectLst>
                <a:latin typeface="Arial" charset="0"/>
              </a:rPr>
              <a:t>Mean </a:t>
            </a:r>
            <a:br>
              <a:rPr lang="en-US" sz="1500" dirty="0">
                <a:solidFill>
                  <a:schemeClr val="accent1"/>
                </a:solidFill>
                <a:effectLst>
                  <a:outerShdw blurRad="38100" dist="38100" dir="2700000" algn="tl">
                    <a:srgbClr val="000000"/>
                  </a:outerShdw>
                </a:effectLst>
                <a:latin typeface="Arial" charset="0"/>
              </a:rPr>
            </a:br>
            <a:r>
              <a:rPr lang="en-US" sz="1500" dirty="0">
                <a:solidFill>
                  <a:schemeClr val="accent1"/>
                </a:solidFill>
                <a:effectLst>
                  <a:outerShdw blurRad="38100" dist="38100" dir="2700000" algn="tl">
                    <a:srgbClr val="000000"/>
                  </a:outerShdw>
                </a:effectLst>
                <a:latin typeface="Arial" charset="0"/>
              </a:rPr>
              <a:t>sea level</a:t>
            </a:r>
          </a:p>
        </p:txBody>
      </p:sp>
      <p:sp>
        <p:nvSpPr>
          <p:cNvPr id="383042" name="Line 66"/>
          <p:cNvSpPr>
            <a:spLocks noChangeShapeType="1"/>
          </p:cNvSpPr>
          <p:nvPr/>
        </p:nvSpPr>
        <p:spPr bwMode="auto">
          <a:xfrm>
            <a:off x="1682354" y="3187303"/>
            <a:ext cx="94059" cy="642938"/>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sz="1350"/>
          </a:p>
        </p:txBody>
      </p:sp>
      <p:sp>
        <p:nvSpPr>
          <p:cNvPr id="383043" name="Text Box 67"/>
          <p:cNvSpPr txBox="1">
            <a:spLocks noChangeArrowheads="1"/>
          </p:cNvSpPr>
          <p:nvPr/>
        </p:nvSpPr>
        <p:spPr bwMode="auto">
          <a:xfrm>
            <a:off x="3621881" y="3840957"/>
            <a:ext cx="1900238" cy="507831"/>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700" b="1" i="1">
                <a:latin typeface="Times New Roman" pitchFamily="18" charset="0"/>
              </a:rPr>
              <a:t>h </a:t>
            </a:r>
            <a:r>
              <a:rPr lang="en-US" altLang="en-US" sz="2700" b="1">
                <a:latin typeface="Times New Roman" pitchFamily="18" charset="0"/>
              </a:rPr>
              <a:t>≈</a:t>
            </a:r>
            <a:r>
              <a:rPr lang="en-US" altLang="en-US" sz="2700" b="1" i="1">
                <a:latin typeface="Times New Roman" pitchFamily="18" charset="0"/>
              </a:rPr>
              <a:t> H + N</a:t>
            </a:r>
            <a:r>
              <a:rPr lang="en-US" altLang="en-US" sz="2700" b="1" i="1" baseline="-25000">
                <a:latin typeface="Times New Roman" pitchFamily="18" charset="0"/>
              </a:rPr>
              <a:t>G</a:t>
            </a:r>
          </a:p>
        </p:txBody>
      </p:sp>
      <p:sp>
        <p:nvSpPr>
          <p:cNvPr id="383044" name="Text Box 68"/>
          <p:cNvSpPr txBox="1">
            <a:spLocks noChangeArrowheads="1"/>
          </p:cNvSpPr>
          <p:nvPr/>
        </p:nvSpPr>
        <p:spPr bwMode="auto">
          <a:xfrm>
            <a:off x="1682354" y="4467225"/>
            <a:ext cx="60757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500" i="1">
                <a:latin typeface="Arial" pitchFamily="34" charset="0"/>
              </a:rPr>
              <a:t>Note:</a:t>
            </a:r>
            <a:r>
              <a:rPr lang="en-US" altLang="en-US" sz="1500">
                <a:latin typeface="Arial" pitchFamily="34" charset="0"/>
              </a:rPr>
              <a:t>  Geoid height is </a:t>
            </a:r>
            <a:r>
              <a:rPr lang="en-US" altLang="en-US" sz="1500" b="1">
                <a:latin typeface="Arial" pitchFamily="34" charset="0"/>
              </a:rPr>
              <a:t>negative</a:t>
            </a:r>
            <a:r>
              <a:rPr lang="en-US" altLang="en-US" sz="1500">
                <a:latin typeface="Arial" pitchFamily="34" charset="0"/>
              </a:rPr>
              <a:t> everywhere in the coterminous US</a:t>
            </a:r>
          </a:p>
        </p:txBody>
      </p:sp>
      <p:sp>
        <p:nvSpPr>
          <p:cNvPr id="383045" name="Text Box 69"/>
          <p:cNvSpPr txBox="1">
            <a:spLocks noChangeArrowheads="1"/>
          </p:cNvSpPr>
          <p:nvPr/>
        </p:nvSpPr>
        <p:spPr bwMode="auto">
          <a:xfrm>
            <a:off x="3621881" y="3840957"/>
            <a:ext cx="1900238" cy="507831"/>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700" b="1" i="1">
                <a:latin typeface="Times New Roman" pitchFamily="18" charset="0"/>
              </a:rPr>
              <a:t>h </a:t>
            </a:r>
            <a:r>
              <a:rPr lang="en-US" altLang="en-US" sz="2700" b="1">
                <a:latin typeface="Times New Roman" pitchFamily="18" charset="0"/>
              </a:rPr>
              <a:t>=</a:t>
            </a:r>
            <a:r>
              <a:rPr lang="en-US" altLang="en-US" sz="2700" b="1" i="1">
                <a:latin typeface="Times New Roman" pitchFamily="18" charset="0"/>
              </a:rPr>
              <a:t> H + N</a:t>
            </a:r>
            <a:r>
              <a:rPr lang="en-US" altLang="en-US" sz="2700" b="1" i="1" baseline="-25000">
                <a:latin typeface="Times New Roman" pitchFamily="18" charset="0"/>
              </a:rPr>
              <a:t>G</a:t>
            </a:r>
          </a:p>
        </p:txBody>
      </p:sp>
      <p:sp>
        <p:nvSpPr>
          <p:cNvPr id="383046" name="Text Box 70"/>
          <p:cNvSpPr txBox="1">
            <a:spLocks noChangeArrowheads="1"/>
          </p:cNvSpPr>
          <p:nvPr/>
        </p:nvSpPr>
        <p:spPr bwMode="auto">
          <a:xfrm>
            <a:off x="1925242" y="1283494"/>
            <a:ext cx="1696640" cy="369332"/>
          </a:xfrm>
          <a:prstGeom prst="rect">
            <a:avLst/>
          </a:prstGeom>
          <a:noFill/>
          <a:ln w="9525" algn="ctr">
            <a:noFill/>
            <a:miter lim="800000"/>
            <a:headEnd/>
            <a:tailEnd/>
          </a:ln>
          <a:effectLst/>
        </p:spPr>
        <p:txBody>
          <a:bodyPr>
            <a:spAutoFit/>
          </a:bodyPr>
          <a:lstStyle/>
          <a:p>
            <a:pPr algn="r">
              <a:spcBef>
                <a:spcPct val="50000"/>
              </a:spcBef>
              <a:defRPr/>
            </a:pPr>
            <a:r>
              <a:rPr lang="en-US" dirty="0">
                <a:solidFill>
                  <a:schemeClr val="accent1"/>
                </a:solidFill>
                <a:effectLst>
                  <a:outerShdw blurRad="38100" dist="38100" dir="2700000" algn="tl">
                    <a:srgbClr val="000000"/>
                  </a:outerShdw>
                </a:effectLst>
                <a:latin typeface="Arial" charset="0"/>
              </a:rPr>
              <a:t>You are here</a:t>
            </a:r>
          </a:p>
        </p:txBody>
      </p:sp>
      <p:sp>
        <p:nvSpPr>
          <p:cNvPr id="383047" name="Line 71"/>
          <p:cNvSpPr>
            <a:spLocks noChangeShapeType="1"/>
          </p:cNvSpPr>
          <p:nvPr/>
        </p:nvSpPr>
        <p:spPr bwMode="auto">
          <a:xfrm>
            <a:off x="3621882" y="1497806"/>
            <a:ext cx="922735" cy="2095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sz="1350"/>
          </a:p>
        </p:txBody>
      </p:sp>
      <p:sp>
        <p:nvSpPr>
          <p:cNvPr id="383050" name="AutoShape 74"/>
          <p:cNvSpPr>
            <a:spLocks noChangeArrowheads="1"/>
          </p:cNvSpPr>
          <p:nvPr/>
        </p:nvSpPr>
        <p:spPr bwMode="auto">
          <a:xfrm rot="-830805">
            <a:off x="7568803" y="2865835"/>
            <a:ext cx="300038" cy="1190625"/>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a:defRPr/>
            </a:pPr>
            <a:endParaRPr lang="en-US" sz="1350">
              <a:latin typeface="Arial" charset="0"/>
            </a:endParaRPr>
          </a:p>
        </p:txBody>
      </p:sp>
      <p:sp>
        <p:nvSpPr>
          <p:cNvPr id="383051" name="WordArt 75"/>
          <p:cNvSpPr>
            <a:spLocks noChangeArrowheads="1" noChangeShapeType="1" noTextEdit="1"/>
          </p:cNvSpPr>
          <p:nvPr/>
        </p:nvSpPr>
        <p:spPr bwMode="auto">
          <a:xfrm rot="-967971">
            <a:off x="6987779" y="2480072"/>
            <a:ext cx="1121569" cy="280988"/>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r>
              <a:rPr lang="en-US" sz="2700" kern="10">
                <a:ln w="9525">
                  <a:round/>
                  <a:headEnd/>
                  <a:tailEnd/>
                </a:ln>
                <a:gradFill rotWithShape="1">
                  <a:gsLst>
                    <a:gs pos="0">
                      <a:srgbClr val="707070"/>
                    </a:gs>
                    <a:gs pos="50000">
                      <a:srgbClr val="FFFFFF"/>
                    </a:gs>
                    <a:gs pos="100000">
                      <a:srgbClr val="707070"/>
                    </a:gs>
                  </a:gsLst>
                  <a:lin ang="3660000" scaled="1"/>
                </a:gradFill>
                <a:latin typeface="Impact"/>
              </a:rPr>
              <a:t>Alaska</a:t>
            </a:r>
          </a:p>
        </p:txBody>
      </p:sp>
      <p:sp>
        <p:nvSpPr>
          <p:cNvPr id="383052" name="Text Box 76"/>
          <p:cNvSpPr txBox="1">
            <a:spLocks noChangeArrowheads="1"/>
          </p:cNvSpPr>
          <p:nvPr/>
        </p:nvSpPr>
        <p:spPr bwMode="auto">
          <a:xfrm>
            <a:off x="1682354" y="4754166"/>
            <a:ext cx="60757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500">
                <a:latin typeface="Arial" pitchFamily="34" charset="0"/>
              </a:rPr>
              <a:t>(but it is </a:t>
            </a:r>
            <a:r>
              <a:rPr lang="en-US" altLang="en-US" sz="1500" b="1">
                <a:latin typeface="Arial" pitchFamily="34" charset="0"/>
              </a:rPr>
              <a:t>positive</a:t>
            </a:r>
            <a:r>
              <a:rPr lang="en-US" altLang="en-US" sz="1500">
                <a:latin typeface="Arial" pitchFamily="34" charset="0"/>
              </a:rPr>
              <a:t> in most of Alaska)</a:t>
            </a:r>
          </a:p>
        </p:txBody>
      </p:sp>
    </p:spTree>
    <p:extLst>
      <p:ext uri="{BB962C8B-B14F-4D97-AF65-F5344CB8AC3E}">
        <p14:creationId xmlns:p14="http://schemas.microsoft.com/office/powerpoint/2010/main" val="2857002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85850" y="454337"/>
            <a:ext cx="6915150" cy="6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2700" dirty="0">
                <a:solidFill>
                  <a:schemeClr val="accent1">
                    <a:lumMod val="75000"/>
                  </a:schemeClr>
                </a:solidFill>
                <a:latin typeface="+mj-lt"/>
                <a:cs typeface="Times New Roman" pitchFamily="18" charset="0"/>
              </a:rPr>
              <a:t>National Spatial Reference System</a:t>
            </a:r>
            <a:br>
              <a:rPr lang="en-US" altLang="en-US" sz="2700" dirty="0">
                <a:solidFill>
                  <a:schemeClr val="accent1">
                    <a:lumMod val="75000"/>
                  </a:schemeClr>
                </a:solidFill>
                <a:latin typeface="+mj-lt"/>
                <a:cs typeface="Times New Roman" pitchFamily="18" charset="0"/>
              </a:rPr>
            </a:br>
            <a:r>
              <a:rPr lang="en-US" altLang="en-US" sz="2700" dirty="0">
                <a:solidFill>
                  <a:schemeClr val="accent1">
                    <a:lumMod val="75000"/>
                  </a:schemeClr>
                </a:solidFill>
                <a:latin typeface="+mj-lt"/>
                <a:cs typeface="Times New Roman" pitchFamily="18" charset="0"/>
              </a:rPr>
              <a:t>(NSRS)</a:t>
            </a:r>
          </a:p>
        </p:txBody>
      </p:sp>
      <p:sp>
        <p:nvSpPr>
          <p:cNvPr id="31747" name="Rectangle 3"/>
          <p:cNvSpPr>
            <a:spLocks noChangeArrowheads="1"/>
          </p:cNvSpPr>
          <p:nvPr/>
        </p:nvSpPr>
        <p:spPr bwMode="auto">
          <a:xfrm>
            <a:off x="379307" y="1267456"/>
            <a:ext cx="6102773"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90000"/>
              </a:lnSpc>
              <a:buNone/>
            </a:pPr>
            <a:r>
              <a:rPr lang="en-US" altLang="zh-CN" sz="2000" b="1" i="1" dirty="0">
                <a:latin typeface="Gill Sans MT" panose="020B0502020104020203" pitchFamily="34" charset="0"/>
              </a:rPr>
              <a:t>NGS Mission</a:t>
            </a:r>
            <a:r>
              <a:rPr lang="en-US" altLang="zh-CN" sz="2000" b="1" dirty="0">
                <a:latin typeface="Gill Sans MT" panose="020B0502020104020203" pitchFamily="34" charset="0"/>
              </a:rPr>
              <a:t>: To define, maintain &amp; provide access to the  </a:t>
            </a:r>
            <a:r>
              <a:rPr lang="en-US" altLang="zh-CN" sz="2000" b="1" i="1" dirty="0">
                <a:solidFill>
                  <a:srgbClr val="3333CC"/>
                </a:solidFill>
                <a:latin typeface="Gill Sans MT" panose="020B0502020104020203" pitchFamily="34" charset="0"/>
              </a:rPr>
              <a:t>National Spatial Reference System (NSRS) </a:t>
            </a:r>
            <a:r>
              <a:rPr lang="en-US" altLang="zh-CN" sz="2000" b="1" dirty="0">
                <a:latin typeface="Gill Sans MT" panose="020B0502020104020203" pitchFamily="34" charset="0"/>
              </a:rPr>
              <a:t>to meet our Nation’s economic, social &amp; environmental needs</a:t>
            </a:r>
          </a:p>
          <a:p>
            <a:pPr eaLnBrk="1" hangingPunct="1">
              <a:buClr>
                <a:schemeClr val="tx1"/>
              </a:buClr>
              <a:buSzTx/>
              <a:buFontTx/>
              <a:buNone/>
            </a:pPr>
            <a:endParaRPr lang="en-US" altLang="en-US" sz="1050" dirty="0">
              <a:solidFill>
                <a:schemeClr val="tx1"/>
              </a:solidFill>
              <a:latin typeface="Gill Sans MT" panose="020B0502020104020203" pitchFamily="34" charset="0"/>
            </a:endParaRPr>
          </a:p>
          <a:p>
            <a:pPr eaLnBrk="1" hangingPunct="1">
              <a:buClr>
                <a:schemeClr val="tx1"/>
              </a:buClr>
              <a:buSzTx/>
              <a:buFontTx/>
              <a:buNone/>
            </a:pPr>
            <a:r>
              <a:rPr lang="en-US" altLang="en-US" sz="1650" dirty="0">
                <a:solidFill>
                  <a:schemeClr val="tx1"/>
                </a:solidFill>
                <a:latin typeface="Gill Sans MT" panose="020B0502020104020203" pitchFamily="34" charset="0"/>
              </a:rPr>
              <a:t>Consistent National Coordinate System</a:t>
            </a:r>
          </a:p>
          <a:p>
            <a:pPr eaLnBrk="1" hangingPunct="1">
              <a:buClr>
                <a:schemeClr val="tx1"/>
              </a:buClr>
              <a:buSzTx/>
              <a:buFontTx/>
              <a:buChar char="•"/>
            </a:pPr>
            <a:r>
              <a:rPr lang="en-US" altLang="en-US" sz="1650" dirty="0">
                <a:solidFill>
                  <a:schemeClr val="tx1"/>
                </a:solidFill>
                <a:latin typeface="Gill Sans MT" panose="020B0502020104020203" pitchFamily="34" charset="0"/>
              </a:rPr>
              <a:t> Latitude/Northing</a:t>
            </a:r>
          </a:p>
          <a:p>
            <a:pPr eaLnBrk="1" hangingPunct="1">
              <a:buClr>
                <a:schemeClr val="tx1"/>
              </a:buClr>
              <a:buSzTx/>
              <a:buFontTx/>
              <a:buChar char="•"/>
            </a:pPr>
            <a:r>
              <a:rPr lang="en-US" altLang="en-US" sz="1650" dirty="0">
                <a:solidFill>
                  <a:schemeClr val="tx1"/>
                </a:solidFill>
                <a:latin typeface="Gill Sans MT" panose="020B0502020104020203" pitchFamily="34" charset="0"/>
              </a:rPr>
              <a:t> Longitude/Easting</a:t>
            </a:r>
          </a:p>
          <a:p>
            <a:pPr eaLnBrk="1" hangingPunct="1">
              <a:buClr>
                <a:schemeClr val="tx1"/>
              </a:buClr>
              <a:buSzTx/>
              <a:buFontTx/>
              <a:buChar char="•"/>
            </a:pPr>
            <a:r>
              <a:rPr lang="en-US" altLang="en-US" sz="1650" dirty="0">
                <a:solidFill>
                  <a:schemeClr val="tx1"/>
                </a:solidFill>
                <a:latin typeface="Gill Sans MT" panose="020B0502020104020203" pitchFamily="34" charset="0"/>
              </a:rPr>
              <a:t> Height </a:t>
            </a:r>
          </a:p>
          <a:p>
            <a:pPr eaLnBrk="1" hangingPunct="1">
              <a:buClr>
                <a:schemeClr val="tx1"/>
              </a:buClr>
              <a:buSzTx/>
              <a:buFontTx/>
              <a:buChar char="•"/>
            </a:pPr>
            <a:r>
              <a:rPr lang="en-US" altLang="en-US" sz="1650" dirty="0">
                <a:solidFill>
                  <a:schemeClr val="tx1"/>
                </a:solidFill>
                <a:latin typeface="Gill Sans MT" panose="020B0502020104020203" pitchFamily="34" charset="0"/>
              </a:rPr>
              <a:t> Scale </a:t>
            </a:r>
          </a:p>
          <a:p>
            <a:pPr eaLnBrk="1" hangingPunct="1">
              <a:buClr>
                <a:schemeClr val="tx1"/>
              </a:buClr>
              <a:buSzTx/>
              <a:buFontTx/>
              <a:buChar char="•"/>
            </a:pPr>
            <a:r>
              <a:rPr lang="en-US" altLang="en-US" sz="1650" dirty="0">
                <a:solidFill>
                  <a:schemeClr val="tx1"/>
                </a:solidFill>
                <a:latin typeface="Gill Sans MT" panose="020B0502020104020203" pitchFamily="34" charset="0"/>
              </a:rPr>
              <a:t> Gravity</a:t>
            </a:r>
          </a:p>
          <a:p>
            <a:pPr eaLnBrk="1" hangingPunct="1">
              <a:buClr>
                <a:schemeClr val="tx1"/>
              </a:buClr>
              <a:buSzTx/>
              <a:buFontTx/>
              <a:buChar char="•"/>
            </a:pPr>
            <a:r>
              <a:rPr lang="en-US" altLang="en-US" sz="1650" dirty="0">
                <a:solidFill>
                  <a:schemeClr val="tx1"/>
                </a:solidFill>
                <a:latin typeface="Gill Sans MT" panose="020B0502020104020203" pitchFamily="34" charset="0"/>
              </a:rPr>
              <a:t> Orientation </a:t>
            </a:r>
          </a:p>
          <a:p>
            <a:pPr eaLnBrk="1" hangingPunct="1">
              <a:buClr>
                <a:schemeClr val="tx1"/>
              </a:buClr>
              <a:buSzTx/>
              <a:buFontTx/>
              <a:buNone/>
            </a:pPr>
            <a:r>
              <a:rPr lang="en-US" altLang="en-US" sz="1650" i="1" u="sng" dirty="0">
                <a:solidFill>
                  <a:srgbClr val="FF0000"/>
                </a:solidFill>
                <a:latin typeface="Gill Sans MT" panose="020B0502020104020203" pitchFamily="34" charset="0"/>
              </a:rPr>
              <a:t>&amp; how these values change with time</a:t>
            </a: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588760" y="1050719"/>
            <a:ext cx="2101454" cy="3943350"/>
          </a:xfrm>
          <a:noFill/>
        </p:spPr>
      </p:pic>
    </p:spTree>
    <p:extLst>
      <p:ext uri="{BB962C8B-B14F-4D97-AF65-F5344CB8AC3E}">
        <p14:creationId xmlns:p14="http://schemas.microsoft.com/office/powerpoint/2010/main" val="5756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531105"/>
            <a:ext cx="8229600" cy="857250"/>
          </a:xfrm>
        </p:spPr>
        <p:txBody>
          <a:bodyPr>
            <a:noAutofit/>
          </a:bodyPr>
          <a:lstStyle/>
          <a:p>
            <a:pPr eaLnBrk="1" hangingPunct="1"/>
            <a:r>
              <a:rPr lang="en-US" altLang="en-US" sz="4000" dirty="0">
                <a:solidFill>
                  <a:schemeClr val="accent1">
                    <a:lumMod val="75000"/>
                  </a:schemeClr>
                </a:solidFill>
                <a:ea typeface="ＭＳ Ｐゴシック" panose="020B0600070205080204" pitchFamily="34" charset="-128"/>
              </a:rPr>
              <a:t>Types of Geoid Models?</a:t>
            </a:r>
          </a:p>
        </p:txBody>
      </p:sp>
      <p:sp>
        <p:nvSpPr>
          <p:cNvPr id="193539" name="Rectangle 3"/>
          <p:cNvSpPr>
            <a:spLocks noGrp="1" noChangeArrowheads="1"/>
          </p:cNvSpPr>
          <p:nvPr>
            <p:ph type="body" idx="1"/>
          </p:nvPr>
        </p:nvSpPr>
        <p:spPr>
          <a:xfrm>
            <a:off x="457200" y="1459865"/>
            <a:ext cx="8229600" cy="3314700"/>
          </a:xfrm>
        </p:spPr>
        <p:txBody>
          <a:bodyPr>
            <a:normAutofit fontScale="92500" lnSpcReduction="20000"/>
          </a:bodyPr>
          <a:lstStyle/>
          <a:p>
            <a:pPr eaLnBrk="1" hangingPunct="1"/>
            <a:r>
              <a:rPr lang="en-US" altLang="en-US" sz="2400" dirty="0">
                <a:ea typeface="ＭＳ Ｐゴシック" panose="020B0600070205080204" pitchFamily="34" charset="-128"/>
              </a:rPr>
              <a:t>Gravimetric (or Gravity) Geoid Height Models</a:t>
            </a:r>
          </a:p>
          <a:p>
            <a:pPr lvl="1" eaLnBrk="1" hangingPunct="1"/>
            <a:r>
              <a:rPr lang="en-US" altLang="en-US" sz="2000" dirty="0">
                <a:ea typeface="ＭＳ Ｐゴシック" panose="020B0600070205080204" pitchFamily="34" charset="-128"/>
              </a:rPr>
              <a:t>Defined by gravity data crossing the geoid</a:t>
            </a:r>
          </a:p>
          <a:p>
            <a:pPr lvl="1" eaLnBrk="1" hangingPunct="1"/>
            <a:r>
              <a:rPr lang="en-US" altLang="en-US" sz="2000" dirty="0">
                <a:ea typeface="ＭＳ Ｐゴシック" panose="020B0600070205080204" pitchFamily="34" charset="-128"/>
              </a:rPr>
              <a:t>Refined by terrain models (DEM’s)</a:t>
            </a:r>
          </a:p>
          <a:p>
            <a:pPr lvl="1" eaLnBrk="1" hangingPunct="1"/>
            <a:r>
              <a:rPr lang="en-US" altLang="en-US" sz="2000" dirty="0">
                <a:ea typeface="ＭＳ Ｐゴシック" panose="020B0600070205080204" pitchFamily="34" charset="-128"/>
              </a:rPr>
              <a:t>Scientific and engineering applications (today)</a:t>
            </a:r>
          </a:p>
          <a:p>
            <a:pPr lvl="1" eaLnBrk="1" hangingPunct="1"/>
            <a:r>
              <a:rPr lang="en-US" altLang="en-US" sz="2000" dirty="0">
                <a:highlight>
                  <a:srgbClr val="FFFF00"/>
                </a:highlight>
                <a:ea typeface="ＭＳ Ｐゴシック" panose="020B0600070205080204" pitchFamily="34" charset="-128"/>
              </a:rPr>
              <a:t>Will be the type used for Geoid2022</a:t>
            </a:r>
          </a:p>
          <a:p>
            <a:pPr eaLnBrk="1" hangingPunct="1"/>
            <a:r>
              <a:rPr lang="en-US" altLang="en-US" sz="2400" dirty="0">
                <a:ea typeface="ＭＳ Ｐゴシック" panose="020B0600070205080204" pitchFamily="34" charset="-128"/>
              </a:rPr>
              <a:t>Composite (or Hybrid) Geoid Height Models</a:t>
            </a:r>
          </a:p>
          <a:p>
            <a:pPr lvl="1" eaLnBrk="1" hangingPunct="1"/>
            <a:r>
              <a:rPr lang="en-US" altLang="en-US" sz="2000" dirty="0">
                <a:ea typeface="ＭＳ Ｐゴシック" panose="020B0600070205080204" pitchFamily="34" charset="-128"/>
              </a:rPr>
              <a:t>Gravimetric geoid defines most regions</a:t>
            </a:r>
          </a:p>
          <a:p>
            <a:pPr lvl="1" eaLnBrk="1" hangingPunct="1"/>
            <a:r>
              <a:rPr lang="en-US" altLang="en-US" sz="2000" dirty="0">
                <a:ea typeface="ＭＳ Ｐゴシック" panose="020B0600070205080204" pitchFamily="34" charset="-128"/>
              </a:rPr>
              <a:t>Warped to fit available GPSBM control data, e.g., NAVD88</a:t>
            </a:r>
          </a:p>
          <a:p>
            <a:pPr lvl="1" eaLnBrk="1" hangingPunct="1"/>
            <a:r>
              <a:rPr lang="en-US" altLang="en-US" sz="2000" dirty="0">
                <a:ea typeface="ＭＳ Ｐゴシック" panose="020B0600070205080204" pitchFamily="34" charset="-128"/>
              </a:rPr>
              <a:t>Defined by legislated ellipsoid (NAD 83) and local vertical datum (NAVD 88, PRVD02, etc.)</a:t>
            </a:r>
          </a:p>
          <a:p>
            <a:pPr lvl="1" eaLnBrk="1" hangingPunct="1"/>
            <a:r>
              <a:rPr lang="en-US" altLang="en-US" sz="2000" dirty="0">
                <a:ea typeface="ＭＳ Ｐゴシック" panose="020B0600070205080204" pitchFamily="34" charset="-128"/>
              </a:rPr>
              <a:t>May be statutory for some surveying &amp;  mapping applications</a:t>
            </a:r>
          </a:p>
        </p:txBody>
      </p:sp>
    </p:spTree>
    <p:extLst>
      <p:ext uri="{BB962C8B-B14F-4D97-AF65-F5344CB8AC3E}">
        <p14:creationId xmlns:p14="http://schemas.microsoft.com/office/powerpoint/2010/main" val="874010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8"/>
          <p:cNvSpPr>
            <a:spLocks noGrp="1"/>
          </p:cNvSpPr>
          <p:nvPr>
            <p:ph type="title"/>
          </p:nvPr>
        </p:nvSpPr>
        <p:spPr/>
        <p:txBody>
          <a:bodyPr/>
          <a:lstStyle/>
          <a:p>
            <a:r>
              <a:rPr lang="en-US" altLang="en-US">
                <a:ea typeface="ＭＳ Ｐゴシック" panose="020B0600070205080204" pitchFamily="34" charset="-128"/>
              </a:rPr>
              <a:t>Which Geoid for Which NAD 83?</a:t>
            </a:r>
          </a:p>
        </p:txBody>
      </p:sp>
      <p:sp>
        <p:nvSpPr>
          <p:cNvPr id="10" name="Content Placeholder 9"/>
          <p:cNvSpPr>
            <a:spLocks noGrp="1"/>
          </p:cNvSpPr>
          <p:nvPr>
            <p:ph sz="half" idx="1"/>
          </p:nvPr>
        </p:nvSpPr>
        <p:spPr/>
        <p:txBody>
          <a:bodyPr>
            <a:normAutofit lnSpcReduction="10000"/>
          </a:bodyPr>
          <a:lstStyle/>
          <a:p>
            <a:r>
              <a:rPr lang="en-US" altLang="en-US" sz="1950" dirty="0">
                <a:ea typeface="ＭＳ Ｐゴシック" panose="020B0600070205080204" pitchFamily="34" charset="-128"/>
              </a:rPr>
              <a:t>NAD 83(2011)</a:t>
            </a:r>
          </a:p>
          <a:p>
            <a:pPr marL="0" indent="0">
              <a:buNone/>
            </a:pPr>
            <a:endParaRPr lang="en-US" altLang="en-US" sz="1950" dirty="0">
              <a:ea typeface="ＭＳ Ｐゴシック" panose="020B0600070205080204" pitchFamily="34" charset="-128"/>
            </a:endParaRPr>
          </a:p>
          <a:p>
            <a:endParaRPr lang="en-US" altLang="en-US" sz="1950" dirty="0">
              <a:ea typeface="ＭＳ Ｐゴシック" panose="020B0600070205080204" pitchFamily="34" charset="-128"/>
            </a:endParaRPr>
          </a:p>
          <a:p>
            <a:r>
              <a:rPr lang="en-US" altLang="en-US" sz="1950" dirty="0">
                <a:ea typeface="ＭＳ Ｐゴシック" panose="020B0600070205080204" pitchFamily="34" charset="-128"/>
              </a:rPr>
              <a:t>NAD 83(2007)</a:t>
            </a:r>
          </a:p>
          <a:p>
            <a:endParaRPr lang="en-US" altLang="en-US" sz="1950" dirty="0">
              <a:ea typeface="ＭＳ Ｐゴシック" panose="020B0600070205080204" pitchFamily="34" charset="-128"/>
            </a:endParaRPr>
          </a:p>
          <a:p>
            <a:endParaRPr lang="en-US" altLang="en-US" sz="1950" dirty="0">
              <a:ea typeface="ＭＳ Ｐゴシック" panose="020B0600070205080204" pitchFamily="34" charset="-128"/>
            </a:endParaRPr>
          </a:p>
          <a:p>
            <a:endParaRPr lang="en-US" altLang="en-US" sz="1950" dirty="0">
              <a:ea typeface="ＭＳ Ｐゴシック" panose="020B0600070205080204" pitchFamily="34" charset="-128"/>
            </a:endParaRPr>
          </a:p>
          <a:p>
            <a:r>
              <a:rPr lang="en-US" altLang="en-US" sz="1950" dirty="0">
                <a:ea typeface="ＭＳ Ｐゴシック" panose="020B0600070205080204" pitchFamily="34" charset="-128"/>
              </a:rPr>
              <a:t>NAD 83(1996) &amp; CORS96</a:t>
            </a:r>
          </a:p>
          <a:p>
            <a:endParaRPr lang="en-US" altLang="en-US" sz="1950" dirty="0">
              <a:ea typeface="ＭＳ Ｐゴシック" panose="020B0600070205080204" pitchFamily="34" charset="-128"/>
            </a:endParaRPr>
          </a:p>
          <a:p>
            <a:endParaRPr lang="en-US" altLang="en-US" sz="1950" dirty="0">
              <a:ea typeface="ＭＳ Ｐゴシック" panose="020B0600070205080204" pitchFamily="34" charset="-128"/>
            </a:endParaRPr>
          </a:p>
        </p:txBody>
      </p:sp>
      <p:sp>
        <p:nvSpPr>
          <p:cNvPr id="11" name="Content Placeholder 10"/>
          <p:cNvSpPr>
            <a:spLocks noGrp="1"/>
          </p:cNvSpPr>
          <p:nvPr>
            <p:ph sz="half" idx="2"/>
          </p:nvPr>
        </p:nvSpPr>
        <p:spPr/>
        <p:txBody>
          <a:bodyPr>
            <a:normAutofit lnSpcReduction="10000"/>
          </a:bodyPr>
          <a:lstStyle/>
          <a:p>
            <a:r>
              <a:rPr lang="en-US" altLang="en-US" sz="1950" dirty="0">
                <a:ea typeface="ＭＳ Ｐゴシック" panose="020B0600070205080204" pitchFamily="34" charset="-128"/>
              </a:rPr>
              <a:t>Geoid12A/12B</a:t>
            </a:r>
          </a:p>
          <a:p>
            <a:r>
              <a:rPr lang="en-US" altLang="en-US" sz="1950" dirty="0">
                <a:ea typeface="ＭＳ Ｐゴシック" panose="020B0600070205080204" pitchFamily="34" charset="-128"/>
              </a:rPr>
              <a:t>Geoid18</a:t>
            </a:r>
          </a:p>
          <a:p>
            <a:endParaRPr lang="en-US" altLang="en-US" sz="1950" dirty="0">
              <a:ea typeface="ＭＳ Ｐゴシック" panose="020B0600070205080204" pitchFamily="34" charset="-128"/>
            </a:endParaRPr>
          </a:p>
          <a:p>
            <a:r>
              <a:rPr lang="en-US" altLang="en-US" sz="1950" dirty="0">
                <a:ea typeface="ＭＳ Ｐゴシック" panose="020B0600070205080204" pitchFamily="34" charset="-128"/>
              </a:rPr>
              <a:t>Geoid09</a:t>
            </a:r>
          </a:p>
          <a:p>
            <a:endParaRPr lang="en-US" altLang="en-US" sz="1950" dirty="0">
              <a:ea typeface="ＭＳ Ｐゴシック" panose="020B0600070205080204" pitchFamily="34" charset="-128"/>
            </a:endParaRPr>
          </a:p>
          <a:p>
            <a:r>
              <a:rPr lang="en-US" altLang="en-US" sz="1950" dirty="0">
                <a:ea typeface="ＭＳ Ｐゴシック" panose="020B0600070205080204" pitchFamily="34" charset="-128"/>
              </a:rPr>
              <a:t>Geoid06 (AK only)</a:t>
            </a:r>
          </a:p>
          <a:p>
            <a:endParaRPr lang="en-US" altLang="en-US" sz="1950" dirty="0">
              <a:ea typeface="ＭＳ Ｐゴシック" panose="020B0600070205080204" pitchFamily="34" charset="-128"/>
            </a:endParaRPr>
          </a:p>
          <a:p>
            <a:r>
              <a:rPr lang="en-US" altLang="en-US" sz="1950" dirty="0">
                <a:ea typeface="ＭＳ Ｐゴシック" panose="020B0600070205080204" pitchFamily="34" charset="-128"/>
              </a:rPr>
              <a:t>Geoid03</a:t>
            </a:r>
          </a:p>
          <a:p>
            <a:r>
              <a:rPr lang="en-US" altLang="en-US" sz="1950" dirty="0">
                <a:ea typeface="ＭＳ Ｐゴシック" panose="020B0600070205080204" pitchFamily="34" charset="-128"/>
              </a:rPr>
              <a:t>Geoid99</a:t>
            </a:r>
          </a:p>
          <a:p>
            <a:r>
              <a:rPr lang="en-US" altLang="en-US" sz="1950" dirty="0">
                <a:ea typeface="ＭＳ Ｐゴシック" panose="020B0600070205080204" pitchFamily="34" charset="-128"/>
              </a:rPr>
              <a:t>Geoid96</a:t>
            </a:r>
          </a:p>
          <a:p>
            <a:endParaRPr lang="en-US" altLang="en-US" sz="195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 calcmode="lin" valueType="num">
                                      <p:cBhvr additive="base">
                                        <p:cTn id="49" dur="500" fill="hold"/>
                                        <p:tgtEl>
                                          <p:spTgt spid="11">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43000" y="742950"/>
            <a:ext cx="6858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lang="en-US" sz="3300">
              <a:solidFill>
                <a:prstClr val="black"/>
              </a:solidFill>
              <a:latin typeface="Verdana" pitchFamily="34" charset="0"/>
            </a:endParaRPr>
          </a:p>
        </p:txBody>
      </p:sp>
      <p:sp>
        <p:nvSpPr>
          <p:cNvPr id="7171" name="Text Box 3"/>
          <p:cNvSpPr txBox="1">
            <a:spLocks noChangeArrowheads="1"/>
          </p:cNvSpPr>
          <p:nvPr/>
        </p:nvSpPr>
        <p:spPr bwMode="auto">
          <a:xfrm>
            <a:off x="1143000" y="252412"/>
            <a:ext cx="680799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685800"/>
            <a:r>
              <a:rPr lang="en-US" b="1" dirty="0">
                <a:solidFill>
                  <a:schemeClr val="accent1">
                    <a:lumMod val="75000"/>
                  </a:schemeClr>
                </a:solidFill>
                <a:latin typeface="+mj-lt"/>
              </a:rPr>
              <a:t>The National Geodetic Survey 10 year plan</a:t>
            </a:r>
          </a:p>
          <a:p>
            <a:pPr algn="ctr" defTabSz="685800"/>
            <a:r>
              <a:rPr lang="en-US" b="1" dirty="0">
                <a:solidFill>
                  <a:schemeClr val="accent1">
                    <a:lumMod val="75000"/>
                  </a:schemeClr>
                </a:solidFill>
                <a:latin typeface="+mj-lt"/>
              </a:rPr>
              <a:t>Mission, Vision and Strategy</a:t>
            </a:r>
          </a:p>
          <a:p>
            <a:pPr algn="ctr" defTabSz="685800"/>
            <a:r>
              <a:rPr lang="en-US" b="1" dirty="0">
                <a:solidFill>
                  <a:schemeClr val="accent1">
                    <a:lumMod val="75000"/>
                  </a:schemeClr>
                </a:solidFill>
                <a:latin typeface="+mj-lt"/>
              </a:rPr>
              <a:t>2008 – 2018, 2013-2023</a:t>
            </a:r>
          </a:p>
          <a:p>
            <a:pPr algn="ctr" defTabSz="685800"/>
            <a:r>
              <a:rPr lang="en-US" sz="1500" b="1" dirty="0">
                <a:solidFill>
                  <a:prstClr val="black"/>
                </a:solidFill>
                <a:latin typeface="Verdana" pitchFamily="34" charset="0"/>
                <a:hlinkClick r:id="rId3"/>
              </a:rPr>
              <a:t>http://www.ngs.noaa.gov/INFO/NGS10yearplan.pdf</a:t>
            </a:r>
            <a:endParaRPr lang="en-US" sz="1500" b="1" dirty="0">
              <a:solidFill>
                <a:prstClr val="black"/>
              </a:solidFill>
              <a:latin typeface="Verdana" pitchFamily="34" charset="0"/>
            </a:endParaRPr>
          </a:p>
        </p:txBody>
      </p:sp>
      <p:sp>
        <p:nvSpPr>
          <p:cNvPr id="7172" name="Text Box 4"/>
          <p:cNvSpPr txBox="1">
            <a:spLocks noChangeArrowheads="1"/>
          </p:cNvSpPr>
          <p:nvPr/>
        </p:nvSpPr>
        <p:spPr bwMode="auto">
          <a:xfrm>
            <a:off x="1988344" y="203001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685800"/>
            <a:endParaRPr lang="en-US">
              <a:solidFill>
                <a:prstClr val="black"/>
              </a:solidFill>
              <a:latin typeface="Arial" charset="0"/>
            </a:endParaRPr>
          </a:p>
        </p:txBody>
      </p:sp>
      <p:sp>
        <p:nvSpPr>
          <p:cNvPr id="7173" name="Rectangle 5"/>
          <p:cNvSpPr>
            <a:spLocks noChangeArrowheads="1"/>
          </p:cNvSpPr>
          <p:nvPr/>
        </p:nvSpPr>
        <p:spPr bwMode="auto">
          <a:xfrm>
            <a:off x="1143000" y="1885950"/>
            <a:ext cx="3548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685800">
              <a:lnSpc>
                <a:spcPct val="90000"/>
              </a:lnSpc>
              <a:spcBef>
                <a:spcPct val="20000"/>
              </a:spcBef>
              <a:buFontTx/>
              <a:buChar char="•"/>
            </a:pPr>
            <a:r>
              <a:rPr lang="en-US" sz="1200" i="1" dirty="0">
                <a:solidFill>
                  <a:prstClr val="black"/>
                </a:solidFill>
                <a:latin typeface="Verdana" pitchFamily="34" charset="0"/>
              </a:rPr>
              <a:t>Official NGS policy as of Jan 9, 2008</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Modernized agency</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Attention to accuracy</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Attention to time-changes</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Improved products and services</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Integration with other fed missions</a:t>
            </a:r>
            <a:endParaRPr lang="en-US" sz="1200" b="1" i="1" dirty="0">
              <a:solidFill>
                <a:prstClr val="black"/>
              </a:solidFill>
              <a:latin typeface="Verdana" pitchFamily="34" charset="0"/>
            </a:endParaRPr>
          </a:p>
          <a:p>
            <a:pPr marL="257175" indent="-257175" defTabSz="685800">
              <a:lnSpc>
                <a:spcPct val="90000"/>
              </a:lnSpc>
              <a:spcBef>
                <a:spcPct val="20000"/>
              </a:spcBef>
            </a:pPr>
            <a:endParaRPr lang="en-US" sz="1200" b="1" i="1" dirty="0">
              <a:solidFill>
                <a:prstClr val="black"/>
              </a:solidFill>
              <a:latin typeface="Verdana" pitchFamily="34" charset="0"/>
            </a:endParaRPr>
          </a:p>
          <a:p>
            <a:pPr marL="257175" indent="-257175" defTabSz="685800">
              <a:lnSpc>
                <a:spcPct val="90000"/>
              </a:lnSpc>
              <a:spcBef>
                <a:spcPct val="20000"/>
              </a:spcBef>
              <a:buFontTx/>
              <a:buChar char="•"/>
            </a:pPr>
            <a:r>
              <a:rPr lang="en-US" sz="1200" i="1" dirty="0">
                <a:solidFill>
                  <a:prstClr val="black"/>
                </a:solidFill>
                <a:latin typeface="Verdana" pitchFamily="34" charset="0"/>
              </a:rPr>
              <a:t>2022 Targets: </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NAD 83 and NAVD 88 re-defined</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Cm-accuracy access to all coordinates</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Customer-focused agency</a:t>
            </a:r>
          </a:p>
          <a:p>
            <a:pPr marL="557213" lvl="1" indent="-214313" defTabSz="685800">
              <a:lnSpc>
                <a:spcPct val="90000"/>
              </a:lnSpc>
              <a:spcBef>
                <a:spcPct val="20000"/>
              </a:spcBef>
              <a:buFontTx/>
              <a:buChar char="–"/>
            </a:pPr>
            <a:r>
              <a:rPr lang="en-US" sz="1200" i="1" dirty="0">
                <a:solidFill>
                  <a:prstClr val="black"/>
                </a:solidFill>
                <a:latin typeface="Verdana" pitchFamily="34" charset="0"/>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91463" y="1372201"/>
            <a:ext cx="2768203" cy="35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25416" y="2795700"/>
            <a:ext cx="1143000" cy="1177245"/>
          </a:xfrm>
          <a:prstGeom prst="rect">
            <a:avLst/>
          </a:prstGeom>
          <a:noFill/>
        </p:spPr>
        <p:txBody>
          <a:bodyPr wrap="square" lIns="68580" tIns="34290" rIns="68580" bIns="34290">
            <a:spAutoFit/>
          </a:bodyPr>
          <a:lstStyle/>
          <a:p>
            <a:pPr algn="ctr"/>
            <a:r>
              <a:rPr lang="en-US" sz="7200" dirty="0">
                <a:ln w="0"/>
                <a:solidFill>
                  <a:srgbClr val="FF0000"/>
                </a:solidFill>
                <a:effectLst>
                  <a:outerShdw blurRad="38100" dist="19050" dir="2700000" algn="tl" rotWithShape="0">
                    <a:schemeClr val="dk1">
                      <a:alpha val="40000"/>
                    </a:schemeClr>
                  </a:outerShdw>
                </a:effectLst>
              </a:rPr>
              <a:t>X</a:t>
            </a:r>
          </a:p>
        </p:txBody>
      </p:sp>
      <p:sp>
        <p:nvSpPr>
          <p:cNvPr id="2" name="TextBox 1">
            <a:extLst>
              <a:ext uri="{FF2B5EF4-FFF2-40B4-BE49-F238E27FC236}">
                <a16:creationId xmlns:a16="http://schemas.microsoft.com/office/drawing/2014/main" id="{5A606DDD-4062-4DD4-B4E7-B464E9D51F00}"/>
              </a:ext>
            </a:extLst>
          </p:cNvPr>
          <p:cNvSpPr txBox="1"/>
          <p:nvPr/>
        </p:nvSpPr>
        <p:spPr>
          <a:xfrm>
            <a:off x="1618828" y="2795700"/>
            <a:ext cx="5593731" cy="1200329"/>
          </a:xfrm>
          <a:prstGeom prst="rect">
            <a:avLst/>
          </a:prstGeom>
          <a:noFill/>
        </p:spPr>
        <p:txBody>
          <a:bodyPr wrap="square" rtlCol="0">
            <a:spAutoFit/>
          </a:bodyPr>
          <a:lstStyle/>
          <a:p>
            <a:pPr algn="ctr"/>
            <a:r>
              <a:rPr lang="en-US" sz="7200" dirty="0">
                <a:ln w="0"/>
                <a:solidFill>
                  <a:srgbClr val="FF0000"/>
                </a:solidFill>
                <a:effectLst>
                  <a:outerShdw blurRad="38100" dist="19050" dir="2700000" algn="tl" rotWithShape="0">
                    <a:schemeClr val="dk1">
                      <a:alpha val="40000"/>
                    </a:schemeClr>
                  </a:outerShdw>
                </a:effectLst>
              </a:rPr>
              <a:t>2025-2026</a:t>
            </a:r>
          </a:p>
        </p:txBody>
      </p:sp>
    </p:spTree>
    <p:extLst>
      <p:ext uri="{BB962C8B-B14F-4D97-AF65-F5344CB8AC3E}">
        <p14:creationId xmlns:p14="http://schemas.microsoft.com/office/powerpoint/2010/main" val="2784363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dirty="0">
                <a:solidFill>
                  <a:schemeClr val="accent1">
                    <a:lumMod val="75000"/>
                  </a:schemeClr>
                </a:solidFill>
              </a:rPr>
              <a:t>Names</a:t>
            </a:r>
          </a:p>
        </p:txBody>
      </p:sp>
      <p:sp>
        <p:nvSpPr>
          <p:cNvPr id="4" name="Content Placeholder 2"/>
          <p:cNvSpPr txBox="1">
            <a:spLocks/>
          </p:cNvSpPr>
          <p:nvPr/>
        </p:nvSpPr>
        <p:spPr bwMode="gray">
          <a:xfrm>
            <a:off x="1143001" y="1302544"/>
            <a:ext cx="2050256"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800" u="sng" kern="0" dirty="0">
                <a:latin typeface="Gill Sans MT" panose="020B0502020104020203" pitchFamily="34" charset="0"/>
              </a:rPr>
              <a:t>The Old:</a:t>
            </a:r>
          </a:p>
          <a:p>
            <a:pPr marL="0" indent="0">
              <a:buNone/>
              <a:defRPr/>
            </a:pPr>
            <a:r>
              <a:rPr lang="en-US" sz="1800" kern="0" dirty="0">
                <a:latin typeface="Gill Sans MT" panose="020B0502020104020203" pitchFamily="34" charset="0"/>
              </a:rPr>
              <a:t>NAD 83(2011)</a:t>
            </a:r>
          </a:p>
          <a:p>
            <a:pPr marL="0" indent="0">
              <a:buNone/>
              <a:defRPr/>
            </a:pPr>
            <a:endParaRPr lang="en-US" sz="1800" kern="0" dirty="0">
              <a:latin typeface="Gill Sans MT" panose="020B0502020104020203" pitchFamily="34" charset="0"/>
            </a:endParaRPr>
          </a:p>
          <a:p>
            <a:pPr marL="0" indent="0">
              <a:buNone/>
              <a:defRPr/>
            </a:pPr>
            <a:r>
              <a:rPr lang="en-US" sz="1800" kern="0" dirty="0">
                <a:latin typeface="Gill Sans MT" panose="020B0502020104020203" pitchFamily="34" charset="0"/>
              </a:rPr>
              <a:t>NAD 83(PA11)</a:t>
            </a:r>
          </a:p>
          <a:p>
            <a:pPr marL="0" indent="0">
              <a:buNone/>
              <a:defRPr/>
            </a:pPr>
            <a:endParaRPr lang="en-US" sz="1800" kern="0" dirty="0">
              <a:latin typeface="Gill Sans MT" panose="020B0502020104020203" pitchFamily="34" charset="0"/>
            </a:endParaRPr>
          </a:p>
          <a:p>
            <a:pPr marL="0" indent="0">
              <a:buNone/>
              <a:defRPr/>
            </a:pPr>
            <a:r>
              <a:rPr lang="en-US" sz="1800" kern="0" dirty="0">
                <a:latin typeface="Gill Sans MT" panose="020B0502020104020203" pitchFamily="34" charset="0"/>
              </a:rPr>
              <a:t>NAD 83(MA11)</a:t>
            </a:r>
          </a:p>
          <a:p>
            <a:pPr lvl="1">
              <a:defRPr/>
            </a:pPr>
            <a:endParaRPr lang="en-US" sz="1800" kern="0" dirty="0"/>
          </a:p>
          <a:p>
            <a:pPr marL="0" indent="0">
              <a:buNone/>
              <a:defRPr/>
            </a:pPr>
            <a:endParaRPr lang="en-US" sz="1800" b="1" kern="0" dirty="0">
              <a:solidFill>
                <a:srgbClr val="FF0000"/>
              </a:solidFill>
            </a:endParaRPr>
          </a:p>
        </p:txBody>
      </p:sp>
      <p:sp>
        <p:nvSpPr>
          <p:cNvPr id="13" name="Content Placeholder 2"/>
          <p:cNvSpPr txBox="1">
            <a:spLocks/>
          </p:cNvSpPr>
          <p:nvPr/>
        </p:nvSpPr>
        <p:spPr bwMode="gray">
          <a:xfrm>
            <a:off x="3086100" y="1208485"/>
            <a:ext cx="4743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800" u="sng" kern="0" dirty="0">
                <a:latin typeface="Gill Sans MT" panose="020B0502020104020203" pitchFamily="34" charset="0"/>
              </a:rPr>
              <a:t>The New:</a:t>
            </a:r>
          </a:p>
          <a:p>
            <a:pPr marL="0" indent="0">
              <a:buNone/>
              <a:defRPr/>
            </a:pPr>
            <a:r>
              <a:rPr lang="en-US" sz="1500" kern="0" dirty="0">
                <a:latin typeface="Gill Sans MT" panose="020B0502020104020203" pitchFamily="34" charset="0"/>
              </a:rPr>
              <a:t>The North American Terrestrial Reference Frame of 2022 </a:t>
            </a:r>
          </a:p>
          <a:p>
            <a:pPr marL="0" indent="0">
              <a:buNone/>
              <a:defRPr/>
            </a:pPr>
            <a:r>
              <a:rPr lang="en-US" sz="1500" kern="0" dirty="0">
                <a:latin typeface="Gill Sans MT" panose="020B0502020104020203" pitchFamily="34" charset="0"/>
              </a:rPr>
              <a:t>	(NATRF2022)</a:t>
            </a:r>
          </a:p>
          <a:p>
            <a:pPr marL="0" indent="0">
              <a:buNone/>
              <a:defRPr/>
            </a:pPr>
            <a:endParaRPr lang="en-US" sz="1500" kern="0" dirty="0">
              <a:latin typeface="Gill Sans MT" panose="020B0502020104020203" pitchFamily="34" charset="0"/>
            </a:endParaRPr>
          </a:p>
          <a:p>
            <a:pPr marL="0" indent="0">
              <a:buNone/>
              <a:defRPr/>
            </a:pPr>
            <a:r>
              <a:rPr lang="en-US" sz="1500" kern="0" dirty="0">
                <a:latin typeface="Gill Sans MT" panose="020B0502020104020203" pitchFamily="34" charset="0"/>
              </a:rPr>
              <a:t>The Caribbean Terrestrial Reference Frame of 2022 </a:t>
            </a:r>
          </a:p>
          <a:p>
            <a:pPr marL="0" indent="0">
              <a:buNone/>
              <a:defRPr/>
            </a:pPr>
            <a:r>
              <a:rPr lang="en-US" sz="1500" kern="0" dirty="0">
                <a:latin typeface="Gill Sans MT" panose="020B0502020104020203" pitchFamily="34" charset="0"/>
              </a:rPr>
              <a:t>	(CATRF2022)</a:t>
            </a:r>
          </a:p>
          <a:p>
            <a:pPr marL="0" indent="0">
              <a:buNone/>
              <a:defRPr/>
            </a:pPr>
            <a:endParaRPr lang="en-US" sz="1500" kern="0" dirty="0">
              <a:latin typeface="Gill Sans MT" panose="020B0502020104020203" pitchFamily="34" charset="0"/>
            </a:endParaRPr>
          </a:p>
          <a:p>
            <a:pPr marL="0" indent="0">
              <a:buNone/>
              <a:defRPr/>
            </a:pPr>
            <a:r>
              <a:rPr lang="en-US" sz="1500" kern="0" dirty="0">
                <a:latin typeface="Gill Sans MT" panose="020B0502020104020203" pitchFamily="34" charset="0"/>
              </a:rPr>
              <a:t>The Pacific Terrestrial Reference Frame of 2022 </a:t>
            </a:r>
          </a:p>
          <a:p>
            <a:pPr marL="0" indent="0">
              <a:buNone/>
              <a:defRPr/>
            </a:pPr>
            <a:r>
              <a:rPr lang="en-US" sz="1500" kern="0" dirty="0">
                <a:latin typeface="Gill Sans MT" panose="020B0502020104020203" pitchFamily="34" charset="0"/>
              </a:rPr>
              <a:t>	(PATRF2022)</a:t>
            </a:r>
          </a:p>
          <a:p>
            <a:pPr marL="0" indent="0">
              <a:buNone/>
              <a:defRPr/>
            </a:pPr>
            <a:endParaRPr lang="en-US" sz="1500" kern="0" dirty="0">
              <a:latin typeface="Gill Sans MT" panose="020B0502020104020203" pitchFamily="34" charset="0"/>
            </a:endParaRPr>
          </a:p>
          <a:p>
            <a:pPr marL="0" indent="0">
              <a:buNone/>
              <a:defRPr/>
            </a:pPr>
            <a:r>
              <a:rPr lang="en-US" sz="1500" kern="0" dirty="0">
                <a:latin typeface="Gill Sans MT" panose="020B0502020104020203" pitchFamily="34" charset="0"/>
              </a:rPr>
              <a:t>The Mariana Terrestrial Reference Frame of 2022 </a:t>
            </a:r>
          </a:p>
          <a:p>
            <a:pPr marL="0" indent="0">
              <a:buNone/>
              <a:defRPr/>
            </a:pPr>
            <a:r>
              <a:rPr lang="en-US" sz="1500" kern="0" dirty="0">
                <a:latin typeface="Gill Sans MT" panose="020B0502020104020203" pitchFamily="34" charset="0"/>
              </a:rPr>
              <a:t>	(MATRF2022</a:t>
            </a:r>
            <a:r>
              <a:rPr lang="en-US" sz="1800" kern="0" dirty="0">
                <a:latin typeface="Gill Sans MT" panose="020B0502020104020203" pitchFamily="34" charset="0"/>
              </a:rPr>
              <a:t>)</a:t>
            </a:r>
          </a:p>
          <a:p>
            <a:pPr lvl="1">
              <a:defRPr/>
            </a:pPr>
            <a:endParaRPr lang="en-US" sz="1800" kern="0" dirty="0"/>
          </a:p>
          <a:p>
            <a:pPr marL="0" indent="0">
              <a:buNone/>
              <a:defRPr/>
            </a:pPr>
            <a:endParaRPr lang="en-US" sz="1800" b="1" kern="0" dirty="0">
              <a:solidFill>
                <a:srgbClr val="FF0000"/>
              </a:solidFill>
            </a:endParaRPr>
          </a:p>
        </p:txBody>
      </p:sp>
      <p:sp>
        <p:nvSpPr>
          <p:cNvPr id="2" name="Date Placeholder 1"/>
          <p:cNvSpPr>
            <a:spLocks noGrp="1"/>
          </p:cNvSpPr>
          <p:nvPr>
            <p:ph type="dt" sz="quarter" idx="10"/>
          </p:nvPr>
        </p:nvSpPr>
        <p:spPr/>
        <p:txBody>
          <a:bodyPr/>
          <a:lstStyle/>
          <a:p>
            <a:pPr>
              <a:defRPr/>
            </a:pPr>
            <a:r>
              <a:rPr lang="en-US" altLang="en-US"/>
              <a:t>April 24, 2017</a:t>
            </a:r>
          </a:p>
        </p:txBody>
      </p:sp>
      <p:sp>
        <p:nvSpPr>
          <p:cNvPr id="3" name="Footer Placeholder 2"/>
          <p:cNvSpPr>
            <a:spLocks noGrp="1"/>
          </p:cNvSpPr>
          <p:nvPr>
            <p:ph type="ftr" sz="quarter" idx="11"/>
          </p:nvPr>
        </p:nvSpPr>
        <p:spPr/>
        <p:txBody>
          <a:bodyPr/>
          <a:lstStyle/>
          <a:p>
            <a:pPr>
              <a:defRPr/>
            </a:pPr>
            <a:r>
              <a:rPr lang="en-US"/>
              <a:t>2017 Geospatial Summit, Silver Spring, MD</a:t>
            </a:r>
          </a:p>
        </p:txBody>
      </p:sp>
      <p:cxnSp>
        <p:nvCxnSpPr>
          <p:cNvPr id="6" name="Straight Arrow Connector 5"/>
          <p:cNvCxnSpPr/>
          <p:nvPr/>
        </p:nvCxnSpPr>
        <p:spPr>
          <a:xfrm flipV="1">
            <a:off x="2607469" y="1735931"/>
            <a:ext cx="478631"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07469" y="1735931"/>
            <a:ext cx="585788" cy="6858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607469" y="2271712"/>
            <a:ext cx="585788" cy="94773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07469" y="2839641"/>
            <a:ext cx="585788" cy="120372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r>
              <a:rPr lang="en-US" altLang="en-US" dirty="0">
                <a:solidFill>
                  <a:schemeClr val="accent1">
                    <a:lumMod val="75000"/>
                  </a:schemeClr>
                </a:solidFill>
              </a:rPr>
              <a:t>Names</a:t>
            </a:r>
          </a:p>
        </p:txBody>
      </p:sp>
      <p:sp>
        <p:nvSpPr>
          <p:cNvPr id="23556" name="Content Placeholder 2"/>
          <p:cNvSpPr txBox="1">
            <a:spLocks/>
          </p:cNvSpPr>
          <p:nvPr/>
        </p:nvSpPr>
        <p:spPr bwMode="auto">
          <a:xfrm>
            <a:off x="1788319" y="1143001"/>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defRPr/>
            </a:pPr>
            <a:r>
              <a:rPr lang="en-US" altLang="en-US" sz="1800" u="sng" dirty="0">
                <a:cs typeface="Times New Roman" panose="02020603050405020304" pitchFamily="18" charset="0"/>
              </a:rPr>
              <a:t>The Old:</a:t>
            </a:r>
          </a:p>
          <a:p>
            <a:pPr marL="342900" lvl="1" indent="0">
              <a:buNone/>
              <a:defRPr/>
            </a:pPr>
            <a:r>
              <a:rPr lang="en-US" altLang="en-US" sz="1800" dirty="0">
                <a:cs typeface="Times New Roman" panose="02020603050405020304" pitchFamily="18" charset="0"/>
              </a:rPr>
              <a:t>NAVD 88</a:t>
            </a:r>
          </a:p>
          <a:p>
            <a:pPr marL="342900" lvl="1" indent="0">
              <a:buNone/>
              <a:defRPr/>
            </a:pPr>
            <a:r>
              <a:rPr lang="en-US" altLang="en-US" sz="1800" dirty="0">
                <a:cs typeface="Times New Roman" panose="02020603050405020304" pitchFamily="18" charset="0"/>
              </a:rPr>
              <a:t>PRVD 02</a:t>
            </a:r>
          </a:p>
          <a:p>
            <a:pPr marL="342900" lvl="1" indent="0">
              <a:buNone/>
              <a:defRPr/>
            </a:pPr>
            <a:r>
              <a:rPr lang="en-US" altLang="en-US" sz="1800" dirty="0">
                <a:cs typeface="Times New Roman" panose="02020603050405020304" pitchFamily="18" charset="0"/>
              </a:rPr>
              <a:t>VIVD09</a:t>
            </a:r>
          </a:p>
          <a:p>
            <a:pPr marL="342900" lvl="1" indent="0">
              <a:buNone/>
              <a:defRPr/>
            </a:pPr>
            <a:r>
              <a:rPr lang="en-US" altLang="en-US" sz="1800" dirty="0">
                <a:cs typeface="Times New Roman" panose="02020603050405020304" pitchFamily="18" charset="0"/>
              </a:rPr>
              <a:t>ASVD02</a:t>
            </a:r>
          </a:p>
          <a:p>
            <a:pPr marL="342900" lvl="1" indent="0">
              <a:buNone/>
              <a:defRPr/>
            </a:pPr>
            <a:r>
              <a:rPr lang="en-US" altLang="en-US" sz="1800" dirty="0">
                <a:cs typeface="Times New Roman" panose="02020603050405020304" pitchFamily="18" charset="0"/>
              </a:rPr>
              <a:t>NMVD03</a:t>
            </a:r>
          </a:p>
          <a:p>
            <a:pPr marL="342900" lvl="1" indent="0">
              <a:buNone/>
              <a:defRPr/>
            </a:pPr>
            <a:r>
              <a:rPr lang="en-US" altLang="en-US" sz="1800" dirty="0">
                <a:cs typeface="Times New Roman" panose="02020603050405020304" pitchFamily="18" charset="0"/>
              </a:rPr>
              <a:t>GUVD04</a:t>
            </a:r>
          </a:p>
          <a:p>
            <a:pPr marL="342900" lvl="1" indent="0">
              <a:buNone/>
              <a:defRPr/>
            </a:pPr>
            <a:r>
              <a:rPr lang="en-US" altLang="en-US" sz="1800" dirty="0">
                <a:cs typeface="Times New Roman" panose="02020603050405020304" pitchFamily="18" charset="0"/>
              </a:rPr>
              <a:t>IGLD 85</a:t>
            </a:r>
          </a:p>
          <a:p>
            <a:pPr marL="342900" lvl="1" indent="0">
              <a:buNone/>
              <a:defRPr/>
            </a:pPr>
            <a:r>
              <a:rPr lang="en-US" altLang="en-US" sz="1800" dirty="0">
                <a:cs typeface="Times New Roman" panose="02020603050405020304" pitchFamily="18" charset="0"/>
              </a:rPr>
              <a:t>IGSN71</a:t>
            </a:r>
          </a:p>
          <a:p>
            <a:pPr marL="342900" lvl="1" indent="0">
              <a:buNone/>
              <a:defRPr/>
            </a:pPr>
            <a:r>
              <a:rPr lang="en-US" altLang="en-US" sz="1800" dirty="0">
                <a:cs typeface="Times New Roman" panose="02020603050405020304" pitchFamily="18" charset="0"/>
              </a:rPr>
              <a:t>GEOID12B</a:t>
            </a:r>
          </a:p>
          <a:p>
            <a:pPr marL="342900" lvl="1" indent="0">
              <a:buNone/>
              <a:defRPr/>
            </a:pPr>
            <a:r>
              <a:rPr lang="en-US" altLang="en-US" sz="1800" dirty="0">
                <a:cs typeface="Times New Roman" panose="02020603050405020304" pitchFamily="18" charset="0"/>
              </a:rPr>
              <a:t>DEFLEC12B</a:t>
            </a:r>
          </a:p>
          <a:p>
            <a:pPr marL="342900" lvl="1" indent="0">
              <a:buNone/>
              <a:defRPr/>
            </a:pPr>
            <a:endParaRPr lang="en-US" altLang="en-US" sz="2100" dirty="0">
              <a:cs typeface="Times New Roman" panose="02020603050405020304" pitchFamily="18" charset="0"/>
            </a:endParaRPr>
          </a:p>
          <a:p>
            <a:pPr lvl="1" eaLnBrk="1" hangingPunct="1">
              <a:defRPr/>
            </a:pPr>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257550" y="1885950"/>
            <a:ext cx="47434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defRPr/>
            </a:pPr>
            <a:r>
              <a:rPr lang="en-US" altLang="en-US" sz="1800" u="sng" dirty="0">
                <a:cs typeface="Times New Roman" panose="02020603050405020304" pitchFamily="18" charset="0"/>
              </a:rPr>
              <a:t>The New:</a:t>
            </a:r>
          </a:p>
          <a:p>
            <a:pPr marL="342900" lvl="1" indent="0">
              <a:buNone/>
              <a:defRPr/>
            </a:pPr>
            <a:r>
              <a:rPr lang="en-US" altLang="en-US" sz="1800" dirty="0">
                <a:cs typeface="Times New Roman" panose="02020603050405020304" pitchFamily="18" charset="0"/>
              </a:rPr>
              <a:t>The North American-Pacific Geopotential Datum of 2022 (NAPGD2022)</a:t>
            </a:r>
          </a:p>
          <a:p>
            <a:pPr marL="342900" lvl="1" indent="0">
              <a:buNone/>
              <a:defRPr/>
            </a:pPr>
            <a:endParaRPr lang="en-US" altLang="en-US" sz="1800" dirty="0">
              <a:cs typeface="Times New Roman" panose="02020603050405020304" pitchFamily="18" charset="0"/>
            </a:endParaRPr>
          </a:p>
          <a:p>
            <a:pPr marL="342900" lvl="1" indent="0">
              <a:buNone/>
              <a:defRPr/>
            </a:pPr>
            <a:r>
              <a:rPr lang="en-US" altLang="en-US" sz="1800" dirty="0">
                <a:cs typeface="Times New Roman" panose="02020603050405020304" pitchFamily="18" charset="0"/>
              </a:rPr>
              <a:t>	- </a:t>
            </a:r>
            <a:r>
              <a:rPr lang="en-US" altLang="en-US" sz="1800" dirty="0">
                <a:solidFill>
                  <a:srgbClr val="FF0000"/>
                </a:solidFill>
                <a:cs typeface="Times New Roman" panose="02020603050405020304" pitchFamily="18" charset="0"/>
              </a:rPr>
              <a:t>Will include GEOID2022</a:t>
            </a:r>
          </a:p>
          <a:p>
            <a:pPr marL="342900" lvl="1" indent="0">
              <a:buNone/>
              <a:defRPr/>
            </a:pPr>
            <a:endParaRPr lang="en-US" altLang="en-US" sz="1800" dirty="0">
              <a:cs typeface="Times New Roman" panose="02020603050405020304" pitchFamily="18" charset="0"/>
            </a:endParaRPr>
          </a:p>
          <a:p>
            <a:pPr marL="342900" lvl="1" indent="0">
              <a:buNone/>
              <a:defRPr/>
            </a:pPr>
            <a:endParaRPr lang="en-US" altLang="en-US" sz="1800" dirty="0">
              <a:cs typeface="Times New Roman" panose="02020603050405020304" pitchFamily="18" charset="0"/>
            </a:endParaRPr>
          </a:p>
          <a:p>
            <a:pPr marL="342900" lvl="1" indent="0">
              <a:buNone/>
              <a:defRPr/>
            </a:pPr>
            <a:endParaRPr lang="en-US" altLang="en-US" sz="2100" dirty="0">
              <a:cs typeface="Times New Roman" panose="02020603050405020304" pitchFamily="18" charset="0"/>
            </a:endParaRPr>
          </a:p>
          <a:p>
            <a:pPr lvl="1" eaLnBrk="1" hangingPunct="1">
              <a:defRPr/>
            </a:pPr>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altLang="en-US"/>
              <a:t>April 24, 2017</a:t>
            </a:r>
          </a:p>
        </p:txBody>
      </p:sp>
      <p:sp>
        <p:nvSpPr>
          <p:cNvPr id="3" name="Footer Placeholder 2"/>
          <p:cNvSpPr>
            <a:spLocks noGrp="1"/>
          </p:cNvSpPr>
          <p:nvPr>
            <p:ph type="ftr" sz="quarter" idx="11"/>
          </p:nvPr>
        </p:nvSpPr>
        <p:spPr/>
        <p:txBody>
          <a:bodyPr/>
          <a:lstStyle/>
          <a:p>
            <a:pPr>
              <a:defRPr/>
            </a:pPr>
            <a:r>
              <a:rPr lang="en-US"/>
              <a:t>2017 Geospatial Summit, Silver Spring, MD</a:t>
            </a:r>
          </a:p>
        </p:txBody>
      </p:sp>
      <p:sp>
        <p:nvSpPr>
          <p:cNvPr id="4" name="TextBox 3"/>
          <p:cNvSpPr txBox="1">
            <a:spLocks noChangeArrowheads="1"/>
          </p:cNvSpPr>
          <p:nvPr/>
        </p:nvSpPr>
        <p:spPr bwMode="auto">
          <a:xfrm>
            <a:off x="1143000" y="1493044"/>
            <a:ext cx="7264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Orthometric</a:t>
            </a:r>
          </a:p>
          <a:p>
            <a:pPr eaLnBrk="1" hangingPunct="1">
              <a:spcBef>
                <a:spcPct val="0"/>
              </a:spcBef>
              <a:buFontTx/>
              <a:buNone/>
            </a:pPr>
            <a:r>
              <a:rPr lang="en-US" altLang="en-US" sz="825" b="1">
                <a:solidFill>
                  <a:srgbClr val="FF0000"/>
                </a:solidFill>
              </a:rPr>
              <a:t>Heights</a:t>
            </a:r>
          </a:p>
        </p:txBody>
      </p:sp>
      <p:sp>
        <p:nvSpPr>
          <p:cNvPr id="8" name="TextBox 7"/>
          <p:cNvSpPr txBox="1">
            <a:spLocks noChangeArrowheads="1"/>
          </p:cNvSpPr>
          <p:nvPr/>
        </p:nvSpPr>
        <p:spPr bwMode="auto">
          <a:xfrm>
            <a:off x="1143000" y="2428875"/>
            <a:ext cx="726481"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Normal</a:t>
            </a:r>
          </a:p>
          <a:p>
            <a:pPr eaLnBrk="1" hangingPunct="1">
              <a:spcBef>
                <a:spcPct val="0"/>
              </a:spcBef>
              <a:buFontTx/>
              <a:buNone/>
            </a:pPr>
            <a:r>
              <a:rPr lang="en-US" altLang="en-US" sz="825" b="1">
                <a:solidFill>
                  <a:srgbClr val="FF0000"/>
                </a:solidFill>
              </a:rPr>
              <a:t>Orthometric</a:t>
            </a:r>
          </a:p>
          <a:p>
            <a:pPr eaLnBrk="1" hangingPunct="1">
              <a:spcBef>
                <a:spcPct val="0"/>
              </a:spcBef>
              <a:buFontTx/>
              <a:buNone/>
            </a:pPr>
            <a:r>
              <a:rPr lang="en-US" altLang="en-US" sz="825" b="1">
                <a:solidFill>
                  <a:srgbClr val="FF0000"/>
                </a:solidFill>
              </a:rPr>
              <a:t>Heights</a:t>
            </a:r>
          </a:p>
        </p:txBody>
      </p:sp>
      <p:sp>
        <p:nvSpPr>
          <p:cNvPr id="5" name="Left Brace 4"/>
          <p:cNvSpPr/>
          <p:nvPr/>
        </p:nvSpPr>
        <p:spPr>
          <a:xfrm>
            <a:off x="1884760" y="1885951"/>
            <a:ext cx="194072" cy="1535906"/>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350"/>
          </a:p>
        </p:txBody>
      </p:sp>
      <p:sp>
        <p:nvSpPr>
          <p:cNvPr id="10" name="TextBox 9"/>
          <p:cNvSpPr txBox="1">
            <a:spLocks noChangeArrowheads="1"/>
          </p:cNvSpPr>
          <p:nvPr/>
        </p:nvSpPr>
        <p:spPr bwMode="auto">
          <a:xfrm>
            <a:off x="1114425" y="3451623"/>
            <a:ext cx="56778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Dynamic</a:t>
            </a:r>
          </a:p>
          <a:p>
            <a:pPr eaLnBrk="1" hangingPunct="1">
              <a:spcBef>
                <a:spcPct val="0"/>
              </a:spcBef>
              <a:buFontTx/>
              <a:buNone/>
            </a:pPr>
            <a:r>
              <a:rPr lang="en-US" altLang="en-US" sz="825" b="1">
                <a:solidFill>
                  <a:srgbClr val="FF0000"/>
                </a:solidFill>
              </a:rPr>
              <a:t>Heights</a:t>
            </a:r>
          </a:p>
        </p:txBody>
      </p:sp>
      <p:sp>
        <p:nvSpPr>
          <p:cNvPr id="11" name="TextBox 10"/>
          <p:cNvSpPr txBox="1">
            <a:spLocks noChangeArrowheads="1"/>
          </p:cNvSpPr>
          <p:nvPr/>
        </p:nvSpPr>
        <p:spPr bwMode="auto">
          <a:xfrm>
            <a:off x="1109663" y="3864769"/>
            <a:ext cx="503664"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Gravity</a:t>
            </a:r>
          </a:p>
        </p:txBody>
      </p:sp>
      <p:sp>
        <p:nvSpPr>
          <p:cNvPr id="13" name="TextBox 12"/>
          <p:cNvSpPr txBox="1">
            <a:spLocks noChangeArrowheads="1"/>
          </p:cNvSpPr>
          <p:nvPr/>
        </p:nvSpPr>
        <p:spPr bwMode="auto">
          <a:xfrm>
            <a:off x="1109663" y="4151710"/>
            <a:ext cx="71686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Geoid</a:t>
            </a:r>
          </a:p>
          <a:p>
            <a:pPr eaLnBrk="1" hangingPunct="1">
              <a:spcBef>
                <a:spcPct val="0"/>
              </a:spcBef>
              <a:buFontTx/>
              <a:buNone/>
            </a:pPr>
            <a:r>
              <a:rPr lang="en-US" altLang="en-US" sz="825" b="1">
                <a:solidFill>
                  <a:srgbClr val="FF0000"/>
                </a:solidFill>
              </a:rPr>
              <a:t>Undulations</a:t>
            </a:r>
          </a:p>
        </p:txBody>
      </p:sp>
      <p:sp>
        <p:nvSpPr>
          <p:cNvPr id="14" name="TextBox 13"/>
          <p:cNvSpPr txBox="1">
            <a:spLocks noChangeArrowheads="1"/>
          </p:cNvSpPr>
          <p:nvPr/>
        </p:nvSpPr>
        <p:spPr bwMode="auto">
          <a:xfrm>
            <a:off x="1134666" y="4474369"/>
            <a:ext cx="79220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25" b="1">
                <a:solidFill>
                  <a:srgbClr val="FF0000"/>
                </a:solidFill>
              </a:rPr>
              <a:t>Deflections of</a:t>
            </a:r>
          </a:p>
          <a:p>
            <a:pPr eaLnBrk="1" hangingPunct="1">
              <a:spcBef>
                <a:spcPct val="0"/>
              </a:spcBef>
              <a:buFontTx/>
              <a:buNone/>
            </a:pPr>
            <a:r>
              <a:rPr lang="en-US" altLang="en-US" sz="825" b="1">
                <a:solidFill>
                  <a:srgbClr val="FF0000"/>
                </a:solidFill>
              </a:rPr>
              <a:t>the Vertical</a:t>
            </a:r>
          </a:p>
        </p:txBody>
      </p:sp>
      <p:sp>
        <p:nvSpPr>
          <p:cNvPr id="15" name="TextBox 14">
            <a:extLst>
              <a:ext uri="{FF2B5EF4-FFF2-40B4-BE49-F238E27FC236}">
                <a16:creationId xmlns:a16="http://schemas.microsoft.com/office/drawing/2014/main" id="{3C37E79D-0A12-4D03-93C0-9A39D7B780EC}"/>
              </a:ext>
            </a:extLst>
          </p:cNvPr>
          <p:cNvSpPr txBox="1"/>
          <p:nvPr/>
        </p:nvSpPr>
        <p:spPr>
          <a:xfrm rot="19319665">
            <a:off x="2207176" y="1504120"/>
            <a:ext cx="5080478" cy="2123658"/>
          </a:xfrm>
          <a:prstGeom prst="rect">
            <a:avLst/>
          </a:prstGeom>
          <a:solidFill>
            <a:schemeClr val="accent3">
              <a:lumMod val="20000"/>
              <a:lumOff val="80000"/>
              <a:alpha val="90000"/>
            </a:schemeClr>
          </a:solidFill>
        </p:spPr>
        <p:txBody>
          <a:bodyPr wrap="square" rtlCol="0">
            <a:spAutoFit/>
          </a:bodyPr>
          <a:lstStyle/>
          <a:p>
            <a:r>
              <a:rPr lang="en-US" sz="4950" b="1" dirty="0">
                <a:solidFill>
                  <a:schemeClr val="accent3">
                    <a:lumMod val="75000"/>
                  </a:schemeClr>
                </a:solidFill>
              </a:rPr>
              <a:t>one vertical datum</a:t>
            </a:r>
          </a:p>
          <a:p>
            <a:pPr algn="ctr"/>
            <a:r>
              <a:rPr lang="en-US" sz="3300" b="1" dirty="0">
                <a:solidFill>
                  <a:schemeClr val="accent3">
                    <a:lumMod val="75000"/>
                  </a:schemeClr>
                </a:solidFill>
              </a:rPr>
              <a:t>pole-to-equator</a:t>
            </a:r>
          </a:p>
        </p:txBody>
      </p:sp>
    </p:spTree>
    <p:extLst>
      <p:ext uri="{BB962C8B-B14F-4D97-AF65-F5344CB8AC3E}">
        <p14:creationId xmlns:p14="http://schemas.microsoft.com/office/powerpoint/2010/main" val="334815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Content Placeholder 3">
            <a:extLst>
              <a:ext uri="{FF2B5EF4-FFF2-40B4-BE49-F238E27FC236}">
                <a16:creationId xmlns:a16="http://schemas.microsoft.com/office/drawing/2014/main" id="{F1BDAE9D-C04D-4961-B272-434AA4F8B24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16831" y="273844"/>
            <a:ext cx="6530579" cy="48387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2157-CB9E-47DC-AD01-772E61B06C0A}"/>
              </a:ext>
            </a:extLst>
          </p:cNvPr>
          <p:cNvSpPr>
            <a:spLocks noGrp="1"/>
          </p:cNvSpPr>
          <p:nvPr>
            <p:ph type="title"/>
          </p:nvPr>
        </p:nvSpPr>
        <p:spPr/>
        <p:txBody>
          <a:bodyPr/>
          <a:lstStyle/>
          <a:p>
            <a:r>
              <a:rPr lang="en-US" dirty="0">
                <a:solidFill>
                  <a:schemeClr val="accent1">
                    <a:lumMod val="75000"/>
                  </a:schemeClr>
                </a:solidFill>
              </a:rPr>
              <a:t>Where is the Geoid, i.e., “0.000”?</a:t>
            </a:r>
          </a:p>
        </p:txBody>
      </p:sp>
      <p:sp>
        <p:nvSpPr>
          <p:cNvPr id="3" name="Content Placeholder 2">
            <a:extLst>
              <a:ext uri="{FF2B5EF4-FFF2-40B4-BE49-F238E27FC236}">
                <a16:creationId xmlns:a16="http://schemas.microsoft.com/office/drawing/2014/main" id="{966F8826-EE85-4BFC-BC28-AF8CBCA82A49}"/>
              </a:ext>
            </a:extLst>
          </p:cNvPr>
          <p:cNvSpPr>
            <a:spLocks noGrp="1"/>
          </p:cNvSpPr>
          <p:nvPr>
            <p:ph idx="1"/>
          </p:nvPr>
        </p:nvSpPr>
        <p:spPr>
          <a:xfrm>
            <a:off x="457200" y="1200150"/>
            <a:ext cx="8229600" cy="3879849"/>
          </a:xfrm>
        </p:spPr>
        <p:txBody>
          <a:bodyPr>
            <a:normAutofit fontScale="47500" lnSpcReduction="20000"/>
          </a:bodyPr>
          <a:lstStyle/>
          <a:p>
            <a:r>
              <a:rPr lang="en-US" dirty="0">
                <a:highlight>
                  <a:srgbClr val="FFFF00"/>
                </a:highlight>
              </a:rPr>
              <a:t>BLUF - U.S. and Canada agreed to adopt the common value of 62,636,856.00 m</a:t>
            </a:r>
            <a:r>
              <a:rPr lang="en-US" baseline="30000" dirty="0">
                <a:highlight>
                  <a:srgbClr val="FFFF00"/>
                </a:highlight>
              </a:rPr>
              <a:t>2</a:t>
            </a:r>
            <a:r>
              <a:rPr lang="en-US" dirty="0">
                <a:highlight>
                  <a:srgbClr val="FFFF00"/>
                </a:highlight>
              </a:rPr>
              <a:t>/s</a:t>
            </a:r>
            <a:r>
              <a:rPr lang="en-US" baseline="30000" dirty="0">
                <a:highlight>
                  <a:srgbClr val="FFFF00"/>
                </a:highlight>
              </a:rPr>
              <a:t>2</a:t>
            </a:r>
            <a:r>
              <a:rPr lang="en-US" dirty="0">
                <a:highlight>
                  <a:srgbClr val="FFFF00"/>
                </a:highlight>
              </a:rPr>
              <a:t> to serve as the common geoid.  EGM08 uses 62,636,854.25 m²s-²</a:t>
            </a:r>
          </a:p>
          <a:p>
            <a:r>
              <a:rPr lang="en-US" dirty="0"/>
              <a:t>The most fundamental aspect of any geopotential datum is the selection of the geopotential value (W0) to serve as the geoid, which is the best approximation of global mean sea level. </a:t>
            </a:r>
          </a:p>
          <a:p>
            <a:r>
              <a:rPr lang="en-US" dirty="0"/>
              <a:t>The value of 62,636,856.0 m</a:t>
            </a:r>
            <a:r>
              <a:rPr lang="en-US" baseline="30000" dirty="0"/>
              <a:t>2</a:t>
            </a:r>
            <a:r>
              <a:rPr lang="en-US" dirty="0"/>
              <a:t> s-</a:t>
            </a:r>
            <a:r>
              <a:rPr lang="en-US" baseline="30000" dirty="0"/>
              <a:t>2</a:t>
            </a:r>
            <a:r>
              <a:rPr lang="en-US" dirty="0"/>
              <a:t> (</a:t>
            </a:r>
            <a:r>
              <a:rPr lang="en-US" dirty="0" err="1"/>
              <a:t>Burša</a:t>
            </a:r>
            <a:r>
              <a:rPr lang="en-US" dirty="0"/>
              <a:t> et al., 1999) was adopted by the International Astronomical Association (IAU), the International Earth Rotation and Reference Systems Service (IERS) and the Bureau International des </a:t>
            </a:r>
            <a:r>
              <a:rPr lang="en-US" dirty="0" err="1"/>
              <a:t>Poids</a:t>
            </a:r>
            <a:r>
              <a:rPr lang="en-US" dirty="0"/>
              <a:t> et </a:t>
            </a:r>
            <a:r>
              <a:rPr lang="en-US" dirty="0" err="1"/>
              <a:t>Mesures</a:t>
            </a:r>
            <a:r>
              <a:rPr lang="en-US" dirty="0"/>
              <a:t> (BIPM).</a:t>
            </a:r>
          </a:p>
          <a:p>
            <a:r>
              <a:rPr lang="en-US" dirty="0"/>
              <a:t>NGS decided to determine the </a:t>
            </a:r>
            <a:r>
              <a:rPr lang="en-US" dirty="0">
                <a:highlight>
                  <a:srgbClr val="FFFF00"/>
                </a:highlight>
              </a:rPr>
              <a:t>best value from comparisons at tide gauges around North America</a:t>
            </a:r>
            <a:r>
              <a:rPr lang="en-US" dirty="0"/>
              <a:t> (Roman and Li, 2020). This will </a:t>
            </a:r>
            <a:r>
              <a:rPr lang="en-US" dirty="0">
                <a:highlight>
                  <a:srgbClr val="FFFF00"/>
                </a:highlight>
              </a:rPr>
              <a:t>tie more closely to the mission of the National Ocean Service </a:t>
            </a:r>
            <a:r>
              <a:rPr lang="en-US" dirty="0"/>
              <a:t>inside of NOAA and provide enhancements to products such as </a:t>
            </a:r>
            <a:r>
              <a:rPr lang="en-US" dirty="0" err="1"/>
              <a:t>VDatum</a:t>
            </a:r>
            <a:r>
              <a:rPr lang="en-US" dirty="0"/>
              <a:t> and the Sea Level Rise viewer</a:t>
            </a:r>
          </a:p>
          <a:p>
            <a:r>
              <a:rPr lang="en-US" dirty="0">
                <a:highlight>
                  <a:srgbClr val="FFFF00"/>
                </a:highlight>
              </a:rPr>
              <a:t>It will also better serve the American public by making a more explicit link between the ocean surface and places on land in the form of relative sea level (e.g., how high is my house above the next storm surge or King tide?)</a:t>
            </a:r>
          </a:p>
          <a:p>
            <a:r>
              <a:rPr lang="en-US" dirty="0"/>
              <a:t>Removal of estimated Mean Ocean Dynamic Topography (MODT) values at nearly 200 tide gauges in the U.S. and Canada determined residual values that averaged out to the value adopted by the IAU and the IERS. This test was completed by NGS for the U.S. and also by the Canadian Geodetic Survey, and both agencies agreed on the results. Therefore, the U.S. and Canada agreed to adopt the common value of 62,636,856.00 m</a:t>
            </a:r>
            <a:r>
              <a:rPr lang="en-US" baseline="30000" dirty="0"/>
              <a:t>2</a:t>
            </a:r>
            <a:r>
              <a:rPr lang="en-US" dirty="0"/>
              <a:t>/s</a:t>
            </a:r>
            <a:r>
              <a:rPr lang="en-US" baseline="30000" dirty="0"/>
              <a:t>2</a:t>
            </a:r>
            <a:r>
              <a:rPr lang="en-US" dirty="0"/>
              <a:t> to serve as the common geoid.</a:t>
            </a:r>
          </a:p>
        </p:txBody>
      </p:sp>
    </p:spTree>
    <p:extLst>
      <p:ext uri="{BB962C8B-B14F-4D97-AF65-F5344CB8AC3E}">
        <p14:creationId xmlns:p14="http://schemas.microsoft.com/office/powerpoint/2010/main" val="2913457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D4AA-4B3E-4F0C-8F61-7D59526A060A}"/>
              </a:ext>
            </a:extLst>
          </p:cNvPr>
          <p:cNvSpPr>
            <a:spLocks noGrp="1"/>
          </p:cNvSpPr>
          <p:nvPr>
            <p:ph type="title"/>
          </p:nvPr>
        </p:nvSpPr>
        <p:spPr/>
        <p:txBody>
          <a:bodyPr/>
          <a:lstStyle/>
          <a:p>
            <a:r>
              <a:rPr lang="en-US" dirty="0">
                <a:solidFill>
                  <a:schemeClr val="accent1">
                    <a:lumMod val="75000"/>
                  </a:schemeClr>
                </a:solidFill>
              </a:rPr>
              <a:t>Measurements for Ocean Models</a:t>
            </a:r>
          </a:p>
        </p:txBody>
      </p:sp>
      <p:pic>
        <p:nvPicPr>
          <p:cNvPr id="5" name="Content Placeholder 4">
            <a:extLst>
              <a:ext uri="{FF2B5EF4-FFF2-40B4-BE49-F238E27FC236}">
                <a16:creationId xmlns:a16="http://schemas.microsoft.com/office/drawing/2014/main" id="{0950D6DD-61D8-4CFB-8F55-4B55C0DD7F51}"/>
              </a:ext>
            </a:extLst>
          </p:cNvPr>
          <p:cNvPicPr>
            <a:picLocks noGrp="1" noChangeAspect="1"/>
          </p:cNvPicPr>
          <p:nvPr>
            <p:ph idx="1"/>
          </p:nvPr>
        </p:nvPicPr>
        <p:blipFill>
          <a:blip r:embed="rId2"/>
          <a:stretch>
            <a:fillRect/>
          </a:stretch>
        </p:blipFill>
        <p:spPr>
          <a:xfrm>
            <a:off x="2328380" y="1200150"/>
            <a:ext cx="3977173" cy="3893397"/>
          </a:xfrm>
        </p:spPr>
      </p:pic>
    </p:spTree>
    <p:extLst>
      <p:ext uri="{BB962C8B-B14F-4D97-AF65-F5344CB8AC3E}">
        <p14:creationId xmlns:p14="http://schemas.microsoft.com/office/powerpoint/2010/main" val="1688232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cean">
            <a:extLst>
              <a:ext uri="{FF2B5EF4-FFF2-40B4-BE49-F238E27FC236}">
                <a16:creationId xmlns:a16="http://schemas.microsoft.com/office/drawing/2014/main" id="{9092740D-5CF8-4060-960F-4CC330338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2962"/>
            <a:ext cx="68580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a:extLst>
              <a:ext uri="{FF2B5EF4-FFF2-40B4-BE49-F238E27FC236}">
                <a16:creationId xmlns:a16="http://schemas.microsoft.com/office/drawing/2014/main" id="{BBD6EF94-FBF0-4AF2-A2BF-232432851909}"/>
              </a:ext>
            </a:extLst>
          </p:cNvPr>
          <p:cNvSpPr>
            <a:spLocks/>
          </p:cNvSpPr>
          <p:nvPr/>
        </p:nvSpPr>
        <p:spPr bwMode="auto">
          <a:xfrm>
            <a:off x="1143000" y="2420541"/>
            <a:ext cx="6858000" cy="1064419"/>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6" name="Tree">
            <a:extLst>
              <a:ext uri="{FF2B5EF4-FFF2-40B4-BE49-F238E27FC236}">
                <a16:creationId xmlns:a16="http://schemas.microsoft.com/office/drawing/2014/main" id="{207279BB-4A48-48EE-9471-A75ADABC621F}"/>
              </a:ext>
            </a:extLst>
          </p:cNvPr>
          <p:cNvSpPr>
            <a:spLocks noEditPoints="1" noChangeArrowheads="1"/>
          </p:cNvSpPr>
          <p:nvPr/>
        </p:nvSpPr>
        <p:spPr bwMode="auto">
          <a:xfrm>
            <a:off x="2343150" y="1021556"/>
            <a:ext cx="114300" cy="3429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sz="1350"/>
          </a:p>
        </p:txBody>
      </p:sp>
      <p:sp>
        <p:nvSpPr>
          <p:cNvPr id="7" name="Tree">
            <a:extLst>
              <a:ext uri="{FF2B5EF4-FFF2-40B4-BE49-F238E27FC236}">
                <a16:creationId xmlns:a16="http://schemas.microsoft.com/office/drawing/2014/main" id="{B6415E2A-E328-482B-9D5B-631F51D7BDAC}"/>
              </a:ext>
            </a:extLst>
          </p:cNvPr>
          <p:cNvSpPr>
            <a:spLocks noEditPoints="1" noChangeArrowheads="1"/>
          </p:cNvSpPr>
          <p:nvPr/>
        </p:nvSpPr>
        <p:spPr bwMode="auto">
          <a:xfrm>
            <a:off x="2085975" y="907256"/>
            <a:ext cx="114300" cy="3429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sz="1350"/>
          </a:p>
        </p:txBody>
      </p:sp>
      <p:pic>
        <p:nvPicPr>
          <p:cNvPr id="8" name="Picture 6" descr="an00325_[1]">
            <a:extLst>
              <a:ext uri="{FF2B5EF4-FFF2-40B4-BE49-F238E27FC236}">
                <a16:creationId xmlns:a16="http://schemas.microsoft.com/office/drawing/2014/main" id="{B124D5A4-C63E-4949-BABD-88AF1E1269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156" y="4364832"/>
            <a:ext cx="371475"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6128EF5C-5BF3-4C28-A70E-577D087099D8}"/>
              </a:ext>
            </a:extLst>
          </p:cNvPr>
          <p:cNvSpPr txBox="1">
            <a:spLocks noChangeArrowheads="1"/>
          </p:cNvSpPr>
          <p:nvPr/>
        </p:nvSpPr>
        <p:spPr bwMode="auto">
          <a:xfrm>
            <a:off x="1264444" y="2445544"/>
            <a:ext cx="6463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solidFill>
                  <a:schemeClr val="bg1"/>
                </a:solidFill>
                <a:latin typeface="Arial" pitchFamily="34" charset="0"/>
                <a:ea typeface="MS PGothic" pitchFamily="34" charset="-128"/>
              </a:rPr>
              <a:t>Geoid</a:t>
            </a:r>
          </a:p>
        </p:txBody>
      </p:sp>
      <p:sp>
        <p:nvSpPr>
          <p:cNvPr id="10" name="Text Box 8">
            <a:extLst>
              <a:ext uri="{FF2B5EF4-FFF2-40B4-BE49-F238E27FC236}">
                <a16:creationId xmlns:a16="http://schemas.microsoft.com/office/drawing/2014/main" id="{1A354638-1FD6-492F-9955-FD534666C822}"/>
              </a:ext>
            </a:extLst>
          </p:cNvPr>
          <p:cNvSpPr txBox="1">
            <a:spLocks noChangeArrowheads="1"/>
          </p:cNvSpPr>
          <p:nvPr/>
        </p:nvSpPr>
        <p:spPr bwMode="auto">
          <a:xfrm>
            <a:off x="1271588" y="3971925"/>
            <a:ext cx="82907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dirty="0">
                <a:solidFill>
                  <a:schemeClr val="bg1"/>
                </a:solidFill>
                <a:latin typeface="Arial" pitchFamily="34" charset="0"/>
                <a:ea typeface="MS PGothic" pitchFamily="34" charset="-128"/>
              </a:rPr>
              <a:t>Ellipsoid</a:t>
            </a:r>
          </a:p>
        </p:txBody>
      </p:sp>
      <p:sp>
        <p:nvSpPr>
          <p:cNvPr id="11" name="Text Box 9">
            <a:extLst>
              <a:ext uri="{FF2B5EF4-FFF2-40B4-BE49-F238E27FC236}">
                <a16:creationId xmlns:a16="http://schemas.microsoft.com/office/drawing/2014/main" id="{D74C46B8-2DE1-4693-9BA1-34C6D438CD62}"/>
              </a:ext>
            </a:extLst>
          </p:cNvPr>
          <p:cNvSpPr txBox="1">
            <a:spLocks noChangeArrowheads="1"/>
          </p:cNvSpPr>
          <p:nvPr/>
        </p:nvSpPr>
        <p:spPr bwMode="auto">
          <a:xfrm>
            <a:off x="1257301" y="1128713"/>
            <a:ext cx="78098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solidFill>
                  <a:schemeClr val="bg1"/>
                </a:solidFill>
                <a:latin typeface="Arial" pitchFamily="34" charset="0"/>
                <a:ea typeface="MS PGothic" pitchFamily="34" charset="-128"/>
              </a:rPr>
              <a:t>Earth’s</a:t>
            </a:r>
          </a:p>
          <a:p>
            <a:pPr eaLnBrk="1" hangingPunct="1">
              <a:spcBef>
                <a:spcPct val="0"/>
              </a:spcBef>
              <a:buFontTx/>
              <a:buNone/>
            </a:pPr>
            <a:r>
              <a:rPr lang="en-US" altLang="en-US" sz="1350">
                <a:solidFill>
                  <a:schemeClr val="bg1"/>
                </a:solidFill>
                <a:latin typeface="Arial" pitchFamily="34" charset="0"/>
                <a:ea typeface="MS PGothic" pitchFamily="34" charset="-128"/>
              </a:rPr>
              <a:t>Surface</a:t>
            </a:r>
          </a:p>
        </p:txBody>
      </p:sp>
      <p:sp>
        <p:nvSpPr>
          <p:cNvPr id="12" name="Text Box 10">
            <a:extLst>
              <a:ext uri="{FF2B5EF4-FFF2-40B4-BE49-F238E27FC236}">
                <a16:creationId xmlns:a16="http://schemas.microsoft.com/office/drawing/2014/main" id="{D0BCDC10-E3F9-488E-B291-E2504E985F76}"/>
              </a:ext>
            </a:extLst>
          </p:cNvPr>
          <p:cNvSpPr txBox="1">
            <a:spLocks noChangeArrowheads="1"/>
          </p:cNvSpPr>
          <p:nvPr/>
        </p:nvSpPr>
        <p:spPr bwMode="auto">
          <a:xfrm>
            <a:off x="4554141" y="2628900"/>
            <a:ext cx="6367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latin typeface="Arial" pitchFamily="34" charset="0"/>
                <a:ea typeface="MS PGothic" pitchFamily="34" charset="-128"/>
              </a:rPr>
              <a:t>Coast</a:t>
            </a:r>
          </a:p>
        </p:txBody>
      </p:sp>
      <p:sp>
        <p:nvSpPr>
          <p:cNvPr id="13" name="AutoShape 16">
            <a:extLst>
              <a:ext uri="{FF2B5EF4-FFF2-40B4-BE49-F238E27FC236}">
                <a16:creationId xmlns:a16="http://schemas.microsoft.com/office/drawing/2014/main" id="{401D3A26-08DC-47D4-86B1-49599D4974E8}"/>
              </a:ext>
            </a:extLst>
          </p:cNvPr>
          <p:cNvSpPr>
            <a:spLocks/>
          </p:cNvSpPr>
          <p:nvPr/>
        </p:nvSpPr>
        <p:spPr bwMode="auto">
          <a:xfrm>
            <a:off x="2543175" y="1471612"/>
            <a:ext cx="189310" cy="2300288"/>
          </a:xfrm>
          <a:prstGeom prst="leftBrace">
            <a:avLst>
              <a:gd name="adj1" fmla="val 101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ea typeface="MS PGothic" pitchFamily="34" charset="-128"/>
            </a:endParaRPr>
          </a:p>
        </p:txBody>
      </p:sp>
      <p:sp>
        <p:nvSpPr>
          <p:cNvPr id="14" name="Text Box 17">
            <a:extLst>
              <a:ext uri="{FF2B5EF4-FFF2-40B4-BE49-F238E27FC236}">
                <a16:creationId xmlns:a16="http://schemas.microsoft.com/office/drawing/2014/main" id="{7410F70B-D3DF-41D2-9CD3-4BBFEA7B1398}"/>
              </a:ext>
            </a:extLst>
          </p:cNvPr>
          <p:cNvSpPr txBox="1">
            <a:spLocks noChangeArrowheads="1"/>
          </p:cNvSpPr>
          <p:nvPr/>
        </p:nvSpPr>
        <p:spPr bwMode="auto">
          <a:xfrm>
            <a:off x="1554957" y="4551760"/>
            <a:ext cx="63671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solidFill>
                  <a:schemeClr val="bg1"/>
                </a:solidFill>
                <a:latin typeface="Arial" pitchFamily="34" charset="0"/>
                <a:ea typeface="MS PGothic" pitchFamily="34" charset="-128"/>
              </a:rPr>
              <a:t>From </a:t>
            </a:r>
          </a:p>
          <a:p>
            <a:pPr eaLnBrk="1" hangingPunct="1">
              <a:spcBef>
                <a:spcPct val="0"/>
              </a:spcBef>
              <a:buFontTx/>
              <a:buNone/>
            </a:pPr>
            <a:r>
              <a:rPr lang="en-US" altLang="en-US" sz="1350">
                <a:solidFill>
                  <a:schemeClr val="bg1"/>
                </a:solidFill>
                <a:latin typeface="Arial" pitchFamily="34" charset="0"/>
                <a:ea typeface="MS PGothic" pitchFamily="34" charset="-128"/>
              </a:rPr>
              <a:t>GPS</a:t>
            </a:r>
          </a:p>
        </p:txBody>
      </p:sp>
      <p:sp>
        <p:nvSpPr>
          <p:cNvPr id="15" name="Text Box 18">
            <a:extLst>
              <a:ext uri="{FF2B5EF4-FFF2-40B4-BE49-F238E27FC236}">
                <a16:creationId xmlns:a16="http://schemas.microsoft.com/office/drawing/2014/main" id="{8C40A6C1-7490-459E-8962-DDDABB7E73AD}"/>
              </a:ext>
            </a:extLst>
          </p:cNvPr>
          <p:cNvSpPr txBox="1">
            <a:spLocks noChangeArrowheads="1"/>
          </p:cNvSpPr>
          <p:nvPr/>
        </p:nvSpPr>
        <p:spPr bwMode="auto">
          <a:xfrm>
            <a:off x="2981327" y="600076"/>
            <a:ext cx="1726140"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b="1" i="1" u="sng" dirty="0">
                <a:latin typeface="Arial" pitchFamily="34" charset="0"/>
                <a:ea typeface="MS PGothic" pitchFamily="34" charset="-128"/>
              </a:rPr>
              <a:t>How “high above</a:t>
            </a:r>
          </a:p>
          <a:p>
            <a:pPr eaLnBrk="1" hangingPunct="1">
              <a:spcBef>
                <a:spcPct val="0"/>
              </a:spcBef>
              <a:buFontTx/>
              <a:buNone/>
            </a:pPr>
            <a:r>
              <a:rPr lang="en-US" altLang="en-US" sz="1350" b="1" i="1" u="sng" dirty="0">
                <a:latin typeface="Arial" pitchFamily="34" charset="0"/>
                <a:ea typeface="MS PGothic" pitchFamily="34" charset="-128"/>
              </a:rPr>
              <a:t>‘sea level’ ” am I?</a:t>
            </a:r>
          </a:p>
          <a:p>
            <a:pPr eaLnBrk="1" hangingPunct="1">
              <a:spcBef>
                <a:spcPct val="0"/>
              </a:spcBef>
              <a:buFontTx/>
              <a:buNone/>
            </a:pPr>
            <a:r>
              <a:rPr lang="en-US" altLang="en-US" sz="1350" b="1" i="1" dirty="0">
                <a:latin typeface="Arial" pitchFamily="34" charset="0"/>
                <a:ea typeface="MS PGothic" pitchFamily="34" charset="-128"/>
              </a:rPr>
              <a:t>(FEMA, USACE,</a:t>
            </a:r>
          </a:p>
          <a:p>
            <a:pPr eaLnBrk="1" hangingPunct="1">
              <a:spcBef>
                <a:spcPct val="0"/>
              </a:spcBef>
              <a:buFontTx/>
              <a:buNone/>
            </a:pPr>
            <a:r>
              <a:rPr lang="en-US" altLang="en-US" sz="1350" b="1" i="1" dirty="0">
                <a:latin typeface="Arial" pitchFamily="34" charset="0"/>
                <a:ea typeface="MS PGothic" pitchFamily="34" charset="-128"/>
              </a:rPr>
              <a:t>Surveying and </a:t>
            </a:r>
          </a:p>
          <a:p>
            <a:pPr eaLnBrk="1" hangingPunct="1">
              <a:spcBef>
                <a:spcPct val="0"/>
              </a:spcBef>
              <a:buFontTx/>
              <a:buNone/>
            </a:pPr>
            <a:r>
              <a:rPr lang="en-US" altLang="en-US" sz="1350" b="1" i="1" dirty="0">
                <a:latin typeface="Arial" pitchFamily="34" charset="0"/>
                <a:ea typeface="MS PGothic" pitchFamily="34" charset="-128"/>
              </a:rPr>
              <a:t>Mapping)</a:t>
            </a:r>
          </a:p>
        </p:txBody>
      </p:sp>
      <p:grpSp>
        <p:nvGrpSpPr>
          <p:cNvPr id="16" name="Group 19">
            <a:extLst>
              <a:ext uri="{FF2B5EF4-FFF2-40B4-BE49-F238E27FC236}">
                <a16:creationId xmlns:a16="http://schemas.microsoft.com/office/drawing/2014/main" id="{6541820B-D56A-4A22-98A0-415F8342399D}"/>
              </a:ext>
            </a:extLst>
          </p:cNvPr>
          <p:cNvGrpSpPr>
            <a:grpSpLocks/>
          </p:cNvGrpSpPr>
          <p:nvPr/>
        </p:nvGrpSpPr>
        <p:grpSpPr bwMode="auto">
          <a:xfrm>
            <a:off x="2008585" y="2625328"/>
            <a:ext cx="545306" cy="2232422"/>
            <a:chOff x="600" y="1758"/>
            <a:chExt cx="585" cy="1974"/>
          </a:xfrm>
        </p:grpSpPr>
        <p:grpSp>
          <p:nvGrpSpPr>
            <p:cNvPr id="17" name="Group 20">
              <a:extLst>
                <a:ext uri="{FF2B5EF4-FFF2-40B4-BE49-F238E27FC236}">
                  <a16:creationId xmlns:a16="http://schemas.microsoft.com/office/drawing/2014/main" id="{EEEC31F0-D4EB-4958-B031-7653EB7C6D1E}"/>
                </a:ext>
              </a:extLst>
            </p:cNvPr>
            <p:cNvGrpSpPr>
              <a:grpSpLocks/>
            </p:cNvGrpSpPr>
            <p:nvPr/>
          </p:nvGrpSpPr>
          <p:grpSpPr bwMode="auto">
            <a:xfrm>
              <a:off x="1053" y="1758"/>
              <a:ext cx="132" cy="1974"/>
              <a:chOff x="1053" y="1758"/>
              <a:chExt cx="132" cy="1974"/>
            </a:xfrm>
          </p:grpSpPr>
          <p:sp>
            <p:nvSpPr>
              <p:cNvPr id="19" name="Line 21">
                <a:extLst>
                  <a:ext uri="{FF2B5EF4-FFF2-40B4-BE49-F238E27FC236}">
                    <a16:creationId xmlns:a16="http://schemas.microsoft.com/office/drawing/2014/main" id="{E39A27B8-B257-49C0-AEBF-106FD6208F86}"/>
                  </a:ext>
                </a:extLst>
              </p:cNvPr>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0" name="Line 22">
                <a:extLst>
                  <a:ext uri="{FF2B5EF4-FFF2-40B4-BE49-F238E27FC236}">
                    <a16:creationId xmlns:a16="http://schemas.microsoft.com/office/drawing/2014/main" id="{39DE48C0-7185-438E-8B85-2C4938EB4AE8}"/>
                  </a:ext>
                </a:extLst>
              </p:cNvPr>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18" name="Line 23">
              <a:extLst>
                <a:ext uri="{FF2B5EF4-FFF2-40B4-BE49-F238E27FC236}">
                  <a16:creationId xmlns:a16="http://schemas.microsoft.com/office/drawing/2014/main" id="{A241B46B-C622-46E6-95F5-080047629ABE}"/>
                </a:ext>
              </a:extLst>
            </p:cNvPr>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1" name="Text Box 24">
            <a:extLst>
              <a:ext uri="{FF2B5EF4-FFF2-40B4-BE49-F238E27FC236}">
                <a16:creationId xmlns:a16="http://schemas.microsoft.com/office/drawing/2014/main" id="{A452D9B1-4CD0-4194-B563-145B0A7F8766}"/>
              </a:ext>
            </a:extLst>
          </p:cNvPr>
          <p:cNvSpPr txBox="1">
            <a:spLocks noChangeArrowheads="1"/>
          </p:cNvSpPr>
          <p:nvPr/>
        </p:nvSpPr>
        <p:spPr bwMode="auto">
          <a:xfrm>
            <a:off x="3688557" y="4441032"/>
            <a:ext cx="78098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b="1" u="sng" dirty="0">
                <a:solidFill>
                  <a:schemeClr val="bg1"/>
                </a:solidFill>
                <a:latin typeface="Arial" pitchFamily="34" charset="0"/>
                <a:ea typeface="MS PGothic" pitchFamily="34" charset="-128"/>
              </a:rPr>
              <a:t>From </a:t>
            </a:r>
          </a:p>
          <a:p>
            <a:pPr eaLnBrk="1" hangingPunct="1">
              <a:spcBef>
                <a:spcPct val="0"/>
              </a:spcBef>
              <a:buFontTx/>
              <a:buNone/>
            </a:pPr>
            <a:r>
              <a:rPr lang="en-US" altLang="en-US" sz="1350" b="1" u="sng" dirty="0">
                <a:solidFill>
                  <a:schemeClr val="bg1"/>
                </a:solidFill>
                <a:latin typeface="Arial" pitchFamily="34" charset="0"/>
                <a:ea typeface="MS PGothic" pitchFamily="34" charset="-128"/>
              </a:rPr>
              <a:t>Gravity</a:t>
            </a:r>
          </a:p>
        </p:txBody>
      </p:sp>
      <p:grpSp>
        <p:nvGrpSpPr>
          <p:cNvPr id="22" name="Group 25">
            <a:extLst>
              <a:ext uri="{FF2B5EF4-FFF2-40B4-BE49-F238E27FC236}">
                <a16:creationId xmlns:a16="http://schemas.microsoft.com/office/drawing/2014/main" id="{89A5C0F8-0AB8-409B-9A5A-8E592981E4A3}"/>
              </a:ext>
            </a:extLst>
          </p:cNvPr>
          <p:cNvGrpSpPr>
            <a:grpSpLocks/>
          </p:cNvGrpSpPr>
          <p:nvPr/>
        </p:nvGrpSpPr>
        <p:grpSpPr bwMode="auto">
          <a:xfrm flipH="1">
            <a:off x="6268641" y="3386138"/>
            <a:ext cx="317897" cy="1550194"/>
            <a:chOff x="600" y="1758"/>
            <a:chExt cx="585" cy="1974"/>
          </a:xfrm>
        </p:grpSpPr>
        <p:grpSp>
          <p:nvGrpSpPr>
            <p:cNvPr id="23" name="Group 26">
              <a:extLst>
                <a:ext uri="{FF2B5EF4-FFF2-40B4-BE49-F238E27FC236}">
                  <a16:creationId xmlns:a16="http://schemas.microsoft.com/office/drawing/2014/main" id="{F61566AC-39DD-4C04-9B90-25CDD651804B}"/>
                </a:ext>
              </a:extLst>
            </p:cNvPr>
            <p:cNvGrpSpPr>
              <a:grpSpLocks/>
            </p:cNvGrpSpPr>
            <p:nvPr/>
          </p:nvGrpSpPr>
          <p:grpSpPr bwMode="auto">
            <a:xfrm>
              <a:off x="1053" y="1758"/>
              <a:ext cx="132" cy="1974"/>
              <a:chOff x="1053" y="1758"/>
              <a:chExt cx="132" cy="1974"/>
            </a:xfrm>
          </p:grpSpPr>
          <p:sp>
            <p:nvSpPr>
              <p:cNvPr id="25" name="Line 27">
                <a:extLst>
                  <a:ext uri="{FF2B5EF4-FFF2-40B4-BE49-F238E27FC236}">
                    <a16:creationId xmlns:a16="http://schemas.microsoft.com/office/drawing/2014/main" id="{CC6C357C-56B7-4377-B084-4DF2D33E9691}"/>
                  </a:ext>
                </a:extLst>
              </p:cNvPr>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6" name="Line 28">
                <a:extLst>
                  <a:ext uri="{FF2B5EF4-FFF2-40B4-BE49-F238E27FC236}">
                    <a16:creationId xmlns:a16="http://schemas.microsoft.com/office/drawing/2014/main" id="{DC6403BD-C4B7-4E79-9880-E2D68D682E66}"/>
                  </a:ext>
                </a:extLst>
              </p:cNvPr>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4" name="Line 29">
              <a:extLst>
                <a:ext uri="{FF2B5EF4-FFF2-40B4-BE49-F238E27FC236}">
                  <a16:creationId xmlns:a16="http://schemas.microsoft.com/office/drawing/2014/main" id="{9443B98D-D156-4EDF-9099-90D68E23C8EE}"/>
                </a:ext>
              </a:extLst>
            </p:cNvPr>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7" name="Text Box 30">
            <a:extLst>
              <a:ext uri="{FF2B5EF4-FFF2-40B4-BE49-F238E27FC236}">
                <a16:creationId xmlns:a16="http://schemas.microsoft.com/office/drawing/2014/main" id="{5579857D-47C6-470B-B93A-1D43FC14F7B6}"/>
              </a:ext>
            </a:extLst>
          </p:cNvPr>
          <p:cNvSpPr txBox="1">
            <a:spLocks noChangeArrowheads="1"/>
          </p:cNvSpPr>
          <p:nvPr/>
        </p:nvSpPr>
        <p:spPr bwMode="auto">
          <a:xfrm>
            <a:off x="7172326" y="3314701"/>
            <a:ext cx="78098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solidFill>
                  <a:schemeClr val="bg1"/>
                </a:solidFill>
                <a:latin typeface="Arial" pitchFamily="34" charset="0"/>
                <a:ea typeface="MS PGothic" pitchFamily="34" charset="-128"/>
              </a:rPr>
              <a:t>Ocean</a:t>
            </a:r>
          </a:p>
          <a:p>
            <a:pPr eaLnBrk="1" hangingPunct="1">
              <a:spcBef>
                <a:spcPct val="0"/>
              </a:spcBef>
              <a:buFontTx/>
              <a:buNone/>
            </a:pPr>
            <a:r>
              <a:rPr lang="en-US" altLang="en-US" sz="1350">
                <a:solidFill>
                  <a:schemeClr val="bg1"/>
                </a:solidFill>
                <a:latin typeface="Arial" pitchFamily="34" charset="0"/>
                <a:ea typeface="MS PGothic" pitchFamily="34" charset="-128"/>
              </a:rPr>
              <a:t>Surface</a:t>
            </a:r>
          </a:p>
        </p:txBody>
      </p:sp>
      <p:sp>
        <p:nvSpPr>
          <p:cNvPr id="28" name="Text Box 31">
            <a:extLst>
              <a:ext uri="{FF2B5EF4-FFF2-40B4-BE49-F238E27FC236}">
                <a16:creationId xmlns:a16="http://schemas.microsoft.com/office/drawing/2014/main" id="{1B7427AC-A9ED-4182-97FF-0C8F108BFF68}"/>
              </a:ext>
            </a:extLst>
          </p:cNvPr>
          <p:cNvSpPr txBox="1">
            <a:spLocks noChangeArrowheads="1"/>
          </p:cNvSpPr>
          <p:nvPr/>
        </p:nvSpPr>
        <p:spPr bwMode="auto">
          <a:xfrm>
            <a:off x="6538913" y="4662488"/>
            <a:ext cx="151201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a:solidFill>
                  <a:schemeClr val="bg1"/>
                </a:solidFill>
                <a:latin typeface="Arial" pitchFamily="34" charset="0"/>
                <a:ea typeface="MS PGothic" pitchFamily="34" charset="-128"/>
              </a:rPr>
              <a:t>From </a:t>
            </a:r>
          </a:p>
          <a:p>
            <a:pPr eaLnBrk="1" hangingPunct="1">
              <a:spcBef>
                <a:spcPct val="0"/>
              </a:spcBef>
              <a:buFontTx/>
              <a:buNone/>
            </a:pPr>
            <a:r>
              <a:rPr lang="en-US" altLang="en-US" sz="1350">
                <a:solidFill>
                  <a:schemeClr val="bg1"/>
                </a:solidFill>
                <a:latin typeface="Arial" pitchFamily="34" charset="0"/>
                <a:ea typeface="MS PGothic" pitchFamily="34" charset="-128"/>
              </a:rPr>
              <a:t>Satellite Altimetry</a:t>
            </a:r>
          </a:p>
        </p:txBody>
      </p:sp>
      <p:grpSp>
        <p:nvGrpSpPr>
          <p:cNvPr id="29" name="Group 32">
            <a:extLst>
              <a:ext uri="{FF2B5EF4-FFF2-40B4-BE49-F238E27FC236}">
                <a16:creationId xmlns:a16="http://schemas.microsoft.com/office/drawing/2014/main" id="{4B923196-C022-4E02-8304-F1B5F8CFDBDD}"/>
              </a:ext>
            </a:extLst>
          </p:cNvPr>
          <p:cNvGrpSpPr>
            <a:grpSpLocks/>
          </p:cNvGrpSpPr>
          <p:nvPr/>
        </p:nvGrpSpPr>
        <p:grpSpPr bwMode="auto">
          <a:xfrm>
            <a:off x="2753916" y="3136106"/>
            <a:ext cx="960834" cy="1543050"/>
            <a:chOff x="1353" y="2130"/>
            <a:chExt cx="807" cy="1296"/>
          </a:xfrm>
        </p:grpSpPr>
        <p:grpSp>
          <p:nvGrpSpPr>
            <p:cNvPr id="30" name="Group 33">
              <a:extLst>
                <a:ext uri="{FF2B5EF4-FFF2-40B4-BE49-F238E27FC236}">
                  <a16:creationId xmlns:a16="http://schemas.microsoft.com/office/drawing/2014/main" id="{6609715F-B64D-49B3-A811-E9A5CC5784D0}"/>
                </a:ext>
              </a:extLst>
            </p:cNvPr>
            <p:cNvGrpSpPr>
              <a:grpSpLocks/>
            </p:cNvGrpSpPr>
            <p:nvPr/>
          </p:nvGrpSpPr>
          <p:grpSpPr bwMode="auto">
            <a:xfrm flipH="1">
              <a:off x="1353" y="2130"/>
              <a:ext cx="321" cy="1296"/>
              <a:chOff x="1053" y="1758"/>
              <a:chExt cx="132" cy="1974"/>
            </a:xfrm>
          </p:grpSpPr>
          <p:sp>
            <p:nvSpPr>
              <p:cNvPr id="32" name="Line 34">
                <a:extLst>
                  <a:ext uri="{FF2B5EF4-FFF2-40B4-BE49-F238E27FC236}">
                    <a16:creationId xmlns:a16="http://schemas.microsoft.com/office/drawing/2014/main" id="{784CA696-7DFD-4D94-B04D-86111A1E83C2}"/>
                  </a:ext>
                </a:extLst>
              </p:cNvPr>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3" name="Line 35">
                <a:extLst>
                  <a:ext uri="{FF2B5EF4-FFF2-40B4-BE49-F238E27FC236}">
                    <a16:creationId xmlns:a16="http://schemas.microsoft.com/office/drawing/2014/main" id="{AACE953A-DEBF-4209-9E12-E2304A541A64}"/>
                  </a:ext>
                </a:extLst>
              </p:cNvPr>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1" name="Line 36">
              <a:extLst>
                <a:ext uri="{FF2B5EF4-FFF2-40B4-BE49-F238E27FC236}">
                  <a16:creationId xmlns:a16="http://schemas.microsoft.com/office/drawing/2014/main" id="{06327046-2249-4E09-8679-36E0BD988FB4}"/>
                </a:ext>
              </a:extLst>
            </p:cNvPr>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4" name="Group 42">
            <a:extLst>
              <a:ext uri="{FF2B5EF4-FFF2-40B4-BE49-F238E27FC236}">
                <a16:creationId xmlns:a16="http://schemas.microsoft.com/office/drawing/2014/main" id="{9BFC5406-1C70-4B3C-8BC4-8A3BFEE15894}"/>
              </a:ext>
            </a:extLst>
          </p:cNvPr>
          <p:cNvGrpSpPr>
            <a:grpSpLocks/>
          </p:cNvGrpSpPr>
          <p:nvPr/>
        </p:nvGrpSpPr>
        <p:grpSpPr bwMode="auto">
          <a:xfrm>
            <a:off x="2750344" y="1503760"/>
            <a:ext cx="1164431" cy="475059"/>
            <a:chOff x="1350" y="759"/>
            <a:chExt cx="978" cy="399"/>
          </a:xfrm>
        </p:grpSpPr>
        <p:sp>
          <p:nvSpPr>
            <p:cNvPr id="35" name="Line 43">
              <a:extLst>
                <a:ext uri="{FF2B5EF4-FFF2-40B4-BE49-F238E27FC236}">
                  <a16:creationId xmlns:a16="http://schemas.microsoft.com/office/drawing/2014/main" id="{9C25AEB8-CA0F-4454-A57C-F5D2C1B0BE0A}"/>
                </a:ext>
              </a:extLst>
            </p:cNvPr>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6" name="Line 44">
              <a:extLst>
                <a:ext uri="{FF2B5EF4-FFF2-40B4-BE49-F238E27FC236}">
                  <a16:creationId xmlns:a16="http://schemas.microsoft.com/office/drawing/2014/main" id="{BEACE491-BF70-4344-88C3-937294F1B54C}"/>
                </a:ext>
              </a:extLst>
            </p:cNvPr>
            <p:cNvSpPr>
              <a:spLocks noChangeShapeType="1"/>
            </p:cNvSpPr>
            <p:nvPr/>
          </p:nvSpPr>
          <p:spPr bwMode="auto">
            <a:xfrm flipV="1">
              <a:off x="2328" y="759"/>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7" name="Text Box 45">
            <a:extLst>
              <a:ext uri="{FF2B5EF4-FFF2-40B4-BE49-F238E27FC236}">
                <a16:creationId xmlns:a16="http://schemas.microsoft.com/office/drawing/2014/main" id="{2CDEFE96-DA24-4912-B441-8B07125B868B}"/>
              </a:ext>
            </a:extLst>
          </p:cNvPr>
          <p:cNvSpPr txBox="1">
            <a:spLocks noChangeArrowheads="1"/>
          </p:cNvSpPr>
          <p:nvPr/>
        </p:nvSpPr>
        <p:spPr bwMode="auto">
          <a:xfrm>
            <a:off x="5500687" y="707231"/>
            <a:ext cx="23775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350" b="1" i="1" u="sng" dirty="0">
                <a:latin typeface="Arial" pitchFamily="34" charset="0"/>
                <a:ea typeface="MS PGothic" pitchFamily="34" charset="-128"/>
              </a:rPr>
              <a:t>How large are </a:t>
            </a:r>
          </a:p>
          <a:p>
            <a:pPr eaLnBrk="1" hangingPunct="1">
              <a:spcBef>
                <a:spcPct val="0"/>
              </a:spcBef>
              <a:buFontTx/>
              <a:buNone/>
            </a:pPr>
            <a:r>
              <a:rPr lang="en-US" altLang="en-US" sz="1350" b="1" i="1" u="sng" dirty="0">
                <a:latin typeface="Arial" pitchFamily="34" charset="0"/>
                <a:ea typeface="MS PGothic" pitchFamily="34" charset="-128"/>
              </a:rPr>
              <a:t>hydrodynamic processes?</a:t>
            </a:r>
          </a:p>
          <a:p>
            <a:pPr eaLnBrk="1" hangingPunct="1">
              <a:spcBef>
                <a:spcPct val="0"/>
              </a:spcBef>
              <a:buFontTx/>
              <a:buNone/>
            </a:pPr>
            <a:r>
              <a:rPr lang="en-US" altLang="en-US" sz="1350" b="1" i="1" dirty="0">
                <a:latin typeface="Arial" pitchFamily="34" charset="0"/>
                <a:ea typeface="MS PGothic" pitchFamily="34" charset="-128"/>
              </a:rPr>
              <a:t>(Coast Survey, CSC,</a:t>
            </a:r>
          </a:p>
          <a:p>
            <a:pPr eaLnBrk="1" hangingPunct="1">
              <a:spcBef>
                <a:spcPct val="0"/>
              </a:spcBef>
              <a:buFontTx/>
              <a:buNone/>
            </a:pPr>
            <a:r>
              <a:rPr lang="en-US" altLang="en-US" sz="1350" b="1" i="1" dirty="0">
                <a:latin typeface="Arial" pitchFamily="34" charset="0"/>
                <a:ea typeface="MS PGothic" pitchFamily="34" charset="-128"/>
              </a:rPr>
              <a:t>CZM)</a:t>
            </a:r>
          </a:p>
        </p:txBody>
      </p:sp>
      <p:sp>
        <p:nvSpPr>
          <p:cNvPr id="38" name="Line 46">
            <a:extLst>
              <a:ext uri="{FF2B5EF4-FFF2-40B4-BE49-F238E27FC236}">
                <a16:creationId xmlns:a16="http://schemas.microsoft.com/office/drawing/2014/main" id="{D56CFA53-896B-4303-B2DD-6F5FC714137C}"/>
              </a:ext>
            </a:extLst>
          </p:cNvPr>
          <p:cNvSpPr>
            <a:spLocks noChangeShapeType="1"/>
          </p:cNvSpPr>
          <p:nvPr/>
        </p:nvSpPr>
        <p:spPr bwMode="auto">
          <a:xfrm flipV="1">
            <a:off x="7133035" y="3232548"/>
            <a:ext cx="567928" cy="175021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9" name="Text Box 50">
            <a:extLst>
              <a:ext uri="{FF2B5EF4-FFF2-40B4-BE49-F238E27FC236}">
                <a16:creationId xmlns:a16="http://schemas.microsoft.com/office/drawing/2014/main" id="{5CD1D156-0246-46BE-9DA1-40CD5BFFB0D0}"/>
              </a:ext>
            </a:extLst>
          </p:cNvPr>
          <p:cNvSpPr txBox="1">
            <a:spLocks noChangeArrowheads="1"/>
          </p:cNvSpPr>
          <p:nvPr/>
        </p:nvSpPr>
        <p:spPr bwMode="auto">
          <a:xfrm>
            <a:off x="1438275" y="265692"/>
            <a:ext cx="5665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u="sng" dirty="0">
                <a:latin typeface="+mj-lt"/>
                <a:ea typeface="MS PGothic" pitchFamily="34" charset="-128"/>
              </a:rPr>
              <a:t>Gravity measurements help answer two big questions…</a:t>
            </a:r>
          </a:p>
        </p:txBody>
      </p:sp>
      <p:sp>
        <p:nvSpPr>
          <p:cNvPr id="40" name="Freeform 54">
            <a:extLst>
              <a:ext uri="{FF2B5EF4-FFF2-40B4-BE49-F238E27FC236}">
                <a16:creationId xmlns:a16="http://schemas.microsoft.com/office/drawing/2014/main" id="{292F9F7F-2392-4E67-85E3-49813D70454E}"/>
              </a:ext>
            </a:extLst>
          </p:cNvPr>
          <p:cNvSpPr>
            <a:spLocks/>
          </p:cNvSpPr>
          <p:nvPr/>
        </p:nvSpPr>
        <p:spPr bwMode="auto">
          <a:xfrm>
            <a:off x="1131094" y="3668316"/>
            <a:ext cx="6875860" cy="271463"/>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cxnSp>
        <p:nvCxnSpPr>
          <p:cNvPr id="41" name="Straight Arrow Connector 40">
            <a:extLst>
              <a:ext uri="{FF2B5EF4-FFF2-40B4-BE49-F238E27FC236}">
                <a16:creationId xmlns:a16="http://schemas.microsoft.com/office/drawing/2014/main" id="{D928E64E-D165-4D00-8AD4-165F273C5EFF}"/>
              </a:ext>
            </a:extLst>
          </p:cNvPr>
          <p:cNvCxnSpPr/>
          <p:nvPr/>
        </p:nvCxnSpPr>
        <p:spPr>
          <a:xfrm flipH="1" flipV="1">
            <a:off x="2750344" y="1503760"/>
            <a:ext cx="7144" cy="95369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0F4988C-C84C-4AB4-BB76-37A6CA37D37D}"/>
              </a:ext>
            </a:extLst>
          </p:cNvPr>
          <p:cNvCxnSpPr/>
          <p:nvPr/>
        </p:nvCxnSpPr>
        <p:spPr>
          <a:xfrm flipH="1" flipV="1">
            <a:off x="6115050" y="3025378"/>
            <a:ext cx="7144" cy="328613"/>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6B7A084-7BA4-4590-9BD9-2809E40426F1}"/>
              </a:ext>
            </a:extLst>
          </p:cNvPr>
          <p:cNvCxnSpPr>
            <a:cxnSpLocks/>
          </p:cNvCxnSpPr>
          <p:nvPr/>
        </p:nvCxnSpPr>
        <p:spPr>
          <a:xfrm flipV="1">
            <a:off x="2743200" y="2514600"/>
            <a:ext cx="14288" cy="1228725"/>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44" name="Group 51">
            <a:extLst>
              <a:ext uri="{FF2B5EF4-FFF2-40B4-BE49-F238E27FC236}">
                <a16:creationId xmlns:a16="http://schemas.microsoft.com/office/drawing/2014/main" id="{83EC6C03-9219-4DDC-9548-1A277D4CFDC3}"/>
              </a:ext>
            </a:extLst>
          </p:cNvPr>
          <p:cNvGrpSpPr>
            <a:grpSpLocks/>
          </p:cNvGrpSpPr>
          <p:nvPr/>
        </p:nvGrpSpPr>
        <p:grpSpPr bwMode="auto">
          <a:xfrm>
            <a:off x="5710238" y="1599010"/>
            <a:ext cx="397669" cy="1626394"/>
            <a:chOff x="3836" y="1343"/>
            <a:chExt cx="334" cy="1366"/>
          </a:xfrm>
        </p:grpSpPr>
        <p:sp>
          <p:nvSpPr>
            <p:cNvPr id="45" name="Line 52">
              <a:extLst>
                <a:ext uri="{FF2B5EF4-FFF2-40B4-BE49-F238E27FC236}">
                  <a16:creationId xmlns:a16="http://schemas.microsoft.com/office/drawing/2014/main" id="{47087AA3-0831-4F44-96F8-D8A3EE878AE5}"/>
                </a:ext>
              </a:extLst>
            </p:cNvPr>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6" name="Line 53">
              <a:extLst>
                <a:ext uri="{FF2B5EF4-FFF2-40B4-BE49-F238E27FC236}">
                  <a16:creationId xmlns:a16="http://schemas.microsoft.com/office/drawing/2014/main" id="{B3497E52-D8FF-4CF5-BC35-A42BBDA6210B}"/>
                </a:ext>
              </a:extLst>
            </p:cNvPr>
            <p:cNvSpPr>
              <a:spLocks noChangeShapeType="1"/>
            </p:cNvSpPr>
            <p:nvPr/>
          </p:nvSpPr>
          <p:spPr bwMode="auto">
            <a:xfrm rot="10800000">
              <a:off x="3836" y="1343"/>
              <a:ext cx="0" cy="1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cxnSp>
        <p:nvCxnSpPr>
          <p:cNvPr id="47" name="Straight Arrow Connector 46">
            <a:extLst>
              <a:ext uri="{FF2B5EF4-FFF2-40B4-BE49-F238E27FC236}">
                <a16:creationId xmlns:a16="http://schemas.microsoft.com/office/drawing/2014/main" id="{B06CC2B3-D9E4-42B5-BE55-6EC02AE382A9}"/>
              </a:ext>
            </a:extLst>
          </p:cNvPr>
          <p:cNvCxnSpPr/>
          <p:nvPr/>
        </p:nvCxnSpPr>
        <p:spPr>
          <a:xfrm flipV="1">
            <a:off x="6118622" y="3353991"/>
            <a:ext cx="0" cy="389334"/>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37">
            <a:extLst>
              <a:ext uri="{FF2B5EF4-FFF2-40B4-BE49-F238E27FC236}">
                <a16:creationId xmlns:a16="http://schemas.microsoft.com/office/drawing/2014/main" id="{76E965C6-C1D7-449D-83A2-CE507B3A6B09}"/>
              </a:ext>
            </a:extLst>
          </p:cNvPr>
          <p:cNvGrpSpPr>
            <a:grpSpLocks/>
          </p:cNvGrpSpPr>
          <p:nvPr/>
        </p:nvGrpSpPr>
        <p:grpSpPr bwMode="auto">
          <a:xfrm flipH="1">
            <a:off x="4289822" y="3461147"/>
            <a:ext cx="1808559" cy="1203722"/>
            <a:chOff x="1353" y="2130"/>
            <a:chExt cx="807" cy="1296"/>
          </a:xfrm>
        </p:grpSpPr>
        <p:grpSp>
          <p:nvGrpSpPr>
            <p:cNvPr id="49" name="Group 38">
              <a:extLst>
                <a:ext uri="{FF2B5EF4-FFF2-40B4-BE49-F238E27FC236}">
                  <a16:creationId xmlns:a16="http://schemas.microsoft.com/office/drawing/2014/main" id="{B61377E2-D6EF-4312-9468-A811239F6AF2}"/>
                </a:ext>
              </a:extLst>
            </p:cNvPr>
            <p:cNvGrpSpPr>
              <a:grpSpLocks/>
            </p:cNvGrpSpPr>
            <p:nvPr/>
          </p:nvGrpSpPr>
          <p:grpSpPr bwMode="auto">
            <a:xfrm flipH="1">
              <a:off x="1353" y="2130"/>
              <a:ext cx="321" cy="1296"/>
              <a:chOff x="1053" y="1758"/>
              <a:chExt cx="132" cy="1974"/>
            </a:xfrm>
          </p:grpSpPr>
          <p:sp>
            <p:nvSpPr>
              <p:cNvPr id="51" name="Line 39">
                <a:extLst>
                  <a:ext uri="{FF2B5EF4-FFF2-40B4-BE49-F238E27FC236}">
                    <a16:creationId xmlns:a16="http://schemas.microsoft.com/office/drawing/2014/main" id="{54CC1F17-F1AC-4393-AF6C-8F1A3E3FB544}"/>
                  </a:ext>
                </a:extLst>
              </p:cNvPr>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2" name="Line 40">
                <a:extLst>
                  <a:ext uri="{FF2B5EF4-FFF2-40B4-BE49-F238E27FC236}">
                    <a16:creationId xmlns:a16="http://schemas.microsoft.com/office/drawing/2014/main" id="{7B454030-7E1D-4EC9-8AA3-93A00AE12BCD}"/>
                  </a:ext>
                </a:extLst>
              </p:cNvPr>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0" name="Line 41">
              <a:extLst>
                <a:ext uri="{FF2B5EF4-FFF2-40B4-BE49-F238E27FC236}">
                  <a16:creationId xmlns:a16="http://schemas.microsoft.com/office/drawing/2014/main" id="{9EBE4DDA-6A1E-4306-B6EE-64E4AAD50F59}"/>
                </a:ext>
              </a:extLst>
            </p:cNvPr>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3" name="AutoShape 13">
            <a:extLst>
              <a:ext uri="{FF2B5EF4-FFF2-40B4-BE49-F238E27FC236}">
                <a16:creationId xmlns:a16="http://schemas.microsoft.com/office/drawing/2014/main" id="{31D7F6EB-7377-404D-BF57-0765C04EB9FB}"/>
              </a:ext>
            </a:extLst>
          </p:cNvPr>
          <p:cNvSpPr>
            <a:spLocks/>
          </p:cNvSpPr>
          <p:nvPr/>
        </p:nvSpPr>
        <p:spPr bwMode="auto">
          <a:xfrm>
            <a:off x="6132910" y="3061098"/>
            <a:ext cx="114300" cy="653653"/>
          </a:xfrm>
          <a:prstGeom prst="rightBrace">
            <a:avLst>
              <a:gd name="adj1" fmla="val 4765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ea typeface="MS PGothic" pitchFamily="34" charset="-128"/>
            </a:endParaRPr>
          </a:p>
        </p:txBody>
      </p:sp>
      <p:sp>
        <p:nvSpPr>
          <p:cNvPr id="56" name="TextBox 55">
            <a:extLst>
              <a:ext uri="{FF2B5EF4-FFF2-40B4-BE49-F238E27FC236}">
                <a16:creationId xmlns:a16="http://schemas.microsoft.com/office/drawing/2014/main" id="{82BD1A6F-9B76-4B25-829A-E7DE0AE1A8F8}"/>
              </a:ext>
            </a:extLst>
          </p:cNvPr>
          <p:cNvSpPr txBox="1"/>
          <p:nvPr/>
        </p:nvSpPr>
        <p:spPr>
          <a:xfrm>
            <a:off x="2033972" y="3948695"/>
            <a:ext cx="2441694" cy="369332"/>
          </a:xfrm>
          <a:prstGeom prst="rect">
            <a:avLst/>
          </a:prstGeom>
          <a:noFill/>
          <a:ln w="28575">
            <a:solidFill>
              <a:schemeClr val="accent1">
                <a:lumMod val="75000"/>
              </a:schemeClr>
            </a:solidFill>
          </a:ln>
        </p:spPr>
        <p:txBody>
          <a:bodyPr wrap="none" rtlCol="0">
            <a:spAutoFit/>
          </a:bodyPr>
          <a:lstStyle/>
          <a:p>
            <a:r>
              <a:rPr lang="en-US" dirty="0">
                <a:solidFill>
                  <a:schemeClr val="accent1">
                    <a:lumMod val="75000"/>
                  </a:schemeClr>
                </a:solidFill>
              </a:rPr>
              <a:t>NAD 83 and Geoid 18</a:t>
            </a:r>
          </a:p>
        </p:txBody>
      </p:sp>
      <p:sp>
        <p:nvSpPr>
          <p:cNvPr id="57" name="TextBox 56">
            <a:extLst>
              <a:ext uri="{FF2B5EF4-FFF2-40B4-BE49-F238E27FC236}">
                <a16:creationId xmlns:a16="http://schemas.microsoft.com/office/drawing/2014/main" id="{A79E187F-553D-46AC-8C8E-C2F3F00077C1}"/>
              </a:ext>
            </a:extLst>
          </p:cNvPr>
          <p:cNvSpPr txBox="1"/>
          <p:nvPr/>
        </p:nvSpPr>
        <p:spPr>
          <a:xfrm>
            <a:off x="5031011" y="2118003"/>
            <a:ext cx="3134191" cy="369332"/>
          </a:xfrm>
          <a:prstGeom prst="rect">
            <a:avLst/>
          </a:prstGeom>
          <a:noFill/>
          <a:ln w="28575">
            <a:solidFill>
              <a:schemeClr val="accent1">
                <a:lumMod val="75000"/>
              </a:schemeClr>
            </a:solidFill>
          </a:ln>
        </p:spPr>
        <p:txBody>
          <a:bodyPr wrap="none" rtlCol="0">
            <a:spAutoFit/>
          </a:bodyPr>
          <a:lstStyle/>
          <a:p>
            <a:r>
              <a:rPr lang="en-US" dirty="0">
                <a:solidFill>
                  <a:schemeClr val="accent1">
                    <a:lumMod val="75000"/>
                  </a:schemeClr>
                </a:solidFill>
              </a:rPr>
              <a:t>ITRF or WGS84 and EGM08</a:t>
            </a:r>
          </a:p>
        </p:txBody>
      </p:sp>
      <p:grpSp>
        <p:nvGrpSpPr>
          <p:cNvPr id="70" name="Group 69">
            <a:extLst>
              <a:ext uri="{FF2B5EF4-FFF2-40B4-BE49-F238E27FC236}">
                <a16:creationId xmlns:a16="http://schemas.microsoft.com/office/drawing/2014/main" id="{A5246220-1CE9-45A6-ADC8-1730585F6893}"/>
              </a:ext>
            </a:extLst>
          </p:cNvPr>
          <p:cNvGrpSpPr/>
          <p:nvPr/>
        </p:nvGrpSpPr>
        <p:grpSpPr>
          <a:xfrm>
            <a:off x="3002365" y="2281358"/>
            <a:ext cx="1997778" cy="1658422"/>
            <a:chOff x="3002365" y="2281358"/>
            <a:chExt cx="1997778" cy="1658422"/>
          </a:xfrm>
        </p:grpSpPr>
        <p:cxnSp>
          <p:nvCxnSpPr>
            <p:cNvPr id="60" name="Connector: Curved 59">
              <a:extLst>
                <a:ext uri="{FF2B5EF4-FFF2-40B4-BE49-F238E27FC236}">
                  <a16:creationId xmlns:a16="http://schemas.microsoft.com/office/drawing/2014/main" id="{6ED85E22-3E12-40D6-9FB9-B7CB6524C105}"/>
                </a:ext>
              </a:extLst>
            </p:cNvPr>
            <p:cNvCxnSpPr>
              <a:cxnSpLocks/>
            </p:cNvCxnSpPr>
            <p:nvPr/>
          </p:nvCxnSpPr>
          <p:spPr>
            <a:xfrm rot="5400000">
              <a:off x="2773737" y="3107980"/>
              <a:ext cx="1060428" cy="603171"/>
            </a:xfrm>
            <a:prstGeom prst="curvedConnector3">
              <a:avLst>
                <a:gd name="adj1" fmla="val 586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69" name="Group 68">
              <a:extLst>
                <a:ext uri="{FF2B5EF4-FFF2-40B4-BE49-F238E27FC236}">
                  <a16:creationId xmlns:a16="http://schemas.microsoft.com/office/drawing/2014/main" id="{DB7F8066-C3D2-4AD0-A2FE-79029BC8E577}"/>
                </a:ext>
              </a:extLst>
            </p:cNvPr>
            <p:cNvGrpSpPr/>
            <p:nvPr/>
          </p:nvGrpSpPr>
          <p:grpSpPr>
            <a:xfrm>
              <a:off x="3627148" y="2281358"/>
              <a:ext cx="1372995" cy="756655"/>
              <a:chOff x="3627148" y="2281358"/>
              <a:chExt cx="1372995" cy="756655"/>
            </a:xfrm>
          </p:grpSpPr>
          <p:sp>
            <p:nvSpPr>
              <p:cNvPr id="58" name="TextBox 57">
                <a:extLst>
                  <a:ext uri="{FF2B5EF4-FFF2-40B4-BE49-F238E27FC236}">
                    <a16:creationId xmlns:a16="http://schemas.microsoft.com/office/drawing/2014/main" id="{3296F66E-E940-44D3-B4AB-E9643A23728D}"/>
                  </a:ext>
                </a:extLst>
              </p:cNvPr>
              <p:cNvSpPr txBox="1"/>
              <p:nvPr/>
            </p:nvSpPr>
            <p:spPr>
              <a:xfrm>
                <a:off x="3627148" y="2453238"/>
                <a:ext cx="434497" cy="584775"/>
              </a:xfrm>
              <a:prstGeom prst="rect">
                <a:avLst/>
              </a:prstGeom>
              <a:noFill/>
              <a:ln w="47625">
                <a:solidFill>
                  <a:srgbClr val="FF0000"/>
                </a:solidFill>
              </a:ln>
            </p:spPr>
            <p:txBody>
              <a:bodyPr wrap="square" rtlCol="0">
                <a:spAutoFit/>
              </a:bodyPr>
              <a:lstStyle/>
              <a:p>
                <a:r>
                  <a:rPr lang="en-US" sz="3200" dirty="0">
                    <a:solidFill>
                      <a:srgbClr val="FF0000"/>
                    </a:solidFill>
                  </a:rPr>
                  <a:t>≠</a:t>
                </a:r>
              </a:p>
            </p:txBody>
          </p:sp>
          <p:cxnSp>
            <p:nvCxnSpPr>
              <p:cNvPr id="67" name="Connector: Curved 66">
                <a:extLst>
                  <a:ext uri="{FF2B5EF4-FFF2-40B4-BE49-F238E27FC236}">
                    <a16:creationId xmlns:a16="http://schemas.microsoft.com/office/drawing/2014/main" id="{0D13F979-18A1-4DC3-9EB7-0B77A00E726A}"/>
                  </a:ext>
                </a:extLst>
              </p:cNvPr>
              <p:cNvCxnSpPr/>
              <p:nvPr/>
            </p:nvCxnSpPr>
            <p:spPr>
              <a:xfrm flipV="1">
                <a:off x="4097486" y="2281358"/>
                <a:ext cx="902657" cy="481459"/>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5300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0"/>
                            </p:stCondLst>
                            <p:childTnLst>
                              <p:par>
                                <p:cTn id="34" presetID="22" presetClass="entr" presetSubtype="4"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00"/>
                                        <p:tgtEl>
                                          <p:spTgt spid="43"/>
                                        </p:tgtEl>
                                      </p:cBhvr>
                                    </p:animEffect>
                                  </p:childTnLst>
                                </p:cTn>
                              </p:par>
                              <p:par>
                                <p:cTn id="58" presetID="22" presetClass="entr" presetSubtype="4"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down)">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500"/>
                                        <p:tgtEl>
                                          <p:spTgt spid="57"/>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70"/>
                                        </p:tgtEl>
                                        <p:attrNameLst>
                                          <p:attrName>style.visibility</p:attrName>
                                        </p:attrNameLst>
                                      </p:cBhvr>
                                      <p:to>
                                        <p:strVal val="visible"/>
                                      </p:to>
                                    </p:set>
                                    <p:anim calcmode="lin" valueType="num">
                                      <p:cBhvr>
                                        <p:cTn id="83" dur="1000" fill="hold"/>
                                        <p:tgtEl>
                                          <p:spTgt spid="70"/>
                                        </p:tgtEl>
                                        <p:attrNameLst>
                                          <p:attrName>ppt_w</p:attrName>
                                        </p:attrNameLst>
                                      </p:cBhvr>
                                      <p:tavLst>
                                        <p:tav tm="0">
                                          <p:val>
                                            <p:fltVal val="0"/>
                                          </p:val>
                                        </p:tav>
                                        <p:tav tm="100000">
                                          <p:val>
                                            <p:strVal val="#ppt_w"/>
                                          </p:val>
                                        </p:tav>
                                      </p:tavLst>
                                    </p:anim>
                                    <p:anim calcmode="lin" valueType="num">
                                      <p:cBhvr>
                                        <p:cTn id="84" dur="1000" fill="hold"/>
                                        <p:tgtEl>
                                          <p:spTgt spid="70"/>
                                        </p:tgtEl>
                                        <p:attrNameLst>
                                          <p:attrName>ppt_h</p:attrName>
                                        </p:attrNameLst>
                                      </p:cBhvr>
                                      <p:tavLst>
                                        <p:tav tm="0">
                                          <p:val>
                                            <p:fltVal val="0"/>
                                          </p:val>
                                        </p:tav>
                                        <p:tav tm="100000">
                                          <p:val>
                                            <p:strVal val="#ppt_h"/>
                                          </p:val>
                                        </p:tav>
                                      </p:tavLst>
                                    </p:anim>
                                    <p:anim calcmode="lin" valueType="num">
                                      <p:cBhvr>
                                        <p:cTn id="85" dur="1000" fill="hold"/>
                                        <p:tgtEl>
                                          <p:spTgt spid="70"/>
                                        </p:tgtEl>
                                        <p:attrNameLst>
                                          <p:attrName>style.rotation</p:attrName>
                                        </p:attrNameLst>
                                      </p:cBhvr>
                                      <p:tavLst>
                                        <p:tav tm="0">
                                          <p:val>
                                            <p:fltVal val="90"/>
                                          </p:val>
                                        </p:tav>
                                        <p:tav tm="100000">
                                          <p:val>
                                            <p:fltVal val="0"/>
                                          </p:val>
                                        </p:tav>
                                      </p:tavLst>
                                    </p:anim>
                                    <p:animEffect transition="in" filter="fade">
                                      <p:cBhvr>
                                        <p:cTn id="8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3" grpId="0" animBg="1"/>
      <p:bldP spid="14" grpId="0"/>
      <p:bldP spid="15" grpId="0"/>
      <p:bldP spid="21" grpId="0"/>
      <p:bldP spid="28" grpId="0"/>
      <p:bldP spid="37" grpId="0"/>
      <p:bldP spid="40" grpId="0" animBg="1"/>
      <p:bldP spid="53" grpId="0" animBg="1"/>
      <p:bldP spid="56"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4E49-ADC0-4B7F-8C0D-6F5E60FC8C18}"/>
              </a:ext>
            </a:extLst>
          </p:cNvPr>
          <p:cNvSpPr>
            <a:spLocks noGrp="1"/>
          </p:cNvSpPr>
          <p:nvPr>
            <p:ph type="title"/>
          </p:nvPr>
        </p:nvSpPr>
        <p:spPr/>
        <p:txBody>
          <a:bodyPr/>
          <a:lstStyle/>
          <a:p>
            <a:r>
              <a:rPr lang="en-US" dirty="0">
                <a:solidFill>
                  <a:schemeClr val="accent1">
                    <a:lumMod val="75000"/>
                  </a:schemeClr>
                </a:solidFill>
              </a:rPr>
              <a:t>Local Tidal Datums</a:t>
            </a:r>
          </a:p>
        </p:txBody>
      </p:sp>
      <p:pic>
        <p:nvPicPr>
          <p:cNvPr id="5" name="Content Placeholder 4">
            <a:extLst>
              <a:ext uri="{FF2B5EF4-FFF2-40B4-BE49-F238E27FC236}">
                <a16:creationId xmlns:a16="http://schemas.microsoft.com/office/drawing/2014/main" id="{F5C6F798-BA72-472D-A705-172A021331E8}"/>
              </a:ext>
            </a:extLst>
          </p:cNvPr>
          <p:cNvPicPr>
            <a:picLocks noGrp="1" noChangeAspect="1"/>
          </p:cNvPicPr>
          <p:nvPr>
            <p:ph idx="1"/>
          </p:nvPr>
        </p:nvPicPr>
        <p:blipFill>
          <a:blip r:embed="rId2"/>
          <a:stretch>
            <a:fillRect/>
          </a:stretch>
        </p:blipFill>
        <p:spPr>
          <a:xfrm>
            <a:off x="37289" y="1063229"/>
            <a:ext cx="6956142" cy="3943350"/>
          </a:xfrm>
        </p:spPr>
      </p:pic>
      <p:sp>
        <p:nvSpPr>
          <p:cNvPr id="7" name="Rectangle 6">
            <a:extLst>
              <a:ext uri="{FF2B5EF4-FFF2-40B4-BE49-F238E27FC236}">
                <a16:creationId xmlns:a16="http://schemas.microsoft.com/office/drawing/2014/main" id="{55CD1397-DC98-41E7-B4B6-A7141AF7F646}"/>
              </a:ext>
            </a:extLst>
          </p:cNvPr>
          <p:cNvSpPr/>
          <p:nvPr/>
        </p:nvSpPr>
        <p:spPr>
          <a:xfrm>
            <a:off x="1666240" y="1299023"/>
            <a:ext cx="792480" cy="291254"/>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8C0C30-48AA-4217-A609-A0F1A6C7020F}"/>
              </a:ext>
            </a:extLst>
          </p:cNvPr>
          <p:cNvSpPr/>
          <p:nvPr/>
        </p:nvSpPr>
        <p:spPr>
          <a:xfrm>
            <a:off x="-23708" y="2795930"/>
            <a:ext cx="1344507" cy="225427"/>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AAF7CA-6ECC-491D-B580-E74AC7D860AF}"/>
              </a:ext>
            </a:extLst>
          </p:cNvPr>
          <p:cNvSpPr txBox="1"/>
          <p:nvPr/>
        </p:nvSpPr>
        <p:spPr>
          <a:xfrm>
            <a:off x="7054428" y="2489126"/>
            <a:ext cx="2001484" cy="1277273"/>
          </a:xfrm>
          <a:prstGeom prst="rect">
            <a:avLst/>
          </a:prstGeom>
          <a:noFill/>
          <a:ln w="31750">
            <a:solidFill>
              <a:schemeClr val="accent1"/>
            </a:solidFill>
          </a:ln>
        </p:spPr>
        <p:txBody>
          <a:bodyPr wrap="square" rtlCol="0">
            <a:spAutoFit/>
          </a:bodyPr>
          <a:lstStyle/>
          <a:p>
            <a:pPr marL="171450" indent="-171450">
              <a:buFont typeface="Arial" panose="020B0604020202020204" pitchFamily="34" charset="0"/>
              <a:buChar char="•"/>
            </a:pPr>
            <a:r>
              <a:rPr lang="en-US" sz="1100" dirty="0"/>
              <a:t>Datums computed based on daily (sometimes hourly) observations taken during the 18.6 year Tidal Epoch listed</a:t>
            </a:r>
          </a:p>
          <a:p>
            <a:pPr marL="171450" indent="-171450">
              <a:buFont typeface="Arial" panose="020B0604020202020204" pitchFamily="34" charset="0"/>
              <a:buChar char="•"/>
            </a:pPr>
            <a:r>
              <a:rPr lang="en-US" sz="1100" dirty="0"/>
              <a:t>Full Datum Definitions at CO-OPS Website</a:t>
            </a:r>
          </a:p>
        </p:txBody>
      </p:sp>
    </p:spTree>
    <p:extLst>
      <p:ext uri="{BB962C8B-B14F-4D97-AF65-F5344CB8AC3E}">
        <p14:creationId xmlns:p14="http://schemas.microsoft.com/office/powerpoint/2010/main" val="4864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solidFill>
                  <a:schemeClr val="accent1">
                    <a:lumMod val="75000"/>
                  </a:schemeClr>
                </a:solidFill>
              </a:rPr>
              <a:t>What is a Datum?</a:t>
            </a:r>
          </a:p>
        </p:txBody>
      </p:sp>
      <p:sp>
        <p:nvSpPr>
          <p:cNvPr id="29699" name="Rectangle 3"/>
          <p:cNvSpPr>
            <a:spLocks noGrp="1" noChangeArrowheads="1"/>
          </p:cNvSpPr>
          <p:nvPr>
            <p:ph type="body" idx="1"/>
          </p:nvPr>
        </p:nvSpPr>
        <p:spPr/>
        <p:txBody>
          <a:bodyPr>
            <a:normAutofit/>
          </a:bodyPr>
          <a:lstStyle/>
          <a:p>
            <a:pPr marL="457200" indent="-457200">
              <a:lnSpc>
                <a:spcPct val="90000"/>
              </a:lnSpc>
            </a:pPr>
            <a:r>
              <a:rPr lang="en-US" sz="2800" dirty="0"/>
              <a:t>"A set of constants specifying the coordinate system used for geodetic control, i.e., for calculating the coordinates of points on the Earth." </a:t>
            </a:r>
          </a:p>
          <a:p>
            <a:pPr marL="457200" indent="-457200">
              <a:lnSpc>
                <a:spcPct val="90000"/>
              </a:lnSpc>
            </a:pPr>
            <a:r>
              <a:rPr lang="en-US" sz="2800" dirty="0"/>
              <a:t>"The datum, as defined above, together with the coordinate system and the set of all points and lines whose coordinates, lengths, and directions have been determined by measurement or calculation." </a:t>
            </a:r>
          </a:p>
          <a:p>
            <a:pPr marL="457200" indent="-457200">
              <a:lnSpc>
                <a:spcPct val="90000"/>
              </a:lnSpc>
            </a:pPr>
            <a:r>
              <a:rPr lang="en-US" sz="2800" dirty="0"/>
              <a:t>NGS has used the first definition for NAD83</a:t>
            </a:r>
          </a:p>
        </p:txBody>
      </p:sp>
    </p:spTree>
    <p:extLst>
      <p:ext uri="{BB962C8B-B14F-4D97-AF65-F5344CB8AC3E}">
        <p14:creationId xmlns:p14="http://schemas.microsoft.com/office/powerpoint/2010/main" val="194968418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4811-823A-4206-B13F-A5B9115812FB}"/>
              </a:ext>
            </a:extLst>
          </p:cNvPr>
          <p:cNvSpPr>
            <a:spLocks noGrp="1"/>
          </p:cNvSpPr>
          <p:nvPr>
            <p:ph type="title"/>
          </p:nvPr>
        </p:nvSpPr>
        <p:spPr/>
        <p:txBody>
          <a:bodyPr/>
          <a:lstStyle/>
          <a:p>
            <a:r>
              <a:rPr lang="en-US" dirty="0">
                <a:solidFill>
                  <a:schemeClr val="accent1">
                    <a:lumMod val="75000"/>
                  </a:schemeClr>
                </a:solidFill>
              </a:rPr>
              <a:t>Tied to Stable NAVD88 BM’s</a:t>
            </a:r>
          </a:p>
        </p:txBody>
      </p:sp>
      <p:pic>
        <p:nvPicPr>
          <p:cNvPr id="5" name="Content Placeholder 4">
            <a:extLst>
              <a:ext uri="{FF2B5EF4-FFF2-40B4-BE49-F238E27FC236}">
                <a16:creationId xmlns:a16="http://schemas.microsoft.com/office/drawing/2014/main" id="{CD7C0B0C-BD6C-4FBE-8E0B-69B874663630}"/>
              </a:ext>
            </a:extLst>
          </p:cNvPr>
          <p:cNvPicPr>
            <a:picLocks noGrp="1" noChangeAspect="1"/>
          </p:cNvPicPr>
          <p:nvPr>
            <p:ph idx="1"/>
          </p:nvPr>
        </p:nvPicPr>
        <p:blipFill>
          <a:blip r:embed="rId2"/>
          <a:stretch>
            <a:fillRect/>
          </a:stretch>
        </p:blipFill>
        <p:spPr>
          <a:xfrm>
            <a:off x="529924" y="1443987"/>
            <a:ext cx="8084151" cy="3394075"/>
          </a:xfrm>
        </p:spPr>
      </p:pic>
    </p:spTree>
    <p:extLst>
      <p:ext uri="{BB962C8B-B14F-4D97-AF65-F5344CB8AC3E}">
        <p14:creationId xmlns:p14="http://schemas.microsoft.com/office/powerpoint/2010/main" val="129937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54B5-1D40-4A00-8003-1B19A25BFAF8}"/>
              </a:ext>
            </a:extLst>
          </p:cNvPr>
          <p:cNvSpPr>
            <a:spLocks noGrp="1"/>
          </p:cNvSpPr>
          <p:nvPr>
            <p:ph type="title"/>
          </p:nvPr>
        </p:nvSpPr>
        <p:spPr>
          <a:xfrm>
            <a:off x="457200" y="307574"/>
            <a:ext cx="8229600" cy="857250"/>
          </a:xfrm>
        </p:spPr>
        <p:txBody>
          <a:bodyPr>
            <a:noAutofit/>
          </a:bodyPr>
          <a:lstStyle/>
          <a:p>
            <a:r>
              <a:rPr lang="en-US" sz="3200" dirty="0">
                <a:solidFill>
                  <a:schemeClr val="accent1">
                    <a:lumMod val="75000"/>
                  </a:schemeClr>
                </a:solidFill>
              </a:rPr>
              <a:t>Sometimes a Direct Tie to ITRF and NAD 83 via NOAA National CORS (NCN)</a:t>
            </a:r>
          </a:p>
        </p:txBody>
      </p:sp>
      <p:pic>
        <p:nvPicPr>
          <p:cNvPr id="5" name="Content Placeholder 4">
            <a:extLst>
              <a:ext uri="{FF2B5EF4-FFF2-40B4-BE49-F238E27FC236}">
                <a16:creationId xmlns:a16="http://schemas.microsoft.com/office/drawing/2014/main" id="{A7523DB5-02F3-44C1-86D5-33542E4282D4}"/>
              </a:ext>
            </a:extLst>
          </p:cNvPr>
          <p:cNvPicPr>
            <a:picLocks noGrp="1" noChangeAspect="1"/>
          </p:cNvPicPr>
          <p:nvPr>
            <p:ph idx="1"/>
          </p:nvPr>
        </p:nvPicPr>
        <p:blipFill>
          <a:blip r:embed="rId2"/>
          <a:stretch>
            <a:fillRect/>
          </a:stretch>
        </p:blipFill>
        <p:spPr>
          <a:xfrm>
            <a:off x="2334720" y="1200150"/>
            <a:ext cx="4474559" cy="3886623"/>
          </a:xfrm>
        </p:spPr>
      </p:pic>
      <p:cxnSp>
        <p:nvCxnSpPr>
          <p:cNvPr id="7" name="Straight Arrow Connector 6">
            <a:extLst>
              <a:ext uri="{FF2B5EF4-FFF2-40B4-BE49-F238E27FC236}">
                <a16:creationId xmlns:a16="http://schemas.microsoft.com/office/drawing/2014/main" id="{65ECFDD2-D099-44BC-BF4C-76A74573F627}"/>
              </a:ext>
            </a:extLst>
          </p:cNvPr>
          <p:cNvCxnSpPr>
            <a:cxnSpLocks/>
          </p:cNvCxnSpPr>
          <p:nvPr/>
        </p:nvCxnSpPr>
        <p:spPr>
          <a:xfrm flipH="1" flipV="1">
            <a:off x="4456855" y="1449493"/>
            <a:ext cx="3759198" cy="46058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12545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4C1E-073B-4201-954D-4D66FC91F6B8}"/>
              </a:ext>
            </a:extLst>
          </p:cNvPr>
          <p:cNvSpPr>
            <a:spLocks noGrp="1"/>
          </p:cNvSpPr>
          <p:nvPr>
            <p:ph type="title"/>
          </p:nvPr>
        </p:nvSpPr>
        <p:spPr/>
        <p:txBody>
          <a:bodyPr>
            <a:normAutofit/>
          </a:bodyPr>
          <a:lstStyle/>
          <a:p>
            <a:r>
              <a:rPr lang="en-US" sz="3600" dirty="0">
                <a:solidFill>
                  <a:schemeClr val="accent1">
                    <a:lumMod val="75000"/>
                  </a:schemeClr>
                </a:solidFill>
              </a:rPr>
              <a:t>Working with Tidal and Geodetic Datums</a:t>
            </a:r>
          </a:p>
        </p:txBody>
      </p:sp>
      <p:sp>
        <p:nvSpPr>
          <p:cNvPr id="3" name="Content Placeholder 2">
            <a:extLst>
              <a:ext uri="{FF2B5EF4-FFF2-40B4-BE49-F238E27FC236}">
                <a16:creationId xmlns:a16="http://schemas.microsoft.com/office/drawing/2014/main" id="{6750D957-F039-45B0-9454-23CD76C90430}"/>
              </a:ext>
            </a:extLst>
          </p:cNvPr>
          <p:cNvSpPr>
            <a:spLocks noGrp="1"/>
          </p:cNvSpPr>
          <p:nvPr>
            <p:ph idx="1"/>
          </p:nvPr>
        </p:nvSpPr>
        <p:spPr/>
        <p:txBody>
          <a:bodyPr>
            <a:normAutofit fontScale="92500" lnSpcReduction="20000"/>
          </a:bodyPr>
          <a:lstStyle/>
          <a:p>
            <a:r>
              <a:rPr lang="en-US" dirty="0"/>
              <a:t>Direct conversion/transformation through known measured difference NAVD 88 or NAD 83  </a:t>
            </a:r>
            <a:r>
              <a:rPr lang="en-US" dirty="0">
                <a:sym typeface="Wingdings" panose="05000000000000000000" pitchFamily="2" charset="2"/>
              </a:rPr>
              <a:t> Local Tidal </a:t>
            </a:r>
            <a:r>
              <a:rPr lang="en-US" dirty="0"/>
              <a:t>(very local to gauge)</a:t>
            </a:r>
          </a:p>
          <a:p>
            <a:r>
              <a:rPr lang="en-US" dirty="0"/>
              <a:t>VDATUM </a:t>
            </a:r>
          </a:p>
          <a:p>
            <a:pPr lvl="1"/>
            <a:r>
              <a:rPr lang="en-US" dirty="0"/>
              <a:t>provides transformation and interpolation between gauge locations: </a:t>
            </a:r>
            <a:r>
              <a:rPr lang="en-US" dirty="0">
                <a:hlinkClick r:id="rId2"/>
              </a:rPr>
              <a:t>https://www.ngs.noaa.gov/INFO/facts/vdatum.shtml</a:t>
            </a:r>
            <a:endParaRPr lang="en-US" dirty="0"/>
          </a:p>
          <a:p>
            <a:pPr lvl="1"/>
            <a:r>
              <a:rPr lang="en-US" dirty="0"/>
              <a:t>Supports file conversion (.txt, .las/</a:t>
            </a:r>
            <a:r>
              <a:rPr lang="en-US" dirty="0" err="1"/>
              <a:t>laz</a:t>
            </a:r>
            <a:r>
              <a:rPr lang="en-US" dirty="0"/>
              <a:t>, .</a:t>
            </a:r>
            <a:r>
              <a:rPr lang="en-US" dirty="0" err="1"/>
              <a:t>shp</a:t>
            </a:r>
            <a:r>
              <a:rPr lang="en-US" dirty="0"/>
              <a:t>)</a:t>
            </a:r>
          </a:p>
          <a:p>
            <a:pPr lvl="1"/>
            <a:endParaRPr lang="en-US" dirty="0"/>
          </a:p>
        </p:txBody>
      </p:sp>
    </p:spTree>
    <p:extLst>
      <p:ext uri="{BB962C8B-B14F-4D97-AF65-F5344CB8AC3E}">
        <p14:creationId xmlns:p14="http://schemas.microsoft.com/office/powerpoint/2010/main" val="2035566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B6F9-DC98-4910-881F-8E29224B71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BCD364-3B6E-4CD2-B86B-69E73A563C21}"/>
              </a:ext>
            </a:extLst>
          </p:cNvPr>
          <p:cNvPicPr>
            <a:picLocks noGrp="1" noChangeAspect="1"/>
          </p:cNvPicPr>
          <p:nvPr>
            <p:ph idx="1"/>
          </p:nvPr>
        </p:nvPicPr>
        <p:blipFill>
          <a:blip r:embed="rId2"/>
          <a:stretch>
            <a:fillRect/>
          </a:stretch>
        </p:blipFill>
        <p:spPr>
          <a:xfrm>
            <a:off x="1723012" y="1200150"/>
            <a:ext cx="5697976" cy="3394075"/>
          </a:xfrm>
        </p:spPr>
      </p:pic>
    </p:spTree>
    <p:extLst>
      <p:ext uri="{BB962C8B-B14F-4D97-AF65-F5344CB8AC3E}">
        <p14:creationId xmlns:p14="http://schemas.microsoft.com/office/powerpoint/2010/main" val="3091039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E99A-F95D-4142-8825-928328FBDD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33755C-2672-4A54-9195-F5B635CA9F99}"/>
              </a:ext>
            </a:extLst>
          </p:cNvPr>
          <p:cNvPicPr>
            <a:picLocks noGrp="1" noChangeAspect="1"/>
          </p:cNvPicPr>
          <p:nvPr>
            <p:ph idx="1"/>
          </p:nvPr>
        </p:nvPicPr>
        <p:blipFill>
          <a:blip r:embed="rId2"/>
          <a:stretch>
            <a:fillRect/>
          </a:stretch>
        </p:blipFill>
        <p:spPr>
          <a:xfrm>
            <a:off x="0" y="0"/>
            <a:ext cx="5221600" cy="2375445"/>
          </a:xfrm>
        </p:spPr>
      </p:pic>
      <p:pic>
        <p:nvPicPr>
          <p:cNvPr id="7" name="Picture 6">
            <a:extLst>
              <a:ext uri="{FF2B5EF4-FFF2-40B4-BE49-F238E27FC236}">
                <a16:creationId xmlns:a16="http://schemas.microsoft.com/office/drawing/2014/main" id="{4E1FB63A-7228-492F-854C-32B852600572}"/>
              </a:ext>
            </a:extLst>
          </p:cNvPr>
          <p:cNvPicPr>
            <a:picLocks noChangeAspect="1"/>
          </p:cNvPicPr>
          <p:nvPr/>
        </p:nvPicPr>
        <p:blipFill>
          <a:blip r:embed="rId3"/>
          <a:stretch>
            <a:fillRect/>
          </a:stretch>
        </p:blipFill>
        <p:spPr>
          <a:xfrm>
            <a:off x="1081799" y="2117499"/>
            <a:ext cx="2014202" cy="1828108"/>
          </a:xfrm>
          <a:prstGeom prst="rect">
            <a:avLst/>
          </a:prstGeom>
        </p:spPr>
      </p:pic>
      <p:pic>
        <p:nvPicPr>
          <p:cNvPr id="9" name="Picture 8">
            <a:extLst>
              <a:ext uri="{FF2B5EF4-FFF2-40B4-BE49-F238E27FC236}">
                <a16:creationId xmlns:a16="http://schemas.microsoft.com/office/drawing/2014/main" id="{5236E771-2B87-48B8-8067-DCA42E1E6CD4}"/>
              </a:ext>
            </a:extLst>
          </p:cNvPr>
          <p:cNvPicPr>
            <a:picLocks noChangeAspect="1"/>
          </p:cNvPicPr>
          <p:nvPr/>
        </p:nvPicPr>
        <p:blipFill>
          <a:blip r:embed="rId4"/>
          <a:stretch>
            <a:fillRect/>
          </a:stretch>
        </p:blipFill>
        <p:spPr>
          <a:xfrm>
            <a:off x="1081799" y="3945607"/>
            <a:ext cx="2003255" cy="1094675"/>
          </a:xfrm>
          <a:prstGeom prst="rect">
            <a:avLst/>
          </a:prstGeom>
        </p:spPr>
      </p:pic>
      <p:pic>
        <p:nvPicPr>
          <p:cNvPr id="11" name="Picture 10">
            <a:extLst>
              <a:ext uri="{FF2B5EF4-FFF2-40B4-BE49-F238E27FC236}">
                <a16:creationId xmlns:a16="http://schemas.microsoft.com/office/drawing/2014/main" id="{E916FD78-9D28-44B2-82AD-08229E936885}"/>
              </a:ext>
            </a:extLst>
          </p:cNvPr>
          <p:cNvPicPr>
            <a:picLocks noChangeAspect="1"/>
          </p:cNvPicPr>
          <p:nvPr/>
        </p:nvPicPr>
        <p:blipFill>
          <a:blip r:embed="rId5"/>
          <a:stretch>
            <a:fillRect/>
          </a:stretch>
        </p:blipFill>
        <p:spPr>
          <a:xfrm>
            <a:off x="4162215" y="2104818"/>
            <a:ext cx="4981785" cy="3038682"/>
          </a:xfrm>
          <a:prstGeom prst="rect">
            <a:avLst/>
          </a:prstGeom>
        </p:spPr>
      </p:pic>
      <p:pic>
        <p:nvPicPr>
          <p:cNvPr id="13" name="Picture 12">
            <a:extLst>
              <a:ext uri="{FF2B5EF4-FFF2-40B4-BE49-F238E27FC236}">
                <a16:creationId xmlns:a16="http://schemas.microsoft.com/office/drawing/2014/main" id="{AFC4866C-9E04-4AED-821B-605D16FBBC18}"/>
              </a:ext>
            </a:extLst>
          </p:cNvPr>
          <p:cNvPicPr>
            <a:picLocks noChangeAspect="1"/>
          </p:cNvPicPr>
          <p:nvPr/>
        </p:nvPicPr>
        <p:blipFill>
          <a:blip r:embed="rId6"/>
          <a:stretch>
            <a:fillRect/>
          </a:stretch>
        </p:blipFill>
        <p:spPr>
          <a:xfrm>
            <a:off x="5259328" y="45833"/>
            <a:ext cx="3755072" cy="1955767"/>
          </a:xfrm>
          <a:prstGeom prst="rect">
            <a:avLst/>
          </a:prstGeom>
        </p:spPr>
      </p:pic>
    </p:spTree>
    <p:extLst>
      <p:ext uri="{BB962C8B-B14F-4D97-AF65-F5344CB8AC3E}">
        <p14:creationId xmlns:p14="http://schemas.microsoft.com/office/powerpoint/2010/main" val="684851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4F34-A3A1-402A-8C5B-8CAA982DAE4D}"/>
              </a:ext>
            </a:extLst>
          </p:cNvPr>
          <p:cNvSpPr>
            <a:spLocks noGrp="1"/>
          </p:cNvSpPr>
          <p:nvPr>
            <p:ph type="title"/>
          </p:nvPr>
        </p:nvSpPr>
        <p:spPr/>
        <p:txBody>
          <a:bodyPr/>
          <a:lstStyle/>
          <a:p>
            <a:r>
              <a:rPr lang="en-US" dirty="0">
                <a:solidFill>
                  <a:schemeClr val="accent1">
                    <a:lumMod val="75000"/>
                  </a:schemeClr>
                </a:solidFill>
              </a:rPr>
              <a:t>Today vs Future</a:t>
            </a:r>
          </a:p>
        </p:txBody>
      </p:sp>
      <p:sp>
        <p:nvSpPr>
          <p:cNvPr id="3" name="Content Placeholder 2">
            <a:extLst>
              <a:ext uri="{FF2B5EF4-FFF2-40B4-BE49-F238E27FC236}">
                <a16:creationId xmlns:a16="http://schemas.microsoft.com/office/drawing/2014/main" id="{F830AD72-DC68-420D-AE6C-591C766A89EE}"/>
              </a:ext>
            </a:extLst>
          </p:cNvPr>
          <p:cNvSpPr>
            <a:spLocks noGrp="1"/>
          </p:cNvSpPr>
          <p:nvPr>
            <p:ph idx="1"/>
          </p:nvPr>
        </p:nvSpPr>
        <p:spPr/>
        <p:txBody>
          <a:bodyPr/>
          <a:lstStyle/>
          <a:p>
            <a:r>
              <a:rPr lang="en-US" dirty="0"/>
              <a:t>Geometric frame aligned to ITRF</a:t>
            </a:r>
          </a:p>
          <a:p>
            <a:r>
              <a:rPr lang="en-US" dirty="0"/>
              <a:t>Geometric and Geopotential datums integrated</a:t>
            </a:r>
          </a:p>
          <a:p>
            <a:r>
              <a:rPr lang="en-US" dirty="0"/>
              <a:t>Geopotential datum fundamentally based on H=h-N, not on benchmarks/leveling</a:t>
            </a:r>
          </a:p>
          <a:p>
            <a:r>
              <a:rPr lang="en-US" dirty="0"/>
              <a:t>Dynamic (tracking changes in all dimensions)</a:t>
            </a:r>
          </a:p>
          <a:p>
            <a:endParaRPr lang="en-US" dirty="0"/>
          </a:p>
        </p:txBody>
      </p:sp>
    </p:spTree>
    <p:extLst>
      <p:ext uri="{BB962C8B-B14F-4D97-AF65-F5344CB8AC3E}">
        <p14:creationId xmlns:p14="http://schemas.microsoft.com/office/powerpoint/2010/main" val="2455440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1031">
            <a:extLst>
              <a:ext uri="{FF2B5EF4-FFF2-40B4-BE49-F238E27FC236}">
                <a16:creationId xmlns:a16="http://schemas.microsoft.com/office/drawing/2014/main" id="{AF18F121-1336-4BC9-ABC2-3AC85AE06D76}"/>
              </a:ext>
            </a:extLst>
          </p:cNvPr>
          <p:cNvSpPr>
            <a:spLocks noGrp="1"/>
          </p:cNvSpPr>
          <p:nvPr>
            <p:ph type="title"/>
          </p:nvPr>
        </p:nvSpPr>
        <p:spPr>
          <a:xfrm>
            <a:off x="1143000" y="57150"/>
            <a:ext cx="6858000" cy="857250"/>
          </a:xfrm>
        </p:spPr>
        <p:txBody>
          <a:bodyPr vert="horz" lIns="68569" tIns="34275" rIns="68569" bIns="34275" rtlCol="0" anchor="ctr">
            <a:normAutofit/>
          </a:bodyPr>
          <a:lstStyle/>
          <a:p>
            <a:pPr>
              <a:buSzPct val="25000"/>
            </a:pPr>
            <a:r>
              <a:rPr lang="en-US" altLang="en-US" sz="2700" b="1" dirty="0">
                <a:solidFill>
                  <a:schemeClr val="accent1">
                    <a:lumMod val="75000"/>
                  </a:schemeClr>
                </a:solidFill>
                <a:ea typeface="Calibri" panose="020F0502020204030204" pitchFamily="34" charset="0"/>
                <a:cs typeface="Arial" panose="020B0604020202020204" pitchFamily="34" charset="0"/>
                <a:sym typeface="Calibri" panose="020F0502020204030204" pitchFamily="34" charset="0"/>
              </a:rPr>
              <a:t>How can you prepare (generally</a:t>
            </a:r>
            <a:r>
              <a:rPr lang="en-US" altLang="en-US" sz="2100" b="1" dirty="0">
                <a:solidFill>
                  <a:schemeClr val="accent1">
                    <a:lumMod val="75000"/>
                  </a:schemeClr>
                </a:solidFill>
                <a:ea typeface="Calibri" panose="020F0502020204030204" pitchFamily="34" charset="0"/>
                <a:cs typeface="Arial" panose="020B0604020202020204" pitchFamily="34" charset="0"/>
                <a:sym typeface="Calibri" panose="020F0502020204030204" pitchFamily="34" charset="0"/>
              </a:rPr>
              <a:t>)?</a:t>
            </a:r>
            <a:endParaRPr lang="en-US" altLang="en-US" sz="2700" b="1" dirty="0">
              <a:solidFill>
                <a:schemeClr val="accent1">
                  <a:lumMod val="75000"/>
                </a:schemeClr>
              </a:solidFill>
              <a:ea typeface="Calibri" panose="020F0502020204030204" pitchFamily="34" charset="0"/>
              <a:cs typeface="Arial" panose="020B0604020202020204" pitchFamily="34" charset="0"/>
              <a:sym typeface="Calibri" panose="020F0502020204030204" pitchFamily="34" charset="0"/>
            </a:endParaRPr>
          </a:p>
        </p:txBody>
      </p:sp>
      <p:sp>
        <p:nvSpPr>
          <p:cNvPr id="51203" name="Shape 1032">
            <a:extLst>
              <a:ext uri="{FF2B5EF4-FFF2-40B4-BE49-F238E27FC236}">
                <a16:creationId xmlns:a16="http://schemas.microsoft.com/office/drawing/2014/main" id="{CA0C964F-9C4D-46C0-912B-A41608476A1E}"/>
              </a:ext>
            </a:extLst>
          </p:cNvPr>
          <p:cNvSpPr>
            <a:spLocks noGrp="1"/>
          </p:cNvSpPr>
          <p:nvPr>
            <p:ph type="body" idx="1"/>
          </p:nvPr>
        </p:nvSpPr>
        <p:spPr>
          <a:xfrm>
            <a:off x="1143001" y="742950"/>
            <a:ext cx="3394472" cy="4068366"/>
          </a:xfrm>
        </p:spPr>
        <p:txBody>
          <a:bodyPr vert="horz" lIns="68569" tIns="34275" rIns="68569" bIns="34275" rtlCol="0">
            <a:normAutofit/>
          </a:bodyPr>
          <a:lstStyle/>
          <a:p>
            <a:pPr>
              <a:spcBef>
                <a:spcPct val="0"/>
              </a:spcBef>
              <a:buClr>
                <a:srgbClr val="000000"/>
              </a:buClr>
              <a:buFont typeface="Calibri" pitchFamily="34" charset="0"/>
              <a:buChar char="•"/>
              <a:defRPr/>
            </a:pPr>
            <a:r>
              <a:rPr lang="en-US" altLang="en-US" sz="1500" dirty="0">
                <a:solidFill>
                  <a:srgbClr val="000000"/>
                </a:solidFill>
                <a:ea typeface="Calibri" pitchFamily="34" charset="0"/>
                <a:cs typeface="Arial" panose="020B0604020202020204" pitchFamily="34" charset="0"/>
                <a:sym typeface="Calibri" pitchFamily="34" charset="0"/>
              </a:rPr>
              <a:t>Watch for upcoming NGS status conferences/reports/webinars, News, New Products, </a:t>
            </a:r>
            <a:r>
              <a:rPr lang="en-US" altLang="en-US" sz="1500" dirty="0" err="1">
                <a:solidFill>
                  <a:srgbClr val="000000"/>
                </a:solidFill>
                <a:ea typeface="Calibri" pitchFamily="34" charset="0"/>
                <a:cs typeface="Arial" panose="020B0604020202020204" pitchFamily="34" charset="0"/>
                <a:sym typeface="Calibri" pitchFamily="34" charset="0"/>
              </a:rPr>
              <a:t>etc</a:t>
            </a:r>
            <a:r>
              <a:rPr lang="en-US" altLang="en-US" sz="1500" dirty="0">
                <a:solidFill>
                  <a:srgbClr val="000000"/>
                </a:solidFill>
                <a:ea typeface="Calibri" pitchFamily="34" charset="0"/>
                <a:cs typeface="Arial" panose="020B0604020202020204" pitchFamily="34" charset="0"/>
                <a:sym typeface="Calibri" pitchFamily="34" charset="0"/>
              </a:rPr>
              <a:t>…</a:t>
            </a:r>
          </a:p>
          <a:p>
            <a:pPr lvl="1">
              <a:spcBef>
                <a:spcPct val="0"/>
              </a:spcBef>
              <a:buClr>
                <a:srgbClr val="000000"/>
              </a:buClr>
              <a:buFont typeface="Calibri" pitchFamily="34" charset="0"/>
              <a:buChar char="•"/>
              <a:defRPr/>
            </a:pPr>
            <a:r>
              <a:rPr lang="en-US" altLang="en-US" sz="1100" dirty="0">
                <a:solidFill>
                  <a:srgbClr val="000000"/>
                </a:solidFill>
                <a:latin typeface="Arial" panose="020B0604020202020204" pitchFamily="34" charset="0"/>
                <a:ea typeface="Calibri" pitchFamily="34" charset="0"/>
                <a:cs typeface="Arial" panose="020B0604020202020204" pitchFamily="34" charset="0"/>
                <a:sym typeface="Calibri" pitchFamily="34" charset="0"/>
                <a:hlinkClick r:id="rId3"/>
              </a:rPr>
              <a:t>https://geodesy.noaa.gov/INFO/subscribe.shtml</a:t>
            </a:r>
            <a:endParaRPr lang="en-US" altLang="en-US" sz="1100" dirty="0">
              <a:solidFill>
                <a:srgbClr val="000000"/>
              </a:solidFill>
              <a:latin typeface="Arial" panose="020B0604020202020204" pitchFamily="34" charset="0"/>
              <a:ea typeface="Calibri" pitchFamily="34" charset="0"/>
              <a:cs typeface="Arial" panose="020B0604020202020204" pitchFamily="34" charset="0"/>
              <a:sym typeface="Calibri" pitchFamily="34" charset="0"/>
            </a:endParaRPr>
          </a:p>
          <a:p>
            <a:pPr lvl="1">
              <a:spcBef>
                <a:spcPct val="0"/>
              </a:spcBef>
              <a:buClr>
                <a:srgbClr val="000000"/>
              </a:buClr>
              <a:buFont typeface="Calibri" pitchFamily="34" charset="0"/>
              <a:buChar char="•"/>
              <a:defRPr/>
            </a:pPr>
            <a:endParaRPr lang="en-US" altLang="en-US" sz="1100" dirty="0">
              <a:solidFill>
                <a:srgbClr val="000000"/>
              </a:solidFill>
              <a:ea typeface="Calibri" pitchFamily="34" charset="0"/>
              <a:cs typeface="Arial" panose="020B0604020202020204" pitchFamily="34" charset="0"/>
              <a:sym typeface="Calibri" pitchFamily="34" charset="0"/>
            </a:endParaRPr>
          </a:p>
          <a:p>
            <a:pPr>
              <a:spcBef>
                <a:spcPct val="0"/>
              </a:spcBef>
              <a:buClr>
                <a:srgbClr val="000000"/>
              </a:buClr>
              <a:buFont typeface="Calibri" pitchFamily="34" charset="0"/>
              <a:buChar char="•"/>
              <a:defRPr/>
            </a:pPr>
            <a:r>
              <a:rPr lang="en-US" altLang="en-US" sz="1500" dirty="0">
                <a:solidFill>
                  <a:srgbClr val="000000"/>
                </a:solidFill>
                <a:ea typeface="Calibri" pitchFamily="34" charset="0"/>
                <a:cs typeface="Arial" panose="020B0604020202020204" pitchFamily="34" charset="0"/>
                <a:sym typeface="Calibri" pitchFamily="34" charset="0"/>
              </a:rPr>
              <a:t>New Datums Pages</a:t>
            </a:r>
          </a:p>
          <a:p>
            <a:pPr lvl="1">
              <a:spcBef>
                <a:spcPct val="0"/>
              </a:spcBef>
              <a:buClr>
                <a:srgbClr val="000000"/>
              </a:buClr>
              <a:buFont typeface="Calibri" pitchFamily="34" charset="0"/>
              <a:buChar char="•"/>
              <a:defRPr/>
            </a:pPr>
            <a:r>
              <a:rPr lang="en-US" altLang="en-US" sz="1100" dirty="0">
                <a:solidFill>
                  <a:srgbClr val="000000"/>
                </a:solidFill>
                <a:ea typeface="Calibri" pitchFamily="34" charset="0"/>
                <a:cs typeface="Arial" panose="020B0604020202020204" pitchFamily="34" charset="0"/>
                <a:sym typeface="Calibri" pitchFamily="34" charset="0"/>
                <a:hlinkClick r:id="rId4"/>
              </a:rPr>
              <a:t>https://geodesy.noaa.gov/datums/newdatums/index.shtml</a:t>
            </a:r>
            <a:endParaRPr lang="en-US" altLang="en-US" sz="1100" dirty="0">
              <a:solidFill>
                <a:srgbClr val="000000"/>
              </a:solidFill>
              <a:ea typeface="Calibri" pitchFamily="34" charset="0"/>
              <a:cs typeface="Arial" panose="020B0604020202020204" pitchFamily="34" charset="0"/>
              <a:sym typeface="Calibri" pitchFamily="34" charset="0"/>
            </a:endParaRPr>
          </a:p>
          <a:p>
            <a:pPr lvl="1">
              <a:spcBef>
                <a:spcPct val="0"/>
              </a:spcBef>
              <a:buClr>
                <a:srgbClr val="000000"/>
              </a:buClr>
              <a:buFont typeface="Calibri" pitchFamily="34" charset="0"/>
              <a:buChar char="•"/>
              <a:defRPr/>
            </a:pPr>
            <a:r>
              <a:rPr lang="en-US" altLang="en-US" sz="1100" dirty="0">
                <a:solidFill>
                  <a:srgbClr val="000000"/>
                </a:solidFill>
                <a:ea typeface="Calibri" pitchFamily="34" charset="0"/>
                <a:cs typeface="Arial" panose="020B0604020202020204" pitchFamily="34" charset="0"/>
                <a:sym typeface="Calibri" pitchFamily="34" charset="0"/>
                <a:hlinkClick r:id="rId5"/>
              </a:rPr>
              <a:t>https://alpha.ngs.noaa.gov/index.shtml</a:t>
            </a:r>
            <a:endParaRPr lang="en-US" altLang="en-US" sz="1100" dirty="0">
              <a:solidFill>
                <a:srgbClr val="000000"/>
              </a:solidFill>
              <a:ea typeface="Calibri" pitchFamily="34" charset="0"/>
              <a:cs typeface="Arial" panose="020B0604020202020204" pitchFamily="34" charset="0"/>
              <a:sym typeface="Calibri" pitchFamily="34" charset="0"/>
            </a:endParaRPr>
          </a:p>
          <a:p>
            <a:pPr marL="0" indent="0">
              <a:spcBef>
                <a:spcPct val="0"/>
              </a:spcBef>
              <a:buClr>
                <a:srgbClr val="000000"/>
              </a:buClr>
              <a:buNone/>
              <a:defRPr/>
            </a:pPr>
            <a:endParaRPr lang="en-US" altLang="en-US" sz="600" dirty="0">
              <a:solidFill>
                <a:srgbClr val="000000"/>
              </a:solidFill>
              <a:ea typeface="Calibri" pitchFamily="34" charset="0"/>
              <a:cs typeface="Arial" panose="020B0604020202020204" pitchFamily="34" charset="0"/>
              <a:sym typeface="Calibri" pitchFamily="34" charset="0"/>
            </a:endParaRPr>
          </a:p>
          <a:p>
            <a:pPr>
              <a:spcBef>
                <a:spcPct val="0"/>
              </a:spcBef>
              <a:buClr>
                <a:srgbClr val="000000"/>
              </a:buClr>
              <a:buFont typeface="Calibri" pitchFamily="34" charset="0"/>
              <a:buChar char="•"/>
              <a:defRPr/>
            </a:pPr>
            <a:r>
              <a:rPr lang="en-US" altLang="en-US" sz="1500" dirty="0">
                <a:solidFill>
                  <a:srgbClr val="000000"/>
                </a:solidFill>
                <a:ea typeface="Calibri" pitchFamily="34" charset="0"/>
                <a:cs typeface="Arial" panose="020B0604020202020204" pitchFamily="34" charset="0"/>
                <a:sym typeface="Calibri" pitchFamily="34" charset="0"/>
              </a:rPr>
              <a:t>Understand the impact of changing positions and heights for your community, company or agency</a:t>
            </a:r>
          </a:p>
          <a:p>
            <a:pPr>
              <a:spcBef>
                <a:spcPct val="0"/>
              </a:spcBef>
              <a:buClr>
                <a:srgbClr val="000000"/>
              </a:buClr>
              <a:buFont typeface="Calibri" pitchFamily="34" charset="0"/>
              <a:buChar char="•"/>
              <a:defRPr/>
            </a:pPr>
            <a:endParaRPr lang="en-US" altLang="en-US" sz="375" dirty="0">
              <a:solidFill>
                <a:srgbClr val="000000"/>
              </a:solidFill>
              <a:ea typeface="Calibri" pitchFamily="34" charset="0"/>
              <a:cs typeface="Arial" panose="020B0604020202020204" pitchFamily="34" charset="0"/>
              <a:sym typeface="Calibri" pitchFamily="34" charset="0"/>
            </a:endParaRPr>
          </a:p>
          <a:p>
            <a:pPr>
              <a:spcBef>
                <a:spcPct val="0"/>
              </a:spcBef>
              <a:buClr>
                <a:srgbClr val="000000"/>
              </a:buClr>
              <a:buFont typeface="Calibri" pitchFamily="34" charset="0"/>
              <a:buChar char="•"/>
              <a:defRPr/>
            </a:pPr>
            <a:r>
              <a:rPr lang="en-US" altLang="en-US" sz="1500" dirty="0">
                <a:solidFill>
                  <a:srgbClr val="000000"/>
                </a:solidFill>
                <a:ea typeface="Calibri" pitchFamily="34" charset="0"/>
                <a:cs typeface="Arial" panose="020B0604020202020204" pitchFamily="34" charset="0"/>
                <a:sym typeface="Calibri" pitchFamily="34" charset="0"/>
              </a:rPr>
              <a:t>Communicate your issues directly to NGS</a:t>
            </a:r>
          </a:p>
          <a:p>
            <a:pPr lvl="1">
              <a:spcBef>
                <a:spcPct val="0"/>
              </a:spcBef>
              <a:buClr>
                <a:srgbClr val="000000"/>
              </a:buClr>
              <a:buFont typeface="Courier New" panose="02070309020205020404" pitchFamily="49" charset="0"/>
              <a:buChar char="o"/>
              <a:defRPr/>
            </a:pPr>
            <a:r>
              <a:rPr lang="en-US" altLang="en-US" sz="1350" dirty="0">
                <a:solidFill>
                  <a:srgbClr val="000000"/>
                </a:solidFill>
                <a:ea typeface="Calibri" pitchFamily="34" charset="0"/>
                <a:cs typeface="Arial" panose="020B0604020202020204" pitchFamily="34" charset="0"/>
                <a:sym typeface="Calibri" pitchFamily="34" charset="0"/>
              </a:rPr>
              <a:t>NGS Info Center</a:t>
            </a:r>
          </a:p>
          <a:p>
            <a:pPr lvl="1">
              <a:spcBef>
                <a:spcPct val="0"/>
              </a:spcBef>
              <a:buClr>
                <a:srgbClr val="000000"/>
              </a:buClr>
              <a:buFont typeface="Courier New" panose="02070309020205020404" pitchFamily="49" charset="0"/>
              <a:buChar char="o"/>
              <a:defRPr/>
            </a:pPr>
            <a:r>
              <a:rPr lang="en-US" altLang="en-US" sz="1350" dirty="0">
                <a:solidFill>
                  <a:srgbClr val="000000"/>
                </a:solidFill>
                <a:ea typeface="Calibri" pitchFamily="34" charset="0"/>
                <a:cs typeface="Arial" panose="020B0604020202020204" pitchFamily="34" charset="0"/>
                <a:sym typeface="Calibri" pitchFamily="34" charset="0"/>
              </a:rPr>
              <a:t>State /Regional Geodetic Advisor</a:t>
            </a:r>
          </a:p>
          <a:p>
            <a:pPr marL="342900" lvl="1" indent="0" algn="ctr">
              <a:spcBef>
                <a:spcPct val="0"/>
              </a:spcBef>
              <a:buClr>
                <a:srgbClr val="000000"/>
              </a:buClr>
              <a:buNone/>
              <a:defRPr/>
            </a:pPr>
            <a:r>
              <a:rPr lang="en-US" altLang="en-US" sz="900" dirty="0">
                <a:solidFill>
                  <a:srgbClr val="000000"/>
                </a:solidFill>
                <a:latin typeface="Arial" panose="020B0604020202020204" pitchFamily="34" charset="0"/>
                <a:ea typeface="Calibri" pitchFamily="34" charset="0"/>
                <a:cs typeface="Arial" panose="020B0604020202020204" pitchFamily="34" charset="0"/>
                <a:sym typeface="Calibri" pitchFamily="34" charset="0"/>
                <a:hlinkClick r:id="rId6"/>
              </a:rPr>
              <a:t>http://www.ngs.noaa.gov/ADVISORS/AdvisorsIndex.shtml</a:t>
            </a:r>
            <a:r>
              <a:rPr lang="en-US" altLang="en-US" sz="900" dirty="0">
                <a:solidFill>
                  <a:srgbClr val="000000"/>
                </a:solidFill>
                <a:latin typeface="Arial" panose="020B0604020202020204" pitchFamily="34" charset="0"/>
                <a:ea typeface="Calibri" pitchFamily="34" charset="0"/>
                <a:cs typeface="Arial" panose="020B0604020202020204" pitchFamily="34" charset="0"/>
                <a:sym typeface="Calibri" pitchFamily="34" charset="0"/>
              </a:rPr>
              <a:t> </a:t>
            </a:r>
          </a:p>
        </p:txBody>
      </p:sp>
      <p:sp>
        <p:nvSpPr>
          <p:cNvPr id="1035" name="Shape 1035">
            <a:extLst>
              <a:ext uri="{FF2B5EF4-FFF2-40B4-BE49-F238E27FC236}">
                <a16:creationId xmlns:a16="http://schemas.microsoft.com/office/drawing/2014/main" id="{BE0129B0-FE43-4676-9442-D0D71BDAFCEB}"/>
              </a:ext>
            </a:extLst>
          </p:cNvPr>
          <p:cNvSpPr>
            <a:spLocks noGrp="1"/>
          </p:cNvSpPr>
          <p:nvPr>
            <p:ph type="sldNum" sz="quarter" idx="12"/>
          </p:nvPr>
        </p:nvSpPr>
        <p:spPr>
          <a:xfrm>
            <a:off x="3943350" y="4743450"/>
            <a:ext cx="3943350" cy="273844"/>
          </a:xfrm>
        </p:spPr>
        <p:txBody>
          <a:bodyPr vert="horz" lIns="68569" tIns="34275" rIns="68569" bIns="34275" rtlCol="0" anchor="ctr">
            <a:noAutofit/>
          </a:bodyPr>
          <a:lstStyle/>
          <a:p>
            <a:pPr>
              <a:buSzPct val="25000"/>
              <a:defRPr/>
            </a:pPr>
            <a:r>
              <a:rPr lang="en-US" sz="1350" dirty="0">
                <a:hlinkClick r:id="rId7"/>
              </a:rPr>
              <a:t>http://www.ngs.noaa.gov/INFO/NGSinfo.shtml</a:t>
            </a:r>
            <a:r>
              <a:rPr lang="en-US" sz="1350" dirty="0"/>
              <a:t> </a:t>
            </a:r>
          </a:p>
        </p:txBody>
      </p:sp>
      <p:pic>
        <p:nvPicPr>
          <p:cNvPr id="51205" name="Picture 2">
            <a:extLst>
              <a:ext uri="{FF2B5EF4-FFF2-40B4-BE49-F238E27FC236}">
                <a16:creationId xmlns:a16="http://schemas.microsoft.com/office/drawing/2014/main" id="{4C70E6DD-CBE0-441D-AC7F-8A9428783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151" y="750094"/>
            <a:ext cx="3107531" cy="4000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a:extLst>
              <a:ext uri="{FF2B5EF4-FFF2-40B4-BE49-F238E27FC236}">
                <a16:creationId xmlns:a16="http://schemas.microsoft.com/office/drawing/2014/main" id="{A57FB93C-D1BD-4D78-8FDC-1359491AA2CE}"/>
              </a:ext>
            </a:extLst>
          </p:cNvPr>
          <p:cNvCxnSpPr/>
          <p:nvPr/>
        </p:nvCxnSpPr>
        <p:spPr>
          <a:xfrm flipV="1">
            <a:off x="3143250" y="1943100"/>
            <a:ext cx="2286000" cy="685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749D-A174-409E-8E24-A1E48BFFB0EA}"/>
              </a:ext>
            </a:extLst>
          </p:cNvPr>
          <p:cNvSpPr>
            <a:spLocks noGrp="1"/>
          </p:cNvSpPr>
          <p:nvPr>
            <p:ph type="title"/>
          </p:nvPr>
        </p:nvSpPr>
        <p:spPr/>
        <p:txBody>
          <a:bodyPr/>
          <a:lstStyle/>
          <a:p>
            <a:r>
              <a:rPr lang="en-US" dirty="0">
                <a:solidFill>
                  <a:schemeClr val="accent1">
                    <a:lumMod val="75000"/>
                  </a:schemeClr>
                </a:solidFill>
              </a:rPr>
              <a:t>How to Prepare</a:t>
            </a:r>
          </a:p>
        </p:txBody>
      </p:sp>
      <p:sp>
        <p:nvSpPr>
          <p:cNvPr id="3" name="Content Placeholder 2">
            <a:extLst>
              <a:ext uri="{FF2B5EF4-FFF2-40B4-BE49-F238E27FC236}">
                <a16:creationId xmlns:a16="http://schemas.microsoft.com/office/drawing/2014/main" id="{DA5DE15D-3B40-494F-A230-C9ACBE6F7D33}"/>
              </a:ext>
            </a:extLst>
          </p:cNvPr>
          <p:cNvSpPr>
            <a:spLocks noGrp="1"/>
          </p:cNvSpPr>
          <p:nvPr>
            <p:ph idx="1"/>
          </p:nvPr>
        </p:nvSpPr>
        <p:spPr>
          <a:xfrm>
            <a:off x="457200" y="1200150"/>
            <a:ext cx="8229600" cy="3832649"/>
          </a:xfrm>
        </p:spPr>
        <p:txBody>
          <a:bodyPr>
            <a:normAutofit fontScale="47500" lnSpcReduction="20000"/>
          </a:bodyPr>
          <a:lstStyle/>
          <a:p>
            <a:pPr>
              <a:defRPr sz="3000">
                <a:solidFill>
                  <a:srgbClr val="17375E"/>
                </a:solidFill>
                <a:latin typeface="Arial"/>
                <a:ea typeface="Arial"/>
                <a:cs typeface="Arial"/>
                <a:sym typeface="Arial"/>
              </a:defRPr>
            </a:pPr>
            <a:r>
              <a:rPr lang="en-US" sz="5100" dirty="0">
                <a:solidFill>
                  <a:srgbClr val="002E97"/>
                </a:solidFill>
                <a:latin typeface="Times New Roman" panose="02020603050405020304" pitchFamily="18" charset="0"/>
                <a:cs typeface="Times New Roman" panose="02020603050405020304" pitchFamily="18" charset="0"/>
              </a:rPr>
              <a:t>Metadata is </a:t>
            </a:r>
            <a:r>
              <a:rPr lang="en-US" sz="5100"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lang="en-US" sz="3800"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lang="en-US" sz="3800"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r>
              <a:rPr lang="en-US" sz="5100" dirty="0">
                <a:solidFill>
                  <a:srgbClr val="002E97"/>
                </a:solidFill>
                <a:latin typeface="Times New Roman" panose="02020603050405020304" pitchFamily="18" charset="0"/>
                <a:cs typeface="Times New Roman" panose="02020603050405020304" pitchFamily="18" charset="0"/>
              </a:rPr>
              <a:t>Transform and collect data in current datums</a:t>
            </a:r>
          </a:p>
          <a:p>
            <a:pPr lvl="2">
              <a:defRPr sz="3000">
                <a:solidFill>
                  <a:srgbClr val="17375E"/>
                </a:solidFill>
                <a:latin typeface="Arial"/>
                <a:ea typeface="Arial"/>
                <a:cs typeface="Arial"/>
                <a:sym typeface="Arial"/>
              </a:defRPr>
            </a:pPr>
            <a:r>
              <a:rPr lang="en-US" sz="3800" dirty="0">
                <a:solidFill>
                  <a:srgbClr val="002E97"/>
                </a:solidFill>
                <a:latin typeface="Times New Roman" panose="02020603050405020304" pitchFamily="18" charset="0"/>
                <a:cs typeface="Times New Roman" panose="02020603050405020304" pitchFamily="18" charset="0"/>
              </a:rPr>
              <a:t>NAD 83 (2011), NAVD 88</a:t>
            </a:r>
            <a:endParaRPr lang="en-US" sz="2400" dirty="0">
              <a:solidFill>
                <a:srgbClr val="002E97"/>
              </a:solidFill>
              <a:latin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5100" b="0" i="0" u="none" strike="noStrike" kern="1200" cap="none" spc="0" normalizeH="0" baseline="0" noProof="0" dirty="0">
                <a:ln>
                  <a:noFill/>
                </a:ln>
                <a:solidFill>
                  <a:srgbClr val="002E97"/>
                </a:solidFill>
                <a:effectLst/>
                <a:uLnTx/>
                <a:uFillTx/>
                <a:latin typeface="Times New Roman" panose="02020603050405020304" pitchFamily="18" charset="0"/>
                <a:ea typeface="+mn-ea"/>
                <a:cs typeface="Times New Roman" panose="02020603050405020304" pitchFamily="18" charset="0"/>
              </a:rPr>
              <a:t>Do an inventory of your data</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5100" b="0" i="0" u="none" strike="noStrike" kern="1200" cap="none" spc="0" normalizeH="0" baseline="0" noProof="0" dirty="0">
                <a:ln>
                  <a:noFill/>
                </a:ln>
                <a:solidFill>
                  <a:srgbClr val="002E97"/>
                </a:solidFill>
                <a:effectLst/>
                <a:uLnTx/>
                <a:uFillTx/>
                <a:latin typeface="Times New Roman" panose="02020603050405020304" pitchFamily="18" charset="0"/>
                <a:ea typeface="ＭＳ Ｐゴシック" charset="0"/>
                <a:cs typeface="Times New Roman" pitchFamily="18" charset="0"/>
              </a:rPr>
              <a:t>Do you have documents, manuals, contracts, </a:t>
            </a:r>
            <a:r>
              <a:rPr kumimoji="0" lang="en-US" sz="5100" b="0" i="0" u="none" strike="noStrike" kern="1200" cap="none" spc="0" normalizeH="0" baseline="0" noProof="0" dirty="0" err="1">
                <a:ln>
                  <a:noFill/>
                </a:ln>
                <a:solidFill>
                  <a:srgbClr val="002E97"/>
                </a:solidFill>
                <a:effectLst/>
                <a:uLnTx/>
                <a:uFillTx/>
                <a:latin typeface="Times New Roman" panose="02020603050405020304" pitchFamily="18" charset="0"/>
                <a:ea typeface="ＭＳ Ｐゴシック" charset="0"/>
                <a:cs typeface="Times New Roman" pitchFamily="18" charset="0"/>
              </a:rPr>
              <a:t>etc</a:t>
            </a:r>
            <a:r>
              <a:rPr kumimoji="0" lang="en-US" sz="5100" b="0" i="0" u="none" strike="noStrike" kern="1200" cap="none" spc="0" normalizeH="0" baseline="0" noProof="0" dirty="0">
                <a:ln>
                  <a:noFill/>
                </a:ln>
                <a:solidFill>
                  <a:srgbClr val="002E97"/>
                </a:solidFill>
                <a:effectLst/>
                <a:uLnTx/>
                <a:uFillTx/>
                <a:latin typeface="Times New Roman" panose="02020603050405020304" pitchFamily="18" charset="0"/>
                <a:ea typeface="ＭＳ Ｐゴシック" charset="0"/>
                <a:cs typeface="Times New Roman" pitchFamily="18" charset="0"/>
              </a:rPr>
              <a:t>…that include language re: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5100" b="0" i="0" u="none" strike="noStrike" kern="1200" cap="none" spc="0" normalizeH="0" baseline="0" noProof="0" dirty="0">
                <a:ln>
                  <a:noFill/>
                </a:ln>
                <a:solidFill>
                  <a:srgbClr val="002E97"/>
                </a:solidFill>
                <a:effectLst/>
                <a:uLnTx/>
                <a:uFillTx/>
                <a:latin typeface="Times New Roman" panose="02020603050405020304" pitchFamily="18" charset="0"/>
                <a:ea typeface="ＭＳ Ｐゴシック" charset="0"/>
                <a:cs typeface="Times New Roman" pitchFamily="18" charset="0"/>
              </a:rPr>
              <a:t>Do you have clients, subcontractors, in-house staff other than survey that need to be educated about the new datums?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5100" b="0" i="0" u="none" strike="noStrike" kern="1200" cap="none" spc="0" normalizeH="0" baseline="0" noProof="0" dirty="0">
                <a:ln>
                  <a:noFill/>
                </a:ln>
                <a:solidFill>
                  <a:srgbClr val="002E97"/>
                </a:solidFill>
                <a:effectLst/>
                <a:uLnTx/>
                <a:uFillTx/>
                <a:latin typeface="Times New Roman" panose="02020603050405020304" pitchFamily="18" charset="0"/>
                <a:ea typeface="+mn-ea"/>
                <a:cs typeface="Times New Roman" panose="02020603050405020304" pitchFamily="18" charset="0"/>
              </a:rPr>
              <a:t>Store Data…not just coordinates!</a:t>
            </a:r>
          </a:p>
          <a:p>
            <a:endParaRPr lang="en-US" dirty="0"/>
          </a:p>
        </p:txBody>
      </p:sp>
    </p:spTree>
    <p:extLst>
      <p:ext uri="{BB962C8B-B14F-4D97-AF65-F5344CB8AC3E}">
        <p14:creationId xmlns:p14="http://schemas.microsoft.com/office/powerpoint/2010/main" val="316538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897" y="1606154"/>
            <a:ext cx="6172200" cy="857250"/>
          </a:xfrm>
        </p:spPr>
        <p:txBody>
          <a:bodyPr>
            <a:normAutofit fontScale="90000"/>
          </a:bodyPr>
          <a:lstStyle/>
          <a:p>
            <a:r>
              <a:rPr lang="en-US" dirty="0">
                <a:solidFill>
                  <a:schemeClr val="accent1">
                    <a:lumMod val="75000"/>
                  </a:schemeClr>
                </a:solidFill>
              </a:rPr>
              <a:t>Thank You!</a:t>
            </a:r>
            <a:br>
              <a:rPr lang="en-US" dirty="0">
                <a:solidFill>
                  <a:schemeClr val="accent1">
                    <a:lumMod val="75000"/>
                  </a:schemeClr>
                </a:solidFill>
              </a:rPr>
            </a:br>
            <a:r>
              <a:rPr lang="en-US" dirty="0">
                <a:solidFill>
                  <a:schemeClr val="accent1">
                    <a:lumMod val="75000"/>
                  </a:schemeClr>
                </a:solidFill>
              </a:rPr>
              <a:t>Questions?</a:t>
            </a:r>
          </a:p>
        </p:txBody>
      </p:sp>
      <p:sp>
        <p:nvSpPr>
          <p:cNvPr id="4" name="TextBox 1"/>
          <p:cNvSpPr txBox="1">
            <a:spLocks noChangeArrowheads="1"/>
          </p:cNvSpPr>
          <p:nvPr/>
        </p:nvSpPr>
        <p:spPr bwMode="auto">
          <a:xfrm>
            <a:off x="3119926" y="4015425"/>
            <a:ext cx="290414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1350" b="1" dirty="0">
                <a:latin typeface="Times New Roman" pitchFamily="18" charset="0"/>
              </a:rPr>
              <a:t>Dan Martin</a:t>
            </a:r>
          </a:p>
          <a:p>
            <a:pPr algn="ctr"/>
            <a:r>
              <a:rPr lang="en-GB" sz="1350" b="1" dirty="0">
                <a:latin typeface="Times New Roman" pitchFamily="18" charset="0"/>
              </a:rPr>
              <a:t>Northeast Regional Geodetic Advisor</a:t>
            </a:r>
          </a:p>
          <a:p>
            <a:pPr algn="ctr"/>
            <a:r>
              <a:rPr lang="en-GB" sz="1350" b="1" dirty="0">
                <a:latin typeface="Times New Roman" pitchFamily="18" charset="0"/>
              </a:rPr>
              <a:t>ME, NH, VT, MA, CT, RI, NY, NJ</a:t>
            </a:r>
          </a:p>
          <a:p>
            <a:pPr algn="ctr"/>
            <a:r>
              <a:rPr lang="en-GB" sz="1350" b="1" dirty="0">
                <a:latin typeface="Times New Roman" pitchFamily="18" charset="0"/>
              </a:rPr>
              <a:t>Dan.martin@noaa.gov</a:t>
            </a:r>
          </a:p>
          <a:p>
            <a:pPr algn="ctr"/>
            <a:r>
              <a:rPr lang="en-GB" sz="1350" b="1" dirty="0">
                <a:latin typeface="Times New Roman" pitchFamily="18" charset="0"/>
              </a:rPr>
              <a:t>240-676-4762</a:t>
            </a:r>
          </a:p>
        </p:txBody>
      </p:sp>
      <p:sp>
        <p:nvSpPr>
          <p:cNvPr id="2" name="TextBox 1"/>
          <p:cNvSpPr txBox="1"/>
          <p:nvPr/>
        </p:nvSpPr>
        <p:spPr bwMode="auto">
          <a:xfrm>
            <a:off x="2093765" y="3176727"/>
            <a:ext cx="4956464" cy="784830"/>
          </a:xfrm>
          <a:prstGeom prst="rect">
            <a:avLst/>
          </a:prstGeom>
          <a:noFill/>
          <a:ln w="9525">
            <a:noFill/>
            <a:miter lim="800000"/>
            <a:headEnd/>
            <a:tailEnd/>
          </a:ln>
        </p:spPr>
        <p:txBody>
          <a:bodyPr wrap="square" rtlCol="0">
            <a:spAutoFit/>
          </a:bodyPr>
          <a:lstStyle/>
          <a:p>
            <a:pPr algn="ctr"/>
            <a:r>
              <a:rPr lang="en-US" dirty="0"/>
              <a:t>Presentation will be available at:</a:t>
            </a:r>
          </a:p>
          <a:p>
            <a:pPr algn="ctr"/>
            <a:r>
              <a:rPr lang="en-US" sz="1350" dirty="0">
                <a:hlinkClick r:id="rId2"/>
              </a:rPr>
              <a:t>https://www.ngs.noaa.gov/web/science_edu/presentations_library/</a:t>
            </a:r>
            <a:endParaRPr lang="en-US" sz="1350" dirty="0"/>
          </a:p>
        </p:txBody>
      </p:sp>
    </p:spTree>
    <p:extLst>
      <p:ext uri="{BB962C8B-B14F-4D97-AF65-F5344CB8AC3E}">
        <p14:creationId xmlns:p14="http://schemas.microsoft.com/office/powerpoint/2010/main" val="197524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3000" y="171450"/>
            <a:ext cx="6858000" cy="857250"/>
          </a:xfrm>
          <a:noFill/>
        </p:spPr>
        <p:txBody>
          <a:bodyPr>
            <a:norm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Geodetic Datums</a:t>
            </a:r>
          </a:p>
        </p:txBody>
      </p:sp>
      <p:sp>
        <p:nvSpPr>
          <p:cNvPr id="17411" name="Rectangle 3"/>
          <p:cNvSpPr>
            <a:spLocks noGrp="1" noChangeArrowheads="1"/>
          </p:cNvSpPr>
          <p:nvPr>
            <p:ph type="body" sz="half" idx="1"/>
          </p:nvPr>
        </p:nvSpPr>
        <p:spPr>
          <a:xfrm>
            <a:off x="1143000" y="1143000"/>
            <a:ext cx="6858000" cy="4000500"/>
          </a:xfrm>
        </p:spPr>
        <p:txBody>
          <a:bodyPr/>
          <a:lstStyle/>
          <a:p>
            <a:pPr lvl="1" algn="ctr" eaLnBrk="1" hangingPunct="1">
              <a:lnSpc>
                <a:spcPct val="80000"/>
              </a:lnSpc>
              <a:buClr>
                <a:srgbClr val="003300"/>
              </a:buClr>
              <a:buFontTx/>
              <a:buChar char=" "/>
            </a:pPr>
            <a:r>
              <a:rPr lang="en-US" sz="2100" b="1" u="sng" dirty="0">
                <a:solidFill>
                  <a:srgbClr val="663300"/>
                </a:solidFill>
              </a:rPr>
              <a:t>HORIZONTA</a:t>
            </a:r>
            <a:r>
              <a:rPr lang="en-US" sz="2100" u="sng" dirty="0">
                <a:solidFill>
                  <a:srgbClr val="663300"/>
                </a:solidFill>
              </a:rPr>
              <a:t>L</a:t>
            </a:r>
            <a:r>
              <a:rPr lang="en-US" dirty="0">
                <a:solidFill>
                  <a:srgbClr val="663300"/>
                </a:solidFill>
              </a:rPr>
              <a:t> </a:t>
            </a:r>
          </a:p>
          <a:p>
            <a:pPr lvl="1" algn="ctr" eaLnBrk="1" hangingPunct="1">
              <a:lnSpc>
                <a:spcPct val="80000"/>
              </a:lnSpc>
              <a:buClr>
                <a:srgbClr val="003300"/>
              </a:buClr>
              <a:buFontTx/>
              <a:buChar char=" "/>
            </a:pPr>
            <a:r>
              <a:rPr lang="en-US" sz="1275" dirty="0"/>
              <a:t>2 D (Latitude and Longitude) (e.g. NAD 27, NAD 83 (1986))</a:t>
            </a:r>
          </a:p>
          <a:p>
            <a:pPr lvl="1" algn="ctr" eaLnBrk="1" hangingPunct="1">
              <a:lnSpc>
                <a:spcPct val="80000"/>
              </a:lnSpc>
              <a:buClr>
                <a:srgbClr val="003300"/>
              </a:buClr>
              <a:buFontTx/>
              <a:buChar char=" "/>
            </a:pPr>
            <a:endParaRPr lang="en-US" sz="1275" dirty="0">
              <a:solidFill>
                <a:schemeClr val="hlink"/>
              </a:solidFill>
            </a:endParaRPr>
          </a:p>
          <a:p>
            <a:pPr lvl="1" algn="ctr" eaLnBrk="1" hangingPunct="1">
              <a:lnSpc>
                <a:spcPct val="80000"/>
              </a:lnSpc>
              <a:buClr>
                <a:srgbClr val="003300"/>
              </a:buClr>
              <a:buFontTx/>
              <a:buChar char=" "/>
            </a:pPr>
            <a:r>
              <a:rPr lang="en-US" sz="2100" b="1" u="sng" dirty="0">
                <a:solidFill>
                  <a:srgbClr val="663300"/>
                </a:solidFill>
              </a:rPr>
              <a:t>VERTICAL</a:t>
            </a:r>
            <a:r>
              <a:rPr lang="en-US" sz="2100" b="1" dirty="0">
                <a:solidFill>
                  <a:schemeClr val="hlink"/>
                </a:solidFill>
              </a:rPr>
              <a:t> </a:t>
            </a:r>
          </a:p>
          <a:p>
            <a:pPr lvl="1" algn="ctr" eaLnBrk="1" hangingPunct="1">
              <a:lnSpc>
                <a:spcPct val="80000"/>
              </a:lnSpc>
              <a:buClr>
                <a:srgbClr val="003300"/>
              </a:buClr>
              <a:buFontTx/>
              <a:buChar char=" "/>
            </a:pPr>
            <a:r>
              <a:rPr lang="en-US" sz="1275" dirty="0"/>
              <a:t>1 D (</a:t>
            </a:r>
            <a:r>
              <a:rPr lang="en-US" sz="1275" dirty="0" err="1"/>
              <a:t>Orthometric</a:t>
            </a:r>
            <a:r>
              <a:rPr lang="en-US" sz="1275" dirty="0"/>
              <a:t> Height) (e.g. NGVD 29, NAVD 88, Local Tidal)</a:t>
            </a:r>
          </a:p>
          <a:p>
            <a:pPr lvl="1" algn="ctr" eaLnBrk="1" hangingPunct="1">
              <a:lnSpc>
                <a:spcPct val="80000"/>
              </a:lnSpc>
              <a:buClr>
                <a:srgbClr val="003300"/>
              </a:buClr>
              <a:buFontTx/>
              <a:buChar char=" "/>
            </a:pPr>
            <a:endParaRPr lang="en-US" sz="1275" dirty="0"/>
          </a:p>
          <a:p>
            <a:pPr lvl="1" algn="ctr" eaLnBrk="1" hangingPunct="1">
              <a:lnSpc>
                <a:spcPct val="80000"/>
              </a:lnSpc>
              <a:buClr>
                <a:srgbClr val="003300"/>
              </a:buClr>
              <a:buFontTx/>
              <a:buNone/>
            </a:pPr>
            <a:r>
              <a:rPr lang="en-US" dirty="0">
                <a:solidFill>
                  <a:srgbClr val="663300"/>
                </a:solidFill>
              </a:rPr>
              <a:t>	</a:t>
            </a:r>
            <a:r>
              <a:rPr lang="en-US" sz="2100" b="1" u="sng" dirty="0">
                <a:solidFill>
                  <a:srgbClr val="663300"/>
                </a:solidFill>
              </a:rPr>
              <a:t>GEOMETRIC</a:t>
            </a:r>
            <a:r>
              <a:rPr lang="en-US" sz="2100" b="1" dirty="0">
                <a:solidFill>
                  <a:schemeClr val="hlink"/>
                </a:solidFill>
              </a:rPr>
              <a:t> </a:t>
            </a:r>
          </a:p>
          <a:p>
            <a:pPr lvl="1" algn="ctr" eaLnBrk="1" hangingPunct="1">
              <a:lnSpc>
                <a:spcPct val="80000"/>
              </a:lnSpc>
              <a:buClr>
                <a:srgbClr val="003300"/>
              </a:buClr>
              <a:buFontTx/>
              <a:buNone/>
            </a:pPr>
            <a:r>
              <a:rPr lang="en-US" dirty="0">
                <a:solidFill>
                  <a:schemeClr val="hlink"/>
                </a:solidFill>
              </a:rPr>
              <a:t>	</a:t>
            </a:r>
            <a:r>
              <a:rPr lang="en-US" sz="1275" dirty="0"/>
              <a:t>3 D (Latitude, Longitude and Ellipsoid Height) </a:t>
            </a:r>
          </a:p>
          <a:p>
            <a:pPr lvl="1" algn="ctr" eaLnBrk="1" hangingPunct="1">
              <a:lnSpc>
                <a:spcPct val="80000"/>
              </a:lnSpc>
              <a:buClr>
                <a:srgbClr val="003300"/>
              </a:buClr>
              <a:buFontTx/>
              <a:buNone/>
            </a:pPr>
            <a:r>
              <a:rPr lang="en-US" sz="1275" dirty="0"/>
              <a:t>Fixed and Stable - Coordinates seldom change </a:t>
            </a:r>
          </a:p>
          <a:p>
            <a:pPr lvl="1" algn="ctr" eaLnBrk="1" hangingPunct="1">
              <a:lnSpc>
                <a:spcPct val="80000"/>
              </a:lnSpc>
              <a:buClr>
                <a:srgbClr val="003300"/>
              </a:buClr>
              <a:buFontTx/>
              <a:buNone/>
            </a:pPr>
            <a:r>
              <a:rPr lang="en-US" sz="1275" dirty="0"/>
              <a:t>(e.g. NAD 83 (1996), NAD 83 (2007), NAD 83 (CORS96) NAD 83 (2011))</a:t>
            </a:r>
          </a:p>
          <a:p>
            <a:pPr lvl="1" algn="ctr" eaLnBrk="1" hangingPunct="1">
              <a:lnSpc>
                <a:spcPct val="80000"/>
              </a:lnSpc>
              <a:buClr>
                <a:srgbClr val="003300"/>
              </a:buClr>
              <a:buFontTx/>
              <a:buNone/>
            </a:pPr>
            <a:endParaRPr lang="en-US" sz="1275" dirty="0"/>
          </a:p>
          <a:p>
            <a:pPr lvl="1" algn="ctr" eaLnBrk="1" hangingPunct="1">
              <a:lnSpc>
                <a:spcPct val="80000"/>
              </a:lnSpc>
              <a:buClr>
                <a:srgbClr val="003300"/>
              </a:buClr>
              <a:buFontTx/>
              <a:buNone/>
            </a:pPr>
            <a:r>
              <a:rPr lang="en-US" sz="1275" dirty="0"/>
              <a:t>  also</a:t>
            </a:r>
          </a:p>
          <a:p>
            <a:pPr lvl="1" algn="ctr" eaLnBrk="1" hangingPunct="1">
              <a:lnSpc>
                <a:spcPct val="80000"/>
              </a:lnSpc>
              <a:buClr>
                <a:srgbClr val="003300"/>
              </a:buClr>
              <a:buFontTx/>
              <a:buNone/>
            </a:pPr>
            <a:endParaRPr lang="en-US" sz="1275" dirty="0"/>
          </a:p>
          <a:p>
            <a:pPr lvl="1" algn="ctr" eaLnBrk="1" hangingPunct="1">
              <a:lnSpc>
                <a:spcPct val="80000"/>
              </a:lnSpc>
              <a:buClr>
                <a:srgbClr val="003300"/>
              </a:buClr>
              <a:buFontTx/>
              <a:buNone/>
            </a:pPr>
            <a:r>
              <a:rPr lang="en-US" sz="1275" dirty="0"/>
              <a:t>	4 D (Latitude, Longitude, Ellipsoid Height, Velocities) Coordinates change with time </a:t>
            </a:r>
          </a:p>
          <a:p>
            <a:pPr lvl="1" algn="ctr" eaLnBrk="1" hangingPunct="1">
              <a:lnSpc>
                <a:spcPct val="80000"/>
              </a:lnSpc>
              <a:buClr>
                <a:srgbClr val="003300"/>
              </a:buClr>
              <a:buFontTx/>
              <a:buNone/>
            </a:pPr>
            <a:r>
              <a:rPr lang="en-US" sz="1275" dirty="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7432" y="1657973"/>
            <a:ext cx="3629025" cy="2647950"/>
          </a:xfrm>
          <a:prstGeom prst="rect">
            <a:avLst/>
          </a:prstGeom>
        </p:spPr>
      </p:pic>
      <p:sp>
        <p:nvSpPr>
          <p:cNvPr id="8" name="TextBox 7">
            <a:extLst>
              <a:ext uri="{FF2B5EF4-FFF2-40B4-BE49-F238E27FC236}">
                <a16:creationId xmlns:a16="http://schemas.microsoft.com/office/drawing/2014/main" id="{D0F2CFE7-E98E-3245-AFF5-7FBAF62A3874}"/>
              </a:ext>
            </a:extLst>
          </p:cNvPr>
          <p:cNvSpPr txBox="1"/>
          <p:nvPr/>
        </p:nvSpPr>
        <p:spPr>
          <a:xfrm>
            <a:off x="5219345" y="1657974"/>
            <a:ext cx="2474008"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Positions of points on Earth’s surface are reduced to the surface of a reference ellipsoid</a:t>
            </a:r>
          </a:p>
        </p:txBody>
      </p:sp>
      <p:sp>
        <p:nvSpPr>
          <p:cNvPr id="5" name="TextBox 4">
            <a:extLst>
              <a:ext uri="{FF2B5EF4-FFF2-40B4-BE49-F238E27FC236}">
                <a16:creationId xmlns:a16="http://schemas.microsoft.com/office/drawing/2014/main" id="{745E3ED5-C402-1A40-869E-F7421B4DD66D}"/>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769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7774" y="1657973"/>
            <a:ext cx="3408341" cy="2647950"/>
          </a:xfrm>
          <a:prstGeom prst="rect">
            <a:avLst/>
          </a:prstGeom>
        </p:spPr>
      </p:pic>
      <p:sp>
        <p:nvSpPr>
          <p:cNvPr id="5" name="TextBox 4">
            <a:extLst>
              <a:ext uri="{FF2B5EF4-FFF2-40B4-BE49-F238E27FC236}">
                <a16:creationId xmlns:a16="http://schemas.microsoft.com/office/drawing/2014/main" id="{838C15BF-ADE9-7745-B6B5-08CE02BA7817}"/>
              </a:ext>
            </a:extLst>
          </p:cNvPr>
          <p:cNvSpPr txBox="1"/>
          <p:nvPr/>
        </p:nvSpPr>
        <p:spPr>
          <a:xfrm>
            <a:off x="5219345" y="1657974"/>
            <a:ext cx="2474008" cy="1754326"/>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The reference ellipsoid matches the shape of the Earth roughly, but not exactly</a:t>
            </a:r>
          </a:p>
        </p:txBody>
      </p:sp>
      <p:sp>
        <p:nvSpPr>
          <p:cNvPr id="6" name="TextBox 5">
            <a:extLst>
              <a:ext uri="{FF2B5EF4-FFF2-40B4-BE49-F238E27FC236}">
                <a16:creationId xmlns:a16="http://schemas.microsoft.com/office/drawing/2014/main" id="{A7510461-9340-4242-92DF-A9A8F81A05E4}"/>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396802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7736" y="1657973"/>
            <a:ext cx="2928418" cy="2647950"/>
          </a:xfrm>
          <a:prstGeom prst="rect">
            <a:avLst/>
          </a:prstGeom>
        </p:spPr>
      </p:pic>
      <p:sp>
        <p:nvSpPr>
          <p:cNvPr id="5" name="TextBox 4">
            <a:extLst>
              <a:ext uri="{FF2B5EF4-FFF2-40B4-BE49-F238E27FC236}">
                <a16:creationId xmlns:a16="http://schemas.microsoft.com/office/drawing/2014/main" id="{4E2933FF-F2D5-E64F-BA7C-D32D2639E752}"/>
              </a:ext>
            </a:extLst>
          </p:cNvPr>
          <p:cNvSpPr txBox="1"/>
          <p:nvPr/>
        </p:nvSpPr>
        <p:spPr>
          <a:xfrm>
            <a:off x="5219345" y="1657974"/>
            <a:ext cx="2474008" cy="2793072"/>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The reference ellipsoid roughly matches the shape of the Earth</a:t>
            </a:r>
          </a:p>
          <a:p>
            <a:pPr marL="214313" indent="-214313">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A reference point is selected as the origin, all other positions are given with respect to that point</a:t>
            </a:r>
          </a:p>
        </p:txBody>
      </p:sp>
      <p:sp>
        <p:nvSpPr>
          <p:cNvPr id="8" name="TextBox 7">
            <a:extLst>
              <a:ext uri="{FF2B5EF4-FFF2-40B4-BE49-F238E27FC236}">
                <a16:creationId xmlns:a16="http://schemas.microsoft.com/office/drawing/2014/main" id="{2652EFE3-CD08-6B42-AD62-A4A4604A2E09}"/>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268082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4"/>
          <a:stretch>
            <a:fillRect/>
          </a:stretch>
        </p:blipFill>
        <p:spPr>
          <a:xfrm>
            <a:off x="2091801" y="1649205"/>
            <a:ext cx="4393717" cy="2787264"/>
          </a:xfrm>
          <a:prstGeom prst="rect">
            <a:avLst/>
          </a:prstGeom>
        </p:spPr>
      </p:pic>
      <p:sp>
        <p:nvSpPr>
          <p:cNvPr id="6" name="TextBox 5">
            <a:extLst>
              <a:ext uri="{FF2B5EF4-FFF2-40B4-BE49-F238E27FC236}">
                <a16:creationId xmlns:a16="http://schemas.microsoft.com/office/drawing/2014/main" id="{5B7ED673-0515-8A41-AC94-12AC4BF1F333}"/>
              </a:ext>
            </a:extLst>
          </p:cNvPr>
          <p:cNvSpPr txBox="1"/>
          <p:nvPr/>
        </p:nvSpPr>
        <p:spPr>
          <a:xfrm>
            <a:off x="2273924" y="1373747"/>
            <a:ext cx="40768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North American Datum of 1927 (NAD27)</a:t>
            </a:r>
          </a:p>
        </p:txBody>
      </p:sp>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5"/>
          <a:stretch>
            <a:fillRect/>
          </a:stretch>
        </p:blipFill>
        <p:spPr>
          <a:xfrm>
            <a:off x="1440744" y="3148991"/>
            <a:ext cx="1302111" cy="1191338"/>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8F06E8F-8158-AD42-ABF6-4391FD80B579}"/>
              </a:ext>
            </a:extLst>
          </p:cNvPr>
          <p:cNvSpPr txBox="1"/>
          <p:nvPr/>
        </p:nvSpPr>
        <p:spPr>
          <a:xfrm>
            <a:off x="1251958" y="1027499"/>
            <a:ext cx="3760838"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Traditional horizontal geodetic datums</a:t>
            </a:r>
          </a:p>
        </p:txBody>
      </p:sp>
    </p:spTree>
    <p:extLst>
      <p:ext uri="{BB962C8B-B14F-4D97-AF65-F5344CB8AC3E}">
        <p14:creationId xmlns:p14="http://schemas.microsoft.com/office/powerpoint/2010/main" val="2254621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powerpoint_template_widescreen_508</Template>
  <TotalTime>12927</TotalTime>
  <Words>3605</Words>
  <Application>Microsoft Office PowerPoint</Application>
  <PresentationFormat>On-screen Show (16:9)</PresentationFormat>
  <Paragraphs>442</Paragraphs>
  <Slides>48</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Arial</vt:lpstr>
      <vt:lpstr>Arial Black</vt:lpstr>
      <vt:lpstr>ArialMT</vt:lpstr>
      <vt:lpstr>Calibri</vt:lpstr>
      <vt:lpstr>Courier New</vt:lpstr>
      <vt:lpstr>Gill Sans MT</vt:lpstr>
      <vt:lpstr>Helvetica</vt:lpstr>
      <vt:lpstr>Helvetica Neue</vt:lpstr>
      <vt:lpstr>Impact</vt:lpstr>
      <vt:lpstr>Times New Roman</vt:lpstr>
      <vt:lpstr>Verdana</vt:lpstr>
      <vt:lpstr>Wingdings</vt:lpstr>
      <vt:lpstr>Wingdings 2</vt:lpstr>
      <vt:lpstr>Office Theme</vt:lpstr>
      <vt:lpstr>Vertical Datums</vt:lpstr>
      <vt:lpstr>Outline – Asked to discuss…</vt:lpstr>
      <vt:lpstr>PowerPoint Presentation</vt:lpstr>
      <vt:lpstr>What is a Datum?</vt:lpstr>
      <vt:lpstr>Geodetic Datums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Horizontal Datums/Coordinates…What do we (you) use in your work?</vt:lpstr>
      <vt:lpstr>PowerPoint Presentation</vt:lpstr>
      <vt:lpstr>What is a Vertical Datum?</vt:lpstr>
      <vt:lpstr>History of vertical datums in the USA</vt:lpstr>
      <vt:lpstr>History of Vertical Datums in the USA</vt:lpstr>
      <vt:lpstr>PowerPoint Presentation</vt:lpstr>
      <vt:lpstr>Current Vertical Datum in the USA</vt:lpstr>
      <vt:lpstr>History of Vertical Datums in the USA</vt:lpstr>
      <vt:lpstr>History of Vertical Datums in the USA</vt:lpstr>
      <vt:lpstr>What is “The Geoid”?</vt:lpstr>
      <vt:lpstr>PowerPoint Presentation</vt:lpstr>
      <vt:lpstr>The ellipsoid, the geoid, and you</vt:lpstr>
      <vt:lpstr>Types of Geoid Models?</vt:lpstr>
      <vt:lpstr>Which Geoid for Which NAD 83?</vt:lpstr>
      <vt:lpstr>PowerPoint Presentation</vt:lpstr>
      <vt:lpstr>Names</vt:lpstr>
      <vt:lpstr>Names</vt:lpstr>
      <vt:lpstr>PowerPoint Presentation</vt:lpstr>
      <vt:lpstr>Where is the Geoid, i.e., “0.000”?</vt:lpstr>
      <vt:lpstr>Measurements for Ocean Models</vt:lpstr>
      <vt:lpstr>PowerPoint Presentation</vt:lpstr>
      <vt:lpstr>Local Tidal Datums</vt:lpstr>
      <vt:lpstr>Tied to Stable NAVD88 BM’s</vt:lpstr>
      <vt:lpstr>Sometimes a Direct Tie to ITRF and NAD 83 via NOAA National CORS (NCN)</vt:lpstr>
      <vt:lpstr>Working with Tidal and Geodetic Datums</vt:lpstr>
      <vt:lpstr>PowerPoint Presentation</vt:lpstr>
      <vt:lpstr>PowerPoint Presentation</vt:lpstr>
      <vt:lpstr>Today vs Future</vt:lpstr>
      <vt:lpstr>How can you prepare (generally)?</vt:lpstr>
      <vt:lpstr>How to Prepare</vt:lpstr>
      <vt:lpstr>Thank You! 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dc:creator>
  <cp:lastModifiedBy>Dan</cp:lastModifiedBy>
  <cp:revision>70</cp:revision>
  <dcterms:created xsi:type="dcterms:W3CDTF">2024-05-08T18:26:14Z</dcterms:created>
  <dcterms:modified xsi:type="dcterms:W3CDTF">2024-06-03T13:44:22Z</dcterms:modified>
</cp:coreProperties>
</file>